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2.xml" ContentType="application/vnd.openxmlformats-officedocument.theme+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728" r:id="rId2"/>
  </p:sldMasterIdLst>
  <p:sldIdLst>
    <p:sldId id="256" r:id="rId3"/>
    <p:sldId id="257" r:id="rId4"/>
    <p:sldId id="262" r:id="rId5"/>
    <p:sldId id="263" r:id="rId6"/>
    <p:sldId id="264" r:id="rId7"/>
    <p:sldId id="266" r:id="rId8"/>
    <p:sldId id="267" r:id="rId9"/>
    <p:sldId id="268" r:id="rId10"/>
    <p:sldId id="269" r:id="rId11"/>
    <p:sldId id="270" r:id="rId12"/>
    <p:sldId id="271" r:id="rId13"/>
    <p:sldId id="272" r:id="rId14"/>
    <p:sldId id="2113417998"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0EF2323-BCE4-4B04-9FC6-4FE4AD8E1420}" v="2" dt="2023-01-19T22:27:02.44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805" autoAdjust="0"/>
    <p:restoredTop sz="94660"/>
  </p:normalViewPr>
  <p:slideViewPr>
    <p:cSldViewPr snapToGrid="0">
      <p:cViewPr>
        <p:scale>
          <a:sx n="108" d="100"/>
          <a:sy n="108" d="100"/>
        </p:scale>
        <p:origin x="608" y="328"/>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2.xml"/><Relationship Id="rId4" Type="http://schemas.openxmlformats.org/officeDocument/2006/relationships/image" Target="../media/image1.emf"/></Relationships>
</file>

<file path=ppt/slideLayouts/_rels/slideLayout10.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Master" Target="../slideMasters/slideMaster1.xml"/><Relationship Id="rId1" Type="http://schemas.openxmlformats.org/officeDocument/2006/relationships/tags" Target="../tags/tag11.xml"/><Relationship Id="rId6" Type="http://schemas.microsoft.com/office/2007/relationships/hdphoto" Target="../media/hdphoto1.wdp"/><Relationship Id="rId5" Type="http://schemas.openxmlformats.org/officeDocument/2006/relationships/image" Target="../media/image3.png"/><Relationship Id="rId4" Type="http://schemas.openxmlformats.org/officeDocument/2006/relationships/image" Target="../media/image1.emf"/></Relationships>
</file>

<file path=ppt/slideLayouts/_rels/slideLayout11.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Master" Target="../slideMasters/slideMaster1.xml"/><Relationship Id="rId1" Type="http://schemas.openxmlformats.org/officeDocument/2006/relationships/tags" Target="../tags/tag12.xml"/><Relationship Id="rId5" Type="http://schemas.openxmlformats.org/officeDocument/2006/relationships/image" Target="../media/image4.jpeg"/><Relationship Id="rId4" Type="http://schemas.openxmlformats.org/officeDocument/2006/relationships/image" Target="../media/image1.emf"/></Relationships>
</file>

<file path=ppt/slideLayouts/_rels/slideLayout12.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Master" Target="../slideMasters/slideMaster1.xml"/><Relationship Id="rId1" Type="http://schemas.openxmlformats.org/officeDocument/2006/relationships/tags" Target="../tags/tag13.xml"/><Relationship Id="rId5" Type="http://schemas.openxmlformats.org/officeDocument/2006/relationships/image" Target="../media/image5.jpeg"/><Relationship Id="rId4" Type="http://schemas.openxmlformats.org/officeDocument/2006/relationships/image" Target="../media/image1.emf"/></Relationships>
</file>

<file path=ppt/slideLayouts/_rels/slideLayout13.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Master" Target="../slideMasters/slideMaster1.xml"/><Relationship Id="rId1" Type="http://schemas.openxmlformats.org/officeDocument/2006/relationships/tags" Target="../tags/tag14.xml"/><Relationship Id="rId5" Type="http://schemas.openxmlformats.org/officeDocument/2006/relationships/image" Target="../media/image6.jpeg"/><Relationship Id="rId4" Type="http://schemas.openxmlformats.org/officeDocument/2006/relationships/image" Target="../media/image1.emf"/></Relationships>
</file>

<file path=ppt/slideLayouts/_rels/slideLayout14.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Master" Target="../slideMasters/slideMaster1.xml"/><Relationship Id="rId1" Type="http://schemas.openxmlformats.org/officeDocument/2006/relationships/tags" Target="../tags/tag15.xml"/><Relationship Id="rId5" Type="http://schemas.openxmlformats.org/officeDocument/2006/relationships/image" Target="../media/image7.jpeg"/><Relationship Id="rId4" Type="http://schemas.openxmlformats.org/officeDocument/2006/relationships/image" Target="../media/image1.emf"/></Relationships>
</file>

<file path=ppt/slideLayouts/_rels/slideLayout15.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Master" Target="../slideMasters/slideMaster1.xml"/><Relationship Id="rId1" Type="http://schemas.openxmlformats.org/officeDocument/2006/relationships/tags" Target="../tags/tag16.xml"/><Relationship Id="rId6" Type="http://schemas.microsoft.com/office/2007/relationships/hdphoto" Target="../media/hdphoto2.wdp"/><Relationship Id="rId5" Type="http://schemas.openxmlformats.org/officeDocument/2006/relationships/image" Target="../media/image8.png"/><Relationship Id="rId4" Type="http://schemas.openxmlformats.org/officeDocument/2006/relationships/image" Target="../media/image1.emf"/></Relationships>
</file>

<file path=ppt/slideLayouts/_rels/slideLayout16.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Master" Target="../slideMasters/slideMaster1.xml"/><Relationship Id="rId1" Type="http://schemas.openxmlformats.org/officeDocument/2006/relationships/tags" Target="../tags/tag17.xml"/><Relationship Id="rId5" Type="http://schemas.openxmlformats.org/officeDocument/2006/relationships/image" Target="../media/image9.jpeg"/><Relationship Id="rId4" Type="http://schemas.openxmlformats.org/officeDocument/2006/relationships/image" Target="../media/image1.emf"/></Relationships>
</file>

<file path=ppt/slideLayouts/_rels/slideLayout17.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Master" Target="../slideMasters/slideMaster1.xml"/><Relationship Id="rId1" Type="http://schemas.openxmlformats.org/officeDocument/2006/relationships/tags" Target="../tags/tag18.xml"/><Relationship Id="rId4" Type="http://schemas.openxmlformats.org/officeDocument/2006/relationships/image" Target="../media/image1.emf"/></Relationships>
</file>

<file path=ppt/slideLayouts/_rels/slideLayout18.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Master" Target="../slideMasters/slideMaster1.xml"/><Relationship Id="rId1" Type="http://schemas.openxmlformats.org/officeDocument/2006/relationships/tags" Target="../tags/tag19.xml"/><Relationship Id="rId4" Type="http://schemas.openxmlformats.org/officeDocument/2006/relationships/image" Target="../media/image1.emf"/></Relationships>
</file>

<file path=ppt/slideLayouts/_rels/slideLayout19.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Master" Target="../slideMasters/slideMaster1.xml"/><Relationship Id="rId1" Type="http://schemas.openxmlformats.org/officeDocument/2006/relationships/tags" Target="../tags/tag20.xml"/><Relationship Id="rId4" Type="http://schemas.openxmlformats.org/officeDocument/2006/relationships/image" Target="../media/image1.emf"/></Relationships>
</file>

<file path=ppt/slideLayouts/_rels/slideLayout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xml"/><Relationship Id="rId1" Type="http://schemas.openxmlformats.org/officeDocument/2006/relationships/tags" Target="../tags/tag3.xml"/><Relationship Id="rId4" Type="http://schemas.openxmlformats.org/officeDocument/2006/relationships/image" Target="../media/image1.emf"/></Relationships>
</file>

<file path=ppt/slideLayouts/_rels/slideLayout20.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Master" Target="../slideMasters/slideMaster1.xml"/><Relationship Id="rId1" Type="http://schemas.openxmlformats.org/officeDocument/2006/relationships/tags" Target="../tags/tag21.xml"/><Relationship Id="rId4" Type="http://schemas.openxmlformats.org/officeDocument/2006/relationships/image" Target="../media/image1.emf"/></Relationships>
</file>

<file path=ppt/slideLayouts/_rels/slideLayout21.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Master" Target="../slideMasters/slideMaster1.xml"/><Relationship Id="rId1" Type="http://schemas.openxmlformats.org/officeDocument/2006/relationships/tags" Target="../tags/tag22.xml"/><Relationship Id="rId5" Type="http://schemas.openxmlformats.org/officeDocument/2006/relationships/image" Target="../media/image2.png"/><Relationship Id="rId4" Type="http://schemas.openxmlformats.org/officeDocument/2006/relationships/image" Target="../media/image1.emf"/></Relationships>
</file>

<file path=ppt/slideLayouts/_rels/slideLayout22.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Master" Target="../slideMasters/slideMaster1.xml"/><Relationship Id="rId1" Type="http://schemas.openxmlformats.org/officeDocument/2006/relationships/tags" Target="../tags/tag23.xml"/><Relationship Id="rId5" Type="http://schemas.openxmlformats.org/officeDocument/2006/relationships/image" Target="../media/image2.png"/><Relationship Id="rId4" Type="http://schemas.openxmlformats.org/officeDocument/2006/relationships/image" Target="../media/image1.emf"/></Relationships>
</file>

<file path=ppt/slideLayouts/_rels/slideLayout23.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Master" Target="../slideMasters/slideMaster1.xml"/><Relationship Id="rId1" Type="http://schemas.openxmlformats.org/officeDocument/2006/relationships/tags" Target="../tags/tag24.xml"/><Relationship Id="rId5" Type="http://schemas.openxmlformats.org/officeDocument/2006/relationships/image" Target="../media/image10.png"/><Relationship Id="rId4" Type="http://schemas.openxmlformats.org/officeDocument/2006/relationships/image" Target="../media/image1.emf"/></Relationships>
</file>

<file path=ppt/slideLayouts/_rels/slideLayout24.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Master" Target="../slideMasters/slideMaster1.xml"/><Relationship Id="rId1" Type="http://schemas.openxmlformats.org/officeDocument/2006/relationships/tags" Target="../tags/tag25.xml"/><Relationship Id="rId5" Type="http://schemas.openxmlformats.org/officeDocument/2006/relationships/image" Target="../media/image10.png"/><Relationship Id="rId4" Type="http://schemas.openxmlformats.org/officeDocument/2006/relationships/image" Target="../media/image1.emf"/></Relationships>
</file>

<file path=ppt/slideLayouts/_rels/slideLayout25.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Master" Target="../slideMasters/slideMaster1.xml"/><Relationship Id="rId1" Type="http://schemas.openxmlformats.org/officeDocument/2006/relationships/tags" Target="../tags/tag26.xml"/><Relationship Id="rId5" Type="http://schemas.openxmlformats.org/officeDocument/2006/relationships/image" Target="../media/image2.png"/><Relationship Id="rId4" Type="http://schemas.openxmlformats.org/officeDocument/2006/relationships/image" Target="../media/image1.emf"/></Relationships>
</file>

<file path=ppt/slideLayouts/_rels/slideLayout26.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slideMaster" Target="../slideMasters/slideMaster2.xml"/><Relationship Id="rId1" Type="http://schemas.openxmlformats.org/officeDocument/2006/relationships/tags" Target="../tags/tag28.xml"/><Relationship Id="rId4" Type="http://schemas.openxmlformats.org/officeDocument/2006/relationships/image" Target="../media/image1.emf"/></Relationships>
</file>

<file path=ppt/slideLayouts/_rels/slideLayout27.xml.rels><?xml version="1.0" encoding="UTF-8" standalone="yes"?>
<Relationships xmlns="http://schemas.openxmlformats.org/package/2006/relationships"><Relationship Id="rId3" Type="http://schemas.openxmlformats.org/officeDocument/2006/relationships/oleObject" Target="../embeddings/oleObject29.bin"/><Relationship Id="rId2" Type="http://schemas.openxmlformats.org/officeDocument/2006/relationships/slideMaster" Target="../slideMasters/slideMaster2.xml"/><Relationship Id="rId1" Type="http://schemas.openxmlformats.org/officeDocument/2006/relationships/tags" Target="../tags/tag29.xml"/><Relationship Id="rId4" Type="http://schemas.openxmlformats.org/officeDocument/2006/relationships/image" Target="../media/image1.emf"/></Relationships>
</file>

<file path=ppt/slideLayouts/_rels/slideLayout28.xml.rels><?xml version="1.0" encoding="UTF-8" standalone="yes"?>
<Relationships xmlns="http://schemas.openxmlformats.org/package/2006/relationships"><Relationship Id="rId3" Type="http://schemas.openxmlformats.org/officeDocument/2006/relationships/oleObject" Target="../embeddings/oleObject30.bin"/><Relationship Id="rId2" Type="http://schemas.openxmlformats.org/officeDocument/2006/relationships/slideMaster" Target="../slideMasters/slideMaster2.xml"/><Relationship Id="rId1" Type="http://schemas.openxmlformats.org/officeDocument/2006/relationships/tags" Target="../tags/tag30.xml"/><Relationship Id="rId4" Type="http://schemas.openxmlformats.org/officeDocument/2006/relationships/image" Target="../media/image1.emf"/></Relationships>
</file>

<file path=ppt/slideLayouts/_rels/slideLayout29.xml.rels><?xml version="1.0" encoding="UTF-8" standalone="yes"?>
<Relationships xmlns="http://schemas.openxmlformats.org/package/2006/relationships"><Relationship Id="rId3" Type="http://schemas.openxmlformats.org/officeDocument/2006/relationships/oleObject" Target="../embeddings/oleObject31.bin"/><Relationship Id="rId2" Type="http://schemas.openxmlformats.org/officeDocument/2006/relationships/slideMaster" Target="../slideMasters/slideMaster2.xml"/><Relationship Id="rId1" Type="http://schemas.openxmlformats.org/officeDocument/2006/relationships/tags" Target="../tags/tag31.xml"/><Relationship Id="rId4" Type="http://schemas.openxmlformats.org/officeDocument/2006/relationships/image" Target="../media/image1.emf"/></Relationships>
</file>

<file path=ppt/slideLayouts/_rels/slideLayout3.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1.xml"/><Relationship Id="rId1" Type="http://schemas.openxmlformats.org/officeDocument/2006/relationships/tags" Target="../tags/tag4.xml"/><Relationship Id="rId4" Type="http://schemas.openxmlformats.org/officeDocument/2006/relationships/image" Target="../media/image1.emf"/></Relationships>
</file>

<file path=ppt/slideLayouts/_rels/slideLayout30.xml.rels><?xml version="1.0" encoding="UTF-8" standalone="yes"?>
<Relationships xmlns="http://schemas.openxmlformats.org/package/2006/relationships"><Relationship Id="rId3" Type="http://schemas.openxmlformats.org/officeDocument/2006/relationships/oleObject" Target="../embeddings/oleObject32.bin"/><Relationship Id="rId2" Type="http://schemas.openxmlformats.org/officeDocument/2006/relationships/slideMaster" Target="../slideMasters/slideMaster2.xml"/><Relationship Id="rId1" Type="http://schemas.openxmlformats.org/officeDocument/2006/relationships/tags" Target="../tags/tag32.xml"/><Relationship Id="rId4" Type="http://schemas.openxmlformats.org/officeDocument/2006/relationships/image" Target="../media/image1.emf"/></Relationships>
</file>

<file path=ppt/slideLayouts/_rels/slideLayout31.xml.rels><?xml version="1.0" encoding="UTF-8" standalone="yes"?>
<Relationships xmlns="http://schemas.openxmlformats.org/package/2006/relationships"><Relationship Id="rId3" Type="http://schemas.openxmlformats.org/officeDocument/2006/relationships/oleObject" Target="../embeddings/oleObject33.bin"/><Relationship Id="rId2" Type="http://schemas.openxmlformats.org/officeDocument/2006/relationships/slideMaster" Target="../slideMasters/slideMaster2.xml"/><Relationship Id="rId1" Type="http://schemas.openxmlformats.org/officeDocument/2006/relationships/tags" Target="../tags/tag33.xml"/><Relationship Id="rId4" Type="http://schemas.openxmlformats.org/officeDocument/2006/relationships/image" Target="../media/image1.emf"/></Relationships>
</file>

<file path=ppt/slideLayouts/_rels/slideLayout32.xml.rels><?xml version="1.0" encoding="UTF-8" standalone="yes"?>
<Relationships xmlns="http://schemas.openxmlformats.org/package/2006/relationships"><Relationship Id="rId3" Type="http://schemas.openxmlformats.org/officeDocument/2006/relationships/oleObject" Target="../embeddings/oleObject34.bin"/><Relationship Id="rId2" Type="http://schemas.openxmlformats.org/officeDocument/2006/relationships/slideMaster" Target="../slideMasters/slideMaster2.xml"/><Relationship Id="rId1" Type="http://schemas.openxmlformats.org/officeDocument/2006/relationships/tags" Target="../tags/tag34.xml"/><Relationship Id="rId4" Type="http://schemas.openxmlformats.org/officeDocument/2006/relationships/image" Target="../media/image1.emf"/></Relationships>
</file>

<file path=ppt/slideLayouts/_rels/slideLayout33.xml.rels><?xml version="1.0" encoding="UTF-8" standalone="yes"?>
<Relationships xmlns="http://schemas.openxmlformats.org/package/2006/relationships"><Relationship Id="rId3" Type="http://schemas.openxmlformats.org/officeDocument/2006/relationships/oleObject" Target="../embeddings/oleObject35.bin"/><Relationship Id="rId2" Type="http://schemas.openxmlformats.org/officeDocument/2006/relationships/slideMaster" Target="../slideMasters/slideMaster2.xml"/><Relationship Id="rId1" Type="http://schemas.openxmlformats.org/officeDocument/2006/relationships/tags" Target="../tags/tag35.xml"/><Relationship Id="rId4" Type="http://schemas.openxmlformats.org/officeDocument/2006/relationships/image" Target="../media/image1.emf"/></Relationships>
</file>

<file path=ppt/slideLayouts/_rels/slideLayout34.xml.rels><?xml version="1.0" encoding="UTF-8" standalone="yes"?>
<Relationships xmlns="http://schemas.openxmlformats.org/package/2006/relationships"><Relationship Id="rId3" Type="http://schemas.openxmlformats.org/officeDocument/2006/relationships/oleObject" Target="../embeddings/oleObject36.bin"/><Relationship Id="rId2" Type="http://schemas.openxmlformats.org/officeDocument/2006/relationships/slideMaster" Target="../slideMasters/slideMaster2.xml"/><Relationship Id="rId1" Type="http://schemas.openxmlformats.org/officeDocument/2006/relationships/tags" Target="../tags/tag36.xml"/><Relationship Id="rId4" Type="http://schemas.openxmlformats.org/officeDocument/2006/relationships/image" Target="../media/image1.emf"/></Relationships>
</file>

<file path=ppt/slideLayouts/_rels/slideLayout35.xml.rels><?xml version="1.0" encoding="UTF-8" standalone="yes"?>
<Relationships xmlns="http://schemas.openxmlformats.org/package/2006/relationships"><Relationship Id="rId3" Type="http://schemas.openxmlformats.org/officeDocument/2006/relationships/oleObject" Target="../embeddings/oleObject37.bin"/><Relationship Id="rId2" Type="http://schemas.openxmlformats.org/officeDocument/2006/relationships/slideMaster" Target="../slideMasters/slideMaster2.xml"/><Relationship Id="rId1" Type="http://schemas.openxmlformats.org/officeDocument/2006/relationships/tags" Target="../tags/tag37.xml"/><Relationship Id="rId6" Type="http://schemas.microsoft.com/office/2007/relationships/hdphoto" Target="../media/hdphoto1.wdp"/><Relationship Id="rId5" Type="http://schemas.openxmlformats.org/officeDocument/2006/relationships/image" Target="../media/image3.png"/><Relationship Id="rId4" Type="http://schemas.openxmlformats.org/officeDocument/2006/relationships/image" Target="../media/image1.emf"/></Relationships>
</file>

<file path=ppt/slideLayouts/_rels/slideLayout36.xml.rels><?xml version="1.0" encoding="UTF-8" standalone="yes"?>
<Relationships xmlns="http://schemas.openxmlformats.org/package/2006/relationships"><Relationship Id="rId3" Type="http://schemas.openxmlformats.org/officeDocument/2006/relationships/oleObject" Target="../embeddings/oleObject38.bin"/><Relationship Id="rId2" Type="http://schemas.openxmlformats.org/officeDocument/2006/relationships/slideMaster" Target="../slideMasters/slideMaster2.xml"/><Relationship Id="rId1" Type="http://schemas.openxmlformats.org/officeDocument/2006/relationships/tags" Target="../tags/tag38.xml"/><Relationship Id="rId5" Type="http://schemas.openxmlformats.org/officeDocument/2006/relationships/image" Target="../media/image4.jpeg"/><Relationship Id="rId4" Type="http://schemas.openxmlformats.org/officeDocument/2006/relationships/image" Target="../media/image1.emf"/></Relationships>
</file>

<file path=ppt/slideLayouts/_rels/slideLayout37.xml.rels><?xml version="1.0" encoding="UTF-8" standalone="yes"?>
<Relationships xmlns="http://schemas.openxmlformats.org/package/2006/relationships"><Relationship Id="rId3" Type="http://schemas.openxmlformats.org/officeDocument/2006/relationships/oleObject" Target="../embeddings/oleObject39.bin"/><Relationship Id="rId2" Type="http://schemas.openxmlformats.org/officeDocument/2006/relationships/slideMaster" Target="../slideMasters/slideMaster2.xml"/><Relationship Id="rId1" Type="http://schemas.openxmlformats.org/officeDocument/2006/relationships/tags" Target="../tags/tag39.xml"/><Relationship Id="rId5" Type="http://schemas.openxmlformats.org/officeDocument/2006/relationships/image" Target="../media/image5.jpeg"/><Relationship Id="rId4" Type="http://schemas.openxmlformats.org/officeDocument/2006/relationships/image" Target="../media/image1.emf"/></Relationships>
</file>

<file path=ppt/slideLayouts/_rels/slideLayout38.xml.rels><?xml version="1.0" encoding="UTF-8" standalone="yes"?>
<Relationships xmlns="http://schemas.openxmlformats.org/package/2006/relationships"><Relationship Id="rId3" Type="http://schemas.openxmlformats.org/officeDocument/2006/relationships/oleObject" Target="../embeddings/oleObject40.bin"/><Relationship Id="rId2" Type="http://schemas.openxmlformats.org/officeDocument/2006/relationships/slideMaster" Target="../slideMasters/slideMaster2.xml"/><Relationship Id="rId1" Type="http://schemas.openxmlformats.org/officeDocument/2006/relationships/tags" Target="../tags/tag40.xml"/><Relationship Id="rId5" Type="http://schemas.openxmlformats.org/officeDocument/2006/relationships/image" Target="../media/image6.jpeg"/><Relationship Id="rId4" Type="http://schemas.openxmlformats.org/officeDocument/2006/relationships/image" Target="../media/image1.emf"/></Relationships>
</file>

<file path=ppt/slideLayouts/_rels/slideLayout39.xml.rels><?xml version="1.0" encoding="UTF-8" standalone="yes"?>
<Relationships xmlns="http://schemas.openxmlformats.org/package/2006/relationships"><Relationship Id="rId3" Type="http://schemas.openxmlformats.org/officeDocument/2006/relationships/oleObject" Target="../embeddings/oleObject41.bin"/><Relationship Id="rId2" Type="http://schemas.openxmlformats.org/officeDocument/2006/relationships/slideMaster" Target="../slideMasters/slideMaster2.xml"/><Relationship Id="rId1" Type="http://schemas.openxmlformats.org/officeDocument/2006/relationships/tags" Target="../tags/tag41.xml"/><Relationship Id="rId5" Type="http://schemas.openxmlformats.org/officeDocument/2006/relationships/image" Target="../media/image7.jpeg"/><Relationship Id="rId4" Type="http://schemas.openxmlformats.org/officeDocument/2006/relationships/image" Target="../media/image1.emf"/></Relationships>
</file>

<file path=ppt/slideLayouts/_rels/slideLayout4.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1.xml"/><Relationship Id="rId1" Type="http://schemas.openxmlformats.org/officeDocument/2006/relationships/tags" Target="../tags/tag5.xml"/><Relationship Id="rId4" Type="http://schemas.openxmlformats.org/officeDocument/2006/relationships/image" Target="../media/image1.emf"/></Relationships>
</file>

<file path=ppt/slideLayouts/_rels/slideLayout40.xml.rels><?xml version="1.0" encoding="UTF-8" standalone="yes"?>
<Relationships xmlns="http://schemas.openxmlformats.org/package/2006/relationships"><Relationship Id="rId3" Type="http://schemas.openxmlformats.org/officeDocument/2006/relationships/oleObject" Target="../embeddings/oleObject42.bin"/><Relationship Id="rId2" Type="http://schemas.openxmlformats.org/officeDocument/2006/relationships/slideMaster" Target="../slideMasters/slideMaster2.xml"/><Relationship Id="rId1" Type="http://schemas.openxmlformats.org/officeDocument/2006/relationships/tags" Target="../tags/tag42.xml"/><Relationship Id="rId6" Type="http://schemas.microsoft.com/office/2007/relationships/hdphoto" Target="../media/hdphoto2.wdp"/><Relationship Id="rId5" Type="http://schemas.openxmlformats.org/officeDocument/2006/relationships/image" Target="../media/image8.png"/><Relationship Id="rId4" Type="http://schemas.openxmlformats.org/officeDocument/2006/relationships/image" Target="../media/image1.emf"/></Relationships>
</file>

<file path=ppt/slideLayouts/_rels/slideLayout41.xml.rels><?xml version="1.0" encoding="UTF-8" standalone="yes"?>
<Relationships xmlns="http://schemas.openxmlformats.org/package/2006/relationships"><Relationship Id="rId3" Type="http://schemas.openxmlformats.org/officeDocument/2006/relationships/oleObject" Target="../embeddings/oleObject43.bin"/><Relationship Id="rId2" Type="http://schemas.openxmlformats.org/officeDocument/2006/relationships/slideMaster" Target="../slideMasters/slideMaster2.xml"/><Relationship Id="rId1" Type="http://schemas.openxmlformats.org/officeDocument/2006/relationships/tags" Target="../tags/tag43.xml"/><Relationship Id="rId5" Type="http://schemas.openxmlformats.org/officeDocument/2006/relationships/image" Target="../media/image9.jpeg"/><Relationship Id="rId4" Type="http://schemas.openxmlformats.org/officeDocument/2006/relationships/image" Target="../media/image1.emf"/></Relationships>
</file>

<file path=ppt/slideLayouts/_rels/slideLayout42.xml.rels><?xml version="1.0" encoding="UTF-8" standalone="yes"?>
<Relationships xmlns="http://schemas.openxmlformats.org/package/2006/relationships"><Relationship Id="rId3" Type="http://schemas.openxmlformats.org/officeDocument/2006/relationships/oleObject" Target="../embeddings/oleObject44.bin"/><Relationship Id="rId2" Type="http://schemas.openxmlformats.org/officeDocument/2006/relationships/slideMaster" Target="../slideMasters/slideMaster2.xml"/><Relationship Id="rId1" Type="http://schemas.openxmlformats.org/officeDocument/2006/relationships/tags" Target="../tags/tag44.xml"/><Relationship Id="rId4" Type="http://schemas.openxmlformats.org/officeDocument/2006/relationships/image" Target="../media/image1.emf"/></Relationships>
</file>

<file path=ppt/slideLayouts/_rels/slideLayout43.xml.rels><?xml version="1.0" encoding="UTF-8" standalone="yes"?>
<Relationships xmlns="http://schemas.openxmlformats.org/package/2006/relationships"><Relationship Id="rId3" Type="http://schemas.openxmlformats.org/officeDocument/2006/relationships/oleObject" Target="../embeddings/oleObject45.bin"/><Relationship Id="rId2" Type="http://schemas.openxmlformats.org/officeDocument/2006/relationships/slideMaster" Target="../slideMasters/slideMaster2.xml"/><Relationship Id="rId1" Type="http://schemas.openxmlformats.org/officeDocument/2006/relationships/tags" Target="../tags/tag45.xml"/><Relationship Id="rId4" Type="http://schemas.openxmlformats.org/officeDocument/2006/relationships/image" Target="../media/image1.emf"/></Relationships>
</file>

<file path=ppt/slideLayouts/_rels/slideLayout44.xml.rels><?xml version="1.0" encoding="UTF-8" standalone="yes"?>
<Relationships xmlns="http://schemas.openxmlformats.org/package/2006/relationships"><Relationship Id="rId3" Type="http://schemas.openxmlformats.org/officeDocument/2006/relationships/oleObject" Target="../embeddings/oleObject46.bin"/><Relationship Id="rId2" Type="http://schemas.openxmlformats.org/officeDocument/2006/relationships/slideMaster" Target="../slideMasters/slideMaster2.xml"/><Relationship Id="rId1" Type="http://schemas.openxmlformats.org/officeDocument/2006/relationships/tags" Target="../tags/tag46.xml"/><Relationship Id="rId4" Type="http://schemas.openxmlformats.org/officeDocument/2006/relationships/image" Target="../media/image1.emf"/></Relationships>
</file>

<file path=ppt/slideLayouts/_rels/slideLayout45.xml.rels><?xml version="1.0" encoding="UTF-8" standalone="yes"?>
<Relationships xmlns="http://schemas.openxmlformats.org/package/2006/relationships"><Relationship Id="rId3" Type="http://schemas.openxmlformats.org/officeDocument/2006/relationships/oleObject" Target="../embeddings/oleObject47.bin"/><Relationship Id="rId2" Type="http://schemas.openxmlformats.org/officeDocument/2006/relationships/slideMaster" Target="../slideMasters/slideMaster2.xml"/><Relationship Id="rId1" Type="http://schemas.openxmlformats.org/officeDocument/2006/relationships/tags" Target="../tags/tag47.xml"/><Relationship Id="rId4" Type="http://schemas.openxmlformats.org/officeDocument/2006/relationships/image" Target="../media/image1.emf"/></Relationships>
</file>

<file path=ppt/slideLayouts/_rels/slideLayout46.xml.rels><?xml version="1.0" encoding="UTF-8" standalone="yes"?>
<Relationships xmlns="http://schemas.openxmlformats.org/package/2006/relationships"><Relationship Id="rId3" Type="http://schemas.openxmlformats.org/officeDocument/2006/relationships/oleObject" Target="../embeddings/oleObject48.bin"/><Relationship Id="rId2" Type="http://schemas.openxmlformats.org/officeDocument/2006/relationships/slideMaster" Target="../slideMasters/slideMaster2.xml"/><Relationship Id="rId1" Type="http://schemas.openxmlformats.org/officeDocument/2006/relationships/tags" Target="../tags/tag48.xml"/><Relationship Id="rId5" Type="http://schemas.openxmlformats.org/officeDocument/2006/relationships/image" Target="../media/image2.png"/><Relationship Id="rId4" Type="http://schemas.openxmlformats.org/officeDocument/2006/relationships/image" Target="../media/image1.emf"/></Relationships>
</file>

<file path=ppt/slideLayouts/_rels/slideLayout47.xml.rels><?xml version="1.0" encoding="UTF-8" standalone="yes"?>
<Relationships xmlns="http://schemas.openxmlformats.org/package/2006/relationships"><Relationship Id="rId3" Type="http://schemas.openxmlformats.org/officeDocument/2006/relationships/oleObject" Target="../embeddings/oleObject49.bin"/><Relationship Id="rId2" Type="http://schemas.openxmlformats.org/officeDocument/2006/relationships/slideMaster" Target="../slideMasters/slideMaster2.xml"/><Relationship Id="rId1" Type="http://schemas.openxmlformats.org/officeDocument/2006/relationships/tags" Target="../tags/tag49.xml"/><Relationship Id="rId5" Type="http://schemas.openxmlformats.org/officeDocument/2006/relationships/image" Target="../media/image2.png"/><Relationship Id="rId4" Type="http://schemas.openxmlformats.org/officeDocument/2006/relationships/image" Target="../media/image1.emf"/></Relationships>
</file>

<file path=ppt/slideLayouts/_rels/slideLayout48.xml.rels><?xml version="1.0" encoding="UTF-8" standalone="yes"?>
<Relationships xmlns="http://schemas.openxmlformats.org/package/2006/relationships"><Relationship Id="rId3" Type="http://schemas.openxmlformats.org/officeDocument/2006/relationships/oleObject" Target="../embeddings/oleObject50.bin"/><Relationship Id="rId2" Type="http://schemas.openxmlformats.org/officeDocument/2006/relationships/slideMaster" Target="../slideMasters/slideMaster2.xml"/><Relationship Id="rId1" Type="http://schemas.openxmlformats.org/officeDocument/2006/relationships/tags" Target="../tags/tag50.xml"/><Relationship Id="rId5" Type="http://schemas.openxmlformats.org/officeDocument/2006/relationships/image" Target="../media/image10.png"/><Relationship Id="rId4" Type="http://schemas.openxmlformats.org/officeDocument/2006/relationships/image" Target="../media/image1.emf"/></Relationships>
</file>

<file path=ppt/slideLayouts/_rels/slideLayout49.xml.rels><?xml version="1.0" encoding="UTF-8" standalone="yes"?>
<Relationships xmlns="http://schemas.openxmlformats.org/package/2006/relationships"><Relationship Id="rId3" Type="http://schemas.openxmlformats.org/officeDocument/2006/relationships/oleObject" Target="../embeddings/oleObject51.bin"/><Relationship Id="rId2" Type="http://schemas.openxmlformats.org/officeDocument/2006/relationships/slideMaster" Target="../slideMasters/slideMaster2.xml"/><Relationship Id="rId1" Type="http://schemas.openxmlformats.org/officeDocument/2006/relationships/tags" Target="../tags/tag51.xml"/><Relationship Id="rId5" Type="http://schemas.openxmlformats.org/officeDocument/2006/relationships/image" Target="../media/image10.png"/><Relationship Id="rId4" Type="http://schemas.openxmlformats.org/officeDocument/2006/relationships/image" Target="../media/image1.emf"/></Relationships>
</file>

<file path=ppt/slideLayouts/_rels/slideLayout5.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1.xml"/><Relationship Id="rId1" Type="http://schemas.openxmlformats.org/officeDocument/2006/relationships/tags" Target="../tags/tag6.xml"/><Relationship Id="rId4" Type="http://schemas.openxmlformats.org/officeDocument/2006/relationships/image" Target="../media/image1.emf"/></Relationships>
</file>

<file path=ppt/slideLayouts/_rels/slideLayout50.xml.rels><?xml version="1.0" encoding="UTF-8" standalone="yes"?>
<Relationships xmlns="http://schemas.openxmlformats.org/package/2006/relationships"><Relationship Id="rId3" Type="http://schemas.openxmlformats.org/officeDocument/2006/relationships/oleObject" Target="../embeddings/oleObject52.bin"/><Relationship Id="rId2" Type="http://schemas.openxmlformats.org/officeDocument/2006/relationships/slideMaster" Target="../slideMasters/slideMaster2.xml"/><Relationship Id="rId1" Type="http://schemas.openxmlformats.org/officeDocument/2006/relationships/tags" Target="../tags/tag52.xml"/><Relationship Id="rId5" Type="http://schemas.openxmlformats.org/officeDocument/2006/relationships/image" Target="../media/image2.png"/><Relationship Id="rId4" Type="http://schemas.openxmlformats.org/officeDocument/2006/relationships/image" Target="../media/image1.emf"/></Relationships>
</file>

<file path=ppt/slideLayouts/_rels/slideLayout6.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Master" Target="../slideMasters/slideMaster1.xml"/><Relationship Id="rId1" Type="http://schemas.openxmlformats.org/officeDocument/2006/relationships/tags" Target="../tags/tag7.xml"/><Relationship Id="rId4" Type="http://schemas.openxmlformats.org/officeDocument/2006/relationships/image" Target="../media/image1.emf"/></Relationships>
</file>

<file path=ppt/slideLayouts/_rels/slideLayout7.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Master" Target="../slideMasters/slideMaster1.xml"/><Relationship Id="rId1" Type="http://schemas.openxmlformats.org/officeDocument/2006/relationships/tags" Target="../tags/tag8.xml"/><Relationship Id="rId4" Type="http://schemas.openxmlformats.org/officeDocument/2006/relationships/image" Target="../media/image1.emf"/></Relationships>
</file>

<file path=ppt/slideLayouts/_rels/slideLayout8.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Master" Target="../slideMasters/slideMaster1.xml"/><Relationship Id="rId1" Type="http://schemas.openxmlformats.org/officeDocument/2006/relationships/tags" Target="../tags/tag9.xml"/><Relationship Id="rId4" Type="http://schemas.openxmlformats.org/officeDocument/2006/relationships/image" Target="../media/image1.emf"/></Relationships>
</file>

<file path=ppt/slideLayouts/_rels/slideLayout9.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Master" Target="../slideMasters/slideMaster1.xml"/><Relationship Id="rId1" Type="http://schemas.openxmlformats.org/officeDocument/2006/relationships/tags" Target="../tags/tag10.xml"/><Relationship Id="rId4" Type="http://schemas.openxmlformats.org/officeDocument/2006/relationships/image" Target="../media/image1.emf"/></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One panel no bkg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2BF90FA9-C732-154F-7C41-F42B7E5840D0}"/>
              </a:ext>
            </a:extLst>
          </p:cNvPr>
          <p:cNvGraphicFramePr>
            <a:graphicFrameLocks noChangeAspect="1"/>
          </p:cNvGraphicFramePr>
          <p:nvPr>
            <p:custDataLst>
              <p:tags r:id="rId1"/>
            </p:custDataLst>
            <p:extLst>
              <p:ext uri="{D42A27DB-BD31-4B8C-83A1-F6EECF244321}">
                <p14:modId xmlns:p14="http://schemas.microsoft.com/office/powerpoint/2010/main" val="33877158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5" name="Object 4" hidden="1">
                        <a:extLst>
                          <a:ext uri="{FF2B5EF4-FFF2-40B4-BE49-F238E27FC236}">
                            <a16:creationId xmlns:a16="http://schemas.microsoft.com/office/drawing/2014/main" id="{2BF90FA9-C732-154F-7C41-F42B7E5840D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57136956-7C03-F843-83D0-7C532C736A5E}"/>
              </a:ext>
            </a:extLst>
          </p:cNvPr>
          <p:cNvSpPr>
            <a:spLocks noGrp="1"/>
          </p:cNvSpPr>
          <p:nvPr>
            <p:ph type="title"/>
          </p:nvPr>
        </p:nvSpPr>
        <p:spPr/>
        <p:txBody>
          <a:bodyPr vert="horz"/>
          <a:lstStyle/>
          <a:p>
            <a:r>
              <a:rPr lang="en-US"/>
              <a:t>Click to edit Master title style</a:t>
            </a:r>
          </a:p>
        </p:txBody>
      </p:sp>
      <p:sp>
        <p:nvSpPr>
          <p:cNvPr id="3" name="Footer Placeholder 2">
            <a:extLst>
              <a:ext uri="{FF2B5EF4-FFF2-40B4-BE49-F238E27FC236}">
                <a16:creationId xmlns:a16="http://schemas.microsoft.com/office/drawing/2014/main" id="{EDE45AA0-8D59-C76C-1411-2A3A210F2CC8}"/>
              </a:ext>
            </a:extLst>
          </p:cNvPr>
          <p:cNvSpPr>
            <a:spLocks noGrp="1"/>
          </p:cNvSpPr>
          <p:nvPr>
            <p:ph type="ftr" sz="quarter" idx="10"/>
          </p:nvPr>
        </p:nvSpPr>
        <p:spPr/>
        <p:txBody>
          <a:bodyPr/>
          <a:lstStyle/>
          <a:p>
            <a:r>
              <a:rPr lang="en-US" dirty="0"/>
              <a:t>Source:</a:t>
            </a:r>
          </a:p>
          <a:p>
            <a:r>
              <a:rPr lang="en-US" dirty="0"/>
              <a:t>Notes:</a:t>
            </a:r>
          </a:p>
        </p:txBody>
      </p:sp>
      <p:sp>
        <p:nvSpPr>
          <p:cNvPr id="6" name="Content Placeholder 2">
            <a:extLst>
              <a:ext uri="{FF2B5EF4-FFF2-40B4-BE49-F238E27FC236}">
                <a16:creationId xmlns:a16="http://schemas.microsoft.com/office/drawing/2014/main" id="{44069DB7-BD92-42FC-963A-F010D7F460C6}"/>
              </a:ext>
            </a:extLst>
          </p:cNvPr>
          <p:cNvSpPr>
            <a:spLocks noGrp="1"/>
          </p:cNvSpPr>
          <p:nvPr>
            <p:ph idx="1"/>
          </p:nvPr>
        </p:nvSpPr>
        <p:spPr>
          <a:xfrm>
            <a:off x="609600" y="1608083"/>
            <a:ext cx="10962290" cy="456411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190643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6_Title Slide blue dots bkdg">
    <p:bg>
      <p:bgPr>
        <a:solidFill>
          <a:schemeClr val="accent1"/>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64658552-6E07-9117-0CA9-3B60B698736B}"/>
              </a:ext>
            </a:extLst>
          </p:cNvPr>
          <p:cNvGraphicFramePr>
            <a:graphicFrameLocks noChangeAspect="1"/>
          </p:cNvGraphicFramePr>
          <p:nvPr>
            <p:custDataLst>
              <p:tags r:id="rId1"/>
            </p:custDataLst>
            <p:extLst>
              <p:ext uri="{D42A27DB-BD31-4B8C-83A1-F6EECF244321}">
                <p14:modId xmlns:p14="http://schemas.microsoft.com/office/powerpoint/2010/main" val="251992481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4" name="Object 3" hidden="1">
                        <a:extLst>
                          <a:ext uri="{FF2B5EF4-FFF2-40B4-BE49-F238E27FC236}">
                            <a16:creationId xmlns:a16="http://schemas.microsoft.com/office/drawing/2014/main" id="{64658552-6E07-9117-0CA9-3B60B698736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5" name="Picture 4" descr="Background pattern&#10;&#10;Description automatically generated">
            <a:extLst>
              <a:ext uri="{FF2B5EF4-FFF2-40B4-BE49-F238E27FC236}">
                <a16:creationId xmlns:a16="http://schemas.microsoft.com/office/drawing/2014/main" id="{D97D4CC6-32AD-BCA7-E5DC-806815585B1F}"/>
              </a:ext>
            </a:extLst>
          </p:cNvPr>
          <p:cNvPicPr>
            <a:picLocks noChangeAspect="1"/>
          </p:cNvPicPr>
          <p:nvPr/>
        </p:nvPicPr>
        <p:blipFill rotWithShape="1">
          <a:blip r:embed="rId5" cstate="email">
            <a:extLst>
              <a:ext uri="{BEBA8EAE-BF5A-486C-A8C5-ECC9F3942E4B}">
                <a14:imgProps xmlns:a14="http://schemas.microsoft.com/office/drawing/2010/main">
                  <a14:imgLayer r:embed="rId6">
                    <a14:imgEffect>
                      <a14:brightnessContrast bright="-45000"/>
                    </a14:imgEffect>
                  </a14:imgLayer>
                </a14:imgProps>
              </a:ext>
              <a:ext uri="{28A0092B-C50C-407E-A947-70E740481C1C}">
                <a14:useLocalDpi xmlns:a14="http://schemas.microsoft.com/office/drawing/2010/main"/>
              </a:ext>
            </a:extLst>
          </a:blip>
          <a:srcRect/>
          <a:stretch/>
        </p:blipFill>
        <p:spPr>
          <a:xfrm>
            <a:off x="10673" y="0"/>
            <a:ext cx="12192000" cy="6858000"/>
          </a:xfrm>
          <a:prstGeom prst="rect">
            <a:avLst/>
          </a:prstGeom>
        </p:spPr>
      </p:pic>
      <p:sp>
        <p:nvSpPr>
          <p:cNvPr id="2" name="Title 1">
            <a:extLst>
              <a:ext uri="{FF2B5EF4-FFF2-40B4-BE49-F238E27FC236}">
                <a16:creationId xmlns:a16="http://schemas.microsoft.com/office/drawing/2014/main" id="{9C5F5AEC-749C-44CA-94C1-9495903C3571}"/>
              </a:ext>
            </a:extLst>
          </p:cNvPr>
          <p:cNvSpPr>
            <a:spLocks noGrp="1"/>
          </p:cNvSpPr>
          <p:nvPr>
            <p:ph type="ctrTitle"/>
          </p:nvPr>
        </p:nvSpPr>
        <p:spPr>
          <a:xfrm>
            <a:off x="1516830" y="2523757"/>
            <a:ext cx="9139234" cy="664797"/>
          </a:xfrm>
        </p:spPr>
        <p:txBody>
          <a:bodyPr vert="horz" lIns="91440" tIns="91440" rIns="91440" bIns="91440" anchor="ctr">
            <a:noAutofit/>
          </a:bodyPr>
          <a:lstStyle>
            <a:lvl1pPr algn="l">
              <a:defRPr sz="3600">
                <a:solidFill>
                  <a:schemeClr val="bg1"/>
                </a:solidFill>
              </a:defRPr>
            </a:lvl1pPr>
          </a:lstStyle>
          <a:p>
            <a:r>
              <a:rPr lang="en-US"/>
              <a:t>Click to edit Master title style</a:t>
            </a:r>
            <a:endParaRPr lang="en-US" dirty="0"/>
          </a:p>
        </p:txBody>
      </p:sp>
      <p:sp>
        <p:nvSpPr>
          <p:cNvPr id="82" name="Text Placeholder 81">
            <a:extLst>
              <a:ext uri="{FF2B5EF4-FFF2-40B4-BE49-F238E27FC236}">
                <a16:creationId xmlns:a16="http://schemas.microsoft.com/office/drawing/2014/main" id="{B020BF28-FA10-43DE-B2FD-965A7D8594C0}"/>
              </a:ext>
            </a:extLst>
          </p:cNvPr>
          <p:cNvSpPr>
            <a:spLocks noGrp="1"/>
          </p:cNvSpPr>
          <p:nvPr>
            <p:ph type="body" sz="quarter" idx="13"/>
          </p:nvPr>
        </p:nvSpPr>
        <p:spPr>
          <a:xfrm>
            <a:off x="1520386" y="3998279"/>
            <a:ext cx="4586287" cy="323850"/>
          </a:xfrm>
        </p:spPr>
        <p:txBody>
          <a:bodyPr lIns="91440" tIns="91440" rIns="91440" bIns="91440" anchor="ctr"/>
          <a:lstStyle>
            <a:lvl1pPr>
              <a:defRPr b="0">
                <a:solidFill>
                  <a:schemeClr val="bg1"/>
                </a:solidFill>
              </a:defRPr>
            </a:lvl1pPr>
          </a:lstStyle>
          <a:p>
            <a:pPr lvl="0"/>
            <a:r>
              <a:rPr lang="en-US"/>
              <a:t>Click to edit Master text styles</a:t>
            </a:r>
          </a:p>
        </p:txBody>
      </p:sp>
      <p:sp>
        <p:nvSpPr>
          <p:cNvPr id="83" name="Subtitle 2">
            <a:extLst>
              <a:ext uri="{FF2B5EF4-FFF2-40B4-BE49-F238E27FC236}">
                <a16:creationId xmlns:a16="http://schemas.microsoft.com/office/drawing/2014/main" id="{CA420EE9-07D0-49A0-A796-E6EAA8EBDB96}"/>
              </a:ext>
            </a:extLst>
          </p:cNvPr>
          <p:cNvSpPr>
            <a:spLocks noGrp="1"/>
          </p:cNvSpPr>
          <p:nvPr>
            <p:ph type="subTitle" idx="1"/>
          </p:nvPr>
        </p:nvSpPr>
        <p:spPr>
          <a:xfrm>
            <a:off x="1516830" y="3444432"/>
            <a:ext cx="9139234" cy="297969"/>
          </a:xfrm>
        </p:spPr>
        <p:txBody>
          <a:bodyPr vert="horz" lIns="91440" tIns="91440" rIns="91440" bIns="91440" rtlCol="0" anchor="ctr">
            <a:noAutofit/>
          </a:bodyPr>
          <a:lstStyle>
            <a:lvl1pPr>
              <a:defRPr lang="en-US" sz="2200" b="0" dirty="0">
                <a:solidFill>
                  <a:schemeClr val="bg1"/>
                </a:solidFill>
              </a:defRPr>
            </a:lvl1pPr>
          </a:lstStyle>
          <a:p>
            <a:pPr lvl="0"/>
            <a:r>
              <a:rPr lang="en-US"/>
              <a:t>Click to edit Master subtitle style</a:t>
            </a:r>
            <a:endParaRPr lang="en-US" dirty="0"/>
          </a:p>
        </p:txBody>
      </p:sp>
      <p:grpSp>
        <p:nvGrpSpPr>
          <p:cNvPr id="148" name="Group 147">
            <a:extLst>
              <a:ext uri="{FF2B5EF4-FFF2-40B4-BE49-F238E27FC236}">
                <a16:creationId xmlns:a16="http://schemas.microsoft.com/office/drawing/2014/main" id="{AF47BE45-9A6B-F77A-A246-E9AD74AC3E05}"/>
              </a:ext>
            </a:extLst>
          </p:cNvPr>
          <p:cNvGrpSpPr>
            <a:grpSpLocks noChangeAspect="1"/>
          </p:cNvGrpSpPr>
          <p:nvPr/>
        </p:nvGrpSpPr>
        <p:grpSpPr>
          <a:xfrm>
            <a:off x="702214" y="780933"/>
            <a:ext cx="3494345" cy="745107"/>
            <a:chOff x="611188" y="-279400"/>
            <a:chExt cx="3767138" cy="803275"/>
          </a:xfrm>
          <a:solidFill>
            <a:schemeClr val="bg1"/>
          </a:solidFill>
        </p:grpSpPr>
        <p:sp>
          <p:nvSpPr>
            <p:cNvPr id="149" name="Freeform 5">
              <a:extLst>
                <a:ext uri="{FF2B5EF4-FFF2-40B4-BE49-F238E27FC236}">
                  <a16:creationId xmlns:a16="http://schemas.microsoft.com/office/drawing/2014/main" id="{5C5B487B-3C0A-CD7C-49B9-906DAA6B051C}"/>
                </a:ext>
              </a:extLst>
            </p:cNvPr>
            <p:cNvSpPr>
              <a:spLocks noEditPoints="1"/>
            </p:cNvSpPr>
            <p:nvPr/>
          </p:nvSpPr>
          <p:spPr bwMode="auto">
            <a:xfrm>
              <a:off x="1885951" y="438150"/>
              <a:ext cx="60325" cy="63500"/>
            </a:xfrm>
            <a:custGeom>
              <a:avLst/>
              <a:gdLst>
                <a:gd name="T0" fmla="*/ 36 w 73"/>
                <a:gd name="T1" fmla="*/ 0 h 78"/>
                <a:gd name="T2" fmla="*/ 10 w 73"/>
                <a:gd name="T3" fmla="*/ 10 h 78"/>
                <a:gd name="T4" fmla="*/ 0 w 73"/>
                <a:gd name="T5" fmla="*/ 39 h 78"/>
                <a:gd name="T6" fmla="*/ 10 w 73"/>
                <a:gd name="T7" fmla="*/ 67 h 78"/>
                <a:gd name="T8" fmla="*/ 36 w 73"/>
                <a:gd name="T9" fmla="*/ 78 h 78"/>
                <a:gd name="T10" fmla="*/ 63 w 73"/>
                <a:gd name="T11" fmla="*/ 67 h 78"/>
                <a:gd name="T12" fmla="*/ 73 w 73"/>
                <a:gd name="T13" fmla="*/ 39 h 78"/>
                <a:gd name="T14" fmla="*/ 63 w 73"/>
                <a:gd name="T15" fmla="*/ 10 h 78"/>
                <a:gd name="T16" fmla="*/ 36 w 73"/>
                <a:gd name="T17" fmla="*/ 0 h 78"/>
                <a:gd name="T18" fmla="*/ 52 w 73"/>
                <a:gd name="T19" fmla="*/ 59 h 78"/>
                <a:gd name="T20" fmla="*/ 36 w 73"/>
                <a:gd name="T21" fmla="*/ 66 h 78"/>
                <a:gd name="T22" fmla="*/ 20 w 73"/>
                <a:gd name="T23" fmla="*/ 59 h 78"/>
                <a:gd name="T24" fmla="*/ 15 w 73"/>
                <a:gd name="T25" fmla="*/ 39 h 78"/>
                <a:gd name="T26" fmla="*/ 21 w 73"/>
                <a:gd name="T27" fmla="*/ 19 h 78"/>
                <a:gd name="T28" fmla="*/ 36 w 73"/>
                <a:gd name="T29" fmla="*/ 11 h 78"/>
                <a:gd name="T30" fmla="*/ 52 w 73"/>
                <a:gd name="T31" fmla="*/ 19 h 78"/>
                <a:gd name="T32" fmla="*/ 58 w 73"/>
                <a:gd name="T33" fmla="*/ 39 h 78"/>
                <a:gd name="T34" fmla="*/ 52 w 73"/>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 h="78">
                  <a:moveTo>
                    <a:pt x="36" y="0"/>
                  </a:moveTo>
                  <a:cubicBezTo>
                    <a:pt x="25" y="0"/>
                    <a:pt x="17" y="3"/>
                    <a:pt x="10" y="10"/>
                  </a:cubicBezTo>
                  <a:cubicBezTo>
                    <a:pt x="3" y="17"/>
                    <a:pt x="0" y="27"/>
                    <a:pt x="0" y="39"/>
                  </a:cubicBezTo>
                  <a:cubicBezTo>
                    <a:pt x="0" y="51"/>
                    <a:pt x="3" y="60"/>
                    <a:pt x="10" y="67"/>
                  </a:cubicBezTo>
                  <a:cubicBezTo>
                    <a:pt x="17" y="74"/>
                    <a:pt x="25" y="78"/>
                    <a:pt x="36" y="78"/>
                  </a:cubicBezTo>
                  <a:cubicBezTo>
                    <a:pt x="47" y="78"/>
                    <a:pt x="56" y="74"/>
                    <a:pt x="63" y="67"/>
                  </a:cubicBezTo>
                  <a:cubicBezTo>
                    <a:pt x="69" y="60"/>
                    <a:pt x="73" y="51"/>
                    <a:pt x="73" y="39"/>
                  </a:cubicBezTo>
                  <a:cubicBezTo>
                    <a:pt x="73" y="27"/>
                    <a:pt x="69" y="17"/>
                    <a:pt x="63"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1" y="19"/>
                  </a:cubicBezTo>
                  <a:cubicBezTo>
                    <a:pt x="24" y="14"/>
                    <a:pt x="30" y="11"/>
                    <a:pt x="36" y="11"/>
                  </a:cubicBezTo>
                  <a:cubicBezTo>
                    <a:pt x="43" y="11"/>
                    <a:pt x="48" y="14"/>
                    <a:pt x="52" y="19"/>
                  </a:cubicBezTo>
                  <a:cubicBezTo>
                    <a:pt x="56" y="24"/>
                    <a:pt x="58" y="30"/>
                    <a:pt x="58" y="39"/>
                  </a:cubicBezTo>
                  <a:cubicBezTo>
                    <a:pt x="58" y="47"/>
                    <a:pt x="56" y="54"/>
                    <a:pt x="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 name="Freeform 6">
              <a:extLst>
                <a:ext uri="{FF2B5EF4-FFF2-40B4-BE49-F238E27FC236}">
                  <a16:creationId xmlns:a16="http://schemas.microsoft.com/office/drawing/2014/main" id="{FC002D50-1258-94CD-A4CA-8EF05842095A}"/>
                </a:ext>
              </a:extLst>
            </p:cNvPr>
            <p:cNvSpPr>
              <a:spLocks/>
            </p:cNvSpPr>
            <p:nvPr/>
          </p:nvSpPr>
          <p:spPr bwMode="auto">
            <a:xfrm>
              <a:off x="1152526" y="414338"/>
              <a:ext cx="74613" cy="87313"/>
            </a:xfrm>
            <a:custGeom>
              <a:avLst/>
              <a:gdLst>
                <a:gd name="T0" fmla="*/ 50 w 89"/>
                <a:gd name="T1" fmla="*/ 62 h 106"/>
                <a:gd name="T2" fmla="*/ 75 w 89"/>
                <a:gd name="T3" fmla="*/ 62 h 106"/>
                <a:gd name="T4" fmla="*/ 75 w 89"/>
                <a:gd name="T5" fmla="*/ 80 h 106"/>
                <a:gd name="T6" fmla="*/ 74 w 89"/>
                <a:gd name="T7" fmla="*/ 81 h 106"/>
                <a:gd name="T8" fmla="*/ 71 w 89"/>
                <a:gd name="T9" fmla="*/ 84 h 106"/>
                <a:gd name="T10" fmla="*/ 66 w 89"/>
                <a:gd name="T11" fmla="*/ 88 h 106"/>
                <a:gd name="T12" fmla="*/ 58 w 89"/>
                <a:gd name="T13" fmla="*/ 91 h 106"/>
                <a:gd name="T14" fmla="*/ 48 w 89"/>
                <a:gd name="T15" fmla="*/ 92 h 106"/>
                <a:gd name="T16" fmla="*/ 24 w 89"/>
                <a:gd name="T17" fmla="*/ 82 h 106"/>
                <a:gd name="T18" fmla="*/ 15 w 89"/>
                <a:gd name="T19" fmla="*/ 52 h 106"/>
                <a:gd name="T20" fmla="*/ 25 w 89"/>
                <a:gd name="T21" fmla="*/ 23 h 106"/>
                <a:gd name="T22" fmla="*/ 48 w 89"/>
                <a:gd name="T23" fmla="*/ 13 h 106"/>
                <a:gd name="T24" fmla="*/ 57 w 89"/>
                <a:gd name="T25" fmla="*/ 14 h 106"/>
                <a:gd name="T26" fmla="*/ 64 w 89"/>
                <a:gd name="T27" fmla="*/ 16 h 106"/>
                <a:gd name="T28" fmla="*/ 69 w 89"/>
                <a:gd name="T29" fmla="*/ 19 h 106"/>
                <a:gd name="T30" fmla="*/ 73 w 89"/>
                <a:gd name="T31" fmla="*/ 23 h 106"/>
                <a:gd name="T32" fmla="*/ 75 w 89"/>
                <a:gd name="T33" fmla="*/ 26 h 106"/>
                <a:gd name="T34" fmla="*/ 76 w 89"/>
                <a:gd name="T35" fmla="*/ 27 h 106"/>
                <a:gd name="T36" fmla="*/ 86 w 89"/>
                <a:gd name="T37" fmla="*/ 18 h 106"/>
                <a:gd name="T38" fmla="*/ 48 w 89"/>
                <a:gd name="T39" fmla="*/ 0 h 106"/>
                <a:gd name="T40" fmla="*/ 14 w 89"/>
                <a:gd name="T41" fmla="*/ 14 h 106"/>
                <a:gd name="T42" fmla="*/ 0 w 89"/>
                <a:gd name="T43" fmla="*/ 52 h 106"/>
                <a:gd name="T44" fmla="*/ 13 w 89"/>
                <a:gd name="T45" fmla="*/ 91 h 106"/>
                <a:gd name="T46" fmla="*/ 45 w 89"/>
                <a:gd name="T47" fmla="*/ 106 h 106"/>
                <a:gd name="T48" fmla="*/ 57 w 89"/>
                <a:gd name="T49" fmla="*/ 104 h 106"/>
                <a:gd name="T50" fmla="*/ 66 w 89"/>
                <a:gd name="T51" fmla="*/ 101 h 106"/>
                <a:gd name="T52" fmla="*/ 73 w 89"/>
                <a:gd name="T53" fmla="*/ 97 h 106"/>
                <a:gd name="T54" fmla="*/ 76 w 89"/>
                <a:gd name="T55" fmla="*/ 94 h 106"/>
                <a:gd name="T56" fmla="*/ 78 w 89"/>
                <a:gd name="T57" fmla="*/ 92 h 106"/>
                <a:gd name="T58" fmla="*/ 79 w 89"/>
                <a:gd name="T59" fmla="*/ 104 h 106"/>
                <a:gd name="T60" fmla="*/ 89 w 89"/>
                <a:gd name="T61" fmla="*/ 104 h 106"/>
                <a:gd name="T62" fmla="*/ 89 w 89"/>
                <a:gd name="T63" fmla="*/ 51 h 106"/>
                <a:gd name="T64" fmla="*/ 50 w 89"/>
                <a:gd name="T65" fmla="*/ 51 h 106"/>
                <a:gd name="T66" fmla="*/ 50 w 89"/>
                <a:gd name="T67" fmla="*/ 62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9" h="106">
                  <a:moveTo>
                    <a:pt x="50" y="62"/>
                  </a:moveTo>
                  <a:cubicBezTo>
                    <a:pt x="75" y="62"/>
                    <a:pt x="75" y="62"/>
                    <a:pt x="75" y="62"/>
                  </a:cubicBezTo>
                  <a:cubicBezTo>
                    <a:pt x="75" y="80"/>
                    <a:pt x="75" y="80"/>
                    <a:pt x="75" y="80"/>
                  </a:cubicBezTo>
                  <a:cubicBezTo>
                    <a:pt x="74" y="81"/>
                    <a:pt x="74" y="81"/>
                    <a:pt x="74" y="81"/>
                  </a:cubicBezTo>
                  <a:cubicBezTo>
                    <a:pt x="73" y="82"/>
                    <a:pt x="72" y="83"/>
                    <a:pt x="71" y="84"/>
                  </a:cubicBezTo>
                  <a:cubicBezTo>
                    <a:pt x="69" y="86"/>
                    <a:pt x="68" y="87"/>
                    <a:pt x="66" y="88"/>
                  </a:cubicBezTo>
                  <a:cubicBezTo>
                    <a:pt x="64" y="89"/>
                    <a:pt x="61" y="90"/>
                    <a:pt x="58" y="91"/>
                  </a:cubicBezTo>
                  <a:cubicBezTo>
                    <a:pt x="55" y="92"/>
                    <a:pt x="51" y="92"/>
                    <a:pt x="48" y="92"/>
                  </a:cubicBezTo>
                  <a:cubicBezTo>
                    <a:pt x="38" y="92"/>
                    <a:pt x="30" y="89"/>
                    <a:pt x="24" y="82"/>
                  </a:cubicBezTo>
                  <a:cubicBezTo>
                    <a:pt x="18" y="74"/>
                    <a:pt x="15" y="65"/>
                    <a:pt x="15" y="52"/>
                  </a:cubicBezTo>
                  <a:cubicBezTo>
                    <a:pt x="15" y="40"/>
                    <a:pt x="18" y="31"/>
                    <a:pt x="25" y="23"/>
                  </a:cubicBezTo>
                  <a:cubicBezTo>
                    <a:pt x="31" y="16"/>
                    <a:pt x="39" y="13"/>
                    <a:pt x="48" y="13"/>
                  </a:cubicBezTo>
                  <a:cubicBezTo>
                    <a:pt x="51" y="13"/>
                    <a:pt x="54" y="13"/>
                    <a:pt x="57" y="14"/>
                  </a:cubicBezTo>
                  <a:cubicBezTo>
                    <a:pt x="60" y="14"/>
                    <a:pt x="62" y="15"/>
                    <a:pt x="64" y="16"/>
                  </a:cubicBezTo>
                  <a:cubicBezTo>
                    <a:pt x="66" y="17"/>
                    <a:pt x="67" y="18"/>
                    <a:pt x="69" y="19"/>
                  </a:cubicBezTo>
                  <a:cubicBezTo>
                    <a:pt x="71" y="21"/>
                    <a:pt x="72" y="22"/>
                    <a:pt x="73" y="23"/>
                  </a:cubicBezTo>
                  <a:cubicBezTo>
                    <a:pt x="74" y="24"/>
                    <a:pt x="74" y="25"/>
                    <a:pt x="75" y="26"/>
                  </a:cubicBezTo>
                  <a:cubicBezTo>
                    <a:pt x="76" y="27"/>
                    <a:pt x="76" y="27"/>
                    <a:pt x="76" y="27"/>
                  </a:cubicBezTo>
                  <a:cubicBezTo>
                    <a:pt x="86" y="18"/>
                    <a:pt x="86" y="18"/>
                    <a:pt x="86" y="18"/>
                  </a:cubicBezTo>
                  <a:cubicBezTo>
                    <a:pt x="77" y="6"/>
                    <a:pt x="64" y="0"/>
                    <a:pt x="48" y="0"/>
                  </a:cubicBezTo>
                  <a:cubicBezTo>
                    <a:pt x="35" y="0"/>
                    <a:pt x="23" y="4"/>
                    <a:pt x="14" y="14"/>
                  </a:cubicBezTo>
                  <a:cubicBezTo>
                    <a:pt x="4" y="24"/>
                    <a:pt x="0" y="36"/>
                    <a:pt x="0" y="52"/>
                  </a:cubicBezTo>
                  <a:cubicBezTo>
                    <a:pt x="0" y="69"/>
                    <a:pt x="4" y="82"/>
                    <a:pt x="13" y="91"/>
                  </a:cubicBezTo>
                  <a:cubicBezTo>
                    <a:pt x="21" y="101"/>
                    <a:pt x="32" y="106"/>
                    <a:pt x="45" y="106"/>
                  </a:cubicBezTo>
                  <a:cubicBezTo>
                    <a:pt x="50" y="106"/>
                    <a:pt x="54" y="105"/>
                    <a:pt x="57" y="104"/>
                  </a:cubicBezTo>
                  <a:cubicBezTo>
                    <a:pt x="61" y="103"/>
                    <a:pt x="64" y="102"/>
                    <a:pt x="66" y="101"/>
                  </a:cubicBezTo>
                  <a:cubicBezTo>
                    <a:pt x="69" y="100"/>
                    <a:pt x="71" y="99"/>
                    <a:pt x="73" y="97"/>
                  </a:cubicBezTo>
                  <a:cubicBezTo>
                    <a:pt x="75" y="95"/>
                    <a:pt x="76" y="94"/>
                    <a:pt x="76" y="94"/>
                  </a:cubicBezTo>
                  <a:cubicBezTo>
                    <a:pt x="77" y="93"/>
                    <a:pt x="77" y="93"/>
                    <a:pt x="78" y="92"/>
                  </a:cubicBezTo>
                  <a:cubicBezTo>
                    <a:pt x="79" y="104"/>
                    <a:pt x="79" y="104"/>
                    <a:pt x="79" y="104"/>
                  </a:cubicBezTo>
                  <a:cubicBezTo>
                    <a:pt x="89" y="104"/>
                    <a:pt x="89" y="104"/>
                    <a:pt x="89" y="104"/>
                  </a:cubicBezTo>
                  <a:cubicBezTo>
                    <a:pt x="89" y="51"/>
                    <a:pt x="89" y="51"/>
                    <a:pt x="89" y="51"/>
                  </a:cubicBezTo>
                  <a:cubicBezTo>
                    <a:pt x="50" y="51"/>
                    <a:pt x="50" y="51"/>
                    <a:pt x="50" y="51"/>
                  </a:cubicBezTo>
                  <a:lnTo>
                    <a:pt x="50" y="6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1" name="Freeform 7">
              <a:extLst>
                <a:ext uri="{FF2B5EF4-FFF2-40B4-BE49-F238E27FC236}">
                  <a16:creationId xmlns:a16="http://schemas.microsoft.com/office/drawing/2014/main" id="{5E276722-5197-B412-82F4-CAE376DBBFED}"/>
                </a:ext>
              </a:extLst>
            </p:cNvPr>
            <p:cNvSpPr>
              <a:spLocks/>
            </p:cNvSpPr>
            <p:nvPr/>
          </p:nvSpPr>
          <p:spPr bwMode="auto">
            <a:xfrm>
              <a:off x="1246188" y="436563"/>
              <a:ext cx="34925" cy="63500"/>
            </a:xfrm>
            <a:custGeom>
              <a:avLst/>
              <a:gdLst>
                <a:gd name="T0" fmla="*/ 23 w 43"/>
                <a:gd name="T1" fmla="*/ 5 h 77"/>
                <a:gd name="T2" fmla="*/ 14 w 43"/>
                <a:gd name="T3" fmla="*/ 17 h 77"/>
                <a:gd name="T4" fmla="*/ 13 w 43"/>
                <a:gd name="T5" fmla="*/ 2 h 77"/>
                <a:gd name="T6" fmla="*/ 0 w 43"/>
                <a:gd name="T7" fmla="*/ 2 h 77"/>
                <a:gd name="T8" fmla="*/ 0 w 43"/>
                <a:gd name="T9" fmla="*/ 77 h 77"/>
                <a:gd name="T10" fmla="*/ 14 w 43"/>
                <a:gd name="T11" fmla="*/ 77 h 77"/>
                <a:gd name="T12" fmla="*/ 14 w 43"/>
                <a:gd name="T13" fmla="*/ 35 h 77"/>
                <a:gd name="T14" fmla="*/ 24 w 43"/>
                <a:gd name="T15" fmla="*/ 18 h 77"/>
                <a:gd name="T16" fmla="*/ 35 w 43"/>
                <a:gd name="T17" fmla="*/ 14 h 77"/>
                <a:gd name="T18" fmla="*/ 41 w 43"/>
                <a:gd name="T19" fmla="*/ 15 h 77"/>
                <a:gd name="T20" fmla="*/ 43 w 43"/>
                <a:gd name="T21" fmla="*/ 1 h 77"/>
                <a:gd name="T22" fmla="*/ 37 w 43"/>
                <a:gd name="T23" fmla="*/ 0 h 77"/>
                <a:gd name="T24" fmla="*/ 23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3" y="5"/>
                  </a:moveTo>
                  <a:cubicBezTo>
                    <a:pt x="19" y="8"/>
                    <a:pt x="16" y="12"/>
                    <a:pt x="14" y="17"/>
                  </a:cubicBezTo>
                  <a:cubicBezTo>
                    <a:pt x="13" y="2"/>
                    <a:pt x="13" y="2"/>
                    <a:pt x="13" y="2"/>
                  </a:cubicBezTo>
                  <a:cubicBezTo>
                    <a:pt x="0" y="2"/>
                    <a:pt x="0" y="2"/>
                    <a:pt x="0" y="2"/>
                  </a:cubicBezTo>
                  <a:cubicBezTo>
                    <a:pt x="0" y="77"/>
                    <a:pt x="0" y="77"/>
                    <a:pt x="0" y="77"/>
                  </a:cubicBezTo>
                  <a:cubicBezTo>
                    <a:pt x="14" y="77"/>
                    <a:pt x="14" y="77"/>
                    <a:pt x="14" y="77"/>
                  </a:cubicBezTo>
                  <a:cubicBezTo>
                    <a:pt x="14" y="35"/>
                    <a:pt x="14" y="35"/>
                    <a:pt x="14" y="35"/>
                  </a:cubicBezTo>
                  <a:cubicBezTo>
                    <a:pt x="15" y="27"/>
                    <a:pt x="19" y="22"/>
                    <a:pt x="24" y="18"/>
                  </a:cubicBezTo>
                  <a:cubicBezTo>
                    <a:pt x="28" y="16"/>
                    <a:pt x="31" y="14"/>
                    <a:pt x="35" y="14"/>
                  </a:cubicBezTo>
                  <a:cubicBezTo>
                    <a:pt x="37" y="14"/>
                    <a:pt x="39" y="15"/>
                    <a:pt x="41" y="15"/>
                  </a:cubicBezTo>
                  <a:cubicBezTo>
                    <a:pt x="43" y="1"/>
                    <a:pt x="43" y="1"/>
                    <a:pt x="43" y="1"/>
                  </a:cubicBezTo>
                  <a:cubicBezTo>
                    <a:pt x="37" y="0"/>
                    <a:pt x="37" y="0"/>
                    <a:pt x="37" y="0"/>
                  </a:cubicBezTo>
                  <a:cubicBezTo>
                    <a:pt x="32" y="0"/>
                    <a:pt x="27" y="2"/>
                    <a:pt x="23"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 name="Freeform 8">
              <a:extLst>
                <a:ext uri="{FF2B5EF4-FFF2-40B4-BE49-F238E27FC236}">
                  <a16:creationId xmlns:a16="http://schemas.microsoft.com/office/drawing/2014/main" id="{030C0CC0-0956-B1B0-70A8-800FA865F98A}"/>
                </a:ext>
              </a:extLst>
            </p:cNvPr>
            <p:cNvSpPr>
              <a:spLocks noEditPoints="1"/>
            </p:cNvSpPr>
            <p:nvPr/>
          </p:nvSpPr>
          <p:spPr bwMode="auto">
            <a:xfrm>
              <a:off x="1284288" y="438150"/>
              <a:ext cx="60325" cy="63500"/>
            </a:xfrm>
            <a:custGeom>
              <a:avLst/>
              <a:gdLst>
                <a:gd name="T0" fmla="*/ 36 w 72"/>
                <a:gd name="T1" fmla="*/ 0 h 78"/>
                <a:gd name="T2" fmla="*/ 10 w 72"/>
                <a:gd name="T3" fmla="*/ 10 h 78"/>
                <a:gd name="T4" fmla="*/ 0 w 72"/>
                <a:gd name="T5" fmla="*/ 39 h 78"/>
                <a:gd name="T6" fmla="*/ 10 w 72"/>
                <a:gd name="T7" fmla="*/ 67 h 78"/>
                <a:gd name="T8" fmla="*/ 36 w 72"/>
                <a:gd name="T9" fmla="*/ 78 h 78"/>
                <a:gd name="T10" fmla="*/ 62 w 72"/>
                <a:gd name="T11" fmla="*/ 67 h 78"/>
                <a:gd name="T12" fmla="*/ 72 w 72"/>
                <a:gd name="T13" fmla="*/ 39 h 78"/>
                <a:gd name="T14" fmla="*/ 62 w 72"/>
                <a:gd name="T15" fmla="*/ 10 h 78"/>
                <a:gd name="T16" fmla="*/ 36 w 72"/>
                <a:gd name="T17" fmla="*/ 0 h 78"/>
                <a:gd name="T18" fmla="*/ 52 w 72"/>
                <a:gd name="T19" fmla="*/ 59 h 78"/>
                <a:gd name="T20" fmla="*/ 36 w 72"/>
                <a:gd name="T21" fmla="*/ 66 h 78"/>
                <a:gd name="T22" fmla="*/ 20 w 72"/>
                <a:gd name="T23" fmla="*/ 59 h 78"/>
                <a:gd name="T24" fmla="*/ 15 w 72"/>
                <a:gd name="T25" fmla="*/ 39 h 78"/>
                <a:gd name="T26" fmla="*/ 20 w 72"/>
                <a:gd name="T27" fmla="*/ 19 h 78"/>
                <a:gd name="T28" fmla="*/ 36 w 72"/>
                <a:gd name="T29" fmla="*/ 11 h 78"/>
                <a:gd name="T30" fmla="*/ 52 w 72"/>
                <a:gd name="T31" fmla="*/ 19 h 78"/>
                <a:gd name="T32" fmla="*/ 57 w 72"/>
                <a:gd name="T33" fmla="*/ 39 h 78"/>
                <a:gd name="T34" fmla="*/ 52 w 72"/>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78">
                  <a:moveTo>
                    <a:pt x="36" y="0"/>
                  </a:moveTo>
                  <a:cubicBezTo>
                    <a:pt x="25" y="0"/>
                    <a:pt x="16" y="3"/>
                    <a:pt x="10" y="10"/>
                  </a:cubicBezTo>
                  <a:cubicBezTo>
                    <a:pt x="3" y="17"/>
                    <a:pt x="0" y="27"/>
                    <a:pt x="0" y="39"/>
                  </a:cubicBezTo>
                  <a:cubicBezTo>
                    <a:pt x="0" y="51"/>
                    <a:pt x="3" y="60"/>
                    <a:pt x="10" y="67"/>
                  </a:cubicBezTo>
                  <a:cubicBezTo>
                    <a:pt x="16" y="74"/>
                    <a:pt x="25" y="78"/>
                    <a:pt x="36" y="78"/>
                  </a:cubicBezTo>
                  <a:cubicBezTo>
                    <a:pt x="47" y="78"/>
                    <a:pt x="56" y="74"/>
                    <a:pt x="62" y="67"/>
                  </a:cubicBezTo>
                  <a:cubicBezTo>
                    <a:pt x="69" y="60"/>
                    <a:pt x="72" y="51"/>
                    <a:pt x="72" y="39"/>
                  </a:cubicBezTo>
                  <a:cubicBezTo>
                    <a:pt x="72" y="27"/>
                    <a:pt x="69" y="17"/>
                    <a:pt x="62"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0" y="19"/>
                  </a:cubicBezTo>
                  <a:cubicBezTo>
                    <a:pt x="24" y="14"/>
                    <a:pt x="29" y="11"/>
                    <a:pt x="36" y="11"/>
                  </a:cubicBezTo>
                  <a:cubicBezTo>
                    <a:pt x="43" y="11"/>
                    <a:pt x="48" y="14"/>
                    <a:pt x="52" y="19"/>
                  </a:cubicBezTo>
                  <a:cubicBezTo>
                    <a:pt x="56" y="24"/>
                    <a:pt x="57" y="30"/>
                    <a:pt x="57" y="39"/>
                  </a:cubicBezTo>
                  <a:cubicBezTo>
                    <a:pt x="57" y="47"/>
                    <a:pt x="56" y="54"/>
                    <a:pt x="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 name="Freeform 9">
              <a:extLst>
                <a:ext uri="{FF2B5EF4-FFF2-40B4-BE49-F238E27FC236}">
                  <a16:creationId xmlns:a16="http://schemas.microsoft.com/office/drawing/2014/main" id="{88BAE485-97CC-07B4-6CBC-75F7EB1F86CD}"/>
                </a:ext>
              </a:extLst>
            </p:cNvPr>
            <p:cNvSpPr>
              <a:spLocks/>
            </p:cNvSpPr>
            <p:nvPr/>
          </p:nvSpPr>
          <p:spPr bwMode="auto">
            <a:xfrm>
              <a:off x="1350963" y="438150"/>
              <a:ext cx="90488" cy="61913"/>
            </a:xfrm>
            <a:custGeom>
              <a:avLst/>
              <a:gdLst>
                <a:gd name="T0" fmla="*/ 41 w 57"/>
                <a:gd name="T1" fmla="*/ 31 h 39"/>
                <a:gd name="T2" fmla="*/ 32 w 57"/>
                <a:gd name="T3" fmla="*/ 0 h 39"/>
                <a:gd name="T4" fmla="*/ 24 w 57"/>
                <a:gd name="T5" fmla="*/ 0 h 39"/>
                <a:gd name="T6" fmla="*/ 16 w 57"/>
                <a:gd name="T7" fmla="*/ 31 h 39"/>
                <a:gd name="T8" fmla="*/ 8 w 57"/>
                <a:gd name="T9" fmla="*/ 0 h 39"/>
                <a:gd name="T10" fmla="*/ 0 w 57"/>
                <a:gd name="T11" fmla="*/ 0 h 39"/>
                <a:gd name="T12" fmla="*/ 12 w 57"/>
                <a:gd name="T13" fmla="*/ 39 h 39"/>
                <a:gd name="T14" fmla="*/ 20 w 57"/>
                <a:gd name="T15" fmla="*/ 39 h 39"/>
                <a:gd name="T16" fmla="*/ 28 w 57"/>
                <a:gd name="T17" fmla="*/ 9 h 39"/>
                <a:gd name="T18" fmla="*/ 37 w 57"/>
                <a:gd name="T19" fmla="*/ 39 h 39"/>
                <a:gd name="T20" fmla="*/ 45 w 57"/>
                <a:gd name="T21" fmla="*/ 39 h 39"/>
                <a:gd name="T22" fmla="*/ 57 w 57"/>
                <a:gd name="T23" fmla="*/ 0 h 39"/>
                <a:gd name="T24" fmla="*/ 49 w 57"/>
                <a:gd name="T25" fmla="*/ 0 h 39"/>
                <a:gd name="T26" fmla="*/ 41 w 57"/>
                <a:gd name="T27" fmla="*/ 3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7" h="39">
                  <a:moveTo>
                    <a:pt x="41" y="31"/>
                  </a:moveTo>
                  <a:lnTo>
                    <a:pt x="32" y="0"/>
                  </a:lnTo>
                  <a:lnTo>
                    <a:pt x="24" y="0"/>
                  </a:lnTo>
                  <a:lnTo>
                    <a:pt x="16" y="31"/>
                  </a:lnTo>
                  <a:lnTo>
                    <a:pt x="8" y="0"/>
                  </a:lnTo>
                  <a:lnTo>
                    <a:pt x="0" y="0"/>
                  </a:lnTo>
                  <a:lnTo>
                    <a:pt x="12" y="39"/>
                  </a:lnTo>
                  <a:lnTo>
                    <a:pt x="20" y="39"/>
                  </a:lnTo>
                  <a:lnTo>
                    <a:pt x="28" y="9"/>
                  </a:lnTo>
                  <a:lnTo>
                    <a:pt x="37" y="39"/>
                  </a:lnTo>
                  <a:lnTo>
                    <a:pt x="45" y="39"/>
                  </a:lnTo>
                  <a:lnTo>
                    <a:pt x="57" y="0"/>
                  </a:lnTo>
                  <a:lnTo>
                    <a:pt x="49" y="0"/>
                  </a:lnTo>
                  <a:lnTo>
                    <a:pt x="41" y="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 name="Freeform 10">
              <a:extLst>
                <a:ext uri="{FF2B5EF4-FFF2-40B4-BE49-F238E27FC236}">
                  <a16:creationId xmlns:a16="http://schemas.microsoft.com/office/drawing/2014/main" id="{E0EE8424-6820-BE0B-2C64-487E7DD59BC7}"/>
                </a:ext>
              </a:extLst>
            </p:cNvPr>
            <p:cNvSpPr>
              <a:spLocks/>
            </p:cNvSpPr>
            <p:nvPr/>
          </p:nvSpPr>
          <p:spPr bwMode="auto">
            <a:xfrm>
              <a:off x="1446213" y="422275"/>
              <a:ext cx="38100" cy="79375"/>
            </a:xfrm>
            <a:custGeom>
              <a:avLst/>
              <a:gdLst>
                <a:gd name="T0" fmla="*/ 26 w 46"/>
                <a:gd name="T1" fmla="*/ 0 h 97"/>
                <a:gd name="T2" fmla="*/ 13 w 46"/>
                <a:gd name="T3" fmla="*/ 0 h 97"/>
                <a:gd name="T4" fmla="*/ 11 w 46"/>
                <a:gd name="T5" fmla="*/ 20 h 97"/>
                <a:gd name="T6" fmla="*/ 0 w 46"/>
                <a:gd name="T7" fmla="*/ 20 h 97"/>
                <a:gd name="T8" fmla="*/ 0 w 46"/>
                <a:gd name="T9" fmla="*/ 31 h 97"/>
                <a:gd name="T10" fmla="*/ 11 w 46"/>
                <a:gd name="T11" fmla="*/ 31 h 97"/>
                <a:gd name="T12" fmla="*/ 11 w 46"/>
                <a:gd name="T13" fmla="*/ 72 h 97"/>
                <a:gd name="T14" fmla="*/ 16 w 46"/>
                <a:gd name="T15" fmla="*/ 91 h 97"/>
                <a:gd name="T16" fmla="*/ 32 w 46"/>
                <a:gd name="T17" fmla="*/ 97 h 97"/>
                <a:gd name="T18" fmla="*/ 46 w 46"/>
                <a:gd name="T19" fmla="*/ 95 h 97"/>
                <a:gd name="T20" fmla="*/ 44 w 46"/>
                <a:gd name="T21" fmla="*/ 84 h 97"/>
                <a:gd name="T22" fmla="*/ 36 w 46"/>
                <a:gd name="T23" fmla="*/ 85 h 97"/>
                <a:gd name="T24" fmla="*/ 28 w 46"/>
                <a:gd name="T25" fmla="*/ 82 h 97"/>
                <a:gd name="T26" fmla="*/ 26 w 46"/>
                <a:gd name="T27" fmla="*/ 70 h 97"/>
                <a:gd name="T28" fmla="*/ 26 w 46"/>
                <a:gd name="T29" fmla="*/ 31 h 97"/>
                <a:gd name="T30" fmla="*/ 46 w 46"/>
                <a:gd name="T31" fmla="*/ 31 h 97"/>
                <a:gd name="T32" fmla="*/ 46 w 46"/>
                <a:gd name="T33" fmla="*/ 20 h 97"/>
                <a:gd name="T34" fmla="*/ 26 w 46"/>
                <a:gd name="T35" fmla="*/ 20 h 97"/>
                <a:gd name="T36" fmla="*/ 26 w 46"/>
                <a:gd name="T37"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6" h="97">
                  <a:moveTo>
                    <a:pt x="26" y="0"/>
                  </a:moveTo>
                  <a:cubicBezTo>
                    <a:pt x="13" y="0"/>
                    <a:pt x="13" y="0"/>
                    <a:pt x="13" y="0"/>
                  </a:cubicBezTo>
                  <a:cubicBezTo>
                    <a:pt x="11" y="20"/>
                    <a:pt x="11" y="20"/>
                    <a:pt x="11" y="20"/>
                  </a:cubicBezTo>
                  <a:cubicBezTo>
                    <a:pt x="0" y="20"/>
                    <a:pt x="0" y="20"/>
                    <a:pt x="0" y="20"/>
                  </a:cubicBezTo>
                  <a:cubicBezTo>
                    <a:pt x="0" y="31"/>
                    <a:pt x="0" y="31"/>
                    <a:pt x="0" y="31"/>
                  </a:cubicBezTo>
                  <a:cubicBezTo>
                    <a:pt x="11" y="31"/>
                    <a:pt x="11" y="31"/>
                    <a:pt x="11" y="31"/>
                  </a:cubicBezTo>
                  <a:cubicBezTo>
                    <a:pt x="11" y="72"/>
                    <a:pt x="11" y="72"/>
                    <a:pt x="11" y="72"/>
                  </a:cubicBezTo>
                  <a:cubicBezTo>
                    <a:pt x="11" y="81"/>
                    <a:pt x="13" y="88"/>
                    <a:pt x="16" y="91"/>
                  </a:cubicBezTo>
                  <a:cubicBezTo>
                    <a:pt x="20" y="95"/>
                    <a:pt x="25" y="97"/>
                    <a:pt x="32" y="97"/>
                  </a:cubicBezTo>
                  <a:cubicBezTo>
                    <a:pt x="38" y="97"/>
                    <a:pt x="42" y="96"/>
                    <a:pt x="46" y="95"/>
                  </a:cubicBezTo>
                  <a:cubicBezTo>
                    <a:pt x="44" y="84"/>
                    <a:pt x="44" y="84"/>
                    <a:pt x="44" y="84"/>
                  </a:cubicBezTo>
                  <a:cubicBezTo>
                    <a:pt x="42" y="85"/>
                    <a:pt x="39" y="85"/>
                    <a:pt x="36" y="85"/>
                  </a:cubicBezTo>
                  <a:cubicBezTo>
                    <a:pt x="33" y="85"/>
                    <a:pt x="30" y="84"/>
                    <a:pt x="28" y="82"/>
                  </a:cubicBezTo>
                  <a:cubicBezTo>
                    <a:pt x="27" y="80"/>
                    <a:pt x="26" y="76"/>
                    <a:pt x="26" y="70"/>
                  </a:cubicBezTo>
                  <a:cubicBezTo>
                    <a:pt x="26" y="31"/>
                    <a:pt x="26" y="31"/>
                    <a:pt x="26" y="31"/>
                  </a:cubicBezTo>
                  <a:cubicBezTo>
                    <a:pt x="46" y="31"/>
                    <a:pt x="46" y="31"/>
                    <a:pt x="46" y="31"/>
                  </a:cubicBezTo>
                  <a:cubicBezTo>
                    <a:pt x="46" y="20"/>
                    <a:pt x="46" y="20"/>
                    <a:pt x="46" y="20"/>
                  </a:cubicBezTo>
                  <a:cubicBezTo>
                    <a:pt x="26" y="20"/>
                    <a:pt x="26" y="20"/>
                    <a:pt x="26" y="20"/>
                  </a:cubicBezTo>
                  <a:lnTo>
                    <a:pt x="2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5" name="Freeform 11">
              <a:extLst>
                <a:ext uri="{FF2B5EF4-FFF2-40B4-BE49-F238E27FC236}">
                  <a16:creationId xmlns:a16="http://schemas.microsoft.com/office/drawing/2014/main" id="{493BFF13-D216-7236-ADB3-513803D7A451}"/>
                </a:ext>
              </a:extLst>
            </p:cNvPr>
            <p:cNvSpPr>
              <a:spLocks/>
            </p:cNvSpPr>
            <p:nvPr/>
          </p:nvSpPr>
          <p:spPr bwMode="auto">
            <a:xfrm>
              <a:off x="1497013" y="412750"/>
              <a:ext cx="52388" cy="87313"/>
            </a:xfrm>
            <a:custGeom>
              <a:avLst/>
              <a:gdLst>
                <a:gd name="T0" fmla="*/ 39 w 64"/>
                <a:gd name="T1" fmla="*/ 30 h 106"/>
                <a:gd name="T2" fmla="*/ 14 w 64"/>
                <a:gd name="T3" fmla="*/ 45 h 106"/>
                <a:gd name="T4" fmla="*/ 14 w 64"/>
                <a:gd name="T5" fmla="*/ 0 h 106"/>
                <a:gd name="T6" fmla="*/ 0 w 64"/>
                <a:gd name="T7" fmla="*/ 0 h 106"/>
                <a:gd name="T8" fmla="*/ 0 w 64"/>
                <a:gd name="T9" fmla="*/ 106 h 106"/>
                <a:gd name="T10" fmla="*/ 14 w 64"/>
                <a:gd name="T11" fmla="*/ 106 h 106"/>
                <a:gd name="T12" fmla="*/ 14 w 64"/>
                <a:gd name="T13" fmla="*/ 62 h 106"/>
                <a:gd name="T14" fmla="*/ 21 w 64"/>
                <a:gd name="T15" fmla="*/ 49 h 106"/>
                <a:gd name="T16" fmla="*/ 34 w 64"/>
                <a:gd name="T17" fmla="*/ 42 h 106"/>
                <a:gd name="T18" fmla="*/ 46 w 64"/>
                <a:gd name="T19" fmla="*/ 47 h 106"/>
                <a:gd name="T20" fmla="*/ 49 w 64"/>
                <a:gd name="T21" fmla="*/ 62 h 106"/>
                <a:gd name="T22" fmla="*/ 49 w 64"/>
                <a:gd name="T23" fmla="*/ 106 h 106"/>
                <a:gd name="T24" fmla="*/ 64 w 64"/>
                <a:gd name="T25" fmla="*/ 106 h 106"/>
                <a:gd name="T26" fmla="*/ 64 w 64"/>
                <a:gd name="T27" fmla="*/ 58 h 106"/>
                <a:gd name="T28" fmla="*/ 57 w 64"/>
                <a:gd name="T29" fmla="*/ 37 h 106"/>
                <a:gd name="T30" fmla="*/ 39 w 64"/>
                <a:gd name="T31" fmla="*/ 3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4" h="106">
                  <a:moveTo>
                    <a:pt x="39" y="30"/>
                  </a:moveTo>
                  <a:cubicBezTo>
                    <a:pt x="29" y="30"/>
                    <a:pt x="20" y="35"/>
                    <a:pt x="14" y="45"/>
                  </a:cubicBezTo>
                  <a:cubicBezTo>
                    <a:pt x="14" y="0"/>
                    <a:pt x="14" y="0"/>
                    <a:pt x="14" y="0"/>
                  </a:cubicBezTo>
                  <a:cubicBezTo>
                    <a:pt x="0" y="0"/>
                    <a:pt x="0" y="0"/>
                    <a:pt x="0" y="0"/>
                  </a:cubicBezTo>
                  <a:cubicBezTo>
                    <a:pt x="0" y="106"/>
                    <a:pt x="0" y="106"/>
                    <a:pt x="0" y="106"/>
                  </a:cubicBezTo>
                  <a:cubicBezTo>
                    <a:pt x="14" y="106"/>
                    <a:pt x="14" y="106"/>
                    <a:pt x="14" y="106"/>
                  </a:cubicBezTo>
                  <a:cubicBezTo>
                    <a:pt x="14" y="62"/>
                    <a:pt x="14" y="62"/>
                    <a:pt x="14" y="62"/>
                  </a:cubicBezTo>
                  <a:cubicBezTo>
                    <a:pt x="15" y="57"/>
                    <a:pt x="17" y="53"/>
                    <a:pt x="21" y="49"/>
                  </a:cubicBezTo>
                  <a:cubicBezTo>
                    <a:pt x="25" y="44"/>
                    <a:pt x="29" y="42"/>
                    <a:pt x="34" y="42"/>
                  </a:cubicBezTo>
                  <a:cubicBezTo>
                    <a:pt x="40" y="42"/>
                    <a:pt x="44" y="44"/>
                    <a:pt x="46" y="47"/>
                  </a:cubicBezTo>
                  <a:cubicBezTo>
                    <a:pt x="48" y="50"/>
                    <a:pt x="49" y="55"/>
                    <a:pt x="49" y="62"/>
                  </a:cubicBezTo>
                  <a:cubicBezTo>
                    <a:pt x="49" y="106"/>
                    <a:pt x="49" y="106"/>
                    <a:pt x="49" y="106"/>
                  </a:cubicBezTo>
                  <a:cubicBezTo>
                    <a:pt x="64" y="106"/>
                    <a:pt x="64" y="106"/>
                    <a:pt x="64" y="106"/>
                  </a:cubicBezTo>
                  <a:cubicBezTo>
                    <a:pt x="64" y="58"/>
                    <a:pt x="64" y="58"/>
                    <a:pt x="64" y="58"/>
                  </a:cubicBezTo>
                  <a:cubicBezTo>
                    <a:pt x="64" y="48"/>
                    <a:pt x="62" y="41"/>
                    <a:pt x="57" y="37"/>
                  </a:cubicBezTo>
                  <a:cubicBezTo>
                    <a:pt x="53" y="32"/>
                    <a:pt x="47" y="30"/>
                    <a:pt x="39"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 name="Freeform 12">
              <a:extLst>
                <a:ext uri="{FF2B5EF4-FFF2-40B4-BE49-F238E27FC236}">
                  <a16:creationId xmlns:a16="http://schemas.microsoft.com/office/drawing/2014/main" id="{A2FBFC85-5630-8BC3-A583-1DEC58BBCCA5}"/>
                </a:ext>
              </a:extLst>
            </p:cNvPr>
            <p:cNvSpPr>
              <a:spLocks noEditPoints="1"/>
            </p:cNvSpPr>
            <p:nvPr/>
          </p:nvSpPr>
          <p:spPr bwMode="auto">
            <a:xfrm>
              <a:off x="1581151" y="415925"/>
              <a:ext cx="77788" cy="84138"/>
            </a:xfrm>
            <a:custGeom>
              <a:avLst/>
              <a:gdLst>
                <a:gd name="T0" fmla="*/ 20 w 49"/>
                <a:gd name="T1" fmla="*/ 0 h 53"/>
                <a:gd name="T2" fmla="*/ 0 w 49"/>
                <a:gd name="T3" fmla="*/ 53 h 53"/>
                <a:gd name="T4" fmla="*/ 8 w 49"/>
                <a:gd name="T5" fmla="*/ 53 h 53"/>
                <a:gd name="T6" fmla="*/ 13 w 49"/>
                <a:gd name="T7" fmla="*/ 40 h 53"/>
                <a:gd name="T8" fmla="*/ 36 w 49"/>
                <a:gd name="T9" fmla="*/ 40 h 53"/>
                <a:gd name="T10" fmla="*/ 40 w 49"/>
                <a:gd name="T11" fmla="*/ 53 h 53"/>
                <a:gd name="T12" fmla="*/ 49 w 49"/>
                <a:gd name="T13" fmla="*/ 53 h 53"/>
                <a:gd name="T14" fmla="*/ 29 w 49"/>
                <a:gd name="T15" fmla="*/ 0 h 53"/>
                <a:gd name="T16" fmla="*/ 20 w 49"/>
                <a:gd name="T17" fmla="*/ 0 h 53"/>
                <a:gd name="T18" fmla="*/ 15 w 49"/>
                <a:gd name="T19" fmla="*/ 34 h 53"/>
                <a:gd name="T20" fmla="*/ 24 w 49"/>
                <a:gd name="T21" fmla="*/ 7 h 53"/>
                <a:gd name="T22" fmla="*/ 34 w 49"/>
                <a:gd name="T23" fmla="*/ 34 h 53"/>
                <a:gd name="T24" fmla="*/ 15 w 49"/>
                <a:gd name="T25" fmla="*/ 34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3">
                  <a:moveTo>
                    <a:pt x="20" y="0"/>
                  </a:moveTo>
                  <a:lnTo>
                    <a:pt x="0" y="53"/>
                  </a:lnTo>
                  <a:lnTo>
                    <a:pt x="8" y="53"/>
                  </a:lnTo>
                  <a:lnTo>
                    <a:pt x="13" y="40"/>
                  </a:lnTo>
                  <a:lnTo>
                    <a:pt x="36" y="40"/>
                  </a:lnTo>
                  <a:lnTo>
                    <a:pt x="40" y="53"/>
                  </a:lnTo>
                  <a:lnTo>
                    <a:pt x="49" y="53"/>
                  </a:lnTo>
                  <a:lnTo>
                    <a:pt x="29" y="0"/>
                  </a:lnTo>
                  <a:lnTo>
                    <a:pt x="20" y="0"/>
                  </a:lnTo>
                  <a:close/>
                  <a:moveTo>
                    <a:pt x="15" y="34"/>
                  </a:moveTo>
                  <a:lnTo>
                    <a:pt x="24" y="7"/>
                  </a:lnTo>
                  <a:lnTo>
                    <a:pt x="34" y="34"/>
                  </a:lnTo>
                  <a:lnTo>
                    <a:pt x="15" y="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 name="Freeform 14">
              <a:extLst>
                <a:ext uri="{FF2B5EF4-FFF2-40B4-BE49-F238E27FC236}">
                  <a16:creationId xmlns:a16="http://schemas.microsoft.com/office/drawing/2014/main" id="{FF83A1F9-4D22-902B-230C-EA48637DF2D8}"/>
                </a:ext>
              </a:extLst>
            </p:cNvPr>
            <p:cNvSpPr>
              <a:spLocks noEditPoints="1"/>
            </p:cNvSpPr>
            <p:nvPr/>
          </p:nvSpPr>
          <p:spPr bwMode="auto">
            <a:xfrm>
              <a:off x="1663701" y="412750"/>
              <a:ext cx="58738" cy="88900"/>
            </a:xfrm>
            <a:custGeom>
              <a:avLst/>
              <a:gdLst>
                <a:gd name="T0" fmla="*/ 57 w 71"/>
                <a:gd name="T1" fmla="*/ 43 h 108"/>
                <a:gd name="T2" fmla="*/ 55 w 71"/>
                <a:gd name="T3" fmla="*/ 40 h 108"/>
                <a:gd name="T4" fmla="*/ 51 w 71"/>
                <a:gd name="T5" fmla="*/ 36 h 108"/>
                <a:gd name="T6" fmla="*/ 43 w 71"/>
                <a:gd name="T7" fmla="*/ 31 h 108"/>
                <a:gd name="T8" fmla="*/ 33 w 71"/>
                <a:gd name="T9" fmla="*/ 30 h 108"/>
                <a:gd name="T10" fmla="*/ 9 w 71"/>
                <a:gd name="T11" fmla="*/ 41 h 108"/>
                <a:gd name="T12" fmla="*/ 0 w 71"/>
                <a:gd name="T13" fmla="*/ 69 h 108"/>
                <a:gd name="T14" fmla="*/ 8 w 71"/>
                <a:gd name="T15" fmla="*/ 97 h 108"/>
                <a:gd name="T16" fmla="*/ 32 w 71"/>
                <a:gd name="T17" fmla="*/ 108 h 108"/>
                <a:gd name="T18" fmla="*/ 37 w 71"/>
                <a:gd name="T19" fmla="*/ 107 h 108"/>
                <a:gd name="T20" fmla="*/ 42 w 71"/>
                <a:gd name="T21" fmla="*/ 106 h 108"/>
                <a:gd name="T22" fmla="*/ 46 w 71"/>
                <a:gd name="T23" fmla="*/ 104 h 108"/>
                <a:gd name="T24" fmla="*/ 49 w 71"/>
                <a:gd name="T25" fmla="*/ 103 h 108"/>
                <a:gd name="T26" fmla="*/ 52 w 71"/>
                <a:gd name="T27" fmla="*/ 100 h 108"/>
                <a:gd name="T28" fmla="*/ 54 w 71"/>
                <a:gd name="T29" fmla="*/ 98 h 108"/>
                <a:gd name="T30" fmla="*/ 55 w 71"/>
                <a:gd name="T31" fmla="*/ 97 h 108"/>
                <a:gd name="T32" fmla="*/ 56 w 71"/>
                <a:gd name="T33" fmla="*/ 95 h 108"/>
                <a:gd name="T34" fmla="*/ 57 w 71"/>
                <a:gd name="T35" fmla="*/ 95 h 108"/>
                <a:gd name="T36" fmla="*/ 59 w 71"/>
                <a:gd name="T37" fmla="*/ 106 h 108"/>
                <a:gd name="T38" fmla="*/ 71 w 71"/>
                <a:gd name="T39" fmla="*/ 106 h 108"/>
                <a:gd name="T40" fmla="*/ 71 w 71"/>
                <a:gd name="T41" fmla="*/ 0 h 108"/>
                <a:gd name="T42" fmla="*/ 57 w 71"/>
                <a:gd name="T43" fmla="*/ 0 h 108"/>
                <a:gd name="T44" fmla="*/ 57 w 71"/>
                <a:gd name="T45" fmla="*/ 43 h 108"/>
                <a:gd name="T46" fmla="*/ 51 w 71"/>
                <a:gd name="T47" fmla="*/ 88 h 108"/>
                <a:gd name="T48" fmla="*/ 36 w 71"/>
                <a:gd name="T49" fmla="*/ 96 h 108"/>
                <a:gd name="T50" fmla="*/ 20 w 71"/>
                <a:gd name="T51" fmla="*/ 88 h 108"/>
                <a:gd name="T52" fmla="*/ 15 w 71"/>
                <a:gd name="T53" fmla="*/ 68 h 108"/>
                <a:gd name="T54" fmla="*/ 21 w 71"/>
                <a:gd name="T55" fmla="*/ 49 h 108"/>
                <a:gd name="T56" fmla="*/ 36 w 71"/>
                <a:gd name="T57" fmla="*/ 41 h 108"/>
                <a:gd name="T58" fmla="*/ 51 w 71"/>
                <a:gd name="T59" fmla="*/ 49 h 108"/>
                <a:gd name="T60" fmla="*/ 57 w 71"/>
                <a:gd name="T61" fmla="*/ 68 h 108"/>
                <a:gd name="T62" fmla="*/ 51 w 71"/>
                <a:gd name="T63" fmla="*/ 8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1" h="108">
                  <a:moveTo>
                    <a:pt x="57" y="43"/>
                  </a:moveTo>
                  <a:cubicBezTo>
                    <a:pt x="56" y="42"/>
                    <a:pt x="56" y="41"/>
                    <a:pt x="55" y="40"/>
                  </a:cubicBezTo>
                  <a:cubicBezTo>
                    <a:pt x="54" y="39"/>
                    <a:pt x="53" y="38"/>
                    <a:pt x="51" y="36"/>
                  </a:cubicBezTo>
                  <a:cubicBezTo>
                    <a:pt x="49" y="34"/>
                    <a:pt x="46" y="33"/>
                    <a:pt x="43" y="31"/>
                  </a:cubicBezTo>
                  <a:cubicBezTo>
                    <a:pt x="40" y="30"/>
                    <a:pt x="37" y="30"/>
                    <a:pt x="33" y="30"/>
                  </a:cubicBezTo>
                  <a:cubicBezTo>
                    <a:pt x="23" y="30"/>
                    <a:pt x="15" y="33"/>
                    <a:pt x="9" y="41"/>
                  </a:cubicBezTo>
                  <a:cubicBezTo>
                    <a:pt x="3" y="48"/>
                    <a:pt x="0" y="57"/>
                    <a:pt x="0" y="69"/>
                  </a:cubicBezTo>
                  <a:cubicBezTo>
                    <a:pt x="0" y="80"/>
                    <a:pt x="3" y="90"/>
                    <a:pt x="8" y="97"/>
                  </a:cubicBezTo>
                  <a:cubicBezTo>
                    <a:pt x="14" y="104"/>
                    <a:pt x="22" y="108"/>
                    <a:pt x="32" y="108"/>
                  </a:cubicBezTo>
                  <a:cubicBezTo>
                    <a:pt x="34" y="108"/>
                    <a:pt x="35" y="108"/>
                    <a:pt x="37" y="107"/>
                  </a:cubicBezTo>
                  <a:cubicBezTo>
                    <a:pt x="39" y="107"/>
                    <a:pt x="41" y="107"/>
                    <a:pt x="42" y="106"/>
                  </a:cubicBezTo>
                  <a:cubicBezTo>
                    <a:pt x="43" y="106"/>
                    <a:pt x="45" y="105"/>
                    <a:pt x="46" y="104"/>
                  </a:cubicBezTo>
                  <a:cubicBezTo>
                    <a:pt x="47" y="104"/>
                    <a:pt x="48" y="103"/>
                    <a:pt x="49" y="103"/>
                  </a:cubicBezTo>
                  <a:cubicBezTo>
                    <a:pt x="50" y="102"/>
                    <a:pt x="51" y="101"/>
                    <a:pt x="52" y="100"/>
                  </a:cubicBezTo>
                  <a:cubicBezTo>
                    <a:pt x="53" y="100"/>
                    <a:pt x="53" y="99"/>
                    <a:pt x="54" y="98"/>
                  </a:cubicBezTo>
                  <a:cubicBezTo>
                    <a:pt x="54" y="98"/>
                    <a:pt x="55" y="97"/>
                    <a:pt x="55" y="97"/>
                  </a:cubicBezTo>
                  <a:cubicBezTo>
                    <a:pt x="56" y="96"/>
                    <a:pt x="56" y="96"/>
                    <a:pt x="56" y="95"/>
                  </a:cubicBezTo>
                  <a:cubicBezTo>
                    <a:pt x="57" y="95"/>
                    <a:pt x="57" y="95"/>
                    <a:pt x="57" y="95"/>
                  </a:cubicBezTo>
                  <a:cubicBezTo>
                    <a:pt x="59" y="106"/>
                    <a:pt x="59" y="106"/>
                    <a:pt x="59" y="106"/>
                  </a:cubicBezTo>
                  <a:cubicBezTo>
                    <a:pt x="71" y="106"/>
                    <a:pt x="71" y="106"/>
                    <a:pt x="71" y="106"/>
                  </a:cubicBezTo>
                  <a:cubicBezTo>
                    <a:pt x="71" y="0"/>
                    <a:pt x="71" y="0"/>
                    <a:pt x="71" y="0"/>
                  </a:cubicBezTo>
                  <a:cubicBezTo>
                    <a:pt x="57" y="0"/>
                    <a:pt x="57" y="0"/>
                    <a:pt x="57" y="0"/>
                  </a:cubicBezTo>
                  <a:lnTo>
                    <a:pt x="57" y="43"/>
                  </a:lnTo>
                  <a:close/>
                  <a:moveTo>
                    <a:pt x="51" y="88"/>
                  </a:moveTo>
                  <a:cubicBezTo>
                    <a:pt x="47" y="93"/>
                    <a:pt x="42" y="96"/>
                    <a:pt x="36" y="96"/>
                  </a:cubicBezTo>
                  <a:cubicBezTo>
                    <a:pt x="29" y="96"/>
                    <a:pt x="24" y="93"/>
                    <a:pt x="20" y="88"/>
                  </a:cubicBezTo>
                  <a:cubicBezTo>
                    <a:pt x="17" y="83"/>
                    <a:pt x="15" y="76"/>
                    <a:pt x="15" y="68"/>
                  </a:cubicBezTo>
                  <a:cubicBezTo>
                    <a:pt x="15" y="61"/>
                    <a:pt x="17" y="54"/>
                    <a:pt x="21" y="49"/>
                  </a:cubicBezTo>
                  <a:cubicBezTo>
                    <a:pt x="25" y="44"/>
                    <a:pt x="30" y="41"/>
                    <a:pt x="36" y="41"/>
                  </a:cubicBezTo>
                  <a:cubicBezTo>
                    <a:pt x="43" y="41"/>
                    <a:pt x="48" y="44"/>
                    <a:pt x="51" y="49"/>
                  </a:cubicBezTo>
                  <a:cubicBezTo>
                    <a:pt x="55" y="54"/>
                    <a:pt x="57" y="61"/>
                    <a:pt x="57" y="68"/>
                  </a:cubicBezTo>
                  <a:cubicBezTo>
                    <a:pt x="57" y="76"/>
                    <a:pt x="55" y="83"/>
                    <a:pt x="51" y="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 name="Freeform 15">
              <a:extLst>
                <a:ext uri="{FF2B5EF4-FFF2-40B4-BE49-F238E27FC236}">
                  <a16:creationId xmlns:a16="http://schemas.microsoft.com/office/drawing/2014/main" id="{B67964F5-8081-A3D8-089C-A081B2E521A9}"/>
                </a:ext>
              </a:extLst>
            </p:cNvPr>
            <p:cNvSpPr>
              <a:spLocks/>
            </p:cNvSpPr>
            <p:nvPr/>
          </p:nvSpPr>
          <p:spPr bwMode="auto">
            <a:xfrm>
              <a:off x="1733551" y="438150"/>
              <a:ext cx="60325" cy="61913"/>
            </a:xfrm>
            <a:custGeom>
              <a:avLst/>
              <a:gdLst>
                <a:gd name="T0" fmla="*/ 18 w 38"/>
                <a:gd name="T1" fmla="*/ 32 h 39"/>
                <a:gd name="T2" fmla="*/ 8 w 38"/>
                <a:gd name="T3" fmla="*/ 0 h 39"/>
                <a:gd name="T4" fmla="*/ 0 w 38"/>
                <a:gd name="T5" fmla="*/ 0 h 39"/>
                <a:gd name="T6" fmla="*/ 15 w 38"/>
                <a:gd name="T7" fmla="*/ 39 h 39"/>
                <a:gd name="T8" fmla="*/ 23 w 38"/>
                <a:gd name="T9" fmla="*/ 39 h 39"/>
                <a:gd name="T10" fmla="*/ 38 w 38"/>
                <a:gd name="T11" fmla="*/ 0 h 39"/>
                <a:gd name="T12" fmla="*/ 29 w 38"/>
                <a:gd name="T13" fmla="*/ 0 h 39"/>
                <a:gd name="T14" fmla="*/ 18 w 38"/>
                <a:gd name="T15" fmla="*/ 32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39">
                  <a:moveTo>
                    <a:pt x="18" y="32"/>
                  </a:moveTo>
                  <a:lnTo>
                    <a:pt x="8" y="0"/>
                  </a:lnTo>
                  <a:lnTo>
                    <a:pt x="0" y="0"/>
                  </a:lnTo>
                  <a:lnTo>
                    <a:pt x="15" y="39"/>
                  </a:lnTo>
                  <a:lnTo>
                    <a:pt x="23" y="39"/>
                  </a:lnTo>
                  <a:lnTo>
                    <a:pt x="38" y="0"/>
                  </a:lnTo>
                  <a:lnTo>
                    <a:pt x="29" y="0"/>
                  </a:lnTo>
                  <a:lnTo>
                    <a:pt x="18"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9" name="Freeform 16">
              <a:extLst>
                <a:ext uri="{FF2B5EF4-FFF2-40B4-BE49-F238E27FC236}">
                  <a16:creationId xmlns:a16="http://schemas.microsoft.com/office/drawing/2014/main" id="{C73E25E4-139B-A180-CBFD-59414A4BD238}"/>
                </a:ext>
              </a:extLst>
            </p:cNvPr>
            <p:cNvSpPr>
              <a:spLocks/>
            </p:cNvSpPr>
            <p:nvPr/>
          </p:nvSpPr>
          <p:spPr bwMode="auto">
            <a:xfrm>
              <a:off x="1801813" y="411163"/>
              <a:ext cx="15875" cy="14288"/>
            </a:xfrm>
            <a:custGeom>
              <a:avLst/>
              <a:gdLst>
                <a:gd name="T0" fmla="*/ 10 w 19"/>
                <a:gd name="T1" fmla="*/ 0 h 18"/>
                <a:gd name="T2" fmla="*/ 3 w 19"/>
                <a:gd name="T3" fmla="*/ 2 h 18"/>
                <a:gd name="T4" fmla="*/ 0 w 19"/>
                <a:gd name="T5" fmla="*/ 9 h 18"/>
                <a:gd name="T6" fmla="*/ 3 w 19"/>
                <a:gd name="T7" fmla="*/ 16 h 18"/>
                <a:gd name="T8" fmla="*/ 10 w 19"/>
                <a:gd name="T9" fmla="*/ 18 h 18"/>
                <a:gd name="T10" fmla="*/ 17 w 19"/>
                <a:gd name="T11" fmla="*/ 16 h 18"/>
                <a:gd name="T12" fmla="*/ 19 w 19"/>
                <a:gd name="T13" fmla="*/ 9 h 18"/>
                <a:gd name="T14" fmla="*/ 17 w 19"/>
                <a:gd name="T15" fmla="*/ 2 h 18"/>
                <a:gd name="T16" fmla="*/ 10 w 19"/>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8">
                  <a:moveTo>
                    <a:pt x="10" y="0"/>
                  </a:moveTo>
                  <a:cubicBezTo>
                    <a:pt x="7" y="0"/>
                    <a:pt x="5" y="1"/>
                    <a:pt x="3" y="2"/>
                  </a:cubicBezTo>
                  <a:cubicBezTo>
                    <a:pt x="1" y="4"/>
                    <a:pt x="0" y="7"/>
                    <a:pt x="0" y="9"/>
                  </a:cubicBezTo>
                  <a:cubicBezTo>
                    <a:pt x="0" y="12"/>
                    <a:pt x="1" y="14"/>
                    <a:pt x="3" y="16"/>
                  </a:cubicBezTo>
                  <a:cubicBezTo>
                    <a:pt x="5" y="17"/>
                    <a:pt x="7" y="18"/>
                    <a:pt x="10" y="18"/>
                  </a:cubicBezTo>
                  <a:cubicBezTo>
                    <a:pt x="13" y="18"/>
                    <a:pt x="15" y="17"/>
                    <a:pt x="17" y="16"/>
                  </a:cubicBezTo>
                  <a:cubicBezTo>
                    <a:pt x="18" y="14"/>
                    <a:pt x="19" y="12"/>
                    <a:pt x="19" y="9"/>
                  </a:cubicBezTo>
                  <a:cubicBezTo>
                    <a:pt x="19" y="6"/>
                    <a:pt x="18" y="4"/>
                    <a:pt x="17" y="2"/>
                  </a:cubicBezTo>
                  <a:cubicBezTo>
                    <a:pt x="15" y="1"/>
                    <a:pt x="12" y="0"/>
                    <a:pt x="1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 name="Rectangle 17">
              <a:extLst>
                <a:ext uri="{FF2B5EF4-FFF2-40B4-BE49-F238E27FC236}">
                  <a16:creationId xmlns:a16="http://schemas.microsoft.com/office/drawing/2014/main" id="{7B6F8562-C3CB-5305-FB0B-63FF8D97092D}"/>
                </a:ext>
              </a:extLst>
            </p:cNvPr>
            <p:cNvSpPr>
              <a:spLocks noChangeArrowheads="1"/>
            </p:cNvSpPr>
            <p:nvPr/>
          </p:nvSpPr>
          <p:spPr bwMode="auto">
            <a:xfrm>
              <a:off x="1804988" y="438150"/>
              <a:ext cx="11113" cy="619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 name="Freeform 18">
              <a:extLst>
                <a:ext uri="{FF2B5EF4-FFF2-40B4-BE49-F238E27FC236}">
                  <a16:creationId xmlns:a16="http://schemas.microsoft.com/office/drawing/2014/main" id="{AAAB2CA3-ACC4-BAB9-7B09-8D2F882AE852}"/>
                </a:ext>
              </a:extLst>
            </p:cNvPr>
            <p:cNvSpPr>
              <a:spLocks/>
            </p:cNvSpPr>
            <p:nvPr/>
          </p:nvSpPr>
          <p:spPr bwMode="auto">
            <a:xfrm>
              <a:off x="1828801" y="436563"/>
              <a:ext cx="47625" cy="65088"/>
            </a:xfrm>
            <a:custGeom>
              <a:avLst/>
              <a:gdLst>
                <a:gd name="T0" fmla="*/ 44 w 59"/>
                <a:gd name="T1" fmla="*/ 36 h 79"/>
                <a:gd name="T2" fmla="*/ 37 w 59"/>
                <a:gd name="T3" fmla="*/ 34 h 79"/>
                <a:gd name="T4" fmla="*/ 30 w 59"/>
                <a:gd name="T5" fmla="*/ 31 h 79"/>
                <a:gd name="T6" fmla="*/ 24 w 59"/>
                <a:gd name="T7" fmla="*/ 29 h 79"/>
                <a:gd name="T8" fmla="*/ 20 w 59"/>
                <a:gd name="T9" fmla="*/ 26 h 79"/>
                <a:gd name="T10" fmla="*/ 18 w 59"/>
                <a:gd name="T11" fmla="*/ 21 h 79"/>
                <a:gd name="T12" fmla="*/ 22 w 59"/>
                <a:gd name="T13" fmla="*/ 14 h 79"/>
                <a:gd name="T14" fmla="*/ 32 w 59"/>
                <a:gd name="T15" fmla="*/ 12 h 79"/>
                <a:gd name="T16" fmla="*/ 52 w 59"/>
                <a:gd name="T17" fmla="*/ 20 h 79"/>
                <a:gd name="T18" fmla="*/ 58 w 59"/>
                <a:gd name="T19" fmla="*/ 10 h 79"/>
                <a:gd name="T20" fmla="*/ 55 w 59"/>
                <a:gd name="T21" fmla="*/ 8 h 79"/>
                <a:gd name="T22" fmla="*/ 46 w 59"/>
                <a:gd name="T23" fmla="*/ 3 h 79"/>
                <a:gd name="T24" fmla="*/ 32 w 59"/>
                <a:gd name="T25" fmla="*/ 0 h 79"/>
                <a:gd name="T26" fmla="*/ 12 w 59"/>
                <a:gd name="T27" fmla="*/ 7 h 79"/>
                <a:gd name="T28" fmla="*/ 4 w 59"/>
                <a:gd name="T29" fmla="*/ 23 h 79"/>
                <a:gd name="T30" fmla="*/ 6 w 59"/>
                <a:gd name="T31" fmla="*/ 31 h 79"/>
                <a:gd name="T32" fmla="*/ 11 w 59"/>
                <a:gd name="T33" fmla="*/ 37 h 79"/>
                <a:gd name="T34" fmla="*/ 15 w 59"/>
                <a:gd name="T35" fmla="*/ 40 h 79"/>
                <a:gd name="T36" fmla="*/ 19 w 59"/>
                <a:gd name="T37" fmla="*/ 42 h 79"/>
                <a:gd name="T38" fmla="*/ 23 w 59"/>
                <a:gd name="T39" fmla="*/ 44 h 79"/>
                <a:gd name="T40" fmla="*/ 29 w 59"/>
                <a:gd name="T41" fmla="*/ 45 h 79"/>
                <a:gd name="T42" fmla="*/ 33 w 59"/>
                <a:gd name="T43" fmla="*/ 47 h 79"/>
                <a:gd name="T44" fmla="*/ 38 w 59"/>
                <a:gd name="T45" fmla="*/ 49 h 79"/>
                <a:gd name="T46" fmla="*/ 42 w 59"/>
                <a:gd name="T47" fmla="*/ 52 h 79"/>
                <a:gd name="T48" fmla="*/ 45 w 59"/>
                <a:gd name="T49" fmla="*/ 57 h 79"/>
                <a:gd name="T50" fmla="*/ 41 w 59"/>
                <a:gd name="T51" fmla="*/ 65 h 79"/>
                <a:gd name="T52" fmla="*/ 30 w 59"/>
                <a:gd name="T53" fmla="*/ 67 h 79"/>
                <a:gd name="T54" fmla="*/ 18 w 59"/>
                <a:gd name="T55" fmla="*/ 64 h 79"/>
                <a:gd name="T56" fmla="*/ 8 w 59"/>
                <a:gd name="T57" fmla="*/ 57 h 79"/>
                <a:gd name="T58" fmla="*/ 0 w 59"/>
                <a:gd name="T59" fmla="*/ 66 h 79"/>
                <a:gd name="T60" fmla="*/ 12 w 59"/>
                <a:gd name="T61" fmla="*/ 74 h 79"/>
                <a:gd name="T62" fmla="*/ 30 w 59"/>
                <a:gd name="T63" fmla="*/ 79 h 79"/>
                <a:gd name="T64" fmla="*/ 52 w 59"/>
                <a:gd name="T65" fmla="*/ 72 h 79"/>
                <a:gd name="T66" fmla="*/ 59 w 59"/>
                <a:gd name="T67" fmla="*/ 55 h 79"/>
                <a:gd name="T68" fmla="*/ 44 w 59"/>
                <a:gd name="T69" fmla="*/ 36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9" h="79">
                  <a:moveTo>
                    <a:pt x="44" y="36"/>
                  </a:moveTo>
                  <a:cubicBezTo>
                    <a:pt x="43" y="36"/>
                    <a:pt x="41" y="35"/>
                    <a:pt x="37" y="34"/>
                  </a:cubicBezTo>
                  <a:cubicBezTo>
                    <a:pt x="34" y="33"/>
                    <a:pt x="31" y="32"/>
                    <a:pt x="30" y="31"/>
                  </a:cubicBezTo>
                  <a:cubicBezTo>
                    <a:pt x="27" y="30"/>
                    <a:pt x="25" y="30"/>
                    <a:pt x="24" y="29"/>
                  </a:cubicBezTo>
                  <a:cubicBezTo>
                    <a:pt x="23" y="29"/>
                    <a:pt x="22" y="28"/>
                    <a:pt x="20" y="26"/>
                  </a:cubicBezTo>
                  <a:cubicBezTo>
                    <a:pt x="19" y="25"/>
                    <a:pt x="18" y="23"/>
                    <a:pt x="18" y="21"/>
                  </a:cubicBezTo>
                  <a:cubicBezTo>
                    <a:pt x="18" y="18"/>
                    <a:pt x="19" y="15"/>
                    <a:pt x="22" y="14"/>
                  </a:cubicBezTo>
                  <a:cubicBezTo>
                    <a:pt x="24" y="12"/>
                    <a:pt x="28" y="12"/>
                    <a:pt x="32" y="12"/>
                  </a:cubicBezTo>
                  <a:cubicBezTo>
                    <a:pt x="39" y="12"/>
                    <a:pt x="46" y="14"/>
                    <a:pt x="52" y="20"/>
                  </a:cubicBezTo>
                  <a:cubicBezTo>
                    <a:pt x="58" y="10"/>
                    <a:pt x="58" y="10"/>
                    <a:pt x="58" y="10"/>
                  </a:cubicBezTo>
                  <a:cubicBezTo>
                    <a:pt x="58" y="10"/>
                    <a:pt x="57" y="9"/>
                    <a:pt x="55" y="8"/>
                  </a:cubicBezTo>
                  <a:cubicBezTo>
                    <a:pt x="53" y="6"/>
                    <a:pt x="50" y="5"/>
                    <a:pt x="46" y="3"/>
                  </a:cubicBezTo>
                  <a:cubicBezTo>
                    <a:pt x="41" y="1"/>
                    <a:pt x="37" y="0"/>
                    <a:pt x="32" y="0"/>
                  </a:cubicBezTo>
                  <a:cubicBezTo>
                    <a:pt x="23" y="0"/>
                    <a:pt x="17" y="3"/>
                    <a:pt x="12" y="7"/>
                  </a:cubicBezTo>
                  <a:cubicBezTo>
                    <a:pt x="7" y="11"/>
                    <a:pt x="4" y="16"/>
                    <a:pt x="4" y="23"/>
                  </a:cubicBezTo>
                  <a:cubicBezTo>
                    <a:pt x="4" y="26"/>
                    <a:pt x="5" y="29"/>
                    <a:pt x="6" y="31"/>
                  </a:cubicBezTo>
                  <a:cubicBezTo>
                    <a:pt x="7" y="33"/>
                    <a:pt x="8" y="35"/>
                    <a:pt x="11" y="37"/>
                  </a:cubicBezTo>
                  <a:cubicBezTo>
                    <a:pt x="13" y="39"/>
                    <a:pt x="14" y="40"/>
                    <a:pt x="15" y="40"/>
                  </a:cubicBezTo>
                  <a:cubicBezTo>
                    <a:pt x="16" y="41"/>
                    <a:pt x="18" y="41"/>
                    <a:pt x="19" y="42"/>
                  </a:cubicBezTo>
                  <a:cubicBezTo>
                    <a:pt x="20" y="43"/>
                    <a:pt x="22" y="43"/>
                    <a:pt x="23" y="44"/>
                  </a:cubicBezTo>
                  <a:cubicBezTo>
                    <a:pt x="25" y="44"/>
                    <a:pt x="27" y="45"/>
                    <a:pt x="29" y="45"/>
                  </a:cubicBezTo>
                  <a:cubicBezTo>
                    <a:pt x="31" y="46"/>
                    <a:pt x="32" y="47"/>
                    <a:pt x="33" y="47"/>
                  </a:cubicBezTo>
                  <a:cubicBezTo>
                    <a:pt x="35" y="48"/>
                    <a:pt x="37" y="48"/>
                    <a:pt x="38" y="49"/>
                  </a:cubicBezTo>
                  <a:cubicBezTo>
                    <a:pt x="39" y="49"/>
                    <a:pt x="41" y="50"/>
                    <a:pt x="42" y="52"/>
                  </a:cubicBezTo>
                  <a:cubicBezTo>
                    <a:pt x="44" y="53"/>
                    <a:pt x="45" y="55"/>
                    <a:pt x="45" y="57"/>
                  </a:cubicBezTo>
                  <a:cubicBezTo>
                    <a:pt x="45" y="61"/>
                    <a:pt x="44" y="63"/>
                    <a:pt x="41" y="65"/>
                  </a:cubicBezTo>
                  <a:cubicBezTo>
                    <a:pt x="38" y="66"/>
                    <a:pt x="35" y="67"/>
                    <a:pt x="30" y="67"/>
                  </a:cubicBezTo>
                  <a:cubicBezTo>
                    <a:pt x="26" y="67"/>
                    <a:pt x="22" y="66"/>
                    <a:pt x="18" y="64"/>
                  </a:cubicBezTo>
                  <a:cubicBezTo>
                    <a:pt x="14" y="62"/>
                    <a:pt x="10" y="59"/>
                    <a:pt x="8" y="57"/>
                  </a:cubicBezTo>
                  <a:cubicBezTo>
                    <a:pt x="0" y="66"/>
                    <a:pt x="0" y="66"/>
                    <a:pt x="0" y="66"/>
                  </a:cubicBezTo>
                  <a:cubicBezTo>
                    <a:pt x="3" y="69"/>
                    <a:pt x="7" y="71"/>
                    <a:pt x="12" y="74"/>
                  </a:cubicBezTo>
                  <a:cubicBezTo>
                    <a:pt x="17" y="77"/>
                    <a:pt x="23" y="79"/>
                    <a:pt x="30" y="79"/>
                  </a:cubicBezTo>
                  <a:cubicBezTo>
                    <a:pt x="39" y="79"/>
                    <a:pt x="47" y="76"/>
                    <a:pt x="52" y="72"/>
                  </a:cubicBezTo>
                  <a:cubicBezTo>
                    <a:pt x="57" y="67"/>
                    <a:pt x="59" y="62"/>
                    <a:pt x="59" y="55"/>
                  </a:cubicBezTo>
                  <a:cubicBezTo>
                    <a:pt x="59" y="47"/>
                    <a:pt x="54" y="40"/>
                    <a:pt x="44"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 name="Freeform 19">
              <a:extLst>
                <a:ext uri="{FF2B5EF4-FFF2-40B4-BE49-F238E27FC236}">
                  <a16:creationId xmlns:a16="http://schemas.microsoft.com/office/drawing/2014/main" id="{995386EE-0219-9B59-3015-DA98004633E3}"/>
                </a:ext>
              </a:extLst>
            </p:cNvPr>
            <p:cNvSpPr>
              <a:spLocks/>
            </p:cNvSpPr>
            <p:nvPr/>
          </p:nvSpPr>
          <p:spPr bwMode="auto">
            <a:xfrm>
              <a:off x="1960563" y="436563"/>
              <a:ext cx="36513" cy="63500"/>
            </a:xfrm>
            <a:custGeom>
              <a:avLst/>
              <a:gdLst>
                <a:gd name="T0" fmla="*/ 24 w 43"/>
                <a:gd name="T1" fmla="*/ 5 h 77"/>
                <a:gd name="T2" fmla="*/ 15 w 43"/>
                <a:gd name="T3" fmla="*/ 17 h 77"/>
                <a:gd name="T4" fmla="*/ 14 w 43"/>
                <a:gd name="T5" fmla="*/ 2 h 77"/>
                <a:gd name="T6" fmla="*/ 0 w 43"/>
                <a:gd name="T7" fmla="*/ 2 h 77"/>
                <a:gd name="T8" fmla="*/ 0 w 43"/>
                <a:gd name="T9" fmla="*/ 77 h 77"/>
                <a:gd name="T10" fmla="*/ 15 w 43"/>
                <a:gd name="T11" fmla="*/ 77 h 77"/>
                <a:gd name="T12" fmla="*/ 15 w 43"/>
                <a:gd name="T13" fmla="*/ 35 h 77"/>
                <a:gd name="T14" fmla="*/ 25 w 43"/>
                <a:gd name="T15" fmla="*/ 18 h 77"/>
                <a:gd name="T16" fmla="*/ 35 w 43"/>
                <a:gd name="T17" fmla="*/ 14 h 77"/>
                <a:gd name="T18" fmla="*/ 41 w 43"/>
                <a:gd name="T19" fmla="*/ 15 h 77"/>
                <a:gd name="T20" fmla="*/ 43 w 43"/>
                <a:gd name="T21" fmla="*/ 1 h 77"/>
                <a:gd name="T22" fmla="*/ 37 w 43"/>
                <a:gd name="T23" fmla="*/ 0 h 77"/>
                <a:gd name="T24" fmla="*/ 24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4" y="5"/>
                  </a:moveTo>
                  <a:cubicBezTo>
                    <a:pt x="20" y="8"/>
                    <a:pt x="17" y="12"/>
                    <a:pt x="15" y="17"/>
                  </a:cubicBezTo>
                  <a:cubicBezTo>
                    <a:pt x="14" y="2"/>
                    <a:pt x="14" y="2"/>
                    <a:pt x="14" y="2"/>
                  </a:cubicBezTo>
                  <a:cubicBezTo>
                    <a:pt x="0" y="2"/>
                    <a:pt x="0" y="2"/>
                    <a:pt x="0" y="2"/>
                  </a:cubicBezTo>
                  <a:cubicBezTo>
                    <a:pt x="0" y="77"/>
                    <a:pt x="0" y="77"/>
                    <a:pt x="0" y="77"/>
                  </a:cubicBezTo>
                  <a:cubicBezTo>
                    <a:pt x="15" y="77"/>
                    <a:pt x="15" y="77"/>
                    <a:pt x="15" y="77"/>
                  </a:cubicBezTo>
                  <a:cubicBezTo>
                    <a:pt x="15" y="35"/>
                    <a:pt x="15" y="35"/>
                    <a:pt x="15" y="35"/>
                  </a:cubicBezTo>
                  <a:cubicBezTo>
                    <a:pt x="16" y="27"/>
                    <a:pt x="19" y="22"/>
                    <a:pt x="25" y="18"/>
                  </a:cubicBezTo>
                  <a:cubicBezTo>
                    <a:pt x="28" y="16"/>
                    <a:pt x="32" y="14"/>
                    <a:pt x="35" y="14"/>
                  </a:cubicBezTo>
                  <a:cubicBezTo>
                    <a:pt x="38" y="14"/>
                    <a:pt x="40" y="15"/>
                    <a:pt x="41" y="15"/>
                  </a:cubicBezTo>
                  <a:cubicBezTo>
                    <a:pt x="43" y="1"/>
                    <a:pt x="43" y="1"/>
                    <a:pt x="43" y="1"/>
                  </a:cubicBezTo>
                  <a:cubicBezTo>
                    <a:pt x="37" y="0"/>
                    <a:pt x="37" y="0"/>
                    <a:pt x="37" y="0"/>
                  </a:cubicBezTo>
                  <a:cubicBezTo>
                    <a:pt x="32" y="0"/>
                    <a:pt x="28" y="2"/>
                    <a:pt x="24"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3" name="Freeform 20">
              <a:extLst>
                <a:ext uri="{FF2B5EF4-FFF2-40B4-BE49-F238E27FC236}">
                  <a16:creationId xmlns:a16="http://schemas.microsoft.com/office/drawing/2014/main" id="{2960E1C6-F590-264A-344E-7EF84C9D9013}"/>
                </a:ext>
              </a:extLst>
            </p:cNvPr>
            <p:cNvSpPr>
              <a:spLocks/>
            </p:cNvSpPr>
            <p:nvPr/>
          </p:nvSpPr>
          <p:spPr bwMode="auto">
            <a:xfrm>
              <a:off x="2000251" y="438150"/>
              <a:ext cx="58738" cy="85725"/>
            </a:xfrm>
            <a:custGeom>
              <a:avLst/>
              <a:gdLst>
                <a:gd name="T0" fmla="*/ 57 w 72"/>
                <a:gd name="T1" fmla="*/ 0 h 103"/>
                <a:gd name="T2" fmla="*/ 36 w 72"/>
                <a:gd name="T3" fmla="*/ 61 h 103"/>
                <a:gd name="T4" fmla="*/ 15 w 72"/>
                <a:gd name="T5" fmla="*/ 0 h 103"/>
                <a:gd name="T6" fmla="*/ 0 w 72"/>
                <a:gd name="T7" fmla="*/ 0 h 103"/>
                <a:gd name="T8" fmla="*/ 28 w 72"/>
                <a:gd name="T9" fmla="*/ 74 h 103"/>
                <a:gd name="T10" fmla="*/ 25 w 72"/>
                <a:gd name="T11" fmla="*/ 83 h 103"/>
                <a:gd name="T12" fmla="*/ 21 w 72"/>
                <a:gd name="T13" fmla="*/ 90 h 103"/>
                <a:gd name="T14" fmla="*/ 16 w 72"/>
                <a:gd name="T15" fmla="*/ 91 h 103"/>
                <a:gd name="T16" fmla="*/ 8 w 72"/>
                <a:gd name="T17" fmla="*/ 89 h 103"/>
                <a:gd name="T18" fmla="*/ 5 w 72"/>
                <a:gd name="T19" fmla="*/ 100 h 103"/>
                <a:gd name="T20" fmla="*/ 6 w 72"/>
                <a:gd name="T21" fmla="*/ 101 h 103"/>
                <a:gd name="T22" fmla="*/ 12 w 72"/>
                <a:gd name="T23" fmla="*/ 103 h 103"/>
                <a:gd name="T24" fmla="*/ 19 w 72"/>
                <a:gd name="T25" fmla="*/ 103 h 103"/>
                <a:gd name="T26" fmla="*/ 31 w 72"/>
                <a:gd name="T27" fmla="*/ 100 h 103"/>
                <a:gd name="T28" fmla="*/ 39 w 72"/>
                <a:gd name="T29" fmla="*/ 87 h 103"/>
                <a:gd name="T30" fmla="*/ 72 w 72"/>
                <a:gd name="T31" fmla="*/ 0 h 103"/>
                <a:gd name="T32" fmla="*/ 57 w 72"/>
                <a:gd name="T33"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103">
                  <a:moveTo>
                    <a:pt x="57" y="0"/>
                  </a:moveTo>
                  <a:cubicBezTo>
                    <a:pt x="36" y="61"/>
                    <a:pt x="36" y="61"/>
                    <a:pt x="36" y="61"/>
                  </a:cubicBezTo>
                  <a:cubicBezTo>
                    <a:pt x="15" y="0"/>
                    <a:pt x="15" y="0"/>
                    <a:pt x="15" y="0"/>
                  </a:cubicBezTo>
                  <a:cubicBezTo>
                    <a:pt x="0" y="0"/>
                    <a:pt x="0" y="0"/>
                    <a:pt x="0" y="0"/>
                  </a:cubicBezTo>
                  <a:cubicBezTo>
                    <a:pt x="28" y="74"/>
                    <a:pt x="28" y="74"/>
                    <a:pt x="28" y="74"/>
                  </a:cubicBezTo>
                  <a:cubicBezTo>
                    <a:pt x="25" y="83"/>
                    <a:pt x="25" y="83"/>
                    <a:pt x="25" y="83"/>
                  </a:cubicBezTo>
                  <a:cubicBezTo>
                    <a:pt x="24" y="87"/>
                    <a:pt x="22" y="89"/>
                    <a:pt x="21" y="90"/>
                  </a:cubicBezTo>
                  <a:cubicBezTo>
                    <a:pt x="20" y="91"/>
                    <a:pt x="18" y="91"/>
                    <a:pt x="16" y="91"/>
                  </a:cubicBezTo>
                  <a:cubicBezTo>
                    <a:pt x="14" y="91"/>
                    <a:pt x="11" y="91"/>
                    <a:pt x="8" y="89"/>
                  </a:cubicBezTo>
                  <a:cubicBezTo>
                    <a:pt x="5" y="100"/>
                    <a:pt x="5" y="100"/>
                    <a:pt x="5" y="100"/>
                  </a:cubicBezTo>
                  <a:cubicBezTo>
                    <a:pt x="6" y="101"/>
                    <a:pt x="6" y="101"/>
                    <a:pt x="6" y="101"/>
                  </a:cubicBezTo>
                  <a:cubicBezTo>
                    <a:pt x="7" y="102"/>
                    <a:pt x="9" y="102"/>
                    <a:pt x="12" y="103"/>
                  </a:cubicBezTo>
                  <a:cubicBezTo>
                    <a:pt x="14" y="103"/>
                    <a:pt x="17" y="103"/>
                    <a:pt x="19" y="103"/>
                  </a:cubicBezTo>
                  <a:cubicBezTo>
                    <a:pt x="24" y="103"/>
                    <a:pt x="28" y="102"/>
                    <a:pt x="31" y="100"/>
                  </a:cubicBezTo>
                  <a:cubicBezTo>
                    <a:pt x="34" y="97"/>
                    <a:pt x="36" y="93"/>
                    <a:pt x="39" y="87"/>
                  </a:cubicBezTo>
                  <a:cubicBezTo>
                    <a:pt x="72" y="0"/>
                    <a:pt x="72" y="0"/>
                    <a:pt x="72" y="0"/>
                  </a:cubicBezTo>
                  <a:lnTo>
                    <a:pt x="5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4" name="Freeform 21">
              <a:extLst>
                <a:ext uri="{FF2B5EF4-FFF2-40B4-BE49-F238E27FC236}">
                  <a16:creationId xmlns:a16="http://schemas.microsoft.com/office/drawing/2014/main" id="{8279F213-F01D-0BA8-7DEC-BF8F2017D953}"/>
                </a:ext>
              </a:extLst>
            </p:cNvPr>
            <p:cNvSpPr>
              <a:spLocks noEditPoints="1"/>
            </p:cNvSpPr>
            <p:nvPr/>
          </p:nvSpPr>
          <p:spPr bwMode="auto">
            <a:xfrm>
              <a:off x="1547813" y="-96838"/>
              <a:ext cx="352425" cy="422275"/>
            </a:xfrm>
            <a:custGeom>
              <a:avLst/>
              <a:gdLst>
                <a:gd name="T0" fmla="*/ 327 w 425"/>
                <a:gd name="T1" fmla="*/ 247 h 510"/>
                <a:gd name="T2" fmla="*/ 415 w 425"/>
                <a:gd name="T3" fmla="*/ 130 h 510"/>
                <a:gd name="T4" fmla="*/ 268 w 425"/>
                <a:gd name="T5" fmla="*/ 0 h 510"/>
                <a:gd name="T6" fmla="*/ 0 w 425"/>
                <a:gd name="T7" fmla="*/ 0 h 510"/>
                <a:gd name="T8" fmla="*/ 0 w 425"/>
                <a:gd name="T9" fmla="*/ 510 h 510"/>
                <a:gd name="T10" fmla="*/ 277 w 425"/>
                <a:gd name="T11" fmla="*/ 510 h 510"/>
                <a:gd name="T12" fmla="*/ 425 w 425"/>
                <a:gd name="T13" fmla="*/ 373 h 510"/>
                <a:gd name="T14" fmla="*/ 327 w 425"/>
                <a:gd name="T15" fmla="*/ 247 h 510"/>
                <a:gd name="T16" fmla="*/ 109 w 425"/>
                <a:gd name="T17" fmla="*/ 92 h 510"/>
                <a:gd name="T18" fmla="*/ 245 w 425"/>
                <a:gd name="T19" fmla="*/ 92 h 510"/>
                <a:gd name="T20" fmla="*/ 304 w 425"/>
                <a:gd name="T21" fmla="*/ 148 h 510"/>
                <a:gd name="T22" fmla="*/ 245 w 425"/>
                <a:gd name="T23" fmla="*/ 205 h 510"/>
                <a:gd name="T24" fmla="*/ 109 w 425"/>
                <a:gd name="T25" fmla="*/ 205 h 510"/>
                <a:gd name="T26" fmla="*/ 109 w 425"/>
                <a:gd name="T27" fmla="*/ 92 h 510"/>
                <a:gd name="T28" fmla="*/ 249 w 425"/>
                <a:gd name="T29" fmla="*/ 417 h 510"/>
                <a:gd name="T30" fmla="*/ 249 w 425"/>
                <a:gd name="T31" fmla="*/ 418 h 510"/>
                <a:gd name="T32" fmla="*/ 109 w 425"/>
                <a:gd name="T33" fmla="*/ 418 h 510"/>
                <a:gd name="T34" fmla="*/ 109 w 425"/>
                <a:gd name="T35" fmla="*/ 298 h 510"/>
                <a:gd name="T36" fmla="*/ 249 w 425"/>
                <a:gd name="T37" fmla="*/ 298 h 510"/>
                <a:gd name="T38" fmla="*/ 315 w 425"/>
                <a:gd name="T39" fmla="*/ 357 h 510"/>
                <a:gd name="T40" fmla="*/ 249 w 425"/>
                <a:gd name="T41" fmla="*/ 417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25" h="510">
                  <a:moveTo>
                    <a:pt x="327" y="247"/>
                  </a:moveTo>
                  <a:cubicBezTo>
                    <a:pt x="375" y="237"/>
                    <a:pt x="415" y="194"/>
                    <a:pt x="415" y="130"/>
                  </a:cubicBezTo>
                  <a:cubicBezTo>
                    <a:pt x="415" y="62"/>
                    <a:pt x="365" y="0"/>
                    <a:pt x="268" y="0"/>
                  </a:cubicBezTo>
                  <a:cubicBezTo>
                    <a:pt x="0" y="0"/>
                    <a:pt x="0" y="0"/>
                    <a:pt x="0" y="0"/>
                  </a:cubicBezTo>
                  <a:cubicBezTo>
                    <a:pt x="0" y="510"/>
                    <a:pt x="0" y="510"/>
                    <a:pt x="0" y="510"/>
                  </a:cubicBezTo>
                  <a:cubicBezTo>
                    <a:pt x="277" y="510"/>
                    <a:pt x="277" y="510"/>
                    <a:pt x="277" y="510"/>
                  </a:cubicBezTo>
                  <a:cubicBezTo>
                    <a:pt x="374" y="510"/>
                    <a:pt x="425" y="449"/>
                    <a:pt x="425" y="373"/>
                  </a:cubicBezTo>
                  <a:cubicBezTo>
                    <a:pt x="425" y="309"/>
                    <a:pt x="381" y="256"/>
                    <a:pt x="327" y="247"/>
                  </a:cubicBezTo>
                  <a:close/>
                  <a:moveTo>
                    <a:pt x="109" y="92"/>
                  </a:moveTo>
                  <a:cubicBezTo>
                    <a:pt x="245" y="92"/>
                    <a:pt x="245" y="92"/>
                    <a:pt x="245" y="92"/>
                  </a:cubicBezTo>
                  <a:cubicBezTo>
                    <a:pt x="281" y="92"/>
                    <a:pt x="304" y="117"/>
                    <a:pt x="304" y="148"/>
                  </a:cubicBezTo>
                  <a:cubicBezTo>
                    <a:pt x="304" y="181"/>
                    <a:pt x="281" y="205"/>
                    <a:pt x="245" y="205"/>
                  </a:cubicBezTo>
                  <a:cubicBezTo>
                    <a:pt x="109" y="205"/>
                    <a:pt x="109" y="205"/>
                    <a:pt x="109" y="205"/>
                  </a:cubicBezTo>
                  <a:lnTo>
                    <a:pt x="109" y="92"/>
                  </a:lnTo>
                  <a:close/>
                  <a:moveTo>
                    <a:pt x="249" y="417"/>
                  </a:moveTo>
                  <a:cubicBezTo>
                    <a:pt x="249" y="418"/>
                    <a:pt x="249" y="418"/>
                    <a:pt x="249" y="418"/>
                  </a:cubicBezTo>
                  <a:cubicBezTo>
                    <a:pt x="109" y="418"/>
                    <a:pt x="109" y="418"/>
                    <a:pt x="109" y="418"/>
                  </a:cubicBezTo>
                  <a:cubicBezTo>
                    <a:pt x="109" y="298"/>
                    <a:pt x="109" y="298"/>
                    <a:pt x="109" y="298"/>
                  </a:cubicBezTo>
                  <a:cubicBezTo>
                    <a:pt x="249" y="298"/>
                    <a:pt x="249" y="298"/>
                    <a:pt x="249" y="298"/>
                  </a:cubicBezTo>
                  <a:cubicBezTo>
                    <a:pt x="292" y="298"/>
                    <a:pt x="315" y="325"/>
                    <a:pt x="315" y="357"/>
                  </a:cubicBezTo>
                  <a:cubicBezTo>
                    <a:pt x="315" y="394"/>
                    <a:pt x="290" y="417"/>
                    <a:pt x="249" y="4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5" name="Freeform 22">
              <a:extLst>
                <a:ext uri="{FF2B5EF4-FFF2-40B4-BE49-F238E27FC236}">
                  <a16:creationId xmlns:a16="http://schemas.microsoft.com/office/drawing/2014/main" id="{05C0F3AF-1E64-F4C9-5564-207AB298F6B9}"/>
                </a:ext>
              </a:extLst>
            </p:cNvPr>
            <p:cNvSpPr>
              <a:spLocks/>
            </p:cNvSpPr>
            <p:nvPr/>
          </p:nvSpPr>
          <p:spPr bwMode="auto">
            <a:xfrm>
              <a:off x="1139826" y="-103188"/>
              <a:ext cx="347663" cy="436563"/>
            </a:xfrm>
            <a:custGeom>
              <a:avLst/>
              <a:gdLst>
                <a:gd name="T0" fmla="*/ 59 w 420"/>
                <a:gd name="T1" fmla="*/ 363 h 527"/>
                <a:gd name="T2" fmla="*/ 221 w 420"/>
                <a:gd name="T3" fmla="*/ 431 h 527"/>
                <a:gd name="T4" fmla="*/ 310 w 420"/>
                <a:gd name="T5" fmla="*/ 374 h 527"/>
                <a:gd name="T6" fmla="*/ 207 w 420"/>
                <a:gd name="T7" fmla="*/ 309 h 527"/>
                <a:gd name="T8" fmla="*/ 17 w 420"/>
                <a:gd name="T9" fmla="*/ 154 h 527"/>
                <a:gd name="T10" fmla="*/ 210 w 420"/>
                <a:gd name="T11" fmla="*/ 0 h 527"/>
                <a:gd name="T12" fmla="*/ 409 w 420"/>
                <a:gd name="T13" fmla="*/ 71 h 527"/>
                <a:gd name="T14" fmla="*/ 349 w 420"/>
                <a:gd name="T15" fmla="*/ 151 h 527"/>
                <a:gd name="T16" fmla="*/ 203 w 420"/>
                <a:gd name="T17" fmla="*/ 95 h 527"/>
                <a:gd name="T18" fmla="*/ 128 w 420"/>
                <a:gd name="T19" fmla="*/ 147 h 527"/>
                <a:gd name="T20" fmla="*/ 229 w 420"/>
                <a:gd name="T21" fmla="*/ 206 h 527"/>
                <a:gd name="T22" fmla="*/ 420 w 420"/>
                <a:gd name="T23" fmla="*/ 363 h 527"/>
                <a:gd name="T24" fmla="*/ 216 w 420"/>
                <a:gd name="T25" fmla="*/ 527 h 527"/>
                <a:gd name="T26" fmla="*/ 0 w 420"/>
                <a:gd name="T27" fmla="*/ 446 h 527"/>
                <a:gd name="T28" fmla="*/ 59 w 420"/>
                <a:gd name="T29" fmla="*/ 363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0" h="527">
                  <a:moveTo>
                    <a:pt x="59" y="363"/>
                  </a:moveTo>
                  <a:cubicBezTo>
                    <a:pt x="95" y="400"/>
                    <a:pt x="151" y="431"/>
                    <a:pt x="221" y="431"/>
                  </a:cubicBezTo>
                  <a:cubicBezTo>
                    <a:pt x="281" y="431"/>
                    <a:pt x="310" y="403"/>
                    <a:pt x="310" y="374"/>
                  </a:cubicBezTo>
                  <a:cubicBezTo>
                    <a:pt x="310" y="336"/>
                    <a:pt x="266" y="323"/>
                    <a:pt x="207" y="309"/>
                  </a:cubicBezTo>
                  <a:cubicBezTo>
                    <a:pt x="124" y="290"/>
                    <a:pt x="17" y="267"/>
                    <a:pt x="17" y="154"/>
                  </a:cubicBezTo>
                  <a:cubicBezTo>
                    <a:pt x="17" y="69"/>
                    <a:pt x="90" y="0"/>
                    <a:pt x="210" y="0"/>
                  </a:cubicBezTo>
                  <a:cubicBezTo>
                    <a:pt x="291" y="0"/>
                    <a:pt x="359" y="24"/>
                    <a:pt x="409" y="71"/>
                  </a:cubicBezTo>
                  <a:cubicBezTo>
                    <a:pt x="349" y="151"/>
                    <a:pt x="349" y="151"/>
                    <a:pt x="349" y="151"/>
                  </a:cubicBezTo>
                  <a:cubicBezTo>
                    <a:pt x="308" y="113"/>
                    <a:pt x="253" y="95"/>
                    <a:pt x="203" y="95"/>
                  </a:cubicBezTo>
                  <a:cubicBezTo>
                    <a:pt x="154" y="95"/>
                    <a:pt x="128" y="117"/>
                    <a:pt x="128" y="147"/>
                  </a:cubicBezTo>
                  <a:cubicBezTo>
                    <a:pt x="128" y="182"/>
                    <a:pt x="170" y="192"/>
                    <a:pt x="229" y="206"/>
                  </a:cubicBezTo>
                  <a:cubicBezTo>
                    <a:pt x="313" y="225"/>
                    <a:pt x="420" y="250"/>
                    <a:pt x="420" y="363"/>
                  </a:cubicBezTo>
                  <a:cubicBezTo>
                    <a:pt x="420" y="457"/>
                    <a:pt x="353" y="527"/>
                    <a:pt x="216" y="527"/>
                  </a:cubicBezTo>
                  <a:cubicBezTo>
                    <a:pt x="118" y="527"/>
                    <a:pt x="48" y="494"/>
                    <a:pt x="0" y="446"/>
                  </a:cubicBezTo>
                  <a:lnTo>
                    <a:pt x="59" y="3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6" name="Rectangle 23">
              <a:extLst>
                <a:ext uri="{FF2B5EF4-FFF2-40B4-BE49-F238E27FC236}">
                  <a16:creationId xmlns:a16="http://schemas.microsoft.com/office/drawing/2014/main" id="{5308E799-0736-BCF1-CC1A-3F3E2248F93B}"/>
                </a:ext>
              </a:extLst>
            </p:cNvPr>
            <p:cNvSpPr>
              <a:spLocks noChangeArrowheads="1"/>
            </p:cNvSpPr>
            <p:nvPr/>
          </p:nvSpPr>
          <p:spPr bwMode="auto">
            <a:xfrm>
              <a:off x="1968501" y="-96838"/>
              <a:ext cx="88900" cy="422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7" name="Freeform 24">
              <a:extLst>
                <a:ext uri="{FF2B5EF4-FFF2-40B4-BE49-F238E27FC236}">
                  <a16:creationId xmlns:a16="http://schemas.microsoft.com/office/drawing/2014/main" id="{D9308C71-8329-D144-E136-1D34018B4D56}"/>
                </a:ext>
              </a:extLst>
            </p:cNvPr>
            <p:cNvSpPr>
              <a:spLocks noEditPoints="1"/>
            </p:cNvSpPr>
            <p:nvPr/>
          </p:nvSpPr>
          <p:spPr bwMode="auto">
            <a:xfrm>
              <a:off x="2498726" y="-31750"/>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7 h 136"/>
                <a:gd name="T12" fmla="*/ 113 w 113"/>
                <a:gd name="T13" fmla="*/ 68 h 136"/>
                <a:gd name="T14" fmla="*/ 92 w 113"/>
                <a:gd name="T15" fmla="*/ 119 h 136"/>
                <a:gd name="T16" fmla="*/ 78 w 113"/>
                <a:gd name="T17" fmla="*/ 28 h 136"/>
                <a:gd name="T18" fmla="*/ 45 w 113"/>
                <a:gd name="T19" fmla="*/ 16 h 136"/>
                <a:gd name="T20" fmla="*/ 20 w 113"/>
                <a:gd name="T21" fmla="*/ 16 h 136"/>
                <a:gd name="T22" fmla="*/ 20 w 113"/>
                <a:gd name="T23" fmla="*/ 120 h 136"/>
                <a:gd name="T24" fmla="*/ 45 w 113"/>
                <a:gd name="T25" fmla="*/ 120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6"/>
                    <a:pt x="92" y="17"/>
                  </a:cubicBezTo>
                  <a:cubicBezTo>
                    <a:pt x="103" y="28"/>
                    <a:pt x="113" y="44"/>
                    <a:pt x="113" y="68"/>
                  </a:cubicBezTo>
                  <a:cubicBezTo>
                    <a:pt x="113" y="91"/>
                    <a:pt x="104" y="108"/>
                    <a:pt x="92" y="119"/>
                  </a:cubicBezTo>
                  <a:close/>
                  <a:moveTo>
                    <a:pt x="78" y="28"/>
                  </a:moveTo>
                  <a:cubicBezTo>
                    <a:pt x="70" y="20"/>
                    <a:pt x="59" y="16"/>
                    <a:pt x="45" y="16"/>
                  </a:cubicBezTo>
                  <a:cubicBezTo>
                    <a:pt x="20" y="16"/>
                    <a:pt x="20" y="16"/>
                    <a:pt x="20" y="16"/>
                  </a:cubicBezTo>
                  <a:cubicBezTo>
                    <a:pt x="20" y="120"/>
                    <a:pt x="20" y="120"/>
                    <a:pt x="20" y="120"/>
                  </a:cubicBezTo>
                  <a:cubicBezTo>
                    <a:pt x="45" y="120"/>
                    <a:pt x="45" y="120"/>
                    <a:pt x="45" y="120"/>
                  </a:cubicBezTo>
                  <a:cubicBezTo>
                    <a:pt x="58" y="120"/>
                    <a:pt x="69" y="116"/>
                    <a:pt x="78" y="107"/>
                  </a:cubicBezTo>
                  <a:cubicBezTo>
                    <a:pt x="87" y="98"/>
                    <a:pt x="92" y="85"/>
                    <a:pt x="92" y="68"/>
                  </a:cubicBezTo>
                  <a:cubicBezTo>
                    <a:pt x="92" y="51"/>
                    <a:pt x="87" y="37"/>
                    <a:pt x="7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8" name="Freeform 25">
              <a:extLst>
                <a:ext uri="{FF2B5EF4-FFF2-40B4-BE49-F238E27FC236}">
                  <a16:creationId xmlns:a16="http://schemas.microsoft.com/office/drawing/2014/main" id="{9B065B41-2B00-5183-95B8-2C97D2776E9F}"/>
                </a:ext>
              </a:extLst>
            </p:cNvPr>
            <p:cNvSpPr>
              <a:spLocks/>
            </p:cNvSpPr>
            <p:nvPr/>
          </p:nvSpPr>
          <p:spPr bwMode="auto">
            <a:xfrm>
              <a:off x="2611438" y="-3175"/>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9" name="Freeform 26">
              <a:extLst>
                <a:ext uri="{FF2B5EF4-FFF2-40B4-BE49-F238E27FC236}">
                  <a16:creationId xmlns:a16="http://schemas.microsoft.com/office/drawing/2014/main" id="{AEBBA209-4388-44E3-1F5D-110C6416935E}"/>
                </a:ext>
              </a:extLst>
            </p:cNvPr>
            <p:cNvSpPr>
              <a:spLocks noEditPoints="1"/>
            </p:cNvSpPr>
            <p:nvPr/>
          </p:nvSpPr>
          <p:spPr bwMode="auto">
            <a:xfrm>
              <a:off x="2670176" y="-36513"/>
              <a:ext cx="20638" cy="117475"/>
            </a:xfrm>
            <a:custGeom>
              <a:avLst/>
              <a:gdLst>
                <a:gd name="T0" fmla="*/ 13 w 25"/>
                <a:gd name="T1" fmla="*/ 24 h 143"/>
                <a:gd name="T2" fmla="*/ 0 w 25"/>
                <a:gd name="T3" fmla="*/ 12 h 143"/>
                <a:gd name="T4" fmla="*/ 13 w 25"/>
                <a:gd name="T5" fmla="*/ 0 h 143"/>
                <a:gd name="T6" fmla="*/ 25 w 25"/>
                <a:gd name="T7" fmla="*/ 12 h 143"/>
                <a:gd name="T8" fmla="*/ 13 w 25"/>
                <a:gd name="T9" fmla="*/ 24 h 143"/>
                <a:gd name="T10" fmla="*/ 4 w 25"/>
                <a:gd name="T11" fmla="*/ 143 h 143"/>
                <a:gd name="T12" fmla="*/ 4 w 25"/>
                <a:gd name="T13" fmla="*/ 44 h 143"/>
                <a:gd name="T14" fmla="*/ 22 w 25"/>
                <a:gd name="T15" fmla="*/ 44 h 143"/>
                <a:gd name="T16" fmla="*/ 22 w 25"/>
                <a:gd name="T17" fmla="*/ 143 h 143"/>
                <a:gd name="T18" fmla="*/ 4 w 25"/>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3">
                  <a:moveTo>
                    <a:pt x="13" y="24"/>
                  </a:moveTo>
                  <a:cubicBezTo>
                    <a:pt x="6" y="24"/>
                    <a:pt x="0" y="19"/>
                    <a:pt x="0" y="12"/>
                  </a:cubicBezTo>
                  <a:cubicBezTo>
                    <a:pt x="0" y="5"/>
                    <a:pt x="6" y="0"/>
                    <a:pt x="13" y="0"/>
                  </a:cubicBezTo>
                  <a:cubicBezTo>
                    <a:pt x="20" y="0"/>
                    <a:pt x="25" y="5"/>
                    <a:pt x="25" y="12"/>
                  </a:cubicBezTo>
                  <a:cubicBezTo>
                    <a:pt x="25"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0" name="Freeform 27">
              <a:extLst>
                <a:ext uri="{FF2B5EF4-FFF2-40B4-BE49-F238E27FC236}">
                  <a16:creationId xmlns:a16="http://schemas.microsoft.com/office/drawing/2014/main" id="{4524D336-2EEE-036C-C9C9-0D5F156C9443}"/>
                </a:ext>
              </a:extLst>
            </p:cNvPr>
            <p:cNvSpPr>
              <a:spLocks/>
            </p:cNvSpPr>
            <p:nvPr/>
          </p:nvSpPr>
          <p:spPr bwMode="auto">
            <a:xfrm>
              <a:off x="2701926" y="-1588"/>
              <a:ext cx="80963" cy="82550"/>
            </a:xfrm>
            <a:custGeom>
              <a:avLst/>
              <a:gdLst>
                <a:gd name="T0" fmla="*/ 31 w 51"/>
                <a:gd name="T1" fmla="*/ 52 h 52"/>
                <a:gd name="T2" fmla="*/ 20 w 51"/>
                <a:gd name="T3" fmla="*/ 52 h 52"/>
                <a:gd name="T4" fmla="*/ 0 w 51"/>
                <a:gd name="T5" fmla="*/ 0 h 52"/>
                <a:gd name="T6" fmla="*/ 11 w 51"/>
                <a:gd name="T7" fmla="*/ 0 h 52"/>
                <a:gd name="T8" fmla="*/ 25 w 51"/>
                <a:gd name="T9" fmla="*/ 42 h 52"/>
                <a:gd name="T10" fmla="*/ 40 w 51"/>
                <a:gd name="T11" fmla="*/ 0 h 52"/>
                <a:gd name="T12" fmla="*/ 51 w 51"/>
                <a:gd name="T13" fmla="*/ 0 h 52"/>
                <a:gd name="T14" fmla="*/ 31 w 51"/>
                <a:gd name="T15" fmla="*/ 52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52">
                  <a:moveTo>
                    <a:pt x="31" y="52"/>
                  </a:moveTo>
                  <a:lnTo>
                    <a:pt x="20" y="52"/>
                  </a:lnTo>
                  <a:lnTo>
                    <a:pt x="0" y="0"/>
                  </a:lnTo>
                  <a:lnTo>
                    <a:pt x="11" y="0"/>
                  </a:lnTo>
                  <a:lnTo>
                    <a:pt x="25" y="42"/>
                  </a:lnTo>
                  <a:lnTo>
                    <a:pt x="40" y="0"/>
                  </a:lnTo>
                  <a:lnTo>
                    <a:pt x="51" y="0"/>
                  </a:lnTo>
                  <a:lnTo>
                    <a:pt x="31" y="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1" name="Freeform 28">
              <a:extLst>
                <a:ext uri="{FF2B5EF4-FFF2-40B4-BE49-F238E27FC236}">
                  <a16:creationId xmlns:a16="http://schemas.microsoft.com/office/drawing/2014/main" id="{7957D02A-F6AA-E7FB-776F-5DF982079E20}"/>
                </a:ext>
              </a:extLst>
            </p:cNvPr>
            <p:cNvSpPr>
              <a:spLocks noEditPoints="1"/>
            </p:cNvSpPr>
            <p:nvPr/>
          </p:nvSpPr>
          <p:spPr bwMode="auto">
            <a:xfrm>
              <a:off x="2789238" y="-3175"/>
              <a:ext cx="74613" cy="85725"/>
            </a:xfrm>
            <a:custGeom>
              <a:avLst/>
              <a:gdLst>
                <a:gd name="T0" fmla="*/ 20 w 90"/>
                <a:gd name="T1" fmla="*/ 56 h 103"/>
                <a:gd name="T2" fmla="*/ 49 w 90"/>
                <a:gd name="T3" fmla="*/ 88 h 103"/>
                <a:gd name="T4" fmla="*/ 80 w 90"/>
                <a:gd name="T5" fmla="*/ 77 h 103"/>
                <a:gd name="T6" fmla="*/ 87 w 90"/>
                <a:gd name="T7" fmla="*/ 89 h 103"/>
                <a:gd name="T8" fmla="*/ 47 w 90"/>
                <a:gd name="T9" fmla="*/ 103 h 103"/>
                <a:gd name="T10" fmla="*/ 0 w 90"/>
                <a:gd name="T11" fmla="*/ 52 h 103"/>
                <a:gd name="T12" fmla="*/ 47 w 90"/>
                <a:gd name="T13" fmla="*/ 0 h 103"/>
                <a:gd name="T14" fmla="*/ 90 w 90"/>
                <a:gd name="T15" fmla="*/ 49 h 103"/>
                <a:gd name="T16" fmla="*/ 90 w 90"/>
                <a:gd name="T17" fmla="*/ 56 h 103"/>
                <a:gd name="T18" fmla="*/ 20 w 90"/>
                <a:gd name="T19" fmla="*/ 56 h 103"/>
                <a:gd name="T20" fmla="*/ 46 w 90"/>
                <a:gd name="T21" fmla="*/ 15 h 103"/>
                <a:gd name="T22" fmla="*/ 19 w 90"/>
                <a:gd name="T23" fmla="*/ 43 h 103"/>
                <a:gd name="T24" fmla="*/ 71 w 90"/>
                <a:gd name="T25" fmla="*/ 43 h 103"/>
                <a:gd name="T26" fmla="*/ 46 w 90"/>
                <a:gd name="T27" fmla="*/ 15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6"/>
                    <a:pt x="31" y="88"/>
                    <a:pt x="49" y="88"/>
                  </a:cubicBezTo>
                  <a:cubicBezTo>
                    <a:pt x="68" y="88"/>
                    <a:pt x="79" y="78"/>
                    <a:pt x="80" y="77"/>
                  </a:cubicBezTo>
                  <a:cubicBezTo>
                    <a:pt x="87" y="89"/>
                    <a:pt x="87" y="89"/>
                    <a:pt x="87" y="89"/>
                  </a:cubicBezTo>
                  <a:cubicBezTo>
                    <a:pt x="87" y="89"/>
                    <a:pt x="74" y="103"/>
                    <a:pt x="47" y="103"/>
                  </a:cubicBezTo>
                  <a:cubicBezTo>
                    <a:pt x="20" y="103"/>
                    <a:pt x="0" y="85"/>
                    <a:pt x="0" y="52"/>
                  </a:cubicBezTo>
                  <a:cubicBezTo>
                    <a:pt x="0" y="20"/>
                    <a:pt x="21" y="0"/>
                    <a:pt x="47" y="0"/>
                  </a:cubicBezTo>
                  <a:cubicBezTo>
                    <a:pt x="74" y="0"/>
                    <a:pt x="90" y="20"/>
                    <a:pt x="90" y="49"/>
                  </a:cubicBezTo>
                  <a:cubicBezTo>
                    <a:pt x="90" y="56"/>
                    <a:pt x="90" y="56"/>
                    <a:pt x="90" y="56"/>
                  </a:cubicBezTo>
                  <a:cubicBezTo>
                    <a:pt x="20" y="56"/>
                    <a:pt x="20" y="56"/>
                    <a:pt x="20" y="56"/>
                  </a:cubicBezTo>
                  <a:close/>
                  <a:moveTo>
                    <a:pt x="46" y="15"/>
                  </a:moveTo>
                  <a:cubicBezTo>
                    <a:pt x="28" y="15"/>
                    <a:pt x="20" y="30"/>
                    <a:pt x="19" y="43"/>
                  </a:cubicBezTo>
                  <a:cubicBezTo>
                    <a:pt x="71" y="43"/>
                    <a:pt x="71" y="43"/>
                    <a:pt x="71" y="43"/>
                  </a:cubicBezTo>
                  <a:cubicBezTo>
                    <a:pt x="71" y="28"/>
                    <a:pt x="64" y="15"/>
                    <a:pt x="46"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2" name="Freeform 29">
              <a:extLst>
                <a:ext uri="{FF2B5EF4-FFF2-40B4-BE49-F238E27FC236}">
                  <a16:creationId xmlns:a16="http://schemas.microsoft.com/office/drawing/2014/main" id="{C091E53F-E8FB-D219-1C2C-C8CDF3A477E2}"/>
                </a:ext>
              </a:extLst>
            </p:cNvPr>
            <p:cNvSpPr>
              <a:spLocks/>
            </p:cNvSpPr>
            <p:nvPr/>
          </p:nvSpPr>
          <p:spPr bwMode="auto">
            <a:xfrm>
              <a:off x="2882901" y="-3175"/>
              <a:ext cx="68263" cy="84138"/>
            </a:xfrm>
            <a:custGeom>
              <a:avLst/>
              <a:gdLst>
                <a:gd name="T0" fmla="*/ 65 w 84"/>
                <a:gd name="T1" fmla="*/ 101 h 101"/>
                <a:gd name="T2" fmla="*/ 65 w 84"/>
                <a:gd name="T3" fmla="*/ 42 h 101"/>
                <a:gd name="T4" fmla="*/ 45 w 84"/>
                <a:gd name="T5" fmla="*/ 16 h 101"/>
                <a:gd name="T6" fmla="*/ 18 w 84"/>
                <a:gd name="T7" fmla="*/ 42 h 101"/>
                <a:gd name="T8" fmla="*/ 18 w 84"/>
                <a:gd name="T9" fmla="*/ 101 h 101"/>
                <a:gd name="T10" fmla="*/ 0 w 84"/>
                <a:gd name="T11" fmla="*/ 101 h 101"/>
                <a:gd name="T12" fmla="*/ 0 w 84"/>
                <a:gd name="T13" fmla="*/ 2 h 101"/>
                <a:gd name="T14" fmla="*/ 17 w 84"/>
                <a:gd name="T15" fmla="*/ 2 h 101"/>
                <a:gd name="T16" fmla="*/ 18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0" y="32"/>
                    <a:pt x="18" y="42"/>
                  </a:cubicBezTo>
                  <a:cubicBezTo>
                    <a:pt x="18" y="101"/>
                    <a:pt x="18" y="101"/>
                    <a:pt x="18" y="101"/>
                  </a:cubicBezTo>
                  <a:cubicBezTo>
                    <a:pt x="0" y="101"/>
                    <a:pt x="0" y="101"/>
                    <a:pt x="0" y="101"/>
                  </a:cubicBezTo>
                  <a:cubicBezTo>
                    <a:pt x="0" y="2"/>
                    <a:pt x="0" y="2"/>
                    <a:pt x="0" y="2"/>
                  </a:cubicBezTo>
                  <a:cubicBezTo>
                    <a:pt x="17" y="2"/>
                    <a:pt x="17" y="2"/>
                    <a:pt x="17" y="2"/>
                  </a:cubicBezTo>
                  <a:cubicBezTo>
                    <a:pt x="18" y="20"/>
                    <a:pt x="18" y="20"/>
                    <a:pt x="18"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3" name="Freeform 30">
              <a:extLst>
                <a:ext uri="{FF2B5EF4-FFF2-40B4-BE49-F238E27FC236}">
                  <a16:creationId xmlns:a16="http://schemas.microsoft.com/office/drawing/2014/main" id="{D8C0F936-155F-B9D3-105E-CB4A7E9C8F31}"/>
                </a:ext>
              </a:extLst>
            </p:cNvPr>
            <p:cNvSpPr>
              <a:spLocks noEditPoints="1"/>
            </p:cNvSpPr>
            <p:nvPr/>
          </p:nvSpPr>
          <p:spPr bwMode="auto">
            <a:xfrm>
              <a:off x="3006726" y="-34925"/>
              <a:ext cx="79375" cy="117475"/>
            </a:xfrm>
            <a:custGeom>
              <a:avLst/>
              <a:gdLst>
                <a:gd name="T0" fmla="*/ 50 w 95"/>
                <a:gd name="T1" fmla="*/ 142 h 142"/>
                <a:gd name="T2" fmla="*/ 20 w 95"/>
                <a:gd name="T3" fmla="*/ 125 h 142"/>
                <a:gd name="T4" fmla="*/ 17 w 95"/>
                <a:gd name="T5" fmla="*/ 140 h 142"/>
                <a:gd name="T6" fmla="*/ 0 w 95"/>
                <a:gd name="T7" fmla="*/ 140 h 142"/>
                <a:gd name="T8" fmla="*/ 0 w 95"/>
                <a:gd name="T9" fmla="*/ 0 h 142"/>
                <a:gd name="T10" fmla="*/ 19 w 95"/>
                <a:gd name="T11" fmla="*/ 0 h 142"/>
                <a:gd name="T12" fmla="*/ 19 w 95"/>
                <a:gd name="T13" fmla="*/ 57 h 142"/>
                <a:gd name="T14" fmla="*/ 52 w 95"/>
                <a:gd name="T15" fmla="*/ 39 h 142"/>
                <a:gd name="T16" fmla="*/ 94 w 95"/>
                <a:gd name="T17" fmla="*/ 91 h 142"/>
                <a:gd name="T18" fmla="*/ 50 w 95"/>
                <a:gd name="T19" fmla="*/ 142 h 142"/>
                <a:gd name="T20" fmla="*/ 47 w 95"/>
                <a:gd name="T21" fmla="*/ 55 h 142"/>
                <a:gd name="T22" fmla="*/ 18 w 95"/>
                <a:gd name="T23" fmla="*/ 91 h 142"/>
                <a:gd name="T24" fmla="*/ 46 w 95"/>
                <a:gd name="T25" fmla="*/ 127 h 142"/>
                <a:gd name="T26" fmla="*/ 75 w 95"/>
                <a:gd name="T27" fmla="*/ 91 h 142"/>
                <a:gd name="T28" fmla="*/ 47 w 95"/>
                <a:gd name="T29" fmla="*/ 5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5" h="142">
                  <a:moveTo>
                    <a:pt x="50" y="142"/>
                  </a:moveTo>
                  <a:cubicBezTo>
                    <a:pt x="31" y="142"/>
                    <a:pt x="22" y="129"/>
                    <a:pt x="20" y="125"/>
                  </a:cubicBezTo>
                  <a:cubicBezTo>
                    <a:pt x="17" y="140"/>
                    <a:pt x="17" y="140"/>
                    <a:pt x="17" y="140"/>
                  </a:cubicBezTo>
                  <a:cubicBezTo>
                    <a:pt x="0" y="140"/>
                    <a:pt x="0" y="140"/>
                    <a:pt x="0" y="140"/>
                  </a:cubicBezTo>
                  <a:cubicBezTo>
                    <a:pt x="0" y="0"/>
                    <a:pt x="0" y="0"/>
                    <a:pt x="0" y="0"/>
                  </a:cubicBezTo>
                  <a:cubicBezTo>
                    <a:pt x="19" y="0"/>
                    <a:pt x="19" y="0"/>
                    <a:pt x="19" y="0"/>
                  </a:cubicBezTo>
                  <a:cubicBezTo>
                    <a:pt x="19" y="57"/>
                    <a:pt x="19" y="57"/>
                    <a:pt x="19" y="57"/>
                  </a:cubicBezTo>
                  <a:cubicBezTo>
                    <a:pt x="20" y="55"/>
                    <a:pt x="31" y="39"/>
                    <a:pt x="52" y="39"/>
                  </a:cubicBezTo>
                  <a:cubicBezTo>
                    <a:pt x="78" y="39"/>
                    <a:pt x="94" y="61"/>
                    <a:pt x="94" y="91"/>
                  </a:cubicBezTo>
                  <a:cubicBezTo>
                    <a:pt x="95" y="121"/>
                    <a:pt x="77" y="142"/>
                    <a:pt x="50" y="142"/>
                  </a:cubicBezTo>
                  <a:close/>
                  <a:moveTo>
                    <a:pt x="47" y="55"/>
                  </a:moveTo>
                  <a:cubicBezTo>
                    <a:pt x="30" y="55"/>
                    <a:pt x="18" y="71"/>
                    <a:pt x="18" y="91"/>
                  </a:cubicBezTo>
                  <a:cubicBezTo>
                    <a:pt x="18" y="110"/>
                    <a:pt x="29" y="127"/>
                    <a:pt x="46" y="127"/>
                  </a:cubicBezTo>
                  <a:cubicBezTo>
                    <a:pt x="63" y="127"/>
                    <a:pt x="75" y="111"/>
                    <a:pt x="75" y="91"/>
                  </a:cubicBezTo>
                  <a:cubicBezTo>
                    <a:pt x="75" y="71"/>
                    <a:pt x="64" y="55"/>
                    <a:pt x="47" y="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4" name="Freeform 31">
              <a:extLst>
                <a:ext uri="{FF2B5EF4-FFF2-40B4-BE49-F238E27FC236}">
                  <a16:creationId xmlns:a16="http://schemas.microsoft.com/office/drawing/2014/main" id="{B3C06BAF-2606-07B2-0633-EFEFFAE9986C}"/>
                </a:ext>
              </a:extLst>
            </p:cNvPr>
            <p:cNvSpPr>
              <a:spLocks/>
            </p:cNvSpPr>
            <p:nvPr/>
          </p:nvSpPr>
          <p:spPr bwMode="auto">
            <a:xfrm>
              <a:off x="3094038" y="-1588"/>
              <a:ext cx="79375" cy="114300"/>
            </a:xfrm>
            <a:custGeom>
              <a:avLst/>
              <a:gdLst>
                <a:gd name="T0" fmla="*/ 52 w 96"/>
                <a:gd name="T1" fmla="*/ 113 h 136"/>
                <a:gd name="T2" fmla="*/ 26 w 96"/>
                <a:gd name="T3" fmla="*/ 136 h 136"/>
                <a:gd name="T4" fmla="*/ 7 w 96"/>
                <a:gd name="T5" fmla="*/ 132 h 136"/>
                <a:gd name="T6" fmla="*/ 11 w 96"/>
                <a:gd name="T7" fmla="*/ 117 h 136"/>
                <a:gd name="T8" fmla="*/ 22 w 96"/>
                <a:gd name="T9" fmla="*/ 120 h 136"/>
                <a:gd name="T10" fmla="*/ 33 w 96"/>
                <a:gd name="T11" fmla="*/ 110 h 136"/>
                <a:gd name="T12" fmla="*/ 38 w 96"/>
                <a:gd name="T13" fmla="*/ 98 h 136"/>
                <a:gd name="T14" fmla="*/ 0 w 96"/>
                <a:gd name="T15" fmla="*/ 0 h 136"/>
                <a:gd name="T16" fmla="*/ 20 w 96"/>
                <a:gd name="T17" fmla="*/ 0 h 136"/>
                <a:gd name="T18" fmla="*/ 48 w 96"/>
                <a:gd name="T19" fmla="*/ 81 h 136"/>
                <a:gd name="T20" fmla="*/ 76 w 96"/>
                <a:gd name="T21" fmla="*/ 0 h 136"/>
                <a:gd name="T22" fmla="*/ 96 w 96"/>
                <a:gd name="T23" fmla="*/ 0 h 136"/>
                <a:gd name="T24" fmla="*/ 52 w 96"/>
                <a:gd name="T25" fmla="*/ 113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36">
                  <a:moveTo>
                    <a:pt x="52" y="113"/>
                  </a:moveTo>
                  <a:cubicBezTo>
                    <a:pt x="45" y="129"/>
                    <a:pt x="38" y="136"/>
                    <a:pt x="26" y="136"/>
                  </a:cubicBezTo>
                  <a:cubicBezTo>
                    <a:pt x="13" y="136"/>
                    <a:pt x="7" y="132"/>
                    <a:pt x="7" y="132"/>
                  </a:cubicBezTo>
                  <a:cubicBezTo>
                    <a:pt x="11" y="117"/>
                    <a:pt x="11" y="117"/>
                    <a:pt x="11" y="117"/>
                  </a:cubicBezTo>
                  <a:cubicBezTo>
                    <a:pt x="11" y="117"/>
                    <a:pt x="17" y="120"/>
                    <a:pt x="22" y="120"/>
                  </a:cubicBezTo>
                  <a:cubicBezTo>
                    <a:pt x="27" y="120"/>
                    <a:pt x="30" y="118"/>
                    <a:pt x="33" y="110"/>
                  </a:cubicBezTo>
                  <a:cubicBezTo>
                    <a:pt x="38" y="98"/>
                    <a:pt x="38" y="98"/>
                    <a:pt x="38" y="98"/>
                  </a:cubicBezTo>
                  <a:cubicBezTo>
                    <a:pt x="0" y="0"/>
                    <a:pt x="0" y="0"/>
                    <a:pt x="0" y="0"/>
                  </a:cubicBezTo>
                  <a:cubicBezTo>
                    <a:pt x="20" y="0"/>
                    <a:pt x="20" y="0"/>
                    <a:pt x="20" y="0"/>
                  </a:cubicBezTo>
                  <a:cubicBezTo>
                    <a:pt x="48" y="81"/>
                    <a:pt x="48" y="81"/>
                    <a:pt x="48" y="81"/>
                  </a:cubicBezTo>
                  <a:cubicBezTo>
                    <a:pt x="76" y="0"/>
                    <a:pt x="76" y="0"/>
                    <a:pt x="76" y="0"/>
                  </a:cubicBezTo>
                  <a:cubicBezTo>
                    <a:pt x="96" y="0"/>
                    <a:pt x="96" y="0"/>
                    <a:pt x="96" y="0"/>
                  </a:cubicBezTo>
                  <a:lnTo>
                    <a:pt x="52"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5" name="Rectangle 32">
              <a:extLst>
                <a:ext uri="{FF2B5EF4-FFF2-40B4-BE49-F238E27FC236}">
                  <a16:creationId xmlns:a16="http://schemas.microsoft.com/office/drawing/2014/main" id="{28E831E1-5403-0391-CFF1-44334240480E}"/>
                </a:ext>
              </a:extLst>
            </p:cNvPr>
            <p:cNvSpPr>
              <a:spLocks noChangeArrowheads="1"/>
            </p:cNvSpPr>
            <p:nvPr/>
          </p:nvSpPr>
          <p:spPr bwMode="auto">
            <a:xfrm>
              <a:off x="3219451" y="-31750"/>
              <a:ext cx="17463" cy="1127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6" name="Freeform 33">
              <a:extLst>
                <a:ext uri="{FF2B5EF4-FFF2-40B4-BE49-F238E27FC236}">
                  <a16:creationId xmlns:a16="http://schemas.microsoft.com/office/drawing/2014/main" id="{C26B6476-3E8D-9E7B-540C-E0FEFAD5DB9D}"/>
                </a:ext>
              </a:extLst>
            </p:cNvPr>
            <p:cNvSpPr>
              <a:spLocks/>
            </p:cNvSpPr>
            <p:nvPr/>
          </p:nvSpPr>
          <p:spPr bwMode="auto">
            <a:xfrm>
              <a:off x="3263901" y="-3175"/>
              <a:ext cx="69850" cy="84138"/>
            </a:xfrm>
            <a:custGeom>
              <a:avLst/>
              <a:gdLst>
                <a:gd name="T0" fmla="*/ 65 w 84"/>
                <a:gd name="T1" fmla="*/ 101 h 101"/>
                <a:gd name="T2" fmla="*/ 65 w 84"/>
                <a:gd name="T3" fmla="*/ 42 h 101"/>
                <a:gd name="T4" fmla="*/ 45 w 84"/>
                <a:gd name="T5" fmla="*/ 16 h 101"/>
                <a:gd name="T6" fmla="*/ 19 w 84"/>
                <a:gd name="T7" fmla="*/ 42 h 101"/>
                <a:gd name="T8" fmla="*/ 19 w 84"/>
                <a:gd name="T9" fmla="*/ 101 h 101"/>
                <a:gd name="T10" fmla="*/ 0 w 84"/>
                <a:gd name="T11" fmla="*/ 101 h 101"/>
                <a:gd name="T12" fmla="*/ 0 w 84"/>
                <a:gd name="T13" fmla="*/ 2 h 101"/>
                <a:gd name="T14" fmla="*/ 18 w 84"/>
                <a:gd name="T15" fmla="*/ 2 h 101"/>
                <a:gd name="T16" fmla="*/ 19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1" y="32"/>
                    <a:pt x="19" y="42"/>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7" name="Freeform 34">
              <a:extLst>
                <a:ext uri="{FF2B5EF4-FFF2-40B4-BE49-F238E27FC236}">
                  <a16:creationId xmlns:a16="http://schemas.microsoft.com/office/drawing/2014/main" id="{944C5982-3C91-7F73-09A4-D3869163BA38}"/>
                </a:ext>
              </a:extLst>
            </p:cNvPr>
            <p:cNvSpPr>
              <a:spLocks/>
            </p:cNvSpPr>
            <p:nvPr/>
          </p:nvSpPr>
          <p:spPr bwMode="auto">
            <a:xfrm>
              <a:off x="3349626" y="-3175"/>
              <a:ext cx="63500" cy="85725"/>
            </a:xfrm>
            <a:custGeom>
              <a:avLst/>
              <a:gdLst>
                <a:gd name="T0" fmla="*/ 68 w 78"/>
                <a:gd name="T1" fmla="*/ 94 h 103"/>
                <a:gd name="T2" fmla="*/ 39 w 78"/>
                <a:gd name="T3" fmla="*/ 103 h 103"/>
                <a:gd name="T4" fmla="*/ 0 w 78"/>
                <a:gd name="T5" fmla="*/ 86 h 103"/>
                <a:gd name="T6" fmla="*/ 10 w 78"/>
                <a:gd name="T7" fmla="*/ 74 h 103"/>
                <a:gd name="T8" fmla="*/ 39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2" y="99"/>
                    <a:pt x="54" y="103"/>
                    <a:pt x="39" y="103"/>
                  </a:cubicBezTo>
                  <a:cubicBezTo>
                    <a:pt x="19" y="103"/>
                    <a:pt x="4" y="91"/>
                    <a:pt x="0" y="86"/>
                  </a:cubicBezTo>
                  <a:cubicBezTo>
                    <a:pt x="10" y="74"/>
                    <a:pt x="10" y="74"/>
                    <a:pt x="10" y="74"/>
                  </a:cubicBezTo>
                  <a:cubicBezTo>
                    <a:pt x="16" y="80"/>
                    <a:pt x="28" y="88"/>
                    <a:pt x="39" y="88"/>
                  </a:cubicBezTo>
                  <a:cubicBezTo>
                    <a:pt x="51" y="88"/>
                    <a:pt x="59" y="84"/>
                    <a:pt x="59" y="75"/>
                  </a:cubicBezTo>
                  <a:cubicBezTo>
                    <a:pt x="59" y="66"/>
                    <a:pt x="49" y="63"/>
                    <a:pt x="43" y="61"/>
                  </a:cubicBezTo>
                  <a:cubicBezTo>
                    <a:pt x="37"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3" y="89"/>
                    <a:pt x="6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8" name="Freeform 35">
              <a:extLst>
                <a:ext uri="{FF2B5EF4-FFF2-40B4-BE49-F238E27FC236}">
                  <a16:creationId xmlns:a16="http://schemas.microsoft.com/office/drawing/2014/main" id="{948AB8FF-2BA3-9E06-B8CF-1E2C0011DA34}"/>
                </a:ext>
              </a:extLst>
            </p:cNvPr>
            <p:cNvSpPr>
              <a:spLocks noEditPoints="1"/>
            </p:cNvSpPr>
            <p:nvPr/>
          </p:nvSpPr>
          <p:spPr bwMode="auto">
            <a:xfrm>
              <a:off x="3429001" y="-36513"/>
              <a:ext cx="20638" cy="117475"/>
            </a:xfrm>
            <a:custGeom>
              <a:avLst/>
              <a:gdLst>
                <a:gd name="T0" fmla="*/ 13 w 26"/>
                <a:gd name="T1" fmla="*/ 24 h 143"/>
                <a:gd name="T2" fmla="*/ 0 w 26"/>
                <a:gd name="T3" fmla="*/ 12 h 143"/>
                <a:gd name="T4" fmla="*/ 13 w 26"/>
                <a:gd name="T5" fmla="*/ 0 h 143"/>
                <a:gd name="T6" fmla="*/ 26 w 26"/>
                <a:gd name="T7" fmla="*/ 12 h 143"/>
                <a:gd name="T8" fmla="*/ 13 w 26"/>
                <a:gd name="T9" fmla="*/ 24 h 143"/>
                <a:gd name="T10" fmla="*/ 4 w 26"/>
                <a:gd name="T11" fmla="*/ 143 h 143"/>
                <a:gd name="T12" fmla="*/ 4 w 26"/>
                <a:gd name="T13" fmla="*/ 44 h 143"/>
                <a:gd name="T14" fmla="*/ 22 w 26"/>
                <a:gd name="T15" fmla="*/ 44 h 143"/>
                <a:gd name="T16" fmla="*/ 22 w 26"/>
                <a:gd name="T17" fmla="*/ 143 h 143"/>
                <a:gd name="T18" fmla="*/ 4 w 26"/>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3">
                  <a:moveTo>
                    <a:pt x="13" y="24"/>
                  </a:moveTo>
                  <a:cubicBezTo>
                    <a:pt x="6" y="24"/>
                    <a:pt x="0" y="19"/>
                    <a:pt x="0" y="12"/>
                  </a:cubicBezTo>
                  <a:cubicBezTo>
                    <a:pt x="0" y="5"/>
                    <a:pt x="6" y="0"/>
                    <a:pt x="13" y="0"/>
                  </a:cubicBezTo>
                  <a:cubicBezTo>
                    <a:pt x="20" y="0"/>
                    <a:pt x="26" y="5"/>
                    <a:pt x="26" y="12"/>
                  </a:cubicBezTo>
                  <a:cubicBezTo>
                    <a:pt x="26"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9" name="Freeform 36">
              <a:extLst>
                <a:ext uri="{FF2B5EF4-FFF2-40B4-BE49-F238E27FC236}">
                  <a16:creationId xmlns:a16="http://schemas.microsoft.com/office/drawing/2014/main" id="{914FBE95-5DCD-B09C-05FA-773F884D73D9}"/>
                </a:ext>
              </a:extLst>
            </p:cNvPr>
            <p:cNvSpPr>
              <a:spLocks noEditPoints="1"/>
            </p:cNvSpPr>
            <p:nvPr/>
          </p:nvSpPr>
          <p:spPr bwMode="auto">
            <a:xfrm>
              <a:off x="3465513" y="-3175"/>
              <a:ext cx="77788" cy="115888"/>
            </a:xfrm>
            <a:custGeom>
              <a:avLst/>
              <a:gdLst>
                <a:gd name="T0" fmla="*/ 84 w 94"/>
                <a:gd name="T1" fmla="*/ 122 h 138"/>
                <a:gd name="T2" fmla="*/ 44 w 94"/>
                <a:gd name="T3" fmla="*/ 138 h 138"/>
                <a:gd name="T4" fmla="*/ 5 w 94"/>
                <a:gd name="T5" fmla="*/ 126 h 138"/>
                <a:gd name="T6" fmla="*/ 12 w 94"/>
                <a:gd name="T7" fmla="*/ 112 h 138"/>
                <a:gd name="T8" fmla="*/ 43 w 94"/>
                <a:gd name="T9" fmla="*/ 122 h 138"/>
                <a:gd name="T10" fmla="*/ 67 w 94"/>
                <a:gd name="T11" fmla="*/ 113 h 138"/>
                <a:gd name="T12" fmla="*/ 74 w 94"/>
                <a:gd name="T13" fmla="*/ 89 h 138"/>
                <a:gd name="T14" fmla="*/ 74 w 94"/>
                <a:gd name="T15" fmla="*/ 80 h 138"/>
                <a:gd name="T16" fmla="*/ 42 w 94"/>
                <a:gd name="T17" fmla="*/ 99 h 138"/>
                <a:gd name="T18" fmla="*/ 0 w 94"/>
                <a:gd name="T19" fmla="*/ 49 h 138"/>
                <a:gd name="T20" fmla="*/ 43 w 94"/>
                <a:gd name="T21" fmla="*/ 0 h 138"/>
                <a:gd name="T22" fmla="*/ 74 w 94"/>
                <a:gd name="T23" fmla="*/ 18 h 138"/>
                <a:gd name="T24" fmla="*/ 76 w 94"/>
                <a:gd name="T25" fmla="*/ 2 h 138"/>
                <a:gd name="T26" fmla="*/ 94 w 94"/>
                <a:gd name="T27" fmla="*/ 2 h 138"/>
                <a:gd name="T28" fmla="*/ 94 w 94"/>
                <a:gd name="T29" fmla="*/ 82 h 138"/>
                <a:gd name="T30" fmla="*/ 84 w 94"/>
                <a:gd name="T31" fmla="*/ 122 h 138"/>
                <a:gd name="T32" fmla="*/ 48 w 94"/>
                <a:gd name="T33" fmla="*/ 15 h 138"/>
                <a:gd name="T34" fmla="*/ 20 w 94"/>
                <a:gd name="T35" fmla="*/ 49 h 138"/>
                <a:gd name="T36" fmla="*/ 47 w 94"/>
                <a:gd name="T37" fmla="*/ 83 h 138"/>
                <a:gd name="T38" fmla="*/ 75 w 94"/>
                <a:gd name="T39" fmla="*/ 49 h 138"/>
                <a:gd name="T40" fmla="*/ 48 w 94"/>
                <a:gd name="T41" fmla="*/ 1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4" h="138">
                  <a:moveTo>
                    <a:pt x="84" y="122"/>
                  </a:moveTo>
                  <a:cubicBezTo>
                    <a:pt x="76" y="130"/>
                    <a:pt x="64" y="138"/>
                    <a:pt x="44" y="138"/>
                  </a:cubicBezTo>
                  <a:cubicBezTo>
                    <a:pt x="23" y="138"/>
                    <a:pt x="8" y="129"/>
                    <a:pt x="5" y="126"/>
                  </a:cubicBezTo>
                  <a:cubicBezTo>
                    <a:pt x="12" y="112"/>
                    <a:pt x="12" y="112"/>
                    <a:pt x="12" y="112"/>
                  </a:cubicBezTo>
                  <a:cubicBezTo>
                    <a:pt x="17" y="116"/>
                    <a:pt x="30" y="122"/>
                    <a:pt x="43" y="122"/>
                  </a:cubicBezTo>
                  <a:cubicBezTo>
                    <a:pt x="55" y="122"/>
                    <a:pt x="63" y="118"/>
                    <a:pt x="67" y="113"/>
                  </a:cubicBezTo>
                  <a:cubicBezTo>
                    <a:pt x="72" y="109"/>
                    <a:pt x="74" y="101"/>
                    <a:pt x="74" y="89"/>
                  </a:cubicBezTo>
                  <a:cubicBezTo>
                    <a:pt x="74" y="80"/>
                    <a:pt x="74" y="80"/>
                    <a:pt x="74" y="80"/>
                  </a:cubicBezTo>
                  <a:cubicBezTo>
                    <a:pt x="73" y="83"/>
                    <a:pt x="64" y="99"/>
                    <a:pt x="42" y="99"/>
                  </a:cubicBezTo>
                  <a:cubicBezTo>
                    <a:pt x="16" y="99"/>
                    <a:pt x="0" y="78"/>
                    <a:pt x="0" y="49"/>
                  </a:cubicBezTo>
                  <a:cubicBezTo>
                    <a:pt x="0" y="20"/>
                    <a:pt x="19" y="0"/>
                    <a:pt x="43" y="0"/>
                  </a:cubicBezTo>
                  <a:cubicBezTo>
                    <a:pt x="65" y="0"/>
                    <a:pt x="73" y="15"/>
                    <a:pt x="74" y="18"/>
                  </a:cubicBezTo>
                  <a:cubicBezTo>
                    <a:pt x="76" y="2"/>
                    <a:pt x="76" y="2"/>
                    <a:pt x="76" y="2"/>
                  </a:cubicBezTo>
                  <a:cubicBezTo>
                    <a:pt x="94" y="2"/>
                    <a:pt x="94" y="2"/>
                    <a:pt x="94" y="2"/>
                  </a:cubicBezTo>
                  <a:cubicBezTo>
                    <a:pt x="94" y="82"/>
                    <a:pt x="94" y="82"/>
                    <a:pt x="94" y="82"/>
                  </a:cubicBezTo>
                  <a:cubicBezTo>
                    <a:pt x="94" y="102"/>
                    <a:pt x="91" y="113"/>
                    <a:pt x="84" y="122"/>
                  </a:cubicBezTo>
                  <a:close/>
                  <a:moveTo>
                    <a:pt x="48" y="15"/>
                  </a:moveTo>
                  <a:cubicBezTo>
                    <a:pt x="31" y="15"/>
                    <a:pt x="20" y="30"/>
                    <a:pt x="20" y="49"/>
                  </a:cubicBezTo>
                  <a:cubicBezTo>
                    <a:pt x="20" y="67"/>
                    <a:pt x="30" y="83"/>
                    <a:pt x="47" y="83"/>
                  </a:cubicBezTo>
                  <a:cubicBezTo>
                    <a:pt x="64" y="83"/>
                    <a:pt x="75" y="67"/>
                    <a:pt x="75" y="49"/>
                  </a:cubicBezTo>
                  <a:cubicBezTo>
                    <a:pt x="75" y="30"/>
                    <a:pt x="65" y="15"/>
                    <a:pt x="48"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0" name="Freeform 37">
              <a:extLst>
                <a:ext uri="{FF2B5EF4-FFF2-40B4-BE49-F238E27FC236}">
                  <a16:creationId xmlns:a16="http://schemas.microsoft.com/office/drawing/2014/main" id="{DCECE63C-3BE4-E3D3-8A34-3F4C88B09AD1}"/>
                </a:ext>
              </a:extLst>
            </p:cNvPr>
            <p:cNvSpPr>
              <a:spLocks/>
            </p:cNvSpPr>
            <p:nvPr/>
          </p:nvSpPr>
          <p:spPr bwMode="auto">
            <a:xfrm>
              <a:off x="3568701" y="-34925"/>
              <a:ext cx="69850" cy="115888"/>
            </a:xfrm>
            <a:custGeom>
              <a:avLst/>
              <a:gdLst>
                <a:gd name="T0" fmla="*/ 66 w 85"/>
                <a:gd name="T1" fmla="*/ 141 h 141"/>
                <a:gd name="T2" fmla="*/ 66 w 85"/>
                <a:gd name="T3" fmla="*/ 82 h 141"/>
                <a:gd name="T4" fmla="*/ 46 w 85"/>
                <a:gd name="T5" fmla="*/ 56 h 141"/>
                <a:gd name="T6" fmla="*/ 19 w 85"/>
                <a:gd name="T7" fmla="*/ 82 h 141"/>
                <a:gd name="T8" fmla="*/ 19 w 85"/>
                <a:gd name="T9" fmla="*/ 141 h 141"/>
                <a:gd name="T10" fmla="*/ 0 w 85"/>
                <a:gd name="T11" fmla="*/ 141 h 141"/>
                <a:gd name="T12" fmla="*/ 0 w 85"/>
                <a:gd name="T13" fmla="*/ 0 h 141"/>
                <a:gd name="T14" fmla="*/ 19 w 85"/>
                <a:gd name="T15" fmla="*/ 0 h 141"/>
                <a:gd name="T16" fmla="*/ 19 w 85"/>
                <a:gd name="T17" fmla="*/ 60 h 141"/>
                <a:gd name="T18" fmla="*/ 52 w 85"/>
                <a:gd name="T19" fmla="*/ 39 h 141"/>
                <a:gd name="T20" fmla="*/ 85 w 85"/>
                <a:gd name="T21" fmla="*/ 77 h 141"/>
                <a:gd name="T22" fmla="*/ 85 w 85"/>
                <a:gd name="T23" fmla="*/ 141 h 141"/>
                <a:gd name="T24" fmla="*/ 66 w 85"/>
                <a:gd name="T25" fmla="*/ 14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5" h="141">
                  <a:moveTo>
                    <a:pt x="66" y="141"/>
                  </a:moveTo>
                  <a:cubicBezTo>
                    <a:pt x="66" y="82"/>
                    <a:pt x="66" y="82"/>
                    <a:pt x="66" y="82"/>
                  </a:cubicBezTo>
                  <a:cubicBezTo>
                    <a:pt x="66" y="66"/>
                    <a:pt x="61" y="56"/>
                    <a:pt x="46" y="56"/>
                  </a:cubicBezTo>
                  <a:cubicBezTo>
                    <a:pt x="31" y="56"/>
                    <a:pt x="21" y="72"/>
                    <a:pt x="19" y="82"/>
                  </a:cubicBezTo>
                  <a:cubicBezTo>
                    <a:pt x="19" y="141"/>
                    <a:pt x="19" y="141"/>
                    <a:pt x="19" y="141"/>
                  </a:cubicBezTo>
                  <a:cubicBezTo>
                    <a:pt x="0" y="141"/>
                    <a:pt x="0" y="141"/>
                    <a:pt x="0" y="141"/>
                  </a:cubicBezTo>
                  <a:cubicBezTo>
                    <a:pt x="0" y="0"/>
                    <a:pt x="0" y="0"/>
                    <a:pt x="0" y="0"/>
                  </a:cubicBezTo>
                  <a:cubicBezTo>
                    <a:pt x="19" y="0"/>
                    <a:pt x="19" y="0"/>
                    <a:pt x="19" y="0"/>
                  </a:cubicBezTo>
                  <a:cubicBezTo>
                    <a:pt x="19" y="60"/>
                    <a:pt x="19" y="60"/>
                    <a:pt x="19" y="60"/>
                  </a:cubicBezTo>
                  <a:cubicBezTo>
                    <a:pt x="25" y="50"/>
                    <a:pt x="36" y="39"/>
                    <a:pt x="52" y="39"/>
                  </a:cubicBezTo>
                  <a:cubicBezTo>
                    <a:pt x="72" y="39"/>
                    <a:pt x="85" y="51"/>
                    <a:pt x="85" y="77"/>
                  </a:cubicBezTo>
                  <a:cubicBezTo>
                    <a:pt x="85" y="141"/>
                    <a:pt x="85" y="141"/>
                    <a:pt x="85" y="141"/>
                  </a:cubicBezTo>
                  <a:lnTo>
                    <a:pt x="66" y="1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1" name="Freeform 38">
              <a:extLst>
                <a:ext uri="{FF2B5EF4-FFF2-40B4-BE49-F238E27FC236}">
                  <a16:creationId xmlns:a16="http://schemas.microsoft.com/office/drawing/2014/main" id="{A628084C-CF66-E7E8-A07E-637CE5D6B84C}"/>
                </a:ext>
              </a:extLst>
            </p:cNvPr>
            <p:cNvSpPr>
              <a:spLocks/>
            </p:cNvSpPr>
            <p:nvPr/>
          </p:nvSpPr>
          <p:spPr bwMode="auto">
            <a:xfrm>
              <a:off x="3654426" y="-23813"/>
              <a:ext cx="50800" cy="106363"/>
            </a:xfrm>
            <a:custGeom>
              <a:avLst/>
              <a:gdLst>
                <a:gd name="T0" fmla="*/ 33 w 61"/>
                <a:gd name="T1" fmla="*/ 41 h 128"/>
                <a:gd name="T2" fmla="*/ 33 w 61"/>
                <a:gd name="T3" fmla="*/ 92 h 128"/>
                <a:gd name="T4" fmla="*/ 37 w 61"/>
                <a:gd name="T5" fmla="*/ 109 h 128"/>
                <a:gd name="T6" fmla="*/ 47 w 61"/>
                <a:gd name="T7" fmla="*/ 113 h 128"/>
                <a:gd name="T8" fmla="*/ 58 w 61"/>
                <a:gd name="T9" fmla="*/ 111 h 128"/>
                <a:gd name="T10" fmla="*/ 60 w 61"/>
                <a:gd name="T11" fmla="*/ 125 h 128"/>
                <a:gd name="T12" fmla="*/ 42 w 61"/>
                <a:gd name="T13" fmla="*/ 128 h 128"/>
                <a:gd name="T14" fmla="*/ 21 w 61"/>
                <a:gd name="T15" fmla="*/ 121 h 128"/>
                <a:gd name="T16" fmla="*/ 15 w 61"/>
                <a:gd name="T17" fmla="*/ 95 h 128"/>
                <a:gd name="T18" fmla="*/ 15 w 61"/>
                <a:gd name="T19" fmla="*/ 41 h 128"/>
                <a:gd name="T20" fmla="*/ 0 w 61"/>
                <a:gd name="T21" fmla="*/ 41 h 128"/>
                <a:gd name="T22" fmla="*/ 0 w 61"/>
                <a:gd name="T23" fmla="*/ 27 h 128"/>
                <a:gd name="T24" fmla="*/ 14 w 61"/>
                <a:gd name="T25" fmla="*/ 27 h 128"/>
                <a:gd name="T26" fmla="*/ 16 w 61"/>
                <a:gd name="T27" fmla="*/ 0 h 128"/>
                <a:gd name="T28" fmla="*/ 33 w 61"/>
                <a:gd name="T29" fmla="*/ 0 h 128"/>
                <a:gd name="T30" fmla="*/ 33 w 61"/>
                <a:gd name="T31" fmla="*/ 27 h 128"/>
                <a:gd name="T32" fmla="*/ 61 w 61"/>
                <a:gd name="T33" fmla="*/ 27 h 128"/>
                <a:gd name="T34" fmla="*/ 61 w 61"/>
                <a:gd name="T35" fmla="*/ 41 h 128"/>
                <a:gd name="T36" fmla="*/ 33 w 61"/>
                <a:gd name="T37" fmla="*/ 4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1" h="128">
                  <a:moveTo>
                    <a:pt x="33" y="41"/>
                  </a:moveTo>
                  <a:cubicBezTo>
                    <a:pt x="33" y="92"/>
                    <a:pt x="33" y="92"/>
                    <a:pt x="33" y="92"/>
                  </a:cubicBezTo>
                  <a:cubicBezTo>
                    <a:pt x="33" y="101"/>
                    <a:pt x="34" y="106"/>
                    <a:pt x="37" y="109"/>
                  </a:cubicBezTo>
                  <a:cubicBezTo>
                    <a:pt x="40" y="112"/>
                    <a:pt x="43" y="113"/>
                    <a:pt x="47" y="113"/>
                  </a:cubicBezTo>
                  <a:cubicBezTo>
                    <a:pt x="52" y="113"/>
                    <a:pt x="56" y="112"/>
                    <a:pt x="58" y="111"/>
                  </a:cubicBezTo>
                  <a:cubicBezTo>
                    <a:pt x="60" y="125"/>
                    <a:pt x="60" y="125"/>
                    <a:pt x="60" y="125"/>
                  </a:cubicBezTo>
                  <a:cubicBezTo>
                    <a:pt x="56" y="127"/>
                    <a:pt x="48" y="128"/>
                    <a:pt x="42" y="128"/>
                  </a:cubicBezTo>
                  <a:cubicBezTo>
                    <a:pt x="33" y="128"/>
                    <a:pt x="27" y="126"/>
                    <a:pt x="21" y="121"/>
                  </a:cubicBezTo>
                  <a:cubicBezTo>
                    <a:pt x="16" y="115"/>
                    <a:pt x="15" y="108"/>
                    <a:pt x="15" y="95"/>
                  </a:cubicBezTo>
                  <a:cubicBezTo>
                    <a:pt x="15" y="41"/>
                    <a:pt x="15" y="41"/>
                    <a:pt x="15" y="41"/>
                  </a:cubicBezTo>
                  <a:cubicBezTo>
                    <a:pt x="0" y="41"/>
                    <a:pt x="0" y="41"/>
                    <a:pt x="0" y="41"/>
                  </a:cubicBezTo>
                  <a:cubicBezTo>
                    <a:pt x="0" y="27"/>
                    <a:pt x="0" y="27"/>
                    <a:pt x="0" y="27"/>
                  </a:cubicBezTo>
                  <a:cubicBezTo>
                    <a:pt x="14" y="27"/>
                    <a:pt x="14" y="27"/>
                    <a:pt x="14" y="27"/>
                  </a:cubicBezTo>
                  <a:cubicBezTo>
                    <a:pt x="16" y="0"/>
                    <a:pt x="16" y="0"/>
                    <a:pt x="16" y="0"/>
                  </a:cubicBezTo>
                  <a:cubicBezTo>
                    <a:pt x="33" y="0"/>
                    <a:pt x="33" y="0"/>
                    <a:pt x="33" y="0"/>
                  </a:cubicBezTo>
                  <a:cubicBezTo>
                    <a:pt x="33" y="27"/>
                    <a:pt x="33" y="27"/>
                    <a:pt x="33" y="27"/>
                  </a:cubicBezTo>
                  <a:cubicBezTo>
                    <a:pt x="61" y="27"/>
                    <a:pt x="61" y="27"/>
                    <a:pt x="61" y="27"/>
                  </a:cubicBezTo>
                  <a:cubicBezTo>
                    <a:pt x="61" y="41"/>
                    <a:pt x="61" y="41"/>
                    <a:pt x="61" y="41"/>
                  </a:cubicBezTo>
                  <a:cubicBezTo>
                    <a:pt x="33" y="41"/>
                    <a:pt x="33" y="41"/>
                    <a:pt x="3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2" name="Freeform 39">
              <a:extLst>
                <a:ext uri="{FF2B5EF4-FFF2-40B4-BE49-F238E27FC236}">
                  <a16:creationId xmlns:a16="http://schemas.microsoft.com/office/drawing/2014/main" id="{644BE14E-EA94-5B64-6A69-FD38062EC86B}"/>
                </a:ext>
              </a:extLst>
            </p:cNvPr>
            <p:cNvSpPr>
              <a:spLocks/>
            </p:cNvSpPr>
            <p:nvPr/>
          </p:nvSpPr>
          <p:spPr bwMode="auto">
            <a:xfrm>
              <a:off x="3711576" y="-3175"/>
              <a:ext cx="63500" cy="85725"/>
            </a:xfrm>
            <a:custGeom>
              <a:avLst/>
              <a:gdLst>
                <a:gd name="T0" fmla="*/ 68 w 78"/>
                <a:gd name="T1" fmla="*/ 94 h 103"/>
                <a:gd name="T2" fmla="*/ 39 w 78"/>
                <a:gd name="T3" fmla="*/ 103 h 103"/>
                <a:gd name="T4" fmla="*/ 0 w 78"/>
                <a:gd name="T5" fmla="*/ 86 h 103"/>
                <a:gd name="T6" fmla="*/ 10 w 78"/>
                <a:gd name="T7" fmla="*/ 74 h 103"/>
                <a:gd name="T8" fmla="*/ 40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3" y="99"/>
                    <a:pt x="54" y="103"/>
                    <a:pt x="39" y="103"/>
                  </a:cubicBezTo>
                  <a:cubicBezTo>
                    <a:pt x="19" y="103"/>
                    <a:pt x="5" y="91"/>
                    <a:pt x="0" y="86"/>
                  </a:cubicBezTo>
                  <a:cubicBezTo>
                    <a:pt x="10" y="74"/>
                    <a:pt x="10" y="74"/>
                    <a:pt x="10" y="74"/>
                  </a:cubicBezTo>
                  <a:cubicBezTo>
                    <a:pt x="16" y="80"/>
                    <a:pt x="28" y="88"/>
                    <a:pt x="40" y="88"/>
                  </a:cubicBezTo>
                  <a:cubicBezTo>
                    <a:pt x="51" y="88"/>
                    <a:pt x="59" y="84"/>
                    <a:pt x="59" y="75"/>
                  </a:cubicBezTo>
                  <a:cubicBezTo>
                    <a:pt x="59" y="66"/>
                    <a:pt x="49" y="63"/>
                    <a:pt x="43" y="61"/>
                  </a:cubicBezTo>
                  <a:cubicBezTo>
                    <a:pt x="38"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4" y="89"/>
                    <a:pt x="6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3" name="Freeform 40">
              <a:extLst>
                <a:ext uri="{FF2B5EF4-FFF2-40B4-BE49-F238E27FC236}">
                  <a16:creationId xmlns:a16="http://schemas.microsoft.com/office/drawing/2014/main" id="{EF137B69-3191-B6FE-C47C-0D807733E2CB}"/>
                </a:ext>
              </a:extLst>
            </p:cNvPr>
            <p:cNvSpPr>
              <a:spLocks noEditPoints="1"/>
            </p:cNvSpPr>
            <p:nvPr/>
          </p:nvSpPr>
          <p:spPr bwMode="auto">
            <a:xfrm>
              <a:off x="2498726" y="157163"/>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6 h 136"/>
                <a:gd name="T12" fmla="*/ 113 w 113"/>
                <a:gd name="T13" fmla="*/ 68 h 136"/>
                <a:gd name="T14" fmla="*/ 92 w 113"/>
                <a:gd name="T15" fmla="*/ 119 h 136"/>
                <a:gd name="T16" fmla="*/ 78 w 113"/>
                <a:gd name="T17" fmla="*/ 28 h 136"/>
                <a:gd name="T18" fmla="*/ 45 w 113"/>
                <a:gd name="T19" fmla="*/ 15 h 136"/>
                <a:gd name="T20" fmla="*/ 20 w 113"/>
                <a:gd name="T21" fmla="*/ 15 h 136"/>
                <a:gd name="T22" fmla="*/ 20 w 113"/>
                <a:gd name="T23" fmla="*/ 119 h 136"/>
                <a:gd name="T24" fmla="*/ 45 w 113"/>
                <a:gd name="T25" fmla="*/ 119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5"/>
                    <a:pt x="92" y="16"/>
                  </a:cubicBezTo>
                  <a:cubicBezTo>
                    <a:pt x="103" y="27"/>
                    <a:pt x="113" y="44"/>
                    <a:pt x="113" y="68"/>
                  </a:cubicBezTo>
                  <a:cubicBezTo>
                    <a:pt x="113" y="91"/>
                    <a:pt x="104" y="108"/>
                    <a:pt x="92" y="119"/>
                  </a:cubicBezTo>
                  <a:close/>
                  <a:moveTo>
                    <a:pt x="78" y="28"/>
                  </a:moveTo>
                  <a:cubicBezTo>
                    <a:pt x="70" y="19"/>
                    <a:pt x="59" y="15"/>
                    <a:pt x="45" y="15"/>
                  </a:cubicBezTo>
                  <a:cubicBezTo>
                    <a:pt x="20" y="15"/>
                    <a:pt x="20" y="15"/>
                    <a:pt x="20" y="15"/>
                  </a:cubicBezTo>
                  <a:cubicBezTo>
                    <a:pt x="20" y="119"/>
                    <a:pt x="20" y="119"/>
                    <a:pt x="20" y="119"/>
                  </a:cubicBezTo>
                  <a:cubicBezTo>
                    <a:pt x="45" y="119"/>
                    <a:pt x="45" y="119"/>
                    <a:pt x="45" y="119"/>
                  </a:cubicBezTo>
                  <a:cubicBezTo>
                    <a:pt x="58" y="119"/>
                    <a:pt x="69" y="116"/>
                    <a:pt x="78" y="107"/>
                  </a:cubicBezTo>
                  <a:cubicBezTo>
                    <a:pt x="87" y="98"/>
                    <a:pt x="92" y="84"/>
                    <a:pt x="92" y="68"/>
                  </a:cubicBezTo>
                  <a:cubicBezTo>
                    <a:pt x="92" y="51"/>
                    <a:pt x="87" y="36"/>
                    <a:pt x="7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4" name="Freeform 41">
              <a:extLst>
                <a:ext uri="{FF2B5EF4-FFF2-40B4-BE49-F238E27FC236}">
                  <a16:creationId xmlns:a16="http://schemas.microsoft.com/office/drawing/2014/main" id="{821A2D0B-222A-FACB-58E1-95FBC0126991}"/>
                </a:ext>
              </a:extLst>
            </p:cNvPr>
            <p:cNvSpPr>
              <a:spLocks noEditPoints="1"/>
            </p:cNvSpPr>
            <p:nvPr/>
          </p:nvSpPr>
          <p:spPr bwMode="auto">
            <a:xfrm>
              <a:off x="2605088"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5" name="Rectangle 42">
              <a:extLst>
                <a:ext uri="{FF2B5EF4-FFF2-40B4-BE49-F238E27FC236}">
                  <a16:creationId xmlns:a16="http://schemas.microsoft.com/office/drawing/2014/main" id="{7DEFDA0D-DEC0-C80E-280E-37E6A828C659}"/>
                </a:ext>
              </a:extLst>
            </p:cNvPr>
            <p:cNvSpPr>
              <a:spLocks noChangeArrowheads="1"/>
            </p:cNvSpPr>
            <p:nvPr/>
          </p:nvSpPr>
          <p:spPr bwMode="auto">
            <a:xfrm>
              <a:off x="2697163" y="153988"/>
              <a:ext cx="15875" cy="1158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6" name="Freeform 43">
              <a:extLst>
                <a:ext uri="{FF2B5EF4-FFF2-40B4-BE49-F238E27FC236}">
                  <a16:creationId xmlns:a16="http://schemas.microsoft.com/office/drawing/2014/main" id="{E1B199F1-629A-2B40-F991-6A433992CFCB}"/>
                </a:ext>
              </a:extLst>
            </p:cNvPr>
            <p:cNvSpPr>
              <a:spLocks noEditPoints="1"/>
            </p:cNvSpPr>
            <p:nvPr/>
          </p:nvSpPr>
          <p:spPr bwMode="auto">
            <a:xfrm>
              <a:off x="2736851" y="150813"/>
              <a:ext cx="20638" cy="119063"/>
            </a:xfrm>
            <a:custGeom>
              <a:avLst/>
              <a:gdLst>
                <a:gd name="T0" fmla="*/ 12 w 25"/>
                <a:gd name="T1" fmla="*/ 25 h 144"/>
                <a:gd name="T2" fmla="*/ 0 w 25"/>
                <a:gd name="T3" fmla="*/ 13 h 144"/>
                <a:gd name="T4" fmla="*/ 12 w 25"/>
                <a:gd name="T5" fmla="*/ 0 h 144"/>
                <a:gd name="T6" fmla="*/ 25 w 25"/>
                <a:gd name="T7" fmla="*/ 12 h 144"/>
                <a:gd name="T8" fmla="*/ 12 w 25"/>
                <a:gd name="T9" fmla="*/ 25 h 144"/>
                <a:gd name="T10" fmla="*/ 3 w 25"/>
                <a:gd name="T11" fmla="*/ 144 h 144"/>
                <a:gd name="T12" fmla="*/ 3 w 25"/>
                <a:gd name="T13" fmla="*/ 45 h 144"/>
                <a:gd name="T14" fmla="*/ 22 w 25"/>
                <a:gd name="T15" fmla="*/ 45 h 144"/>
                <a:gd name="T16" fmla="*/ 22 w 25"/>
                <a:gd name="T17" fmla="*/ 144 h 144"/>
                <a:gd name="T18" fmla="*/ 3 w 25"/>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4">
                  <a:moveTo>
                    <a:pt x="12" y="25"/>
                  </a:moveTo>
                  <a:cubicBezTo>
                    <a:pt x="5" y="25"/>
                    <a:pt x="0" y="20"/>
                    <a:pt x="0" y="13"/>
                  </a:cubicBezTo>
                  <a:cubicBezTo>
                    <a:pt x="0" y="6"/>
                    <a:pt x="5" y="0"/>
                    <a:pt x="12" y="0"/>
                  </a:cubicBezTo>
                  <a:cubicBezTo>
                    <a:pt x="20" y="0"/>
                    <a:pt x="25" y="6"/>
                    <a:pt x="25" y="12"/>
                  </a:cubicBezTo>
                  <a:cubicBezTo>
                    <a:pt x="25" y="19"/>
                    <a:pt x="20" y="25"/>
                    <a:pt x="12"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7" name="Freeform 44">
              <a:extLst>
                <a:ext uri="{FF2B5EF4-FFF2-40B4-BE49-F238E27FC236}">
                  <a16:creationId xmlns:a16="http://schemas.microsoft.com/office/drawing/2014/main" id="{344578C9-CCB4-4F2D-6F97-A69FE48FE92E}"/>
                </a:ext>
              </a:extLst>
            </p:cNvPr>
            <p:cNvSpPr>
              <a:spLocks/>
            </p:cNvSpPr>
            <p:nvPr/>
          </p:nvSpPr>
          <p:spPr bwMode="auto">
            <a:xfrm>
              <a:off x="2768601" y="188913"/>
              <a:ext cx="79375" cy="80963"/>
            </a:xfrm>
            <a:custGeom>
              <a:avLst/>
              <a:gdLst>
                <a:gd name="T0" fmla="*/ 30 w 50"/>
                <a:gd name="T1" fmla="*/ 51 h 51"/>
                <a:gd name="T2" fmla="*/ 19 w 50"/>
                <a:gd name="T3" fmla="*/ 51 h 51"/>
                <a:gd name="T4" fmla="*/ 0 w 50"/>
                <a:gd name="T5" fmla="*/ 0 h 51"/>
                <a:gd name="T6" fmla="*/ 10 w 50"/>
                <a:gd name="T7" fmla="*/ 0 h 51"/>
                <a:gd name="T8" fmla="*/ 25 w 50"/>
                <a:gd name="T9" fmla="*/ 41 h 51"/>
                <a:gd name="T10" fmla="*/ 39 w 50"/>
                <a:gd name="T11" fmla="*/ 0 h 51"/>
                <a:gd name="T12" fmla="*/ 50 w 50"/>
                <a:gd name="T13" fmla="*/ 0 h 51"/>
                <a:gd name="T14" fmla="*/ 30 w 50"/>
                <a:gd name="T15" fmla="*/ 51 h 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 h="51">
                  <a:moveTo>
                    <a:pt x="30" y="51"/>
                  </a:moveTo>
                  <a:lnTo>
                    <a:pt x="19" y="51"/>
                  </a:lnTo>
                  <a:lnTo>
                    <a:pt x="0" y="0"/>
                  </a:lnTo>
                  <a:lnTo>
                    <a:pt x="10" y="0"/>
                  </a:lnTo>
                  <a:lnTo>
                    <a:pt x="25" y="41"/>
                  </a:lnTo>
                  <a:lnTo>
                    <a:pt x="39" y="0"/>
                  </a:lnTo>
                  <a:lnTo>
                    <a:pt x="50" y="0"/>
                  </a:lnTo>
                  <a:lnTo>
                    <a:pt x="30"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8" name="Freeform 45">
              <a:extLst>
                <a:ext uri="{FF2B5EF4-FFF2-40B4-BE49-F238E27FC236}">
                  <a16:creationId xmlns:a16="http://schemas.microsoft.com/office/drawing/2014/main" id="{2236A563-D056-2155-A154-64F4FBDBB116}"/>
                </a:ext>
              </a:extLst>
            </p:cNvPr>
            <p:cNvSpPr>
              <a:spLocks noEditPoints="1"/>
            </p:cNvSpPr>
            <p:nvPr/>
          </p:nvSpPr>
          <p:spPr bwMode="auto">
            <a:xfrm>
              <a:off x="28559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0"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 name="Freeform 46">
              <a:extLst>
                <a:ext uri="{FF2B5EF4-FFF2-40B4-BE49-F238E27FC236}">
                  <a16:creationId xmlns:a16="http://schemas.microsoft.com/office/drawing/2014/main" id="{F4BF70B8-9555-C261-D3C1-88BD30FC33CC}"/>
                </a:ext>
              </a:extLst>
            </p:cNvPr>
            <p:cNvSpPr>
              <a:spLocks/>
            </p:cNvSpPr>
            <p:nvPr/>
          </p:nvSpPr>
          <p:spPr bwMode="auto">
            <a:xfrm>
              <a:off x="2947988" y="185738"/>
              <a:ext cx="47625"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 name="Freeform 47">
              <a:extLst>
                <a:ext uri="{FF2B5EF4-FFF2-40B4-BE49-F238E27FC236}">
                  <a16:creationId xmlns:a16="http://schemas.microsoft.com/office/drawing/2014/main" id="{2EFAC510-CEEE-DA5A-FAA3-F170FED7622E}"/>
                </a:ext>
              </a:extLst>
            </p:cNvPr>
            <p:cNvSpPr>
              <a:spLocks noEditPoints="1"/>
            </p:cNvSpPr>
            <p:nvPr/>
          </p:nvSpPr>
          <p:spPr bwMode="auto">
            <a:xfrm>
              <a:off x="2998788" y="185738"/>
              <a:ext cx="74613" cy="85725"/>
            </a:xfrm>
            <a:custGeom>
              <a:avLst/>
              <a:gdLst>
                <a:gd name="T0" fmla="*/ 20 w 90"/>
                <a:gd name="T1" fmla="*/ 56 h 103"/>
                <a:gd name="T2" fmla="*/ 49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49" y="88"/>
                  </a:cubicBezTo>
                  <a:cubicBezTo>
                    <a:pt x="68" y="88"/>
                    <a:pt x="79" y="78"/>
                    <a:pt x="80" y="77"/>
                  </a:cubicBezTo>
                  <a:cubicBezTo>
                    <a:pt x="88" y="89"/>
                    <a:pt x="88" y="89"/>
                    <a:pt x="88" y="89"/>
                  </a:cubicBezTo>
                  <a:cubicBezTo>
                    <a:pt x="88" y="89"/>
                    <a:pt x="74"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8" y="14"/>
                    <a:pt x="20" y="29"/>
                    <a:pt x="19" y="42"/>
                  </a:cubicBezTo>
                  <a:cubicBezTo>
                    <a:pt x="71" y="42"/>
                    <a:pt x="71" y="42"/>
                    <a:pt x="71" y="42"/>
                  </a:cubicBezTo>
                  <a:cubicBezTo>
                    <a:pt x="71"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 name="Freeform 48">
              <a:extLst>
                <a:ext uri="{FF2B5EF4-FFF2-40B4-BE49-F238E27FC236}">
                  <a16:creationId xmlns:a16="http://schemas.microsoft.com/office/drawing/2014/main" id="{9F75901F-04A3-6B7A-4918-99E7F7C4A01F}"/>
                </a:ext>
              </a:extLst>
            </p:cNvPr>
            <p:cNvSpPr>
              <a:spLocks noEditPoints="1"/>
            </p:cNvSpPr>
            <p:nvPr/>
          </p:nvSpPr>
          <p:spPr bwMode="auto">
            <a:xfrm>
              <a:off x="3084513" y="153988"/>
              <a:ext cx="77788" cy="117475"/>
            </a:xfrm>
            <a:custGeom>
              <a:avLst/>
              <a:gdLst>
                <a:gd name="T0" fmla="*/ 78 w 94"/>
                <a:gd name="T1" fmla="*/ 141 h 143"/>
                <a:gd name="T2" fmla="*/ 75 w 94"/>
                <a:gd name="T3" fmla="*/ 125 h 143"/>
                <a:gd name="T4" fmla="*/ 42 w 94"/>
                <a:gd name="T5" fmla="*/ 143 h 143"/>
                <a:gd name="T6" fmla="*/ 0 w 94"/>
                <a:gd name="T7" fmla="*/ 91 h 143"/>
                <a:gd name="T8" fmla="*/ 44 w 94"/>
                <a:gd name="T9" fmla="*/ 40 h 143"/>
                <a:gd name="T10" fmla="*/ 75 w 94"/>
                <a:gd name="T11" fmla="*/ 58 h 143"/>
                <a:gd name="T12" fmla="*/ 75 w 94"/>
                <a:gd name="T13" fmla="*/ 0 h 143"/>
                <a:gd name="T14" fmla="*/ 94 w 94"/>
                <a:gd name="T15" fmla="*/ 0 h 143"/>
                <a:gd name="T16" fmla="*/ 94 w 94"/>
                <a:gd name="T17" fmla="*/ 141 h 143"/>
                <a:gd name="T18" fmla="*/ 78 w 94"/>
                <a:gd name="T19" fmla="*/ 141 h 143"/>
                <a:gd name="T20" fmla="*/ 48 w 94"/>
                <a:gd name="T21" fmla="*/ 54 h 143"/>
                <a:gd name="T22" fmla="*/ 19 w 94"/>
                <a:gd name="T23" fmla="*/ 90 h 143"/>
                <a:gd name="T24" fmla="*/ 47 w 94"/>
                <a:gd name="T25" fmla="*/ 127 h 143"/>
                <a:gd name="T26" fmla="*/ 75 w 94"/>
                <a:gd name="T27" fmla="*/ 90 h 143"/>
                <a:gd name="T28" fmla="*/ 48 w 94"/>
                <a:gd name="T29" fmla="*/ 5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43">
                  <a:moveTo>
                    <a:pt x="78" y="141"/>
                  </a:moveTo>
                  <a:cubicBezTo>
                    <a:pt x="75" y="125"/>
                    <a:pt x="75" y="125"/>
                    <a:pt x="75" y="125"/>
                  </a:cubicBezTo>
                  <a:cubicBezTo>
                    <a:pt x="74" y="126"/>
                    <a:pt x="65" y="143"/>
                    <a:pt x="42" y="143"/>
                  </a:cubicBezTo>
                  <a:cubicBezTo>
                    <a:pt x="16" y="143"/>
                    <a:pt x="0" y="121"/>
                    <a:pt x="0" y="91"/>
                  </a:cubicBezTo>
                  <a:cubicBezTo>
                    <a:pt x="0" y="62"/>
                    <a:pt x="18" y="40"/>
                    <a:pt x="44" y="40"/>
                  </a:cubicBezTo>
                  <a:cubicBezTo>
                    <a:pt x="65" y="40"/>
                    <a:pt x="74" y="56"/>
                    <a:pt x="75" y="58"/>
                  </a:cubicBezTo>
                  <a:cubicBezTo>
                    <a:pt x="75" y="0"/>
                    <a:pt x="75" y="0"/>
                    <a:pt x="75" y="0"/>
                  </a:cubicBezTo>
                  <a:cubicBezTo>
                    <a:pt x="94" y="0"/>
                    <a:pt x="94" y="0"/>
                    <a:pt x="94" y="0"/>
                  </a:cubicBezTo>
                  <a:cubicBezTo>
                    <a:pt x="94" y="141"/>
                    <a:pt x="94" y="141"/>
                    <a:pt x="94" y="141"/>
                  </a:cubicBezTo>
                  <a:cubicBezTo>
                    <a:pt x="78" y="141"/>
                    <a:pt x="78" y="141"/>
                    <a:pt x="78" y="141"/>
                  </a:cubicBezTo>
                  <a:close/>
                  <a:moveTo>
                    <a:pt x="48" y="54"/>
                  </a:moveTo>
                  <a:cubicBezTo>
                    <a:pt x="30" y="54"/>
                    <a:pt x="19" y="71"/>
                    <a:pt x="19" y="90"/>
                  </a:cubicBezTo>
                  <a:cubicBezTo>
                    <a:pt x="19" y="110"/>
                    <a:pt x="29" y="127"/>
                    <a:pt x="47" y="127"/>
                  </a:cubicBezTo>
                  <a:cubicBezTo>
                    <a:pt x="64" y="127"/>
                    <a:pt x="75" y="110"/>
                    <a:pt x="75" y="90"/>
                  </a:cubicBezTo>
                  <a:cubicBezTo>
                    <a:pt x="76" y="71"/>
                    <a:pt x="66" y="54"/>
                    <a:pt x="48"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 name="Freeform 49">
              <a:extLst>
                <a:ext uri="{FF2B5EF4-FFF2-40B4-BE49-F238E27FC236}">
                  <a16:creationId xmlns:a16="http://schemas.microsoft.com/office/drawing/2014/main" id="{746411D7-FE52-9D4A-5F9C-E781E2B0A65A}"/>
                </a:ext>
              </a:extLst>
            </p:cNvPr>
            <p:cNvSpPr>
              <a:spLocks/>
            </p:cNvSpPr>
            <p:nvPr/>
          </p:nvSpPr>
          <p:spPr bwMode="auto">
            <a:xfrm>
              <a:off x="3209926" y="152400"/>
              <a:ext cx="53975" cy="117475"/>
            </a:xfrm>
            <a:custGeom>
              <a:avLst/>
              <a:gdLst>
                <a:gd name="T0" fmla="*/ 61 w 64"/>
                <a:gd name="T1" fmla="*/ 18 h 142"/>
                <a:gd name="T2" fmla="*/ 49 w 64"/>
                <a:gd name="T3" fmla="*/ 15 h 142"/>
                <a:gd name="T4" fmla="*/ 36 w 64"/>
                <a:gd name="T5" fmla="*/ 21 h 142"/>
                <a:gd name="T6" fmla="*/ 34 w 64"/>
                <a:gd name="T7" fmla="*/ 35 h 142"/>
                <a:gd name="T8" fmla="*/ 34 w 64"/>
                <a:gd name="T9" fmla="*/ 43 h 142"/>
                <a:gd name="T10" fmla="*/ 59 w 64"/>
                <a:gd name="T11" fmla="*/ 43 h 142"/>
                <a:gd name="T12" fmla="*/ 59 w 64"/>
                <a:gd name="T13" fmla="*/ 57 h 142"/>
                <a:gd name="T14" fmla="*/ 34 w 64"/>
                <a:gd name="T15" fmla="*/ 57 h 142"/>
                <a:gd name="T16" fmla="*/ 34 w 64"/>
                <a:gd name="T17" fmla="*/ 142 h 142"/>
                <a:gd name="T18" fmla="*/ 15 w 64"/>
                <a:gd name="T19" fmla="*/ 142 h 142"/>
                <a:gd name="T20" fmla="*/ 15 w 64"/>
                <a:gd name="T21" fmla="*/ 57 h 142"/>
                <a:gd name="T22" fmla="*/ 0 w 64"/>
                <a:gd name="T23" fmla="*/ 57 h 142"/>
                <a:gd name="T24" fmla="*/ 0 w 64"/>
                <a:gd name="T25" fmla="*/ 43 h 142"/>
                <a:gd name="T26" fmla="*/ 15 w 64"/>
                <a:gd name="T27" fmla="*/ 43 h 142"/>
                <a:gd name="T28" fmla="*/ 15 w 64"/>
                <a:gd name="T29" fmla="*/ 32 h 142"/>
                <a:gd name="T30" fmla="*/ 22 w 64"/>
                <a:gd name="T31" fmla="*/ 9 h 142"/>
                <a:gd name="T32" fmla="*/ 45 w 64"/>
                <a:gd name="T33" fmla="*/ 0 h 142"/>
                <a:gd name="T34" fmla="*/ 64 w 64"/>
                <a:gd name="T35" fmla="*/ 4 h 142"/>
                <a:gd name="T36" fmla="*/ 61 w 64"/>
                <a:gd name="T37" fmla="*/ 1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 h="142">
                  <a:moveTo>
                    <a:pt x="61" y="18"/>
                  </a:moveTo>
                  <a:cubicBezTo>
                    <a:pt x="61" y="18"/>
                    <a:pt x="55" y="15"/>
                    <a:pt x="49" y="15"/>
                  </a:cubicBezTo>
                  <a:cubicBezTo>
                    <a:pt x="43" y="15"/>
                    <a:pt x="39" y="17"/>
                    <a:pt x="36" y="21"/>
                  </a:cubicBezTo>
                  <a:cubicBezTo>
                    <a:pt x="34" y="24"/>
                    <a:pt x="34" y="29"/>
                    <a:pt x="34" y="35"/>
                  </a:cubicBezTo>
                  <a:cubicBezTo>
                    <a:pt x="34" y="43"/>
                    <a:pt x="34" y="43"/>
                    <a:pt x="34" y="43"/>
                  </a:cubicBezTo>
                  <a:cubicBezTo>
                    <a:pt x="59" y="43"/>
                    <a:pt x="59" y="43"/>
                    <a:pt x="59" y="43"/>
                  </a:cubicBezTo>
                  <a:cubicBezTo>
                    <a:pt x="59" y="57"/>
                    <a:pt x="59" y="57"/>
                    <a:pt x="59" y="57"/>
                  </a:cubicBezTo>
                  <a:cubicBezTo>
                    <a:pt x="34" y="57"/>
                    <a:pt x="34" y="57"/>
                    <a:pt x="34" y="57"/>
                  </a:cubicBezTo>
                  <a:cubicBezTo>
                    <a:pt x="34" y="142"/>
                    <a:pt x="34" y="142"/>
                    <a:pt x="34" y="142"/>
                  </a:cubicBezTo>
                  <a:cubicBezTo>
                    <a:pt x="15" y="142"/>
                    <a:pt x="15" y="142"/>
                    <a:pt x="15" y="142"/>
                  </a:cubicBezTo>
                  <a:cubicBezTo>
                    <a:pt x="15" y="57"/>
                    <a:pt x="15" y="57"/>
                    <a:pt x="15" y="57"/>
                  </a:cubicBezTo>
                  <a:cubicBezTo>
                    <a:pt x="0" y="57"/>
                    <a:pt x="0" y="57"/>
                    <a:pt x="0" y="57"/>
                  </a:cubicBezTo>
                  <a:cubicBezTo>
                    <a:pt x="0" y="43"/>
                    <a:pt x="0" y="43"/>
                    <a:pt x="0" y="43"/>
                  </a:cubicBezTo>
                  <a:cubicBezTo>
                    <a:pt x="15" y="43"/>
                    <a:pt x="15" y="43"/>
                    <a:pt x="15" y="43"/>
                  </a:cubicBezTo>
                  <a:cubicBezTo>
                    <a:pt x="15" y="32"/>
                    <a:pt x="15" y="32"/>
                    <a:pt x="15" y="32"/>
                  </a:cubicBezTo>
                  <a:cubicBezTo>
                    <a:pt x="15" y="21"/>
                    <a:pt x="18" y="14"/>
                    <a:pt x="22" y="9"/>
                  </a:cubicBezTo>
                  <a:cubicBezTo>
                    <a:pt x="27" y="4"/>
                    <a:pt x="34" y="0"/>
                    <a:pt x="45" y="0"/>
                  </a:cubicBezTo>
                  <a:cubicBezTo>
                    <a:pt x="55" y="0"/>
                    <a:pt x="62" y="3"/>
                    <a:pt x="64" y="4"/>
                  </a:cubicBezTo>
                  <a:lnTo>
                    <a:pt x="61"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3" name="Freeform 50">
              <a:extLst>
                <a:ext uri="{FF2B5EF4-FFF2-40B4-BE49-F238E27FC236}">
                  <a16:creationId xmlns:a16="http://schemas.microsoft.com/office/drawing/2014/main" id="{71C2BF5D-0F27-5DC4-E839-53363129AF20}"/>
                </a:ext>
              </a:extLst>
            </p:cNvPr>
            <p:cNvSpPr>
              <a:spLocks/>
            </p:cNvSpPr>
            <p:nvPr/>
          </p:nvSpPr>
          <p:spPr bwMode="auto">
            <a:xfrm>
              <a:off x="3270251" y="185738"/>
              <a:ext cx="46038"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 name="Freeform 51">
              <a:extLst>
                <a:ext uri="{FF2B5EF4-FFF2-40B4-BE49-F238E27FC236}">
                  <a16:creationId xmlns:a16="http://schemas.microsoft.com/office/drawing/2014/main" id="{6AAE8FD2-F294-9C4A-F94A-068B4B7ABCFB}"/>
                </a:ext>
              </a:extLst>
            </p:cNvPr>
            <p:cNvSpPr>
              <a:spLocks noEditPoints="1"/>
            </p:cNvSpPr>
            <p:nvPr/>
          </p:nvSpPr>
          <p:spPr bwMode="auto">
            <a:xfrm>
              <a:off x="3321051" y="185738"/>
              <a:ext cx="79375" cy="85725"/>
            </a:xfrm>
            <a:custGeom>
              <a:avLst/>
              <a:gdLst>
                <a:gd name="T0" fmla="*/ 48 w 96"/>
                <a:gd name="T1" fmla="*/ 102 h 102"/>
                <a:gd name="T2" fmla="*/ 0 w 96"/>
                <a:gd name="T3" fmla="*/ 51 h 102"/>
                <a:gd name="T4" fmla="*/ 48 w 96"/>
                <a:gd name="T5" fmla="*/ 0 h 102"/>
                <a:gd name="T6" fmla="*/ 96 w 96"/>
                <a:gd name="T7" fmla="*/ 51 h 102"/>
                <a:gd name="T8" fmla="*/ 48 w 96"/>
                <a:gd name="T9" fmla="*/ 102 h 102"/>
                <a:gd name="T10" fmla="*/ 48 w 96"/>
                <a:gd name="T11" fmla="*/ 14 h 102"/>
                <a:gd name="T12" fmla="*/ 20 w 96"/>
                <a:gd name="T13" fmla="*/ 51 h 102"/>
                <a:gd name="T14" fmla="*/ 48 w 96"/>
                <a:gd name="T15" fmla="*/ 88 h 102"/>
                <a:gd name="T16" fmla="*/ 77 w 96"/>
                <a:gd name="T17" fmla="*/ 51 h 102"/>
                <a:gd name="T18" fmla="*/ 48 w 96"/>
                <a:gd name="T19" fmla="*/ 14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102">
                  <a:moveTo>
                    <a:pt x="48" y="102"/>
                  </a:moveTo>
                  <a:cubicBezTo>
                    <a:pt x="20" y="102"/>
                    <a:pt x="0" y="82"/>
                    <a:pt x="0" y="51"/>
                  </a:cubicBezTo>
                  <a:cubicBezTo>
                    <a:pt x="0" y="20"/>
                    <a:pt x="20" y="0"/>
                    <a:pt x="48" y="0"/>
                  </a:cubicBezTo>
                  <a:cubicBezTo>
                    <a:pt x="77" y="0"/>
                    <a:pt x="96" y="20"/>
                    <a:pt x="96" y="51"/>
                  </a:cubicBezTo>
                  <a:cubicBezTo>
                    <a:pt x="96" y="82"/>
                    <a:pt x="77" y="102"/>
                    <a:pt x="48" y="102"/>
                  </a:cubicBezTo>
                  <a:close/>
                  <a:moveTo>
                    <a:pt x="48" y="14"/>
                  </a:moveTo>
                  <a:cubicBezTo>
                    <a:pt x="30" y="14"/>
                    <a:pt x="20" y="29"/>
                    <a:pt x="20" y="51"/>
                  </a:cubicBezTo>
                  <a:cubicBezTo>
                    <a:pt x="20" y="72"/>
                    <a:pt x="30" y="88"/>
                    <a:pt x="48" y="88"/>
                  </a:cubicBezTo>
                  <a:cubicBezTo>
                    <a:pt x="67" y="88"/>
                    <a:pt x="77" y="72"/>
                    <a:pt x="77" y="51"/>
                  </a:cubicBezTo>
                  <a:cubicBezTo>
                    <a:pt x="77" y="29"/>
                    <a:pt x="67" y="14"/>
                    <a:pt x="48"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 name="Freeform 52">
              <a:extLst>
                <a:ext uri="{FF2B5EF4-FFF2-40B4-BE49-F238E27FC236}">
                  <a16:creationId xmlns:a16="http://schemas.microsoft.com/office/drawing/2014/main" id="{C590DB0F-DC19-CD6D-2F4D-61479185D8A5}"/>
                </a:ext>
              </a:extLst>
            </p:cNvPr>
            <p:cNvSpPr>
              <a:spLocks/>
            </p:cNvSpPr>
            <p:nvPr/>
          </p:nvSpPr>
          <p:spPr bwMode="auto">
            <a:xfrm>
              <a:off x="3419476" y="185738"/>
              <a:ext cx="117475" cy="84138"/>
            </a:xfrm>
            <a:custGeom>
              <a:avLst/>
              <a:gdLst>
                <a:gd name="T0" fmla="*/ 123 w 142"/>
                <a:gd name="T1" fmla="*/ 101 h 101"/>
                <a:gd name="T2" fmla="*/ 123 w 142"/>
                <a:gd name="T3" fmla="*/ 39 h 101"/>
                <a:gd name="T4" fmla="*/ 106 w 142"/>
                <a:gd name="T5" fmla="*/ 16 h 101"/>
                <a:gd name="T6" fmla="*/ 80 w 142"/>
                <a:gd name="T7" fmla="*/ 41 h 101"/>
                <a:gd name="T8" fmla="*/ 80 w 142"/>
                <a:gd name="T9" fmla="*/ 101 h 101"/>
                <a:gd name="T10" fmla="*/ 62 w 142"/>
                <a:gd name="T11" fmla="*/ 101 h 101"/>
                <a:gd name="T12" fmla="*/ 62 w 142"/>
                <a:gd name="T13" fmla="*/ 39 h 101"/>
                <a:gd name="T14" fmla="*/ 44 w 142"/>
                <a:gd name="T15" fmla="*/ 16 h 101"/>
                <a:gd name="T16" fmla="*/ 19 w 142"/>
                <a:gd name="T17" fmla="*/ 41 h 101"/>
                <a:gd name="T18" fmla="*/ 19 w 142"/>
                <a:gd name="T19" fmla="*/ 101 h 101"/>
                <a:gd name="T20" fmla="*/ 0 w 142"/>
                <a:gd name="T21" fmla="*/ 101 h 101"/>
                <a:gd name="T22" fmla="*/ 0 w 142"/>
                <a:gd name="T23" fmla="*/ 2 h 101"/>
                <a:gd name="T24" fmla="*/ 18 w 142"/>
                <a:gd name="T25" fmla="*/ 2 h 101"/>
                <a:gd name="T26" fmla="*/ 19 w 142"/>
                <a:gd name="T27" fmla="*/ 20 h 101"/>
                <a:gd name="T28" fmla="*/ 51 w 142"/>
                <a:gd name="T29" fmla="*/ 0 h 101"/>
                <a:gd name="T30" fmla="*/ 79 w 142"/>
                <a:gd name="T31" fmla="*/ 21 h 101"/>
                <a:gd name="T32" fmla="*/ 112 w 142"/>
                <a:gd name="T33" fmla="*/ 0 h 101"/>
                <a:gd name="T34" fmla="*/ 142 w 142"/>
                <a:gd name="T35" fmla="*/ 34 h 101"/>
                <a:gd name="T36" fmla="*/ 142 w 142"/>
                <a:gd name="T37" fmla="*/ 101 h 101"/>
                <a:gd name="T38" fmla="*/ 123 w 142"/>
                <a:gd name="T39"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2" h="101">
                  <a:moveTo>
                    <a:pt x="123" y="101"/>
                  </a:moveTo>
                  <a:cubicBezTo>
                    <a:pt x="123" y="39"/>
                    <a:pt x="123" y="39"/>
                    <a:pt x="123" y="39"/>
                  </a:cubicBezTo>
                  <a:cubicBezTo>
                    <a:pt x="123" y="26"/>
                    <a:pt x="120" y="16"/>
                    <a:pt x="106" y="16"/>
                  </a:cubicBezTo>
                  <a:cubicBezTo>
                    <a:pt x="91" y="16"/>
                    <a:pt x="81" y="34"/>
                    <a:pt x="80" y="41"/>
                  </a:cubicBezTo>
                  <a:cubicBezTo>
                    <a:pt x="80" y="101"/>
                    <a:pt x="80" y="101"/>
                    <a:pt x="80" y="101"/>
                  </a:cubicBezTo>
                  <a:cubicBezTo>
                    <a:pt x="62" y="101"/>
                    <a:pt x="62" y="101"/>
                    <a:pt x="62" y="101"/>
                  </a:cubicBezTo>
                  <a:cubicBezTo>
                    <a:pt x="62" y="39"/>
                    <a:pt x="62" y="39"/>
                    <a:pt x="62" y="39"/>
                  </a:cubicBezTo>
                  <a:cubicBezTo>
                    <a:pt x="62" y="26"/>
                    <a:pt x="59" y="16"/>
                    <a:pt x="44" y="16"/>
                  </a:cubicBezTo>
                  <a:cubicBezTo>
                    <a:pt x="30" y="16"/>
                    <a:pt x="20" y="34"/>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5" y="9"/>
                    <a:pt x="37" y="0"/>
                    <a:pt x="51" y="0"/>
                  </a:cubicBezTo>
                  <a:cubicBezTo>
                    <a:pt x="64" y="0"/>
                    <a:pt x="75" y="6"/>
                    <a:pt x="79" y="21"/>
                  </a:cubicBezTo>
                  <a:cubicBezTo>
                    <a:pt x="86" y="9"/>
                    <a:pt x="98" y="0"/>
                    <a:pt x="112" y="0"/>
                  </a:cubicBezTo>
                  <a:cubicBezTo>
                    <a:pt x="128" y="0"/>
                    <a:pt x="142" y="9"/>
                    <a:pt x="142" y="34"/>
                  </a:cubicBezTo>
                  <a:cubicBezTo>
                    <a:pt x="142" y="101"/>
                    <a:pt x="142" y="101"/>
                    <a:pt x="142" y="101"/>
                  </a:cubicBezTo>
                  <a:cubicBezTo>
                    <a:pt x="123" y="101"/>
                    <a:pt x="123" y="101"/>
                    <a:pt x="123"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6" name="Freeform 53">
              <a:extLst>
                <a:ext uri="{FF2B5EF4-FFF2-40B4-BE49-F238E27FC236}">
                  <a16:creationId xmlns:a16="http://schemas.microsoft.com/office/drawing/2014/main" id="{975A0B57-FD60-D7A6-C45A-346EA17AEAA2}"/>
                </a:ext>
              </a:extLst>
            </p:cNvPr>
            <p:cNvSpPr>
              <a:spLocks/>
            </p:cNvSpPr>
            <p:nvPr/>
          </p:nvSpPr>
          <p:spPr bwMode="auto">
            <a:xfrm>
              <a:off x="3594101" y="157163"/>
              <a:ext cx="69850" cy="112713"/>
            </a:xfrm>
            <a:custGeom>
              <a:avLst/>
              <a:gdLst>
                <a:gd name="T0" fmla="*/ 0 w 44"/>
                <a:gd name="T1" fmla="*/ 71 h 71"/>
                <a:gd name="T2" fmla="*/ 0 w 44"/>
                <a:gd name="T3" fmla="*/ 0 h 71"/>
                <a:gd name="T4" fmla="*/ 43 w 44"/>
                <a:gd name="T5" fmla="*/ 0 h 71"/>
                <a:gd name="T6" fmla="*/ 43 w 44"/>
                <a:gd name="T7" fmla="*/ 8 h 71"/>
                <a:gd name="T8" fmla="*/ 10 w 44"/>
                <a:gd name="T9" fmla="*/ 8 h 71"/>
                <a:gd name="T10" fmla="*/ 10 w 44"/>
                <a:gd name="T11" fmla="*/ 29 h 71"/>
                <a:gd name="T12" fmla="*/ 41 w 44"/>
                <a:gd name="T13" fmla="*/ 29 h 71"/>
                <a:gd name="T14" fmla="*/ 41 w 44"/>
                <a:gd name="T15" fmla="*/ 38 h 71"/>
                <a:gd name="T16" fmla="*/ 10 w 44"/>
                <a:gd name="T17" fmla="*/ 38 h 71"/>
                <a:gd name="T18" fmla="*/ 10 w 44"/>
                <a:gd name="T19" fmla="*/ 62 h 71"/>
                <a:gd name="T20" fmla="*/ 44 w 44"/>
                <a:gd name="T21" fmla="*/ 62 h 71"/>
                <a:gd name="T22" fmla="*/ 44 w 44"/>
                <a:gd name="T23" fmla="*/ 71 h 71"/>
                <a:gd name="T24" fmla="*/ 0 w 44"/>
                <a:gd name="T25" fmla="*/ 71 h 71"/>
                <a:gd name="T26" fmla="*/ 0 w 44"/>
                <a:gd name="T27"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71">
                  <a:moveTo>
                    <a:pt x="0" y="71"/>
                  </a:moveTo>
                  <a:lnTo>
                    <a:pt x="0" y="0"/>
                  </a:lnTo>
                  <a:lnTo>
                    <a:pt x="43" y="0"/>
                  </a:lnTo>
                  <a:lnTo>
                    <a:pt x="43" y="8"/>
                  </a:lnTo>
                  <a:lnTo>
                    <a:pt x="10" y="8"/>
                  </a:lnTo>
                  <a:lnTo>
                    <a:pt x="10" y="29"/>
                  </a:lnTo>
                  <a:lnTo>
                    <a:pt x="41" y="29"/>
                  </a:lnTo>
                  <a:lnTo>
                    <a:pt x="41" y="38"/>
                  </a:lnTo>
                  <a:lnTo>
                    <a:pt x="10" y="38"/>
                  </a:lnTo>
                  <a:lnTo>
                    <a:pt x="10" y="62"/>
                  </a:lnTo>
                  <a:lnTo>
                    <a:pt x="44" y="62"/>
                  </a:lnTo>
                  <a:lnTo>
                    <a:pt x="44" y="71"/>
                  </a:lnTo>
                  <a:lnTo>
                    <a:pt x="0" y="71"/>
                  </a:lnTo>
                  <a:lnTo>
                    <a:pt x="0" y="7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7" name="Freeform 54">
              <a:extLst>
                <a:ext uri="{FF2B5EF4-FFF2-40B4-BE49-F238E27FC236}">
                  <a16:creationId xmlns:a16="http://schemas.microsoft.com/office/drawing/2014/main" id="{E8018739-B110-09C4-D3DE-76CFD23BB4E9}"/>
                </a:ext>
              </a:extLst>
            </p:cNvPr>
            <p:cNvSpPr>
              <a:spLocks/>
            </p:cNvSpPr>
            <p:nvPr/>
          </p:nvSpPr>
          <p:spPr bwMode="auto">
            <a:xfrm>
              <a:off x="3671888" y="188913"/>
              <a:ext cx="77788" cy="80963"/>
            </a:xfrm>
            <a:custGeom>
              <a:avLst/>
              <a:gdLst>
                <a:gd name="T0" fmla="*/ 38 w 49"/>
                <a:gd name="T1" fmla="*/ 51 h 51"/>
                <a:gd name="T2" fmla="*/ 24 w 49"/>
                <a:gd name="T3" fmla="*/ 30 h 51"/>
                <a:gd name="T4" fmla="*/ 11 w 49"/>
                <a:gd name="T5" fmla="*/ 51 h 51"/>
                <a:gd name="T6" fmla="*/ 0 w 49"/>
                <a:gd name="T7" fmla="*/ 51 h 51"/>
                <a:gd name="T8" fmla="*/ 18 w 49"/>
                <a:gd name="T9" fmla="*/ 25 h 51"/>
                <a:gd name="T10" fmla="*/ 1 w 49"/>
                <a:gd name="T11" fmla="*/ 0 h 51"/>
                <a:gd name="T12" fmla="*/ 12 w 49"/>
                <a:gd name="T13" fmla="*/ 0 h 51"/>
                <a:gd name="T14" fmla="*/ 25 w 49"/>
                <a:gd name="T15" fmla="*/ 19 h 51"/>
                <a:gd name="T16" fmla="*/ 37 w 49"/>
                <a:gd name="T17" fmla="*/ 0 h 51"/>
                <a:gd name="T18" fmla="*/ 48 w 49"/>
                <a:gd name="T19" fmla="*/ 0 h 51"/>
                <a:gd name="T20" fmla="*/ 30 w 49"/>
                <a:gd name="T21" fmla="*/ 25 h 51"/>
                <a:gd name="T22" fmla="*/ 49 w 49"/>
                <a:gd name="T23" fmla="*/ 51 h 51"/>
                <a:gd name="T24" fmla="*/ 38 w 49"/>
                <a:gd name="T2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1">
                  <a:moveTo>
                    <a:pt x="38" y="51"/>
                  </a:moveTo>
                  <a:lnTo>
                    <a:pt x="24" y="30"/>
                  </a:lnTo>
                  <a:lnTo>
                    <a:pt x="11" y="51"/>
                  </a:lnTo>
                  <a:lnTo>
                    <a:pt x="0" y="51"/>
                  </a:lnTo>
                  <a:lnTo>
                    <a:pt x="18" y="25"/>
                  </a:lnTo>
                  <a:lnTo>
                    <a:pt x="1" y="0"/>
                  </a:lnTo>
                  <a:lnTo>
                    <a:pt x="12" y="0"/>
                  </a:lnTo>
                  <a:lnTo>
                    <a:pt x="25" y="19"/>
                  </a:lnTo>
                  <a:lnTo>
                    <a:pt x="37" y="0"/>
                  </a:lnTo>
                  <a:lnTo>
                    <a:pt x="48" y="0"/>
                  </a:lnTo>
                  <a:lnTo>
                    <a:pt x="30" y="25"/>
                  </a:lnTo>
                  <a:lnTo>
                    <a:pt x="49" y="51"/>
                  </a:lnTo>
                  <a:lnTo>
                    <a:pt x="38"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8" name="Freeform 55">
              <a:extLst>
                <a:ext uri="{FF2B5EF4-FFF2-40B4-BE49-F238E27FC236}">
                  <a16:creationId xmlns:a16="http://schemas.microsoft.com/office/drawing/2014/main" id="{6262A5DA-588E-44E3-D3E5-B27EFDFBA451}"/>
                </a:ext>
              </a:extLst>
            </p:cNvPr>
            <p:cNvSpPr>
              <a:spLocks noEditPoints="1"/>
            </p:cNvSpPr>
            <p:nvPr/>
          </p:nvSpPr>
          <p:spPr bwMode="auto">
            <a:xfrm>
              <a:off x="3763963" y="185738"/>
              <a:ext cx="77788" cy="114300"/>
            </a:xfrm>
            <a:custGeom>
              <a:avLst/>
              <a:gdLst>
                <a:gd name="T0" fmla="*/ 49 w 94"/>
                <a:gd name="T1" fmla="*/ 102 h 136"/>
                <a:gd name="T2" fmla="*/ 18 w 94"/>
                <a:gd name="T3" fmla="*/ 85 h 136"/>
                <a:gd name="T4" fmla="*/ 18 w 94"/>
                <a:gd name="T5" fmla="*/ 136 h 136"/>
                <a:gd name="T6" fmla="*/ 0 w 94"/>
                <a:gd name="T7" fmla="*/ 136 h 136"/>
                <a:gd name="T8" fmla="*/ 0 w 94"/>
                <a:gd name="T9" fmla="*/ 1 h 136"/>
                <a:gd name="T10" fmla="*/ 17 w 94"/>
                <a:gd name="T11" fmla="*/ 1 h 136"/>
                <a:gd name="T12" fmla="*/ 18 w 94"/>
                <a:gd name="T13" fmla="*/ 17 h 136"/>
                <a:gd name="T14" fmla="*/ 51 w 94"/>
                <a:gd name="T15" fmla="*/ 0 h 136"/>
                <a:gd name="T16" fmla="*/ 94 w 94"/>
                <a:gd name="T17" fmla="*/ 51 h 136"/>
                <a:gd name="T18" fmla="*/ 49 w 94"/>
                <a:gd name="T19" fmla="*/ 102 h 136"/>
                <a:gd name="T20" fmla="*/ 46 w 94"/>
                <a:gd name="T21" fmla="*/ 14 h 136"/>
                <a:gd name="T22" fmla="*/ 17 w 94"/>
                <a:gd name="T23" fmla="*/ 50 h 136"/>
                <a:gd name="T24" fmla="*/ 45 w 94"/>
                <a:gd name="T25" fmla="*/ 87 h 136"/>
                <a:gd name="T26" fmla="*/ 74 w 94"/>
                <a:gd name="T27" fmla="*/ 50 h 136"/>
                <a:gd name="T28" fmla="*/ 46 w 94"/>
                <a:gd name="T29" fmla="*/ 1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36">
                  <a:moveTo>
                    <a:pt x="49" y="102"/>
                  </a:moveTo>
                  <a:cubicBezTo>
                    <a:pt x="29" y="102"/>
                    <a:pt x="21" y="89"/>
                    <a:pt x="18" y="85"/>
                  </a:cubicBezTo>
                  <a:cubicBezTo>
                    <a:pt x="18" y="136"/>
                    <a:pt x="18" y="136"/>
                    <a:pt x="18" y="136"/>
                  </a:cubicBezTo>
                  <a:cubicBezTo>
                    <a:pt x="0" y="136"/>
                    <a:pt x="0" y="136"/>
                    <a:pt x="0" y="136"/>
                  </a:cubicBezTo>
                  <a:cubicBezTo>
                    <a:pt x="0" y="1"/>
                    <a:pt x="0" y="1"/>
                    <a:pt x="0" y="1"/>
                  </a:cubicBezTo>
                  <a:cubicBezTo>
                    <a:pt x="17" y="1"/>
                    <a:pt x="17" y="1"/>
                    <a:pt x="17" y="1"/>
                  </a:cubicBezTo>
                  <a:cubicBezTo>
                    <a:pt x="18" y="17"/>
                    <a:pt x="18" y="17"/>
                    <a:pt x="18" y="17"/>
                  </a:cubicBezTo>
                  <a:cubicBezTo>
                    <a:pt x="20" y="15"/>
                    <a:pt x="30" y="0"/>
                    <a:pt x="51" y="0"/>
                  </a:cubicBezTo>
                  <a:cubicBezTo>
                    <a:pt x="78" y="0"/>
                    <a:pt x="94" y="21"/>
                    <a:pt x="94" y="51"/>
                  </a:cubicBezTo>
                  <a:cubicBezTo>
                    <a:pt x="93" y="81"/>
                    <a:pt x="75" y="102"/>
                    <a:pt x="49" y="102"/>
                  </a:cubicBezTo>
                  <a:close/>
                  <a:moveTo>
                    <a:pt x="46" y="14"/>
                  </a:moveTo>
                  <a:cubicBezTo>
                    <a:pt x="29" y="14"/>
                    <a:pt x="17" y="31"/>
                    <a:pt x="17" y="50"/>
                  </a:cubicBezTo>
                  <a:cubicBezTo>
                    <a:pt x="17" y="70"/>
                    <a:pt x="28" y="87"/>
                    <a:pt x="45" y="87"/>
                  </a:cubicBezTo>
                  <a:cubicBezTo>
                    <a:pt x="62" y="87"/>
                    <a:pt x="74" y="70"/>
                    <a:pt x="74" y="50"/>
                  </a:cubicBezTo>
                  <a:cubicBezTo>
                    <a:pt x="74" y="31"/>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9" name="Freeform 56">
              <a:extLst>
                <a:ext uri="{FF2B5EF4-FFF2-40B4-BE49-F238E27FC236}">
                  <a16:creationId xmlns:a16="http://schemas.microsoft.com/office/drawing/2014/main" id="{35512E43-0E79-8BBC-F997-A442D44277DD}"/>
                </a:ext>
              </a:extLst>
            </p:cNvPr>
            <p:cNvSpPr>
              <a:spLocks noEditPoints="1"/>
            </p:cNvSpPr>
            <p:nvPr/>
          </p:nvSpPr>
          <p:spPr bwMode="auto">
            <a:xfrm>
              <a:off x="3852863"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5"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0" name="Freeform 57">
              <a:extLst>
                <a:ext uri="{FF2B5EF4-FFF2-40B4-BE49-F238E27FC236}">
                  <a16:creationId xmlns:a16="http://schemas.microsoft.com/office/drawing/2014/main" id="{FEF6EF1B-2A95-0FAE-281F-3A8B2AACAC0B}"/>
                </a:ext>
              </a:extLst>
            </p:cNvPr>
            <p:cNvSpPr>
              <a:spLocks/>
            </p:cNvSpPr>
            <p:nvPr/>
          </p:nvSpPr>
          <p:spPr bwMode="auto">
            <a:xfrm>
              <a:off x="3946526" y="185738"/>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 name="Freeform 58">
              <a:extLst>
                <a:ext uri="{FF2B5EF4-FFF2-40B4-BE49-F238E27FC236}">
                  <a16:creationId xmlns:a16="http://schemas.microsoft.com/office/drawing/2014/main" id="{AF31A35E-7433-891D-44E8-BEA36D454EE3}"/>
                </a:ext>
              </a:extLst>
            </p:cNvPr>
            <p:cNvSpPr>
              <a:spLocks noEditPoints="1"/>
            </p:cNvSpPr>
            <p:nvPr/>
          </p:nvSpPr>
          <p:spPr bwMode="auto">
            <a:xfrm>
              <a:off x="4005263" y="150813"/>
              <a:ext cx="20638" cy="119063"/>
            </a:xfrm>
            <a:custGeom>
              <a:avLst/>
              <a:gdLst>
                <a:gd name="T0" fmla="*/ 13 w 26"/>
                <a:gd name="T1" fmla="*/ 25 h 144"/>
                <a:gd name="T2" fmla="*/ 0 w 26"/>
                <a:gd name="T3" fmla="*/ 13 h 144"/>
                <a:gd name="T4" fmla="*/ 13 w 26"/>
                <a:gd name="T5" fmla="*/ 0 h 144"/>
                <a:gd name="T6" fmla="*/ 26 w 26"/>
                <a:gd name="T7" fmla="*/ 12 h 144"/>
                <a:gd name="T8" fmla="*/ 13 w 26"/>
                <a:gd name="T9" fmla="*/ 25 h 144"/>
                <a:gd name="T10" fmla="*/ 3 w 26"/>
                <a:gd name="T11" fmla="*/ 144 h 144"/>
                <a:gd name="T12" fmla="*/ 3 w 26"/>
                <a:gd name="T13" fmla="*/ 45 h 144"/>
                <a:gd name="T14" fmla="*/ 22 w 26"/>
                <a:gd name="T15" fmla="*/ 45 h 144"/>
                <a:gd name="T16" fmla="*/ 22 w 26"/>
                <a:gd name="T17" fmla="*/ 144 h 144"/>
                <a:gd name="T18" fmla="*/ 3 w 26"/>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4">
                  <a:moveTo>
                    <a:pt x="13" y="25"/>
                  </a:moveTo>
                  <a:cubicBezTo>
                    <a:pt x="6" y="25"/>
                    <a:pt x="0" y="20"/>
                    <a:pt x="0" y="13"/>
                  </a:cubicBezTo>
                  <a:cubicBezTo>
                    <a:pt x="0" y="6"/>
                    <a:pt x="6" y="0"/>
                    <a:pt x="13" y="0"/>
                  </a:cubicBezTo>
                  <a:cubicBezTo>
                    <a:pt x="20" y="0"/>
                    <a:pt x="26" y="6"/>
                    <a:pt x="26" y="12"/>
                  </a:cubicBezTo>
                  <a:cubicBezTo>
                    <a:pt x="26" y="19"/>
                    <a:pt x="20" y="25"/>
                    <a:pt x="13"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2" name="Freeform 59">
              <a:extLst>
                <a:ext uri="{FF2B5EF4-FFF2-40B4-BE49-F238E27FC236}">
                  <a16:creationId xmlns:a16="http://schemas.microsoft.com/office/drawing/2014/main" id="{011AEB08-8C96-F19B-82E4-848E1AED67AD}"/>
                </a:ext>
              </a:extLst>
            </p:cNvPr>
            <p:cNvSpPr>
              <a:spLocks noEditPoints="1"/>
            </p:cNvSpPr>
            <p:nvPr/>
          </p:nvSpPr>
          <p:spPr bwMode="auto">
            <a:xfrm>
              <a:off x="4041776"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 name="Freeform 60">
              <a:extLst>
                <a:ext uri="{FF2B5EF4-FFF2-40B4-BE49-F238E27FC236}">
                  <a16:creationId xmlns:a16="http://schemas.microsoft.com/office/drawing/2014/main" id="{131EA098-7609-E572-FDAB-89536CA9855D}"/>
                </a:ext>
              </a:extLst>
            </p:cNvPr>
            <p:cNvSpPr>
              <a:spLocks/>
            </p:cNvSpPr>
            <p:nvPr/>
          </p:nvSpPr>
          <p:spPr bwMode="auto">
            <a:xfrm>
              <a:off x="4135438" y="185738"/>
              <a:ext cx="69850" cy="84138"/>
            </a:xfrm>
            <a:custGeom>
              <a:avLst/>
              <a:gdLst>
                <a:gd name="T0" fmla="*/ 65 w 84"/>
                <a:gd name="T1" fmla="*/ 101 h 101"/>
                <a:gd name="T2" fmla="*/ 65 w 84"/>
                <a:gd name="T3" fmla="*/ 41 h 101"/>
                <a:gd name="T4" fmla="*/ 45 w 84"/>
                <a:gd name="T5" fmla="*/ 16 h 101"/>
                <a:gd name="T6" fmla="*/ 19 w 84"/>
                <a:gd name="T7" fmla="*/ 41 h 101"/>
                <a:gd name="T8" fmla="*/ 19 w 84"/>
                <a:gd name="T9" fmla="*/ 101 h 101"/>
                <a:gd name="T10" fmla="*/ 0 w 84"/>
                <a:gd name="T11" fmla="*/ 101 h 101"/>
                <a:gd name="T12" fmla="*/ 0 w 84"/>
                <a:gd name="T13" fmla="*/ 2 h 101"/>
                <a:gd name="T14" fmla="*/ 18 w 84"/>
                <a:gd name="T15" fmla="*/ 2 h 101"/>
                <a:gd name="T16" fmla="*/ 19 w 84"/>
                <a:gd name="T17" fmla="*/ 20 h 101"/>
                <a:gd name="T18" fmla="*/ 52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1"/>
                    <a:pt x="65" y="41"/>
                    <a:pt x="65" y="41"/>
                  </a:cubicBezTo>
                  <a:cubicBezTo>
                    <a:pt x="65" y="26"/>
                    <a:pt x="60" y="16"/>
                    <a:pt x="45" y="16"/>
                  </a:cubicBezTo>
                  <a:cubicBezTo>
                    <a:pt x="30" y="16"/>
                    <a:pt x="21" y="32"/>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2"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4" name="Freeform 61">
              <a:extLst>
                <a:ext uri="{FF2B5EF4-FFF2-40B4-BE49-F238E27FC236}">
                  <a16:creationId xmlns:a16="http://schemas.microsoft.com/office/drawing/2014/main" id="{8CB86734-E125-A2B2-51F8-7EC52DBF269F}"/>
                </a:ext>
              </a:extLst>
            </p:cNvPr>
            <p:cNvSpPr>
              <a:spLocks/>
            </p:cNvSpPr>
            <p:nvPr/>
          </p:nvSpPr>
          <p:spPr bwMode="auto">
            <a:xfrm>
              <a:off x="4221163" y="185738"/>
              <a:ext cx="71438" cy="85725"/>
            </a:xfrm>
            <a:custGeom>
              <a:avLst/>
              <a:gdLst>
                <a:gd name="T0" fmla="*/ 76 w 86"/>
                <a:gd name="T1" fmla="*/ 28 h 103"/>
                <a:gd name="T2" fmla="*/ 51 w 86"/>
                <a:gd name="T3" fmla="*/ 15 h 103"/>
                <a:gd name="T4" fmla="*/ 20 w 86"/>
                <a:gd name="T5" fmla="*/ 51 h 103"/>
                <a:gd name="T6" fmla="*/ 50 w 86"/>
                <a:gd name="T7" fmla="*/ 86 h 103"/>
                <a:gd name="T8" fmla="*/ 76 w 86"/>
                <a:gd name="T9" fmla="*/ 73 h 103"/>
                <a:gd name="T10" fmla="*/ 86 w 86"/>
                <a:gd name="T11" fmla="*/ 85 h 103"/>
                <a:gd name="T12" fmla="*/ 47 w 86"/>
                <a:gd name="T13" fmla="*/ 103 h 103"/>
                <a:gd name="T14" fmla="*/ 0 w 86"/>
                <a:gd name="T15" fmla="*/ 51 h 103"/>
                <a:gd name="T16" fmla="*/ 48 w 86"/>
                <a:gd name="T17" fmla="*/ 0 h 103"/>
                <a:gd name="T18" fmla="*/ 85 w 86"/>
                <a:gd name="T19" fmla="*/ 17 h 103"/>
                <a:gd name="T20" fmla="*/ 76 w 86"/>
                <a:gd name="T21" fmla="*/ 28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6" h="103">
                  <a:moveTo>
                    <a:pt x="76" y="28"/>
                  </a:moveTo>
                  <a:cubicBezTo>
                    <a:pt x="76" y="28"/>
                    <a:pt x="67" y="15"/>
                    <a:pt x="51" y="15"/>
                  </a:cubicBezTo>
                  <a:cubicBezTo>
                    <a:pt x="34" y="15"/>
                    <a:pt x="20" y="27"/>
                    <a:pt x="20" y="51"/>
                  </a:cubicBezTo>
                  <a:cubicBezTo>
                    <a:pt x="20" y="75"/>
                    <a:pt x="34" y="86"/>
                    <a:pt x="50" y="86"/>
                  </a:cubicBezTo>
                  <a:cubicBezTo>
                    <a:pt x="66" y="86"/>
                    <a:pt x="76" y="74"/>
                    <a:pt x="76" y="73"/>
                  </a:cubicBezTo>
                  <a:cubicBezTo>
                    <a:pt x="86" y="85"/>
                    <a:pt x="86" y="85"/>
                    <a:pt x="86" y="85"/>
                  </a:cubicBezTo>
                  <a:cubicBezTo>
                    <a:pt x="85" y="86"/>
                    <a:pt x="74" y="103"/>
                    <a:pt x="47" y="103"/>
                  </a:cubicBezTo>
                  <a:cubicBezTo>
                    <a:pt x="21" y="103"/>
                    <a:pt x="0" y="83"/>
                    <a:pt x="0" y="51"/>
                  </a:cubicBezTo>
                  <a:cubicBezTo>
                    <a:pt x="0" y="19"/>
                    <a:pt x="22" y="0"/>
                    <a:pt x="48" y="0"/>
                  </a:cubicBezTo>
                  <a:cubicBezTo>
                    <a:pt x="74" y="0"/>
                    <a:pt x="84" y="16"/>
                    <a:pt x="85" y="17"/>
                  </a:cubicBezTo>
                  <a:lnTo>
                    <a:pt x="76"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 name="Freeform 62">
              <a:extLst>
                <a:ext uri="{FF2B5EF4-FFF2-40B4-BE49-F238E27FC236}">
                  <a16:creationId xmlns:a16="http://schemas.microsoft.com/office/drawing/2014/main" id="{E2BA6FAC-BC0B-955C-76C2-7569276E7C26}"/>
                </a:ext>
              </a:extLst>
            </p:cNvPr>
            <p:cNvSpPr>
              <a:spLocks noEditPoints="1"/>
            </p:cNvSpPr>
            <p:nvPr/>
          </p:nvSpPr>
          <p:spPr bwMode="auto">
            <a:xfrm>
              <a:off x="43037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1"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 name="Rectangle 63">
              <a:extLst>
                <a:ext uri="{FF2B5EF4-FFF2-40B4-BE49-F238E27FC236}">
                  <a16:creationId xmlns:a16="http://schemas.microsoft.com/office/drawing/2014/main" id="{8B1668FC-ED11-4E5F-5CD7-B8AECBE72E88}"/>
                </a:ext>
              </a:extLst>
            </p:cNvPr>
            <p:cNvSpPr>
              <a:spLocks noChangeArrowheads="1"/>
            </p:cNvSpPr>
            <p:nvPr/>
          </p:nvSpPr>
          <p:spPr bwMode="auto">
            <a:xfrm>
              <a:off x="2271713" y="-269875"/>
              <a:ext cx="12700" cy="7731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 name="Oval 64">
              <a:extLst>
                <a:ext uri="{FF2B5EF4-FFF2-40B4-BE49-F238E27FC236}">
                  <a16:creationId xmlns:a16="http://schemas.microsoft.com/office/drawing/2014/main" id="{E764F59C-9348-969F-DC4C-91400D94748F}"/>
                </a:ext>
              </a:extLst>
            </p:cNvPr>
            <p:cNvSpPr>
              <a:spLocks noChangeArrowheads="1"/>
            </p:cNvSpPr>
            <p:nvPr/>
          </p:nvSpPr>
          <p:spPr bwMode="auto">
            <a:xfrm>
              <a:off x="911226" y="-279400"/>
              <a:ext cx="119063" cy="1206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8" name="Oval 65">
              <a:extLst>
                <a:ext uri="{FF2B5EF4-FFF2-40B4-BE49-F238E27FC236}">
                  <a16:creationId xmlns:a16="http://schemas.microsoft.com/office/drawing/2014/main" id="{0C6CC64C-557B-7855-41F2-B4CCE30CCF03}"/>
                </a:ext>
              </a:extLst>
            </p:cNvPr>
            <p:cNvSpPr>
              <a:spLocks noChangeArrowheads="1"/>
            </p:cNvSpPr>
            <p:nvPr/>
          </p:nvSpPr>
          <p:spPr bwMode="auto">
            <a:xfrm>
              <a:off x="752476" y="-269875"/>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9" name="Oval 66">
              <a:extLst>
                <a:ext uri="{FF2B5EF4-FFF2-40B4-BE49-F238E27FC236}">
                  <a16:creationId xmlns:a16="http://schemas.microsoft.com/office/drawing/2014/main" id="{6F43F3D1-B8CB-54F6-36F7-16314257D69B}"/>
                </a:ext>
              </a:extLst>
            </p:cNvPr>
            <p:cNvSpPr>
              <a:spLocks noChangeArrowheads="1"/>
            </p:cNvSpPr>
            <p:nvPr/>
          </p:nvSpPr>
          <p:spPr bwMode="auto">
            <a:xfrm>
              <a:off x="919163" y="-103188"/>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0" name="Oval 67">
              <a:extLst>
                <a:ext uri="{FF2B5EF4-FFF2-40B4-BE49-F238E27FC236}">
                  <a16:creationId xmlns:a16="http://schemas.microsoft.com/office/drawing/2014/main" id="{92E571BB-D352-2156-6D4A-C44BE8B1DEC3}"/>
                </a:ext>
              </a:extLst>
            </p:cNvPr>
            <p:cNvSpPr>
              <a:spLocks noChangeArrowheads="1"/>
            </p:cNvSpPr>
            <p:nvPr/>
          </p:nvSpPr>
          <p:spPr bwMode="auto">
            <a:xfrm>
              <a:off x="927101" y="53975"/>
              <a:ext cx="85725"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1" name="Oval 68">
              <a:extLst>
                <a:ext uri="{FF2B5EF4-FFF2-40B4-BE49-F238E27FC236}">
                  <a16:creationId xmlns:a16="http://schemas.microsoft.com/office/drawing/2014/main" id="{7A8957F8-68A4-3EE6-C67A-79E4C3B0E740}"/>
                </a:ext>
              </a:extLst>
            </p:cNvPr>
            <p:cNvSpPr>
              <a:spLocks noChangeArrowheads="1"/>
            </p:cNvSpPr>
            <p:nvPr/>
          </p:nvSpPr>
          <p:spPr bwMode="auto">
            <a:xfrm>
              <a:off x="760413" y="-95250"/>
              <a:ext cx="87313"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2" name="Oval 69">
              <a:extLst>
                <a:ext uri="{FF2B5EF4-FFF2-40B4-BE49-F238E27FC236}">
                  <a16:creationId xmlns:a16="http://schemas.microsoft.com/office/drawing/2014/main" id="{E37C8ED8-118C-127C-C8D8-93DB49103625}"/>
                </a:ext>
              </a:extLst>
            </p:cNvPr>
            <p:cNvSpPr>
              <a:spLocks noChangeArrowheads="1"/>
            </p:cNvSpPr>
            <p:nvPr/>
          </p:nvSpPr>
          <p:spPr bwMode="auto">
            <a:xfrm>
              <a:off x="611188" y="-261938"/>
              <a:ext cx="85725"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 name="TextBox 2">
            <a:extLst>
              <a:ext uri="{FF2B5EF4-FFF2-40B4-BE49-F238E27FC236}">
                <a16:creationId xmlns:a16="http://schemas.microsoft.com/office/drawing/2014/main" id="{BFFC5C2C-B337-3578-4DEF-5FA5EAEA706D}"/>
              </a:ext>
            </a:extLst>
          </p:cNvPr>
          <p:cNvSpPr txBox="1"/>
          <p:nvPr userDrawn="1"/>
        </p:nvSpPr>
        <p:spPr>
          <a:xfrm>
            <a:off x="1516830" y="6334188"/>
            <a:ext cx="5719046" cy="153888"/>
          </a:xfrm>
          <a:prstGeom prst="rect">
            <a:avLst/>
          </a:prstGeom>
          <a:noFill/>
        </p:spPr>
        <p:txBody>
          <a:bodyPr wrap="square" lIns="0" tIns="0" rIns="0" bIns="0" rtlCol="0">
            <a:spAutoFit/>
          </a:bodyPr>
          <a:lstStyle/>
          <a:p>
            <a:pPr algn="ctr"/>
            <a:r>
              <a:rPr lang="en-US" sz="1000" dirty="0">
                <a:solidFill>
                  <a:schemeClr val="bg1"/>
                </a:solidFill>
              </a:rPr>
              <a:t>Includes content supplied by Sales Benchmark Index; Copyright © Sales Benchmark Index, 2024</a:t>
            </a:r>
          </a:p>
        </p:txBody>
      </p:sp>
    </p:spTree>
    <p:extLst>
      <p:ext uri="{BB962C8B-B14F-4D97-AF65-F5344CB8AC3E}">
        <p14:creationId xmlns:p14="http://schemas.microsoft.com/office/powerpoint/2010/main" val="4071033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7_Title Slide blue dots bkdg">
    <p:bg>
      <p:bgPr>
        <a:solidFill>
          <a:schemeClr val="accent1"/>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64658552-6E07-9117-0CA9-3B60B698736B}"/>
              </a:ext>
            </a:extLst>
          </p:cNvPr>
          <p:cNvGraphicFramePr>
            <a:graphicFrameLocks noChangeAspect="1"/>
          </p:cNvGraphicFramePr>
          <p:nvPr>
            <p:custDataLst>
              <p:tags r:id="rId1"/>
            </p:custDataLst>
            <p:extLst>
              <p:ext uri="{D42A27DB-BD31-4B8C-83A1-F6EECF244321}">
                <p14:modId xmlns:p14="http://schemas.microsoft.com/office/powerpoint/2010/main" val="346860413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4" name="Object 3" hidden="1">
                        <a:extLst>
                          <a:ext uri="{FF2B5EF4-FFF2-40B4-BE49-F238E27FC236}">
                            <a16:creationId xmlns:a16="http://schemas.microsoft.com/office/drawing/2014/main" id="{64658552-6E07-9117-0CA9-3B60B698736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5" name="Picture 4" descr="A picture containing background pattern&#10;&#10;Description automatically generated">
            <a:extLst>
              <a:ext uri="{FF2B5EF4-FFF2-40B4-BE49-F238E27FC236}">
                <a16:creationId xmlns:a16="http://schemas.microsoft.com/office/drawing/2014/main" id="{3011536B-E5C4-A106-C81D-293D994FF165}"/>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 y="0"/>
            <a:ext cx="12192001" cy="6858000"/>
          </a:xfrm>
          <a:prstGeom prst="rect">
            <a:avLst/>
          </a:prstGeom>
        </p:spPr>
      </p:pic>
      <p:sp>
        <p:nvSpPr>
          <p:cNvPr id="2" name="Title 1">
            <a:extLst>
              <a:ext uri="{FF2B5EF4-FFF2-40B4-BE49-F238E27FC236}">
                <a16:creationId xmlns:a16="http://schemas.microsoft.com/office/drawing/2014/main" id="{9C5F5AEC-749C-44CA-94C1-9495903C3571}"/>
              </a:ext>
            </a:extLst>
          </p:cNvPr>
          <p:cNvSpPr>
            <a:spLocks noGrp="1"/>
          </p:cNvSpPr>
          <p:nvPr>
            <p:ph type="ctrTitle"/>
          </p:nvPr>
        </p:nvSpPr>
        <p:spPr>
          <a:xfrm>
            <a:off x="1516830" y="2523757"/>
            <a:ext cx="9139234" cy="664797"/>
          </a:xfrm>
        </p:spPr>
        <p:txBody>
          <a:bodyPr vert="horz" lIns="91440" tIns="91440" rIns="91440" bIns="91440" anchor="ctr">
            <a:noAutofit/>
          </a:bodyPr>
          <a:lstStyle>
            <a:lvl1pPr algn="l">
              <a:defRPr sz="3600">
                <a:solidFill>
                  <a:schemeClr val="bg1"/>
                </a:solidFill>
              </a:defRPr>
            </a:lvl1pPr>
          </a:lstStyle>
          <a:p>
            <a:r>
              <a:rPr lang="en-US"/>
              <a:t>Click to edit Master title style</a:t>
            </a:r>
            <a:endParaRPr lang="en-US" dirty="0"/>
          </a:p>
        </p:txBody>
      </p:sp>
      <p:sp>
        <p:nvSpPr>
          <p:cNvPr id="82" name="Text Placeholder 81">
            <a:extLst>
              <a:ext uri="{FF2B5EF4-FFF2-40B4-BE49-F238E27FC236}">
                <a16:creationId xmlns:a16="http://schemas.microsoft.com/office/drawing/2014/main" id="{B020BF28-FA10-43DE-B2FD-965A7D8594C0}"/>
              </a:ext>
            </a:extLst>
          </p:cNvPr>
          <p:cNvSpPr>
            <a:spLocks noGrp="1"/>
          </p:cNvSpPr>
          <p:nvPr>
            <p:ph type="body" sz="quarter" idx="13"/>
          </p:nvPr>
        </p:nvSpPr>
        <p:spPr>
          <a:xfrm>
            <a:off x="1520386" y="3998279"/>
            <a:ext cx="4586287" cy="323850"/>
          </a:xfrm>
        </p:spPr>
        <p:txBody>
          <a:bodyPr lIns="91440" tIns="91440" rIns="91440" bIns="91440" anchor="ctr"/>
          <a:lstStyle>
            <a:lvl1pPr>
              <a:defRPr b="0">
                <a:solidFill>
                  <a:schemeClr val="bg1"/>
                </a:solidFill>
              </a:defRPr>
            </a:lvl1pPr>
          </a:lstStyle>
          <a:p>
            <a:pPr lvl="0"/>
            <a:r>
              <a:rPr lang="en-US"/>
              <a:t>Click to edit Master text styles</a:t>
            </a:r>
          </a:p>
        </p:txBody>
      </p:sp>
      <p:sp>
        <p:nvSpPr>
          <p:cNvPr id="83" name="Subtitle 2">
            <a:extLst>
              <a:ext uri="{FF2B5EF4-FFF2-40B4-BE49-F238E27FC236}">
                <a16:creationId xmlns:a16="http://schemas.microsoft.com/office/drawing/2014/main" id="{CA420EE9-07D0-49A0-A796-E6EAA8EBDB96}"/>
              </a:ext>
            </a:extLst>
          </p:cNvPr>
          <p:cNvSpPr>
            <a:spLocks noGrp="1"/>
          </p:cNvSpPr>
          <p:nvPr>
            <p:ph type="subTitle" idx="1"/>
          </p:nvPr>
        </p:nvSpPr>
        <p:spPr>
          <a:xfrm>
            <a:off x="1516830" y="3444432"/>
            <a:ext cx="9139234" cy="297969"/>
          </a:xfrm>
        </p:spPr>
        <p:txBody>
          <a:bodyPr vert="horz" lIns="91440" tIns="91440" rIns="91440" bIns="91440" rtlCol="0" anchor="ctr">
            <a:noAutofit/>
          </a:bodyPr>
          <a:lstStyle>
            <a:lvl1pPr>
              <a:defRPr lang="en-US" sz="2200" b="0" dirty="0">
                <a:solidFill>
                  <a:schemeClr val="bg1"/>
                </a:solidFill>
              </a:defRPr>
            </a:lvl1pPr>
          </a:lstStyle>
          <a:p>
            <a:pPr lvl="0"/>
            <a:r>
              <a:rPr lang="en-US"/>
              <a:t>Click to edit Master subtitle style</a:t>
            </a:r>
            <a:endParaRPr lang="en-US" dirty="0"/>
          </a:p>
        </p:txBody>
      </p:sp>
      <p:grpSp>
        <p:nvGrpSpPr>
          <p:cNvPr id="148" name="Group 147">
            <a:extLst>
              <a:ext uri="{FF2B5EF4-FFF2-40B4-BE49-F238E27FC236}">
                <a16:creationId xmlns:a16="http://schemas.microsoft.com/office/drawing/2014/main" id="{AF47BE45-9A6B-F77A-A246-E9AD74AC3E05}"/>
              </a:ext>
            </a:extLst>
          </p:cNvPr>
          <p:cNvGrpSpPr>
            <a:grpSpLocks noChangeAspect="1"/>
          </p:cNvGrpSpPr>
          <p:nvPr/>
        </p:nvGrpSpPr>
        <p:grpSpPr>
          <a:xfrm>
            <a:off x="702214" y="780933"/>
            <a:ext cx="3494345" cy="745107"/>
            <a:chOff x="611188" y="-279400"/>
            <a:chExt cx="3767138" cy="803275"/>
          </a:xfrm>
          <a:solidFill>
            <a:schemeClr val="bg1"/>
          </a:solidFill>
        </p:grpSpPr>
        <p:sp>
          <p:nvSpPr>
            <p:cNvPr id="149" name="Freeform 5">
              <a:extLst>
                <a:ext uri="{FF2B5EF4-FFF2-40B4-BE49-F238E27FC236}">
                  <a16:creationId xmlns:a16="http://schemas.microsoft.com/office/drawing/2014/main" id="{5C5B487B-3C0A-CD7C-49B9-906DAA6B051C}"/>
                </a:ext>
              </a:extLst>
            </p:cNvPr>
            <p:cNvSpPr>
              <a:spLocks noEditPoints="1"/>
            </p:cNvSpPr>
            <p:nvPr/>
          </p:nvSpPr>
          <p:spPr bwMode="auto">
            <a:xfrm>
              <a:off x="1885951" y="438150"/>
              <a:ext cx="60325" cy="63500"/>
            </a:xfrm>
            <a:custGeom>
              <a:avLst/>
              <a:gdLst>
                <a:gd name="T0" fmla="*/ 36 w 73"/>
                <a:gd name="T1" fmla="*/ 0 h 78"/>
                <a:gd name="T2" fmla="*/ 10 w 73"/>
                <a:gd name="T3" fmla="*/ 10 h 78"/>
                <a:gd name="T4" fmla="*/ 0 w 73"/>
                <a:gd name="T5" fmla="*/ 39 h 78"/>
                <a:gd name="T6" fmla="*/ 10 w 73"/>
                <a:gd name="T7" fmla="*/ 67 h 78"/>
                <a:gd name="T8" fmla="*/ 36 w 73"/>
                <a:gd name="T9" fmla="*/ 78 h 78"/>
                <a:gd name="T10" fmla="*/ 63 w 73"/>
                <a:gd name="T11" fmla="*/ 67 h 78"/>
                <a:gd name="T12" fmla="*/ 73 w 73"/>
                <a:gd name="T13" fmla="*/ 39 h 78"/>
                <a:gd name="T14" fmla="*/ 63 w 73"/>
                <a:gd name="T15" fmla="*/ 10 h 78"/>
                <a:gd name="T16" fmla="*/ 36 w 73"/>
                <a:gd name="T17" fmla="*/ 0 h 78"/>
                <a:gd name="T18" fmla="*/ 52 w 73"/>
                <a:gd name="T19" fmla="*/ 59 h 78"/>
                <a:gd name="T20" fmla="*/ 36 w 73"/>
                <a:gd name="T21" fmla="*/ 66 h 78"/>
                <a:gd name="T22" fmla="*/ 20 w 73"/>
                <a:gd name="T23" fmla="*/ 59 h 78"/>
                <a:gd name="T24" fmla="*/ 15 w 73"/>
                <a:gd name="T25" fmla="*/ 39 h 78"/>
                <a:gd name="T26" fmla="*/ 21 w 73"/>
                <a:gd name="T27" fmla="*/ 19 h 78"/>
                <a:gd name="T28" fmla="*/ 36 w 73"/>
                <a:gd name="T29" fmla="*/ 11 h 78"/>
                <a:gd name="T30" fmla="*/ 52 w 73"/>
                <a:gd name="T31" fmla="*/ 19 h 78"/>
                <a:gd name="T32" fmla="*/ 58 w 73"/>
                <a:gd name="T33" fmla="*/ 39 h 78"/>
                <a:gd name="T34" fmla="*/ 52 w 73"/>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 h="78">
                  <a:moveTo>
                    <a:pt x="36" y="0"/>
                  </a:moveTo>
                  <a:cubicBezTo>
                    <a:pt x="25" y="0"/>
                    <a:pt x="17" y="3"/>
                    <a:pt x="10" y="10"/>
                  </a:cubicBezTo>
                  <a:cubicBezTo>
                    <a:pt x="3" y="17"/>
                    <a:pt x="0" y="27"/>
                    <a:pt x="0" y="39"/>
                  </a:cubicBezTo>
                  <a:cubicBezTo>
                    <a:pt x="0" y="51"/>
                    <a:pt x="3" y="60"/>
                    <a:pt x="10" y="67"/>
                  </a:cubicBezTo>
                  <a:cubicBezTo>
                    <a:pt x="17" y="74"/>
                    <a:pt x="25" y="78"/>
                    <a:pt x="36" y="78"/>
                  </a:cubicBezTo>
                  <a:cubicBezTo>
                    <a:pt x="47" y="78"/>
                    <a:pt x="56" y="74"/>
                    <a:pt x="63" y="67"/>
                  </a:cubicBezTo>
                  <a:cubicBezTo>
                    <a:pt x="69" y="60"/>
                    <a:pt x="73" y="51"/>
                    <a:pt x="73" y="39"/>
                  </a:cubicBezTo>
                  <a:cubicBezTo>
                    <a:pt x="73" y="27"/>
                    <a:pt x="69" y="17"/>
                    <a:pt x="63"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1" y="19"/>
                  </a:cubicBezTo>
                  <a:cubicBezTo>
                    <a:pt x="24" y="14"/>
                    <a:pt x="30" y="11"/>
                    <a:pt x="36" y="11"/>
                  </a:cubicBezTo>
                  <a:cubicBezTo>
                    <a:pt x="43" y="11"/>
                    <a:pt x="48" y="14"/>
                    <a:pt x="52" y="19"/>
                  </a:cubicBezTo>
                  <a:cubicBezTo>
                    <a:pt x="56" y="24"/>
                    <a:pt x="58" y="30"/>
                    <a:pt x="58" y="39"/>
                  </a:cubicBezTo>
                  <a:cubicBezTo>
                    <a:pt x="58" y="47"/>
                    <a:pt x="56" y="54"/>
                    <a:pt x="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 name="Freeform 6">
              <a:extLst>
                <a:ext uri="{FF2B5EF4-FFF2-40B4-BE49-F238E27FC236}">
                  <a16:creationId xmlns:a16="http://schemas.microsoft.com/office/drawing/2014/main" id="{FC002D50-1258-94CD-A4CA-8EF05842095A}"/>
                </a:ext>
              </a:extLst>
            </p:cNvPr>
            <p:cNvSpPr>
              <a:spLocks/>
            </p:cNvSpPr>
            <p:nvPr/>
          </p:nvSpPr>
          <p:spPr bwMode="auto">
            <a:xfrm>
              <a:off x="1152526" y="414338"/>
              <a:ext cx="74613" cy="87313"/>
            </a:xfrm>
            <a:custGeom>
              <a:avLst/>
              <a:gdLst>
                <a:gd name="T0" fmla="*/ 50 w 89"/>
                <a:gd name="T1" fmla="*/ 62 h 106"/>
                <a:gd name="T2" fmla="*/ 75 w 89"/>
                <a:gd name="T3" fmla="*/ 62 h 106"/>
                <a:gd name="T4" fmla="*/ 75 w 89"/>
                <a:gd name="T5" fmla="*/ 80 h 106"/>
                <a:gd name="T6" fmla="*/ 74 w 89"/>
                <a:gd name="T7" fmla="*/ 81 h 106"/>
                <a:gd name="T8" fmla="*/ 71 w 89"/>
                <a:gd name="T9" fmla="*/ 84 h 106"/>
                <a:gd name="T10" fmla="*/ 66 w 89"/>
                <a:gd name="T11" fmla="*/ 88 h 106"/>
                <a:gd name="T12" fmla="*/ 58 w 89"/>
                <a:gd name="T13" fmla="*/ 91 h 106"/>
                <a:gd name="T14" fmla="*/ 48 w 89"/>
                <a:gd name="T15" fmla="*/ 92 h 106"/>
                <a:gd name="T16" fmla="*/ 24 w 89"/>
                <a:gd name="T17" fmla="*/ 82 h 106"/>
                <a:gd name="T18" fmla="*/ 15 w 89"/>
                <a:gd name="T19" fmla="*/ 52 h 106"/>
                <a:gd name="T20" fmla="*/ 25 w 89"/>
                <a:gd name="T21" fmla="*/ 23 h 106"/>
                <a:gd name="T22" fmla="*/ 48 w 89"/>
                <a:gd name="T23" fmla="*/ 13 h 106"/>
                <a:gd name="T24" fmla="*/ 57 w 89"/>
                <a:gd name="T25" fmla="*/ 14 h 106"/>
                <a:gd name="T26" fmla="*/ 64 w 89"/>
                <a:gd name="T27" fmla="*/ 16 h 106"/>
                <a:gd name="T28" fmla="*/ 69 w 89"/>
                <a:gd name="T29" fmla="*/ 19 h 106"/>
                <a:gd name="T30" fmla="*/ 73 w 89"/>
                <a:gd name="T31" fmla="*/ 23 h 106"/>
                <a:gd name="T32" fmla="*/ 75 w 89"/>
                <a:gd name="T33" fmla="*/ 26 h 106"/>
                <a:gd name="T34" fmla="*/ 76 w 89"/>
                <a:gd name="T35" fmla="*/ 27 h 106"/>
                <a:gd name="T36" fmla="*/ 86 w 89"/>
                <a:gd name="T37" fmla="*/ 18 h 106"/>
                <a:gd name="T38" fmla="*/ 48 w 89"/>
                <a:gd name="T39" fmla="*/ 0 h 106"/>
                <a:gd name="T40" fmla="*/ 14 w 89"/>
                <a:gd name="T41" fmla="*/ 14 h 106"/>
                <a:gd name="T42" fmla="*/ 0 w 89"/>
                <a:gd name="T43" fmla="*/ 52 h 106"/>
                <a:gd name="T44" fmla="*/ 13 w 89"/>
                <a:gd name="T45" fmla="*/ 91 h 106"/>
                <a:gd name="T46" fmla="*/ 45 w 89"/>
                <a:gd name="T47" fmla="*/ 106 h 106"/>
                <a:gd name="T48" fmla="*/ 57 w 89"/>
                <a:gd name="T49" fmla="*/ 104 h 106"/>
                <a:gd name="T50" fmla="*/ 66 w 89"/>
                <a:gd name="T51" fmla="*/ 101 h 106"/>
                <a:gd name="T52" fmla="*/ 73 w 89"/>
                <a:gd name="T53" fmla="*/ 97 h 106"/>
                <a:gd name="T54" fmla="*/ 76 w 89"/>
                <a:gd name="T55" fmla="*/ 94 h 106"/>
                <a:gd name="T56" fmla="*/ 78 w 89"/>
                <a:gd name="T57" fmla="*/ 92 h 106"/>
                <a:gd name="T58" fmla="*/ 79 w 89"/>
                <a:gd name="T59" fmla="*/ 104 h 106"/>
                <a:gd name="T60" fmla="*/ 89 w 89"/>
                <a:gd name="T61" fmla="*/ 104 h 106"/>
                <a:gd name="T62" fmla="*/ 89 w 89"/>
                <a:gd name="T63" fmla="*/ 51 h 106"/>
                <a:gd name="T64" fmla="*/ 50 w 89"/>
                <a:gd name="T65" fmla="*/ 51 h 106"/>
                <a:gd name="T66" fmla="*/ 50 w 89"/>
                <a:gd name="T67" fmla="*/ 62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9" h="106">
                  <a:moveTo>
                    <a:pt x="50" y="62"/>
                  </a:moveTo>
                  <a:cubicBezTo>
                    <a:pt x="75" y="62"/>
                    <a:pt x="75" y="62"/>
                    <a:pt x="75" y="62"/>
                  </a:cubicBezTo>
                  <a:cubicBezTo>
                    <a:pt x="75" y="80"/>
                    <a:pt x="75" y="80"/>
                    <a:pt x="75" y="80"/>
                  </a:cubicBezTo>
                  <a:cubicBezTo>
                    <a:pt x="74" y="81"/>
                    <a:pt x="74" y="81"/>
                    <a:pt x="74" y="81"/>
                  </a:cubicBezTo>
                  <a:cubicBezTo>
                    <a:pt x="73" y="82"/>
                    <a:pt x="72" y="83"/>
                    <a:pt x="71" y="84"/>
                  </a:cubicBezTo>
                  <a:cubicBezTo>
                    <a:pt x="69" y="86"/>
                    <a:pt x="68" y="87"/>
                    <a:pt x="66" y="88"/>
                  </a:cubicBezTo>
                  <a:cubicBezTo>
                    <a:pt x="64" y="89"/>
                    <a:pt x="61" y="90"/>
                    <a:pt x="58" y="91"/>
                  </a:cubicBezTo>
                  <a:cubicBezTo>
                    <a:pt x="55" y="92"/>
                    <a:pt x="51" y="92"/>
                    <a:pt x="48" y="92"/>
                  </a:cubicBezTo>
                  <a:cubicBezTo>
                    <a:pt x="38" y="92"/>
                    <a:pt x="30" y="89"/>
                    <a:pt x="24" y="82"/>
                  </a:cubicBezTo>
                  <a:cubicBezTo>
                    <a:pt x="18" y="74"/>
                    <a:pt x="15" y="65"/>
                    <a:pt x="15" y="52"/>
                  </a:cubicBezTo>
                  <a:cubicBezTo>
                    <a:pt x="15" y="40"/>
                    <a:pt x="18" y="31"/>
                    <a:pt x="25" y="23"/>
                  </a:cubicBezTo>
                  <a:cubicBezTo>
                    <a:pt x="31" y="16"/>
                    <a:pt x="39" y="13"/>
                    <a:pt x="48" y="13"/>
                  </a:cubicBezTo>
                  <a:cubicBezTo>
                    <a:pt x="51" y="13"/>
                    <a:pt x="54" y="13"/>
                    <a:pt x="57" y="14"/>
                  </a:cubicBezTo>
                  <a:cubicBezTo>
                    <a:pt x="60" y="14"/>
                    <a:pt x="62" y="15"/>
                    <a:pt x="64" y="16"/>
                  </a:cubicBezTo>
                  <a:cubicBezTo>
                    <a:pt x="66" y="17"/>
                    <a:pt x="67" y="18"/>
                    <a:pt x="69" y="19"/>
                  </a:cubicBezTo>
                  <a:cubicBezTo>
                    <a:pt x="71" y="21"/>
                    <a:pt x="72" y="22"/>
                    <a:pt x="73" y="23"/>
                  </a:cubicBezTo>
                  <a:cubicBezTo>
                    <a:pt x="74" y="24"/>
                    <a:pt x="74" y="25"/>
                    <a:pt x="75" y="26"/>
                  </a:cubicBezTo>
                  <a:cubicBezTo>
                    <a:pt x="76" y="27"/>
                    <a:pt x="76" y="27"/>
                    <a:pt x="76" y="27"/>
                  </a:cubicBezTo>
                  <a:cubicBezTo>
                    <a:pt x="86" y="18"/>
                    <a:pt x="86" y="18"/>
                    <a:pt x="86" y="18"/>
                  </a:cubicBezTo>
                  <a:cubicBezTo>
                    <a:pt x="77" y="6"/>
                    <a:pt x="64" y="0"/>
                    <a:pt x="48" y="0"/>
                  </a:cubicBezTo>
                  <a:cubicBezTo>
                    <a:pt x="35" y="0"/>
                    <a:pt x="23" y="4"/>
                    <a:pt x="14" y="14"/>
                  </a:cubicBezTo>
                  <a:cubicBezTo>
                    <a:pt x="4" y="24"/>
                    <a:pt x="0" y="36"/>
                    <a:pt x="0" y="52"/>
                  </a:cubicBezTo>
                  <a:cubicBezTo>
                    <a:pt x="0" y="69"/>
                    <a:pt x="4" y="82"/>
                    <a:pt x="13" y="91"/>
                  </a:cubicBezTo>
                  <a:cubicBezTo>
                    <a:pt x="21" y="101"/>
                    <a:pt x="32" y="106"/>
                    <a:pt x="45" y="106"/>
                  </a:cubicBezTo>
                  <a:cubicBezTo>
                    <a:pt x="50" y="106"/>
                    <a:pt x="54" y="105"/>
                    <a:pt x="57" y="104"/>
                  </a:cubicBezTo>
                  <a:cubicBezTo>
                    <a:pt x="61" y="103"/>
                    <a:pt x="64" y="102"/>
                    <a:pt x="66" y="101"/>
                  </a:cubicBezTo>
                  <a:cubicBezTo>
                    <a:pt x="69" y="100"/>
                    <a:pt x="71" y="99"/>
                    <a:pt x="73" y="97"/>
                  </a:cubicBezTo>
                  <a:cubicBezTo>
                    <a:pt x="75" y="95"/>
                    <a:pt x="76" y="94"/>
                    <a:pt x="76" y="94"/>
                  </a:cubicBezTo>
                  <a:cubicBezTo>
                    <a:pt x="77" y="93"/>
                    <a:pt x="77" y="93"/>
                    <a:pt x="78" y="92"/>
                  </a:cubicBezTo>
                  <a:cubicBezTo>
                    <a:pt x="79" y="104"/>
                    <a:pt x="79" y="104"/>
                    <a:pt x="79" y="104"/>
                  </a:cubicBezTo>
                  <a:cubicBezTo>
                    <a:pt x="89" y="104"/>
                    <a:pt x="89" y="104"/>
                    <a:pt x="89" y="104"/>
                  </a:cubicBezTo>
                  <a:cubicBezTo>
                    <a:pt x="89" y="51"/>
                    <a:pt x="89" y="51"/>
                    <a:pt x="89" y="51"/>
                  </a:cubicBezTo>
                  <a:cubicBezTo>
                    <a:pt x="50" y="51"/>
                    <a:pt x="50" y="51"/>
                    <a:pt x="50" y="51"/>
                  </a:cubicBezTo>
                  <a:lnTo>
                    <a:pt x="50" y="6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1" name="Freeform 7">
              <a:extLst>
                <a:ext uri="{FF2B5EF4-FFF2-40B4-BE49-F238E27FC236}">
                  <a16:creationId xmlns:a16="http://schemas.microsoft.com/office/drawing/2014/main" id="{5E276722-5197-B412-82F4-CAE376DBBFED}"/>
                </a:ext>
              </a:extLst>
            </p:cNvPr>
            <p:cNvSpPr>
              <a:spLocks/>
            </p:cNvSpPr>
            <p:nvPr/>
          </p:nvSpPr>
          <p:spPr bwMode="auto">
            <a:xfrm>
              <a:off x="1246188" y="436563"/>
              <a:ext cx="34925" cy="63500"/>
            </a:xfrm>
            <a:custGeom>
              <a:avLst/>
              <a:gdLst>
                <a:gd name="T0" fmla="*/ 23 w 43"/>
                <a:gd name="T1" fmla="*/ 5 h 77"/>
                <a:gd name="T2" fmla="*/ 14 w 43"/>
                <a:gd name="T3" fmla="*/ 17 h 77"/>
                <a:gd name="T4" fmla="*/ 13 w 43"/>
                <a:gd name="T5" fmla="*/ 2 h 77"/>
                <a:gd name="T6" fmla="*/ 0 w 43"/>
                <a:gd name="T7" fmla="*/ 2 h 77"/>
                <a:gd name="T8" fmla="*/ 0 w 43"/>
                <a:gd name="T9" fmla="*/ 77 h 77"/>
                <a:gd name="T10" fmla="*/ 14 w 43"/>
                <a:gd name="T11" fmla="*/ 77 h 77"/>
                <a:gd name="T12" fmla="*/ 14 w 43"/>
                <a:gd name="T13" fmla="*/ 35 h 77"/>
                <a:gd name="T14" fmla="*/ 24 w 43"/>
                <a:gd name="T15" fmla="*/ 18 h 77"/>
                <a:gd name="T16" fmla="*/ 35 w 43"/>
                <a:gd name="T17" fmla="*/ 14 h 77"/>
                <a:gd name="T18" fmla="*/ 41 w 43"/>
                <a:gd name="T19" fmla="*/ 15 h 77"/>
                <a:gd name="T20" fmla="*/ 43 w 43"/>
                <a:gd name="T21" fmla="*/ 1 h 77"/>
                <a:gd name="T22" fmla="*/ 37 w 43"/>
                <a:gd name="T23" fmla="*/ 0 h 77"/>
                <a:gd name="T24" fmla="*/ 23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3" y="5"/>
                  </a:moveTo>
                  <a:cubicBezTo>
                    <a:pt x="19" y="8"/>
                    <a:pt x="16" y="12"/>
                    <a:pt x="14" y="17"/>
                  </a:cubicBezTo>
                  <a:cubicBezTo>
                    <a:pt x="13" y="2"/>
                    <a:pt x="13" y="2"/>
                    <a:pt x="13" y="2"/>
                  </a:cubicBezTo>
                  <a:cubicBezTo>
                    <a:pt x="0" y="2"/>
                    <a:pt x="0" y="2"/>
                    <a:pt x="0" y="2"/>
                  </a:cubicBezTo>
                  <a:cubicBezTo>
                    <a:pt x="0" y="77"/>
                    <a:pt x="0" y="77"/>
                    <a:pt x="0" y="77"/>
                  </a:cubicBezTo>
                  <a:cubicBezTo>
                    <a:pt x="14" y="77"/>
                    <a:pt x="14" y="77"/>
                    <a:pt x="14" y="77"/>
                  </a:cubicBezTo>
                  <a:cubicBezTo>
                    <a:pt x="14" y="35"/>
                    <a:pt x="14" y="35"/>
                    <a:pt x="14" y="35"/>
                  </a:cubicBezTo>
                  <a:cubicBezTo>
                    <a:pt x="15" y="27"/>
                    <a:pt x="19" y="22"/>
                    <a:pt x="24" y="18"/>
                  </a:cubicBezTo>
                  <a:cubicBezTo>
                    <a:pt x="28" y="16"/>
                    <a:pt x="31" y="14"/>
                    <a:pt x="35" y="14"/>
                  </a:cubicBezTo>
                  <a:cubicBezTo>
                    <a:pt x="37" y="14"/>
                    <a:pt x="39" y="15"/>
                    <a:pt x="41" y="15"/>
                  </a:cubicBezTo>
                  <a:cubicBezTo>
                    <a:pt x="43" y="1"/>
                    <a:pt x="43" y="1"/>
                    <a:pt x="43" y="1"/>
                  </a:cubicBezTo>
                  <a:cubicBezTo>
                    <a:pt x="37" y="0"/>
                    <a:pt x="37" y="0"/>
                    <a:pt x="37" y="0"/>
                  </a:cubicBezTo>
                  <a:cubicBezTo>
                    <a:pt x="32" y="0"/>
                    <a:pt x="27" y="2"/>
                    <a:pt x="23"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 name="Freeform 8">
              <a:extLst>
                <a:ext uri="{FF2B5EF4-FFF2-40B4-BE49-F238E27FC236}">
                  <a16:creationId xmlns:a16="http://schemas.microsoft.com/office/drawing/2014/main" id="{030C0CC0-0956-B1B0-70A8-800FA865F98A}"/>
                </a:ext>
              </a:extLst>
            </p:cNvPr>
            <p:cNvSpPr>
              <a:spLocks noEditPoints="1"/>
            </p:cNvSpPr>
            <p:nvPr/>
          </p:nvSpPr>
          <p:spPr bwMode="auto">
            <a:xfrm>
              <a:off x="1284288" y="438150"/>
              <a:ext cx="60325" cy="63500"/>
            </a:xfrm>
            <a:custGeom>
              <a:avLst/>
              <a:gdLst>
                <a:gd name="T0" fmla="*/ 36 w 72"/>
                <a:gd name="T1" fmla="*/ 0 h 78"/>
                <a:gd name="T2" fmla="*/ 10 w 72"/>
                <a:gd name="T3" fmla="*/ 10 h 78"/>
                <a:gd name="T4" fmla="*/ 0 w 72"/>
                <a:gd name="T5" fmla="*/ 39 h 78"/>
                <a:gd name="T6" fmla="*/ 10 w 72"/>
                <a:gd name="T7" fmla="*/ 67 h 78"/>
                <a:gd name="T8" fmla="*/ 36 w 72"/>
                <a:gd name="T9" fmla="*/ 78 h 78"/>
                <a:gd name="T10" fmla="*/ 62 w 72"/>
                <a:gd name="T11" fmla="*/ 67 h 78"/>
                <a:gd name="T12" fmla="*/ 72 w 72"/>
                <a:gd name="T13" fmla="*/ 39 h 78"/>
                <a:gd name="T14" fmla="*/ 62 w 72"/>
                <a:gd name="T15" fmla="*/ 10 h 78"/>
                <a:gd name="T16" fmla="*/ 36 w 72"/>
                <a:gd name="T17" fmla="*/ 0 h 78"/>
                <a:gd name="T18" fmla="*/ 52 w 72"/>
                <a:gd name="T19" fmla="*/ 59 h 78"/>
                <a:gd name="T20" fmla="*/ 36 w 72"/>
                <a:gd name="T21" fmla="*/ 66 h 78"/>
                <a:gd name="T22" fmla="*/ 20 w 72"/>
                <a:gd name="T23" fmla="*/ 59 h 78"/>
                <a:gd name="T24" fmla="*/ 15 w 72"/>
                <a:gd name="T25" fmla="*/ 39 h 78"/>
                <a:gd name="T26" fmla="*/ 20 w 72"/>
                <a:gd name="T27" fmla="*/ 19 h 78"/>
                <a:gd name="T28" fmla="*/ 36 w 72"/>
                <a:gd name="T29" fmla="*/ 11 h 78"/>
                <a:gd name="T30" fmla="*/ 52 w 72"/>
                <a:gd name="T31" fmla="*/ 19 h 78"/>
                <a:gd name="T32" fmla="*/ 57 w 72"/>
                <a:gd name="T33" fmla="*/ 39 h 78"/>
                <a:gd name="T34" fmla="*/ 52 w 72"/>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78">
                  <a:moveTo>
                    <a:pt x="36" y="0"/>
                  </a:moveTo>
                  <a:cubicBezTo>
                    <a:pt x="25" y="0"/>
                    <a:pt x="16" y="3"/>
                    <a:pt x="10" y="10"/>
                  </a:cubicBezTo>
                  <a:cubicBezTo>
                    <a:pt x="3" y="17"/>
                    <a:pt x="0" y="27"/>
                    <a:pt x="0" y="39"/>
                  </a:cubicBezTo>
                  <a:cubicBezTo>
                    <a:pt x="0" y="51"/>
                    <a:pt x="3" y="60"/>
                    <a:pt x="10" y="67"/>
                  </a:cubicBezTo>
                  <a:cubicBezTo>
                    <a:pt x="16" y="74"/>
                    <a:pt x="25" y="78"/>
                    <a:pt x="36" y="78"/>
                  </a:cubicBezTo>
                  <a:cubicBezTo>
                    <a:pt x="47" y="78"/>
                    <a:pt x="56" y="74"/>
                    <a:pt x="62" y="67"/>
                  </a:cubicBezTo>
                  <a:cubicBezTo>
                    <a:pt x="69" y="60"/>
                    <a:pt x="72" y="51"/>
                    <a:pt x="72" y="39"/>
                  </a:cubicBezTo>
                  <a:cubicBezTo>
                    <a:pt x="72" y="27"/>
                    <a:pt x="69" y="17"/>
                    <a:pt x="62"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0" y="19"/>
                  </a:cubicBezTo>
                  <a:cubicBezTo>
                    <a:pt x="24" y="14"/>
                    <a:pt x="29" y="11"/>
                    <a:pt x="36" y="11"/>
                  </a:cubicBezTo>
                  <a:cubicBezTo>
                    <a:pt x="43" y="11"/>
                    <a:pt x="48" y="14"/>
                    <a:pt x="52" y="19"/>
                  </a:cubicBezTo>
                  <a:cubicBezTo>
                    <a:pt x="56" y="24"/>
                    <a:pt x="57" y="30"/>
                    <a:pt x="57" y="39"/>
                  </a:cubicBezTo>
                  <a:cubicBezTo>
                    <a:pt x="57" y="47"/>
                    <a:pt x="56" y="54"/>
                    <a:pt x="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 name="Freeform 9">
              <a:extLst>
                <a:ext uri="{FF2B5EF4-FFF2-40B4-BE49-F238E27FC236}">
                  <a16:creationId xmlns:a16="http://schemas.microsoft.com/office/drawing/2014/main" id="{88BAE485-97CC-07B4-6CBC-75F7EB1F86CD}"/>
                </a:ext>
              </a:extLst>
            </p:cNvPr>
            <p:cNvSpPr>
              <a:spLocks/>
            </p:cNvSpPr>
            <p:nvPr/>
          </p:nvSpPr>
          <p:spPr bwMode="auto">
            <a:xfrm>
              <a:off x="1350963" y="438150"/>
              <a:ext cx="90488" cy="61913"/>
            </a:xfrm>
            <a:custGeom>
              <a:avLst/>
              <a:gdLst>
                <a:gd name="T0" fmla="*/ 41 w 57"/>
                <a:gd name="T1" fmla="*/ 31 h 39"/>
                <a:gd name="T2" fmla="*/ 32 w 57"/>
                <a:gd name="T3" fmla="*/ 0 h 39"/>
                <a:gd name="T4" fmla="*/ 24 w 57"/>
                <a:gd name="T5" fmla="*/ 0 h 39"/>
                <a:gd name="T6" fmla="*/ 16 w 57"/>
                <a:gd name="T7" fmla="*/ 31 h 39"/>
                <a:gd name="T8" fmla="*/ 8 w 57"/>
                <a:gd name="T9" fmla="*/ 0 h 39"/>
                <a:gd name="T10" fmla="*/ 0 w 57"/>
                <a:gd name="T11" fmla="*/ 0 h 39"/>
                <a:gd name="T12" fmla="*/ 12 w 57"/>
                <a:gd name="T13" fmla="*/ 39 h 39"/>
                <a:gd name="T14" fmla="*/ 20 w 57"/>
                <a:gd name="T15" fmla="*/ 39 h 39"/>
                <a:gd name="T16" fmla="*/ 28 w 57"/>
                <a:gd name="T17" fmla="*/ 9 h 39"/>
                <a:gd name="T18" fmla="*/ 37 w 57"/>
                <a:gd name="T19" fmla="*/ 39 h 39"/>
                <a:gd name="T20" fmla="*/ 45 w 57"/>
                <a:gd name="T21" fmla="*/ 39 h 39"/>
                <a:gd name="T22" fmla="*/ 57 w 57"/>
                <a:gd name="T23" fmla="*/ 0 h 39"/>
                <a:gd name="T24" fmla="*/ 49 w 57"/>
                <a:gd name="T25" fmla="*/ 0 h 39"/>
                <a:gd name="T26" fmla="*/ 41 w 57"/>
                <a:gd name="T27" fmla="*/ 3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7" h="39">
                  <a:moveTo>
                    <a:pt x="41" y="31"/>
                  </a:moveTo>
                  <a:lnTo>
                    <a:pt x="32" y="0"/>
                  </a:lnTo>
                  <a:lnTo>
                    <a:pt x="24" y="0"/>
                  </a:lnTo>
                  <a:lnTo>
                    <a:pt x="16" y="31"/>
                  </a:lnTo>
                  <a:lnTo>
                    <a:pt x="8" y="0"/>
                  </a:lnTo>
                  <a:lnTo>
                    <a:pt x="0" y="0"/>
                  </a:lnTo>
                  <a:lnTo>
                    <a:pt x="12" y="39"/>
                  </a:lnTo>
                  <a:lnTo>
                    <a:pt x="20" y="39"/>
                  </a:lnTo>
                  <a:lnTo>
                    <a:pt x="28" y="9"/>
                  </a:lnTo>
                  <a:lnTo>
                    <a:pt x="37" y="39"/>
                  </a:lnTo>
                  <a:lnTo>
                    <a:pt x="45" y="39"/>
                  </a:lnTo>
                  <a:lnTo>
                    <a:pt x="57" y="0"/>
                  </a:lnTo>
                  <a:lnTo>
                    <a:pt x="49" y="0"/>
                  </a:lnTo>
                  <a:lnTo>
                    <a:pt x="41" y="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 name="Freeform 10">
              <a:extLst>
                <a:ext uri="{FF2B5EF4-FFF2-40B4-BE49-F238E27FC236}">
                  <a16:creationId xmlns:a16="http://schemas.microsoft.com/office/drawing/2014/main" id="{E0EE8424-6820-BE0B-2C64-487E7DD59BC7}"/>
                </a:ext>
              </a:extLst>
            </p:cNvPr>
            <p:cNvSpPr>
              <a:spLocks/>
            </p:cNvSpPr>
            <p:nvPr/>
          </p:nvSpPr>
          <p:spPr bwMode="auto">
            <a:xfrm>
              <a:off x="1446213" y="422275"/>
              <a:ext cx="38100" cy="79375"/>
            </a:xfrm>
            <a:custGeom>
              <a:avLst/>
              <a:gdLst>
                <a:gd name="T0" fmla="*/ 26 w 46"/>
                <a:gd name="T1" fmla="*/ 0 h 97"/>
                <a:gd name="T2" fmla="*/ 13 w 46"/>
                <a:gd name="T3" fmla="*/ 0 h 97"/>
                <a:gd name="T4" fmla="*/ 11 w 46"/>
                <a:gd name="T5" fmla="*/ 20 h 97"/>
                <a:gd name="T6" fmla="*/ 0 w 46"/>
                <a:gd name="T7" fmla="*/ 20 h 97"/>
                <a:gd name="T8" fmla="*/ 0 w 46"/>
                <a:gd name="T9" fmla="*/ 31 h 97"/>
                <a:gd name="T10" fmla="*/ 11 w 46"/>
                <a:gd name="T11" fmla="*/ 31 h 97"/>
                <a:gd name="T12" fmla="*/ 11 w 46"/>
                <a:gd name="T13" fmla="*/ 72 h 97"/>
                <a:gd name="T14" fmla="*/ 16 w 46"/>
                <a:gd name="T15" fmla="*/ 91 h 97"/>
                <a:gd name="T16" fmla="*/ 32 w 46"/>
                <a:gd name="T17" fmla="*/ 97 h 97"/>
                <a:gd name="T18" fmla="*/ 46 w 46"/>
                <a:gd name="T19" fmla="*/ 95 h 97"/>
                <a:gd name="T20" fmla="*/ 44 w 46"/>
                <a:gd name="T21" fmla="*/ 84 h 97"/>
                <a:gd name="T22" fmla="*/ 36 w 46"/>
                <a:gd name="T23" fmla="*/ 85 h 97"/>
                <a:gd name="T24" fmla="*/ 28 w 46"/>
                <a:gd name="T25" fmla="*/ 82 h 97"/>
                <a:gd name="T26" fmla="*/ 26 w 46"/>
                <a:gd name="T27" fmla="*/ 70 h 97"/>
                <a:gd name="T28" fmla="*/ 26 w 46"/>
                <a:gd name="T29" fmla="*/ 31 h 97"/>
                <a:gd name="T30" fmla="*/ 46 w 46"/>
                <a:gd name="T31" fmla="*/ 31 h 97"/>
                <a:gd name="T32" fmla="*/ 46 w 46"/>
                <a:gd name="T33" fmla="*/ 20 h 97"/>
                <a:gd name="T34" fmla="*/ 26 w 46"/>
                <a:gd name="T35" fmla="*/ 20 h 97"/>
                <a:gd name="T36" fmla="*/ 26 w 46"/>
                <a:gd name="T37"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6" h="97">
                  <a:moveTo>
                    <a:pt x="26" y="0"/>
                  </a:moveTo>
                  <a:cubicBezTo>
                    <a:pt x="13" y="0"/>
                    <a:pt x="13" y="0"/>
                    <a:pt x="13" y="0"/>
                  </a:cubicBezTo>
                  <a:cubicBezTo>
                    <a:pt x="11" y="20"/>
                    <a:pt x="11" y="20"/>
                    <a:pt x="11" y="20"/>
                  </a:cubicBezTo>
                  <a:cubicBezTo>
                    <a:pt x="0" y="20"/>
                    <a:pt x="0" y="20"/>
                    <a:pt x="0" y="20"/>
                  </a:cubicBezTo>
                  <a:cubicBezTo>
                    <a:pt x="0" y="31"/>
                    <a:pt x="0" y="31"/>
                    <a:pt x="0" y="31"/>
                  </a:cubicBezTo>
                  <a:cubicBezTo>
                    <a:pt x="11" y="31"/>
                    <a:pt x="11" y="31"/>
                    <a:pt x="11" y="31"/>
                  </a:cubicBezTo>
                  <a:cubicBezTo>
                    <a:pt x="11" y="72"/>
                    <a:pt x="11" y="72"/>
                    <a:pt x="11" y="72"/>
                  </a:cubicBezTo>
                  <a:cubicBezTo>
                    <a:pt x="11" y="81"/>
                    <a:pt x="13" y="88"/>
                    <a:pt x="16" y="91"/>
                  </a:cubicBezTo>
                  <a:cubicBezTo>
                    <a:pt x="20" y="95"/>
                    <a:pt x="25" y="97"/>
                    <a:pt x="32" y="97"/>
                  </a:cubicBezTo>
                  <a:cubicBezTo>
                    <a:pt x="38" y="97"/>
                    <a:pt x="42" y="96"/>
                    <a:pt x="46" y="95"/>
                  </a:cubicBezTo>
                  <a:cubicBezTo>
                    <a:pt x="44" y="84"/>
                    <a:pt x="44" y="84"/>
                    <a:pt x="44" y="84"/>
                  </a:cubicBezTo>
                  <a:cubicBezTo>
                    <a:pt x="42" y="85"/>
                    <a:pt x="39" y="85"/>
                    <a:pt x="36" y="85"/>
                  </a:cubicBezTo>
                  <a:cubicBezTo>
                    <a:pt x="33" y="85"/>
                    <a:pt x="30" y="84"/>
                    <a:pt x="28" y="82"/>
                  </a:cubicBezTo>
                  <a:cubicBezTo>
                    <a:pt x="27" y="80"/>
                    <a:pt x="26" y="76"/>
                    <a:pt x="26" y="70"/>
                  </a:cubicBezTo>
                  <a:cubicBezTo>
                    <a:pt x="26" y="31"/>
                    <a:pt x="26" y="31"/>
                    <a:pt x="26" y="31"/>
                  </a:cubicBezTo>
                  <a:cubicBezTo>
                    <a:pt x="46" y="31"/>
                    <a:pt x="46" y="31"/>
                    <a:pt x="46" y="31"/>
                  </a:cubicBezTo>
                  <a:cubicBezTo>
                    <a:pt x="46" y="20"/>
                    <a:pt x="46" y="20"/>
                    <a:pt x="46" y="20"/>
                  </a:cubicBezTo>
                  <a:cubicBezTo>
                    <a:pt x="26" y="20"/>
                    <a:pt x="26" y="20"/>
                    <a:pt x="26" y="20"/>
                  </a:cubicBezTo>
                  <a:lnTo>
                    <a:pt x="2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5" name="Freeform 11">
              <a:extLst>
                <a:ext uri="{FF2B5EF4-FFF2-40B4-BE49-F238E27FC236}">
                  <a16:creationId xmlns:a16="http://schemas.microsoft.com/office/drawing/2014/main" id="{493BFF13-D216-7236-ADB3-513803D7A451}"/>
                </a:ext>
              </a:extLst>
            </p:cNvPr>
            <p:cNvSpPr>
              <a:spLocks/>
            </p:cNvSpPr>
            <p:nvPr/>
          </p:nvSpPr>
          <p:spPr bwMode="auto">
            <a:xfrm>
              <a:off x="1497013" y="412750"/>
              <a:ext cx="52388" cy="87313"/>
            </a:xfrm>
            <a:custGeom>
              <a:avLst/>
              <a:gdLst>
                <a:gd name="T0" fmla="*/ 39 w 64"/>
                <a:gd name="T1" fmla="*/ 30 h 106"/>
                <a:gd name="T2" fmla="*/ 14 w 64"/>
                <a:gd name="T3" fmla="*/ 45 h 106"/>
                <a:gd name="T4" fmla="*/ 14 w 64"/>
                <a:gd name="T5" fmla="*/ 0 h 106"/>
                <a:gd name="T6" fmla="*/ 0 w 64"/>
                <a:gd name="T7" fmla="*/ 0 h 106"/>
                <a:gd name="T8" fmla="*/ 0 w 64"/>
                <a:gd name="T9" fmla="*/ 106 h 106"/>
                <a:gd name="T10" fmla="*/ 14 w 64"/>
                <a:gd name="T11" fmla="*/ 106 h 106"/>
                <a:gd name="T12" fmla="*/ 14 w 64"/>
                <a:gd name="T13" fmla="*/ 62 h 106"/>
                <a:gd name="T14" fmla="*/ 21 w 64"/>
                <a:gd name="T15" fmla="*/ 49 h 106"/>
                <a:gd name="T16" fmla="*/ 34 w 64"/>
                <a:gd name="T17" fmla="*/ 42 h 106"/>
                <a:gd name="T18" fmla="*/ 46 w 64"/>
                <a:gd name="T19" fmla="*/ 47 h 106"/>
                <a:gd name="T20" fmla="*/ 49 w 64"/>
                <a:gd name="T21" fmla="*/ 62 h 106"/>
                <a:gd name="T22" fmla="*/ 49 w 64"/>
                <a:gd name="T23" fmla="*/ 106 h 106"/>
                <a:gd name="T24" fmla="*/ 64 w 64"/>
                <a:gd name="T25" fmla="*/ 106 h 106"/>
                <a:gd name="T26" fmla="*/ 64 w 64"/>
                <a:gd name="T27" fmla="*/ 58 h 106"/>
                <a:gd name="T28" fmla="*/ 57 w 64"/>
                <a:gd name="T29" fmla="*/ 37 h 106"/>
                <a:gd name="T30" fmla="*/ 39 w 64"/>
                <a:gd name="T31" fmla="*/ 3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4" h="106">
                  <a:moveTo>
                    <a:pt x="39" y="30"/>
                  </a:moveTo>
                  <a:cubicBezTo>
                    <a:pt x="29" y="30"/>
                    <a:pt x="20" y="35"/>
                    <a:pt x="14" y="45"/>
                  </a:cubicBezTo>
                  <a:cubicBezTo>
                    <a:pt x="14" y="0"/>
                    <a:pt x="14" y="0"/>
                    <a:pt x="14" y="0"/>
                  </a:cubicBezTo>
                  <a:cubicBezTo>
                    <a:pt x="0" y="0"/>
                    <a:pt x="0" y="0"/>
                    <a:pt x="0" y="0"/>
                  </a:cubicBezTo>
                  <a:cubicBezTo>
                    <a:pt x="0" y="106"/>
                    <a:pt x="0" y="106"/>
                    <a:pt x="0" y="106"/>
                  </a:cubicBezTo>
                  <a:cubicBezTo>
                    <a:pt x="14" y="106"/>
                    <a:pt x="14" y="106"/>
                    <a:pt x="14" y="106"/>
                  </a:cubicBezTo>
                  <a:cubicBezTo>
                    <a:pt x="14" y="62"/>
                    <a:pt x="14" y="62"/>
                    <a:pt x="14" y="62"/>
                  </a:cubicBezTo>
                  <a:cubicBezTo>
                    <a:pt x="15" y="57"/>
                    <a:pt x="17" y="53"/>
                    <a:pt x="21" y="49"/>
                  </a:cubicBezTo>
                  <a:cubicBezTo>
                    <a:pt x="25" y="44"/>
                    <a:pt x="29" y="42"/>
                    <a:pt x="34" y="42"/>
                  </a:cubicBezTo>
                  <a:cubicBezTo>
                    <a:pt x="40" y="42"/>
                    <a:pt x="44" y="44"/>
                    <a:pt x="46" y="47"/>
                  </a:cubicBezTo>
                  <a:cubicBezTo>
                    <a:pt x="48" y="50"/>
                    <a:pt x="49" y="55"/>
                    <a:pt x="49" y="62"/>
                  </a:cubicBezTo>
                  <a:cubicBezTo>
                    <a:pt x="49" y="106"/>
                    <a:pt x="49" y="106"/>
                    <a:pt x="49" y="106"/>
                  </a:cubicBezTo>
                  <a:cubicBezTo>
                    <a:pt x="64" y="106"/>
                    <a:pt x="64" y="106"/>
                    <a:pt x="64" y="106"/>
                  </a:cubicBezTo>
                  <a:cubicBezTo>
                    <a:pt x="64" y="58"/>
                    <a:pt x="64" y="58"/>
                    <a:pt x="64" y="58"/>
                  </a:cubicBezTo>
                  <a:cubicBezTo>
                    <a:pt x="64" y="48"/>
                    <a:pt x="62" y="41"/>
                    <a:pt x="57" y="37"/>
                  </a:cubicBezTo>
                  <a:cubicBezTo>
                    <a:pt x="53" y="32"/>
                    <a:pt x="47" y="30"/>
                    <a:pt x="39"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 name="Freeform 12">
              <a:extLst>
                <a:ext uri="{FF2B5EF4-FFF2-40B4-BE49-F238E27FC236}">
                  <a16:creationId xmlns:a16="http://schemas.microsoft.com/office/drawing/2014/main" id="{A2FBFC85-5630-8BC3-A583-1DEC58BBCCA5}"/>
                </a:ext>
              </a:extLst>
            </p:cNvPr>
            <p:cNvSpPr>
              <a:spLocks noEditPoints="1"/>
            </p:cNvSpPr>
            <p:nvPr/>
          </p:nvSpPr>
          <p:spPr bwMode="auto">
            <a:xfrm>
              <a:off x="1581151" y="415925"/>
              <a:ext cx="77788" cy="84138"/>
            </a:xfrm>
            <a:custGeom>
              <a:avLst/>
              <a:gdLst>
                <a:gd name="T0" fmla="*/ 20 w 49"/>
                <a:gd name="T1" fmla="*/ 0 h 53"/>
                <a:gd name="T2" fmla="*/ 0 w 49"/>
                <a:gd name="T3" fmla="*/ 53 h 53"/>
                <a:gd name="T4" fmla="*/ 8 w 49"/>
                <a:gd name="T5" fmla="*/ 53 h 53"/>
                <a:gd name="T6" fmla="*/ 13 w 49"/>
                <a:gd name="T7" fmla="*/ 40 h 53"/>
                <a:gd name="T8" fmla="*/ 36 w 49"/>
                <a:gd name="T9" fmla="*/ 40 h 53"/>
                <a:gd name="T10" fmla="*/ 40 w 49"/>
                <a:gd name="T11" fmla="*/ 53 h 53"/>
                <a:gd name="T12" fmla="*/ 49 w 49"/>
                <a:gd name="T13" fmla="*/ 53 h 53"/>
                <a:gd name="T14" fmla="*/ 29 w 49"/>
                <a:gd name="T15" fmla="*/ 0 h 53"/>
                <a:gd name="T16" fmla="*/ 20 w 49"/>
                <a:gd name="T17" fmla="*/ 0 h 53"/>
                <a:gd name="T18" fmla="*/ 15 w 49"/>
                <a:gd name="T19" fmla="*/ 34 h 53"/>
                <a:gd name="T20" fmla="*/ 24 w 49"/>
                <a:gd name="T21" fmla="*/ 7 h 53"/>
                <a:gd name="T22" fmla="*/ 34 w 49"/>
                <a:gd name="T23" fmla="*/ 34 h 53"/>
                <a:gd name="T24" fmla="*/ 15 w 49"/>
                <a:gd name="T25" fmla="*/ 34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3">
                  <a:moveTo>
                    <a:pt x="20" y="0"/>
                  </a:moveTo>
                  <a:lnTo>
                    <a:pt x="0" y="53"/>
                  </a:lnTo>
                  <a:lnTo>
                    <a:pt x="8" y="53"/>
                  </a:lnTo>
                  <a:lnTo>
                    <a:pt x="13" y="40"/>
                  </a:lnTo>
                  <a:lnTo>
                    <a:pt x="36" y="40"/>
                  </a:lnTo>
                  <a:lnTo>
                    <a:pt x="40" y="53"/>
                  </a:lnTo>
                  <a:lnTo>
                    <a:pt x="49" y="53"/>
                  </a:lnTo>
                  <a:lnTo>
                    <a:pt x="29" y="0"/>
                  </a:lnTo>
                  <a:lnTo>
                    <a:pt x="20" y="0"/>
                  </a:lnTo>
                  <a:close/>
                  <a:moveTo>
                    <a:pt x="15" y="34"/>
                  </a:moveTo>
                  <a:lnTo>
                    <a:pt x="24" y="7"/>
                  </a:lnTo>
                  <a:lnTo>
                    <a:pt x="34" y="34"/>
                  </a:lnTo>
                  <a:lnTo>
                    <a:pt x="15" y="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 name="Freeform 14">
              <a:extLst>
                <a:ext uri="{FF2B5EF4-FFF2-40B4-BE49-F238E27FC236}">
                  <a16:creationId xmlns:a16="http://schemas.microsoft.com/office/drawing/2014/main" id="{FF83A1F9-4D22-902B-230C-EA48637DF2D8}"/>
                </a:ext>
              </a:extLst>
            </p:cNvPr>
            <p:cNvSpPr>
              <a:spLocks noEditPoints="1"/>
            </p:cNvSpPr>
            <p:nvPr/>
          </p:nvSpPr>
          <p:spPr bwMode="auto">
            <a:xfrm>
              <a:off x="1663701" y="412750"/>
              <a:ext cx="58738" cy="88900"/>
            </a:xfrm>
            <a:custGeom>
              <a:avLst/>
              <a:gdLst>
                <a:gd name="T0" fmla="*/ 57 w 71"/>
                <a:gd name="T1" fmla="*/ 43 h 108"/>
                <a:gd name="T2" fmla="*/ 55 w 71"/>
                <a:gd name="T3" fmla="*/ 40 h 108"/>
                <a:gd name="T4" fmla="*/ 51 w 71"/>
                <a:gd name="T5" fmla="*/ 36 h 108"/>
                <a:gd name="T6" fmla="*/ 43 w 71"/>
                <a:gd name="T7" fmla="*/ 31 h 108"/>
                <a:gd name="T8" fmla="*/ 33 w 71"/>
                <a:gd name="T9" fmla="*/ 30 h 108"/>
                <a:gd name="T10" fmla="*/ 9 w 71"/>
                <a:gd name="T11" fmla="*/ 41 h 108"/>
                <a:gd name="T12" fmla="*/ 0 w 71"/>
                <a:gd name="T13" fmla="*/ 69 h 108"/>
                <a:gd name="T14" fmla="*/ 8 w 71"/>
                <a:gd name="T15" fmla="*/ 97 h 108"/>
                <a:gd name="T16" fmla="*/ 32 w 71"/>
                <a:gd name="T17" fmla="*/ 108 h 108"/>
                <a:gd name="T18" fmla="*/ 37 w 71"/>
                <a:gd name="T19" fmla="*/ 107 h 108"/>
                <a:gd name="T20" fmla="*/ 42 w 71"/>
                <a:gd name="T21" fmla="*/ 106 h 108"/>
                <a:gd name="T22" fmla="*/ 46 w 71"/>
                <a:gd name="T23" fmla="*/ 104 h 108"/>
                <a:gd name="T24" fmla="*/ 49 w 71"/>
                <a:gd name="T25" fmla="*/ 103 h 108"/>
                <a:gd name="T26" fmla="*/ 52 w 71"/>
                <a:gd name="T27" fmla="*/ 100 h 108"/>
                <a:gd name="T28" fmla="*/ 54 w 71"/>
                <a:gd name="T29" fmla="*/ 98 h 108"/>
                <a:gd name="T30" fmla="*/ 55 w 71"/>
                <a:gd name="T31" fmla="*/ 97 h 108"/>
                <a:gd name="T32" fmla="*/ 56 w 71"/>
                <a:gd name="T33" fmla="*/ 95 h 108"/>
                <a:gd name="T34" fmla="*/ 57 w 71"/>
                <a:gd name="T35" fmla="*/ 95 h 108"/>
                <a:gd name="T36" fmla="*/ 59 w 71"/>
                <a:gd name="T37" fmla="*/ 106 h 108"/>
                <a:gd name="T38" fmla="*/ 71 w 71"/>
                <a:gd name="T39" fmla="*/ 106 h 108"/>
                <a:gd name="T40" fmla="*/ 71 w 71"/>
                <a:gd name="T41" fmla="*/ 0 h 108"/>
                <a:gd name="T42" fmla="*/ 57 w 71"/>
                <a:gd name="T43" fmla="*/ 0 h 108"/>
                <a:gd name="T44" fmla="*/ 57 w 71"/>
                <a:gd name="T45" fmla="*/ 43 h 108"/>
                <a:gd name="T46" fmla="*/ 51 w 71"/>
                <a:gd name="T47" fmla="*/ 88 h 108"/>
                <a:gd name="T48" fmla="*/ 36 w 71"/>
                <a:gd name="T49" fmla="*/ 96 h 108"/>
                <a:gd name="T50" fmla="*/ 20 w 71"/>
                <a:gd name="T51" fmla="*/ 88 h 108"/>
                <a:gd name="T52" fmla="*/ 15 w 71"/>
                <a:gd name="T53" fmla="*/ 68 h 108"/>
                <a:gd name="T54" fmla="*/ 21 w 71"/>
                <a:gd name="T55" fmla="*/ 49 h 108"/>
                <a:gd name="T56" fmla="*/ 36 w 71"/>
                <a:gd name="T57" fmla="*/ 41 h 108"/>
                <a:gd name="T58" fmla="*/ 51 w 71"/>
                <a:gd name="T59" fmla="*/ 49 h 108"/>
                <a:gd name="T60" fmla="*/ 57 w 71"/>
                <a:gd name="T61" fmla="*/ 68 h 108"/>
                <a:gd name="T62" fmla="*/ 51 w 71"/>
                <a:gd name="T63" fmla="*/ 8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1" h="108">
                  <a:moveTo>
                    <a:pt x="57" y="43"/>
                  </a:moveTo>
                  <a:cubicBezTo>
                    <a:pt x="56" y="42"/>
                    <a:pt x="56" y="41"/>
                    <a:pt x="55" y="40"/>
                  </a:cubicBezTo>
                  <a:cubicBezTo>
                    <a:pt x="54" y="39"/>
                    <a:pt x="53" y="38"/>
                    <a:pt x="51" y="36"/>
                  </a:cubicBezTo>
                  <a:cubicBezTo>
                    <a:pt x="49" y="34"/>
                    <a:pt x="46" y="33"/>
                    <a:pt x="43" y="31"/>
                  </a:cubicBezTo>
                  <a:cubicBezTo>
                    <a:pt x="40" y="30"/>
                    <a:pt x="37" y="30"/>
                    <a:pt x="33" y="30"/>
                  </a:cubicBezTo>
                  <a:cubicBezTo>
                    <a:pt x="23" y="30"/>
                    <a:pt x="15" y="33"/>
                    <a:pt x="9" y="41"/>
                  </a:cubicBezTo>
                  <a:cubicBezTo>
                    <a:pt x="3" y="48"/>
                    <a:pt x="0" y="57"/>
                    <a:pt x="0" y="69"/>
                  </a:cubicBezTo>
                  <a:cubicBezTo>
                    <a:pt x="0" y="80"/>
                    <a:pt x="3" y="90"/>
                    <a:pt x="8" y="97"/>
                  </a:cubicBezTo>
                  <a:cubicBezTo>
                    <a:pt x="14" y="104"/>
                    <a:pt x="22" y="108"/>
                    <a:pt x="32" y="108"/>
                  </a:cubicBezTo>
                  <a:cubicBezTo>
                    <a:pt x="34" y="108"/>
                    <a:pt x="35" y="108"/>
                    <a:pt x="37" y="107"/>
                  </a:cubicBezTo>
                  <a:cubicBezTo>
                    <a:pt x="39" y="107"/>
                    <a:pt x="41" y="107"/>
                    <a:pt x="42" y="106"/>
                  </a:cubicBezTo>
                  <a:cubicBezTo>
                    <a:pt x="43" y="106"/>
                    <a:pt x="45" y="105"/>
                    <a:pt x="46" y="104"/>
                  </a:cubicBezTo>
                  <a:cubicBezTo>
                    <a:pt x="47" y="104"/>
                    <a:pt x="48" y="103"/>
                    <a:pt x="49" y="103"/>
                  </a:cubicBezTo>
                  <a:cubicBezTo>
                    <a:pt x="50" y="102"/>
                    <a:pt x="51" y="101"/>
                    <a:pt x="52" y="100"/>
                  </a:cubicBezTo>
                  <a:cubicBezTo>
                    <a:pt x="53" y="100"/>
                    <a:pt x="53" y="99"/>
                    <a:pt x="54" y="98"/>
                  </a:cubicBezTo>
                  <a:cubicBezTo>
                    <a:pt x="54" y="98"/>
                    <a:pt x="55" y="97"/>
                    <a:pt x="55" y="97"/>
                  </a:cubicBezTo>
                  <a:cubicBezTo>
                    <a:pt x="56" y="96"/>
                    <a:pt x="56" y="96"/>
                    <a:pt x="56" y="95"/>
                  </a:cubicBezTo>
                  <a:cubicBezTo>
                    <a:pt x="57" y="95"/>
                    <a:pt x="57" y="95"/>
                    <a:pt x="57" y="95"/>
                  </a:cubicBezTo>
                  <a:cubicBezTo>
                    <a:pt x="59" y="106"/>
                    <a:pt x="59" y="106"/>
                    <a:pt x="59" y="106"/>
                  </a:cubicBezTo>
                  <a:cubicBezTo>
                    <a:pt x="71" y="106"/>
                    <a:pt x="71" y="106"/>
                    <a:pt x="71" y="106"/>
                  </a:cubicBezTo>
                  <a:cubicBezTo>
                    <a:pt x="71" y="0"/>
                    <a:pt x="71" y="0"/>
                    <a:pt x="71" y="0"/>
                  </a:cubicBezTo>
                  <a:cubicBezTo>
                    <a:pt x="57" y="0"/>
                    <a:pt x="57" y="0"/>
                    <a:pt x="57" y="0"/>
                  </a:cubicBezTo>
                  <a:lnTo>
                    <a:pt x="57" y="43"/>
                  </a:lnTo>
                  <a:close/>
                  <a:moveTo>
                    <a:pt x="51" y="88"/>
                  </a:moveTo>
                  <a:cubicBezTo>
                    <a:pt x="47" y="93"/>
                    <a:pt x="42" y="96"/>
                    <a:pt x="36" y="96"/>
                  </a:cubicBezTo>
                  <a:cubicBezTo>
                    <a:pt x="29" y="96"/>
                    <a:pt x="24" y="93"/>
                    <a:pt x="20" y="88"/>
                  </a:cubicBezTo>
                  <a:cubicBezTo>
                    <a:pt x="17" y="83"/>
                    <a:pt x="15" y="76"/>
                    <a:pt x="15" y="68"/>
                  </a:cubicBezTo>
                  <a:cubicBezTo>
                    <a:pt x="15" y="61"/>
                    <a:pt x="17" y="54"/>
                    <a:pt x="21" y="49"/>
                  </a:cubicBezTo>
                  <a:cubicBezTo>
                    <a:pt x="25" y="44"/>
                    <a:pt x="30" y="41"/>
                    <a:pt x="36" y="41"/>
                  </a:cubicBezTo>
                  <a:cubicBezTo>
                    <a:pt x="43" y="41"/>
                    <a:pt x="48" y="44"/>
                    <a:pt x="51" y="49"/>
                  </a:cubicBezTo>
                  <a:cubicBezTo>
                    <a:pt x="55" y="54"/>
                    <a:pt x="57" y="61"/>
                    <a:pt x="57" y="68"/>
                  </a:cubicBezTo>
                  <a:cubicBezTo>
                    <a:pt x="57" y="76"/>
                    <a:pt x="55" y="83"/>
                    <a:pt x="51" y="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 name="Freeform 15">
              <a:extLst>
                <a:ext uri="{FF2B5EF4-FFF2-40B4-BE49-F238E27FC236}">
                  <a16:creationId xmlns:a16="http://schemas.microsoft.com/office/drawing/2014/main" id="{B67964F5-8081-A3D8-089C-A081B2E521A9}"/>
                </a:ext>
              </a:extLst>
            </p:cNvPr>
            <p:cNvSpPr>
              <a:spLocks/>
            </p:cNvSpPr>
            <p:nvPr/>
          </p:nvSpPr>
          <p:spPr bwMode="auto">
            <a:xfrm>
              <a:off x="1733551" y="438150"/>
              <a:ext cx="60325" cy="61913"/>
            </a:xfrm>
            <a:custGeom>
              <a:avLst/>
              <a:gdLst>
                <a:gd name="T0" fmla="*/ 18 w 38"/>
                <a:gd name="T1" fmla="*/ 32 h 39"/>
                <a:gd name="T2" fmla="*/ 8 w 38"/>
                <a:gd name="T3" fmla="*/ 0 h 39"/>
                <a:gd name="T4" fmla="*/ 0 w 38"/>
                <a:gd name="T5" fmla="*/ 0 h 39"/>
                <a:gd name="T6" fmla="*/ 15 w 38"/>
                <a:gd name="T7" fmla="*/ 39 h 39"/>
                <a:gd name="T8" fmla="*/ 23 w 38"/>
                <a:gd name="T9" fmla="*/ 39 h 39"/>
                <a:gd name="T10" fmla="*/ 38 w 38"/>
                <a:gd name="T11" fmla="*/ 0 h 39"/>
                <a:gd name="T12" fmla="*/ 29 w 38"/>
                <a:gd name="T13" fmla="*/ 0 h 39"/>
                <a:gd name="T14" fmla="*/ 18 w 38"/>
                <a:gd name="T15" fmla="*/ 32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39">
                  <a:moveTo>
                    <a:pt x="18" y="32"/>
                  </a:moveTo>
                  <a:lnTo>
                    <a:pt x="8" y="0"/>
                  </a:lnTo>
                  <a:lnTo>
                    <a:pt x="0" y="0"/>
                  </a:lnTo>
                  <a:lnTo>
                    <a:pt x="15" y="39"/>
                  </a:lnTo>
                  <a:lnTo>
                    <a:pt x="23" y="39"/>
                  </a:lnTo>
                  <a:lnTo>
                    <a:pt x="38" y="0"/>
                  </a:lnTo>
                  <a:lnTo>
                    <a:pt x="29" y="0"/>
                  </a:lnTo>
                  <a:lnTo>
                    <a:pt x="18"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9" name="Freeform 16">
              <a:extLst>
                <a:ext uri="{FF2B5EF4-FFF2-40B4-BE49-F238E27FC236}">
                  <a16:creationId xmlns:a16="http://schemas.microsoft.com/office/drawing/2014/main" id="{C73E25E4-139B-A180-CBFD-59414A4BD238}"/>
                </a:ext>
              </a:extLst>
            </p:cNvPr>
            <p:cNvSpPr>
              <a:spLocks/>
            </p:cNvSpPr>
            <p:nvPr/>
          </p:nvSpPr>
          <p:spPr bwMode="auto">
            <a:xfrm>
              <a:off x="1801813" y="411163"/>
              <a:ext cx="15875" cy="14288"/>
            </a:xfrm>
            <a:custGeom>
              <a:avLst/>
              <a:gdLst>
                <a:gd name="T0" fmla="*/ 10 w 19"/>
                <a:gd name="T1" fmla="*/ 0 h 18"/>
                <a:gd name="T2" fmla="*/ 3 w 19"/>
                <a:gd name="T3" fmla="*/ 2 h 18"/>
                <a:gd name="T4" fmla="*/ 0 w 19"/>
                <a:gd name="T5" fmla="*/ 9 h 18"/>
                <a:gd name="T6" fmla="*/ 3 w 19"/>
                <a:gd name="T7" fmla="*/ 16 h 18"/>
                <a:gd name="T8" fmla="*/ 10 w 19"/>
                <a:gd name="T9" fmla="*/ 18 h 18"/>
                <a:gd name="T10" fmla="*/ 17 w 19"/>
                <a:gd name="T11" fmla="*/ 16 h 18"/>
                <a:gd name="T12" fmla="*/ 19 w 19"/>
                <a:gd name="T13" fmla="*/ 9 h 18"/>
                <a:gd name="T14" fmla="*/ 17 w 19"/>
                <a:gd name="T15" fmla="*/ 2 h 18"/>
                <a:gd name="T16" fmla="*/ 10 w 19"/>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8">
                  <a:moveTo>
                    <a:pt x="10" y="0"/>
                  </a:moveTo>
                  <a:cubicBezTo>
                    <a:pt x="7" y="0"/>
                    <a:pt x="5" y="1"/>
                    <a:pt x="3" y="2"/>
                  </a:cubicBezTo>
                  <a:cubicBezTo>
                    <a:pt x="1" y="4"/>
                    <a:pt x="0" y="7"/>
                    <a:pt x="0" y="9"/>
                  </a:cubicBezTo>
                  <a:cubicBezTo>
                    <a:pt x="0" y="12"/>
                    <a:pt x="1" y="14"/>
                    <a:pt x="3" y="16"/>
                  </a:cubicBezTo>
                  <a:cubicBezTo>
                    <a:pt x="5" y="17"/>
                    <a:pt x="7" y="18"/>
                    <a:pt x="10" y="18"/>
                  </a:cubicBezTo>
                  <a:cubicBezTo>
                    <a:pt x="13" y="18"/>
                    <a:pt x="15" y="17"/>
                    <a:pt x="17" y="16"/>
                  </a:cubicBezTo>
                  <a:cubicBezTo>
                    <a:pt x="18" y="14"/>
                    <a:pt x="19" y="12"/>
                    <a:pt x="19" y="9"/>
                  </a:cubicBezTo>
                  <a:cubicBezTo>
                    <a:pt x="19" y="6"/>
                    <a:pt x="18" y="4"/>
                    <a:pt x="17" y="2"/>
                  </a:cubicBezTo>
                  <a:cubicBezTo>
                    <a:pt x="15" y="1"/>
                    <a:pt x="12" y="0"/>
                    <a:pt x="1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 name="Rectangle 17">
              <a:extLst>
                <a:ext uri="{FF2B5EF4-FFF2-40B4-BE49-F238E27FC236}">
                  <a16:creationId xmlns:a16="http://schemas.microsoft.com/office/drawing/2014/main" id="{7B6F8562-C3CB-5305-FB0B-63FF8D97092D}"/>
                </a:ext>
              </a:extLst>
            </p:cNvPr>
            <p:cNvSpPr>
              <a:spLocks noChangeArrowheads="1"/>
            </p:cNvSpPr>
            <p:nvPr/>
          </p:nvSpPr>
          <p:spPr bwMode="auto">
            <a:xfrm>
              <a:off x="1804988" y="438150"/>
              <a:ext cx="11113" cy="619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 name="Freeform 18">
              <a:extLst>
                <a:ext uri="{FF2B5EF4-FFF2-40B4-BE49-F238E27FC236}">
                  <a16:creationId xmlns:a16="http://schemas.microsoft.com/office/drawing/2014/main" id="{AAAB2CA3-ACC4-BAB9-7B09-8D2F882AE852}"/>
                </a:ext>
              </a:extLst>
            </p:cNvPr>
            <p:cNvSpPr>
              <a:spLocks/>
            </p:cNvSpPr>
            <p:nvPr/>
          </p:nvSpPr>
          <p:spPr bwMode="auto">
            <a:xfrm>
              <a:off x="1828801" y="436563"/>
              <a:ext cx="47625" cy="65088"/>
            </a:xfrm>
            <a:custGeom>
              <a:avLst/>
              <a:gdLst>
                <a:gd name="T0" fmla="*/ 44 w 59"/>
                <a:gd name="T1" fmla="*/ 36 h 79"/>
                <a:gd name="T2" fmla="*/ 37 w 59"/>
                <a:gd name="T3" fmla="*/ 34 h 79"/>
                <a:gd name="T4" fmla="*/ 30 w 59"/>
                <a:gd name="T5" fmla="*/ 31 h 79"/>
                <a:gd name="T6" fmla="*/ 24 w 59"/>
                <a:gd name="T7" fmla="*/ 29 h 79"/>
                <a:gd name="T8" fmla="*/ 20 w 59"/>
                <a:gd name="T9" fmla="*/ 26 h 79"/>
                <a:gd name="T10" fmla="*/ 18 w 59"/>
                <a:gd name="T11" fmla="*/ 21 h 79"/>
                <a:gd name="T12" fmla="*/ 22 w 59"/>
                <a:gd name="T13" fmla="*/ 14 h 79"/>
                <a:gd name="T14" fmla="*/ 32 w 59"/>
                <a:gd name="T15" fmla="*/ 12 h 79"/>
                <a:gd name="T16" fmla="*/ 52 w 59"/>
                <a:gd name="T17" fmla="*/ 20 h 79"/>
                <a:gd name="T18" fmla="*/ 58 w 59"/>
                <a:gd name="T19" fmla="*/ 10 h 79"/>
                <a:gd name="T20" fmla="*/ 55 w 59"/>
                <a:gd name="T21" fmla="*/ 8 h 79"/>
                <a:gd name="T22" fmla="*/ 46 w 59"/>
                <a:gd name="T23" fmla="*/ 3 h 79"/>
                <a:gd name="T24" fmla="*/ 32 w 59"/>
                <a:gd name="T25" fmla="*/ 0 h 79"/>
                <a:gd name="T26" fmla="*/ 12 w 59"/>
                <a:gd name="T27" fmla="*/ 7 h 79"/>
                <a:gd name="T28" fmla="*/ 4 w 59"/>
                <a:gd name="T29" fmla="*/ 23 h 79"/>
                <a:gd name="T30" fmla="*/ 6 w 59"/>
                <a:gd name="T31" fmla="*/ 31 h 79"/>
                <a:gd name="T32" fmla="*/ 11 w 59"/>
                <a:gd name="T33" fmla="*/ 37 h 79"/>
                <a:gd name="T34" fmla="*/ 15 w 59"/>
                <a:gd name="T35" fmla="*/ 40 h 79"/>
                <a:gd name="T36" fmla="*/ 19 w 59"/>
                <a:gd name="T37" fmla="*/ 42 h 79"/>
                <a:gd name="T38" fmla="*/ 23 w 59"/>
                <a:gd name="T39" fmla="*/ 44 h 79"/>
                <a:gd name="T40" fmla="*/ 29 w 59"/>
                <a:gd name="T41" fmla="*/ 45 h 79"/>
                <a:gd name="T42" fmla="*/ 33 w 59"/>
                <a:gd name="T43" fmla="*/ 47 h 79"/>
                <a:gd name="T44" fmla="*/ 38 w 59"/>
                <a:gd name="T45" fmla="*/ 49 h 79"/>
                <a:gd name="T46" fmla="*/ 42 w 59"/>
                <a:gd name="T47" fmla="*/ 52 h 79"/>
                <a:gd name="T48" fmla="*/ 45 w 59"/>
                <a:gd name="T49" fmla="*/ 57 h 79"/>
                <a:gd name="T50" fmla="*/ 41 w 59"/>
                <a:gd name="T51" fmla="*/ 65 h 79"/>
                <a:gd name="T52" fmla="*/ 30 w 59"/>
                <a:gd name="T53" fmla="*/ 67 h 79"/>
                <a:gd name="T54" fmla="*/ 18 w 59"/>
                <a:gd name="T55" fmla="*/ 64 h 79"/>
                <a:gd name="T56" fmla="*/ 8 w 59"/>
                <a:gd name="T57" fmla="*/ 57 h 79"/>
                <a:gd name="T58" fmla="*/ 0 w 59"/>
                <a:gd name="T59" fmla="*/ 66 h 79"/>
                <a:gd name="T60" fmla="*/ 12 w 59"/>
                <a:gd name="T61" fmla="*/ 74 h 79"/>
                <a:gd name="T62" fmla="*/ 30 w 59"/>
                <a:gd name="T63" fmla="*/ 79 h 79"/>
                <a:gd name="T64" fmla="*/ 52 w 59"/>
                <a:gd name="T65" fmla="*/ 72 h 79"/>
                <a:gd name="T66" fmla="*/ 59 w 59"/>
                <a:gd name="T67" fmla="*/ 55 h 79"/>
                <a:gd name="T68" fmla="*/ 44 w 59"/>
                <a:gd name="T69" fmla="*/ 36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9" h="79">
                  <a:moveTo>
                    <a:pt x="44" y="36"/>
                  </a:moveTo>
                  <a:cubicBezTo>
                    <a:pt x="43" y="36"/>
                    <a:pt x="41" y="35"/>
                    <a:pt x="37" y="34"/>
                  </a:cubicBezTo>
                  <a:cubicBezTo>
                    <a:pt x="34" y="33"/>
                    <a:pt x="31" y="32"/>
                    <a:pt x="30" y="31"/>
                  </a:cubicBezTo>
                  <a:cubicBezTo>
                    <a:pt x="27" y="30"/>
                    <a:pt x="25" y="30"/>
                    <a:pt x="24" y="29"/>
                  </a:cubicBezTo>
                  <a:cubicBezTo>
                    <a:pt x="23" y="29"/>
                    <a:pt x="22" y="28"/>
                    <a:pt x="20" y="26"/>
                  </a:cubicBezTo>
                  <a:cubicBezTo>
                    <a:pt x="19" y="25"/>
                    <a:pt x="18" y="23"/>
                    <a:pt x="18" y="21"/>
                  </a:cubicBezTo>
                  <a:cubicBezTo>
                    <a:pt x="18" y="18"/>
                    <a:pt x="19" y="15"/>
                    <a:pt x="22" y="14"/>
                  </a:cubicBezTo>
                  <a:cubicBezTo>
                    <a:pt x="24" y="12"/>
                    <a:pt x="28" y="12"/>
                    <a:pt x="32" y="12"/>
                  </a:cubicBezTo>
                  <a:cubicBezTo>
                    <a:pt x="39" y="12"/>
                    <a:pt x="46" y="14"/>
                    <a:pt x="52" y="20"/>
                  </a:cubicBezTo>
                  <a:cubicBezTo>
                    <a:pt x="58" y="10"/>
                    <a:pt x="58" y="10"/>
                    <a:pt x="58" y="10"/>
                  </a:cubicBezTo>
                  <a:cubicBezTo>
                    <a:pt x="58" y="10"/>
                    <a:pt x="57" y="9"/>
                    <a:pt x="55" y="8"/>
                  </a:cubicBezTo>
                  <a:cubicBezTo>
                    <a:pt x="53" y="6"/>
                    <a:pt x="50" y="5"/>
                    <a:pt x="46" y="3"/>
                  </a:cubicBezTo>
                  <a:cubicBezTo>
                    <a:pt x="41" y="1"/>
                    <a:pt x="37" y="0"/>
                    <a:pt x="32" y="0"/>
                  </a:cubicBezTo>
                  <a:cubicBezTo>
                    <a:pt x="23" y="0"/>
                    <a:pt x="17" y="3"/>
                    <a:pt x="12" y="7"/>
                  </a:cubicBezTo>
                  <a:cubicBezTo>
                    <a:pt x="7" y="11"/>
                    <a:pt x="4" y="16"/>
                    <a:pt x="4" y="23"/>
                  </a:cubicBezTo>
                  <a:cubicBezTo>
                    <a:pt x="4" y="26"/>
                    <a:pt x="5" y="29"/>
                    <a:pt x="6" y="31"/>
                  </a:cubicBezTo>
                  <a:cubicBezTo>
                    <a:pt x="7" y="33"/>
                    <a:pt x="8" y="35"/>
                    <a:pt x="11" y="37"/>
                  </a:cubicBezTo>
                  <a:cubicBezTo>
                    <a:pt x="13" y="39"/>
                    <a:pt x="14" y="40"/>
                    <a:pt x="15" y="40"/>
                  </a:cubicBezTo>
                  <a:cubicBezTo>
                    <a:pt x="16" y="41"/>
                    <a:pt x="18" y="41"/>
                    <a:pt x="19" y="42"/>
                  </a:cubicBezTo>
                  <a:cubicBezTo>
                    <a:pt x="20" y="43"/>
                    <a:pt x="22" y="43"/>
                    <a:pt x="23" y="44"/>
                  </a:cubicBezTo>
                  <a:cubicBezTo>
                    <a:pt x="25" y="44"/>
                    <a:pt x="27" y="45"/>
                    <a:pt x="29" y="45"/>
                  </a:cubicBezTo>
                  <a:cubicBezTo>
                    <a:pt x="31" y="46"/>
                    <a:pt x="32" y="47"/>
                    <a:pt x="33" y="47"/>
                  </a:cubicBezTo>
                  <a:cubicBezTo>
                    <a:pt x="35" y="48"/>
                    <a:pt x="37" y="48"/>
                    <a:pt x="38" y="49"/>
                  </a:cubicBezTo>
                  <a:cubicBezTo>
                    <a:pt x="39" y="49"/>
                    <a:pt x="41" y="50"/>
                    <a:pt x="42" y="52"/>
                  </a:cubicBezTo>
                  <a:cubicBezTo>
                    <a:pt x="44" y="53"/>
                    <a:pt x="45" y="55"/>
                    <a:pt x="45" y="57"/>
                  </a:cubicBezTo>
                  <a:cubicBezTo>
                    <a:pt x="45" y="61"/>
                    <a:pt x="44" y="63"/>
                    <a:pt x="41" y="65"/>
                  </a:cubicBezTo>
                  <a:cubicBezTo>
                    <a:pt x="38" y="66"/>
                    <a:pt x="35" y="67"/>
                    <a:pt x="30" y="67"/>
                  </a:cubicBezTo>
                  <a:cubicBezTo>
                    <a:pt x="26" y="67"/>
                    <a:pt x="22" y="66"/>
                    <a:pt x="18" y="64"/>
                  </a:cubicBezTo>
                  <a:cubicBezTo>
                    <a:pt x="14" y="62"/>
                    <a:pt x="10" y="59"/>
                    <a:pt x="8" y="57"/>
                  </a:cubicBezTo>
                  <a:cubicBezTo>
                    <a:pt x="0" y="66"/>
                    <a:pt x="0" y="66"/>
                    <a:pt x="0" y="66"/>
                  </a:cubicBezTo>
                  <a:cubicBezTo>
                    <a:pt x="3" y="69"/>
                    <a:pt x="7" y="71"/>
                    <a:pt x="12" y="74"/>
                  </a:cubicBezTo>
                  <a:cubicBezTo>
                    <a:pt x="17" y="77"/>
                    <a:pt x="23" y="79"/>
                    <a:pt x="30" y="79"/>
                  </a:cubicBezTo>
                  <a:cubicBezTo>
                    <a:pt x="39" y="79"/>
                    <a:pt x="47" y="76"/>
                    <a:pt x="52" y="72"/>
                  </a:cubicBezTo>
                  <a:cubicBezTo>
                    <a:pt x="57" y="67"/>
                    <a:pt x="59" y="62"/>
                    <a:pt x="59" y="55"/>
                  </a:cubicBezTo>
                  <a:cubicBezTo>
                    <a:pt x="59" y="47"/>
                    <a:pt x="54" y="40"/>
                    <a:pt x="44"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 name="Freeform 19">
              <a:extLst>
                <a:ext uri="{FF2B5EF4-FFF2-40B4-BE49-F238E27FC236}">
                  <a16:creationId xmlns:a16="http://schemas.microsoft.com/office/drawing/2014/main" id="{995386EE-0219-9B59-3015-DA98004633E3}"/>
                </a:ext>
              </a:extLst>
            </p:cNvPr>
            <p:cNvSpPr>
              <a:spLocks/>
            </p:cNvSpPr>
            <p:nvPr/>
          </p:nvSpPr>
          <p:spPr bwMode="auto">
            <a:xfrm>
              <a:off x="1960563" y="436563"/>
              <a:ext cx="36513" cy="63500"/>
            </a:xfrm>
            <a:custGeom>
              <a:avLst/>
              <a:gdLst>
                <a:gd name="T0" fmla="*/ 24 w 43"/>
                <a:gd name="T1" fmla="*/ 5 h 77"/>
                <a:gd name="T2" fmla="*/ 15 w 43"/>
                <a:gd name="T3" fmla="*/ 17 h 77"/>
                <a:gd name="T4" fmla="*/ 14 w 43"/>
                <a:gd name="T5" fmla="*/ 2 h 77"/>
                <a:gd name="T6" fmla="*/ 0 w 43"/>
                <a:gd name="T7" fmla="*/ 2 h 77"/>
                <a:gd name="T8" fmla="*/ 0 w 43"/>
                <a:gd name="T9" fmla="*/ 77 h 77"/>
                <a:gd name="T10" fmla="*/ 15 w 43"/>
                <a:gd name="T11" fmla="*/ 77 h 77"/>
                <a:gd name="T12" fmla="*/ 15 w 43"/>
                <a:gd name="T13" fmla="*/ 35 h 77"/>
                <a:gd name="T14" fmla="*/ 25 w 43"/>
                <a:gd name="T15" fmla="*/ 18 h 77"/>
                <a:gd name="T16" fmla="*/ 35 w 43"/>
                <a:gd name="T17" fmla="*/ 14 h 77"/>
                <a:gd name="T18" fmla="*/ 41 w 43"/>
                <a:gd name="T19" fmla="*/ 15 h 77"/>
                <a:gd name="T20" fmla="*/ 43 w 43"/>
                <a:gd name="T21" fmla="*/ 1 h 77"/>
                <a:gd name="T22" fmla="*/ 37 w 43"/>
                <a:gd name="T23" fmla="*/ 0 h 77"/>
                <a:gd name="T24" fmla="*/ 24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4" y="5"/>
                  </a:moveTo>
                  <a:cubicBezTo>
                    <a:pt x="20" y="8"/>
                    <a:pt x="17" y="12"/>
                    <a:pt x="15" y="17"/>
                  </a:cubicBezTo>
                  <a:cubicBezTo>
                    <a:pt x="14" y="2"/>
                    <a:pt x="14" y="2"/>
                    <a:pt x="14" y="2"/>
                  </a:cubicBezTo>
                  <a:cubicBezTo>
                    <a:pt x="0" y="2"/>
                    <a:pt x="0" y="2"/>
                    <a:pt x="0" y="2"/>
                  </a:cubicBezTo>
                  <a:cubicBezTo>
                    <a:pt x="0" y="77"/>
                    <a:pt x="0" y="77"/>
                    <a:pt x="0" y="77"/>
                  </a:cubicBezTo>
                  <a:cubicBezTo>
                    <a:pt x="15" y="77"/>
                    <a:pt x="15" y="77"/>
                    <a:pt x="15" y="77"/>
                  </a:cubicBezTo>
                  <a:cubicBezTo>
                    <a:pt x="15" y="35"/>
                    <a:pt x="15" y="35"/>
                    <a:pt x="15" y="35"/>
                  </a:cubicBezTo>
                  <a:cubicBezTo>
                    <a:pt x="16" y="27"/>
                    <a:pt x="19" y="22"/>
                    <a:pt x="25" y="18"/>
                  </a:cubicBezTo>
                  <a:cubicBezTo>
                    <a:pt x="28" y="16"/>
                    <a:pt x="32" y="14"/>
                    <a:pt x="35" y="14"/>
                  </a:cubicBezTo>
                  <a:cubicBezTo>
                    <a:pt x="38" y="14"/>
                    <a:pt x="40" y="15"/>
                    <a:pt x="41" y="15"/>
                  </a:cubicBezTo>
                  <a:cubicBezTo>
                    <a:pt x="43" y="1"/>
                    <a:pt x="43" y="1"/>
                    <a:pt x="43" y="1"/>
                  </a:cubicBezTo>
                  <a:cubicBezTo>
                    <a:pt x="37" y="0"/>
                    <a:pt x="37" y="0"/>
                    <a:pt x="37" y="0"/>
                  </a:cubicBezTo>
                  <a:cubicBezTo>
                    <a:pt x="32" y="0"/>
                    <a:pt x="28" y="2"/>
                    <a:pt x="24"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3" name="Freeform 20">
              <a:extLst>
                <a:ext uri="{FF2B5EF4-FFF2-40B4-BE49-F238E27FC236}">
                  <a16:creationId xmlns:a16="http://schemas.microsoft.com/office/drawing/2014/main" id="{2960E1C6-F590-264A-344E-7EF84C9D9013}"/>
                </a:ext>
              </a:extLst>
            </p:cNvPr>
            <p:cNvSpPr>
              <a:spLocks/>
            </p:cNvSpPr>
            <p:nvPr/>
          </p:nvSpPr>
          <p:spPr bwMode="auto">
            <a:xfrm>
              <a:off x="2000251" y="438150"/>
              <a:ext cx="58738" cy="85725"/>
            </a:xfrm>
            <a:custGeom>
              <a:avLst/>
              <a:gdLst>
                <a:gd name="T0" fmla="*/ 57 w 72"/>
                <a:gd name="T1" fmla="*/ 0 h 103"/>
                <a:gd name="T2" fmla="*/ 36 w 72"/>
                <a:gd name="T3" fmla="*/ 61 h 103"/>
                <a:gd name="T4" fmla="*/ 15 w 72"/>
                <a:gd name="T5" fmla="*/ 0 h 103"/>
                <a:gd name="T6" fmla="*/ 0 w 72"/>
                <a:gd name="T7" fmla="*/ 0 h 103"/>
                <a:gd name="T8" fmla="*/ 28 w 72"/>
                <a:gd name="T9" fmla="*/ 74 h 103"/>
                <a:gd name="T10" fmla="*/ 25 w 72"/>
                <a:gd name="T11" fmla="*/ 83 h 103"/>
                <a:gd name="T12" fmla="*/ 21 w 72"/>
                <a:gd name="T13" fmla="*/ 90 h 103"/>
                <a:gd name="T14" fmla="*/ 16 w 72"/>
                <a:gd name="T15" fmla="*/ 91 h 103"/>
                <a:gd name="T16" fmla="*/ 8 w 72"/>
                <a:gd name="T17" fmla="*/ 89 h 103"/>
                <a:gd name="T18" fmla="*/ 5 w 72"/>
                <a:gd name="T19" fmla="*/ 100 h 103"/>
                <a:gd name="T20" fmla="*/ 6 w 72"/>
                <a:gd name="T21" fmla="*/ 101 h 103"/>
                <a:gd name="T22" fmla="*/ 12 w 72"/>
                <a:gd name="T23" fmla="*/ 103 h 103"/>
                <a:gd name="T24" fmla="*/ 19 w 72"/>
                <a:gd name="T25" fmla="*/ 103 h 103"/>
                <a:gd name="T26" fmla="*/ 31 w 72"/>
                <a:gd name="T27" fmla="*/ 100 h 103"/>
                <a:gd name="T28" fmla="*/ 39 w 72"/>
                <a:gd name="T29" fmla="*/ 87 h 103"/>
                <a:gd name="T30" fmla="*/ 72 w 72"/>
                <a:gd name="T31" fmla="*/ 0 h 103"/>
                <a:gd name="T32" fmla="*/ 57 w 72"/>
                <a:gd name="T33"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103">
                  <a:moveTo>
                    <a:pt x="57" y="0"/>
                  </a:moveTo>
                  <a:cubicBezTo>
                    <a:pt x="36" y="61"/>
                    <a:pt x="36" y="61"/>
                    <a:pt x="36" y="61"/>
                  </a:cubicBezTo>
                  <a:cubicBezTo>
                    <a:pt x="15" y="0"/>
                    <a:pt x="15" y="0"/>
                    <a:pt x="15" y="0"/>
                  </a:cubicBezTo>
                  <a:cubicBezTo>
                    <a:pt x="0" y="0"/>
                    <a:pt x="0" y="0"/>
                    <a:pt x="0" y="0"/>
                  </a:cubicBezTo>
                  <a:cubicBezTo>
                    <a:pt x="28" y="74"/>
                    <a:pt x="28" y="74"/>
                    <a:pt x="28" y="74"/>
                  </a:cubicBezTo>
                  <a:cubicBezTo>
                    <a:pt x="25" y="83"/>
                    <a:pt x="25" y="83"/>
                    <a:pt x="25" y="83"/>
                  </a:cubicBezTo>
                  <a:cubicBezTo>
                    <a:pt x="24" y="87"/>
                    <a:pt x="22" y="89"/>
                    <a:pt x="21" y="90"/>
                  </a:cubicBezTo>
                  <a:cubicBezTo>
                    <a:pt x="20" y="91"/>
                    <a:pt x="18" y="91"/>
                    <a:pt x="16" y="91"/>
                  </a:cubicBezTo>
                  <a:cubicBezTo>
                    <a:pt x="14" y="91"/>
                    <a:pt x="11" y="91"/>
                    <a:pt x="8" y="89"/>
                  </a:cubicBezTo>
                  <a:cubicBezTo>
                    <a:pt x="5" y="100"/>
                    <a:pt x="5" y="100"/>
                    <a:pt x="5" y="100"/>
                  </a:cubicBezTo>
                  <a:cubicBezTo>
                    <a:pt x="6" y="101"/>
                    <a:pt x="6" y="101"/>
                    <a:pt x="6" y="101"/>
                  </a:cubicBezTo>
                  <a:cubicBezTo>
                    <a:pt x="7" y="102"/>
                    <a:pt x="9" y="102"/>
                    <a:pt x="12" y="103"/>
                  </a:cubicBezTo>
                  <a:cubicBezTo>
                    <a:pt x="14" y="103"/>
                    <a:pt x="17" y="103"/>
                    <a:pt x="19" y="103"/>
                  </a:cubicBezTo>
                  <a:cubicBezTo>
                    <a:pt x="24" y="103"/>
                    <a:pt x="28" y="102"/>
                    <a:pt x="31" y="100"/>
                  </a:cubicBezTo>
                  <a:cubicBezTo>
                    <a:pt x="34" y="97"/>
                    <a:pt x="36" y="93"/>
                    <a:pt x="39" y="87"/>
                  </a:cubicBezTo>
                  <a:cubicBezTo>
                    <a:pt x="72" y="0"/>
                    <a:pt x="72" y="0"/>
                    <a:pt x="72" y="0"/>
                  </a:cubicBezTo>
                  <a:lnTo>
                    <a:pt x="5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4" name="Freeform 21">
              <a:extLst>
                <a:ext uri="{FF2B5EF4-FFF2-40B4-BE49-F238E27FC236}">
                  <a16:creationId xmlns:a16="http://schemas.microsoft.com/office/drawing/2014/main" id="{8279F213-F01D-0BA8-7DEC-BF8F2017D953}"/>
                </a:ext>
              </a:extLst>
            </p:cNvPr>
            <p:cNvSpPr>
              <a:spLocks noEditPoints="1"/>
            </p:cNvSpPr>
            <p:nvPr/>
          </p:nvSpPr>
          <p:spPr bwMode="auto">
            <a:xfrm>
              <a:off x="1547813" y="-96838"/>
              <a:ext cx="352425" cy="422275"/>
            </a:xfrm>
            <a:custGeom>
              <a:avLst/>
              <a:gdLst>
                <a:gd name="T0" fmla="*/ 327 w 425"/>
                <a:gd name="T1" fmla="*/ 247 h 510"/>
                <a:gd name="T2" fmla="*/ 415 w 425"/>
                <a:gd name="T3" fmla="*/ 130 h 510"/>
                <a:gd name="T4" fmla="*/ 268 w 425"/>
                <a:gd name="T5" fmla="*/ 0 h 510"/>
                <a:gd name="T6" fmla="*/ 0 w 425"/>
                <a:gd name="T7" fmla="*/ 0 h 510"/>
                <a:gd name="T8" fmla="*/ 0 w 425"/>
                <a:gd name="T9" fmla="*/ 510 h 510"/>
                <a:gd name="T10" fmla="*/ 277 w 425"/>
                <a:gd name="T11" fmla="*/ 510 h 510"/>
                <a:gd name="T12" fmla="*/ 425 w 425"/>
                <a:gd name="T13" fmla="*/ 373 h 510"/>
                <a:gd name="T14" fmla="*/ 327 w 425"/>
                <a:gd name="T15" fmla="*/ 247 h 510"/>
                <a:gd name="T16" fmla="*/ 109 w 425"/>
                <a:gd name="T17" fmla="*/ 92 h 510"/>
                <a:gd name="T18" fmla="*/ 245 w 425"/>
                <a:gd name="T19" fmla="*/ 92 h 510"/>
                <a:gd name="T20" fmla="*/ 304 w 425"/>
                <a:gd name="T21" fmla="*/ 148 h 510"/>
                <a:gd name="T22" fmla="*/ 245 w 425"/>
                <a:gd name="T23" fmla="*/ 205 h 510"/>
                <a:gd name="T24" fmla="*/ 109 w 425"/>
                <a:gd name="T25" fmla="*/ 205 h 510"/>
                <a:gd name="T26" fmla="*/ 109 w 425"/>
                <a:gd name="T27" fmla="*/ 92 h 510"/>
                <a:gd name="T28" fmla="*/ 249 w 425"/>
                <a:gd name="T29" fmla="*/ 417 h 510"/>
                <a:gd name="T30" fmla="*/ 249 w 425"/>
                <a:gd name="T31" fmla="*/ 418 h 510"/>
                <a:gd name="T32" fmla="*/ 109 w 425"/>
                <a:gd name="T33" fmla="*/ 418 h 510"/>
                <a:gd name="T34" fmla="*/ 109 w 425"/>
                <a:gd name="T35" fmla="*/ 298 h 510"/>
                <a:gd name="T36" fmla="*/ 249 w 425"/>
                <a:gd name="T37" fmla="*/ 298 h 510"/>
                <a:gd name="T38" fmla="*/ 315 w 425"/>
                <a:gd name="T39" fmla="*/ 357 h 510"/>
                <a:gd name="T40" fmla="*/ 249 w 425"/>
                <a:gd name="T41" fmla="*/ 417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25" h="510">
                  <a:moveTo>
                    <a:pt x="327" y="247"/>
                  </a:moveTo>
                  <a:cubicBezTo>
                    <a:pt x="375" y="237"/>
                    <a:pt x="415" y="194"/>
                    <a:pt x="415" y="130"/>
                  </a:cubicBezTo>
                  <a:cubicBezTo>
                    <a:pt x="415" y="62"/>
                    <a:pt x="365" y="0"/>
                    <a:pt x="268" y="0"/>
                  </a:cubicBezTo>
                  <a:cubicBezTo>
                    <a:pt x="0" y="0"/>
                    <a:pt x="0" y="0"/>
                    <a:pt x="0" y="0"/>
                  </a:cubicBezTo>
                  <a:cubicBezTo>
                    <a:pt x="0" y="510"/>
                    <a:pt x="0" y="510"/>
                    <a:pt x="0" y="510"/>
                  </a:cubicBezTo>
                  <a:cubicBezTo>
                    <a:pt x="277" y="510"/>
                    <a:pt x="277" y="510"/>
                    <a:pt x="277" y="510"/>
                  </a:cubicBezTo>
                  <a:cubicBezTo>
                    <a:pt x="374" y="510"/>
                    <a:pt x="425" y="449"/>
                    <a:pt x="425" y="373"/>
                  </a:cubicBezTo>
                  <a:cubicBezTo>
                    <a:pt x="425" y="309"/>
                    <a:pt x="381" y="256"/>
                    <a:pt x="327" y="247"/>
                  </a:cubicBezTo>
                  <a:close/>
                  <a:moveTo>
                    <a:pt x="109" y="92"/>
                  </a:moveTo>
                  <a:cubicBezTo>
                    <a:pt x="245" y="92"/>
                    <a:pt x="245" y="92"/>
                    <a:pt x="245" y="92"/>
                  </a:cubicBezTo>
                  <a:cubicBezTo>
                    <a:pt x="281" y="92"/>
                    <a:pt x="304" y="117"/>
                    <a:pt x="304" y="148"/>
                  </a:cubicBezTo>
                  <a:cubicBezTo>
                    <a:pt x="304" y="181"/>
                    <a:pt x="281" y="205"/>
                    <a:pt x="245" y="205"/>
                  </a:cubicBezTo>
                  <a:cubicBezTo>
                    <a:pt x="109" y="205"/>
                    <a:pt x="109" y="205"/>
                    <a:pt x="109" y="205"/>
                  </a:cubicBezTo>
                  <a:lnTo>
                    <a:pt x="109" y="92"/>
                  </a:lnTo>
                  <a:close/>
                  <a:moveTo>
                    <a:pt x="249" y="417"/>
                  </a:moveTo>
                  <a:cubicBezTo>
                    <a:pt x="249" y="418"/>
                    <a:pt x="249" y="418"/>
                    <a:pt x="249" y="418"/>
                  </a:cubicBezTo>
                  <a:cubicBezTo>
                    <a:pt x="109" y="418"/>
                    <a:pt x="109" y="418"/>
                    <a:pt x="109" y="418"/>
                  </a:cubicBezTo>
                  <a:cubicBezTo>
                    <a:pt x="109" y="298"/>
                    <a:pt x="109" y="298"/>
                    <a:pt x="109" y="298"/>
                  </a:cubicBezTo>
                  <a:cubicBezTo>
                    <a:pt x="249" y="298"/>
                    <a:pt x="249" y="298"/>
                    <a:pt x="249" y="298"/>
                  </a:cubicBezTo>
                  <a:cubicBezTo>
                    <a:pt x="292" y="298"/>
                    <a:pt x="315" y="325"/>
                    <a:pt x="315" y="357"/>
                  </a:cubicBezTo>
                  <a:cubicBezTo>
                    <a:pt x="315" y="394"/>
                    <a:pt x="290" y="417"/>
                    <a:pt x="249" y="4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5" name="Freeform 22">
              <a:extLst>
                <a:ext uri="{FF2B5EF4-FFF2-40B4-BE49-F238E27FC236}">
                  <a16:creationId xmlns:a16="http://schemas.microsoft.com/office/drawing/2014/main" id="{05C0F3AF-1E64-F4C9-5564-207AB298F6B9}"/>
                </a:ext>
              </a:extLst>
            </p:cNvPr>
            <p:cNvSpPr>
              <a:spLocks/>
            </p:cNvSpPr>
            <p:nvPr/>
          </p:nvSpPr>
          <p:spPr bwMode="auto">
            <a:xfrm>
              <a:off x="1139826" y="-103188"/>
              <a:ext cx="347663" cy="436563"/>
            </a:xfrm>
            <a:custGeom>
              <a:avLst/>
              <a:gdLst>
                <a:gd name="T0" fmla="*/ 59 w 420"/>
                <a:gd name="T1" fmla="*/ 363 h 527"/>
                <a:gd name="T2" fmla="*/ 221 w 420"/>
                <a:gd name="T3" fmla="*/ 431 h 527"/>
                <a:gd name="T4" fmla="*/ 310 w 420"/>
                <a:gd name="T5" fmla="*/ 374 h 527"/>
                <a:gd name="T6" fmla="*/ 207 w 420"/>
                <a:gd name="T7" fmla="*/ 309 h 527"/>
                <a:gd name="T8" fmla="*/ 17 w 420"/>
                <a:gd name="T9" fmla="*/ 154 h 527"/>
                <a:gd name="T10" fmla="*/ 210 w 420"/>
                <a:gd name="T11" fmla="*/ 0 h 527"/>
                <a:gd name="T12" fmla="*/ 409 w 420"/>
                <a:gd name="T13" fmla="*/ 71 h 527"/>
                <a:gd name="T14" fmla="*/ 349 w 420"/>
                <a:gd name="T15" fmla="*/ 151 h 527"/>
                <a:gd name="T16" fmla="*/ 203 w 420"/>
                <a:gd name="T17" fmla="*/ 95 h 527"/>
                <a:gd name="T18" fmla="*/ 128 w 420"/>
                <a:gd name="T19" fmla="*/ 147 h 527"/>
                <a:gd name="T20" fmla="*/ 229 w 420"/>
                <a:gd name="T21" fmla="*/ 206 h 527"/>
                <a:gd name="T22" fmla="*/ 420 w 420"/>
                <a:gd name="T23" fmla="*/ 363 h 527"/>
                <a:gd name="T24" fmla="*/ 216 w 420"/>
                <a:gd name="T25" fmla="*/ 527 h 527"/>
                <a:gd name="T26" fmla="*/ 0 w 420"/>
                <a:gd name="T27" fmla="*/ 446 h 527"/>
                <a:gd name="T28" fmla="*/ 59 w 420"/>
                <a:gd name="T29" fmla="*/ 363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0" h="527">
                  <a:moveTo>
                    <a:pt x="59" y="363"/>
                  </a:moveTo>
                  <a:cubicBezTo>
                    <a:pt x="95" y="400"/>
                    <a:pt x="151" y="431"/>
                    <a:pt x="221" y="431"/>
                  </a:cubicBezTo>
                  <a:cubicBezTo>
                    <a:pt x="281" y="431"/>
                    <a:pt x="310" y="403"/>
                    <a:pt x="310" y="374"/>
                  </a:cubicBezTo>
                  <a:cubicBezTo>
                    <a:pt x="310" y="336"/>
                    <a:pt x="266" y="323"/>
                    <a:pt x="207" y="309"/>
                  </a:cubicBezTo>
                  <a:cubicBezTo>
                    <a:pt x="124" y="290"/>
                    <a:pt x="17" y="267"/>
                    <a:pt x="17" y="154"/>
                  </a:cubicBezTo>
                  <a:cubicBezTo>
                    <a:pt x="17" y="69"/>
                    <a:pt x="90" y="0"/>
                    <a:pt x="210" y="0"/>
                  </a:cubicBezTo>
                  <a:cubicBezTo>
                    <a:pt x="291" y="0"/>
                    <a:pt x="359" y="24"/>
                    <a:pt x="409" y="71"/>
                  </a:cubicBezTo>
                  <a:cubicBezTo>
                    <a:pt x="349" y="151"/>
                    <a:pt x="349" y="151"/>
                    <a:pt x="349" y="151"/>
                  </a:cubicBezTo>
                  <a:cubicBezTo>
                    <a:pt x="308" y="113"/>
                    <a:pt x="253" y="95"/>
                    <a:pt x="203" y="95"/>
                  </a:cubicBezTo>
                  <a:cubicBezTo>
                    <a:pt x="154" y="95"/>
                    <a:pt x="128" y="117"/>
                    <a:pt x="128" y="147"/>
                  </a:cubicBezTo>
                  <a:cubicBezTo>
                    <a:pt x="128" y="182"/>
                    <a:pt x="170" y="192"/>
                    <a:pt x="229" y="206"/>
                  </a:cubicBezTo>
                  <a:cubicBezTo>
                    <a:pt x="313" y="225"/>
                    <a:pt x="420" y="250"/>
                    <a:pt x="420" y="363"/>
                  </a:cubicBezTo>
                  <a:cubicBezTo>
                    <a:pt x="420" y="457"/>
                    <a:pt x="353" y="527"/>
                    <a:pt x="216" y="527"/>
                  </a:cubicBezTo>
                  <a:cubicBezTo>
                    <a:pt x="118" y="527"/>
                    <a:pt x="48" y="494"/>
                    <a:pt x="0" y="446"/>
                  </a:cubicBezTo>
                  <a:lnTo>
                    <a:pt x="59" y="3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6" name="Rectangle 23">
              <a:extLst>
                <a:ext uri="{FF2B5EF4-FFF2-40B4-BE49-F238E27FC236}">
                  <a16:creationId xmlns:a16="http://schemas.microsoft.com/office/drawing/2014/main" id="{5308E799-0736-BCF1-CC1A-3F3E2248F93B}"/>
                </a:ext>
              </a:extLst>
            </p:cNvPr>
            <p:cNvSpPr>
              <a:spLocks noChangeArrowheads="1"/>
            </p:cNvSpPr>
            <p:nvPr/>
          </p:nvSpPr>
          <p:spPr bwMode="auto">
            <a:xfrm>
              <a:off x="1968501" y="-96838"/>
              <a:ext cx="88900" cy="422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7" name="Freeform 24">
              <a:extLst>
                <a:ext uri="{FF2B5EF4-FFF2-40B4-BE49-F238E27FC236}">
                  <a16:creationId xmlns:a16="http://schemas.microsoft.com/office/drawing/2014/main" id="{D9308C71-8329-D144-E136-1D34018B4D56}"/>
                </a:ext>
              </a:extLst>
            </p:cNvPr>
            <p:cNvSpPr>
              <a:spLocks noEditPoints="1"/>
            </p:cNvSpPr>
            <p:nvPr/>
          </p:nvSpPr>
          <p:spPr bwMode="auto">
            <a:xfrm>
              <a:off x="2498726" y="-31750"/>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7 h 136"/>
                <a:gd name="T12" fmla="*/ 113 w 113"/>
                <a:gd name="T13" fmla="*/ 68 h 136"/>
                <a:gd name="T14" fmla="*/ 92 w 113"/>
                <a:gd name="T15" fmla="*/ 119 h 136"/>
                <a:gd name="T16" fmla="*/ 78 w 113"/>
                <a:gd name="T17" fmla="*/ 28 h 136"/>
                <a:gd name="T18" fmla="*/ 45 w 113"/>
                <a:gd name="T19" fmla="*/ 16 h 136"/>
                <a:gd name="T20" fmla="*/ 20 w 113"/>
                <a:gd name="T21" fmla="*/ 16 h 136"/>
                <a:gd name="T22" fmla="*/ 20 w 113"/>
                <a:gd name="T23" fmla="*/ 120 h 136"/>
                <a:gd name="T24" fmla="*/ 45 w 113"/>
                <a:gd name="T25" fmla="*/ 120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6"/>
                    <a:pt x="92" y="17"/>
                  </a:cubicBezTo>
                  <a:cubicBezTo>
                    <a:pt x="103" y="28"/>
                    <a:pt x="113" y="44"/>
                    <a:pt x="113" y="68"/>
                  </a:cubicBezTo>
                  <a:cubicBezTo>
                    <a:pt x="113" y="91"/>
                    <a:pt x="104" y="108"/>
                    <a:pt x="92" y="119"/>
                  </a:cubicBezTo>
                  <a:close/>
                  <a:moveTo>
                    <a:pt x="78" y="28"/>
                  </a:moveTo>
                  <a:cubicBezTo>
                    <a:pt x="70" y="20"/>
                    <a:pt x="59" y="16"/>
                    <a:pt x="45" y="16"/>
                  </a:cubicBezTo>
                  <a:cubicBezTo>
                    <a:pt x="20" y="16"/>
                    <a:pt x="20" y="16"/>
                    <a:pt x="20" y="16"/>
                  </a:cubicBezTo>
                  <a:cubicBezTo>
                    <a:pt x="20" y="120"/>
                    <a:pt x="20" y="120"/>
                    <a:pt x="20" y="120"/>
                  </a:cubicBezTo>
                  <a:cubicBezTo>
                    <a:pt x="45" y="120"/>
                    <a:pt x="45" y="120"/>
                    <a:pt x="45" y="120"/>
                  </a:cubicBezTo>
                  <a:cubicBezTo>
                    <a:pt x="58" y="120"/>
                    <a:pt x="69" y="116"/>
                    <a:pt x="78" y="107"/>
                  </a:cubicBezTo>
                  <a:cubicBezTo>
                    <a:pt x="87" y="98"/>
                    <a:pt x="92" y="85"/>
                    <a:pt x="92" y="68"/>
                  </a:cubicBezTo>
                  <a:cubicBezTo>
                    <a:pt x="92" y="51"/>
                    <a:pt x="87" y="37"/>
                    <a:pt x="7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8" name="Freeform 25">
              <a:extLst>
                <a:ext uri="{FF2B5EF4-FFF2-40B4-BE49-F238E27FC236}">
                  <a16:creationId xmlns:a16="http://schemas.microsoft.com/office/drawing/2014/main" id="{9B065B41-2B00-5183-95B8-2C97D2776E9F}"/>
                </a:ext>
              </a:extLst>
            </p:cNvPr>
            <p:cNvSpPr>
              <a:spLocks/>
            </p:cNvSpPr>
            <p:nvPr/>
          </p:nvSpPr>
          <p:spPr bwMode="auto">
            <a:xfrm>
              <a:off x="2611438" y="-3175"/>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9" name="Freeform 26">
              <a:extLst>
                <a:ext uri="{FF2B5EF4-FFF2-40B4-BE49-F238E27FC236}">
                  <a16:creationId xmlns:a16="http://schemas.microsoft.com/office/drawing/2014/main" id="{AEBBA209-4388-44E3-1F5D-110C6416935E}"/>
                </a:ext>
              </a:extLst>
            </p:cNvPr>
            <p:cNvSpPr>
              <a:spLocks noEditPoints="1"/>
            </p:cNvSpPr>
            <p:nvPr/>
          </p:nvSpPr>
          <p:spPr bwMode="auto">
            <a:xfrm>
              <a:off x="2670176" y="-36513"/>
              <a:ext cx="20638" cy="117475"/>
            </a:xfrm>
            <a:custGeom>
              <a:avLst/>
              <a:gdLst>
                <a:gd name="T0" fmla="*/ 13 w 25"/>
                <a:gd name="T1" fmla="*/ 24 h 143"/>
                <a:gd name="T2" fmla="*/ 0 w 25"/>
                <a:gd name="T3" fmla="*/ 12 h 143"/>
                <a:gd name="T4" fmla="*/ 13 w 25"/>
                <a:gd name="T5" fmla="*/ 0 h 143"/>
                <a:gd name="T6" fmla="*/ 25 w 25"/>
                <a:gd name="T7" fmla="*/ 12 h 143"/>
                <a:gd name="T8" fmla="*/ 13 w 25"/>
                <a:gd name="T9" fmla="*/ 24 h 143"/>
                <a:gd name="T10" fmla="*/ 4 w 25"/>
                <a:gd name="T11" fmla="*/ 143 h 143"/>
                <a:gd name="T12" fmla="*/ 4 w 25"/>
                <a:gd name="T13" fmla="*/ 44 h 143"/>
                <a:gd name="T14" fmla="*/ 22 w 25"/>
                <a:gd name="T15" fmla="*/ 44 h 143"/>
                <a:gd name="T16" fmla="*/ 22 w 25"/>
                <a:gd name="T17" fmla="*/ 143 h 143"/>
                <a:gd name="T18" fmla="*/ 4 w 25"/>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3">
                  <a:moveTo>
                    <a:pt x="13" y="24"/>
                  </a:moveTo>
                  <a:cubicBezTo>
                    <a:pt x="6" y="24"/>
                    <a:pt x="0" y="19"/>
                    <a:pt x="0" y="12"/>
                  </a:cubicBezTo>
                  <a:cubicBezTo>
                    <a:pt x="0" y="5"/>
                    <a:pt x="6" y="0"/>
                    <a:pt x="13" y="0"/>
                  </a:cubicBezTo>
                  <a:cubicBezTo>
                    <a:pt x="20" y="0"/>
                    <a:pt x="25" y="5"/>
                    <a:pt x="25" y="12"/>
                  </a:cubicBezTo>
                  <a:cubicBezTo>
                    <a:pt x="25"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0" name="Freeform 27">
              <a:extLst>
                <a:ext uri="{FF2B5EF4-FFF2-40B4-BE49-F238E27FC236}">
                  <a16:creationId xmlns:a16="http://schemas.microsoft.com/office/drawing/2014/main" id="{4524D336-2EEE-036C-C9C9-0D5F156C9443}"/>
                </a:ext>
              </a:extLst>
            </p:cNvPr>
            <p:cNvSpPr>
              <a:spLocks/>
            </p:cNvSpPr>
            <p:nvPr/>
          </p:nvSpPr>
          <p:spPr bwMode="auto">
            <a:xfrm>
              <a:off x="2701926" y="-1588"/>
              <a:ext cx="80963" cy="82550"/>
            </a:xfrm>
            <a:custGeom>
              <a:avLst/>
              <a:gdLst>
                <a:gd name="T0" fmla="*/ 31 w 51"/>
                <a:gd name="T1" fmla="*/ 52 h 52"/>
                <a:gd name="T2" fmla="*/ 20 w 51"/>
                <a:gd name="T3" fmla="*/ 52 h 52"/>
                <a:gd name="T4" fmla="*/ 0 w 51"/>
                <a:gd name="T5" fmla="*/ 0 h 52"/>
                <a:gd name="T6" fmla="*/ 11 w 51"/>
                <a:gd name="T7" fmla="*/ 0 h 52"/>
                <a:gd name="T8" fmla="*/ 25 w 51"/>
                <a:gd name="T9" fmla="*/ 42 h 52"/>
                <a:gd name="T10" fmla="*/ 40 w 51"/>
                <a:gd name="T11" fmla="*/ 0 h 52"/>
                <a:gd name="T12" fmla="*/ 51 w 51"/>
                <a:gd name="T13" fmla="*/ 0 h 52"/>
                <a:gd name="T14" fmla="*/ 31 w 51"/>
                <a:gd name="T15" fmla="*/ 52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52">
                  <a:moveTo>
                    <a:pt x="31" y="52"/>
                  </a:moveTo>
                  <a:lnTo>
                    <a:pt x="20" y="52"/>
                  </a:lnTo>
                  <a:lnTo>
                    <a:pt x="0" y="0"/>
                  </a:lnTo>
                  <a:lnTo>
                    <a:pt x="11" y="0"/>
                  </a:lnTo>
                  <a:lnTo>
                    <a:pt x="25" y="42"/>
                  </a:lnTo>
                  <a:lnTo>
                    <a:pt x="40" y="0"/>
                  </a:lnTo>
                  <a:lnTo>
                    <a:pt x="51" y="0"/>
                  </a:lnTo>
                  <a:lnTo>
                    <a:pt x="31" y="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1" name="Freeform 28">
              <a:extLst>
                <a:ext uri="{FF2B5EF4-FFF2-40B4-BE49-F238E27FC236}">
                  <a16:creationId xmlns:a16="http://schemas.microsoft.com/office/drawing/2014/main" id="{7957D02A-F6AA-E7FB-776F-5DF982079E20}"/>
                </a:ext>
              </a:extLst>
            </p:cNvPr>
            <p:cNvSpPr>
              <a:spLocks noEditPoints="1"/>
            </p:cNvSpPr>
            <p:nvPr/>
          </p:nvSpPr>
          <p:spPr bwMode="auto">
            <a:xfrm>
              <a:off x="2789238" y="-3175"/>
              <a:ext cx="74613" cy="85725"/>
            </a:xfrm>
            <a:custGeom>
              <a:avLst/>
              <a:gdLst>
                <a:gd name="T0" fmla="*/ 20 w 90"/>
                <a:gd name="T1" fmla="*/ 56 h 103"/>
                <a:gd name="T2" fmla="*/ 49 w 90"/>
                <a:gd name="T3" fmla="*/ 88 h 103"/>
                <a:gd name="T4" fmla="*/ 80 w 90"/>
                <a:gd name="T5" fmla="*/ 77 h 103"/>
                <a:gd name="T6" fmla="*/ 87 w 90"/>
                <a:gd name="T7" fmla="*/ 89 h 103"/>
                <a:gd name="T8" fmla="*/ 47 w 90"/>
                <a:gd name="T9" fmla="*/ 103 h 103"/>
                <a:gd name="T10" fmla="*/ 0 w 90"/>
                <a:gd name="T11" fmla="*/ 52 h 103"/>
                <a:gd name="T12" fmla="*/ 47 w 90"/>
                <a:gd name="T13" fmla="*/ 0 h 103"/>
                <a:gd name="T14" fmla="*/ 90 w 90"/>
                <a:gd name="T15" fmla="*/ 49 h 103"/>
                <a:gd name="T16" fmla="*/ 90 w 90"/>
                <a:gd name="T17" fmla="*/ 56 h 103"/>
                <a:gd name="T18" fmla="*/ 20 w 90"/>
                <a:gd name="T19" fmla="*/ 56 h 103"/>
                <a:gd name="T20" fmla="*/ 46 w 90"/>
                <a:gd name="T21" fmla="*/ 15 h 103"/>
                <a:gd name="T22" fmla="*/ 19 w 90"/>
                <a:gd name="T23" fmla="*/ 43 h 103"/>
                <a:gd name="T24" fmla="*/ 71 w 90"/>
                <a:gd name="T25" fmla="*/ 43 h 103"/>
                <a:gd name="T26" fmla="*/ 46 w 90"/>
                <a:gd name="T27" fmla="*/ 15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6"/>
                    <a:pt x="31" y="88"/>
                    <a:pt x="49" y="88"/>
                  </a:cubicBezTo>
                  <a:cubicBezTo>
                    <a:pt x="68" y="88"/>
                    <a:pt x="79" y="78"/>
                    <a:pt x="80" y="77"/>
                  </a:cubicBezTo>
                  <a:cubicBezTo>
                    <a:pt x="87" y="89"/>
                    <a:pt x="87" y="89"/>
                    <a:pt x="87" y="89"/>
                  </a:cubicBezTo>
                  <a:cubicBezTo>
                    <a:pt x="87" y="89"/>
                    <a:pt x="74" y="103"/>
                    <a:pt x="47" y="103"/>
                  </a:cubicBezTo>
                  <a:cubicBezTo>
                    <a:pt x="20" y="103"/>
                    <a:pt x="0" y="85"/>
                    <a:pt x="0" y="52"/>
                  </a:cubicBezTo>
                  <a:cubicBezTo>
                    <a:pt x="0" y="20"/>
                    <a:pt x="21" y="0"/>
                    <a:pt x="47" y="0"/>
                  </a:cubicBezTo>
                  <a:cubicBezTo>
                    <a:pt x="74" y="0"/>
                    <a:pt x="90" y="20"/>
                    <a:pt x="90" y="49"/>
                  </a:cubicBezTo>
                  <a:cubicBezTo>
                    <a:pt x="90" y="56"/>
                    <a:pt x="90" y="56"/>
                    <a:pt x="90" y="56"/>
                  </a:cubicBezTo>
                  <a:cubicBezTo>
                    <a:pt x="20" y="56"/>
                    <a:pt x="20" y="56"/>
                    <a:pt x="20" y="56"/>
                  </a:cubicBezTo>
                  <a:close/>
                  <a:moveTo>
                    <a:pt x="46" y="15"/>
                  </a:moveTo>
                  <a:cubicBezTo>
                    <a:pt x="28" y="15"/>
                    <a:pt x="20" y="30"/>
                    <a:pt x="19" y="43"/>
                  </a:cubicBezTo>
                  <a:cubicBezTo>
                    <a:pt x="71" y="43"/>
                    <a:pt x="71" y="43"/>
                    <a:pt x="71" y="43"/>
                  </a:cubicBezTo>
                  <a:cubicBezTo>
                    <a:pt x="71" y="28"/>
                    <a:pt x="64" y="15"/>
                    <a:pt x="46"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2" name="Freeform 29">
              <a:extLst>
                <a:ext uri="{FF2B5EF4-FFF2-40B4-BE49-F238E27FC236}">
                  <a16:creationId xmlns:a16="http://schemas.microsoft.com/office/drawing/2014/main" id="{C091E53F-E8FB-D219-1C2C-C8CDF3A477E2}"/>
                </a:ext>
              </a:extLst>
            </p:cNvPr>
            <p:cNvSpPr>
              <a:spLocks/>
            </p:cNvSpPr>
            <p:nvPr/>
          </p:nvSpPr>
          <p:spPr bwMode="auto">
            <a:xfrm>
              <a:off x="2882901" y="-3175"/>
              <a:ext cx="68263" cy="84138"/>
            </a:xfrm>
            <a:custGeom>
              <a:avLst/>
              <a:gdLst>
                <a:gd name="T0" fmla="*/ 65 w 84"/>
                <a:gd name="T1" fmla="*/ 101 h 101"/>
                <a:gd name="T2" fmla="*/ 65 w 84"/>
                <a:gd name="T3" fmla="*/ 42 h 101"/>
                <a:gd name="T4" fmla="*/ 45 w 84"/>
                <a:gd name="T5" fmla="*/ 16 h 101"/>
                <a:gd name="T6" fmla="*/ 18 w 84"/>
                <a:gd name="T7" fmla="*/ 42 h 101"/>
                <a:gd name="T8" fmla="*/ 18 w 84"/>
                <a:gd name="T9" fmla="*/ 101 h 101"/>
                <a:gd name="T10" fmla="*/ 0 w 84"/>
                <a:gd name="T11" fmla="*/ 101 h 101"/>
                <a:gd name="T12" fmla="*/ 0 w 84"/>
                <a:gd name="T13" fmla="*/ 2 h 101"/>
                <a:gd name="T14" fmla="*/ 17 w 84"/>
                <a:gd name="T15" fmla="*/ 2 h 101"/>
                <a:gd name="T16" fmla="*/ 18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0" y="32"/>
                    <a:pt x="18" y="42"/>
                  </a:cubicBezTo>
                  <a:cubicBezTo>
                    <a:pt x="18" y="101"/>
                    <a:pt x="18" y="101"/>
                    <a:pt x="18" y="101"/>
                  </a:cubicBezTo>
                  <a:cubicBezTo>
                    <a:pt x="0" y="101"/>
                    <a:pt x="0" y="101"/>
                    <a:pt x="0" y="101"/>
                  </a:cubicBezTo>
                  <a:cubicBezTo>
                    <a:pt x="0" y="2"/>
                    <a:pt x="0" y="2"/>
                    <a:pt x="0" y="2"/>
                  </a:cubicBezTo>
                  <a:cubicBezTo>
                    <a:pt x="17" y="2"/>
                    <a:pt x="17" y="2"/>
                    <a:pt x="17" y="2"/>
                  </a:cubicBezTo>
                  <a:cubicBezTo>
                    <a:pt x="18" y="20"/>
                    <a:pt x="18" y="20"/>
                    <a:pt x="18"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3" name="Freeform 30">
              <a:extLst>
                <a:ext uri="{FF2B5EF4-FFF2-40B4-BE49-F238E27FC236}">
                  <a16:creationId xmlns:a16="http://schemas.microsoft.com/office/drawing/2014/main" id="{D8C0F936-155F-B9D3-105E-CB4A7E9C8F31}"/>
                </a:ext>
              </a:extLst>
            </p:cNvPr>
            <p:cNvSpPr>
              <a:spLocks noEditPoints="1"/>
            </p:cNvSpPr>
            <p:nvPr/>
          </p:nvSpPr>
          <p:spPr bwMode="auto">
            <a:xfrm>
              <a:off x="3006726" y="-34925"/>
              <a:ext cx="79375" cy="117475"/>
            </a:xfrm>
            <a:custGeom>
              <a:avLst/>
              <a:gdLst>
                <a:gd name="T0" fmla="*/ 50 w 95"/>
                <a:gd name="T1" fmla="*/ 142 h 142"/>
                <a:gd name="T2" fmla="*/ 20 w 95"/>
                <a:gd name="T3" fmla="*/ 125 h 142"/>
                <a:gd name="T4" fmla="*/ 17 w 95"/>
                <a:gd name="T5" fmla="*/ 140 h 142"/>
                <a:gd name="T6" fmla="*/ 0 w 95"/>
                <a:gd name="T7" fmla="*/ 140 h 142"/>
                <a:gd name="T8" fmla="*/ 0 w 95"/>
                <a:gd name="T9" fmla="*/ 0 h 142"/>
                <a:gd name="T10" fmla="*/ 19 w 95"/>
                <a:gd name="T11" fmla="*/ 0 h 142"/>
                <a:gd name="T12" fmla="*/ 19 w 95"/>
                <a:gd name="T13" fmla="*/ 57 h 142"/>
                <a:gd name="T14" fmla="*/ 52 w 95"/>
                <a:gd name="T15" fmla="*/ 39 h 142"/>
                <a:gd name="T16" fmla="*/ 94 w 95"/>
                <a:gd name="T17" fmla="*/ 91 h 142"/>
                <a:gd name="T18" fmla="*/ 50 w 95"/>
                <a:gd name="T19" fmla="*/ 142 h 142"/>
                <a:gd name="T20" fmla="*/ 47 w 95"/>
                <a:gd name="T21" fmla="*/ 55 h 142"/>
                <a:gd name="T22" fmla="*/ 18 w 95"/>
                <a:gd name="T23" fmla="*/ 91 h 142"/>
                <a:gd name="T24" fmla="*/ 46 w 95"/>
                <a:gd name="T25" fmla="*/ 127 h 142"/>
                <a:gd name="T26" fmla="*/ 75 w 95"/>
                <a:gd name="T27" fmla="*/ 91 h 142"/>
                <a:gd name="T28" fmla="*/ 47 w 95"/>
                <a:gd name="T29" fmla="*/ 5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5" h="142">
                  <a:moveTo>
                    <a:pt x="50" y="142"/>
                  </a:moveTo>
                  <a:cubicBezTo>
                    <a:pt x="31" y="142"/>
                    <a:pt x="22" y="129"/>
                    <a:pt x="20" y="125"/>
                  </a:cubicBezTo>
                  <a:cubicBezTo>
                    <a:pt x="17" y="140"/>
                    <a:pt x="17" y="140"/>
                    <a:pt x="17" y="140"/>
                  </a:cubicBezTo>
                  <a:cubicBezTo>
                    <a:pt x="0" y="140"/>
                    <a:pt x="0" y="140"/>
                    <a:pt x="0" y="140"/>
                  </a:cubicBezTo>
                  <a:cubicBezTo>
                    <a:pt x="0" y="0"/>
                    <a:pt x="0" y="0"/>
                    <a:pt x="0" y="0"/>
                  </a:cubicBezTo>
                  <a:cubicBezTo>
                    <a:pt x="19" y="0"/>
                    <a:pt x="19" y="0"/>
                    <a:pt x="19" y="0"/>
                  </a:cubicBezTo>
                  <a:cubicBezTo>
                    <a:pt x="19" y="57"/>
                    <a:pt x="19" y="57"/>
                    <a:pt x="19" y="57"/>
                  </a:cubicBezTo>
                  <a:cubicBezTo>
                    <a:pt x="20" y="55"/>
                    <a:pt x="31" y="39"/>
                    <a:pt x="52" y="39"/>
                  </a:cubicBezTo>
                  <a:cubicBezTo>
                    <a:pt x="78" y="39"/>
                    <a:pt x="94" y="61"/>
                    <a:pt x="94" y="91"/>
                  </a:cubicBezTo>
                  <a:cubicBezTo>
                    <a:pt x="95" y="121"/>
                    <a:pt x="77" y="142"/>
                    <a:pt x="50" y="142"/>
                  </a:cubicBezTo>
                  <a:close/>
                  <a:moveTo>
                    <a:pt x="47" y="55"/>
                  </a:moveTo>
                  <a:cubicBezTo>
                    <a:pt x="30" y="55"/>
                    <a:pt x="18" y="71"/>
                    <a:pt x="18" y="91"/>
                  </a:cubicBezTo>
                  <a:cubicBezTo>
                    <a:pt x="18" y="110"/>
                    <a:pt x="29" y="127"/>
                    <a:pt x="46" y="127"/>
                  </a:cubicBezTo>
                  <a:cubicBezTo>
                    <a:pt x="63" y="127"/>
                    <a:pt x="75" y="111"/>
                    <a:pt x="75" y="91"/>
                  </a:cubicBezTo>
                  <a:cubicBezTo>
                    <a:pt x="75" y="71"/>
                    <a:pt x="64" y="55"/>
                    <a:pt x="47" y="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4" name="Freeform 31">
              <a:extLst>
                <a:ext uri="{FF2B5EF4-FFF2-40B4-BE49-F238E27FC236}">
                  <a16:creationId xmlns:a16="http://schemas.microsoft.com/office/drawing/2014/main" id="{B3C06BAF-2606-07B2-0633-EFEFFAE9986C}"/>
                </a:ext>
              </a:extLst>
            </p:cNvPr>
            <p:cNvSpPr>
              <a:spLocks/>
            </p:cNvSpPr>
            <p:nvPr/>
          </p:nvSpPr>
          <p:spPr bwMode="auto">
            <a:xfrm>
              <a:off x="3094038" y="-1588"/>
              <a:ext cx="79375" cy="114300"/>
            </a:xfrm>
            <a:custGeom>
              <a:avLst/>
              <a:gdLst>
                <a:gd name="T0" fmla="*/ 52 w 96"/>
                <a:gd name="T1" fmla="*/ 113 h 136"/>
                <a:gd name="T2" fmla="*/ 26 w 96"/>
                <a:gd name="T3" fmla="*/ 136 h 136"/>
                <a:gd name="T4" fmla="*/ 7 w 96"/>
                <a:gd name="T5" fmla="*/ 132 h 136"/>
                <a:gd name="T6" fmla="*/ 11 w 96"/>
                <a:gd name="T7" fmla="*/ 117 h 136"/>
                <a:gd name="T8" fmla="*/ 22 w 96"/>
                <a:gd name="T9" fmla="*/ 120 h 136"/>
                <a:gd name="T10" fmla="*/ 33 w 96"/>
                <a:gd name="T11" fmla="*/ 110 h 136"/>
                <a:gd name="T12" fmla="*/ 38 w 96"/>
                <a:gd name="T13" fmla="*/ 98 h 136"/>
                <a:gd name="T14" fmla="*/ 0 w 96"/>
                <a:gd name="T15" fmla="*/ 0 h 136"/>
                <a:gd name="T16" fmla="*/ 20 w 96"/>
                <a:gd name="T17" fmla="*/ 0 h 136"/>
                <a:gd name="T18" fmla="*/ 48 w 96"/>
                <a:gd name="T19" fmla="*/ 81 h 136"/>
                <a:gd name="T20" fmla="*/ 76 w 96"/>
                <a:gd name="T21" fmla="*/ 0 h 136"/>
                <a:gd name="T22" fmla="*/ 96 w 96"/>
                <a:gd name="T23" fmla="*/ 0 h 136"/>
                <a:gd name="T24" fmla="*/ 52 w 96"/>
                <a:gd name="T25" fmla="*/ 113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36">
                  <a:moveTo>
                    <a:pt x="52" y="113"/>
                  </a:moveTo>
                  <a:cubicBezTo>
                    <a:pt x="45" y="129"/>
                    <a:pt x="38" y="136"/>
                    <a:pt x="26" y="136"/>
                  </a:cubicBezTo>
                  <a:cubicBezTo>
                    <a:pt x="13" y="136"/>
                    <a:pt x="7" y="132"/>
                    <a:pt x="7" y="132"/>
                  </a:cubicBezTo>
                  <a:cubicBezTo>
                    <a:pt x="11" y="117"/>
                    <a:pt x="11" y="117"/>
                    <a:pt x="11" y="117"/>
                  </a:cubicBezTo>
                  <a:cubicBezTo>
                    <a:pt x="11" y="117"/>
                    <a:pt x="17" y="120"/>
                    <a:pt x="22" y="120"/>
                  </a:cubicBezTo>
                  <a:cubicBezTo>
                    <a:pt x="27" y="120"/>
                    <a:pt x="30" y="118"/>
                    <a:pt x="33" y="110"/>
                  </a:cubicBezTo>
                  <a:cubicBezTo>
                    <a:pt x="38" y="98"/>
                    <a:pt x="38" y="98"/>
                    <a:pt x="38" y="98"/>
                  </a:cubicBezTo>
                  <a:cubicBezTo>
                    <a:pt x="0" y="0"/>
                    <a:pt x="0" y="0"/>
                    <a:pt x="0" y="0"/>
                  </a:cubicBezTo>
                  <a:cubicBezTo>
                    <a:pt x="20" y="0"/>
                    <a:pt x="20" y="0"/>
                    <a:pt x="20" y="0"/>
                  </a:cubicBezTo>
                  <a:cubicBezTo>
                    <a:pt x="48" y="81"/>
                    <a:pt x="48" y="81"/>
                    <a:pt x="48" y="81"/>
                  </a:cubicBezTo>
                  <a:cubicBezTo>
                    <a:pt x="76" y="0"/>
                    <a:pt x="76" y="0"/>
                    <a:pt x="76" y="0"/>
                  </a:cubicBezTo>
                  <a:cubicBezTo>
                    <a:pt x="96" y="0"/>
                    <a:pt x="96" y="0"/>
                    <a:pt x="96" y="0"/>
                  </a:cubicBezTo>
                  <a:lnTo>
                    <a:pt x="52"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5" name="Rectangle 32">
              <a:extLst>
                <a:ext uri="{FF2B5EF4-FFF2-40B4-BE49-F238E27FC236}">
                  <a16:creationId xmlns:a16="http://schemas.microsoft.com/office/drawing/2014/main" id="{28E831E1-5403-0391-CFF1-44334240480E}"/>
                </a:ext>
              </a:extLst>
            </p:cNvPr>
            <p:cNvSpPr>
              <a:spLocks noChangeArrowheads="1"/>
            </p:cNvSpPr>
            <p:nvPr/>
          </p:nvSpPr>
          <p:spPr bwMode="auto">
            <a:xfrm>
              <a:off x="3219451" y="-31750"/>
              <a:ext cx="17463" cy="1127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6" name="Freeform 33">
              <a:extLst>
                <a:ext uri="{FF2B5EF4-FFF2-40B4-BE49-F238E27FC236}">
                  <a16:creationId xmlns:a16="http://schemas.microsoft.com/office/drawing/2014/main" id="{C26B6476-3E8D-9E7B-540C-E0FEFAD5DB9D}"/>
                </a:ext>
              </a:extLst>
            </p:cNvPr>
            <p:cNvSpPr>
              <a:spLocks/>
            </p:cNvSpPr>
            <p:nvPr/>
          </p:nvSpPr>
          <p:spPr bwMode="auto">
            <a:xfrm>
              <a:off x="3263901" y="-3175"/>
              <a:ext cx="69850" cy="84138"/>
            </a:xfrm>
            <a:custGeom>
              <a:avLst/>
              <a:gdLst>
                <a:gd name="T0" fmla="*/ 65 w 84"/>
                <a:gd name="T1" fmla="*/ 101 h 101"/>
                <a:gd name="T2" fmla="*/ 65 w 84"/>
                <a:gd name="T3" fmla="*/ 42 h 101"/>
                <a:gd name="T4" fmla="*/ 45 w 84"/>
                <a:gd name="T5" fmla="*/ 16 h 101"/>
                <a:gd name="T6" fmla="*/ 19 w 84"/>
                <a:gd name="T7" fmla="*/ 42 h 101"/>
                <a:gd name="T8" fmla="*/ 19 w 84"/>
                <a:gd name="T9" fmla="*/ 101 h 101"/>
                <a:gd name="T10" fmla="*/ 0 w 84"/>
                <a:gd name="T11" fmla="*/ 101 h 101"/>
                <a:gd name="T12" fmla="*/ 0 w 84"/>
                <a:gd name="T13" fmla="*/ 2 h 101"/>
                <a:gd name="T14" fmla="*/ 18 w 84"/>
                <a:gd name="T15" fmla="*/ 2 h 101"/>
                <a:gd name="T16" fmla="*/ 19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1" y="32"/>
                    <a:pt x="19" y="42"/>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7" name="Freeform 34">
              <a:extLst>
                <a:ext uri="{FF2B5EF4-FFF2-40B4-BE49-F238E27FC236}">
                  <a16:creationId xmlns:a16="http://schemas.microsoft.com/office/drawing/2014/main" id="{944C5982-3C91-7F73-09A4-D3869163BA38}"/>
                </a:ext>
              </a:extLst>
            </p:cNvPr>
            <p:cNvSpPr>
              <a:spLocks/>
            </p:cNvSpPr>
            <p:nvPr/>
          </p:nvSpPr>
          <p:spPr bwMode="auto">
            <a:xfrm>
              <a:off x="3349626" y="-3175"/>
              <a:ext cx="63500" cy="85725"/>
            </a:xfrm>
            <a:custGeom>
              <a:avLst/>
              <a:gdLst>
                <a:gd name="T0" fmla="*/ 68 w 78"/>
                <a:gd name="T1" fmla="*/ 94 h 103"/>
                <a:gd name="T2" fmla="*/ 39 w 78"/>
                <a:gd name="T3" fmla="*/ 103 h 103"/>
                <a:gd name="T4" fmla="*/ 0 w 78"/>
                <a:gd name="T5" fmla="*/ 86 h 103"/>
                <a:gd name="T6" fmla="*/ 10 w 78"/>
                <a:gd name="T7" fmla="*/ 74 h 103"/>
                <a:gd name="T8" fmla="*/ 39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2" y="99"/>
                    <a:pt x="54" y="103"/>
                    <a:pt x="39" y="103"/>
                  </a:cubicBezTo>
                  <a:cubicBezTo>
                    <a:pt x="19" y="103"/>
                    <a:pt x="4" y="91"/>
                    <a:pt x="0" y="86"/>
                  </a:cubicBezTo>
                  <a:cubicBezTo>
                    <a:pt x="10" y="74"/>
                    <a:pt x="10" y="74"/>
                    <a:pt x="10" y="74"/>
                  </a:cubicBezTo>
                  <a:cubicBezTo>
                    <a:pt x="16" y="80"/>
                    <a:pt x="28" y="88"/>
                    <a:pt x="39" y="88"/>
                  </a:cubicBezTo>
                  <a:cubicBezTo>
                    <a:pt x="51" y="88"/>
                    <a:pt x="59" y="84"/>
                    <a:pt x="59" y="75"/>
                  </a:cubicBezTo>
                  <a:cubicBezTo>
                    <a:pt x="59" y="66"/>
                    <a:pt x="49" y="63"/>
                    <a:pt x="43" y="61"/>
                  </a:cubicBezTo>
                  <a:cubicBezTo>
                    <a:pt x="37"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3" y="89"/>
                    <a:pt x="6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8" name="Freeform 35">
              <a:extLst>
                <a:ext uri="{FF2B5EF4-FFF2-40B4-BE49-F238E27FC236}">
                  <a16:creationId xmlns:a16="http://schemas.microsoft.com/office/drawing/2014/main" id="{948AB8FF-2BA3-9E06-B8CF-1E2C0011DA34}"/>
                </a:ext>
              </a:extLst>
            </p:cNvPr>
            <p:cNvSpPr>
              <a:spLocks noEditPoints="1"/>
            </p:cNvSpPr>
            <p:nvPr/>
          </p:nvSpPr>
          <p:spPr bwMode="auto">
            <a:xfrm>
              <a:off x="3429001" y="-36513"/>
              <a:ext cx="20638" cy="117475"/>
            </a:xfrm>
            <a:custGeom>
              <a:avLst/>
              <a:gdLst>
                <a:gd name="T0" fmla="*/ 13 w 26"/>
                <a:gd name="T1" fmla="*/ 24 h 143"/>
                <a:gd name="T2" fmla="*/ 0 w 26"/>
                <a:gd name="T3" fmla="*/ 12 h 143"/>
                <a:gd name="T4" fmla="*/ 13 w 26"/>
                <a:gd name="T5" fmla="*/ 0 h 143"/>
                <a:gd name="T6" fmla="*/ 26 w 26"/>
                <a:gd name="T7" fmla="*/ 12 h 143"/>
                <a:gd name="T8" fmla="*/ 13 w 26"/>
                <a:gd name="T9" fmla="*/ 24 h 143"/>
                <a:gd name="T10" fmla="*/ 4 w 26"/>
                <a:gd name="T11" fmla="*/ 143 h 143"/>
                <a:gd name="T12" fmla="*/ 4 w 26"/>
                <a:gd name="T13" fmla="*/ 44 h 143"/>
                <a:gd name="T14" fmla="*/ 22 w 26"/>
                <a:gd name="T15" fmla="*/ 44 h 143"/>
                <a:gd name="T16" fmla="*/ 22 w 26"/>
                <a:gd name="T17" fmla="*/ 143 h 143"/>
                <a:gd name="T18" fmla="*/ 4 w 26"/>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3">
                  <a:moveTo>
                    <a:pt x="13" y="24"/>
                  </a:moveTo>
                  <a:cubicBezTo>
                    <a:pt x="6" y="24"/>
                    <a:pt x="0" y="19"/>
                    <a:pt x="0" y="12"/>
                  </a:cubicBezTo>
                  <a:cubicBezTo>
                    <a:pt x="0" y="5"/>
                    <a:pt x="6" y="0"/>
                    <a:pt x="13" y="0"/>
                  </a:cubicBezTo>
                  <a:cubicBezTo>
                    <a:pt x="20" y="0"/>
                    <a:pt x="26" y="5"/>
                    <a:pt x="26" y="12"/>
                  </a:cubicBezTo>
                  <a:cubicBezTo>
                    <a:pt x="26"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9" name="Freeform 36">
              <a:extLst>
                <a:ext uri="{FF2B5EF4-FFF2-40B4-BE49-F238E27FC236}">
                  <a16:creationId xmlns:a16="http://schemas.microsoft.com/office/drawing/2014/main" id="{914FBE95-5DCD-B09C-05FA-773F884D73D9}"/>
                </a:ext>
              </a:extLst>
            </p:cNvPr>
            <p:cNvSpPr>
              <a:spLocks noEditPoints="1"/>
            </p:cNvSpPr>
            <p:nvPr/>
          </p:nvSpPr>
          <p:spPr bwMode="auto">
            <a:xfrm>
              <a:off x="3465513" y="-3175"/>
              <a:ext cx="77788" cy="115888"/>
            </a:xfrm>
            <a:custGeom>
              <a:avLst/>
              <a:gdLst>
                <a:gd name="T0" fmla="*/ 84 w 94"/>
                <a:gd name="T1" fmla="*/ 122 h 138"/>
                <a:gd name="T2" fmla="*/ 44 w 94"/>
                <a:gd name="T3" fmla="*/ 138 h 138"/>
                <a:gd name="T4" fmla="*/ 5 w 94"/>
                <a:gd name="T5" fmla="*/ 126 h 138"/>
                <a:gd name="T6" fmla="*/ 12 w 94"/>
                <a:gd name="T7" fmla="*/ 112 h 138"/>
                <a:gd name="T8" fmla="*/ 43 w 94"/>
                <a:gd name="T9" fmla="*/ 122 h 138"/>
                <a:gd name="T10" fmla="*/ 67 w 94"/>
                <a:gd name="T11" fmla="*/ 113 h 138"/>
                <a:gd name="T12" fmla="*/ 74 w 94"/>
                <a:gd name="T13" fmla="*/ 89 h 138"/>
                <a:gd name="T14" fmla="*/ 74 w 94"/>
                <a:gd name="T15" fmla="*/ 80 h 138"/>
                <a:gd name="T16" fmla="*/ 42 w 94"/>
                <a:gd name="T17" fmla="*/ 99 h 138"/>
                <a:gd name="T18" fmla="*/ 0 w 94"/>
                <a:gd name="T19" fmla="*/ 49 h 138"/>
                <a:gd name="T20" fmla="*/ 43 w 94"/>
                <a:gd name="T21" fmla="*/ 0 h 138"/>
                <a:gd name="T22" fmla="*/ 74 w 94"/>
                <a:gd name="T23" fmla="*/ 18 h 138"/>
                <a:gd name="T24" fmla="*/ 76 w 94"/>
                <a:gd name="T25" fmla="*/ 2 h 138"/>
                <a:gd name="T26" fmla="*/ 94 w 94"/>
                <a:gd name="T27" fmla="*/ 2 h 138"/>
                <a:gd name="T28" fmla="*/ 94 w 94"/>
                <a:gd name="T29" fmla="*/ 82 h 138"/>
                <a:gd name="T30" fmla="*/ 84 w 94"/>
                <a:gd name="T31" fmla="*/ 122 h 138"/>
                <a:gd name="T32" fmla="*/ 48 w 94"/>
                <a:gd name="T33" fmla="*/ 15 h 138"/>
                <a:gd name="T34" fmla="*/ 20 w 94"/>
                <a:gd name="T35" fmla="*/ 49 h 138"/>
                <a:gd name="T36" fmla="*/ 47 w 94"/>
                <a:gd name="T37" fmla="*/ 83 h 138"/>
                <a:gd name="T38" fmla="*/ 75 w 94"/>
                <a:gd name="T39" fmla="*/ 49 h 138"/>
                <a:gd name="T40" fmla="*/ 48 w 94"/>
                <a:gd name="T41" fmla="*/ 1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4" h="138">
                  <a:moveTo>
                    <a:pt x="84" y="122"/>
                  </a:moveTo>
                  <a:cubicBezTo>
                    <a:pt x="76" y="130"/>
                    <a:pt x="64" y="138"/>
                    <a:pt x="44" y="138"/>
                  </a:cubicBezTo>
                  <a:cubicBezTo>
                    <a:pt x="23" y="138"/>
                    <a:pt x="8" y="129"/>
                    <a:pt x="5" y="126"/>
                  </a:cubicBezTo>
                  <a:cubicBezTo>
                    <a:pt x="12" y="112"/>
                    <a:pt x="12" y="112"/>
                    <a:pt x="12" y="112"/>
                  </a:cubicBezTo>
                  <a:cubicBezTo>
                    <a:pt x="17" y="116"/>
                    <a:pt x="30" y="122"/>
                    <a:pt x="43" y="122"/>
                  </a:cubicBezTo>
                  <a:cubicBezTo>
                    <a:pt x="55" y="122"/>
                    <a:pt x="63" y="118"/>
                    <a:pt x="67" y="113"/>
                  </a:cubicBezTo>
                  <a:cubicBezTo>
                    <a:pt x="72" y="109"/>
                    <a:pt x="74" y="101"/>
                    <a:pt x="74" y="89"/>
                  </a:cubicBezTo>
                  <a:cubicBezTo>
                    <a:pt x="74" y="80"/>
                    <a:pt x="74" y="80"/>
                    <a:pt x="74" y="80"/>
                  </a:cubicBezTo>
                  <a:cubicBezTo>
                    <a:pt x="73" y="83"/>
                    <a:pt x="64" y="99"/>
                    <a:pt x="42" y="99"/>
                  </a:cubicBezTo>
                  <a:cubicBezTo>
                    <a:pt x="16" y="99"/>
                    <a:pt x="0" y="78"/>
                    <a:pt x="0" y="49"/>
                  </a:cubicBezTo>
                  <a:cubicBezTo>
                    <a:pt x="0" y="20"/>
                    <a:pt x="19" y="0"/>
                    <a:pt x="43" y="0"/>
                  </a:cubicBezTo>
                  <a:cubicBezTo>
                    <a:pt x="65" y="0"/>
                    <a:pt x="73" y="15"/>
                    <a:pt x="74" y="18"/>
                  </a:cubicBezTo>
                  <a:cubicBezTo>
                    <a:pt x="76" y="2"/>
                    <a:pt x="76" y="2"/>
                    <a:pt x="76" y="2"/>
                  </a:cubicBezTo>
                  <a:cubicBezTo>
                    <a:pt x="94" y="2"/>
                    <a:pt x="94" y="2"/>
                    <a:pt x="94" y="2"/>
                  </a:cubicBezTo>
                  <a:cubicBezTo>
                    <a:pt x="94" y="82"/>
                    <a:pt x="94" y="82"/>
                    <a:pt x="94" y="82"/>
                  </a:cubicBezTo>
                  <a:cubicBezTo>
                    <a:pt x="94" y="102"/>
                    <a:pt x="91" y="113"/>
                    <a:pt x="84" y="122"/>
                  </a:cubicBezTo>
                  <a:close/>
                  <a:moveTo>
                    <a:pt x="48" y="15"/>
                  </a:moveTo>
                  <a:cubicBezTo>
                    <a:pt x="31" y="15"/>
                    <a:pt x="20" y="30"/>
                    <a:pt x="20" y="49"/>
                  </a:cubicBezTo>
                  <a:cubicBezTo>
                    <a:pt x="20" y="67"/>
                    <a:pt x="30" y="83"/>
                    <a:pt x="47" y="83"/>
                  </a:cubicBezTo>
                  <a:cubicBezTo>
                    <a:pt x="64" y="83"/>
                    <a:pt x="75" y="67"/>
                    <a:pt x="75" y="49"/>
                  </a:cubicBezTo>
                  <a:cubicBezTo>
                    <a:pt x="75" y="30"/>
                    <a:pt x="65" y="15"/>
                    <a:pt x="48"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0" name="Freeform 37">
              <a:extLst>
                <a:ext uri="{FF2B5EF4-FFF2-40B4-BE49-F238E27FC236}">
                  <a16:creationId xmlns:a16="http://schemas.microsoft.com/office/drawing/2014/main" id="{DCECE63C-3BE4-E3D3-8A34-3F4C88B09AD1}"/>
                </a:ext>
              </a:extLst>
            </p:cNvPr>
            <p:cNvSpPr>
              <a:spLocks/>
            </p:cNvSpPr>
            <p:nvPr/>
          </p:nvSpPr>
          <p:spPr bwMode="auto">
            <a:xfrm>
              <a:off x="3568701" y="-34925"/>
              <a:ext cx="69850" cy="115888"/>
            </a:xfrm>
            <a:custGeom>
              <a:avLst/>
              <a:gdLst>
                <a:gd name="T0" fmla="*/ 66 w 85"/>
                <a:gd name="T1" fmla="*/ 141 h 141"/>
                <a:gd name="T2" fmla="*/ 66 w 85"/>
                <a:gd name="T3" fmla="*/ 82 h 141"/>
                <a:gd name="T4" fmla="*/ 46 w 85"/>
                <a:gd name="T5" fmla="*/ 56 h 141"/>
                <a:gd name="T6" fmla="*/ 19 w 85"/>
                <a:gd name="T7" fmla="*/ 82 h 141"/>
                <a:gd name="T8" fmla="*/ 19 w 85"/>
                <a:gd name="T9" fmla="*/ 141 h 141"/>
                <a:gd name="T10" fmla="*/ 0 w 85"/>
                <a:gd name="T11" fmla="*/ 141 h 141"/>
                <a:gd name="T12" fmla="*/ 0 w 85"/>
                <a:gd name="T13" fmla="*/ 0 h 141"/>
                <a:gd name="T14" fmla="*/ 19 w 85"/>
                <a:gd name="T15" fmla="*/ 0 h 141"/>
                <a:gd name="T16" fmla="*/ 19 w 85"/>
                <a:gd name="T17" fmla="*/ 60 h 141"/>
                <a:gd name="T18" fmla="*/ 52 w 85"/>
                <a:gd name="T19" fmla="*/ 39 h 141"/>
                <a:gd name="T20" fmla="*/ 85 w 85"/>
                <a:gd name="T21" fmla="*/ 77 h 141"/>
                <a:gd name="T22" fmla="*/ 85 w 85"/>
                <a:gd name="T23" fmla="*/ 141 h 141"/>
                <a:gd name="T24" fmla="*/ 66 w 85"/>
                <a:gd name="T25" fmla="*/ 14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5" h="141">
                  <a:moveTo>
                    <a:pt x="66" y="141"/>
                  </a:moveTo>
                  <a:cubicBezTo>
                    <a:pt x="66" y="82"/>
                    <a:pt x="66" y="82"/>
                    <a:pt x="66" y="82"/>
                  </a:cubicBezTo>
                  <a:cubicBezTo>
                    <a:pt x="66" y="66"/>
                    <a:pt x="61" y="56"/>
                    <a:pt x="46" y="56"/>
                  </a:cubicBezTo>
                  <a:cubicBezTo>
                    <a:pt x="31" y="56"/>
                    <a:pt x="21" y="72"/>
                    <a:pt x="19" y="82"/>
                  </a:cubicBezTo>
                  <a:cubicBezTo>
                    <a:pt x="19" y="141"/>
                    <a:pt x="19" y="141"/>
                    <a:pt x="19" y="141"/>
                  </a:cubicBezTo>
                  <a:cubicBezTo>
                    <a:pt x="0" y="141"/>
                    <a:pt x="0" y="141"/>
                    <a:pt x="0" y="141"/>
                  </a:cubicBezTo>
                  <a:cubicBezTo>
                    <a:pt x="0" y="0"/>
                    <a:pt x="0" y="0"/>
                    <a:pt x="0" y="0"/>
                  </a:cubicBezTo>
                  <a:cubicBezTo>
                    <a:pt x="19" y="0"/>
                    <a:pt x="19" y="0"/>
                    <a:pt x="19" y="0"/>
                  </a:cubicBezTo>
                  <a:cubicBezTo>
                    <a:pt x="19" y="60"/>
                    <a:pt x="19" y="60"/>
                    <a:pt x="19" y="60"/>
                  </a:cubicBezTo>
                  <a:cubicBezTo>
                    <a:pt x="25" y="50"/>
                    <a:pt x="36" y="39"/>
                    <a:pt x="52" y="39"/>
                  </a:cubicBezTo>
                  <a:cubicBezTo>
                    <a:pt x="72" y="39"/>
                    <a:pt x="85" y="51"/>
                    <a:pt x="85" y="77"/>
                  </a:cubicBezTo>
                  <a:cubicBezTo>
                    <a:pt x="85" y="141"/>
                    <a:pt x="85" y="141"/>
                    <a:pt x="85" y="141"/>
                  </a:cubicBezTo>
                  <a:lnTo>
                    <a:pt x="66" y="1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1" name="Freeform 38">
              <a:extLst>
                <a:ext uri="{FF2B5EF4-FFF2-40B4-BE49-F238E27FC236}">
                  <a16:creationId xmlns:a16="http://schemas.microsoft.com/office/drawing/2014/main" id="{A628084C-CF66-E7E8-A07E-637CE5D6B84C}"/>
                </a:ext>
              </a:extLst>
            </p:cNvPr>
            <p:cNvSpPr>
              <a:spLocks/>
            </p:cNvSpPr>
            <p:nvPr/>
          </p:nvSpPr>
          <p:spPr bwMode="auto">
            <a:xfrm>
              <a:off x="3654426" y="-23813"/>
              <a:ext cx="50800" cy="106363"/>
            </a:xfrm>
            <a:custGeom>
              <a:avLst/>
              <a:gdLst>
                <a:gd name="T0" fmla="*/ 33 w 61"/>
                <a:gd name="T1" fmla="*/ 41 h 128"/>
                <a:gd name="T2" fmla="*/ 33 w 61"/>
                <a:gd name="T3" fmla="*/ 92 h 128"/>
                <a:gd name="T4" fmla="*/ 37 w 61"/>
                <a:gd name="T5" fmla="*/ 109 h 128"/>
                <a:gd name="T6" fmla="*/ 47 w 61"/>
                <a:gd name="T7" fmla="*/ 113 h 128"/>
                <a:gd name="T8" fmla="*/ 58 w 61"/>
                <a:gd name="T9" fmla="*/ 111 h 128"/>
                <a:gd name="T10" fmla="*/ 60 w 61"/>
                <a:gd name="T11" fmla="*/ 125 h 128"/>
                <a:gd name="T12" fmla="*/ 42 w 61"/>
                <a:gd name="T13" fmla="*/ 128 h 128"/>
                <a:gd name="T14" fmla="*/ 21 w 61"/>
                <a:gd name="T15" fmla="*/ 121 h 128"/>
                <a:gd name="T16" fmla="*/ 15 w 61"/>
                <a:gd name="T17" fmla="*/ 95 h 128"/>
                <a:gd name="T18" fmla="*/ 15 w 61"/>
                <a:gd name="T19" fmla="*/ 41 h 128"/>
                <a:gd name="T20" fmla="*/ 0 w 61"/>
                <a:gd name="T21" fmla="*/ 41 h 128"/>
                <a:gd name="T22" fmla="*/ 0 w 61"/>
                <a:gd name="T23" fmla="*/ 27 h 128"/>
                <a:gd name="T24" fmla="*/ 14 w 61"/>
                <a:gd name="T25" fmla="*/ 27 h 128"/>
                <a:gd name="T26" fmla="*/ 16 w 61"/>
                <a:gd name="T27" fmla="*/ 0 h 128"/>
                <a:gd name="T28" fmla="*/ 33 w 61"/>
                <a:gd name="T29" fmla="*/ 0 h 128"/>
                <a:gd name="T30" fmla="*/ 33 w 61"/>
                <a:gd name="T31" fmla="*/ 27 h 128"/>
                <a:gd name="T32" fmla="*/ 61 w 61"/>
                <a:gd name="T33" fmla="*/ 27 h 128"/>
                <a:gd name="T34" fmla="*/ 61 w 61"/>
                <a:gd name="T35" fmla="*/ 41 h 128"/>
                <a:gd name="T36" fmla="*/ 33 w 61"/>
                <a:gd name="T37" fmla="*/ 4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1" h="128">
                  <a:moveTo>
                    <a:pt x="33" y="41"/>
                  </a:moveTo>
                  <a:cubicBezTo>
                    <a:pt x="33" y="92"/>
                    <a:pt x="33" y="92"/>
                    <a:pt x="33" y="92"/>
                  </a:cubicBezTo>
                  <a:cubicBezTo>
                    <a:pt x="33" y="101"/>
                    <a:pt x="34" y="106"/>
                    <a:pt x="37" y="109"/>
                  </a:cubicBezTo>
                  <a:cubicBezTo>
                    <a:pt x="40" y="112"/>
                    <a:pt x="43" y="113"/>
                    <a:pt x="47" y="113"/>
                  </a:cubicBezTo>
                  <a:cubicBezTo>
                    <a:pt x="52" y="113"/>
                    <a:pt x="56" y="112"/>
                    <a:pt x="58" y="111"/>
                  </a:cubicBezTo>
                  <a:cubicBezTo>
                    <a:pt x="60" y="125"/>
                    <a:pt x="60" y="125"/>
                    <a:pt x="60" y="125"/>
                  </a:cubicBezTo>
                  <a:cubicBezTo>
                    <a:pt x="56" y="127"/>
                    <a:pt x="48" y="128"/>
                    <a:pt x="42" y="128"/>
                  </a:cubicBezTo>
                  <a:cubicBezTo>
                    <a:pt x="33" y="128"/>
                    <a:pt x="27" y="126"/>
                    <a:pt x="21" y="121"/>
                  </a:cubicBezTo>
                  <a:cubicBezTo>
                    <a:pt x="16" y="115"/>
                    <a:pt x="15" y="108"/>
                    <a:pt x="15" y="95"/>
                  </a:cubicBezTo>
                  <a:cubicBezTo>
                    <a:pt x="15" y="41"/>
                    <a:pt x="15" y="41"/>
                    <a:pt x="15" y="41"/>
                  </a:cubicBezTo>
                  <a:cubicBezTo>
                    <a:pt x="0" y="41"/>
                    <a:pt x="0" y="41"/>
                    <a:pt x="0" y="41"/>
                  </a:cubicBezTo>
                  <a:cubicBezTo>
                    <a:pt x="0" y="27"/>
                    <a:pt x="0" y="27"/>
                    <a:pt x="0" y="27"/>
                  </a:cubicBezTo>
                  <a:cubicBezTo>
                    <a:pt x="14" y="27"/>
                    <a:pt x="14" y="27"/>
                    <a:pt x="14" y="27"/>
                  </a:cubicBezTo>
                  <a:cubicBezTo>
                    <a:pt x="16" y="0"/>
                    <a:pt x="16" y="0"/>
                    <a:pt x="16" y="0"/>
                  </a:cubicBezTo>
                  <a:cubicBezTo>
                    <a:pt x="33" y="0"/>
                    <a:pt x="33" y="0"/>
                    <a:pt x="33" y="0"/>
                  </a:cubicBezTo>
                  <a:cubicBezTo>
                    <a:pt x="33" y="27"/>
                    <a:pt x="33" y="27"/>
                    <a:pt x="33" y="27"/>
                  </a:cubicBezTo>
                  <a:cubicBezTo>
                    <a:pt x="61" y="27"/>
                    <a:pt x="61" y="27"/>
                    <a:pt x="61" y="27"/>
                  </a:cubicBezTo>
                  <a:cubicBezTo>
                    <a:pt x="61" y="41"/>
                    <a:pt x="61" y="41"/>
                    <a:pt x="61" y="41"/>
                  </a:cubicBezTo>
                  <a:cubicBezTo>
                    <a:pt x="33" y="41"/>
                    <a:pt x="33" y="41"/>
                    <a:pt x="3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2" name="Freeform 39">
              <a:extLst>
                <a:ext uri="{FF2B5EF4-FFF2-40B4-BE49-F238E27FC236}">
                  <a16:creationId xmlns:a16="http://schemas.microsoft.com/office/drawing/2014/main" id="{644BE14E-EA94-5B64-6A69-FD38062EC86B}"/>
                </a:ext>
              </a:extLst>
            </p:cNvPr>
            <p:cNvSpPr>
              <a:spLocks/>
            </p:cNvSpPr>
            <p:nvPr/>
          </p:nvSpPr>
          <p:spPr bwMode="auto">
            <a:xfrm>
              <a:off x="3711576" y="-3175"/>
              <a:ext cx="63500" cy="85725"/>
            </a:xfrm>
            <a:custGeom>
              <a:avLst/>
              <a:gdLst>
                <a:gd name="T0" fmla="*/ 68 w 78"/>
                <a:gd name="T1" fmla="*/ 94 h 103"/>
                <a:gd name="T2" fmla="*/ 39 w 78"/>
                <a:gd name="T3" fmla="*/ 103 h 103"/>
                <a:gd name="T4" fmla="*/ 0 w 78"/>
                <a:gd name="T5" fmla="*/ 86 h 103"/>
                <a:gd name="T6" fmla="*/ 10 w 78"/>
                <a:gd name="T7" fmla="*/ 74 h 103"/>
                <a:gd name="T8" fmla="*/ 40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3" y="99"/>
                    <a:pt x="54" y="103"/>
                    <a:pt x="39" y="103"/>
                  </a:cubicBezTo>
                  <a:cubicBezTo>
                    <a:pt x="19" y="103"/>
                    <a:pt x="5" y="91"/>
                    <a:pt x="0" y="86"/>
                  </a:cubicBezTo>
                  <a:cubicBezTo>
                    <a:pt x="10" y="74"/>
                    <a:pt x="10" y="74"/>
                    <a:pt x="10" y="74"/>
                  </a:cubicBezTo>
                  <a:cubicBezTo>
                    <a:pt x="16" y="80"/>
                    <a:pt x="28" y="88"/>
                    <a:pt x="40" y="88"/>
                  </a:cubicBezTo>
                  <a:cubicBezTo>
                    <a:pt x="51" y="88"/>
                    <a:pt x="59" y="84"/>
                    <a:pt x="59" y="75"/>
                  </a:cubicBezTo>
                  <a:cubicBezTo>
                    <a:pt x="59" y="66"/>
                    <a:pt x="49" y="63"/>
                    <a:pt x="43" y="61"/>
                  </a:cubicBezTo>
                  <a:cubicBezTo>
                    <a:pt x="38"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4" y="89"/>
                    <a:pt x="6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3" name="Freeform 40">
              <a:extLst>
                <a:ext uri="{FF2B5EF4-FFF2-40B4-BE49-F238E27FC236}">
                  <a16:creationId xmlns:a16="http://schemas.microsoft.com/office/drawing/2014/main" id="{EF137B69-3191-B6FE-C47C-0D807733E2CB}"/>
                </a:ext>
              </a:extLst>
            </p:cNvPr>
            <p:cNvSpPr>
              <a:spLocks noEditPoints="1"/>
            </p:cNvSpPr>
            <p:nvPr/>
          </p:nvSpPr>
          <p:spPr bwMode="auto">
            <a:xfrm>
              <a:off x="2498726" y="157163"/>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6 h 136"/>
                <a:gd name="T12" fmla="*/ 113 w 113"/>
                <a:gd name="T13" fmla="*/ 68 h 136"/>
                <a:gd name="T14" fmla="*/ 92 w 113"/>
                <a:gd name="T15" fmla="*/ 119 h 136"/>
                <a:gd name="T16" fmla="*/ 78 w 113"/>
                <a:gd name="T17" fmla="*/ 28 h 136"/>
                <a:gd name="T18" fmla="*/ 45 w 113"/>
                <a:gd name="T19" fmla="*/ 15 h 136"/>
                <a:gd name="T20" fmla="*/ 20 w 113"/>
                <a:gd name="T21" fmla="*/ 15 h 136"/>
                <a:gd name="T22" fmla="*/ 20 w 113"/>
                <a:gd name="T23" fmla="*/ 119 h 136"/>
                <a:gd name="T24" fmla="*/ 45 w 113"/>
                <a:gd name="T25" fmla="*/ 119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5"/>
                    <a:pt x="92" y="16"/>
                  </a:cubicBezTo>
                  <a:cubicBezTo>
                    <a:pt x="103" y="27"/>
                    <a:pt x="113" y="44"/>
                    <a:pt x="113" y="68"/>
                  </a:cubicBezTo>
                  <a:cubicBezTo>
                    <a:pt x="113" y="91"/>
                    <a:pt x="104" y="108"/>
                    <a:pt x="92" y="119"/>
                  </a:cubicBezTo>
                  <a:close/>
                  <a:moveTo>
                    <a:pt x="78" y="28"/>
                  </a:moveTo>
                  <a:cubicBezTo>
                    <a:pt x="70" y="19"/>
                    <a:pt x="59" y="15"/>
                    <a:pt x="45" y="15"/>
                  </a:cubicBezTo>
                  <a:cubicBezTo>
                    <a:pt x="20" y="15"/>
                    <a:pt x="20" y="15"/>
                    <a:pt x="20" y="15"/>
                  </a:cubicBezTo>
                  <a:cubicBezTo>
                    <a:pt x="20" y="119"/>
                    <a:pt x="20" y="119"/>
                    <a:pt x="20" y="119"/>
                  </a:cubicBezTo>
                  <a:cubicBezTo>
                    <a:pt x="45" y="119"/>
                    <a:pt x="45" y="119"/>
                    <a:pt x="45" y="119"/>
                  </a:cubicBezTo>
                  <a:cubicBezTo>
                    <a:pt x="58" y="119"/>
                    <a:pt x="69" y="116"/>
                    <a:pt x="78" y="107"/>
                  </a:cubicBezTo>
                  <a:cubicBezTo>
                    <a:pt x="87" y="98"/>
                    <a:pt x="92" y="84"/>
                    <a:pt x="92" y="68"/>
                  </a:cubicBezTo>
                  <a:cubicBezTo>
                    <a:pt x="92" y="51"/>
                    <a:pt x="87" y="36"/>
                    <a:pt x="7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4" name="Freeform 41">
              <a:extLst>
                <a:ext uri="{FF2B5EF4-FFF2-40B4-BE49-F238E27FC236}">
                  <a16:creationId xmlns:a16="http://schemas.microsoft.com/office/drawing/2014/main" id="{821A2D0B-222A-FACB-58E1-95FBC0126991}"/>
                </a:ext>
              </a:extLst>
            </p:cNvPr>
            <p:cNvSpPr>
              <a:spLocks noEditPoints="1"/>
            </p:cNvSpPr>
            <p:nvPr/>
          </p:nvSpPr>
          <p:spPr bwMode="auto">
            <a:xfrm>
              <a:off x="2605088"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5" name="Rectangle 42">
              <a:extLst>
                <a:ext uri="{FF2B5EF4-FFF2-40B4-BE49-F238E27FC236}">
                  <a16:creationId xmlns:a16="http://schemas.microsoft.com/office/drawing/2014/main" id="{7DEFDA0D-DEC0-C80E-280E-37E6A828C659}"/>
                </a:ext>
              </a:extLst>
            </p:cNvPr>
            <p:cNvSpPr>
              <a:spLocks noChangeArrowheads="1"/>
            </p:cNvSpPr>
            <p:nvPr/>
          </p:nvSpPr>
          <p:spPr bwMode="auto">
            <a:xfrm>
              <a:off x="2697163" y="153988"/>
              <a:ext cx="15875" cy="1158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6" name="Freeform 43">
              <a:extLst>
                <a:ext uri="{FF2B5EF4-FFF2-40B4-BE49-F238E27FC236}">
                  <a16:creationId xmlns:a16="http://schemas.microsoft.com/office/drawing/2014/main" id="{E1B199F1-629A-2B40-F991-6A433992CFCB}"/>
                </a:ext>
              </a:extLst>
            </p:cNvPr>
            <p:cNvSpPr>
              <a:spLocks noEditPoints="1"/>
            </p:cNvSpPr>
            <p:nvPr/>
          </p:nvSpPr>
          <p:spPr bwMode="auto">
            <a:xfrm>
              <a:off x="2736851" y="150813"/>
              <a:ext cx="20638" cy="119063"/>
            </a:xfrm>
            <a:custGeom>
              <a:avLst/>
              <a:gdLst>
                <a:gd name="T0" fmla="*/ 12 w 25"/>
                <a:gd name="T1" fmla="*/ 25 h 144"/>
                <a:gd name="T2" fmla="*/ 0 w 25"/>
                <a:gd name="T3" fmla="*/ 13 h 144"/>
                <a:gd name="T4" fmla="*/ 12 w 25"/>
                <a:gd name="T5" fmla="*/ 0 h 144"/>
                <a:gd name="T6" fmla="*/ 25 w 25"/>
                <a:gd name="T7" fmla="*/ 12 h 144"/>
                <a:gd name="T8" fmla="*/ 12 w 25"/>
                <a:gd name="T9" fmla="*/ 25 h 144"/>
                <a:gd name="T10" fmla="*/ 3 w 25"/>
                <a:gd name="T11" fmla="*/ 144 h 144"/>
                <a:gd name="T12" fmla="*/ 3 w 25"/>
                <a:gd name="T13" fmla="*/ 45 h 144"/>
                <a:gd name="T14" fmla="*/ 22 w 25"/>
                <a:gd name="T15" fmla="*/ 45 h 144"/>
                <a:gd name="T16" fmla="*/ 22 w 25"/>
                <a:gd name="T17" fmla="*/ 144 h 144"/>
                <a:gd name="T18" fmla="*/ 3 w 25"/>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4">
                  <a:moveTo>
                    <a:pt x="12" y="25"/>
                  </a:moveTo>
                  <a:cubicBezTo>
                    <a:pt x="5" y="25"/>
                    <a:pt x="0" y="20"/>
                    <a:pt x="0" y="13"/>
                  </a:cubicBezTo>
                  <a:cubicBezTo>
                    <a:pt x="0" y="6"/>
                    <a:pt x="5" y="0"/>
                    <a:pt x="12" y="0"/>
                  </a:cubicBezTo>
                  <a:cubicBezTo>
                    <a:pt x="20" y="0"/>
                    <a:pt x="25" y="6"/>
                    <a:pt x="25" y="12"/>
                  </a:cubicBezTo>
                  <a:cubicBezTo>
                    <a:pt x="25" y="19"/>
                    <a:pt x="20" y="25"/>
                    <a:pt x="12"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7" name="Freeform 44">
              <a:extLst>
                <a:ext uri="{FF2B5EF4-FFF2-40B4-BE49-F238E27FC236}">
                  <a16:creationId xmlns:a16="http://schemas.microsoft.com/office/drawing/2014/main" id="{344578C9-CCB4-4F2D-6F97-A69FE48FE92E}"/>
                </a:ext>
              </a:extLst>
            </p:cNvPr>
            <p:cNvSpPr>
              <a:spLocks/>
            </p:cNvSpPr>
            <p:nvPr/>
          </p:nvSpPr>
          <p:spPr bwMode="auto">
            <a:xfrm>
              <a:off x="2768601" y="188913"/>
              <a:ext cx="79375" cy="80963"/>
            </a:xfrm>
            <a:custGeom>
              <a:avLst/>
              <a:gdLst>
                <a:gd name="T0" fmla="*/ 30 w 50"/>
                <a:gd name="T1" fmla="*/ 51 h 51"/>
                <a:gd name="T2" fmla="*/ 19 w 50"/>
                <a:gd name="T3" fmla="*/ 51 h 51"/>
                <a:gd name="T4" fmla="*/ 0 w 50"/>
                <a:gd name="T5" fmla="*/ 0 h 51"/>
                <a:gd name="T6" fmla="*/ 10 w 50"/>
                <a:gd name="T7" fmla="*/ 0 h 51"/>
                <a:gd name="T8" fmla="*/ 25 w 50"/>
                <a:gd name="T9" fmla="*/ 41 h 51"/>
                <a:gd name="T10" fmla="*/ 39 w 50"/>
                <a:gd name="T11" fmla="*/ 0 h 51"/>
                <a:gd name="T12" fmla="*/ 50 w 50"/>
                <a:gd name="T13" fmla="*/ 0 h 51"/>
                <a:gd name="T14" fmla="*/ 30 w 50"/>
                <a:gd name="T15" fmla="*/ 51 h 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 h="51">
                  <a:moveTo>
                    <a:pt x="30" y="51"/>
                  </a:moveTo>
                  <a:lnTo>
                    <a:pt x="19" y="51"/>
                  </a:lnTo>
                  <a:lnTo>
                    <a:pt x="0" y="0"/>
                  </a:lnTo>
                  <a:lnTo>
                    <a:pt x="10" y="0"/>
                  </a:lnTo>
                  <a:lnTo>
                    <a:pt x="25" y="41"/>
                  </a:lnTo>
                  <a:lnTo>
                    <a:pt x="39" y="0"/>
                  </a:lnTo>
                  <a:lnTo>
                    <a:pt x="50" y="0"/>
                  </a:lnTo>
                  <a:lnTo>
                    <a:pt x="30"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8" name="Freeform 45">
              <a:extLst>
                <a:ext uri="{FF2B5EF4-FFF2-40B4-BE49-F238E27FC236}">
                  <a16:creationId xmlns:a16="http://schemas.microsoft.com/office/drawing/2014/main" id="{2236A563-D056-2155-A154-64F4FBDBB116}"/>
                </a:ext>
              </a:extLst>
            </p:cNvPr>
            <p:cNvSpPr>
              <a:spLocks noEditPoints="1"/>
            </p:cNvSpPr>
            <p:nvPr/>
          </p:nvSpPr>
          <p:spPr bwMode="auto">
            <a:xfrm>
              <a:off x="28559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0"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 name="Freeform 46">
              <a:extLst>
                <a:ext uri="{FF2B5EF4-FFF2-40B4-BE49-F238E27FC236}">
                  <a16:creationId xmlns:a16="http://schemas.microsoft.com/office/drawing/2014/main" id="{F4BF70B8-9555-C261-D3C1-88BD30FC33CC}"/>
                </a:ext>
              </a:extLst>
            </p:cNvPr>
            <p:cNvSpPr>
              <a:spLocks/>
            </p:cNvSpPr>
            <p:nvPr/>
          </p:nvSpPr>
          <p:spPr bwMode="auto">
            <a:xfrm>
              <a:off x="2947988" y="185738"/>
              <a:ext cx="47625"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 name="Freeform 47">
              <a:extLst>
                <a:ext uri="{FF2B5EF4-FFF2-40B4-BE49-F238E27FC236}">
                  <a16:creationId xmlns:a16="http://schemas.microsoft.com/office/drawing/2014/main" id="{2EFAC510-CEEE-DA5A-FAA3-F170FED7622E}"/>
                </a:ext>
              </a:extLst>
            </p:cNvPr>
            <p:cNvSpPr>
              <a:spLocks noEditPoints="1"/>
            </p:cNvSpPr>
            <p:nvPr/>
          </p:nvSpPr>
          <p:spPr bwMode="auto">
            <a:xfrm>
              <a:off x="2998788" y="185738"/>
              <a:ext cx="74613" cy="85725"/>
            </a:xfrm>
            <a:custGeom>
              <a:avLst/>
              <a:gdLst>
                <a:gd name="T0" fmla="*/ 20 w 90"/>
                <a:gd name="T1" fmla="*/ 56 h 103"/>
                <a:gd name="T2" fmla="*/ 49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49" y="88"/>
                  </a:cubicBezTo>
                  <a:cubicBezTo>
                    <a:pt x="68" y="88"/>
                    <a:pt x="79" y="78"/>
                    <a:pt x="80" y="77"/>
                  </a:cubicBezTo>
                  <a:cubicBezTo>
                    <a:pt x="88" y="89"/>
                    <a:pt x="88" y="89"/>
                    <a:pt x="88" y="89"/>
                  </a:cubicBezTo>
                  <a:cubicBezTo>
                    <a:pt x="88" y="89"/>
                    <a:pt x="74"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8" y="14"/>
                    <a:pt x="20" y="29"/>
                    <a:pt x="19" y="42"/>
                  </a:cubicBezTo>
                  <a:cubicBezTo>
                    <a:pt x="71" y="42"/>
                    <a:pt x="71" y="42"/>
                    <a:pt x="71" y="42"/>
                  </a:cubicBezTo>
                  <a:cubicBezTo>
                    <a:pt x="71"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 name="Freeform 48">
              <a:extLst>
                <a:ext uri="{FF2B5EF4-FFF2-40B4-BE49-F238E27FC236}">
                  <a16:creationId xmlns:a16="http://schemas.microsoft.com/office/drawing/2014/main" id="{9F75901F-04A3-6B7A-4918-99E7F7C4A01F}"/>
                </a:ext>
              </a:extLst>
            </p:cNvPr>
            <p:cNvSpPr>
              <a:spLocks noEditPoints="1"/>
            </p:cNvSpPr>
            <p:nvPr/>
          </p:nvSpPr>
          <p:spPr bwMode="auto">
            <a:xfrm>
              <a:off x="3084513" y="153988"/>
              <a:ext cx="77788" cy="117475"/>
            </a:xfrm>
            <a:custGeom>
              <a:avLst/>
              <a:gdLst>
                <a:gd name="T0" fmla="*/ 78 w 94"/>
                <a:gd name="T1" fmla="*/ 141 h 143"/>
                <a:gd name="T2" fmla="*/ 75 w 94"/>
                <a:gd name="T3" fmla="*/ 125 h 143"/>
                <a:gd name="T4" fmla="*/ 42 w 94"/>
                <a:gd name="T5" fmla="*/ 143 h 143"/>
                <a:gd name="T6" fmla="*/ 0 w 94"/>
                <a:gd name="T7" fmla="*/ 91 h 143"/>
                <a:gd name="T8" fmla="*/ 44 w 94"/>
                <a:gd name="T9" fmla="*/ 40 h 143"/>
                <a:gd name="T10" fmla="*/ 75 w 94"/>
                <a:gd name="T11" fmla="*/ 58 h 143"/>
                <a:gd name="T12" fmla="*/ 75 w 94"/>
                <a:gd name="T13" fmla="*/ 0 h 143"/>
                <a:gd name="T14" fmla="*/ 94 w 94"/>
                <a:gd name="T15" fmla="*/ 0 h 143"/>
                <a:gd name="T16" fmla="*/ 94 w 94"/>
                <a:gd name="T17" fmla="*/ 141 h 143"/>
                <a:gd name="T18" fmla="*/ 78 w 94"/>
                <a:gd name="T19" fmla="*/ 141 h 143"/>
                <a:gd name="T20" fmla="*/ 48 w 94"/>
                <a:gd name="T21" fmla="*/ 54 h 143"/>
                <a:gd name="T22" fmla="*/ 19 w 94"/>
                <a:gd name="T23" fmla="*/ 90 h 143"/>
                <a:gd name="T24" fmla="*/ 47 w 94"/>
                <a:gd name="T25" fmla="*/ 127 h 143"/>
                <a:gd name="T26" fmla="*/ 75 w 94"/>
                <a:gd name="T27" fmla="*/ 90 h 143"/>
                <a:gd name="T28" fmla="*/ 48 w 94"/>
                <a:gd name="T29" fmla="*/ 5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43">
                  <a:moveTo>
                    <a:pt x="78" y="141"/>
                  </a:moveTo>
                  <a:cubicBezTo>
                    <a:pt x="75" y="125"/>
                    <a:pt x="75" y="125"/>
                    <a:pt x="75" y="125"/>
                  </a:cubicBezTo>
                  <a:cubicBezTo>
                    <a:pt x="74" y="126"/>
                    <a:pt x="65" y="143"/>
                    <a:pt x="42" y="143"/>
                  </a:cubicBezTo>
                  <a:cubicBezTo>
                    <a:pt x="16" y="143"/>
                    <a:pt x="0" y="121"/>
                    <a:pt x="0" y="91"/>
                  </a:cubicBezTo>
                  <a:cubicBezTo>
                    <a:pt x="0" y="62"/>
                    <a:pt x="18" y="40"/>
                    <a:pt x="44" y="40"/>
                  </a:cubicBezTo>
                  <a:cubicBezTo>
                    <a:pt x="65" y="40"/>
                    <a:pt x="74" y="56"/>
                    <a:pt x="75" y="58"/>
                  </a:cubicBezTo>
                  <a:cubicBezTo>
                    <a:pt x="75" y="0"/>
                    <a:pt x="75" y="0"/>
                    <a:pt x="75" y="0"/>
                  </a:cubicBezTo>
                  <a:cubicBezTo>
                    <a:pt x="94" y="0"/>
                    <a:pt x="94" y="0"/>
                    <a:pt x="94" y="0"/>
                  </a:cubicBezTo>
                  <a:cubicBezTo>
                    <a:pt x="94" y="141"/>
                    <a:pt x="94" y="141"/>
                    <a:pt x="94" y="141"/>
                  </a:cubicBezTo>
                  <a:cubicBezTo>
                    <a:pt x="78" y="141"/>
                    <a:pt x="78" y="141"/>
                    <a:pt x="78" y="141"/>
                  </a:cubicBezTo>
                  <a:close/>
                  <a:moveTo>
                    <a:pt x="48" y="54"/>
                  </a:moveTo>
                  <a:cubicBezTo>
                    <a:pt x="30" y="54"/>
                    <a:pt x="19" y="71"/>
                    <a:pt x="19" y="90"/>
                  </a:cubicBezTo>
                  <a:cubicBezTo>
                    <a:pt x="19" y="110"/>
                    <a:pt x="29" y="127"/>
                    <a:pt x="47" y="127"/>
                  </a:cubicBezTo>
                  <a:cubicBezTo>
                    <a:pt x="64" y="127"/>
                    <a:pt x="75" y="110"/>
                    <a:pt x="75" y="90"/>
                  </a:cubicBezTo>
                  <a:cubicBezTo>
                    <a:pt x="76" y="71"/>
                    <a:pt x="66" y="54"/>
                    <a:pt x="48"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 name="Freeform 49">
              <a:extLst>
                <a:ext uri="{FF2B5EF4-FFF2-40B4-BE49-F238E27FC236}">
                  <a16:creationId xmlns:a16="http://schemas.microsoft.com/office/drawing/2014/main" id="{746411D7-FE52-9D4A-5F9C-E781E2B0A65A}"/>
                </a:ext>
              </a:extLst>
            </p:cNvPr>
            <p:cNvSpPr>
              <a:spLocks/>
            </p:cNvSpPr>
            <p:nvPr/>
          </p:nvSpPr>
          <p:spPr bwMode="auto">
            <a:xfrm>
              <a:off x="3209926" y="152400"/>
              <a:ext cx="53975" cy="117475"/>
            </a:xfrm>
            <a:custGeom>
              <a:avLst/>
              <a:gdLst>
                <a:gd name="T0" fmla="*/ 61 w 64"/>
                <a:gd name="T1" fmla="*/ 18 h 142"/>
                <a:gd name="T2" fmla="*/ 49 w 64"/>
                <a:gd name="T3" fmla="*/ 15 h 142"/>
                <a:gd name="T4" fmla="*/ 36 w 64"/>
                <a:gd name="T5" fmla="*/ 21 h 142"/>
                <a:gd name="T6" fmla="*/ 34 w 64"/>
                <a:gd name="T7" fmla="*/ 35 h 142"/>
                <a:gd name="T8" fmla="*/ 34 w 64"/>
                <a:gd name="T9" fmla="*/ 43 h 142"/>
                <a:gd name="T10" fmla="*/ 59 w 64"/>
                <a:gd name="T11" fmla="*/ 43 h 142"/>
                <a:gd name="T12" fmla="*/ 59 w 64"/>
                <a:gd name="T13" fmla="*/ 57 h 142"/>
                <a:gd name="T14" fmla="*/ 34 w 64"/>
                <a:gd name="T15" fmla="*/ 57 h 142"/>
                <a:gd name="T16" fmla="*/ 34 w 64"/>
                <a:gd name="T17" fmla="*/ 142 h 142"/>
                <a:gd name="T18" fmla="*/ 15 w 64"/>
                <a:gd name="T19" fmla="*/ 142 h 142"/>
                <a:gd name="T20" fmla="*/ 15 w 64"/>
                <a:gd name="T21" fmla="*/ 57 h 142"/>
                <a:gd name="T22" fmla="*/ 0 w 64"/>
                <a:gd name="T23" fmla="*/ 57 h 142"/>
                <a:gd name="T24" fmla="*/ 0 w 64"/>
                <a:gd name="T25" fmla="*/ 43 h 142"/>
                <a:gd name="T26" fmla="*/ 15 w 64"/>
                <a:gd name="T27" fmla="*/ 43 h 142"/>
                <a:gd name="T28" fmla="*/ 15 w 64"/>
                <a:gd name="T29" fmla="*/ 32 h 142"/>
                <a:gd name="T30" fmla="*/ 22 w 64"/>
                <a:gd name="T31" fmla="*/ 9 h 142"/>
                <a:gd name="T32" fmla="*/ 45 w 64"/>
                <a:gd name="T33" fmla="*/ 0 h 142"/>
                <a:gd name="T34" fmla="*/ 64 w 64"/>
                <a:gd name="T35" fmla="*/ 4 h 142"/>
                <a:gd name="T36" fmla="*/ 61 w 64"/>
                <a:gd name="T37" fmla="*/ 1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 h="142">
                  <a:moveTo>
                    <a:pt x="61" y="18"/>
                  </a:moveTo>
                  <a:cubicBezTo>
                    <a:pt x="61" y="18"/>
                    <a:pt x="55" y="15"/>
                    <a:pt x="49" y="15"/>
                  </a:cubicBezTo>
                  <a:cubicBezTo>
                    <a:pt x="43" y="15"/>
                    <a:pt x="39" y="17"/>
                    <a:pt x="36" y="21"/>
                  </a:cubicBezTo>
                  <a:cubicBezTo>
                    <a:pt x="34" y="24"/>
                    <a:pt x="34" y="29"/>
                    <a:pt x="34" y="35"/>
                  </a:cubicBezTo>
                  <a:cubicBezTo>
                    <a:pt x="34" y="43"/>
                    <a:pt x="34" y="43"/>
                    <a:pt x="34" y="43"/>
                  </a:cubicBezTo>
                  <a:cubicBezTo>
                    <a:pt x="59" y="43"/>
                    <a:pt x="59" y="43"/>
                    <a:pt x="59" y="43"/>
                  </a:cubicBezTo>
                  <a:cubicBezTo>
                    <a:pt x="59" y="57"/>
                    <a:pt x="59" y="57"/>
                    <a:pt x="59" y="57"/>
                  </a:cubicBezTo>
                  <a:cubicBezTo>
                    <a:pt x="34" y="57"/>
                    <a:pt x="34" y="57"/>
                    <a:pt x="34" y="57"/>
                  </a:cubicBezTo>
                  <a:cubicBezTo>
                    <a:pt x="34" y="142"/>
                    <a:pt x="34" y="142"/>
                    <a:pt x="34" y="142"/>
                  </a:cubicBezTo>
                  <a:cubicBezTo>
                    <a:pt x="15" y="142"/>
                    <a:pt x="15" y="142"/>
                    <a:pt x="15" y="142"/>
                  </a:cubicBezTo>
                  <a:cubicBezTo>
                    <a:pt x="15" y="57"/>
                    <a:pt x="15" y="57"/>
                    <a:pt x="15" y="57"/>
                  </a:cubicBezTo>
                  <a:cubicBezTo>
                    <a:pt x="0" y="57"/>
                    <a:pt x="0" y="57"/>
                    <a:pt x="0" y="57"/>
                  </a:cubicBezTo>
                  <a:cubicBezTo>
                    <a:pt x="0" y="43"/>
                    <a:pt x="0" y="43"/>
                    <a:pt x="0" y="43"/>
                  </a:cubicBezTo>
                  <a:cubicBezTo>
                    <a:pt x="15" y="43"/>
                    <a:pt x="15" y="43"/>
                    <a:pt x="15" y="43"/>
                  </a:cubicBezTo>
                  <a:cubicBezTo>
                    <a:pt x="15" y="32"/>
                    <a:pt x="15" y="32"/>
                    <a:pt x="15" y="32"/>
                  </a:cubicBezTo>
                  <a:cubicBezTo>
                    <a:pt x="15" y="21"/>
                    <a:pt x="18" y="14"/>
                    <a:pt x="22" y="9"/>
                  </a:cubicBezTo>
                  <a:cubicBezTo>
                    <a:pt x="27" y="4"/>
                    <a:pt x="34" y="0"/>
                    <a:pt x="45" y="0"/>
                  </a:cubicBezTo>
                  <a:cubicBezTo>
                    <a:pt x="55" y="0"/>
                    <a:pt x="62" y="3"/>
                    <a:pt x="64" y="4"/>
                  </a:cubicBezTo>
                  <a:lnTo>
                    <a:pt x="61"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3" name="Freeform 50">
              <a:extLst>
                <a:ext uri="{FF2B5EF4-FFF2-40B4-BE49-F238E27FC236}">
                  <a16:creationId xmlns:a16="http://schemas.microsoft.com/office/drawing/2014/main" id="{71C2BF5D-0F27-5DC4-E839-53363129AF20}"/>
                </a:ext>
              </a:extLst>
            </p:cNvPr>
            <p:cNvSpPr>
              <a:spLocks/>
            </p:cNvSpPr>
            <p:nvPr/>
          </p:nvSpPr>
          <p:spPr bwMode="auto">
            <a:xfrm>
              <a:off x="3270251" y="185738"/>
              <a:ext cx="46038"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 name="Freeform 51">
              <a:extLst>
                <a:ext uri="{FF2B5EF4-FFF2-40B4-BE49-F238E27FC236}">
                  <a16:creationId xmlns:a16="http://schemas.microsoft.com/office/drawing/2014/main" id="{6AAE8FD2-F294-9C4A-F94A-068B4B7ABCFB}"/>
                </a:ext>
              </a:extLst>
            </p:cNvPr>
            <p:cNvSpPr>
              <a:spLocks noEditPoints="1"/>
            </p:cNvSpPr>
            <p:nvPr/>
          </p:nvSpPr>
          <p:spPr bwMode="auto">
            <a:xfrm>
              <a:off x="3321051" y="185738"/>
              <a:ext cx="79375" cy="85725"/>
            </a:xfrm>
            <a:custGeom>
              <a:avLst/>
              <a:gdLst>
                <a:gd name="T0" fmla="*/ 48 w 96"/>
                <a:gd name="T1" fmla="*/ 102 h 102"/>
                <a:gd name="T2" fmla="*/ 0 w 96"/>
                <a:gd name="T3" fmla="*/ 51 h 102"/>
                <a:gd name="T4" fmla="*/ 48 w 96"/>
                <a:gd name="T5" fmla="*/ 0 h 102"/>
                <a:gd name="T6" fmla="*/ 96 w 96"/>
                <a:gd name="T7" fmla="*/ 51 h 102"/>
                <a:gd name="T8" fmla="*/ 48 w 96"/>
                <a:gd name="T9" fmla="*/ 102 h 102"/>
                <a:gd name="T10" fmla="*/ 48 w 96"/>
                <a:gd name="T11" fmla="*/ 14 h 102"/>
                <a:gd name="T12" fmla="*/ 20 w 96"/>
                <a:gd name="T13" fmla="*/ 51 h 102"/>
                <a:gd name="T14" fmla="*/ 48 w 96"/>
                <a:gd name="T15" fmla="*/ 88 h 102"/>
                <a:gd name="T16" fmla="*/ 77 w 96"/>
                <a:gd name="T17" fmla="*/ 51 h 102"/>
                <a:gd name="T18" fmla="*/ 48 w 96"/>
                <a:gd name="T19" fmla="*/ 14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102">
                  <a:moveTo>
                    <a:pt x="48" y="102"/>
                  </a:moveTo>
                  <a:cubicBezTo>
                    <a:pt x="20" y="102"/>
                    <a:pt x="0" y="82"/>
                    <a:pt x="0" y="51"/>
                  </a:cubicBezTo>
                  <a:cubicBezTo>
                    <a:pt x="0" y="20"/>
                    <a:pt x="20" y="0"/>
                    <a:pt x="48" y="0"/>
                  </a:cubicBezTo>
                  <a:cubicBezTo>
                    <a:pt x="77" y="0"/>
                    <a:pt x="96" y="20"/>
                    <a:pt x="96" y="51"/>
                  </a:cubicBezTo>
                  <a:cubicBezTo>
                    <a:pt x="96" y="82"/>
                    <a:pt x="77" y="102"/>
                    <a:pt x="48" y="102"/>
                  </a:cubicBezTo>
                  <a:close/>
                  <a:moveTo>
                    <a:pt x="48" y="14"/>
                  </a:moveTo>
                  <a:cubicBezTo>
                    <a:pt x="30" y="14"/>
                    <a:pt x="20" y="29"/>
                    <a:pt x="20" y="51"/>
                  </a:cubicBezTo>
                  <a:cubicBezTo>
                    <a:pt x="20" y="72"/>
                    <a:pt x="30" y="88"/>
                    <a:pt x="48" y="88"/>
                  </a:cubicBezTo>
                  <a:cubicBezTo>
                    <a:pt x="67" y="88"/>
                    <a:pt x="77" y="72"/>
                    <a:pt x="77" y="51"/>
                  </a:cubicBezTo>
                  <a:cubicBezTo>
                    <a:pt x="77" y="29"/>
                    <a:pt x="67" y="14"/>
                    <a:pt x="48"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 name="Freeform 52">
              <a:extLst>
                <a:ext uri="{FF2B5EF4-FFF2-40B4-BE49-F238E27FC236}">
                  <a16:creationId xmlns:a16="http://schemas.microsoft.com/office/drawing/2014/main" id="{C590DB0F-DC19-CD6D-2F4D-61479185D8A5}"/>
                </a:ext>
              </a:extLst>
            </p:cNvPr>
            <p:cNvSpPr>
              <a:spLocks/>
            </p:cNvSpPr>
            <p:nvPr/>
          </p:nvSpPr>
          <p:spPr bwMode="auto">
            <a:xfrm>
              <a:off x="3419476" y="185738"/>
              <a:ext cx="117475" cy="84138"/>
            </a:xfrm>
            <a:custGeom>
              <a:avLst/>
              <a:gdLst>
                <a:gd name="T0" fmla="*/ 123 w 142"/>
                <a:gd name="T1" fmla="*/ 101 h 101"/>
                <a:gd name="T2" fmla="*/ 123 w 142"/>
                <a:gd name="T3" fmla="*/ 39 h 101"/>
                <a:gd name="T4" fmla="*/ 106 w 142"/>
                <a:gd name="T5" fmla="*/ 16 h 101"/>
                <a:gd name="T6" fmla="*/ 80 w 142"/>
                <a:gd name="T7" fmla="*/ 41 h 101"/>
                <a:gd name="T8" fmla="*/ 80 w 142"/>
                <a:gd name="T9" fmla="*/ 101 h 101"/>
                <a:gd name="T10" fmla="*/ 62 w 142"/>
                <a:gd name="T11" fmla="*/ 101 h 101"/>
                <a:gd name="T12" fmla="*/ 62 w 142"/>
                <a:gd name="T13" fmla="*/ 39 h 101"/>
                <a:gd name="T14" fmla="*/ 44 w 142"/>
                <a:gd name="T15" fmla="*/ 16 h 101"/>
                <a:gd name="T16" fmla="*/ 19 w 142"/>
                <a:gd name="T17" fmla="*/ 41 h 101"/>
                <a:gd name="T18" fmla="*/ 19 w 142"/>
                <a:gd name="T19" fmla="*/ 101 h 101"/>
                <a:gd name="T20" fmla="*/ 0 w 142"/>
                <a:gd name="T21" fmla="*/ 101 h 101"/>
                <a:gd name="T22" fmla="*/ 0 w 142"/>
                <a:gd name="T23" fmla="*/ 2 h 101"/>
                <a:gd name="T24" fmla="*/ 18 w 142"/>
                <a:gd name="T25" fmla="*/ 2 h 101"/>
                <a:gd name="T26" fmla="*/ 19 w 142"/>
                <a:gd name="T27" fmla="*/ 20 h 101"/>
                <a:gd name="T28" fmla="*/ 51 w 142"/>
                <a:gd name="T29" fmla="*/ 0 h 101"/>
                <a:gd name="T30" fmla="*/ 79 w 142"/>
                <a:gd name="T31" fmla="*/ 21 h 101"/>
                <a:gd name="T32" fmla="*/ 112 w 142"/>
                <a:gd name="T33" fmla="*/ 0 h 101"/>
                <a:gd name="T34" fmla="*/ 142 w 142"/>
                <a:gd name="T35" fmla="*/ 34 h 101"/>
                <a:gd name="T36" fmla="*/ 142 w 142"/>
                <a:gd name="T37" fmla="*/ 101 h 101"/>
                <a:gd name="T38" fmla="*/ 123 w 142"/>
                <a:gd name="T39"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2" h="101">
                  <a:moveTo>
                    <a:pt x="123" y="101"/>
                  </a:moveTo>
                  <a:cubicBezTo>
                    <a:pt x="123" y="39"/>
                    <a:pt x="123" y="39"/>
                    <a:pt x="123" y="39"/>
                  </a:cubicBezTo>
                  <a:cubicBezTo>
                    <a:pt x="123" y="26"/>
                    <a:pt x="120" y="16"/>
                    <a:pt x="106" y="16"/>
                  </a:cubicBezTo>
                  <a:cubicBezTo>
                    <a:pt x="91" y="16"/>
                    <a:pt x="81" y="34"/>
                    <a:pt x="80" y="41"/>
                  </a:cubicBezTo>
                  <a:cubicBezTo>
                    <a:pt x="80" y="101"/>
                    <a:pt x="80" y="101"/>
                    <a:pt x="80" y="101"/>
                  </a:cubicBezTo>
                  <a:cubicBezTo>
                    <a:pt x="62" y="101"/>
                    <a:pt x="62" y="101"/>
                    <a:pt x="62" y="101"/>
                  </a:cubicBezTo>
                  <a:cubicBezTo>
                    <a:pt x="62" y="39"/>
                    <a:pt x="62" y="39"/>
                    <a:pt x="62" y="39"/>
                  </a:cubicBezTo>
                  <a:cubicBezTo>
                    <a:pt x="62" y="26"/>
                    <a:pt x="59" y="16"/>
                    <a:pt x="44" y="16"/>
                  </a:cubicBezTo>
                  <a:cubicBezTo>
                    <a:pt x="30" y="16"/>
                    <a:pt x="20" y="34"/>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5" y="9"/>
                    <a:pt x="37" y="0"/>
                    <a:pt x="51" y="0"/>
                  </a:cubicBezTo>
                  <a:cubicBezTo>
                    <a:pt x="64" y="0"/>
                    <a:pt x="75" y="6"/>
                    <a:pt x="79" y="21"/>
                  </a:cubicBezTo>
                  <a:cubicBezTo>
                    <a:pt x="86" y="9"/>
                    <a:pt x="98" y="0"/>
                    <a:pt x="112" y="0"/>
                  </a:cubicBezTo>
                  <a:cubicBezTo>
                    <a:pt x="128" y="0"/>
                    <a:pt x="142" y="9"/>
                    <a:pt x="142" y="34"/>
                  </a:cubicBezTo>
                  <a:cubicBezTo>
                    <a:pt x="142" y="101"/>
                    <a:pt x="142" y="101"/>
                    <a:pt x="142" y="101"/>
                  </a:cubicBezTo>
                  <a:cubicBezTo>
                    <a:pt x="123" y="101"/>
                    <a:pt x="123" y="101"/>
                    <a:pt x="123"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6" name="Freeform 53">
              <a:extLst>
                <a:ext uri="{FF2B5EF4-FFF2-40B4-BE49-F238E27FC236}">
                  <a16:creationId xmlns:a16="http://schemas.microsoft.com/office/drawing/2014/main" id="{975A0B57-FD60-D7A6-C45A-346EA17AEAA2}"/>
                </a:ext>
              </a:extLst>
            </p:cNvPr>
            <p:cNvSpPr>
              <a:spLocks/>
            </p:cNvSpPr>
            <p:nvPr/>
          </p:nvSpPr>
          <p:spPr bwMode="auto">
            <a:xfrm>
              <a:off x="3594101" y="157163"/>
              <a:ext cx="69850" cy="112713"/>
            </a:xfrm>
            <a:custGeom>
              <a:avLst/>
              <a:gdLst>
                <a:gd name="T0" fmla="*/ 0 w 44"/>
                <a:gd name="T1" fmla="*/ 71 h 71"/>
                <a:gd name="T2" fmla="*/ 0 w 44"/>
                <a:gd name="T3" fmla="*/ 0 h 71"/>
                <a:gd name="T4" fmla="*/ 43 w 44"/>
                <a:gd name="T5" fmla="*/ 0 h 71"/>
                <a:gd name="T6" fmla="*/ 43 w 44"/>
                <a:gd name="T7" fmla="*/ 8 h 71"/>
                <a:gd name="T8" fmla="*/ 10 w 44"/>
                <a:gd name="T9" fmla="*/ 8 h 71"/>
                <a:gd name="T10" fmla="*/ 10 w 44"/>
                <a:gd name="T11" fmla="*/ 29 h 71"/>
                <a:gd name="T12" fmla="*/ 41 w 44"/>
                <a:gd name="T13" fmla="*/ 29 h 71"/>
                <a:gd name="T14" fmla="*/ 41 w 44"/>
                <a:gd name="T15" fmla="*/ 38 h 71"/>
                <a:gd name="T16" fmla="*/ 10 w 44"/>
                <a:gd name="T17" fmla="*/ 38 h 71"/>
                <a:gd name="T18" fmla="*/ 10 w 44"/>
                <a:gd name="T19" fmla="*/ 62 h 71"/>
                <a:gd name="T20" fmla="*/ 44 w 44"/>
                <a:gd name="T21" fmla="*/ 62 h 71"/>
                <a:gd name="T22" fmla="*/ 44 w 44"/>
                <a:gd name="T23" fmla="*/ 71 h 71"/>
                <a:gd name="T24" fmla="*/ 0 w 44"/>
                <a:gd name="T25" fmla="*/ 71 h 71"/>
                <a:gd name="T26" fmla="*/ 0 w 44"/>
                <a:gd name="T27"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71">
                  <a:moveTo>
                    <a:pt x="0" y="71"/>
                  </a:moveTo>
                  <a:lnTo>
                    <a:pt x="0" y="0"/>
                  </a:lnTo>
                  <a:lnTo>
                    <a:pt x="43" y="0"/>
                  </a:lnTo>
                  <a:lnTo>
                    <a:pt x="43" y="8"/>
                  </a:lnTo>
                  <a:lnTo>
                    <a:pt x="10" y="8"/>
                  </a:lnTo>
                  <a:lnTo>
                    <a:pt x="10" y="29"/>
                  </a:lnTo>
                  <a:lnTo>
                    <a:pt x="41" y="29"/>
                  </a:lnTo>
                  <a:lnTo>
                    <a:pt x="41" y="38"/>
                  </a:lnTo>
                  <a:lnTo>
                    <a:pt x="10" y="38"/>
                  </a:lnTo>
                  <a:lnTo>
                    <a:pt x="10" y="62"/>
                  </a:lnTo>
                  <a:lnTo>
                    <a:pt x="44" y="62"/>
                  </a:lnTo>
                  <a:lnTo>
                    <a:pt x="44" y="71"/>
                  </a:lnTo>
                  <a:lnTo>
                    <a:pt x="0" y="71"/>
                  </a:lnTo>
                  <a:lnTo>
                    <a:pt x="0" y="7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7" name="Freeform 54">
              <a:extLst>
                <a:ext uri="{FF2B5EF4-FFF2-40B4-BE49-F238E27FC236}">
                  <a16:creationId xmlns:a16="http://schemas.microsoft.com/office/drawing/2014/main" id="{E8018739-B110-09C4-D3DE-76CFD23BB4E9}"/>
                </a:ext>
              </a:extLst>
            </p:cNvPr>
            <p:cNvSpPr>
              <a:spLocks/>
            </p:cNvSpPr>
            <p:nvPr/>
          </p:nvSpPr>
          <p:spPr bwMode="auto">
            <a:xfrm>
              <a:off x="3671888" y="188913"/>
              <a:ext cx="77788" cy="80963"/>
            </a:xfrm>
            <a:custGeom>
              <a:avLst/>
              <a:gdLst>
                <a:gd name="T0" fmla="*/ 38 w 49"/>
                <a:gd name="T1" fmla="*/ 51 h 51"/>
                <a:gd name="T2" fmla="*/ 24 w 49"/>
                <a:gd name="T3" fmla="*/ 30 h 51"/>
                <a:gd name="T4" fmla="*/ 11 w 49"/>
                <a:gd name="T5" fmla="*/ 51 h 51"/>
                <a:gd name="T6" fmla="*/ 0 w 49"/>
                <a:gd name="T7" fmla="*/ 51 h 51"/>
                <a:gd name="T8" fmla="*/ 18 w 49"/>
                <a:gd name="T9" fmla="*/ 25 h 51"/>
                <a:gd name="T10" fmla="*/ 1 w 49"/>
                <a:gd name="T11" fmla="*/ 0 h 51"/>
                <a:gd name="T12" fmla="*/ 12 w 49"/>
                <a:gd name="T13" fmla="*/ 0 h 51"/>
                <a:gd name="T14" fmla="*/ 25 w 49"/>
                <a:gd name="T15" fmla="*/ 19 h 51"/>
                <a:gd name="T16" fmla="*/ 37 w 49"/>
                <a:gd name="T17" fmla="*/ 0 h 51"/>
                <a:gd name="T18" fmla="*/ 48 w 49"/>
                <a:gd name="T19" fmla="*/ 0 h 51"/>
                <a:gd name="T20" fmla="*/ 30 w 49"/>
                <a:gd name="T21" fmla="*/ 25 h 51"/>
                <a:gd name="T22" fmla="*/ 49 w 49"/>
                <a:gd name="T23" fmla="*/ 51 h 51"/>
                <a:gd name="T24" fmla="*/ 38 w 49"/>
                <a:gd name="T2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1">
                  <a:moveTo>
                    <a:pt x="38" y="51"/>
                  </a:moveTo>
                  <a:lnTo>
                    <a:pt x="24" y="30"/>
                  </a:lnTo>
                  <a:lnTo>
                    <a:pt x="11" y="51"/>
                  </a:lnTo>
                  <a:lnTo>
                    <a:pt x="0" y="51"/>
                  </a:lnTo>
                  <a:lnTo>
                    <a:pt x="18" y="25"/>
                  </a:lnTo>
                  <a:lnTo>
                    <a:pt x="1" y="0"/>
                  </a:lnTo>
                  <a:lnTo>
                    <a:pt x="12" y="0"/>
                  </a:lnTo>
                  <a:lnTo>
                    <a:pt x="25" y="19"/>
                  </a:lnTo>
                  <a:lnTo>
                    <a:pt x="37" y="0"/>
                  </a:lnTo>
                  <a:lnTo>
                    <a:pt x="48" y="0"/>
                  </a:lnTo>
                  <a:lnTo>
                    <a:pt x="30" y="25"/>
                  </a:lnTo>
                  <a:lnTo>
                    <a:pt x="49" y="51"/>
                  </a:lnTo>
                  <a:lnTo>
                    <a:pt x="38"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8" name="Freeform 55">
              <a:extLst>
                <a:ext uri="{FF2B5EF4-FFF2-40B4-BE49-F238E27FC236}">
                  <a16:creationId xmlns:a16="http://schemas.microsoft.com/office/drawing/2014/main" id="{6262A5DA-588E-44E3-D3E5-B27EFDFBA451}"/>
                </a:ext>
              </a:extLst>
            </p:cNvPr>
            <p:cNvSpPr>
              <a:spLocks noEditPoints="1"/>
            </p:cNvSpPr>
            <p:nvPr/>
          </p:nvSpPr>
          <p:spPr bwMode="auto">
            <a:xfrm>
              <a:off x="3763963" y="185738"/>
              <a:ext cx="77788" cy="114300"/>
            </a:xfrm>
            <a:custGeom>
              <a:avLst/>
              <a:gdLst>
                <a:gd name="T0" fmla="*/ 49 w 94"/>
                <a:gd name="T1" fmla="*/ 102 h 136"/>
                <a:gd name="T2" fmla="*/ 18 w 94"/>
                <a:gd name="T3" fmla="*/ 85 h 136"/>
                <a:gd name="T4" fmla="*/ 18 w 94"/>
                <a:gd name="T5" fmla="*/ 136 h 136"/>
                <a:gd name="T6" fmla="*/ 0 w 94"/>
                <a:gd name="T7" fmla="*/ 136 h 136"/>
                <a:gd name="T8" fmla="*/ 0 w 94"/>
                <a:gd name="T9" fmla="*/ 1 h 136"/>
                <a:gd name="T10" fmla="*/ 17 w 94"/>
                <a:gd name="T11" fmla="*/ 1 h 136"/>
                <a:gd name="T12" fmla="*/ 18 w 94"/>
                <a:gd name="T13" fmla="*/ 17 h 136"/>
                <a:gd name="T14" fmla="*/ 51 w 94"/>
                <a:gd name="T15" fmla="*/ 0 h 136"/>
                <a:gd name="T16" fmla="*/ 94 w 94"/>
                <a:gd name="T17" fmla="*/ 51 h 136"/>
                <a:gd name="T18" fmla="*/ 49 w 94"/>
                <a:gd name="T19" fmla="*/ 102 h 136"/>
                <a:gd name="T20" fmla="*/ 46 w 94"/>
                <a:gd name="T21" fmla="*/ 14 h 136"/>
                <a:gd name="T22" fmla="*/ 17 w 94"/>
                <a:gd name="T23" fmla="*/ 50 h 136"/>
                <a:gd name="T24" fmla="*/ 45 w 94"/>
                <a:gd name="T25" fmla="*/ 87 h 136"/>
                <a:gd name="T26" fmla="*/ 74 w 94"/>
                <a:gd name="T27" fmla="*/ 50 h 136"/>
                <a:gd name="T28" fmla="*/ 46 w 94"/>
                <a:gd name="T29" fmla="*/ 1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36">
                  <a:moveTo>
                    <a:pt x="49" y="102"/>
                  </a:moveTo>
                  <a:cubicBezTo>
                    <a:pt x="29" y="102"/>
                    <a:pt x="21" y="89"/>
                    <a:pt x="18" y="85"/>
                  </a:cubicBezTo>
                  <a:cubicBezTo>
                    <a:pt x="18" y="136"/>
                    <a:pt x="18" y="136"/>
                    <a:pt x="18" y="136"/>
                  </a:cubicBezTo>
                  <a:cubicBezTo>
                    <a:pt x="0" y="136"/>
                    <a:pt x="0" y="136"/>
                    <a:pt x="0" y="136"/>
                  </a:cubicBezTo>
                  <a:cubicBezTo>
                    <a:pt x="0" y="1"/>
                    <a:pt x="0" y="1"/>
                    <a:pt x="0" y="1"/>
                  </a:cubicBezTo>
                  <a:cubicBezTo>
                    <a:pt x="17" y="1"/>
                    <a:pt x="17" y="1"/>
                    <a:pt x="17" y="1"/>
                  </a:cubicBezTo>
                  <a:cubicBezTo>
                    <a:pt x="18" y="17"/>
                    <a:pt x="18" y="17"/>
                    <a:pt x="18" y="17"/>
                  </a:cubicBezTo>
                  <a:cubicBezTo>
                    <a:pt x="20" y="15"/>
                    <a:pt x="30" y="0"/>
                    <a:pt x="51" y="0"/>
                  </a:cubicBezTo>
                  <a:cubicBezTo>
                    <a:pt x="78" y="0"/>
                    <a:pt x="94" y="21"/>
                    <a:pt x="94" y="51"/>
                  </a:cubicBezTo>
                  <a:cubicBezTo>
                    <a:pt x="93" y="81"/>
                    <a:pt x="75" y="102"/>
                    <a:pt x="49" y="102"/>
                  </a:cubicBezTo>
                  <a:close/>
                  <a:moveTo>
                    <a:pt x="46" y="14"/>
                  </a:moveTo>
                  <a:cubicBezTo>
                    <a:pt x="29" y="14"/>
                    <a:pt x="17" y="31"/>
                    <a:pt x="17" y="50"/>
                  </a:cubicBezTo>
                  <a:cubicBezTo>
                    <a:pt x="17" y="70"/>
                    <a:pt x="28" y="87"/>
                    <a:pt x="45" y="87"/>
                  </a:cubicBezTo>
                  <a:cubicBezTo>
                    <a:pt x="62" y="87"/>
                    <a:pt x="74" y="70"/>
                    <a:pt x="74" y="50"/>
                  </a:cubicBezTo>
                  <a:cubicBezTo>
                    <a:pt x="74" y="31"/>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9" name="Freeform 56">
              <a:extLst>
                <a:ext uri="{FF2B5EF4-FFF2-40B4-BE49-F238E27FC236}">
                  <a16:creationId xmlns:a16="http://schemas.microsoft.com/office/drawing/2014/main" id="{35512E43-0E79-8BBC-F997-A442D44277DD}"/>
                </a:ext>
              </a:extLst>
            </p:cNvPr>
            <p:cNvSpPr>
              <a:spLocks noEditPoints="1"/>
            </p:cNvSpPr>
            <p:nvPr/>
          </p:nvSpPr>
          <p:spPr bwMode="auto">
            <a:xfrm>
              <a:off x="3852863"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5"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0" name="Freeform 57">
              <a:extLst>
                <a:ext uri="{FF2B5EF4-FFF2-40B4-BE49-F238E27FC236}">
                  <a16:creationId xmlns:a16="http://schemas.microsoft.com/office/drawing/2014/main" id="{FEF6EF1B-2A95-0FAE-281F-3A8B2AACAC0B}"/>
                </a:ext>
              </a:extLst>
            </p:cNvPr>
            <p:cNvSpPr>
              <a:spLocks/>
            </p:cNvSpPr>
            <p:nvPr/>
          </p:nvSpPr>
          <p:spPr bwMode="auto">
            <a:xfrm>
              <a:off x="3946526" y="185738"/>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 name="Freeform 58">
              <a:extLst>
                <a:ext uri="{FF2B5EF4-FFF2-40B4-BE49-F238E27FC236}">
                  <a16:creationId xmlns:a16="http://schemas.microsoft.com/office/drawing/2014/main" id="{AF31A35E-7433-891D-44E8-BEA36D454EE3}"/>
                </a:ext>
              </a:extLst>
            </p:cNvPr>
            <p:cNvSpPr>
              <a:spLocks noEditPoints="1"/>
            </p:cNvSpPr>
            <p:nvPr/>
          </p:nvSpPr>
          <p:spPr bwMode="auto">
            <a:xfrm>
              <a:off x="4005263" y="150813"/>
              <a:ext cx="20638" cy="119063"/>
            </a:xfrm>
            <a:custGeom>
              <a:avLst/>
              <a:gdLst>
                <a:gd name="T0" fmla="*/ 13 w 26"/>
                <a:gd name="T1" fmla="*/ 25 h 144"/>
                <a:gd name="T2" fmla="*/ 0 w 26"/>
                <a:gd name="T3" fmla="*/ 13 h 144"/>
                <a:gd name="T4" fmla="*/ 13 w 26"/>
                <a:gd name="T5" fmla="*/ 0 h 144"/>
                <a:gd name="T6" fmla="*/ 26 w 26"/>
                <a:gd name="T7" fmla="*/ 12 h 144"/>
                <a:gd name="T8" fmla="*/ 13 w 26"/>
                <a:gd name="T9" fmla="*/ 25 h 144"/>
                <a:gd name="T10" fmla="*/ 3 w 26"/>
                <a:gd name="T11" fmla="*/ 144 h 144"/>
                <a:gd name="T12" fmla="*/ 3 w 26"/>
                <a:gd name="T13" fmla="*/ 45 h 144"/>
                <a:gd name="T14" fmla="*/ 22 w 26"/>
                <a:gd name="T15" fmla="*/ 45 h 144"/>
                <a:gd name="T16" fmla="*/ 22 w 26"/>
                <a:gd name="T17" fmla="*/ 144 h 144"/>
                <a:gd name="T18" fmla="*/ 3 w 26"/>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4">
                  <a:moveTo>
                    <a:pt x="13" y="25"/>
                  </a:moveTo>
                  <a:cubicBezTo>
                    <a:pt x="6" y="25"/>
                    <a:pt x="0" y="20"/>
                    <a:pt x="0" y="13"/>
                  </a:cubicBezTo>
                  <a:cubicBezTo>
                    <a:pt x="0" y="6"/>
                    <a:pt x="6" y="0"/>
                    <a:pt x="13" y="0"/>
                  </a:cubicBezTo>
                  <a:cubicBezTo>
                    <a:pt x="20" y="0"/>
                    <a:pt x="26" y="6"/>
                    <a:pt x="26" y="12"/>
                  </a:cubicBezTo>
                  <a:cubicBezTo>
                    <a:pt x="26" y="19"/>
                    <a:pt x="20" y="25"/>
                    <a:pt x="13"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2" name="Freeform 59">
              <a:extLst>
                <a:ext uri="{FF2B5EF4-FFF2-40B4-BE49-F238E27FC236}">
                  <a16:creationId xmlns:a16="http://schemas.microsoft.com/office/drawing/2014/main" id="{011AEB08-8C96-F19B-82E4-848E1AED67AD}"/>
                </a:ext>
              </a:extLst>
            </p:cNvPr>
            <p:cNvSpPr>
              <a:spLocks noEditPoints="1"/>
            </p:cNvSpPr>
            <p:nvPr/>
          </p:nvSpPr>
          <p:spPr bwMode="auto">
            <a:xfrm>
              <a:off x="4041776"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 name="Freeform 60">
              <a:extLst>
                <a:ext uri="{FF2B5EF4-FFF2-40B4-BE49-F238E27FC236}">
                  <a16:creationId xmlns:a16="http://schemas.microsoft.com/office/drawing/2014/main" id="{131EA098-7609-E572-FDAB-89536CA9855D}"/>
                </a:ext>
              </a:extLst>
            </p:cNvPr>
            <p:cNvSpPr>
              <a:spLocks/>
            </p:cNvSpPr>
            <p:nvPr/>
          </p:nvSpPr>
          <p:spPr bwMode="auto">
            <a:xfrm>
              <a:off x="4135438" y="185738"/>
              <a:ext cx="69850" cy="84138"/>
            </a:xfrm>
            <a:custGeom>
              <a:avLst/>
              <a:gdLst>
                <a:gd name="T0" fmla="*/ 65 w 84"/>
                <a:gd name="T1" fmla="*/ 101 h 101"/>
                <a:gd name="T2" fmla="*/ 65 w 84"/>
                <a:gd name="T3" fmla="*/ 41 h 101"/>
                <a:gd name="T4" fmla="*/ 45 w 84"/>
                <a:gd name="T5" fmla="*/ 16 h 101"/>
                <a:gd name="T6" fmla="*/ 19 w 84"/>
                <a:gd name="T7" fmla="*/ 41 h 101"/>
                <a:gd name="T8" fmla="*/ 19 w 84"/>
                <a:gd name="T9" fmla="*/ 101 h 101"/>
                <a:gd name="T10" fmla="*/ 0 w 84"/>
                <a:gd name="T11" fmla="*/ 101 h 101"/>
                <a:gd name="T12" fmla="*/ 0 w 84"/>
                <a:gd name="T13" fmla="*/ 2 h 101"/>
                <a:gd name="T14" fmla="*/ 18 w 84"/>
                <a:gd name="T15" fmla="*/ 2 h 101"/>
                <a:gd name="T16" fmla="*/ 19 w 84"/>
                <a:gd name="T17" fmla="*/ 20 h 101"/>
                <a:gd name="T18" fmla="*/ 52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1"/>
                    <a:pt x="65" y="41"/>
                    <a:pt x="65" y="41"/>
                  </a:cubicBezTo>
                  <a:cubicBezTo>
                    <a:pt x="65" y="26"/>
                    <a:pt x="60" y="16"/>
                    <a:pt x="45" y="16"/>
                  </a:cubicBezTo>
                  <a:cubicBezTo>
                    <a:pt x="30" y="16"/>
                    <a:pt x="21" y="32"/>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2"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4" name="Freeform 61">
              <a:extLst>
                <a:ext uri="{FF2B5EF4-FFF2-40B4-BE49-F238E27FC236}">
                  <a16:creationId xmlns:a16="http://schemas.microsoft.com/office/drawing/2014/main" id="{8CB86734-E125-A2B2-51F8-7EC52DBF269F}"/>
                </a:ext>
              </a:extLst>
            </p:cNvPr>
            <p:cNvSpPr>
              <a:spLocks/>
            </p:cNvSpPr>
            <p:nvPr/>
          </p:nvSpPr>
          <p:spPr bwMode="auto">
            <a:xfrm>
              <a:off x="4221163" y="185738"/>
              <a:ext cx="71438" cy="85725"/>
            </a:xfrm>
            <a:custGeom>
              <a:avLst/>
              <a:gdLst>
                <a:gd name="T0" fmla="*/ 76 w 86"/>
                <a:gd name="T1" fmla="*/ 28 h 103"/>
                <a:gd name="T2" fmla="*/ 51 w 86"/>
                <a:gd name="T3" fmla="*/ 15 h 103"/>
                <a:gd name="T4" fmla="*/ 20 w 86"/>
                <a:gd name="T5" fmla="*/ 51 h 103"/>
                <a:gd name="T6" fmla="*/ 50 w 86"/>
                <a:gd name="T7" fmla="*/ 86 h 103"/>
                <a:gd name="T8" fmla="*/ 76 w 86"/>
                <a:gd name="T9" fmla="*/ 73 h 103"/>
                <a:gd name="T10" fmla="*/ 86 w 86"/>
                <a:gd name="T11" fmla="*/ 85 h 103"/>
                <a:gd name="T12" fmla="*/ 47 w 86"/>
                <a:gd name="T13" fmla="*/ 103 h 103"/>
                <a:gd name="T14" fmla="*/ 0 w 86"/>
                <a:gd name="T15" fmla="*/ 51 h 103"/>
                <a:gd name="T16" fmla="*/ 48 w 86"/>
                <a:gd name="T17" fmla="*/ 0 h 103"/>
                <a:gd name="T18" fmla="*/ 85 w 86"/>
                <a:gd name="T19" fmla="*/ 17 h 103"/>
                <a:gd name="T20" fmla="*/ 76 w 86"/>
                <a:gd name="T21" fmla="*/ 28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6" h="103">
                  <a:moveTo>
                    <a:pt x="76" y="28"/>
                  </a:moveTo>
                  <a:cubicBezTo>
                    <a:pt x="76" y="28"/>
                    <a:pt x="67" y="15"/>
                    <a:pt x="51" y="15"/>
                  </a:cubicBezTo>
                  <a:cubicBezTo>
                    <a:pt x="34" y="15"/>
                    <a:pt x="20" y="27"/>
                    <a:pt x="20" y="51"/>
                  </a:cubicBezTo>
                  <a:cubicBezTo>
                    <a:pt x="20" y="75"/>
                    <a:pt x="34" y="86"/>
                    <a:pt x="50" y="86"/>
                  </a:cubicBezTo>
                  <a:cubicBezTo>
                    <a:pt x="66" y="86"/>
                    <a:pt x="76" y="74"/>
                    <a:pt x="76" y="73"/>
                  </a:cubicBezTo>
                  <a:cubicBezTo>
                    <a:pt x="86" y="85"/>
                    <a:pt x="86" y="85"/>
                    <a:pt x="86" y="85"/>
                  </a:cubicBezTo>
                  <a:cubicBezTo>
                    <a:pt x="85" y="86"/>
                    <a:pt x="74" y="103"/>
                    <a:pt x="47" y="103"/>
                  </a:cubicBezTo>
                  <a:cubicBezTo>
                    <a:pt x="21" y="103"/>
                    <a:pt x="0" y="83"/>
                    <a:pt x="0" y="51"/>
                  </a:cubicBezTo>
                  <a:cubicBezTo>
                    <a:pt x="0" y="19"/>
                    <a:pt x="22" y="0"/>
                    <a:pt x="48" y="0"/>
                  </a:cubicBezTo>
                  <a:cubicBezTo>
                    <a:pt x="74" y="0"/>
                    <a:pt x="84" y="16"/>
                    <a:pt x="85" y="17"/>
                  </a:cubicBezTo>
                  <a:lnTo>
                    <a:pt x="76"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 name="Freeform 62">
              <a:extLst>
                <a:ext uri="{FF2B5EF4-FFF2-40B4-BE49-F238E27FC236}">
                  <a16:creationId xmlns:a16="http://schemas.microsoft.com/office/drawing/2014/main" id="{E2BA6FAC-BC0B-955C-76C2-7569276E7C26}"/>
                </a:ext>
              </a:extLst>
            </p:cNvPr>
            <p:cNvSpPr>
              <a:spLocks noEditPoints="1"/>
            </p:cNvSpPr>
            <p:nvPr/>
          </p:nvSpPr>
          <p:spPr bwMode="auto">
            <a:xfrm>
              <a:off x="43037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1"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 name="Rectangle 63">
              <a:extLst>
                <a:ext uri="{FF2B5EF4-FFF2-40B4-BE49-F238E27FC236}">
                  <a16:creationId xmlns:a16="http://schemas.microsoft.com/office/drawing/2014/main" id="{8B1668FC-ED11-4E5F-5CD7-B8AECBE72E88}"/>
                </a:ext>
              </a:extLst>
            </p:cNvPr>
            <p:cNvSpPr>
              <a:spLocks noChangeArrowheads="1"/>
            </p:cNvSpPr>
            <p:nvPr/>
          </p:nvSpPr>
          <p:spPr bwMode="auto">
            <a:xfrm>
              <a:off x="2271713" y="-269875"/>
              <a:ext cx="12700" cy="7731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 name="Oval 64">
              <a:extLst>
                <a:ext uri="{FF2B5EF4-FFF2-40B4-BE49-F238E27FC236}">
                  <a16:creationId xmlns:a16="http://schemas.microsoft.com/office/drawing/2014/main" id="{E764F59C-9348-969F-DC4C-91400D94748F}"/>
                </a:ext>
              </a:extLst>
            </p:cNvPr>
            <p:cNvSpPr>
              <a:spLocks noChangeArrowheads="1"/>
            </p:cNvSpPr>
            <p:nvPr/>
          </p:nvSpPr>
          <p:spPr bwMode="auto">
            <a:xfrm>
              <a:off x="911226" y="-279400"/>
              <a:ext cx="119063" cy="1206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8" name="Oval 65">
              <a:extLst>
                <a:ext uri="{FF2B5EF4-FFF2-40B4-BE49-F238E27FC236}">
                  <a16:creationId xmlns:a16="http://schemas.microsoft.com/office/drawing/2014/main" id="{0C6CC64C-557B-7855-41F2-B4CCE30CCF03}"/>
                </a:ext>
              </a:extLst>
            </p:cNvPr>
            <p:cNvSpPr>
              <a:spLocks noChangeArrowheads="1"/>
            </p:cNvSpPr>
            <p:nvPr/>
          </p:nvSpPr>
          <p:spPr bwMode="auto">
            <a:xfrm>
              <a:off x="752476" y="-269875"/>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9" name="Oval 66">
              <a:extLst>
                <a:ext uri="{FF2B5EF4-FFF2-40B4-BE49-F238E27FC236}">
                  <a16:creationId xmlns:a16="http://schemas.microsoft.com/office/drawing/2014/main" id="{6F43F3D1-B8CB-54F6-36F7-16314257D69B}"/>
                </a:ext>
              </a:extLst>
            </p:cNvPr>
            <p:cNvSpPr>
              <a:spLocks noChangeArrowheads="1"/>
            </p:cNvSpPr>
            <p:nvPr/>
          </p:nvSpPr>
          <p:spPr bwMode="auto">
            <a:xfrm>
              <a:off x="919163" y="-103188"/>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0" name="Oval 67">
              <a:extLst>
                <a:ext uri="{FF2B5EF4-FFF2-40B4-BE49-F238E27FC236}">
                  <a16:creationId xmlns:a16="http://schemas.microsoft.com/office/drawing/2014/main" id="{92E571BB-D352-2156-6D4A-C44BE8B1DEC3}"/>
                </a:ext>
              </a:extLst>
            </p:cNvPr>
            <p:cNvSpPr>
              <a:spLocks noChangeArrowheads="1"/>
            </p:cNvSpPr>
            <p:nvPr/>
          </p:nvSpPr>
          <p:spPr bwMode="auto">
            <a:xfrm>
              <a:off x="927101" y="53975"/>
              <a:ext cx="85725"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1" name="Oval 68">
              <a:extLst>
                <a:ext uri="{FF2B5EF4-FFF2-40B4-BE49-F238E27FC236}">
                  <a16:creationId xmlns:a16="http://schemas.microsoft.com/office/drawing/2014/main" id="{7A8957F8-68A4-3EE6-C67A-79E4C3B0E740}"/>
                </a:ext>
              </a:extLst>
            </p:cNvPr>
            <p:cNvSpPr>
              <a:spLocks noChangeArrowheads="1"/>
            </p:cNvSpPr>
            <p:nvPr/>
          </p:nvSpPr>
          <p:spPr bwMode="auto">
            <a:xfrm>
              <a:off x="760413" y="-95250"/>
              <a:ext cx="87313"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2" name="Oval 69">
              <a:extLst>
                <a:ext uri="{FF2B5EF4-FFF2-40B4-BE49-F238E27FC236}">
                  <a16:creationId xmlns:a16="http://schemas.microsoft.com/office/drawing/2014/main" id="{E37C8ED8-118C-127C-C8D8-93DB49103625}"/>
                </a:ext>
              </a:extLst>
            </p:cNvPr>
            <p:cNvSpPr>
              <a:spLocks noChangeArrowheads="1"/>
            </p:cNvSpPr>
            <p:nvPr/>
          </p:nvSpPr>
          <p:spPr bwMode="auto">
            <a:xfrm>
              <a:off x="611188" y="-261938"/>
              <a:ext cx="85725"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 name="TextBox 2">
            <a:extLst>
              <a:ext uri="{FF2B5EF4-FFF2-40B4-BE49-F238E27FC236}">
                <a16:creationId xmlns:a16="http://schemas.microsoft.com/office/drawing/2014/main" id="{BFFC5C2C-B337-3578-4DEF-5FA5EAEA706D}"/>
              </a:ext>
            </a:extLst>
          </p:cNvPr>
          <p:cNvSpPr txBox="1"/>
          <p:nvPr/>
        </p:nvSpPr>
        <p:spPr>
          <a:xfrm>
            <a:off x="1516830" y="6334188"/>
            <a:ext cx="5719046" cy="153888"/>
          </a:xfrm>
          <a:prstGeom prst="rect">
            <a:avLst/>
          </a:prstGeom>
          <a:noFill/>
        </p:spPr>
        <p:txBody>
          <a:bodyPr wrap="square" lIns="0" tIns="0" rIns="0" bIns="0" rtlCol="0">
            <a:spAutoFit/>
          </a:bodyPr>
          <a:lstStyle/>
          <a:p>
            <a:pPr algn="ctr"/>
            <a:r>
              <a:rPr lang="en-US" sz="1000" dirty="0">
                <a:solidFill>
                  <a:schemeClr val="bg1"/>
                </a:solidFill>
              </a:rPr>
              <a:t>Includes content supplied by Sales Benchmark Index; Copyright © Sales Benchmark Index, 2024</a:t>
            </a:r>
          </a:p>
        </p:txBody>
      </p:sp>
    </p:spTree>
    <p:extLst>
      <p:ext uri="{BB962C8B-B14F-4D97-AF65-F5344CB8AC3E}">
        <p14:creationId xmlns:p14="http://schemas.microsoft.com/office/powerpoint/2010/main" val="21711724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3_Title Slide blue dots bkdg">
    <p:bg>
      <p:bgPr>
        <a:solidFill>
          <a:schemeClr val="accent1"/>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64658552-6E07-9117-0CA9-3B60B698736B}"/>
              </a:ext>
            </a:extLst>
          </p:cNvPr>
          <p:cNvGraphicFramePr>
            <a:graphicFrameLocks noChangeAspect="1"/>
          </p:cNvGraphicFramePr>
          <p:nvPr>
            <p:custDataLst>
              <p:tags r:id="rId1"/>
            </p:custDataLst>
            <p:extLst>
              <p:ext uri="{D42A27DB-BD31-4B8C-83A1-F6EECF244321}">
                <p14:modId xmlns:p14="http://schemas.microsoft.com/office/powerpoint/2010/main" val="65340241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4" name="Object 3" hidden="1">
                        <a:extLst>
                          <a:ext uri="{FF2B5EF4-FFF2-40B4-BE49-F238E27FC236}">
                            <a16:creationId xmlns:a16="http://schemas.microsoft.com/office/drawing/2014/main" id="{64658552-6E07-9117-0CA9-3B60B698736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5" name="Picture 4" descr="A picture containing text, night, dark, lit&#10;&#10;Description automatically generated">
            <a:extLst>
              <a:ext uri="{FF2B5EF4-FFF2-40B4-BE49-F238E27FC236}">
                <a16:creationId xmlns:a16="http://schemas.microsoft.com/office/drawing/2014/main" id="{94B80643-DB53-93CF-0CC8-F5B0CC74C6EC}"/>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0" y="0"/>
            <a:ext cx="12192000" cy="6858001"/>
          </a:xfrm>
          <a:prstGeom prst="rect">
            <a:avLst/>
          </a:prstGeom>
        </p:spPr>
      </p:pic>
      <p:sp>
        <p:nvSpPr>
          <p:cNvPr id="2" name="Title 1">
            <a:extLst>
              <a:ext uri="{FF2B5EF4-FFF2-40B4-BE49-F238E27FC236}">
                <a16:creationId xmlns:a16="http://schemas.microsoft.com/office/drawing/2014/main" id="{9C5F5AEC-749C-44CA-94C1-9495903C3571}"/>
              </a:ext>
            </a:extLst>
          </p:cNvPr>
          <p:cNvSpPr>
            <a:spLocks noGrp="1"/>
          </p:cNvSpPr>
          <p:nvPr>
            <p:ph type="ctrTitle"/>
          </p:nvPr>
        </p:nvSpPr>
        <p:spPr>
          <a:xfrm>
            <a:off x="1516830" y="2523757"/>
            <a:ext cx="9139234" cy="664797"/>
          </a:xfrm>
        </p:spPr>
        <p:txBody>
          <a:bodyPr vert="horz" lIns="91440" tIns="91440" rIns="91440" bIns="91440" anchor="ctr">
            <a:noAutofit/>
          </a:bodyPr>
          <a:lstStyle>
            <a:lvl1pPr algn="l">
              <a:defRPr sz="3600">
                <a:solidFill>
                  <a:schemeClr val="bg1"/>
                </a:solidFill>
              </a:defRPr>
            </a:lvl1pPr>
          </a:lstStyle>
          <a:p>
            <a:r>
              <a:rPr lang="en-US"/>
              <a:t>Click to edit Master title style</a:t>
            </a:r>
            <a:endParaRPr lang="en-US" dirty="0"/>
          </a:p>
        </p:txBody>
      </p:sp>
      <p:sp>
        <p:nvSpPr>
          <p:cNvPr id="82" name="Text Placeholder 81">
            <a:extLst>
              <a:ext uri="{FF2B5EF4-FFF2-40B4-BE49-F238E27FC236}">
                <a16:creationId xmlns:a16="http://schemas.microsoft.com/office/drawing/2014/main" id="{B020BF28-FA10-43DE-B2FD-965A7D8594C0}"/>
              </a:ext>
            </a:extLst>
          </p:cNvPr>
          <p:cNvSpPr>
            <a:spLocks noGrp="1"/>
          </p:cNvSpPr>
          <p:nvPr>
            <p:ph type="body" sz="quarter" idx="13"/>
          </p:nvPr>
        </p:nvSpPr>
        <p:spPr>
          <a:xfrm>
            <a:off x="1520386" y="3998279"/>
            <a:ext cx="4586287" cy="323850"/>
          </a:xfrm>
        </p:spPr>
        <p:txBody>
          <a:bodyPr lIns="91440" tIns="91440" rIns="91440" bIns="91440" anchor="ctr"/>
          <a:lstStyle>
            <a:lvl1pPr>
              <a:defRPr b="0">
                <a:solidFill>
                  <a:schemeClr val="bg1"/>
                </a:solidFill>
              </a:defRPr>
            </a:lvl1pPr>
          </a:lstStyle>
          <a:p>
            <a:pPr lvl="0"/>
            <a:r>
              <a:rPr lang="en-US"/>
              <a:t>Click to edit Master text styles</a:t>
            </a:r>
          </a:p>
        </p:txBody>
      </p:sp>
      <p:sp>
        <p:nvSpPr>
          <p:cNvPr id="83" name="Subtitle 2">
            <a:extLst>
              <a:ext uri="{FF2B5EF4-FFF2-40B4-BE49-F238E27FC236}">
                <a16:creationId xmlns:a16="http://schemas.microsoft.com/office/drawing/2014/main" id="{CA420EE9-07D0-49A0-A796-E6EAA8EBDB96}"/>
              </a:ext>
            </a:extLst>
          </p:cNvPr>
          <p:cNvSpPr>
            <a:spLocks noGrp="1"/>
          </p:cNvSpPr>
          <p:nvPr>
            <p:ph type="subTitle" idx="1"/>
          </p:nvPr>
        </p:nvSpPr>
        <p:spPr>
          <a:xfrm>
            <a:off x="1516830" y="3444432"/>
            <a:ext cx="9139234" cy="297969"/>
          </a:xfrm>
        </p:spPr>
        <p:txBody>
          <a:bodyPr vert="horz" lIns="91440" tIns="91440" rIns="91440" bIns="91440" rtlCol="0" anchor="ctr">
            <a:noAutofit/>
          </a:bodyPr>
          <a:lstStyle>
            <a:lvl1pPr>
              <a:defRPr lang="en-US" sz="2200" b="0" dirty="0">
                <a:solidFill>
                  <a:schemeClr val="bg1"/>
                </a:solidFill>
              </a:defRPr>
            </a:lvl1pPr>
          </a:lstStyle>
          <a:p>
            <a:pPr lvl="0"/>
            <a:r>
              <a:rPr lang="en-US"/>
              <a:t>Click to edit Master subtitle style</a:t>
            </a:r>
            <a:endParaRPr lang="en-US" dirty="0"/>
          </a:p>
        </p:txBody>
      </p:sp>
      <p:grpSp>
        <p:nvGrpSpPr>
          <p:cNvPr id="148" name="Group 147">
            <a:extLst>
              <a:ext uri="{FF2B5EF4-FFF2-40B4-BE49-F238E27FC236}">
                <a16:creationId xmlns:a16="http://schemas.microsoft.com/office/drawing/2014/main" id="{AF47BE45-9A6B-F77A-A246-E9AD74AC3E05}"/>
              </a:ext>
            </a:extLst>
          </p:cNvPr>
          <p:cNvGrpSpPr>
            <a:grpSpLocks noChangeAspect="1"/>
          </p:cNvGrpSpPr>
          <p:nvPr/>
        </p:nvGrpSpPr>
        <p:grpSpPr>
          <a:xfrm>
            <a:off x="702214" y="780933"/>
            <a:ext cx="3494345" cy="745107"/>
            <a:chOff x="611188" y="-279400"/>
            <a:chExt cx="3767138" cy="803275"/>
          </a:xfrm>
          <a:solidFill>
            <a:schemeClr val="bg1"/>
          </a:solidFill>
        </p:grpSpPr>
        <p:sp>
          <p:nvSpPr>
            <p:cNvPr id="149" name="Freeform 5">
              <a:extLst>
                <a:ext uri="{FF2B5EF4-FFF2-40B4-BE49-F238E27FC236}">
                  <a16:creationId xmlns:a16="http://schemas.microsoft.com/office/drawing/2014/main" id="{5C5B487B-3C0A-CD7C-49B9-906DAA6B051C}"/>
                </a:ext>
              </a:extLst>
            </p:cNvPr>
            <p:cNvSpPr>
              <a:spLocks noEditPoints="1"/>
            </p:cNvSpPr>
            <p:nvPr/>
          </p:nvSpPr>
          <p:spPr bwMode="auto">
            <a:xfrm>
              <a:off x="1885951" y="438150"/>
              <a:ext cx="60325" cy="63500"/>
            </a:xfrm>
            <a:custGeom>
              <a:avLst/>
              <a:gdLst>
                <a:gd name="T0" fmla="*/ 36 w 73"/>
                <a:gd name="T1" fmla="*/ 0 h 78"/>
                <a:gd name="T2" fmla="*/ 10 w 73"/>
                <a:gd name="T3" fmla="*/ 10 h 78"/>
                <a:gd name="T4" fmla="*/ 0 w 73"/>
                <a:gd name="T5" fmla="*/ 39 h 78"/>
                <a:gd name="T6" fmla="*/ 10 w 73"/>
                <a:gd name="T7" fmla="*/ 67 h 78"/>
                <a:gd name="T8" fmla="*/ 36 w 73"/>
                <a:gd name="T9" fmla="*/ 78 h 78"/>
                <a:gd name="T10" fmla="*/ 63 w 73"/>
                <a:gd name="T11" fmla="*/ 67 h 78"/>
                <a:gd name="T12" fmla="*/ 73 w 73"/>
                <a:gd name="T13" fmla="*/ 39 h 78"/>
                <a:gd name="T14" fmla="*/ 63 w 73"/>
                <a:gd name="T15" fmla="*/ 10 h 78"/>
                <a:gd name="T16" fmla="*/ 36 w 73"/>
                <a:gd name="T17" fmla="*/ 0 h 78"/>
                <a:gd name="T18" fmla="*/ 52 w 73"/>
                <a:gd name="T19" fmla="*/ 59 h 78"/>
                <a:gd name="T20" fmla="*/ 36 w 73"/>
                <a:gd name="T21" fmla="*/ 66 h 78"/>
                <a:gd name="T22" fmla="*/ 20 w 73"/>
                <a:gd name="T23" fmla="*/ 59 h 78"/>
                <a:gd name="T24" fmla="*/ 15 w 73"/>
                <a:gd name="T25" fmla="*/ 39 h 78"/>
                <a:gd name="T26" fmla="*/ 21 w 73"/>
                <a:gd name="T27" fmla="*/ 19 h 78"/>
                <a:gd name="T28" fmla="*/ 36 w 73"/>
                <a:gd name="T29" fmla="*/ 11 h 78"/>
                <a:gd name="T30" fmla="*/ 52 w 73"/>
                <a:gd name="T31" fmla="*/ 19 h 78"/>
                <a:gd name="T32" fmla="*/ 58 w 73"/>
                <a:gd name="T33" fmla="*/ 39 h 78"/>
                <a:gd name="T34" fmla="*/ 52 w 73"/>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 h="78">
                  <a:moveTo>
                    <a:pt x="36" y="0"/>
                  </a:moveTo>
                  <a:cubicBezTo>
                    <a:pt x="25" y="0"/>
                    <a:pt x="17" y="3"/>
                    <a:pt x="10" y="10"/>
                  </a:cubicBezTo>
                  <a:cubicBezTo>
                    <a:pt x="3" y="17"/>
                    <a:pt x="0" y="27"/>
                    <a:pt x="0" y="39"/>
                  </a:cubicBezTo>
                  <a:cubicBezTo>
                    <a:pt x="0" y="51"/>
                    <a:pt x="3" y="60"/>
                    <a:pt x="10" y="67"/>
                  </a:cubicBezTo>
                  <a:cubicBezTo>
                    <a:pt x="17" y="74"/>
                    <a:pt x="25" y="78"/>
                    <a:pt x="36" y="78"/>
                  </a:cubicBezTo>
                  <a:cubicBezTo>
                    <a:pt x="47" y="78"/>
                    <a:pt x="56" y="74"/>
                    <a:pt x="63" y="67"/>
                  </a:cubicBezTo>
                  <a:cubicBezTo>
                    <a:pt x="69" y="60"/>
                    <a:pt x="73" y="51"/>
                    <a:pt x="73" y="39"/>
                  </a:cubicBezTo>
                  <a:cubicBezTo>
                    <a:pt x="73" y="27"/>
                    <a:pt x="69" y="17"/>
                    <a:pt x="63"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1" y="19"/>
                  </a:cubicBezTo>
                  <a:cubicBezTo>
                    <a:pt x="24" y="14"/>
                    <a:pt x="30" y="11"/>
                    <a:pt x="36" y="11"/>
                  </a:cubicBezTo>
                  <a:cubicBezTo>
                    <a:pt x="43" y="11"/>
                    <a:pt x="48" y="14"/>
                    <a:pt x="52" y="19"/>
                  </a:cubicBezTo>
                  <a:cubicBezTo>
                    <a:pt x="56" y="24"/>
                    <a:pt x="58" y="30"/>
                    <a:pt x="58" y="39"/>
                  </a:cubicBezTo>
                  <a:cubicBezTo>
                    <a:pt x="58" y="47"/>
                    <a:pt x="56" y="54"/>
                    <a:pt x="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 name="Freeform 6">
              <a:extLst>
                <a:ext uri="{FF2B5EF4-FFF2-40B4-BE49-F238E27FC236}">
                  <a16:creationId xmlns:a16="http://schemas.microsoft.com/office/drawing/2014/main" id="{FC002D50-1258-94CD-A4CA-8EF05842095A}"/>
                </a:ext>
              </a:extLst>
            </p:cNvPr>
            <p:cNvSpPr>
              <a:spLocks/>
            </p:cNvSpPr>
            <p:nvPr/>
          </p:nvSpPr>
          <p:spPr bwMode="auto">
            <a:xfrm>
              <a:off x="1152526" y="414338"/>
              <a:ext cx="74613" cy="87313"/>
            </a:xfrm>
            <a:custGeom>
              <a:avLst/>
              <a:gdLst>
                <a:gd name="T0" fmla="*/ 50 w 89"/>
                <a:gd name="T1" fmla="*/ 62 h 106"/>
                <a:gd name="T2" fmla="*/ 75 w 89"/>
                <a:gd name="T3" fmla="*/ 62 h 106"/>
                <a:gd name="T4" fmla="*/ 75 w 89"/>
                <a:gd name="T5" fmla="*/ 80 h 106"/>
                <a:gd name="T6" fmla="*/ 74 w 89"/>
                <a:gd name="T7" fmla="*/ 81 h 106"/>
                <a:gd name="T8" fmla="*/ 71 w 89"/>
                <a:gd name="T9" fmla="*/ 84 h 106"/>
                <a:gd name="T10" fmla="*/ 66 w 89"/>
                <a:gd name="T11" fmla="*/ 88 h 106"/>
                <a:gd name="T12" fmla="*/ 58 w 89"/>
                <a:gd name="T13" fmla="*/ 91 h 106"/>
                <a:gd name="T14" fmla="*/ 48 w 89"/>
                <a:gd name="T15" fmla="*/ 92 h 106"/>
                <a:gd name="T16" fmla="*/ 24 w 89"/>
                <a:gd name="T17" fmla="*/ 82 h 106"/>
                <a:gd name="T18" fmla="*/ 15 w 89"/>
                <a:gd name="T19" fmla="*/ 52 h 106"/>
                <a:gd name="T20" fmla="*/ 25 w 89"/>
                <a:gd name="T21" fmla="*/ 23 h 106"/>
                <a:gd name="T22" fmla="*/ 48 w 89"/>
                <a:gd name="T23" fmla="*/ 13 h 106"/>
                <a:gd name="T24" fmla="*/ 57 w 89"/>
                <a:gd name="T25" fmla="*/ 14 h 106"/>
                <a:gd name="T26" fmla="*/ 64 w 89"/>
                <a:gd name="T27" fmla="*/ 16 h 106"/>
                <a:gd name="T28" fmla="*/ 69 w 89"/>
                <a:gd name="T29" fmla="*/ 19 h 106"/>
                <a:gd name="T30" fmla="*/ 73 w 89"/>
                <a:gd name="T31" fmla="*/ 23 h 106"/>
                <a:gd name="T32" fmla="*/ 75 w 89"/>
                <a:gd name="T33" fmla="*/ 26 h 106"/>
                <a:gd name="T34" fmla="*/ 76 w 89"/>
                <a:gd name="T35" fmla="*/ 27 h 106"/>
                <a:gd name="T36" fmla="*/ 86 w 89"/>
                <a:gd name="T37" fmla="*/ 18 h 106"/>
                <a:gd name="T38" fmla="*/ 48 w 89"/>
                <a:gd name="T39" fmla="*/ 0 h 106"/>
                <a:gd name="T40" fmla="*/ 14 w 89"/>
                <a:gd name="T41" fmla="*/ 14 h 106"/>
                <a:gd name="T42" fmla="*/ 0 w 89"/>
                <a:gd name="T43" fmla="*/ 52 h 106"/>
                <a:gd name="T44" fmla="*/ 13 w 89"/>
                <a:gd name="T45" fmla="*/ 91 h 106"/>
                <a:gd name="T46" fmla="*/ 45 w 89"/>
                <a:gd name="T47" fmla="*/ 106 h 106"/>
                <a:gd name="T48" fmla="*/ 57 w 89"/>
                <a:gd name="T49" fmla="*/ 104 h 106"/>
                <a:gd name="T50" fmla="*/ 66 w 89"/>
                <a:gd name="T51" fmla="*/ 101 h 106"/>
                <a:gd name="T52" fmla="*/ 73 w 89"/>
                <a:gd name="T53" fmla="*/ 97 h 106"/>
                <a:gd name="T54" fmla="*/ 76 w 89"/>
                <a:gd name="T55" fmla="*/ 94 h 106"/>
                <a:gd name="T56" fmla="*/ 78 w 89"/>
                <a:gd name="T57" fmla="*/ 92 h 106"/>
                <a:gd name="T58" fmla="*/ 79 w 89"/>
                <a:gd name="T59" fmla="*/ 104 h 106"/>
                <a:gd name="T60" fmla="*/ 89 w 89"/>
                <a:gd name="T61" fmla="*/ 104 h 106"/>
                <a:gd name="T62" fmla="*/ 89 w 89"/>
                <a:gd name="T63" fmla="*/ 51 h 106"/>
                <a:gd name="T64" fmla="*/ 50 w 89"/>
                <a:gd name="T65" fmla="*/ 51 h 106"/>
                <a:gd name="T66" fmla="*/ 50 w 89"/>
                <a:gd name="T67" fmla="*/ 62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9" h="106">
                  <a:moveTo>
                    <a:pt x="50" y="62"/>
                  </a:moveTo>
                  <a:cubicBezTo>
                    <a:pt x="75" y="62"/>
                    <a:pt x="75" y="62"/>
                    <a:pt x="75" y="62"/>
                  </a:cubicBezTo>
                  <a:cubicBezTo>
                    <a:pt x="75" y="80"/>
                    <a:pt x="75" y="80"/>
                    <a:pt x="75" y="80"/>
                  </a:cubicBezTo>
                  <a:cubicBezTo>
                    <a:pt x="74" y="81"/>
                    <a:pt x="74" y="81"/>
                    <a:pt x="74" y="81"/>
                  </a:cubicBezTo>
                  <a:cubicBezTo>
                    <a:pt x="73" y="82"/>
                    <a:pt x="72" y="83"/>
                    <a:pt x="71" y="84"/>
                  </a:cubicBezTo>
                  <a:cubicBezTo>
                    <a:pt x="69" y="86"/>
                    <a:pt x="68" y="87"/>
                    <a:pt x="66" y="88"/>
                  </a:cubicBezTo>
                  <a:cubicBezTo>
                    <a:pt x="64" y="89"/>
                    <a:pt x="61" y="90"/>
                    <a:pt x="58" y="91"/>
                  </a:cubicBezTo>
                  <a:cubicBezTo>
                    <a:pt x="55" y="92"/>
                    <a:pt x="51" y="92"/>
                    <a:pt x="48" y="92"/>
                  </a:cubicBezTo>
                  <a:cubicBezTo>
                    <a:pt x="38" y="92"/>
                    <a:pt x="30" y="89"/>
                    <a:pt x="24" y="82"/>
                  </a:cubicBezTo>
                  <a:cubicBezTo>
                    <a:pt x="18" y="74"/>
                    <a:pt x="15" y="65"/>
                    <a:pt x="15" y="52"/>
                  </a:cubicBezTo>
                  <a:cubicBezTo>
                    <a:pt x="15" y="40"/>
                    <a:pt x="18" y="31"/>
                    <a:pt x="25" y="23"/>
                  </a:cubicBezTo>
                  <a:cubicBezTo>
                    <a:pt x="31" y="16"/>
                    <a:pt x="39" y="13"/>
                    <a:pt x="48" y="13"/>
                  </a:cubicBezTo>
                  <a:cubicBezTo>
                    <a:pt x="51" y="13"/>
                    <a:pt x="54" y="13"/>
                    <a:pt x="57" y="14"/>
                  </a:cubicBezTo>
                  <a:cubicBezTo>
                    <a:pt x="60" y="14"/>
                    <a:pt x="62" y="15"/>
                    <a:pt x="64" y="16"/>
                  </a:cubicBezTo>
                  <a:cubicBezTo>
                    <a:pt x="66" y="17"/>
                    <a:pt x="67" y="18"/>
                    <a:pt x="69" y="19"/>
                  </a:cubicBezTo>
                  <a:cubicBezTo>
                    <a:pt x="71" y="21"/>
                    <a:pt x="72" y="22"/>
                    <a:pt x="73" y="23"/>
                  </a:cubicBezTo>
                  <a:cubicBezTo>
                    <a:pt x="74" y="24"/>
                    <a:pt x="74" y="25"/>
                    <a:pt x="75" y="26"/>
                  </a:cubicBezTo>
                  <a:cubicBezTo>
                    <a:pt x="76" y="27"/>
                    <a:pt x="76" y="27"/>
                    <a:pt x="76" y="27"/>
                  </a:cubicBezTo>
                  <a:cubicBezTo>
                    <a:pt x="86" y="18"/>
                    <a:pt x="86" y="18"/>
                    <a:pt x="86" y="18"/>
                  </a:cubicBezTo>
                  <a:cubicBezTo>
                    <a:pt x="77" y="6"/>
                    <a:pt x="64" y="0"/>
                    <a:pt x="48" y="0"/>
                  </a:cubicBezTo>
                  <a:cubicBezTo>
                    <a:pt x="35" y="0"/>
                    <a:pt x="23" y="4"/>
                    <a:pt x="14" y="14"/>
                  </a:cubicBezTo>
                  <a:cubicBezTo>
                    <a:pt x="4" y="24"/>
                    <a:pt x="0" y="36"/>
                    <a:pt x="0" y="52"/>
                  </a:cubicBezTo>
                  <a:cubicBezTo>
                    <a:pt x="0" y="69"/>
                    <a:pt x="4" y="82"/>
                    <a:pt x="13" y="91"/>
                  </a:cubicBezTo>
                  <a:cubicBezTo>
                    <a:pt x="21" y="101"/>
                    <a:pt x="32" y="106"/>
                    <a:pt x="45" y="106"/>
                  </a:cubicBezTo>
                  <a:cubicBezTo>
                    <a:pt x="50" y="106"/>
                    <a:pt x="54" y="105"/>
                    <a:pt x="57" y="104"/>
                  </a:cubicBezTo>
                  <a:cubicBezTo>
                    <a:pt x="61" y="103"/>
                    <a:pt x="64" y="102"/>
                    <a:pt x="66" y="101"/>
                  </a:cubicBezTo>
                  <a:cubicBezTo>
                    <a:pt x="69" y="100"/>
                    <a:pt x="71" y="99"/>
                    <a:pt x="73" y="97"/>
                  </a:cubicBezTo>
                  <a:cubicBezTo>
                    <a:pt x="75" y="95"/>
                    <a:pt x="76" y="94"/>
                    <a:pt x="76" y="94"/>
                  </a:cubicBezTo>
                  <a:cubicBezTo>
                    <a:pt x="77" y="93"/>
                    <a:pt x="77" y="93"/>
                    <a:pt x="78" y="92"/>
                  </a:cubicBezTo>
                  <a:cubicBezTo>
                    <a:pt x="79" y="104"/>
                    <a:pt x="79" y="104"/>
                    <a:pt x="79" y="104"/>
                  </a:cubicBezTo>
                  <a:cubicBezTo>
                    <a:pt x="89" y="104"/>
                    <a:pt x="89" y="104"/>
                    <a:pt x="89" y="104"/>
                  </a:cubicBezTo>
                  <a:cubicBezTo>
                    <a:pt x="89" y="51"/>
                    <a:pt x="89" y="51"/>
                    <a:pt x="89" y="51"/>
                  </a:cubicBezTo>
                  <a:cubicBezTo>
                    <a:pt x="50" y="51"/>
                    <a:pt x="50" y="51"/>
                    <a:pt x="50" y="51"/>
                  </a:cubicBezTo>
                  <a:lnTo>
                    <a:pt x="50" y="6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1" name="Freeform 7">
              <a:extLst>
                <a:ext uri="{FF2B5EF4-FFF2-40B4-BE49-F238E27FC236}">
                  <a16:creationId xmlns:a16="http://schemas.microsoft.com/office/drawing/2014/main" id="{5E276722-5197-B412-82F4-CAE376DBBFED}"/>
                </a:ext>
              </a:extLst>
            </p:cNvPr>
            <p:cNvSpPr>
              <a:spLocks/>
            </p:cNvSpPr>
            <p:nvPr/>
          </p:nvSpPr>
          <p:spPr bwMode="auto">
            <a:xfrm>
              <a:off x="1246188" y="436563"/>
              <a:ext cx="34925" cy="63500"/>
            </a:xfrm>
            <a:custGeom>
              <a:avLst/>
              <a:gdLst>
                <a:gd name="T0" fmla="*/ 23 w 43"/>
                <a:gd name="T1" fmla="*/ 5 h 77"/>
                <a:gd name="T2" fmla="*/ 14 w 43"/>
                <a:gd name="T3" fmla="*/ 17 h 77"/>
                <a:gd name="T4" fmla="*/ 13 w 43"/>
                <a:gd name="T5" fmla="*/ 2 h 77"/>
                <a:gd name="T6" fmla="*/ 0 w 43"/>
                <a:gd name="T7" fmla="*/ 2 h 77"/>
                <a:gd name="T8" fmla="*/ 0 w 43"/>
                <a:gd name="T9" fmla="*/ 77 h 77"/>
                <a:gd name="T10" fmla="*/ 14 w 43"/>
                <a:gd name="T11" fmla="*/ 77 h 77"/>
                <a:gd name="T12" fmla="*/ 14 w 43"/>
                <a:gd name="T13" fmla="*/ 35 h 77"/>
                <a:gd name="T14" fmla="*/ 24 w 43"/>
                <a:gd name="T15" fmla="*/ 18 h 77"/>
                <a:gd name="T16" fmla="*/ 35 w 43"/>
                <a:gd name="T17" fmla="*/ 14 h 77"/>
                <a:gd name="T18" fmla="*/ 41 w 43"/>
                <a:gd name="T19" fmla="*/ 15 h 77"/>
                <a:gd name="T20" fmla="*/ 43 w 43"/>
                <a:gd name="T21" fmla="*/ 1 h 77"/>
                <a:gd name="T22" fmla="*/ 37 w 43"/>
                <a:gd name="T23" fmla="*/ 0 h 77"/>
                <a:gd name="T24" fmla="*/ 23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3" y="5"/>
                  </a:moveTo>
                  <a:cubicBezTo>
                    <a:pt x="19" y="8"/>
                    <a:pt x="16" y="12"/>
                    <a:pt x="14" y="17"/>
                  </a:cubicBezTo>
                  <a:cubicBezTo>
                    <a:pt x="13" y="2"/>
                    <a:pt x="13" y="2"/>
                    <a:pt x="13" y="2"/>
                  </a:cubicBezTo>
                  <a:cubicBezTo>
                    <a:pt x="0" y="2"/>
                    <a:pt x="0" y="2"/>
                    <a:pt x="0" y="2"/>
                  </a:cubicBezTo>
                  <a:cubicBezTo>
                    <a:pt x="0" y="77"/>
                    <a:pt x="0" y="77"/>
                    <a:pt x="0" y="77"/>
                  </a:cubicBezTo>
                  <a:cubicBezTo>
                    <a:pt x="14" y="77"/>
                    <a:pt x="14" y="77"/>
                    <a:pt x="14" y="77"/>
                  </a:cubicBezTo>
                  <a:cubicBezTo>
                    <a:pt x="14" y="35"/>
                    <a:pt x="14" y="35"/>
                    <a:pt x="14" y="35"/>
                  </a:cubicBezTo>
                  <a:cubicBezTo>
                    <a:pt x="15" y="27"/>
                    <a:pt x="19" y="22"/>
                    <a:pt x="24" y="18"/>
                  </a:cubicBezTo>
                  <a:cubicBezTo>
                    <a:pt x="28" y="16"/>
                    <a:pt x="31" y="14"/>
                    <a:pt x="35" y="14"/>
                  </a:cubicBezTo>
                  <a:cubicBezTo>
                    <a:pt x="37" y="14"/>
                    <a:pt x="39" y="15"/>
                    <a:pt x="41" y="15"/>
                  </a:cubicBezTo>
                  <a:cubicBezTo>
                    <a:pt x="43" y="1"/>
                    <a:pt x="43" y="1"/>
                    <a:pt x="43" y="1"/>
                  </a:cubicBezTo>
                  <a:cubicBezTo>
                    <a:pt x="37" y="0"/>
                    <a:pt x="37" y="0"/>
                    <a:pt x="37" y="0"/>
                  </a:cubicBezTo>
                  <a:cubicBezTo>
                    <a:pt x="32" y="0"/>
                    <a:pt x="27" y="2"/>
                    <a:pt x="23"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 name="Freeform 8">
              <a:extLst>
                <a:ext uri="{FF2B5EF4-FFF2-40B4-BE49-F238E27FC236}">
                  <a16:creationId xmlns:a16="http://schemas.microsoft.com/office/drawing/2014/main" id="{030C0CC0-0956-B1B0-70A8-800FA865F98A}"/>
                </a:ext>
              </a:extLst>
            </p:cNvPr>
            <p:cNvSpPr>
              <a:spLocks noEditPoints="1"/>
            </p:cNvSpPr>
            <p:nvPr/>
          </p:nvSpPr>
          <p:spPr bwMode="auto">
            <a:xfrm>
              <a:off x="1284288" y="438150"/>
              <a:ext cx="60325" cy="63500"/>
            </a:xfrm>
            <a:custGeom>
              <a:avLst/>
              <a:gdLst>
                <a:gd name="T0" fmla="*/ 36 w 72"/>
                <a:gd name="T1" fmla="*/ 0 h 78"/>
                <a:gd name="T2" fmla="*/ 10 w 72"/>
                <a:gd name="T3" fmla="*/ 10 h 78"/>
                <a:gd name="T4" fmla="*/ 0 w 72"/>
                <a:gd name="T5" fmla="*/ 39 h 78"/>
                <a:gd name="T6" fmla="*/ 10 w 72"/>
                <a:gd name="T7" fmla="*/ 67 h 78"/>
                <a:gd name="T8" fmla="*/ 36 w 72"/>
                <a:gd name="T9" fmla="*/ 78 h 78"/>
                <a:gd name="T10" fmla="*/ 62 w 72"/>
                <a:gd name="T11" fmla="*/ 67 h 78"/>
                <a:gd name="T12" fmla="*/ 72 w 72"/>
                <a:gd name="T13" fmla="*/ 39 h 78"/>
                <a:gd name="T14" fmla="*/ 62 w 72"/>
                <a:gd name="T15" fmla="*/ 10 h 78"/>
                <a:gd name="T16" fmla="*/ 36 w 72"/>
                <a:gd name="T17" fmla="*/ 0 h 78"/>
                <a:gd name="T18" fmla="*/ 52 w 72"/>
                <a:gd name="T19" fmla="*/ 59 h 78"/>
                <a:gd name="T20" fmla="*/ 36 w 72"/>
                <a:gd name="T21" fmla="*/ 66 h 78"/>
                <a:gd name="T22" fmla="*/ 20 w 72"/>
                <a:gd name="T23" fmla="*/ 59 h 78"/>
                <a:gd name="T24" fmla="*/ 15 w 72"/>
                <a:gd name="T25" fmla="*/ 39 h 78"/>
                <a:gd name="T26" fmla="*/ 20 w 72"/>
                <a:gd name="T27" fmla="*/ 19 h 78"/>
                <a:gd name="T28" fmla="*/ 36 w 72"/>
                <a:gd name="T29" fmla="*/ 11 h 78"/>
                <a:gd name="T30" fmla="*/ 52 w 72"/>
                <a:gd name="T31" fmla="*/ 19 h 78"/>
                <a:gd name="T32" fmla="*/ 57 w 72"/>
                <a:gd name="T33" fmla="*/ 39 h 78"/>
                <a:gd name="T34" fmla="*/ 52 w 72"/>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78">
                  <a:moveTo>
                    <a:pt x="36" y="0"/>
                  </a:moveTo>
                  <a:cubicBezTo>
                    <a:pt x="25" y="0"/>
                    <a:pt x="16" y="3"/>
                    <a:pt x="10" y="10"/>
                  </a:cubicBezTo>
                  <a:cubicBezTo>
                    <a:pt x="3" y="17"/>
                    <a:pt x="0" y="27"/>
                    <a:pt x="0" y="39"/>
                  </a:cubicBezTo>
                  <a:cubicBezTo>
                    <a:pt x="0" y="51"/>
                    <a:pt x="3" y="60"/>
                    <a:pt x="10" y="67"/>
                  </a:cubicBezTo>
                  <a:cubicBezTo>
                    <a:pt x="16" y="74"/>
                    <a:pt x="25" y="78"/>
                    <a:pt x="36" y="78"/>
                  </a:cubicBezTo>
                  <a:cubicBezTo>
                    <a:pt x="47" y="78"/>
                    <a:pt x="56" y="74"/>
                    <a:pt x="62" y="67"/>
                  </a:cubicBezTo>
                  <a:cubicBezTo>
                    <a:pt x="69" y="60"/>
                    <a:pt x="72" y="51"/>
                    <a:pt x="72" y="39"/>
                  </a:cubicBezTo>
                  <a:cubicBezTo>
                    <a:pt x="72" y="27"/>
                    <a:pt x="69" y="17"/>
                    <a:pt x="62"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0" y="19"/>
                  </a:cubicBezTo>
                  <a:cubicBezTo>
                    <a:pt x="24" y="14"/>
                    <a:pt x="29" y="11"/>
                    <a:pt x="36" y="11"/>
                  </a:cubicBezTo>
                  <a:cubicBezTo>
                    <a:pt x="43" y="11"/>
                    <a:pt x="48" y="14"/>
                    <a:pt x="52" y="19"/>
                  </a:cubicBezTo>
                  <a:cubicBezTo>
                    <a:pt x="56" y="24"/>
                    <a:pt x="57" y="30"/>
                    <a:pt x="57" y="39"/>
                  </a:cubicBezTo>
                  <a:cubicBezTo>
                    <a:pt x="57" y="47"/>
                    <a:pt x="56" y="54"/>
                    <a:pt x="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 name="Freeform 9">
              <a:extLst>
                <a:ext uri="{FF2B5EF4-FFF2-40B4-BE49-F238E27FC236}">
                  <a16:creationId xmlns:a16="http://schemas.microsoft.com/office/drawing/2014/main" id="{88BAE485-97CC-07B4-6CBC-75F7EB1F86CD}"/>
                </a:ext>
              </a:extLst>
            </p:cNvPr>
            <p:cNvSpPr>
              <a:spLocks/>
            </p:cNvSpPr>
            <p:nvPr/>
          </p:nvSpPr>
          <p:spPr bwMode="auto">
            <a:xfrm>
              <a:off x="1350963" y="438150"/>
              <a:ext cx="90488" cy="61913"/>
            </a:xfrm>
            <a:custGeom>
              <a:avLst/>
              <a:gdLst>
                <a:gd name="T0" fmla="*/ 41 w 57"/>
                <a:gd name="T1" fmla="*/ 31 h 39"/>
                <a:gd name="T2" fmla="*/ 32 w 57"/>
                <a:gd name="T3" fmla="*/ 0 h 39"/>
                <a:gd name="T4" fmla="*/ 24 w 57"/>
                <a:gd name="T5" fmla="*/ 0 h 39"/>
                <a:gd name="T6" fmla="*/ 16 w 57"/>
                <a:gd name="T7" fmla="*/ 31 h 39"/>
                <a:gd name="T8" fmla="*/ 8 w 57"/>
                <a:gd name="T9" fmla="*/ 0 h 39"/>
                <a:gd name="T10" fmla="*/ 0 w 57"/>
                <a:gd name="T11" fmla="*/ 0 h 39"/>
                <a:gd name="T12" fmla="*/ 12 w 57"/>
                <a:gd name="T13" fmla="*/ 39 h 39"/>
                <a:gd name="T14" fmla="*/ 20 w 57"/>
                <a:gd name="T15" fmla="*/ 39 h 39"/>
                <a:gd name="T16" fmla="*/ 28 w 57"/>
                <a:gd name="T17" fmla="*/ 9 h 39"/>
                <a:gd name="T18" fmla="*/ 37 w 57"/>
                <a:gd name="T19" fmla="*/ 39 h 39"/>
                <a:gd name="T20" fmla="*/ 45 w 57"/>
                <a:gd name="T21" fmla="*/ 39 h 39"/>
                <a:gd name="T22" fmla="*/ 57 w 57"/>
                <a:gd name="T23" fmla="*/ 0 h 39"/>
                <a:gd name="T24" fmla="*/ 49 w 57"/>
                <a:gd name="T25" fmla="*/ 0 h 39"/>
                <a:gd name="T26" fmla="*/ 41 w 57"/>
                <a:gd name="T27" fmla="*/ 3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7" h="39">
                  <a:moveTo>
                    <a:pt x="41" y="31"/>
                  </a:moveTo>
                  <a:lnTo>
                    <a:pt x="32" y="0"/>
                  </a:lnTo>
                  <a:lnTo>
                    <a:pt x="24" y="0"/>
                  </a:lnTo>
                  <a:lnTo>
                    <a:pt x="16" y="31"/>
                  </a:lnTo>
                  <a:lnTo>
                    <a:pt x="8" y="0"/>
                  </a:lnTo>
                  <a:lnTo>
                    <a:pt x="0" y="0"/>
                  </a:lnTo>
                  <a:lnTo>
                    <a:pt x="12" y="39"/>
                  </a:lnTo>
                  <a:lnTo>
                    <a:pt x="20" y="39"/>
                  </a:lnTo>
                  <a:lnTo>
                    <a:pt x="28" y="9"/>
                  </a:lnTo>
                  <a:lnTo>
                    <a:pt x="37" y="39"/>
                  </a:lnTo>
                  <a:lnTo>
                    <a:pt x="45" y="39"/>
                  </a:lnTo>
                  <a:lnTo>
                    <a:pt x="57" y="0"/>
                  </a:lnTo>
                  <a:lnTo>
                    <a:pt x="49" y="0"/>
                  </a:lnTo>
                  <a:lnTo>
                    <a:pt x="41" y="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 name="Freeform 10">
              <a:extLst>
                <a:ext uri="{FF2B5EF4-FFF2-40B4-BE49-F238E27FC236}">
                  <a16:creationId xmlns:a16="http://schemas.microsoft.com/office/drawing/2014/main" id="{E0EE8424-6820-BE0B-2C64-487E7DD59BC7}"/>
                </a:ext>
              </a:extLst>
            </p:cNvPr>
            <p:cNvSpPr>
              <a:spLocks/>
            </p:cNvSpPr>
            <p:nvPr/>
          </p:nvSpPr>
          <p:spPr bwMode="auto">
            <a:xfrm>
              <a:off x="1446213" y="422275"/>
              <a:ext cx="38100" cy="79375"/>
            </a:xfrm>
            <a:custGeom>
              <a:avLst/>
              <a:gdLst>
                <a:gd name="T0" fmla="*/ 26 w 46"/>
                <a:gd name="T1" fmla="*/ 0 h 97"/>
                <a:gd name="T2" fmla="*/ 13 w 46"/>
                <a:gd name="T3" fmla="*/ 0 h 97"/>
                <a:gd name="T4" fmla="*/ 11 w 46"/>
                <a:gd name="T5" fmla="*/ 20 h 97"/>
                <a:gd name="T6" fmla="*/ 0 w 46"/>
                <a:gd name="T7" fmla="*/ 20 h 97"/>
                <a:gd name="T8" fmla="*/ 0 w 46"/>
                <a:gd name="T9" fmla="*/ 31 h 97"/>
                <a:gd name="T10" fmla="*/ 11 w 46"/>
                <a:gd name="T11" fmla="*/ 31 h 97"/>
                <a:gd name="T12" fmla="*/ 11 w 46"/>
                <a:gd name="T13" fmla="*/ 72 h 97"/>
                <a:gd name="T14" fmla="*/ 16 w 46"/>
                <a:gd name="T15" fmla="*/ 91 h 97"/>
                <a:gd name="T16" fmla="*/ 32 w 46"/>
                <a:gd name="T17" fmla="*/ 97 h 97"/>
                <a:gd name="T18" fmla="*/ 46 w 46"/>
                <a:gd name="T19" fmla="*/ 95 h 97"/>
                <a:gd name="T20" fmla="*/ 44 w 46"/>
                <a:gd name="T21" fmla="*/ 84 h 97"/>
                <a:gd name="T22" fmla="*/ 36 w 46"/>
                <a:gd name="T23" fmla="*/ 85 h 97"/>
                <a:gd name="T24" fmla="*/ 28 w 46"/>
                <a:gd name="T25" fmla="*/ 82 h 97"/>
                <a:gd name="T26" fmla="*/ 26 w 46"/>
                <a:gd name="T27" fmla="*/ 70 h 97"/>
                <a:gd name="T28" fmla="*/ 26 w 46"/>
                <a:gd name="T29" fmla="*/ 31 h 97"/>
                <a:gd name="T30" fmla="*/ 46 w 46"/>
                <a:gd name="T31" fmla="*/ 31 h 97"/>
                <a:gd name="T32" fmla="*/ 46 w 46"/>
                <a:gd name="T33" fmla="*/ 20 h 97"/>
                <a:gd name="T34" fmla="*/ 26 w 46"/>
                <a:gd name="T35" fmla="*/ 20 h 97"/>
                <a:gd name="T36" fmla="*/ 26 w 46"/>
                <a:gd name="T37"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6" h="97">
                  <a:moveTo>
                    <a:pt x="26" y="0"/>
                  </a:moveTo>
                  <a:cubicBezTo>
                    <a:pt x="13" y="0"/>
                    <a:pt x="13" y="0"/>
                    <a:pt x="13" y="0"/>
                  </a:cubicBezTo>
                  <a:cubicBezTo>
                    <a:pt x="11" y="20"/>
                    <a:pt x="11" y="20"/>
                    <a:pt x="11" y="20"/>
                  </a:cubicBezTo>
                  <a:cubicBezTo>
                    <a:pt x="0" y="20"/>
                    <a:pt x="0" y="20"/>
                    <a:pt x="0" y="20"/>
                  </a:cubicBezTo>
                  <a:cubicBezTo>
                    <a:pt x="0" y="31"/>
                    <a:pt x="0" y="31"/>
                    <a:pt x="0" y="31"/>
                  </a:cubicBezTo>
                  <a:cubicBezTo>
                    <a:pt x="11" y="31"/>
                    <a:pt x="11" y="31"/>
                    <a:pt x="11" y="31"/>
                  </a:cubicBezTo>
                  <a:cubicBezTo>
                    <a:pt x="11" y="72"/>
                    <a:pt x="11" y="72"/>
                    <a:pt x="11" y="72"/>
                  </a:cubicBezTo>
                  <a:cubicBezTo>
                    <a:pt x="11" y="81"/>
                    <a:pt x="13" y="88"/>
                    <a:pt x="16" y="91"/>
                  </a:cubicBezTo>
                  <a:cubicBezTo>
                    <a:pt x="20" y="95"/>
                    <a:pt x="25" y="97"/>
                    <a:pt x="32" y="97"/>
                  </a:cubicBezTo>
                  <a:cubicBezTo>
                    <a:pt x="38" y="97"/>
                    <a:pt x="42" y="96"/>
                    <a:pt x="46" y="95"/>
                  </a:cubicBezTo>
                  <a:cubicBezTo>
                    <a:pt x="44" y="84"/>
                    <a:pt x="44" y="84"/>
                    <a:pt x="44" y="84"/>
                  </a:cubicBezTo>
                  <a:cubicBezTo>
                    <a:pt x="42" y="85"/>
                    <a:pt x="39" y="85"/>
                    <a:pt x="36" y="85"/>
                  </a:cubicBezTo>
                  <a:cubicBezTo>
                    <a:pt x="33" y="85"/>
                    <a:pt x="30" y="84"/>
                    <a:pt x="28" y="82"/>
                  </a:cubicBezTo>
                  <a:cubicBezTo>
                    <a:pt x="27" y="80"/>
                    <a:pt x="26" y="76"/>
                    <a:pt x="26" y="70"/>
                  </a:cubicBezTo>
                  <a:cubicBezTo>
                    <a:pt x="26" y="31"/>
                    <a:pt x="26" y="31"/>
                    <a:pt x="26" y="31"/>
                  </a:cubicBezTo>
                  <a:cubicBezTo>
                    <a:pt x="46" y="31"/>
                    <a:pt x="46" y="31"/>
                    <a:pt x="46" y="31"/>
                  </a:cubicBezTo>
                  <a:cubicBezTo>
                    <a:pt x="46" y="20"/>
                    <a:pt x="46" y="20"/>
                    <a:pt x="46" y="20"/>
                  </a:cubicBezTo>
                  <a:cubicBezTo>
                    <a:pt x="26" y="20"/>
                    <a:pt x="26" y="20"/>
                    <a:pt x="26" y="20"/>
                  </a:cubicBezTo>
                  <a:lnTo>
                    <a:pt x="2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5" name="Freeform 11">
              <a:extLst>
                <a:ext uri="{FF2B5EF4-FFF2-40B4-BE49-F238E27FC236}">
                  <a16:creationId xmlns:a16="http://schemas.microsoft.com/office/drawing/2014/main" id="{493BFF13-D216-7236-ADB3-513803D7A451}"/>
                </a:ext>
              </a:extLst>
            </p:cNvPr>
            <p:cNvSpPr>
              <a:spLocks/>
            </p:cNvSpPr>
            <p:nvPr/>
          </p:nvSpPr>
          <p:spPr bwMode="auto">
            <a:xfrm>
              <a:off x="1497013" y="412750"/>
              <a:ext cx="52388" cy="87313"/>
            </a:xfrm>
            <a:custGeom>
              <a:avLst/>
              <a:gdLst>
                <a:gd name="T0" fmla="*/ 39 w 64"/>
                <a:gd name="T1" fmla="*/ 30 h 106"/>
                <a:gd name="T2" fmla="*/ 14 w 64"/>
                <a:gd name="T3" fmla="*/ 45 h 106"/>
                <a:gd name="T4" fmla="*/ 14 w 64"/>
                <a:gd name="T5" fmla="*/ 0 h 106"/>
                <a:gd name="T6" fmla="*/ 0 w 64"/>
                <a:gd name="T7" fmla="*/ 0 h 106"/>
                <a:gd name="T8" fmla="*/ 0 w 64"/>
                <a:gd name="T9" fmla="*/ 106 h 106"/>
                <a:gd name="T10" fmla="*/ 14 w 64"/>
                <a:gd name="T11" fmla="*/ 106 h 106"/>
                <a:gd name="T12" fmla="*/ 14 w 64"/>
                <a:gd name="T13" fmla="*/ 62 h 106"/>
                <a:gd name="T14" fmla="*/ 21 w 64"/>
                <a:gd name="T15" fmla="*/ 49 h 106"/>
                <a:gd name="T16" fmla="*/ 34 w 64"/>
                <a:gd name="T17" fmla="*/ 42 h 106"/>
                <a:gd name="T18" fmla="*/ 46 w 64"/>
                <a:gd name="T19" fmla="*/ 47 h 106"/>
                <a:gd name="T20" fmla="*/ 49 w 64"/>
                <a:gd name="T21" fmla="*/ 62 h 106"/>
                <a:gd name="T22" fmla="*/ 49 w 64"/>
                <a:gd name="T23" fmla="*/ 106 h 106"/>
                <a:gd name="T24" fmla="*/ 64 w 64"/>
                <a:gd name="T25" fmla="*/ 106 h 106"/>
                <a:gd name="T26" fmla="*/ 64 w 64"/>
                <a:gd name="T27" fmla="*/ 58 h 106"/>
                <a:gd name="T28" fmla="*/ 57 w 64"/>
                <a:gd name="T29" fmla="*/ 37 h 106"/>
                <a:gd name="T30" fmla="*/ 39 w 64"/>
                <a:gd name="T31" fmla="*/ 3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4" h="106">
                  <a:moveTo>
                    <a:pt x="39" y="30"/>
                  </a:moveTo>
                  <a:cubicBezTo>
                    <a:pt x="29" y="30"/>
                    <a:pt x="20" y="35"/>
                    <a:pt x="14" y="45"/>
                  </a:cubicBezTo>
                  <a:cubicBezTo>
                    <a:pt x="14" y="0"/>
                    <a:pt x="14" y="0"/>
                    <a:pt x="14" y="0"/>
                  </a:cubicBezTo>
                  <a:cubicBezTo>
                    <a:pt x="0" y="0"/>
                    <a:pt x="0" y="0"/>
                    <a:pt x="0" y="0"/>
                  </a:cubicBezTo>
                  <a:cubicBezTo>
                    <a:pt x="0" y="106"/>
                    <a:pt x="0" y="106"/>
                    <a:pt x="0" y="106"/>
                  </a:cubicBezTo>
                  <a:cubicBezTo>
                    <a:pt x="14" y="106"/>
                    <a:pt x="14" y="106"/>
                    <a:pt x="14" y="106"/>
                  </a:cubicBezTo>
                  <a:cubicBezTo>
                    <a:pt x="14" y="62"/>
                    <a:pt x="14" y="62"/>
                    <a:pt x="14" y="62"/>
                  </a:cubicBezTo>
                  <a:cubicBezTo>
                    <a:pt x="15" y="57"/>
                    <a:pt x="17" y="53"/>
                    <a:pt x="21" y="49"/>
                  </a:cubicBezTo>
                  <a:cubicBezTo>
                    <a:pt x="25" y="44"/>
                    <a:pt x="29" y="42"/>
                    <a:pt x="34" y="42"/>
                  </a:cubicBezTo>
                  <a:cubicBezTo>
                    <a:pt x="40" y="42"/>
                    <a:pt x="44" y="44"/>
                    <a:pt x="46" y="47"/>
                  </a:cubicBezTo>
                  <a:cubicBezTo>
                    <a:pt x="48" y="50"/>
                    <a:pt x="49" y="55"/>
                    <a:pt x="49" y="62"/>
                  </a:cubicBezTo>
                  <a:cubicBezTo>
                    <a:pt x="49" y="106"/>
                    <a:pt x="49" y="106"/>
                    <a:pt x="49" y="106"/>
                  </a:cubicBezTo>
                  <a:cubicBezTo>
                    <a:pt x="64" y="106"/>
                    <a:pt x="64" y="106"/>
                    <a:pt x="64" y="106"/>
                  </a:cubicBezTo>
                  <a:cubicBezTo>
                    <a:pt x="64" y="58"/>
                    <a:pt x="64" y="58"/>
                    <a:pt x="64" y="58"/>
                  </a:cubicBezTo>
                  <a:cubicBezTo>
                    <a:pt x="64" y="48"/>
                    <a:pt x="62" y="41"/>
                    <a:pt x="57" y="37"/>
                  </a:cubicBezTo>
                  <a:cubicBezTo>
                    <a:pt x="53" y="32"/>
                    <a:pt x="47" y="30"/>
                    <a:pt x="39"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 name="Freeform 12">
              <a:extLst>
                <a:ext uri="{FF2B5EF4-FFF2-40B4-BE49-F238E27FC236}">
                  <a16:creationId xmlns:a16="http://schemas.microsoft.com/office/drawing/2014/main" id="{A2FBFC85-5630-8BC3-A583-1DEC58BBCCA5}"/>
                </a:ext>
              </a:extLst>
            </p:cNvPr>
            <p:cNvSpPr>
              <a:spLocks noEditPoints="1"/>
            </p:cNvSpPr>
            <p:nvPr/>
          </p:nvSpPr>
          <p:spPr bwMode="auto">
            <a:xfrm>
              <a:off x="1581151" y="415925"/>
              <a:ext cx="77788" cy="84138"/>
            </a:xfrm>
            <a:custGeom>
              <a:avLst/>
              <a:gdLst>
                <a:gd name="T0" fmla="*/ 20 w 49"/>
                <a:gd name="T1" fmla="*/ 0 h 53"/>
                <a:gd name="T2" fmla="*/ 0 w 49"/>
                <a:gd name="T3" fmla="*/ 53 h 53"/>
                <a:gd name="T4" fmla="*/ 8 w 49"/>
                <a:gd name="T5" fmla="*/ 53 h 53"/>
                <a:gd name="T6" fmla="*/ 13 w 49"/>
                <a:gd name="T7" fmla="*/ 40 h 53"/>
                <a:gd name="T8" fmla="*/ 36 w 49"/>
                <a:gd name="T9" fmla="*/ 40 h 53"/>
                <a:gd name="T10" fmla="*/ 40 w 49"/>
                <a:gd name="T11" fmla="*/ 53 h 53"/>
                <a:gd name="T12" fmla="*/ 49 w 49"/>
                <a:gd name="T13" fmla="*/ 53 h 53"/>
                <a:gd name="T14" fmla="*/ 29 w 49"/>
                <a:gd name="T15" fmla="*/ 0 h 53"/>
                <a:gd name="T16" fmla="*/ 20 w 49"/>
                <a:gd name="T17" fmla="*/ 0 h 53"/>
                <a:gd name="T18" fmla="*/ 15 w 49"/>
                <a:gd name="T19" fmla="*/ 34 h 53"/>
                <a:gd name="T20" fmla="*/ 24 w 49"/>
                <a:gd name="T21" fmla="*/ 7 h 53"/>
                <a:gd name="T22" fmla="*/ 34 w 49"/>
                <a:gd name="T23" fmla="*/ 34 h 53"/>
                <a:gd name="T24" fmla="*/ 15 w 49"/>
                <a:gd name="T25" fmla="*/ 34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3">
                  <a:moveTo>
                    <a:pt x="20" y="0"/>
                  </a:moveTo>
                  <a:lnTo>
                    <a:pt x="0" y="53"/>
                  </a:lnTo>
                  <a:lnTo>
                    <a:pt x="8" y="53"/>
                  </a:lnTo>
                  <a:lnTo>
                    <a:pt x="13" y="40"/>
                  </a:lnTo>
                  <a:lnTo>
                    <a:pt x="36" y="40"/>
                  </a:lnTo>
                  <a:lnTo>
                    <a:pt x="40" y="53"/>
                  </a:lnTo>
                  <a:lnTo>
                    <a:pt x="49" y="53"/>
                  </a:lnTo>
                  <a:lnTo>
                    <a:pt x="29" y="0"/>
                  </a:lnTo>
                  <a:lnTo>
                    <a:pt x="20" y="0"/>
                  </a:lnTo>
                  <a:close/>
                  <a:moveTo>
                    <a:pt x="15" y="34"/>
                  </a:moveTo>
                  <a:lnTo>
                    <a:pt x="24" y="7"/>
                  </a:lnTo>
                  <a:lnTo>
                    <a:pt x="34" y="34"/>
                  </a:lnTo>
                  <a:lnTo>
                    <a:pt x="15" y="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 name="Freeform 14">
              <a:extLst>
                <a:ext uri="{FF2B5EF4-FFF2-40B4-BE49-F238E27FC236}">
                  <a16:creationId xmlns:a16="http://schemas.microsoft.com/office/drawing/2014/main" id="{FF83A1F9-4D22-902B-230C-EA48637DF2D8}"/>
                </a:ext>
              </a:extLst>
            </p:cNvPr>
            <p:cNvSpPr>
              <a:spLocks noEditPoints="1"/>
            </p:cNvSpPr>
            <p:nvPr/>
          </p:nvSpPr>
          <p:spPr bwMode="auto">
            <a:xfrm>
              <a:off x="1663701" y="412750"/>
              <a:ext cx="58738" cy="88900"/>
            </a:xfrm>
            <a:custGeom>
              <a:avLst/>
              <a:gdLst>
                <a:gd name="T0" fmla="*/ 57 w 71"/>
                <a:gd name="T1" fmla="*/ 43 h 108"/>
                <a:gd name="T2" fmla="*/ 55 w 71"/>
                <a:gd name="T3" fmla="*/ 40 h 108"/>
                <a:gd name="T4" fmla="*/ 51 w 71"/>
                <a:gd name="T5" fmla="*/ 36 h 108"/>
                <a:gd name="T6" fmla="*/ 43 w 71"/>
                <a:gd name="T7" fmla="*/ 31 h 108"/>
                <a:gd name="T8" fmla="*/ 33 w 71"/>
                <a:gd name="T9" fmla="*/ 30 h 108"/>
                <a:gd name="T10" fmla="*/ 9 w 71"/>
                <a:gd name="T11" fmla="*/ 41 h 108"/>
                <a:gd name="T12" fmla="*/ 0 w 71"/>
                <a:gd name="T13" fmla="*/ 69 h 108"/>
                <a:gd name="T14" fmla="*/ 8 w 71"/>
                <a:gd name="T15" fmla="*/ 97 h 108"/>
                <a:gd name="T16" fmla="*/ 32 w 71"/>
                <a:gd name="T17" fmla="*/ 108 h 108"/>
                <a:gd name="T18" fmla="*/ 37 w 71"/>
                <a:gd name="T19" fmla="*/ 107 h 108"/>
                <a:gd name="T20" fmla="*/ 42 w 71"/>
                <a:gd name="T21" fmla="*/ 106 h 108"/>
                <a:gd name="T22" fmla="*/ 46 w 71"/>
                <a:gd name="T23" fmla="*/ 104 h 108"/>
                <a:gd name="T24" fmla="*/ 49 w 71"/>
                <a:gd name="T25" fmla="*/ 103 h 108"/>
                <a:gd name="T26" fmla="*/ 52 w 71"/>
                <a:gd name="T27" fmla="*/ 100 h 108"/>
                <a:gd name="T28" fmla="*/ 54 w 71"/>
                <a:gd name="T29" fmla="*/ 98 h 108"/>
                <a:gd name="T30" fmla="*/ 55 w 71"/>
                <a:gd name="T31" fmla="*/ 97 h 108"/>
                <a:gd name="T32" fmla="*/ 56 w 71"/>
                <a:gd name="T33" fmla="*/ 95 h 108"/>
                <a:gd name="T34" fmla="*/ 57 w 71"/>
                <a:gd name="T35" fmla="*/ 95 h 108"/>
                <a:gd name="T36" fmla="*/ 59 w 71"/>
                <a:gd name="T37" fmla="*/ 106 h 108"/>
                <a:gd name="T38" fmla="*/ 71 w 71"/>
                <a:gd name="T39" fmla="*/ 106 h 108"/>
                <a:gd name="T40" fmla="*/ 71 w 71"/>
                <a:gd name="T41" fmla="*/ 0 h 108"/>
                <a:gd name="T42" fmla="*/ 57 w 71"/>
                <a:gd name="T43" fmla="*/ 0 h 108"/>
                <a:gd name="T44" fmla="*/ 57 w 71"/>
                <a:gd name="T45" fmla="*/ 43 h 108"/>
                <a:gd name="T46" fmla="*/ 51 w 71"/>
                <a:gd name="T47" fmla="*/ 88 h 108"/>
                <a:gd name="T48" fmla="*/ 36 w 71"/>
                <a:gd name="T49" fmla="*/ 96 h 108"/>
                <a:gd name="T50" fmla="*/ 20 w 71"/>
                <a:gd name="T51" fmla="*/ 88 h 108"/>
                <a:gd name="T52" fmla="*/ 15 w 71"/>
                <a:gd name="T53" fmla="*/ 68 h 108"/>
                <a:gd name="T54" fmla="*/ 21 w 71"/>
                <a:gd name="T55" fmla="*/ 49 h 108"/>
                <a:gd name="T56" fmla="*/ 36 w 71"/>
                <a:gd name="T57" fmla="*/ 41 h 108"/>
                <a:gd name="T58" fmla="*/ 51 w 71"/>
                <a:gd name="T59" fmla="*/ 49 h 108"/>
                <a:gd name="T60" fmla="*/ 57 w 71"/>
                <a:gd name="T61" fmla="*/ 68 h 108"/>
                <a:gd name="T62" fmla="*/ 51 w 71"/>
                <a:gd name="T63" fmla="*/ 8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1" h="108">
                  <a:moveTo>
                    <a:pt x="57" y="43"/>
                  </a:moveTo>
                  <a:cubicBezTo>
                    <a:pt x="56" y="42"/>
                    <a:pt x="56" y="41"/>
                    <a:pt x="55" y="40"/>
                  </a:cubicBezTo>
                  <a:cubicBezTo>
                    <a:pt x="54" y="39"/>
                    <a:pt x="53" y="38"/>
                    <a:pt x="51" y="36"/>
                  </a:cubicBezTo>
                  <a:cubicBezTo>
                    <a:pt x="49" y="34"/>
                    <a:pt x="46" y="33"/>
                    <a:pt x="43" y="31"/>
                  </a:cubicBezTo>
                  <a:cubicBezTo>
                    <a:pt x="40" y="30"/>
                    <a:pt x="37" y="30"/>
                    <a:pt x="33" y="30"/>
                  </a:cubicBezTo>
                  <a:cubicBezTo>
                    <a:pt x="23" y="30"/>
                    <a:pt x="15" y="33"/>
                    <a:pt x="9" y="41"/>
                  </a:cubicBezTo>
                  <a:cubicBezTo>
                    <a:pt x="3" y="48"/>
                    <a:pt x="0" y="57"/>
                    <a:pt x="0" y="69"/>
                  </a:cubicBezTo>
                  <a:cubicBezTo>
                    <a:pt x="0" y="80"/>
                    <a:pt x="3" y="90"/>
                    <a:pt x="8" y="97"/>
                  </a:cubicBezTo>
                  <a:cubicBezTo>
                    <a:pt x="14" y="104"/>
                    <a:pt x="22" y="108"/>
                    <a:pt x="32" y="108"/>
                  </a:cubicBezTo>
                  <a:cubicBezTo>
                    <a:pt x="34" y="108"/>
                    <a:pt x="35" y="108"/>
                    <a:pt x="37" y="107"/>
                  </a:cubicBezTo>
                  <a:cubicBezTo>
                    <a:pt x="39" y="107"/>
                    <a:pt x="41" y="107"/>
                    <a:pt x="42" y="106"/>
                  </a:cubicBezTo>
                  <a:cubicBezTo>
                    <a:pt x="43" y="106"/>
                    <a:pt x="45" y="105"/>
                    <a:pt x="46" y="104"/>
                  </a:cubicBezTo>
                  <a:cubicBezTo>
                    <a:pt x="47" y="104"/>
                    <a:pt x="48" y="103"/>
                    <a:pt x="49" y="103"/>
                  </a:cubicBezTo>
                  <a:cubicBezTo>
                    <a:pt x="50" y="102"/>
                    <a:pt x="51" y="101"/>
                    <a:pt x="52" y="100"/>
                  </a:cubicBezTo>
                  <a:cubicBezTo>
                    <a:pt x="53" y="100"/>
                    <a:pt x="53" y="99"/>
                    <a:pt x="54" y="98"/>
                  </a:cubicBezTo>
                  <a:cubicBezTo>
                    <a:pt x="54" y="98"/>
                    <a:pt x="55" y="97"/>
                    <a:pt x="55" y="97"/>
                  </a:cubicBezTo>
                  <a:cubicBezTo>
                    <a:pt x="56" y="96"/>
                    <a:pt x="56" y="96"/>
                    <a:pt x="56" y="95"/>
                  </a:cubicBezTo>
                  <a:cubicBezTo>
                    <a:pt x="57" y="95"/>
                    <a:pt x="57" y="95"/>
                    <a:pt x="57" y="95"/>
                  </a:cubicBezTo>
                  <a:cubicBezTo>
                    <a:pt x="59" y="106"/>
                    <a:pt x="59" y="106"/>
                    <a:pt x="59" y="106"/>
                  </a:cubicBezTo>
                  <a:cubicBezTo>
                    <a:pt x="71" y="106"/>
                    <a:pt x="71" y="106"/>
                    <a:pt x="71" y="106"/>
                  </a:cubicBezTo>
                  <a:cubicBezTo>
                    <a:pt x="71" y="0"/>
                    <a:pt x="71" y="0"/>
                    <a:pt x="71" y="0"/>
                  </a:cubicBezTo>
                  <a:cubicBezTo>
                    <a:pt x="57" y="0"/>
                    <a:pt x="57" y="0"/>
                    <a:pt x="57" y="0"/>
                  </a:cubicBezTo>
                  <a:lnTo>
                    <a:pt x="57" y="43"/>
                  </a:lnTo>
                  <a:close/>
                  <a:moveTo>
                    <a:pt x="51" y="88"/>
                  </a:moveTo>
                  <a:cubicBezTo>
                    <a:pt x="47" y="93"/>
                    <a:pt x="42" y="96"/>
                    <a:pt x="36" y="96"/>
                  </a:cubicBezTo>
                  <a:cubicBezTo>
                    <a:pt x="29" y="96"/>
                    <a:pt x="24" y="93"/>
                    <a:pt x="20" y="88"/>
                  </a:cubicBezTo>
                  <a:cubicBezTo>
                    <a:pt x="17" y="83"/>
                    <a:pt x="15" y="76"/>
                    <a:pt x="15" y="68"/>
                  </a:cubicBezTo>
                  <a:cubicBezTo>
                    <a:pt x="15" y="61"/>
                    <a:pt x="17" y="54"/>
                    <a:pt x="21" y="49"/>
                  </a:cubicBezTo>
                  <a:cubicBezTo>
                    <a:pt x="25" y="44"/>
                    <a:pt x="30" y="41"/>
                    <a:pt x="36" y="41"/>
                  </a:cubicBezTo>
                  <a:cubicBezTo>
                    <a:pt x="43" y="41"/>
                    <a:pt x="48" y="44"/>
                    <a:pt x="51" y="49"/>
                  </a:cubicBezTo>
                  <a:cubicBezTo>
                    <a:pt x="55" y="54"/>
                    <a:pt x="57" y="61"/>
                    <a:pt x="57" y="68"/>
                  </a:cubicBezTo>
                  <a:cubicBezTo>
                    <a:pt x="57" y="76"/>
                    <a:pt x="55" y="83"/>
                    <a:pt x="51" y="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 name="Freeform 15">
              <a:extLst>
                <a:ext uri="{FF2B5EF4-FFF2-40B4-BE49-F238E27FC236}">
                  <a16:creationId xmlns:a16="http://schemas.microsoft.com/office/drawing/2014/main" id="{B67964F5-8081-A3D8-089C-A081B2E521A9}"/>
                </a:ext>
              </a:extLst>
            </p:cNvPr>
            <p:cNvSpPr>
              <a:spLocks/>
            </p:cNvSpPr>
            <p:nvPr/>
          </p:nvSpPr>
          <p:spPr bwMode="auto">
            <a:xfrm>
              <a:off x="1733551" y="438150"/>
              <a:ext cx="60325" cy="61913"/>
            </a:xfrm>
            <a:custGeom>
              <a:avLst/>
              <a:gdLst>
                <a:gd name="T0" fmla="*/ 18 w 38"/>
                <a:gd name="T1" fmla="*/ 32 h 39"/>
                <a:gd name="T2" fmla="*/ 8 w 38"/>
                <a:gd name="T3" fmla="*/ 0 h 39"/>
                <a:gd name="T4" fmla="*/ 0 w 38"/>
                <a:gd name="T5" fmla="*/ 0 h 39"/>
                <a:gd name="T6" fmla="*/ 15 w 38"/>
                <a:gd name="T7" fmla="*/ 39 h 39"/>
                <a:gd name="T8" fmla="*/ 23 w 38"/>
                <a:gd name="T9" fmla="*/ 39 h 39"/>
                <a:gd name="T10" fmla="*/ 38 w 38"/>
                <a:gd name="T11" fmla="*/ 0 h 39"/>
                <a:gd name="T12" fmla="*/ 29 w 38"/>
                <a:gd name="T13" fmla="*/ 0 h 39"/>
                <a:gd name="T14" fmla="*/ 18 w 38"/>
                <a:gd name="T15" fmla="*/ 32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39">
                  <a:moveTo>
                    <a:pt x="18" y="32"/>
                  </a:moveTo>
                  <a:lnTo>
                    <a:pt x="8" y="0"/>
                  </a:lnTo>
                  <a:lnTo>
                    <a:pt x="0" y="0"/>
                  </a:lnTo>
                  <a:lnTo>
                    <a:pt x="15" y="39"/>
                  </a:lnTo>
                  <a:lnTo>
                    <a:pt x="23" y="39"/>
                  </a:lnTo>
                  <a:lnTo>
                    <a:pt x="38" y="0"/>
                  </a:lnTo>
                  <a:lnTo>
                    <a:pt x="29" y="0"/>
                  </a:lnTo>
                  <a:lnTo>
                    <a:pt x="18"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9" name="Freeform 16">
              <a:extLst>
                <a:ext uri="{FF2B5EF4-FFF2-40B4-BE49-F238E27FC236}">
                  <a16:creationId xmlns:a16="http://schemas.microsoft.com/office/drawing/2014/main" id="{C73E25E4-139B-A180-CBFD-59414A4BD238}"/>
                </a:ext>
              </a:extLst>
            </p:cNvPr>
            <p:cNvSpPr>
              <a:spLocks/>
            </p:cNvSpPr>
            <p:nvPr/>
          </p:nvSpPr>
          <p:spPr bwMode="auto">
            <a:xfrm>
              <a:off x="1801813" y="411163"/>
              <a:ext cx="15875" cy="14288"/>
            </a:xfrm>
            <a:custGeom>
              <a:avLst/>
              <a:gdLst>
                <a:gd name="T0" fmla="*/ 10 w 19"/>
                <a:gd name="T1" fmla="*/ 0 h 18"/>
                <a:gd name="T2" fmla="*/ 3 w 19"/>
                <a:gd name="T3" fmla="*/ 2 h 18"/>
                <a:gd name="T4" fmla="*/ 0 w 19"/>
                <a:gd name="T5" fmla="*/ 9 h 18"/>
                <a:gd name="T6" fmla="*/ 3 w 19"/>
                <a:gd name="T7" fmla="*/ 16 h 18"/>
                <a:gd name="T8" fmla="*/ 10 w 19"/>
                <a:gd name="T9" fmla="*/ 18 h 18"/>
                <a:gd name="T10" fmla="*/ 17 w 19"/>
                <a:gd name="T11" fmla="*/ 16 h 18"/>
                <a:gd name="T12" fmla="*/ 19 w 19"/>
                <a:gd name="T13" fmla="*/ 9 h 18"/>
                <a:gd name="T14" fmla="*/ 17 w 19"/>
                <a:gd name="T15" fmla="*/ 2 h 18"/>
                <a:gd name="T16" fmla="*/ 10 w 19"/>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8">
                  <a:moveTo>
                    <a:pt x="10" y="0"/>
                  </a:moveTo>
                  <a:cubicBezTo>
                    <a:pt x="7" y="0"/>
                    <a:pt x="5" y="1"/>
                    <a:pt x="3" y="2"/>
                  </a:cubicBezTo>
                  <a:cubicBezTo>
                    <a:pt x="1" y="4"/>
                    <a:pt x="0" y="7"/>
                    <a:pt x="0" y="9"/>
                  </a:cubicBezTo>
                  <a:cubicBezTo>
                    <a:pt x="0" y="12"/>
                    <a:pt x="1" y="14"/>
                    <a:pt x="3" y="16"/>
                  </a:cubicBezTo>
                  <a:cubicBezTo>
                    <a:pt x="5" y="17"/>
                    <a:pt x="7" y="18"/>
                    <a:pt x="10" y="18"/>
                  </a:cubicBezTo>
                  <a:cubicBezTo>
                    <a:pt x="13" y="18"/>
                    <a:pt x="15" y="17"/>
                    <a:pt x="17" y="16"/>
                  </a:cubicBezTo>
                  <a:cubicBezTo>
                    <a:pt x="18" y="14"/>
                    <a:pt x="19" y="12"/>
                    <a:pt x="19" y="9"/>
                  </a:cubicBezTo>
                  <a:cubicBezTo>
                    <a:pt x="19" y="6"/>
                    <a:pt x="18" y="4"/>
                    <a:pt x="17" y="2"/>
                  </a:cubicBezTo>
                  <a:cubicBezTo>
                    <a:pt x="15" y="1"/>
                    <a:pt x="12" y="0"/>
                    <a:pt x="1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 name="Rectangle 17">
              <a:extLst>
                <a:ext uri="{FF2B5EF4-FFF2-40B4-BE49-F238E27FC236}">
                  <a16:creationId xmlns:a16="http://schemas.microsoft.com/office/drawing/2014/main" id="{7B6F8562-C3CB-5305-FB0B-63FF8D97092D}"/>
                </a:ext>
              </a:extLst>
            </p:cNvPr>
            <p:cNvSpPr>
              <a:spLocks noChangeArrowheads="1"/>
            </p:cNvSpPr>
            <p:nvPr/>
          </p:nvSpPr>
          <p:spPr bwMode="auto">
            <a:xfrm>
              <a:off x="1804988" y="438150"/>
              <a:ext cx="11113" cy="619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 name="Freeform 18">
              <a:extLst>
                <a:ext uri="{FF2B5EF4-FFF2-40B4-BE49-F238E27FC236}">
                  <a16:creationId xmlns:a16="http://schemas.microsoft.com/office/drawing/2014/main" id="{AAAB2CA3-ACC4-BAB9-7B09-8D2F882AE852}"/>
                </a:ext>
              </a:extLst>
            </p:cNvPr>
            <p:cNvSpPr>
              <a:spLocks/>
            </p:cNvSpPr>
            <p:nvPr/>
          </p:nvSpPr>
          <p:spPr bwMode="auto">
            <a:xfrm>
              <a:off x="1828801" y="436563"/>
              <a:ext cx="47625" cy="65088"/>
            </a:xfrm>
            <a:custGeom>
              <a:avLst/>
              <a:gdLst>
                <a:gd name="T0" fmla="*/ 44 w 59"/>
                <a:gd name="T1" fmla="*/ 36 h 79"/>
                <a:gd name="T2" fmla="*/ 37 w 59"/>
                <a:gd name="T3" fmla="*/ 34 h 79"/>
                <a:gd name="T4" fmla="*/ 30 w 59"/>
                <a:gd name="T5" fmla="*/ 31 h 79"/>
                <a:gd name="T6" fmla="*/ 24 w 59"/>
                <a:gd name="T7" fmla="*/ 29 h 79"/>
                <a:gd name="T8" fmla="*/ 20 w 59"/>
                <a:gd name="T9" fmla="*/ 26 h 79"/>
                <a:gd name="T10" fmla="*/ 18 w 59"/>
                <a:gd name="T11" fmla="*/ 21 h 79"/>
                <a:gd name="T12" fmla="*/ 22 w 59"/>
                <a:gd name="T13" fmla="*/ 14 h 79"/>
                <a:gd name="T14" fmla="*/ 32 w 59"/>
                <a:gd name="T15" fmla="*/ 12 h 79"/>
                <a:gd name="T16" fmla="*/ 52 w 59"/>
                <a:gd name="T17" fmla="*/ 20 h 79"/>
                <a:gd name="T18" fmla="*/ 58 w 59"/>
                <a:gd name="T19" fmla="*/ 10 h 79"/>
                <a:gd name="T20" fmla="*/ 55 w 59"/>
                <a:gd name="T21" fmla="*/ 8 h 79"/>
                <a:gd name="T22" fmla="*/ 46 w 59"/>
                <a:gd name="T23" fmla="*/ 3 h 79"/>
                <a:gd name="T24" fmla="*/ 32 w 59"/>
                <a:gd name="T25" fmla="*/ 0 h 79"/>
                <a:gd name="T26" fmla="*/ 12 w 59"/>
                <a:gd name="T27" fmla="*/ 7 h 79"/>
                <a:gd name="T28" fmla="*/ 4 w 59"/>
                <a:gd name="T29" fmla="*/ 23 h 79"/>
                <a:gd name="T30" fmla="*/ 6 w 59"/>
                <a:gd name="T31" fmla="*/ 31 h 79"/>
                <a:gd name="T32" fmla="*/ 11 w 59"/>
                <a:gd name="T33" fmla="*/ 37 h 79"/>
                <a:gd name="T34" fmla="*/ 15 w 59"/>
                <a:gd name="T35" fmla="*/ 40 h 79"/>
                <a:gd name="T36" fmla="*/ 19 w 59"/>
                <a:gd name="T37" fmla="*/ 42 h 79"/>
                <a:gd name="T38" fmla="*/ 23 w 59"/>
                <a:gd name="T39" fmla="*/ 44 h 79"/>
                <a:gd name="T40" fmla="*/ 29 w 59"/>
                <a:gd name="T41" fmla="*/ 45 h 79"/>
                <a:gd name="T42" fmla="*/ 33 w 59"/>
                <a:gd name="T43" fmla="*/ 47 h 79"/>
                <a:gd name="T44" fmla="*/ 38 w 59"/>
                <a:gd name="T45" fmla="*/ 49 h 79"/>
                <a:gd name="T46" fmla="*/ 42 w 59"/>
                <a:gd name="T47" fmla="*/ 52 h 79"/>
                <a:gd name="T48" fmla="*/ 45 w 59"/>
                <a:gd name="T49" fmla="*/ 57 h 79"/>
                <a:gd name="T50" fmla="*/ 41 w 59"/>
                <a:gd name="T51" fmla="*/ 65 h 79"/>
                <a:gd name="T52" fmla="*/ 30 w 59"/>
                <a:gd name="T53" fmla="*/ 67 h 79"/>
                <a:gd name="T54" fmla="*/ 18 w 59"/>
                <a:gd name="T55" fmla="*/ 64 h 79"/>
                <a:gd name="T56" fmla="*/ 8 w 59"/>
                <a:gd name="T57" fmla="*/ 57 h 79"/>
                <a:gd name="T58" fmla="*/ 0 w 59"/>
                <a:gd name="T59" fmla="*/ 66 h 79"/>
                <a:gd name="T60" fmla="*/ 12 w 59"/>
                <a:gd name="T61" fmla="*/ 74 h 79"/>
                <a:gd name="T62" fmla="*/ 30 w 59"/>
                <a:gd name="T63" fmla="*/ 79 h 79"/>
                <a:gd name="T64" fmla="*/ 52 w 59"/>
                <a:gd name="T65" fmla="*/ 72 h 79"/>
                <a:gd name="T66" fmla="*/ 59 w 59"/>
                <a:gd name="T67" fmla="*/ 55 h 79"/>
                <a:gd name="T68" fmla="*/ 44 w 59"/>
                <a:gd name="T69" fmla="*/ 36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9" h="79">
                  <a:moveTo>
                    <a:pt x="44" y="36"/>
                  </a:moveTo>
                  <a:cubicBezTo>
                    <a:pt x="43" y="36"/>
                    <a:pt x="41" y="35"/>
                    <a:pt x="37" y="34"/>
                  </a:cubicBezTo>
                  <a:cubicBezTo>
                    <a:pt x="34" y="33"/>
                    <a:pt x="31" y="32"/>
                    <a:pt x="30" y="31"/>
                  </a:cubicBezTo>
                  <a:cubicBezTo>
                    <a:pt x="27" y="30"/>
                    <a:pt x="25" y="30"/>
                    <a:pt x="24" y="29"/>
                  </a:cubicBezTo>
                  <a:cubicBezTo>
                    <a:pt x="23" y="29"/>
                    <a:pt x="22" y="28"/>
                    <a:pt x="20" y="26"/>
                  </a:cubicBezTo>
                  <a:cubicBezTo>
                    <a:pt x="19" y="25"/>
                    <a:pt x="18" y="23"/>
                    <a:pt x="18" y="21"/>
                  </a:cubicBezTo>
                  <a:cubicBezTo>
                    <a:pt x="18" y="18"/>
                    <a:pt x="19" y="15"/>
                    <a:pt x="22" y="14"/>
                  </a:cubicBezTo>
                  <a:cubicBezTo>
                    <a:pt x="24" y="12"/>
                    <a:pt x="28" y="12"/>
                    <a:pt x="32" y="12"/>
                  </a:cubicBezTo>
                  <a:cubicBezTo>
                    <a:pt x="39" y="12"/>
                    <a:pt x="46" y="14"/>
                    <a:pt x="52" y="20"/>
                  </a:cubicBezTo>
                  <a:cubicBezTo>
                    <a:pt x="58" y="10"/>
                    <a:pt x="58" y="10"/>
                    <a:pt x="58" y="10"/>
                  </a:cubicBezTo>
                  <a:cubicBezTo>
                    <a:pt x="58" y="10"/>
                    <a:pt x="57" y="9"/>
                    <a:pt x="55" y="8"/>
                  </a:cubicBezTo>
                  <a:cubicBezTo>
                    <a:pt x="53" y="6"/>
                    <a:pt x="50" y="5"/>
                    <a:pt x="46" y="3"/>
                  </a:cubicBezTo>
                  <a:cubicBezTo>
                    <a:pt x="41" y="1"/>
                    <a:pt x="37" y="0"/>
                    <a:pt x="32" y="0"/>
                  </a:cubicBezTo>
                  <a:cubicBezTo>
                    <a:pt x="23" y="0"/>
                    <a:pt x="17" y="3"/>
                    <a:pt x="12" y="7"/>
                  </a:cubicBezTo>
                  <a:cubicBezTo>
                    <a:pt x="7" y="11"/>
                    <a:pt x="4" y="16"/>
                    <a:pt x="4" y="23"/>
                  </a:cubicBezTo>
                  <a:cubicBezTo>
                    <a:pt x="4" y="26"/>
                    <a:pt x="5" y="29"/>
                    <a:pt x="6" y="31"/>
                  </a:cubicBezTo>
                  <a:cubicBezTo>
                    <a:pt x="7" y="33"/>
                    <a:pt x="8" y="35"/>
                    <a:pt x="11" y="37"/>
                  </a:cubicBezTo>
                  <a:cubicBezTo>
                    <a:pt x="13" y="39"/>
                    <a:pt x="14" y="40"/>
                    <a:pt x="15" y="40"/>
                  </a:cubicBezTo>
                  <a:cubicBezTo>
                    <a:pt x="16" y="41"/>
                    <a:pt x="18" y="41"/>
                    <a:pt x="19" y="42"/>
                  </a:cubicBezTo>
                  <a:cubicBezTo>
                    <a:pt x="20" y="43"/>
                    <a:pt x="22" y="43"/>
                    <a:pt x="23" y="44"/>
                  </a:cubicBezTo>
                  <a:cubicBezTo>
                    <a:pt x="25" y="44"/>
                    <a:pt x="27" y="45"/>
                    <a:pt x="29" y="45"/>
                  </a:cubicBezTo>
                  <a:cubicBezTo>
                    <a:pt x="31" y="46"/>
                    <a:pt x="32" y="47"/>
                    <a:pt x="33" y="47"/>
                  </a:cubicBezTo>
                  <a:cubicBezTo>
                    <a:pt x="35" y="48"/>
                    <a:pt x="37" y="48"/>
                    <a:pt x="38" y="49"/>
                  </a:cubicBezTo>
                  <a:cubicBezTo>
                    <a:pt x="39" y="49"/>
                    <a:pt x="41" y="50"/>
                    <a:pt x="42" y="52"/>
                  </a:cubicBezTo>
                  <a:cubicBezTo>
                    <a:pt x="44" y="53"/>
                    <a:pt x="45" y="55"/>
                    <a:pt x="45" y="57"/>
                  </a:cubicBezTo>
                  <a:cubicBezTo>
                    <a:pt x="45" y="61"/>
                    <a:pt x="44" y="63"/>
                    <a:pt x="41" y="65"/>
                  </a:cubicBezTo>
                  <a:cubicBezTo>
                    <a:pt x="38" y="66"/>
                    <a:pt x="35" y="67"/>
                    <a:pt x="30" y="67"/>
                  </a:cubicBezTo>
                  <a:cubicBezTo>
                    <a:pt x="26" y="67"/>
                    <a:pt x="22" y="66"/>
                    <a:pt x="18" y="64"/>
                  </a:cubicBezTo>
                  <a:cubicBezTo>
                    <a:pt x="14" y="62"/>
                    <a:pt x="10" y="59"/>
                    <a:pt x="8" y="57"/>
                  </a:cubicBezTo>
                  <a:cubicBezTo>
                    <a:pt x="0" y="66"/>
                    <a:pt x="0" y="66"/>
                    <a:pt x="0" y="66"/>
                  </a:cubicBezTo>
                  <a:cubicBezTo>
                    <a:pt x="3" y="69"/>
                    <a:pt x="7" y="71"/>
                    <a:pt x="12" y="74"/>
                  </a:cubicBezTo>
                  <a:cubicBezTo>
                    <a:pt x="17" y="77"/>
                    <a:pt x="23" y="79"/>
                    <a:pt x="30" y="79"/>
                  </a:cubicBezTo>
                  <a:cubicBezTo>
                    <a:pt x="39" y="79"/>
                    <a:pt x="47" y="76"/>
                    <a:pt x="52" y="72"/>
                  </a:cubicBezTo>
                  <a:cubicBezTo>
                    <a:pt x="57" y="67"/>
                    <a:pt x="59" y="62"/>
                    <a:pt x="59" y="55"/>
                  </a:cubicBezTo>
                  <a:cubicBezTo>
                    <a:pt x="59" y="47"/>
                    <a:pt x="54" y="40"/>
                    <a:pt x="44"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 name="Freeform 19">
              <a:extLst>
                <a:ext uri="{FF2B5EF4-FFF2-40B4-BE49-F238E27FC236}">
                  <a16:creationId xmlns:a16="http://schemas.microsoft.com/office/drawing/2014/main" id="{995386EE-0219-9B59-3015-DA98004633E3}"/>
                </a:ext>
              </a:extLst>
            </p:cNvPr>
            <p:cNvSpPr>
              <a:spLocks/>
            </p:cNvSpPr>
            <p:nvPr/>
          </p:nvSpPr>
          <p:spPr bwMode="auto">
            <a:xfrm>
              <a:off x="1960563" y="436563"/>
              <a:ext cx="36513" cy="63500"/>
            </a:xfrm>
            <a:custGeom>
              <a:avLst/>
              <a:gdLst>
                <a:gd name="T0" fmla="*/ 24 w 43"/>
                <a:gd name="T1" fmla="*/ 5 h 77"/>
                <a:gd name="T2" fmla="*/ 15 w 43"/>
                <a:gd name="T3" fmla="*/ 17 h 77"/>
                <a:gd name="T4" fmla="*/ 14 w 43"/>
                <a:gd name="T5" fmla="*/ 2 h 77"/>
                <a:gd name="T6" fmla="*/ 0 w 43"/>
                <a:gd name="T7" fmla="*/ 2 h 77"/>
                <a:gd name="T8" fmla="*/ 0 w 43"/>
                <a:gd name="T9" fmla="*/ 77 h 77"/>
                <a:gd name="T10" fmla="*/ 15 w 43"/>
                <a:gd name="T11" fmla="*/ 77 h 77"/>
                <a:gd name="T12" fmla="*/ 15 w 43"/>
                <a:gd name="T13" fmla="*/ 35 h 77"/>
                <a:gd name="T14" fmla="*/ 25 w 43"/>
                <a:gd name="T15" fmla="*/ 18 h 77"/>
                <a:gd name="T16" fmla="*/ 35 w 43"/>
                <a:gd name="T17" fmla="*/ 14 h 77"/>
                <a:gd name="T18" fmla="*/ 41 w 43"/>
                <a:gd name="T19" fmla="*/ 15 h 77"/>
                <a:gd name="T20" fmla="*/ 43 w 43"/>
                <a:gd name="T21" fmla="*/ 1 h 77"/>
                <a:gd name="T22" fmla="*/ 37 w 43"/>
                <a:gd name="T23" fmla="*/ 0 h 77"/>
                <a:gd name="T24" fmla="*/ 24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4" y="5"/>
                  </a:moveTo>
                  <a:cubicBezTo>
                    <a:pt x="20" y="8"/>
                    <a:pt x="17" y="12"/>
                    <a:pt x="15" y="17"/>
                  </a:cubicBezTo>
                  <a:cubicBezTo>
                    <a:pt x="14" y="2"/>
                    <a:pt x="14" y="2"/>
                    <a:pt x="14" y="2"/>
                  </a:cubicBezTo>
                  <a:cubicBezTo>
                    <a:pt x="0" y="2"/>
                    <a:pt x="0" y="2"/>
                    <a:pt x="0" y="2"/>
                  </a:cubicBezTo>
                  <a:cubicBezTo>
                    <a:pt x="0" y="77"/>
                    <a:pt x="0" y="77"/>
                    <a:pt x="0" y="77"/>
                  </a:cubicBezTo>
                  <a:cubicBezTo>
                    <a:pt x="15" y="77"/>
                    <a:pt x="15" y="77"/>
                    <a:pt x="15" y="77"/>
                  </a:cubicBezTo>
                  <a:cubicBezTo>
                    <a:pt x="15" y="35"/>
                    <a:pt x="15" y="35"/>
                    <a:pt x="15" y="35"/>
                  </a:cubicBezTo>
                  <a:cubicBezTo>
                    <a:pt x="16" y="27"/>
                    <a:pt x="19" y="22"/>
                    <a:pt x="25" y="18"/>
                  </a:cubicBezTo>
                  <a:cubicBezTo>
                    <a:pt x="28" y="16"/>
                    <a:pt x="32" y="14"/>
                    <a:pt x="35" y="14"/>
                  </a:cubicBezTo>
                  <a:cubicBezTo>
                    <a:pt x="38" y="14"/>
                    <a:pt x="40" y="15"/>
                    <a:pt x="41" y="15"/>
                  </a:cubicBezTo>
                  <a:cubicBezTo>
                    <a:pt x="43" y="1"/>
                    <a:pt x="43" y="1"/>
                    <a:pt x="43" y="1"/>
                  </a:cubicBezTo>
                  <a:cubicBezTo>
                    <a:pt x="37" y="0"/>
                    <a:pt x="37" y="0"/>
                    <a:pt x="37" y="0"/>
                  </a:cubicBezTo>
                  <a:cubicBezTo>
                    <a:pt x="32" y="0"/>
                    <a:pt x="28" y="2"/>
                    <a:pt x="24"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3" name="Freeform 20">
              <a:extLst>
                <a:ext uri="{FF2B5EF4-FFF2-40B4-BE49-F238E27FC236}">
                  <a16:creationId xmlns:a16="http://schemas.microsoft.com/office/drawing/2014/main" id="{2960E1C6-F590-264A-344E-7EF84C9D9013}"/>
                </a:ext>
              </a:extLst>
            </p:cNvPr>
            <p:cNvSpPr>
              <a:spLocks/>
            </p:cNvSpPr>
            <p:nvPr/>
          </p:nvSpPr>
          <p:spPr bwMode="auto">
            <a:xfrm>
              <a:off x="2000251" y="438150"/>
              <a:ext cx="58738" cy="85725"/>
            </a:xfrm>
            <a:custGeom>
              <a:avLst/>
              <a:gdLst>
                <a:gd name="T0" fmla="*/ 57 w 72"/>
                <a:gd name="T1" fmla="*/ 0 h 103"/>
                <a:gd name="T2" fmla="*/ 36 w 72"/>
                <a:gd name="T3" fmla="*/ 61 h 103"/>
                <a:gd name="T4" fmla="*/ 15 w 72"/>
                <a:gd name="T5" fmla="*/ 0 h 103"/>
                <a:gd name="T6" fmla="*/ 0 w 72"/>
                <a:gd name="T7" fmla="*/ 0 h 103"/>
                <a:gd name="T8" fmla="*/ 28 w 72"/>
                <a:gd name="T9" fmla="*/ 74 h 103"/>
                <a:gd name="T10" fmla="*/ 25 w 72"/>
                <a:gd name="T11" fmla="*/ 83 h 103"/>
                <a:gd name="T12" fmla="*/ 21 w 72"/>
                <a:gd name="T13" fmla="*/ 90 h 103"/>
                <a:gd name="T14" fmla="*/ 16 w 72"/>
                <a:gd name="T15" fmla="*/ 91 h 103"/>
                <a:gd name="T16" fmla="*/ 8 w 72"/>
                <a:gd name="T17" fmla="*/ 89 h 103"/>
                <a:gd name="T18" fmla="*/ 5 w 72"/>
                <a:gd name="T19" fmla="*/ 100 h 103"/>
                <a:gd name="T20" fmla="*/ 6 w 72"/>
                <a:gd name="T21" fmla="*/ 101 h 103"/>
                <a:gd name="T22" fmla="*/ 12 w 72"/>
                <a:gd name="T23" fmla="*/ 103 h 103"/>
                <a:gd name="T24" fmla="*/ 19 w 72"/>
                <a:gd name="T25" fmla="*/ 103 h 103"/>
                <a:gd name="T26" fmla="*/ 31 w 72"/>
                <a:gd name="T27" fmla="*/ 100 h 103"/>
                <a:gd name="T28" fmla="*/ 39 w 72"/>
                <a:gd name="T29" fmla="*/ 87 h 103"/>
                <a:gd name="T30" fmla="*/ 72 w 72"/>
                <a:gd name="T31" fmla="*/ 0 h 103"/>
                <a:gd name="T32" fmla="*/ 57 w 72"/>
                <a:gd name="T33"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103">
                  <a:moveTo>
                    <a:pt x="57" y="0"/>
                  </a:moveTo>
                  <a:cubicBezTo>
                    <a:pt x="36" y="61"/>
                    <a:pt x="36" y="61"/>
                    <a:pt x="36" y="61"/>
                  </a:cubicBezTo>
                  <a:cubicBezTo>
                    <a:pt x="15" y="0"/>
                    <a:pt x="15" y="0"/>
                    <a:pt x="15" y="0"/>
                  </a:cubicBezTo>
                  <a:cubicBezTo>
                    <a:pt x="0" y="0"/>
                    <a:pt x="0" y="0"/>
                    <a:pt x="0" y="0"/>
                  </a:cubicBezTo>
                  <a:cubicBezTo>
                    <a:pt x="28" y="74"/>
                    <a:pt x="28" y="74"/>
                    <a:pt x="28" y="74"/>
                  </a:cubicBezTo>
                  <a:cubicBezTo>
                    <a:pt x="25" y="83"/>
                    <a:pt x="25" y="83"/>
                    <a:pt x="25" y="83"/>
                  </a:cubicBezTo>
                  <a:cubicBezTo>
                    <a:pt x="24" y="87"/>
                    <a:pt x="22" y="89"/>
                    <a:pt x="21" y="90"/>
                  </a:cubicBezTo>
                  <a:cubicBezTo>
                    <a:pt x="20" y="91"/>
                    <a:pt x="18" y="91"/>
                    <a:pt x="16" y="91"/>
                  </a:cubicBezTo>
                  <a:cubicBezTo>
                    <a:pt x="14" y="91"/>
                    <a:pt x="11" y="91"/>
                    <a:pt x="8" y="89"/>
                  </a:cubicBezTo>
                  <a:cubicBezTo>
                    <a:pt x="5" y="100"/>
                    <a:pt x="5" y="100"/>
                    <a:pt x="5" y="100"/>
                  </a:cubicBezTo>
                  <a:cubicBezTo>
                    <a:pt x="6" y="101"/>
                    <a:pt x="6" y="101"/>
                    <a:pt x="6" y="101"/>
                  </a:cubicBezTo>
                  <a:cubicBezTo>
                    <a:pt x="7" y="102"/>
                    <a:pt x="9" y="102"/>
                    <a:pt x="12" y="103"/>
                  </a:cubicBezTo>
                  <a:cubicBezTo>
                    <a:pt x="14" y="103"/>
                    <a:pt x="17" y="103"/>
                    <a:pt x="19" y="103"/>
                  </a:cubicBezTo>
                  <a:cubicBezTo>
                    <a:pt x="24" y="103"/>
                    <a:pt x="28" y="102"/>
                    <a:pt x="31" y="100"/>
                  </a:cubicBezTo>
                  <a:cubicBezTo>
                    <a:pt x="34" y="97"/>
                    <a:pt x="36" y="93"/>
                    <a:pt x="39" y="87"/>
                  </a:cubicBezTo>
                  <a:cubicBezTo>
                    <a:pt x="72" y="0"/>
                    <a:pt x="72" y="0"/>
                    <a:pt x="72" y="0"/>
                  </a:cubicBezTo>
                  <a:lnTo>
                    <a:pt x="5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4" name="Freeform 21">
              <a:extLst>
                <a:ext uri="{FF2B5EF4-FFF2-40B4-BE49-F238E27FC236}">
                  <a16:creationId xmlns:a16="http://schemas.microsoft.com/office/drawing/2014/main" id="{8279F213-F01D-0BA8-7DEC-BF8F2017D953}"/>
                </a:ext>
              </a:extLst>
            </p:cNvPr>
            <p:cNvSpPr>
              <a:spLocks noEditPoints="1"/>
            </p:cNvSpPr>
            <p:nvPr/>
          </p:nvSpPr>
          <p:spPr bwMode="auto">
            <a:xfrm>
              <a:off x="1547813" y="-96838"/>
              <a:ext cx="352425" cy="422275"/>
            </a:xfrm>
            <a:custGeom>
              <a:avLst/>
              <a:gdLst>
                <a:gd name="T0" fmla="*/ 327 w 425"/>
                <a:gd name="T1" fmla="*/ 247 h 510"/>
                <a:gd name="T2" fmla="*/ 415 w 425"/>
                <a:gd name="T3" fmla="*/ 130 h 510"/>
                <a:gd name="T4" fmla="*/ 268 w 425"/>
                <a:gd name="T5" fmla="*/ 0 h 510"/>
                <a:gd name="T6" fmla="*/ 0 w 425"/>
                <a:gd name="T7" fmla="*/ 0 h 510"/>
                <a:gd name="T8" fmla="*/ 0 w 425"/>
                <a:gd name="T9" fmla="*/ 510 h 510"/>
                <a:gd name="T10" fmla="*/ 277 w 425"/>
                <a:gd name="T11" fmla="*/ 510 h 510"/>
                <a:gd name="T12" fmla="*/ 425 w 425"/>
                <a:gd name="T13" fmla="*/ 373 h 510"/>
                <a:gd name="T14" fmla="*/ 327 w 425"/>
                <a:gd name="T15" fmla="*/ 247 h 510"/>
                <a:gd name="T16" fmla="*/ 109 w 425"/>
                <a:gd name="T17" fmla="*/ 92 h 510"/>
                <a:gd name="T18" fmla="*/ 245 w 425"/>
                <a:gd name="T19" fmla="*/ 92 h 510"/>
                <a:gd name="T20" fmla="*/ 304 w 425"/>
                <a:gd name="T21" fmla="*/ 148 h 510"/>
                <a:gd name="T22" fmla="*/ 245 w 425"/>
                <a:gd name="T23" fmla="*/ 205 h 510"/>
                <a:gd name="T24" fmla="*/ 109 w 425"/>
                <a:gd name="T25" fmla="*/ 205 h 510"/>
                <a:gd name="T26" fmla="*/ 109 w 425"/>
                <a:gd name="T27" fmla="*/ 92 h 510"/>
                <a:gd name="T28" fmla="*/ 249 w 425"/>
                <a:gd name="T29" fmla="*/ 417 h 510"/>
                <a:gd name="T30" fmla="*/ 249 w 425"/>
                <a:gd name="T31" fmla="*/ 418 h 510"/>
                <a:gd name="T32" fmla="*/ 109 w 425"/>
                <a:gd name="T33" fmla="*/ 418 h 510"/>
                <a:gd name="T34" fmla="*/ 109 w 425"/>
                <a:gd name="T35" fmla="*/ 298 h 510"/>
                <a:gd name="T36" fmla="*/ 249 w 425"/>
                <a:gd name="T37" fmla="*/ 298 h 510"/>
                <a:gd name="T38" fmla="*/ 315 w 425"/>
                <a:gd name="T39" fmla="*/ 357 h 510"/>
                <a:gd name="T40" fmla="*/ 249 w 425"/>
                <a:gd name="T41" fmla="*/ 417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25" h="510">
                  <a:moveTo>
                    <a:pt x="327" y="247"/>
                  </a:moveTo>
                  <a:cubicBezTo>
                    <a:pt x="375" y="237"/>
                    <a:pt x="415" y="194"/>
                    <a:pt x="415" y="130"/>
                  </a:cubicBezTo>
                  <a:cubicBezTo>
                    <a:pt x="415" y="62"/>
                    <a:pt x="365" y="0"/>
                    <a:pt x="268" y="0"/>
                  </a:cubicBezTo>
                  <a:cubicBezTo>
                    <a:pt x="0" y="0"/>
                    <a:pt x="0" y="0"/>
                    <a:pt x="0" y="0"/>
                  </a:cubicBezTo>
                  <a:cubicBezTo>
                    <a:pt x="0" y="510"/>
                    <a:pt x="0" y="510"/>
                    <a:pt x="0" y="510"/>
                  </a:cubicBezTo>
                  <a:cubicBezTo>
                    <a:pt x="277" y="510"/>
                    <a:pt x="277" y="510"/>
                    <a:pt x="277" y="510"/>
                  </a:cubicBezTo>
                  <a:cubicBezTo>
                    <a:pt x="374" y="510"/>
                    <a:pt x="425" y="449"/>
                    <a:pt x="425" y="373"/>
                  </a:cubicBezTo>
                  <a:cubicBezTo>
                    <a:pt x="425" y="309"/>
                    <a:pt x="381" y="256"/>
                    <a:pt x="327" y="247"/>
                  </a:cubicBezTo>
                  <a:close/>
                  <a:moveTo>
                    <a:pt x="109" y="92"/>
                  </a:moveTo>
                  <a:cubicBezTo>
                    <a:pt x="245" y="92"/>
                    <a:pt x="245" y="92"/>
                    <a:pt x="245" y="92"/>
                  </a:cubicBezTo>
                  <a:cubicBezTo>
                    <a:pt x="281" y="92"/>
                    <a:pt x="304" y="117"/>
                    <a:pt x="304" y="148"/>
                  </a:cubicBezTo>
                  <a:cubicBezTo>
                    <a:pt x="304" y="181"/>
                    <a:pt x="281" y="205"/>
                    <a:pt x="245" y="205"/>
                  </a:cubicBezTo>
                  <a:cubicBezTo>
                    <a:pt x="109" y="205"/>
                    <a:pt x="109" y="205"/>
                    <a:pt x="109" y="205"/>
                  </a:cubicBezTo>
                  <a:lnTo>
                    <a:pt x="109" y="92"/>
                  </a:lnTo>
                  <a:close/>
                  <a:moveTo>
                    <a:pt x="249" y="417"/>
                  </a:moveTo>
                  <a:cubicBezTo>
                    <a:pt x="249" y="418"/>
                    <a:pt x="249" y="418"/>
                    <a:pt x="249" y="418"/>
                  </a:cubicBezTo>
                  <a:cubicBezTo>
                    <a:pt x="109" y="418"/>
                    <a:pt x="109" y="418"/>
                    <a:pt x="109" y="418"/>
                  </a:cubicBezTo>
                  <a:cubicBezTo>
                    <a:pt x="109" y="298"/>
                    <a:pt x="109" y="298"/>
                    <a:pt x="109" y="298"/>
                  </a:cubicBezTo>
                  <a:cubicBezTo>
                    <a:pt x="249" y="298"/>
                    <a:pt x="249" y="298"/>
                    <a:pt x="249" y="298"/>
                  </a:cubicBezTo>
                  <a:cubicBezTo>
                    <a:pt x="292" y="298"/>
                    <a:pt x="315" y="325"/>
                    <a:pt x="315" y="357"/>
                  </a:cubicBezTo>
                  <a:cubicBezTo>
                    <a:pt x="315" y="394"/>
                    <a:pt x="290" y="417"/>
                    <a:pt x="249" y="4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5" name="Freeform 22">
              <a:extLst>
                <a:ext uri="{FF2B5EF4-FFF2-40B4-BE49-F238E27FC236}">
                  <a16:creationId xmlns:a16="http://schemas.microsoft.com/office/drawing/2014/main" id="{05C0F3AF-1E64-F4C9-5564-207AB298F6B9}"/>
                </a:ext>
              </a:extLst>
            </p:cNvPr>
            <p:cNvSpPr>
              <a:spLocks/>
            </p:cNvSpPr>
            <p:nvPr/>
          </p:nvSpPr>
          <p:spPr bwMode="auto">
            <a:xfrm>
              <a:off x="1139826" y="-103188"/>
              <a:ext cx="347663" cy="436563"/>
            </a:xfrm>
            <a:custGeom>
              <a:avLst/>
              <a:gdLst>
                <a:gd name="T0" fmla="*/ 59 w 420"/>
                <a:gd name="T1" fmla="*/ 363 h 527"/>
                <a:gd name="T2" fmla="*/ 221 w 420"/>
                <a:gd name="T3" fmla="*/ 431 h 527"/>
                <a:gd name="T4" fmla="*/ 310 w 420"/>
                <a:gd name="T5" fmla="*/ 374 h 527"/>
                <a:gd name="T6" fmla="*/ 207 w 420"/>
                <a:gd name="T7" fmla="*/ 309 h 527"/>
                <a:gd name="T8" fmla="*/ 17 w 420"/>
                <a:gd name="T9" fmla="*/ 154 h 527"/>
                <a:gd name="T10" fmla="*/ 210 w 420"/>
                <a:gd name="T11" fmla="*/ 0 h 527"/>
                <a:gd name="T12" fmla="*/ 409 w 420"/>
                <a:gd name="T13" fmla="*/ 71 h 527"/>
                <a:gd name="T14" fmla="*/ 349 w 420"/>
                <a:gd name="T15" fmla="*/ 151 h 527"/>
                <a:gd name="T16" fmla="*/ 203 w 420"/>
                <a:gd name="T17" fmla="*/ 95 h 527"/>
                <a:gd name="T18" fmla="*/ 128 w 420"/>
                <a:gd name="T19" fmla="*/ 147 h 527"/>
                <a:gd name="T20" fmla="*/ 229 w 420"/>
                <a:gd name="T21" fmla="*/ 206 h 527"/>
                <a:gd name="T22" fmla="*/ 420 w 420"/>
                <a:gd name="T23" fmla="*/ 363 h 527"/>
                <a:gd name="T24" fmla="*/ 216 w 420"/>
                <a:gd name="T25" fmla="*/ 527 h 527"/>
                <a:gd name="T26" fmla="*/ 0 w 420"/>
                <a:gd name="T27" fmla="*/ 446 h 527"/>
                <a:gd name="T28" fmla="*/ 59 w 420"/>
                <a:gd name="T29" fmla="*/ 363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0" h="527">
                  <a:moveTo>
                    <a:pt x="59" y="363"/>
                  </a:moveTo>
                  <a:cubicBezTo>
                    <a:pt x="95" y="400"/>
                    <a:pt x="151" y="431"/>
                    <a:pt x="221" y="431"/>
                  </a:cubicBezTo>
                  <a:cubicBezTo>
                    <a:pt x="281" y="431"/>
                    <a:pt x="310" y="403"/>
                    <a:pt x="310" y="374"/>
                  </a:cubicBezTo>
                  <a:cubicBezTo>
                    <a:pt x="310" y="336"/>
                    <a:pt x="266" y="323"/>
                    <a:pt x="207" y="309"/>
                  </a:cubicBezTo>
                  <a:cubicBezTo>
                    <a:pt x="124" y="290"/>
                    <a:pt x="17" y="267"/>
                    <a:pt x="17" y="154"/>
                  </a:cubicBezTo>
                  <a:cubicBezTo>
                    <a:pt x="17" y="69"/>
                    <a:pt x="90" y="0"/>
                    <a:pt x="210" y="0"/>
                  </a:cubicBezTo>
                  <a:cubicBezTo>
                    <a:pt x="291" y="0"/>
                    <a:pt x="359" y="24"/>
                    <a:pt x="409" y="71"/>
                  </a:cubicBezTo>
                  <a:cubicBezTo>
                    <a:pt x="349" y="151"/>
                    <a:pt x="349" y="151"/>
                    <a:pt x="349" y="151"/>
                  </a:cubicBezTo>
                  <a:cubicBezTo>
                    <a:pt x="308" y="113"/>
                    <a:pt x="253" y="95"/>
                    <a:pt x="203" y="95"/>
                  </a:cubicBezTo>
                  <a:cubicBezTo>
                    <a:pt x="154" y="95"/>
                    <a:pt x="128" y="117"/>
                    <a:pt x="128" y="147"/>
                  </a:cubicBezTo>
                  <a:cubicBezTo>
                    <a:pt x="128" y="182"/>
                    <a:pt x="170" y="192"/>
                    <a:pt x="229" y="206"/>
                  </a:cubicBezTo>
                  <a:cubicBezTo>
                    <a:pt x="313" y="225"/>
                    <a:pt x="420" y="250"/>
                    <a:pt x="420" y="363"/>
                  </a:cubicBezTo>
                  <a:cubicBezTo>
                    <a:pt x="420" y="457"/>
                    <a:pt x="353" y="527"/>
                    <a:pt x="216" y="527"/>
                  </a:cubicBezTo>
                  <a:cubicBezTo>
                    <a:pt x="118" y="527"/>
                    <a:pt x="48" y="494"/>
                    <a:pt x="0" y="446"/>
                  </a:cubicBezTo>
                  <a:lnTo>
                    <a:pt x="59" y="3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6" name="Rectangle 23">
              <a:extLst>
                <a:ext uri="{FF2B5EF4-FFF2-40B4-BE49-F238E27FC236}">
                  <a16:creationId xmlns:a16="http://schemas.microsoft.com/office/drawing/2014/main" id="{5308E799-0736-BCF1-CC1A-3F3E2248F93B}"/>
                </a:ext>
              </a:extLst>
            </p:cNvPr>
            <p:cNvSpPr>
              <a:spLocks noChangeArrowheads="1"/>
            </p:cNvSpPr>
            <p:nvPr/>
          </p:nvSpPr>
          <p:spPr bwMode="auto">
            <a:xfrm>
              <a:off x="1968501" y="-96838"/>
              <a:ext cx="88900" cy="422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7" name="Freeform 24">
              <a:extLst>
                <a:ext uri="{FF2B5EF4-FFF2-40B4-BE49-F238E27FC236}">
                  <a16:creationId xmlns:a16="http://schemas.microsoft.com/office/drawing/2014/main" id="{D9308C71-8329-D144-E136-1D34018B4D56}"/>
                </a:ext>
              </a:extLst>
            </p:cNvPr>
            <p:cNvSpPr>
              <a:spLocks noEditPoints="1"/>
            </p:cNvSpPr>
            <p:nvPr/>
          </p:nvSpPr>
          <p:spPr bwMode="auto">
            <a:xfrm>
              <a:off x="2498726" y="-31750"/>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7 h 136"/>
                <a:gd name="T12" fmla="*/ 113 w 113"/>
                <a:gd name="T13" fmla="*/ 68 h 136"/>
                <a:gd name="T14" fmla="*/ 92 w 113"/>
                <a:gd name="T15" fmla="*/ 119 h 136"/>
                <a:gd name="T16" fmla="*/ 78 w 113"/>
                <a:gd name="T17" fmla="*/ 28 h 136"/>
                <a:gd name="T18" fmla="*/ 45 w 113"/>
                <a:gd name="T19" fmla="*/ 16 h 136"/>
                <a:gd name="T20" fmla="*/ 20 w 113"/>
                <a:gd name="T21" fmla="*/ 16 h 136"/>
                <a:gd name="T22" fmla="*/ 20 w 113"/>
                <a:gd name="T23" fmla="*/ 120 h 136"/>
                <a:gd name="T24" fmla="*/ 45 w 113"/>
                <a:gd name="T25" fmla="*/ 120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6"/>
                    <a:pt x="92" y="17"/>
                  </a:cubicBezTo>
                  <a:cubicBezTo>
                    <a:pt x="103" y="28"/>
                    <a:pt x="113" y="44"/>
                    <a:pt x="113" y="68"/>
                  </a:cubicBezTo>
                  <a:cubicBezTo>
                    <a:pt x="113" y="91"/>
                    <a:pt x="104" y="108"/>
                    <a:pt x="92" y="119"/>
                  </a:cubicBezTo>
                  <a:close/>
                  <a:moveTo>
                    <a:pt x="78" y="28"/>
                  </a:moveTo>
                  <a:cubicBezTo>
                    <a:pt x="70" y="20"/>
                    <a:pt x="59" y="16"/>
                    <a:pt x="45" y="16"/>
                  </a:cubicBezTo>
                  <a:cubicBezTo>
                    <a:pt x="20" y="16"/>
                    <a:pt x="20" y="16"/>
                    <a:pt x="20" y="16"/>
                  </a:cubicBezTo>
                  <a:cubicBezTo>
                    <a:pt x="20" y="120"/>
                    <a:pt x="20" y="120"/>
                    <a:pt x="20" y="120"/>
                  </a:cubicBezTo>
                  <a:cubicBezTo>
                    <a:pt x="45" y="120"/>
                    <a:pt x="45" y="120"/>
                    <a:pt x="45" y="120"/>
                  </a:cubicBezTo>
                  <a:cubicBezTo>
                    <a:pt x="58" y="120"/>
                    <a:pt x="69" y="116"/>
                    <a:pt x="78" y="107"/>
                  </a:cubicBezTo>
                  <a:cubicBezTo>
                    <a:pt x="87" y="98"/>
                    <a:pt x="92" y="85"/>
                    <a:pt x="92" y="68"/>
                  </a:cubicBezTo>
                  <a:cubicBezTo>
                    <a:pt x="92" y="51"/>
                    <a:pt x="87" y="37"/>
                    <a:pt x="7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8" name="Freeform 25">
              <a:extLst>
                <a:ext uri="{FF2B5EF4-FFF2-40B4-BE49-F238E27FC236}">
                  <a16:creationId xmlns:a16="http://schemas.microsoft.com/office/drawing/2014/main" id="{9B065B41-2B00-5183-95B8-2C97D2776E9F}"/>
                </a:ext>
              </a:extLst>
            </p:cNvPr>
            <p:cNvSpPr>
              <a:spLocks/>
            </p:cNvSpPr>
            <p:nvPr/>
          </p:nvSpPr>
          <p:spPr bwMode="auto">
            <a:xfrm>
              <a:off x="2611438" y="-3175"/>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9" name="Freeform 26">
              <a:extLst>
                <a:ext uri="{FF2B5EF4-FFF2-40B4-BE49-F238E27FC236}">
                  <a16:creationId xmlns:a16="http://schemas.microsoft.com/office/drawing/2014/main" id="{AEBBA209-4388-44E3-1F5D-110C6416935E}"/>
                </a:ext>
              </a:extLst>
            </p:cNvPr>
            <p:cNvSpPr>
              <a:spLocks noEditPoints="1"/>
            </p:cNvSpPr>
            <p:nvPr/>
          </p:nvSpPr>
          <p:spPr bwMode="auto">
            <a:xfrm>
              <a:off x="2670176" y="-36513"/>
              <a:ext cx="20638" cy="117475"/>
            </a:xfrm>
            <a:custGeom>
              <a:avLst/>
              <a:gdLst>
                <a:gd name="T0" fmla="*/ 13 w 25"/>
                <a:gd name="T1" fmla="*/ 24 h 143"/>
                <a:gd name="T2" fmla="*/ 0 w 25"/>
                <a:gd name="T3" fmla="*/ 12 h 143"/>
                <a:gd name="T4" fmla="*/ 13 w 25"/>
                <a:gd name="T5" fmla="*/ 0 h 143"/>
                <a:gd name="T6" fmla="*/ 25 w 25"/>
                <a:gd name="T7" fmla="*/ 12 h 143"/>
                <a:gd name="T8" fmla="*/ 13 w 25"/>
                <a:gd name="T9" fmla="*/ 24 h 143"/>
                <a:gd name="T10" fmla="*/ 4 w 25"/>
                <a:gd name="T11" fmla="*/ 143 h 143"/>
                <a:gd name="T12" fmla="*/ 4 w 25"/>
                <a:gd name="T13" fmla="*/ 44 h 143"/>
                <a:gd name="T14" fmla="*/ 22 w 25"/>
                <a:gd name="T15" fmla="*/ 44 h 143"/>
                <a:gd name="T16" fmla="*/ 22 w 25"/>
                <a:gd name="T17" fmla="*/ 143 h 143"/>
                <a:gd name="T18" fmla="*/ 4 w 25"/>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3">
                  <a:moveTo>
                    <a:pt x="13" y="24"/>
                  </a:moveTo>
                  <a:cubicBezTo>
                    <a:pt x="6" y="24"/>
                    <a:pt x="0" y="19"/>
                    <a:pt x="0" y="12"/>
                  </a:cubicBezTo>
                  <a:cubicBezTo>
                    <a:pt x="0" y="5"/>
                    <a:pt x="6" y="0"/>
                    <a:pt x="13" y="0"/>
                  </a:cubicBezTo>
                  <a:cubicBezTo>
                    <a:pt x="20" y="0"/>
                    <a:pt x="25" y="5"/>
                    <a:pt x="25" y="12"/>
                  </a:cubicBezTo>
                  <a:cubicBezTo>
                    <a:pt x="25"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0" name="Freeform 27">
              <a:extLst>
                <a:ext uri="{FF2B5EF4-FFF2-40B4-BE49-F238E27FC236}">
                  <a16:creationId xmlns:a16="http://schemas.microsoft.com/office/drawing/2014/main" id="{4524D336-2EEE-036C-C9C9-0D5F156C9443}"/>
                </a:ext>
              </a:extLst>
            </p:cNvPr>
            <p:cNvSpPr>
              <a:spLocks/>
            </p:cNvSpPr>
            <p:nvPr/>
          </p:nvSpPr>
          <p:spPr bwMode="auto">
            <a:xfrm>
              <a:off x="2701926" y="-1588"/>
              <a:ext cx="80963" cy="82550"/>
            </a:xfrm>
            <a:custGeom>
              <a:avLst/>
              <a:gdLst>
                <a:gd name="T0" fmla="*/ 31 w 51"/>
                <a:gd name="T1" fmla="*/ 52 h 52"/>
                <a:gd name="T2" fmla="*/ 20 w 51"/>
                <a:gd name="T3" fmla="*/ 52 h 52"/>
                <a:gd name="T4" fmla="*/ 0 w 51"/>
                <a:gd name="T5" fmla="*/ 0 h 52"/>
                <a:gd name="T6" fmla="*/ 11 w 51"/>
                <a:gd name="T7" fmla="*/ 0 h 52"/>
                <a:gd name="T8" fmla="*/ 25 w 51"/>
                <a:gd name="T9" fmla="*/ 42 h 52"/>
                <a:gd name="T10" fmla="*/ 40 w 51"/>
                <a:gd name="T11" fmla="*/ 0 h 52"/>
                <a:gd name="T12" fmla="*/ 51 w 51"/>
                <a:gd name="T13" fmla="*/ 0 h 52"/>
                <a:gd name="T14" fmla="*/ 31 w 51"/>
                <a:gd name="T15" fmla="*/ 52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52">
                  <a:moveTo>
                    <a:pt x="31" y="52"/>
                  </a:moveTo>
                  <a:lnTo>
                    <a:pt x="20" y="52"/>
                  </a:lnTo>
                  <a:lnTo>
                    <a:pt x="0" y="0"/>
                  </a:lnTo>
                  <a:lnTo>
                    <a:pt x="11" y="0"/>
                  </a:lnTo>
                  <a:lnTo>
                    <a:pt x="25" y="42"/>
                  </a:lnTo>
                  <a:lnTo>
                    <a:pt x="40" y="0"/>
                  </a:lnTo>
                  <a:lnTo>
                    <a:pt x="51" y="0"/>
                  </a:lnTo>
                  <a:lnTo>
                    <a:pt x="31" y="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1" name="Freeform 28">
              <a:extLst>
                <a:ext uri="{FF2B5EF4-FFF2-40B4-BE49-F238E27FC236}">
                  <a16:creationId xmlns:a16="http://schemas.microsoft.com/office/drawing/2014/main" id="{7957D02A-F6AA-E7FB-776F-5DF982079E20}"/>
                </a:ext>
              </a:extLst>
            </p:cNvPr>
            <p:cNvSpPr>
              <a:spLocks noEditPoints="1"/>
            </p:cNvSpPr>
            <p:nvPr/>
          </p:nvSpPr>
          <p:spPr bwMode="auto">
            <a:xfrm>
              <a:off x="2789238" y="-3175"/>
              <a:ext cx="74613" cy="85725"/>
            </a:xfrm>
            <a:custGeom>
              <a:avLst/>
              <a:gdLst>
                <a:gd name="T0" fmla="*/ 20 w 90"/>
                <a:gd name="T1" fmla="*/ 56 h 103"/>
                <a:gd name="T2" fmla="*/ 49 w 90"/>
                <a:gd name="T3" fmla="*/ 88 h 103"/>
                <a:gd name="T4" fmla="*/ 80 w 90"/>
                <a:gd name="T5" fmla="*/ 77 h 103"/>
                <a:gd name="T6" fmla="*/ 87 w 90"/>
                <a:gd name="T7" fmla="*/ 89 h 103"/>
                <a:gd name="T8" fmla="*/ 47 w 90"/>
                <a:gd name="T9" fmla="*/ 103 h 103"/>
                <a:gd name="T10" fmla="*/ 0 w 90"/>
                <a:gd name="T11" fmla="*/ 52 h 103"/>
                <a:gd name="T12" fmla="*/ 47 w 90"/>
                <a:gd name="T13" fmla="*/ 0 h 103"/>
                <a:gd name="T14" fmla="*/ 90 w 90"/>
                <a:gd name="T15" fmla="*/ 49 h 103"/>
                <a:gd name="T16" fmla="*/ 90 w 90"/>
                <a:gd name="T17" fmla="*/ 56 h 103"/>
                <a:gd name="T18" fmla="*/ 20 w 90"/>
                <a:gd name="T19" fmla="*/ 56 h 103"/>
                <a:gd name="T20" fmla="*/ 46 w 90"/>
                <a:gd name="T21" fmla="*/ 15 h 103"/>
                <a:gd name="T22" fmla="*/ 19 w 90"/>
                <a:gd name="T23" fmla="*/ 43 h 103"/>
                <a:gd name="T24" fmla="*/ 71 w 90"/>
                <a:gd name="T25" fmla="*/ 43 h 103"/>
                <a:gd name="T26" fmla="*/ 46 w 90"/>
                <a:gd name="T27" fmla="*/ 15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6"/>
                    <a:pt x="31" y="88"/>
                    <a:pt x="49" y="88"/>
                  </a:cubicBezTo>
                  <a:cubicBezTo>
                    <a:pt x="68" y="88"/>
                    <a:pt x="79" y="78"/>
                    <a:pt x="80" y="77"/>
                  </a:cubicBezTo>
                  <a:cubicBezTo>
                    <a:pt x="87" y="89"/>
                    <a:pt x="87" y="89"/>
                    <a:pt x="87" y="89"/>
                  </a:cubicBezTo>
                  <a:cubicBezTo>
                    <a:pt x="87" y="89"/>
                    <a:pt x="74" y="103"/>
                    <a:pt x="47" y="103"/>
                  </a:cubicBezTo>
                  <a:cubicBezTo>
                    <a:pt x="20" y="103"/>
                    <a:pt x="0" y="85"/>
                    <a:pt x="0" y="52"/>
                  </a:cubicBezTo>
                  <a:cubicBezTo>
                    <a:pt x="0" y="20"/>
                    <a:pt x="21" y="0"/>
                    <a:pt x="47" y="0"/>
                  </a:cubicBezTo>
                  <a:cubicBezTo>
                    <a:pt x="74" y="0"/>
                    <a:pt x="90" y="20"/>
                    <a:pt x="90" y="49"/>
                  </a:cubicBezTo>
                  <a:cubicBezTo>
                    <a:pt x="90" y="56"/>
                    <a:pt x="90" y="56"/>
                    <a:pt x="90" y="56"/>
                  </a:cubicBezTo>
                  <a:cubicBezTo>
                    <a:pt x="20" y="56"/>
                    <a:pt x="20" y="56"/>
                    <a:pt x="20" y="56"/>
                  </a:cubicBezTo>
                  <a:close/>
                  <a:moveTo>
                    <a:pt x="46" y="15"/>
                  </a:moveTo>
                  <a:cubicBezTo>
                    <a:pt x="28" y="15"/>
                    <a:pt x="20" y="30"/>
                    <a:pt x="19" y="43"/>
                  </a:cubicBezTo>
                  <a:cubicBezTo>
                    <a:pt x="71" y="43"/>
                    <a:pt x="71" y="43"/>
                    <a:pt x="71" y="43"/>
                  </a:cubicBezTo>
                  <a:cubicBezTo>
                    <a:pt x="71" y="28"/>
                    <a:pt x="64" y="15"/>
                    <a:pt x="46"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2" name="Freeform 29">
              <a:extLst>
                <a:ext uri="{FF2B5EF4-FFF2-40B4-BE49-F238E27FC236}">
                  <a16:creationId xmlns:a16="http://schemas.microsoft.com/office/drawing/2014/main" id="{C091E53F-E8FB-D219-1C2C-C8CDF3A477E2}"/>
                </a:ext>
              </a:extLst>
            </p:cNvPr>
            <p:cNvSpPr>
              <a:spLocks/>
            </p:cNvSpPr>
            <p:nvPr/>
          </p:nvSpPr>
          <p:spPr bwMode="auto">
            <a:xfrm>
              <a:off x="2882901" y="-3175"/>
              <a:ext cx="68263" cy="84138"/>
            </a:xfrm>
            <a:custGeom>
              <a:avLst/>
              <a:gdLst>
                <a:gd name="T0" fmla="*/ 65 w 84"/>
                <a:gd name="T1" fmla="*/ 101 h 101"/>
                <a:gd name="T2" fmla="*/ 65 w 84"/>
                <a:gd name="T3" fmla="*/ 42 h 101"/>
                <a:gd name="T4" fmla="*/ 45 w 84"/>
                <a:gd name="T5" fmla="*/ 16 h 101"/>
                <a:gd name="T6" fmla="*/ 18 w 84"/>
                <a:gd name="T7" fmla="*/ 42 h 101"/>
                <a:gd name="T8" fmla="*/ 18 w 84"/>
                <a:gd name="T9" fmla="*/ 101 h 101"/>
                <a:gd name="T10" fmla="*/ 0 w 84"/>
                <a:gd name="T11" fmla="*/ 101 h 101"/>
                <a:gd name="T12" fmla="*/ 0 w 84"/>
                <a:gd name="T13" fmla="*/ 2 h 101"/>
                <a:gd name="T14" fmla="*/ 17 w 84"/>
                <a:gd name="T15" fmla="*/ 2 h 101"/>
                <a:gd name="T16" fmla="*/ 18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0" y="32"/>
                    <a:pt x="18" y="42"/>
                  </a:cubicBezTo>
                  <a:cubicBezTo>
                    <a:pt x="18" y="101"/>
                    <a:pt x="18" y="101"/>
                    <a:pt x="18" y="101"/>
                  </a:cubicBezTo>
                  <a:cubicBezTo>
                    <a:pt x="0" y="101"/>
                    <a:pt x="0" y="101"/>
                    <a:pt x="0" y="101"/>
                  </a:cubicBezTo>
                  <a:cubicBezTo>
                    <a:pt x="0" y="2"/>
                    <a:pt x="0" y="2"/>
                    <a:pt x="0" y="2"/>
                  </a:cubicBezTo>
                  <a:cubicBezTo>
                    <a:pt x="17" y="2"/>
                    <a:pt x="17" y="2"/>
                    <a:pt x="17" y="2"/>
                  </a:cubicBezTo>
                  <a:cubicBezTo>
                    <a:pt x="18" y="20"/>
                    <a:pt x="18" y="20"/>
                    <a:pt x="18"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3" name="Freeform 30">
              <a:extLst>
                <a:ext uri="{FF2B5EF4-FFF2-40B4-BE49-F238E27FC236}">
                  <a16:creationId xmlns:a16="http://schemas.microsoft.com/office/drawing/2014/main" id="{D8C0F936-155F-B9D3-105E-CB4A7E9C8F31}"/>
                </a:ext>
              </a:extLst>
            </p:cNvPr>
            <p:cNvSpPr>
              <a:spLocks noEditPoints="1"/>
            </p:cNvSpPr>
            <p:nvPr/>
          </p:nvSpPr>
          <p:spPr bwMode="auto">
            <a:xfrm>
              <a:off x="3006726" y="-34925"/>
              <a:ext cx="79375" cy="117475"/>
            </a:xfrm>
            <a:custGeom>
              <a:avLst/>
              <a:gdLst>
                <a:gd name="T0" fmla="*/ 50 w 95"/>
                <a:gd name="T1" fmla="*/ 142 h 142"/>
                <a:gd name="T2" fmla="*/ 20 w 95"/>
                <a:gd name="T3" fmla="*/ 125 h 142"/>
                <a:gd name="T4" fmla="*/ 17 w 95"/>
                <a:gd name="T5" fmla="*/ 140 h 142"/>
                <a:gd name="T6" fmla="*/ 0 w 95"/>
                <a:gd name="T7" fmla="*/ 140 h 142"/>
                <a:gd name="T8" fmla="*/ 0 w 95"/>
                <a:gd name="T9" fmla="*/ 0 h 142"/>
                <a:gd name="T10" fmla="*/ 19 w 95"/>
                <a:gd name="T11" fmla="*/ 0 h 142"/>
                <a:gd name="T12" fmla="*/ 19 w 95"/>
                <a:gd name="T13" fmla="*/ 57 h 142"/>
                <a:gd name="T14" fmla="*/ 52 w 95"/>
                <a:gd name="T15" fmla="*/ 39 h 142"/>
                <a:gd name="T16" fmla="*/ 94 w 95"/>
                <a:gd name="T17" fmla="*/ 91 h 142"/>
                <a:gd name="T18" fmla="*/ 50 w 95"/>
                <a:gd name="T19" fmla="*/ 142 h 142"/>
                <a:gd name="T20" fmla="*/ 47 w 95"/>
                <a:gd name="T21" fmla="*/ 55 h 142"/>
                <a:gd name="T22" fmla="*/ 18 w 95"/>
                <a:gd name="T23" fmla="*/ 91 h 142"/>
                <a:gd name="T24" fmla="*/ 46 w 95"/>
                <a:gd name="T25" fmla="*/ 127 h 142"/>
                <a:gd name="T26" fmla="*/ 75 w 95"/>
                <a:gd name="T27" fmla="*/ 91 h 142"/>
                <a:gd name="T28" fmla="*/ 47 w 95"/>
                <a:gd name="T29" fmla="*/ 5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5" h="142">
                  <a:moveTo>
                    <a:pt x="50" y="142"/>
                  </a:moveTo>
                  <a:cubicBezTo>
                    <a:pt x="31" y="142"/>
                    <a:pt x="22" y="129"/>
                    <a:pt x="20" y="125"/>
                  </a:cubicBezTo>
                  <a:cubicBezTo>
                    <a:pt x="17" y="140"/>
                    <a:pt x="17" y="140"/>
                    <a:pt x="17" y="140"/>
                  </a:cubicBezTo>
                  <a:cubicBezTo>
                    <a:pt x="0" y="140"/>
                    <a:pt x="0" y="140"/>
                    <a:pt x="0" y="140"/>
                  </a:cubicBezTo>
                  <a:cubicBezTo>
                    <a:pt x="0" y="0"/>
                    <a:pt x="0" y="0"/>
                    <a:pt x="0" y="0"/>
                  </a:cubicBezTo>
                  <a:cubicBezTo>
                    <a:pt x="19" y="0"/>
                    <a:pt x="19" y="0"/>
                    <a:pt x="19" y="0"/>
                  </a:cubicBezTo>
                  <a:cubicBezTo>
                    <a:pt x="19" y="57"/>
                    <a:pt x="19" y="57"/>
                    <a:pt x="19" y="57"/>
                  </a:cubicBezTo>
                  <a:cubicBezTo>
                    <a:pt x="20" y="55"/>
                    <a:pt x="31" y="39"/>
                    <a:pt x="52" y="39"/>
                  </a:cubicBezTo>
                  <a:cubicBezTo>
                    <a:pt x="78" y="39"/>
                    <a:pt x="94" y="61"/>
                    <a:pt x="94" y="91"/>
                  </a:cubicBezTo>
                  <a:cubicBezTo>
                    <a:pt x="95" y="121"/>
                    <a:pt x="77" y="142"/>
                    <a:pt x="50" y="142"/>
                  </a:cubicBezTo>
                  <a:close/>
                  <a:moveTo>
                    <a:pt x="47" y="55"/>
                  </a:moveTo>
                  <a:cubicBezTo>
                    <a:pt x="30" y="55"/>
                    <a:pt x="18" y="71"/>
                    <a:pt x="18" y="91"/>
                  </a:cubicBezTo>
                  <a:cubicBezTo>
                    <a:pt x="18" y="110"/>
                    <a:pt x="29" y="127"/>
                    <a:pt x="46" y="127"/>
                  </a:cubicBezTo>
                  <a:cubicBezTo>
                    <a:pt x="63" y="127"/>
                    <a:pt x="75" y="111"/>
                    <a:pt x="75" y="91"/>
                  </a:cubicBezTo>
                  <a:cubicBezTo>
                    <a:pt x="75" y="71"/>
                    <a:pt x="64" y="55"/>
                    <a:pt x="47" y="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4" name="Freeform 31">
              <a:extLst>
                <a:ext uri="{FF2B5EF4-FFF2-40B4-BE49-F238E27FC236}">
                  <a16:creationId xmlns:a16="http://schemas.microsoft.com/office/drawing/2014/main" id="{B3C06BAF-2606-07B2-0633-EFEFFAE9986C}"/>
                </a:ext>
              </a:extLst>
            </p:cNvPr>
            <p:cNvSpPr>
              <a:spLocks/>
            </p:cNvSpPr>
            <p:nvPr/>
          </p:nvSpPr>
          <p:spPr bwMode="auto">
            <a:xfrm>
              <a:off x="3094038" y="-1588"/>
              <a:ext cx="79375" cy="114300"/>
            </a:xfrm>
            <a:custGeom>
              <a:avLst/>
              <a:gdLst>
                <a:gd name="T0" fmla="*/ 52 w 96"/>
                <a:gd name="T1" fmla="*/ 113 h 136"/>
                <a:gd name="T2" fmla="*/ 26 w 96"/>
                <a:gd name="T3" fmla="*/ 136 h 136"/>
                <a:gd name="T4" fmla="*/ 7 w 96"/>
                <a:gd name="T5" fmla="*/ 132 h 136"/>
                <a:gd name="T6" fmla="*/ 11 w 96"/>
                <a:gd name="T7" fmla="*/ 117 h 136"/>
                <a:gd name="T8" fmla="*/ 22 w 96"/>
                <a:gd name="T9" fmla="*/ 120 h 136"/>
                <a:gd name="T10" fmla="*/ 33 w 96"/>
                <a:gd name="T11" fmla="*/ 110 h 136"/>
                <a:gd name="T12" fmla="*/ 38 w 96"/>
                <a:gd name="T13" fmla="*/ 98 h 136"/>
                <a:gd name="T14" fmla="*/ 0 w 96"/>
                <a:gd name="T15" fmla="*/ 0 h 136"/>
                <a:gd name="T16" fmla="*/ 20 w 96"/>
                <a:gd name="T17" fmla="*/ 0 h 136"/>
                <a:gd name="T18" fmla="*/ 48 w 96"/>
                <a:gd name="T19" fmla="*/ 81 h 136"/>
                <a:gd name="T20" fmla="*/ 76 w 96"/>
                <a:gd name="T21" fmla="*/ 0 h 136"/>
                <a:gd name="T22" fmla="*/ 96 w 96"/>
                <a:gd name="T23" fmla="*/ 0 h 136"/>
                <a:gd name="T24" fmla="*/ 52 w 96"/>
                <a:gd name="T25" fmla="*/ 113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36">
                  <a:moveTo>
                    <a:pt x="52" y="113"/>
                  </a:moveTo>
                  <a:cubicBezTo>
                    <a:pt x="45" y="129"/>
                    <a:pt x="38" y="136"/>
                    <a:pt x="26" y="136"/>
                  </a:cubicBezTo>
                  <a:cubicBezTo>
                    <a:pt x="13" y="136"/>
                    <a:pt x="7" y="132"/>
                    <a:pt x="7" y="132"/>
                  </a:cubicBezTo>
                  <a:cubicBezTo>
                    <a:pt x="11" y="117"/>
                    <a:pt x="11" y="117"/>
                    <a:pt x="11" y="117"/>
                  </a:cubicBezTo>
                  <a:cubicBezTo>
                    <a:pt x="11" y="117"/>
                    <a:pt x="17" y="120"/>
                    <a:pt x="22" y="120"/>
                  </a:cubicBezTo>
                  <a:cubicBezTo>
                    <a:pt x="27" y="120"/>
                    <a:pt x="30" y="118"/>
                    <a:pt x="33" y="110"/>
                  </a:cubicBezTo>
                  <a:cubicBezTo>
                    <a:pt x="38" y="98"/>
                    <a:pt x="38" y="98"/>
                    <a:pt x="38" y="98"/>
                  </a:cubicBezTo>
                  <a:cubicBezTo>
                    <a:pt x="0" y="0"/>
                    <a:pt x="0" y="0"/>
                    <a:pt x="0" y="0"/>
                  </a:cubicBezTo>
                  <a:cubicBezTo>
                    <a:pt x="20" y="0"/>
                    <a:pt x="20" y="0"/>
                    <a:pt x="20" y="0"/>
                  </a:cubicBezTo>
                  <a:cubicBezTo>
                    <a:pt x="48" y="81"/>
                    <a:pt x="48" y="81"/>
                    <a:pt x="48" y="81"/>
                  </a:cubicBezTo>
                  <a:cubicBezTo>
                    <a:pt x="76" y="0"/>
                    <a:pt x="76" y="0"/>
                    <a:pt x="76" y="0"/>
                  </a:cubicBezTo>
                  <a:cubicBezTo>
                    <a:pt x="96" y="0"/>
                    <a:pt x="96" y="0"/>
                    <a:pt x="96" y="0"/>
                  </a:cubicBezTo>
                  <a:lnTo>
                    <a:pt x="52"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5" name="Rectangle 32">
              <a:extLst>
                <a:ext uri="{FF2B5EF4-FFF2-40B4-BE49-F238E27FC236}">
                  <a16:creationId xmlns:a16="http://schemas.microsoft.com/office/drawing/2014/main" id="{28E831E1-5403-0391-CFF1-44334240480E}"/>
                </a:ext>
              </a:extLst>
            </p:cNvPr>
            <p:cNvSpPr>
              <a:spLocks noChangeArrowheads="1"/>
            </p:cNvSpPr>
            <p:nvPr/>
          </p:nvSpPr>
          <p:spPr bwMode="auto">
            <a:xfrm>
              <a:off x="3219451" y="-31750"/>
              <a:ext cx="17463" cy="1127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6" name="Freeform 33">
              <a:extLst>
                <a:ext uri="{FF2B5EF4-FFF2-40B4-BE49-F238E27FC236}">
                  <a16:creationId xmlns:a16="http://schemas.microsoft.com/office/drawing/2014/main" id="{C26B6476-3E8D-9E7B-540C-E0FEFAD5DB9D}"/>
                </a:ext>
              </a:extLst>
            </p:cNvPr>
            <p:cNvSpPr>
              <a:spLocks/>
            </p:cNvSpPr>
            <p:nvPr/>
          </p:nvSpPr>
          <p:spPr bwMode="auto">
            <a:xfrm>
              <a:off x="3263901" y="-3175"/>
              <a:ext cx="69850" cy="84138"/>
            </a:xfrm>
            <a:custGeom>
              <a:avLst/>
              <a:gdLst>
                <a:gd name="T0" fmla="*/ 65 w 84"/>
                <a:gd name="T1" fmla="*/ 101 h 101"/>
                <a:gd name="T2" fmla="*/ 65 w 84"/>
                <a:gd name="T3" fmla="*/ 42 h 101"/>
                <a:gd name="T4" fmla="*/ 45 w 84"/>
                <a:gd name="T5" fmla="*/ 16 h 101"/>
                <a:gd name="T6" fmla="*/ 19 w 84"/>
                <a:gd name="T7" fmla="*/ 42 h 101"/>
                <a:gd name="T8" fmla="*/ 19 w 84"/>
                <a:gd name="T9" fmla="*/ 101 h 101"/>
                <a:gd name="T10" fmla="*/ 0 w 84"/>
                <a:gd name="T11" fmla="*/ 101 h 101"/>
                <a:gd name="T12" fmla="*/ 0 w 84"/>
                <a:gd name="T13" fmla="*/ 2 h 101"/>
                <a:gd name="T14" fmla="*/ 18 w 84"/>
                <a:gd name="T15" fmla="*/ 2 h 101"/>
                <a:gd name="T16" fmla="*/ 19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1" y="32"/>
                    <a:pt x="19" y="42"/>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7" name="Freeform 34">
              <a:extLst>
                <a:ext uri="{FF2B5EF4-FFF2-40B4-BE49-F238E27FC236}">
                  <a16:creationId xmlns:a16="http://schemas.microsoft.com/office/drawing/2014/main" id="{944C5982-3C91-7F73-09A4-D3869163BA38}"/>
                </a:ext>
              </a:extLst>
            </p:cNvPr>
            <p:cNvSpPr>
              <a:spLocks/>
            </p:cNvSpPr>
            <p:nvPr/>
          </p:nvSpPr>
          <p:spPr bwMode="auto">
            <a:xfrm>
              <a:off x="3349626" y="-3175"/>
              <a:ext cx="63500" cy="85725"/>
            </a:xfrm>
            <a:custGeom>
              <a:avLst/>
              <a:gdLst>
                <a:gd name="T0" fmla="*/ 68 w 78"/>
                <a:gd name="T1" fmla="*/ 94 h 103"/>
                <a:gd name="T2" fmla="*/ 39 w 78"/>
                <a:gd name="T3" fmla="*/ 103 h 103"/>
                <a:gd name="T4" fmla="*/ 0 w 78"/>
                <a:gd name="T5" fmla="*/ 86 h 103"/>
                <a:gd name="T6" fmla="*/ 10 w 78"/>
                <a:gd name="T7" fmla="*/ 74 h 103"/>
                <a:gd name="T8" fmla="*/ 39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2" y="99"/>
                    <a:pt x="54" y="103"/>
                    <a:pt x="39" y="103"/>
                  </a:cubicBezTo>
                  <a:cubicBezTo>
                    <a:pt x="19" y="103"/>
                    <a:pt x="4" y="91"/>
                    <a:pt x="0" y="86"/>
                  </a:cubicBezTo>
                  <a:cubicBezTo>
                    <a:pt x="10" y="74"/>
                    <a:pt x="10" y="74"/>
                    <a:pt x="10" y="74"/>
                  </a:cubicBezTo>
                  <a:cubicBezTo>
                    <a:pt x="16" y="80"/>
                    <a:pt x="28" y="88"/>
                    <a:pt x="39" y="88"/>
                  </a:cubicBezTo>
                  <a:cubicBezTo>
                    <a:pt x="51" y="88"/>
                    <a:pt x="59" y="84"/>
                    <a:pt x="59" y="75"/>
                  </a:cubicBezTo>
                  <a:cubicBezTo>
                    <a:pt x="59" y="66"/>
                    <a:pt x="49" y="63"/>
                    <a:pt x="43" y="61"/>
                  </a:cubicBezTo>
                  <a:cubicBezTo>
                    <a:pt x="37"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3" y="89"/>
                    <a:pt x="6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8" name="Freeform 35">
              <a:extLst>
                <a:ext uri="{FF2B5EF4-FFF2-40B4-BE49-F238E27FC236}">
                  <a16:creationId xmlns:a16="http://schemas.microsoft.com/office/drawing/2014/main" id="{948AB8FF-2BA3-9E06-B8CF-1E2C0011DA34}"/>
                </a:ext>
              </a:extLst>
            </p:cNvPr>
            <p:cNvSpPr>
              <a:spLocks noEditPoints="1"/>
            </p:cNvSpPr>
            <p:nvPr/>
          </p:nvSpPr>
          <p:spPr bwMode="auto">
            <a:xfrm>
              <a:off x="3429001" y="-36513"/>
              <a:ext cx="20638" cy="117475"/>
            </a:xfrm>
            <a:custGeom>
              <a:avLst/>
              <a:gdLst>
                <a:gd name="T0" fmla="*/ 13 w 26"/>
                <a:gd name="T1" fmla="*/ 24 h 143"/>
                <a:gd name="T2" fmla="*/ 0 w 26"/>
                <a:gd name="T3" fmla="*/ 12 h 143"/>
                <a:gd name="T4" fmla="*/ 13 w 26"/>
                <a:gd name="T5" fmla="*/ 0 h 143"/>
                <a:gd name="T6" fmla="*/ 26 w 26"/>
                <a:gd name="T7" fmla="*/ 12 h 143"/>
                <a:gd name="T8" fmla="*/ 13 w 26"/>
                <a:gd name="T9" fmla="*/ 24 h 143"/>
                <a:gd name="T10" fmla="*/ 4 w 26"/>
                <a:gd name="T11" fmla="*/ 143 h 143"/>
                <a:gd name="T12" fmla="*/ 4 w 26"/>
                <a:gd name="T13" fmla="*/ 44 h 143"/>
                <a:gd name="T14" fmla="*/ 22 w 26"/>
                <a:gd name="T15" fmla="*/ 44 h 143"/>
                <a:gd name="T16" fmla="*/ 22 w 26"/>
                <a:gd name="T17" fmla="*/ 143 h 143"/>
                <a:gd name="T18" fmla="*/ 4 w 26"/>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3">
                  <a:moveTo>
                    <a:pt x="13" y="24"/>
                  </a:moveTo>
                  <a:cubicBezTo>
                    <a:pt x="6" y="24"/>
                    <a:pt x="0" y="19"/>
                    <a:pt x="0" y="12"/>
                  </a:cubicBezTo>
                  <a:cubicBezTo>
                    <a:pt x="0" y="5"/>
                    <a:pt x="6" y="0"/>
                    <a:pt x="13" y="0"/>
                  </a:cubicBezTo>
                  <a:cubicBezTo>
                    <a:pt x="20" y="0"/>
                    <a:pt x="26" y="5"/>
                    <a:pt x="26" y="12"/>
                  </a:cubicBezTo>
                  <a:cubicBezTo>
                    <a:pt x="26"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9" name="Freeform 36">
              <a:extLst>
                <a:ext uri="{FF2B5EF4-FFF2-40B4-BE49-F238E27FC236}">
                  <a16:creationId xmlns:a16="http://schemas.microsoft.com/office/drawing/2014/main" id="{914FBE95-5DCD-B09C-05FA-773F884D73D9}"/>
                </a:ext>
              </a:extLst>
            </p:cNvPr>
            <p:cNvSpPr>
              <a:spLocks noEditPoints="1"/>
            </p:cNvSpPr>
            <p:nvPr/>
          </p:nvSpPr>
          <p:spPr bwMode="auto">
            <a:xfrm>
              <a:off x="3465513" y="-3175"/>
              <a:ext cx="77788" cy="115888"/>
            </a:xfrm>
            <a:custGeom>
              <a:avLst/>
              <a:gdLst>
                <a:gd name="T0" fmla="*/ 84 w 94"/>
                <a:gd name="T1" fmla="*/ 122 h 138"/>
                <a:gd name="T2" fmla="*/ 44 w 94"/>
                <a:gd name="T3" fmla="*/ 138 h 138"/>
                <a:gd name="T4" fmla="*/ 5 w 94"/>
                <a:gd name="T5" fmla="*/ 126 h 138"/>
                <a:gd name="T6" fmla="*/ 12 w 94"/>
                <a:gd name="T7" fmla="*/ 112 h 138"/>
                <a:gd name="T8" fmla="*/ 43 w 94"/>
                <a:gd name="T9" fmla="*/ 122 h 138"/>
                <a:gd name="T10" fmla="*/ 67 w 94"/>
                <a:gd name="T11" fmla="*/ 113 h 138"/>
                <a:gd name="T12" fmla="*/ 74 w 94"/>
                <a:gd name="T13" fmla="*/ 89 h 138"/>
                <a:gd name="T14" fmla="*/ 74 w 94"/>
                <a:gd name="T15" fmla="*/ 80 h 138"/>
                <a:gd name="T16" fmla="*/ 42 w 94"/>
                <a:gd name="T17" fmla="*/ 99 h 138"/>
                <a:gd name="T18" fmla="*/ 0 w 94"/>
                <a:gd name="T19" fmla="*/ 49 h 138"/>
                <a:gd name="T20" fmla="*/ 43 w 94"/>
                <a:gd name="T21" fmla="*/ 0 h 138"/>
                <a:gd name="T22" fmla="*/ 74 w 94"/>
                <a:gd name="T23" fmla="*/ 18 h 138"/>
                <a:gd name="T24" fmla="*/ 76 w 94"/>
                <a:gd name="T25" fmla="*/ 2 h 138"/>
                <a:gd name="T26" fmla="*/ 94 w 94"/>
                <a:gd name="T27" fmla="*/ 2 h 138"/>
                <a:gd name="T28" fmla="*/ 94 w 94"/>
                <a:gd name="T29" fmla="*/ 82 h 138"/>
                <a:gd name="T30" fmla="*/ 84 w 94"/>
                <a:gd name="T31" fmla="*/ 122 h 138"/>
                <a:gd name="T32" fmla="*/ 48 w 94"/>
                <a:gd name="T33" fmla="*/ 15 h 138"/>
                <a:gd name="T34" fmla="*/ 20 w 94"/>
                <a:gd name="T35" fmla="*/ 49 h 138"/>
                <a:gd name="T36" fmla="*/ 47 w 94"/>
                <a:gd name="T37" fmla="*/ 83 h 138"/>
                <a:gd name="T38" fmla="*/ 75 w 94"/>
                <a:gd name="T39" fmla="*/ 49 h 138"/>
                <a:gd name="T40" fmla="*/ 48 w 94"/>
                <a:gd name="T41" fmla="*/ 1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4" h="138">
                  <a:moveTo>
                    <a:pt x="84" y="122"/>
                  </a:moveTo>
                  <a:cubicBezTo>
                    <a:pt x="76" y="130"/>
                    <a:pt x="64" y="138"/>
                    <a:pt x="44" y="138"/>
                  </a:cubicBezTo>
                  <a:cubicBezTo>
                    <a:pt x="23" y="138"/>
                    <a:pt x="8" y="129"/>
                    <a:pt x="5" y="126"/>
                  </a:cubicBezTo>
                  <a:cubicBezTo>
                    <a:pt x="12" y="112"/>
                    <a:pt x="12" y="112"/>
                    <a:pt x="12" y="112"/>
                  </a:cubicBezTo>
                  <a:cubicBezTo>
                    <a:pt x="17" y="116"/>
                    <a:pt x="30" y="122"/>
                    <a:pt x="43" y="122"/>
                  </a:cubicBezTo>
                  <a:cubicBezTo>
                    <a:pt x="55" y="122"/>
                    <a:pt x="63" y="118"/>
                    <a:pt x="67" y="113"/>
                  </a:cubicBezTo>
                  <a:cubicBezTo>
                    <a:pt x="72" y="109"/>
                    <a:pt x="74" y="101"/>
                    <a:pt x="74" y="89"/>
                  </a:cubicBezTo>
                  <a:cubicBezTo>
                    <a:pt x="74" y="80"/>
                    <a:pt x="74" y="80"/>
                    <a:pt x="74" y="80"/>
                  </a:cubicBezTo>
                  <a:cubicBezTo>
                    <a:pt x="73" y="83"/>
                    <a:pt x="64" y="99"/>
                    <a:pt x="42" y="99"/>
                  </a:cubicBezTo>
                  <a:cubicBezTo>
                    <a:pt x="16" y="99"/>
                    <a:pt x="0" y="78"/>
                    <a:pt x="0" y="49"/>
                  </a:cubicBezTo>
                  <a:cubicBezTo>
                    <a:pt x="0" y="20"/>
                    <a:pt x="19" y="0"/>
                    <a:pt x="43" y="0"/>
                  </a:cubicBezTo>
                  <a:cubicBezTo>
                    <a:pt x="65" y="0"/>
                    <a:pt x="73" y="15"/>
                    <a:pt x="74" y="18"/>
                  </a:cubicBezTo>
                  <a:cubicBezTo>
                    <a:pt x="76" y="2"/>
                    <a:pt x="76" y="2"/>
                    <a:pt x="76" y="2"/>
                  </a:cubicBezTo>
                  <a:cubicBezTo>
                    <a:pt x="94" y="2"/>
                    <a:pt x="94" y="2"/>
                    <a:pt x="94" y="2"/>
                  </a:cubicBezTo>
                  <a:cubicBezTo>
                    <a:pt x="94" y="82"/>
                    <a:pt x="94" y="82"/>
                    <a:pt x="94" y="82"/>
                  </a:cubicBezTo>
                  <a:cubicBezTo>
                    <a:pt x="94" y="102"/>
                    <a:pt x="91" y="113"/>
                    <a:pt x="84" y="122"/>
                  </a:cubicBezTo>
                  <a:close/>
                  <a:moveTo>
                    <a:pt x="48" y="15"/>
                  </a:moveTo>
                  <a:cubicBezTo>
                    <a:pt x="31" y="15"/>
                    <a:pt x="20" y="30"/>
                    <a:pt x="20" y="49"/>
                  </a:cubicBezTo>
                  <a:cubicBezTo>
                    <a:pt x="20" y="67"/>
                    <a:pt x="30" y="83"/>
                    <a:pt x="47" y="83"/>
                  </a:cubicBezTo>
                  <a:cubicBezTo>
                    <a:pt x="64" y="83"/>
                    <a:pt x="75" y="67"/>
                    <a:pt x="75" y="49"/>
                  </a:cubicBezTo>
                  <a:cubicBezTo>
                    <a:pt x="75" y="30"/>
                    <a:pt x="65" y="15"/>
                    <a:pt x="48"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0" name="Freeform 37">
              <a:extLst>
                <a:ext uri="{FF2B5EF4-FFF2-40B4-BE49-F238E27FC236}">
                  <a16:creationId xmlns:a16="http://schemas.microsoft.com/office/drawing/2014/main" id="{DCECE63C-3BE4-E3D3-8A34-3F4C88B09AD1}"/>
                </a:ext>
              </a:extLst>
            </p:cNvPr>
            <p:cNvSpPr>
              <a:spLocks/>
            </p:cNvSpPr>
            <p:nvPr/>
          </p:nvSpPr>
          <p:spPr bwMode="auto">
            <a:xfrm>
              <a:off x="3568701" y="-34925"/>
              <a:ext cx="69850" cy="115888"/>
            </a:xfrm>
            <a:custGeom>
              <a:avLst/>
              <a:gdLst>
                <a:gd name="T0" fmla="*/ 66 w 85"/>
                <a:gd name="T1" fmla="*/ 141 h 141"/>
                <a:gd name="T2" fmla="*/ 66 w 85"/>
                <a:gd name="T3" fmla="*/ 82 h 141"/>
                <a:gd name="T4" fmla="*/ 46 w 85"/>
                <a:gd name="T5" fmla="*/ 56 h 141"/>
                <a:gd name="T6" fmla="*/ 19 w 85"/>
                <a:gd name="T7" fmla="*/ 82 h 141"/>
                <a:gd name="T8" fmla="*/ 19 w 85"/>
                <a:gd name="T9" fmla="*/ 141 h 141"/>
                <a:gd name="T10" fmla="*/ 0 w 85"/>
                <a:gd name="T11" fmla="*/ 141 h 141"/>
                <a:gd name="T12" fmla="*/ 0 w 85"/>
                <a:gd name="T13" fmla="*/ 0 h 141"/>
                <a:gd name="T14" fmla="*/ 19 w 85"/>
                <a:gd name="T15" fmla="*/ 0 h 141"/>
                <a:gd name="T16" fmla="*/ 19 w 85"/>
                <a:gd name="T17" fmla="*/ 60 h 141"/>
                <a:gd name="T18" fmla="*/ 52 w 85"/>
                <a:gd name="T19" fmla="*/ 39 h 141"/>
                <a:gd name="T20" fmla="*/ 85 w 85"/>
                <a:gd name="T21" fmla="*/ 77 h 141"/>
                <a:gd name="T22" fmla="*/ 85 w 85"/>
                <a:gd name="T23" fmla="*/ 141 h 141"/>
                <a:gd name="T24" fmla="*/ 66 w 85"/>
                <a:gd name="T25" fmla="*/ 14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5" h="141">
                  <a:moveTo>
                    <a:pt x="66" y="141"/>
                  </a:moveTo>
                  <a:cubicBezTo>
                    <a:pt x="66" y="82"/>
                    <a:pt x="66" y="82"/>
                    <a:pt x="66" y="82"/>
                  </a:cubicBezTo>
                  <a:cubicBezTo>
                    <a:pt x="66" y="66"/>
                    <a:pt x="61" y="56"/>
                    <a:pt x="46" y="56"/>
                  </a:cubicBezTo>
                  <a:cubicBezTo>
                    <a:pt x="31" y="56"/>
                    <a:pt x="21" y="72"/>
                    <a:pt x="19" y="82"/>
                  </a:cubicBezTo>
                  <a:cubicBezTo>
                    <a:pt x="19" y="141"/>
                    <a:pt x="19" y="141"/>
                    <a:pt x="19" y="141"/>
                  </a:cubicBezTo>
                  <a:cubicBezTo>
                    <a:pt x="0" y="141"/>
                    <a:pt x="0" y="141"/>
                    <a:pt x="0" y="141"/>
                  </a:cubicBezTo>
                  <a:cubicBezTo>
                    <a:pt x="0" y="0"/>
                    <a:pt x="0" y="0"/>
                    <a:pt x="0" y="0"/>
                  </a:cubicBezTo>
                  <a:cubicBezTo>
                    <a:pt x="19" y="0"/>
                    <a:pt x="19" y="0"/>
                    <a:pt x="19" y="0"/>
                  </a:cubicBezTo>
                  <a:cubicBezTo>
                    <a:pt x="19" y="60"/>
                    <a:pt x="19" y="60"/>
                    <a:pt x="19" y="60"/>
                  </a:cubicBezTo>
                  <a:cubicBezTo>
                    <a:pt x="25" y="50"/>
                    <a:pt x="36" y="39"/>
                    <a:pt x="52" y="39"/>
                  </a:cubicBezTo>
                  <a:cubicBezTo>
                    <a:pt x="72" y="39"/>
                    <a:pt x="85" y="51"/>
                    <a:pt x="85" y="77"/>
                  </a:cubicBezTo>
                  <a:cubicBezTo>
                    <a:pt x="85" y="141"/>
                    <a:pt x="85" y="141"/>
                    <a:pt x="85" y="141"/>
                  </a:cubicBezTo>
                  <a:lnTo>
                    <a:pt x="66" y="1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1" name="Freeform 38">
              <a:extLst>
                <a:ext uri="{FF2B5EF4-FFF2-40B4-BE49-F238E27FC236}">
                  <a16:creationId xmlns:a16="http://schemas.microsoft.com/office/drawing/2014/main" id="{A628084C-CF66-E7E8-A07E-637CE5D6B84C}"/>
                </a:ext>
              </a:extLst>
            </p:cNvPr>
            <p:cNvSpPr>
              <a:spLocks/>
            </p:cNvSpPr>
            <p:nvPr/>
          </p:nvSpPr>
          <p:spPr bwMode="auto">
            <a:xfrm>
              <a:off x="3654426" y="-23813"/>
              <a:ext cx="50800" cy="106363"/>
            </a:xfrm>
            <a:custGeom>
              <a:avLst/>
              <a:gdLst>
                <a:gd name="T0" fmla="*/ 33 w 61"/>
                <a:gd name="T1" fmla="*/ 41 h 128"/>
                <a:gd name="T2" fmla="*/ 33 w 61"/>
                <a:gd name="T3" fmla="*/ 92 h 128"/>
                <a:gd name="T4" fmla="*/ 37 w 61"/>
                <a:gd name="T5" fmla="*/ 109 h 128"/>
                <a:gd name="T6" fmla="*/ 47 w 61"/>
                <a:gd name="T7" fmla="*/ 113 h 128"/>
                <a:gd name="T8" fmla="*/ 58 w 61"/>
                <a:gd name="T9" fmla="*/ 111 h 128"/>
                <a:gd name="T10" fmla="*/ 60 w 61"/>
                <a:gd name="T11" fmla="*/ 125 h 128"/>
                <a:gd name="T12" fmla="*/ 42 w 61"/>
                <a:gd name="T13" fmla="*/ 128 h 128"/>
                <a:gd name="T14" fmla="*/ 21 w 61"/>
                <a:gd name="T15" fmla="*/ 121 h 128"/>
                <a:gd name="T16" fmla="*/ 15 w 61"/>
                <a:gd name="T17" fmla="*/ 95 h 128"/>
                <a:gd name="T18" fmla="*/ 15 w 61"/>
                <a:gd name="T19" fmla="*/ 41 h 128"/>
                <a:gd name="T20" fmla="*/ 0 w 61"/>
                <a:gd name="T21" fmla="*/ 41 h 128"/>
                <a:gd name="T22" fmla="*/ 0 w 61"/>
                <a:gd name="T23" fmla="*/ 27 h 128"/>
                <a:gd name="T24" fmla="*/ 14 w 61"/>
                <a:gd name="T25" fmla="*/ 27 h 128"/>
                <a:gd name="T26" fmla="*/ 16 w 61"/>
                <a:gd name="T27" fmla="*/ 0 h 128"/>
                <a:gd name="T28" fmla="*/ 33 w 61"/>
                <a:gd name="T29" fmla="*/ 0 h 128"/>
                <a:gd name="T30" fmla="*/ 33 w 61"/>
                <a:gd name="T31" fmla="*/ 27 h 128"/>
                <a:gd name="T32" fmla="*/ 61 w 61"/>
                <a:gd name="T33" fmla="*/ 27 h 128"/>
                <a:gd name="T34" fmla="*/ 61 w 61"/>
                <a:gd name="T35" fmla="*/ 41 h 128"/>
                <a:gd name="T36" fmla="*/ 33 w 61"/>
                <a:gd name="T37" fmla="*/ 4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1" h="128">
                  <a:moveTo>
                    <a:pt x="33" y="41"/>
                  </a:moveTo>
                  <a:cubicBezTo>
                    <a:pt x="33" y="92"/>
                    <a:pt x="33" y="92"/>
                    <a:pt x="33" y="92"/>
                  </a:cubicBezTo>
                  <a:cubicBezTo>
                    <a:pt x="33" y="101"/>
                    <a:pt x="34" y="106"/>
                    <a:pt x="37" y="109"/>
                  </a:cubicBezTo>
                  <a:cubicBezTo>
                    <a:pt x="40" y="112"/>
                    <a:pt x="43" y="113"/>
                    <a:pt x="47" y="113"/>
                  </a:cubicBezTo>
                  <a:cubicBezTo>
                    <a:pt x="52" y="113"/>
                    <a:pt x="56" y="112"/>
                    <a:pt x="58" y="111"/>
                  </a:cubicBezTo>
                  <a:cubicBezTo>
                    <a:pt x="60" y="125"/>
                    <a:pt x="60" y="125"/>
                    <a:pt x="60" y="125"/>
                  </a:cubicBezTo>
                  <a:cubicBezTo>
                    <a:pt x="56" y="127"/>
                    <a:pt x="48" y="128"/>
                    <a:pt x="42" y="128"/>
                  </a:cubicBezTo>
                  <a:cubicBezTo>
                    <a:pt x="33" y="128"/>
                    <a:pt x="27" y="126"/>
                    <a:pt x="21" y="121"/>
                  </a:cubicBezTo>
                  <a:cubicBezTo>
                    <a:pt x="16" y="115"/>
                    <a:pt x="15" y="108"/>
                    <a:pt x="15" y="95"/>
                  </a:cubicBezTo>
                  <a:cubicBezTo>
                    <a:pt x="15" y="41"/>
                    <a:pt x="15" y="41"/>
                    <a:pt x="15" y="41"/>
                  </a:cubicBezTo>
                  <a:cubicBezTo>
                    <a:pt x="0" y="41"/>
                    <a:pt x="0" y="41"/>
                    <a:pt x="0" y="41"/>
                  </a:cubicBezTo>
                  <a:cubicBezTo>
                    <a:pt x="0" y="27"/>
                    <a:pt x="0" y="27"/>
                    <a:pt x="0" y="27"/>
                  </a:cubicBezTo>
                  <a:cubicBezTo>
                    <a:pt x="14" y="27"/>
                    <a:pt x="14" y="27"/>
                    <a:pt x="14" y="27"/>
                  </a:cubicBezTo>
                  <a:cubicBezTo>
                    <a:pt x="16" y="0"/>
                    <a:pt x="16" y="0"/>
                    <a:pt x="16" y="0"/>
                  </a:cubicBezTo>
                  <a:cubicBezTo>
                    <a:pt x="33" y="0"/>
                    <a:pt x="33" y="0"/>
                    <a:pt x="33" y="0"/>
                  </a:cubicBezTo>
                  <a:cubicBezTo>
                    <a:pt x="33" y="27"/>
                    <a:pt x="33" y="27"/>
                    <a:pt x="33" y="27"/>
                  </a:cubicBezTo>
                  <a:cubicBezTo>
                    <a:pt x="61" y="27"/>
                    <a:pt x="61" y="27"/>
                    <a:pt x="61" y="27"/>
                  </a:cubicBezTo>
                  <a:cubicBezTo>
                    <a:pt x="61" y="41"/>
                    <a:pt x="61" y="41"/>
                    <a:pt x="61" y="41"/>
                  </a:cubicBezTo>
                  <a:cubicBezTo>
                    <a:pt x="33" y="41"/>
                    <a:pt x="33" y="41"/>
                    <a:pt x="3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2" name="Freeform 39">
              <a:extLst>
                <a:ext uri="{FF2B5EF4-FFF2-40B4-BE49-F238E27FC236}">
                  <a16:creationId xmlns:a16="http://schemas.microsoft.com/office/drawing/2014/main" id="{644BE14E-EA94-5B64-6A69-FD38062EC86B}"/>
                </a:ext>
              </a:extLst>
            </p:cNvPr>
            <p:cNvSpPr>
              <a:spLocks/>
            </p:cNvSpPr>
            <p:nvPr/>
          </p:nvSpPr>
          <p:spPr bwMode="auto">
            <a:xfrm>
              <a:off x="3711576" y="-3175"/>
              <a:ext cx="63500" cy="85725"/>
            </a:xfrm>
            <a:custGeom>
              <a:avLst/>
              <a:gdLst>
                <a:gd name="T0" fmla="*/ 68 w 78"/>
                <a:gd name="T1" fmla="*/ 94 h 103"/>
                <a:gd name="T2" fmla="*/ 39 w 78"/>
                <a:gd name="T3" fmla="*/ 103 h 103"/>
                <a:gd name="T4" fmla="*/ 0 w 78"/>
                <a:gd name="T5" fmla="*/ 86 h 103"/>
                <a:gd name="T6" fmla="*/ 10 w 78"/>
                <a:gd name="T7" fmla="*/ 74 h 103"/>
                <a:gd name="T8" fmla="*/ 40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3" y="99"/>
                    <a:pt x="54" y="103"/>
                    <a:pt x="39" y="103"/>
                  </a:cubicBezTo>
                  <a:cubicBezTo>
                    <a:pt x="19" y="103"/>
                    <a:pt x="5" y="91"/>
                    <a:pt x="0" y="86"/>
                  </a:cubicBezTo>
                  <a:cubicBezTo>
                    <a:pt x="10" y="74"/>
                    <a:pt x="10" y="74"/>
                    <a:pt x="10" y="74"/>
                  </a:cubicBezTo>
                  <a:cubicBezTo>
                    <a:pt x="16" y="80"/>
                    <a:pt x="28" y="88"/>
                    <a:pt x="40" y="88"/>
                  </a:cubicBezTo>
                  <a:cubicBezTo>
                    <a:pt x="51" y="88"/>
                    <a:pt x="59" y="84"/>
                    <a:pt x="59" y="75"/>
                  </a:cubicBezTo>
                  <a:cubicBezTo>
                    <a:pt x="59" y="66"/>
                    <a:pt x="49" y="63"/>
                    <a:pt x="43" y="61"/>
                  </a:cubicBezTo>
                  <a:cubicBezTo>
                    <a:pt x="38"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4" y="89"/>
                    <a:pt x="6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3" name="Freeform 40">
              <a:extLst>
                <a:ext uri="{FF2B5EF4-FFF2-40B4-BE49-F238E27FC236}">
                  <a16:creationId xmlns:a16="http://schemas.microsoft.com/office/drawing/2014/main" id="{EF137B69-3191-B6FE-C47C-0D807733E2CB}"/>
                </a:ext>
              </a:extLst>
            </p:cNvPr>
            <p:cNvSpPr>
              <a:spLocks noEditPoints="1"/>
            </p:cNvSpPr>
            <p:nvPr/>
          </p:nvSpPr>
          <p:spPr bwMode="auto">
            <a:xfrm>
              <a:off x="2498726" y="157163"/>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6 h 136"/>
                <a:gd name="T12" fmla="*/ 113 w 113"/>
                <a:gd name="T13" fmla="*/ 68 h 136"/>
                <a:gd name="T14" fmla="*/ 92 w 113"/>
                <a:gd name="T15" fmla="*/ 119 h 136"/>
                <a:gd name="T16" fmla="*/ 78 w 113"/>
                <a:gd name="T17" fmla="*/ 28 h 136"/>
                <a:gd name="T18" fmla="*/ 45 w 113"/>
                <a:gd name="T19" fmla="*/ 15 h 136"/>
                <a:gd name="T20" fmla="*/ 20 w 113"/>
                <a:gd name="T21" fmla="*/ 15 h 136"/>
                <a:gd name="T22" fmla="*/ 20 w 113"/>
                <a:gd name="T23" fmla="*/ 119 h 136"/>
                <a:gd name="T24" fmla="*/ 45 w 113"/>
                <a:gd name="T25" fmla="*/ 119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5"/>
                    <a:pt x="92" y="16"/>
                  </a:cubicBezTo>
                  <a:cubicBezTo>
                    <a:pt x="103" y="27"/>
                    <a:pt x="113" y="44"/>
                    <a:pt x="113" y="68"/>
                  </a:cubicBezTo>
                  <a:cubicBezTo>
                    <a:pt x="113" y="91"/>
                    <a:pt x="104" y="108"/>
                    <a:pt x="92" y="119"/>
                  </a:cubicBezTo>
                  <a:close/>
                  <a:moveTo>
                    <a:pt x="78" y="28"/>
                  </a:moveTo>
                  <a:cubicBezTo>
                    <a:pt x="70" y="19"/>
                    <a:pt x="59" y="15"/>
                    <a:pt x="45" y="15"/>
                  </a:cubicBezTo>
                  <a:cubicBezTo>
                    <a:pt x="20" y="15"/>
                    <a:pt x="20" y="15"/>
                    <a:pt x="20" y="15"/>
                  </a:cubicBezTo>
                  <a:cubicBezTo>
                    <a:pt x="20" y="119"/>
                    <a:pt x="20" y="119"/>
                    <a:pt x="20" y="119"/>
                  </a:cubicBezTo>
                  <a:cubicBezTo>
                    <a:pt x="45" y="119"/>
                    <a:pt x="45" y="119"/>
                    <a:pt x="45" y="119"/>
                  </a:cubicBezTo>
                  <a:cubicBezTo>
                    <a:pt x="58" y="119"/>
                    <a:pt x="69" y="116"/>
                    <a:pt x="78" y="107"/>
                  </a:cubicBezTo>
                  <a:cubicBezTo>
                    <a:pt x="87" y="98"/>
                    <a:pt x="92" y="84"/>
                    <a:pt x="92" y="68"/>
                  </a:cubicBezTo>
                  <a:cubicBezTo>
                    <a:pt x="92" y="51"/>
                    <a:pt x="87" y="36"/>
                    <a:pt x="7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4" name="Freeform 41">
              <a:extLst>
                <a:ext uri="{FF2B5EF4-FFF2-40B4-BE49-F238E27FC236}">
                  <a16:creationId xmlns:a16="http://schemas.microsoft.com/office/drawing/2014/main" id="{821A2D0B-222A-FACB-58E1-95FBC0126991}"/>
                </a:ext>
              </a:extLst>
            </p:cNvPr>
            <p:cNvSpPr>
              <a:spLocks noEditPoints="1"/>
            </p:cNvSpPr>
            <p:nvPr/>
          </p:nvSpPr>
          <p:spPr bwMode="auto">
            <a:xfrm>
              <a:off x="2605088"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5" name="Rectangle 42">
              <a:extLst>
                <a:ext uri="{FF2B5EF4-FFF2-40B4-BE49-F238E27FC236}">
                  <a16:creationId xmlns:a16="http://schemas.microsoft.com/office/drawing/2014/main" id="{7DEFDA0D-DEC0-C80E-280E-37E6A828C659}"/>
                </a:ext>
              </a:extLst>
            </p:cNvPr>
            <p:cNvSpPr>
              <a:spLocks noChangeArrowheads="1"/>
            </p:cNvSpPr>
            <p:nvPr/>
          </p:nvSpPr>
          <p:spPr bwMode="auto">
            <a:xfrm>
              <a:off x="2697163" y="153988"/>
              <a:ext cx="15875" cy="1158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6" name="Freeform 43">
              <a:extLst>
                <a:ext uri="{FF2B5EF4-FFF2-40B4-BE49-F238E27FC236}">
                  <a16:creationId xmlns:a16="http://schemas.microsoft.com/office/drawing/2014/main" id="{E1B199F1-629A-2B40-F991-6A433992CFCB}"/>
                </a:ext>
              </a:extLst>
            </p:cNvPr>
            <p:cNvSpPr>
              <a:spLocks noEditPoints="1"/>
            </p:cNvSpPr>
            <p:nvPr/>
          </p:nvSpPr>
          <p:spPr bwMode="auto">
            <a:xfrm>
              <a:off x="2736851" y="150813"/>
              <a:ext cx="20638" cy="119063"/>
            </a:xfrm>
            <a:custGeom>
              <a:avLst/>
              <a:gdLst>
                <a:gd name="T0" fmla="*/ 12 w 25"/>
                <a:gd name="T1" fmla="*/ 25 h 144"/>
                <a:gd name="T2" fmla="*/ 0 w 25"/>
                <a:gd name="T3" fmla="*/ 13 h 144"/>
                <a:gd name="T4" fmla="*/ 12 w 25"/>
                <a:gd name="T5" fmla="*/ 0 h 144"/>
                <a:gd name="T6" fmla="*/ 25 w 25"/>
                <a:gd name="T7" fmla="*/ 12 h 144"/>
                <a:gd name="T8" fmla="*/ 12 w 25"/>
                <a:gd name="T9" fmla="*/ 25 h 144"/>
                <a:gd name="T10" fmla="*/ 3 w 25"/>
                <a:gd name="T11" fmla="*/ 144 h 144"/>
                <a:gd name="T12" fmla="*/ 3 w 25"/>
                <a:gd name="T13" fmla="*/ 45 h 144"/>
                <a:gd name="T14" fmla="*/ 22 w 25"/>
                <a:gd name="T15" fmla="*/ 45 h 144"/>
                <a:gd name="T16" fmla="*/ 22 w 25"/>
                <a:gd name="T17" fmla="*/ 144 h 144"/>
                <a:gd name="T18" fmla="*/ 3 w 25"/>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4">
                  <a:moveTo>
                    <a:pt x="12" y="25"/>
                  </a:moveTo>
                  <a:cubicBezTo>
                    <a:pt x="5" y="25"/>
                    <a:pt x="0" y="20"/>
                    <a:pt x="0" y="13"/>
                  </a:cubicBezTo>
                  <a:cubicBezTo>
                    <a:pt x="0" y="6"/>
                    <a:pt x="5" y="0"/>
                    <a:pt x="12" y="0"/>
                  </a:cubicBezTo>
                  <a:cubicBezTo>
                    <a:pt x="20" y="0"/>
                    <a:pt x="25" y="6"/>
                    <a:pt x="25" y="12"/>
                  </a:cubicBezTo>
                  <a:cubicBezTo>
                    <a:pt x="25" y="19"/>
                    <a:pt x="20" y="25"/>
                    <a:pt x="12"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7" name="Freeform 44">
              <a:extLst>
                <a:ext uri="{FF2B5EF4-FFF2-40B4-BE49-F238E27FC236}">
                  <a16:creationId xmlns:a16="http://schemas.microsoft.com/office/drawing/2014/main" id="{344578C9-CCB4-4F2D-6F97-A69FE48FE92E}"/>
                </a:ext>
              </a:extLst>
            </p:cNvPr>
            <p:cNvSpPr>
              <a:spLocks/>
            </p:cNvSpPr>
            <p:nvPr/>
          </p:nvSpPr>
          <p:spPr bwMode="auto">
            <a:xfrm>
              <a:off x="2768601" y="188913"/>
              <a:ext cx="79375" cy="80963"/>
            </a:xfrm>
            <a:custGeom>
              <a:avLst/>
              <a:gdLst>
                <a:gd name="T0" fmla="*/ 30 w 50"/>
                <a:gd name="T1" fmla="*/ 51 h 51"/>
                <a:gd name="T2" fmla="*/ 19 w 50"/>
                <a:gd name="T3" fmla="*/ 51 h 51"/>
                <a:gd name="T4" fmla="*/ 0 w 50"/>
                <a:gd name="T5" fmla="*/ 0 h 51"/>
                <a:gd name="T6" fmla="*/ 10 w 50"/>
                <a:gd name="T7" fmla="*/ 0 h 51"/>
                <a:gd name="T8" fmla="*/ 25 w 50"/>
                <a:gd name="T9" fmla="*/ 41 h 51"/>
                <a:gd name="T10" fmla="*/ 39 w 50"/>
                <a:gd name="T11" fmla="*/ 0 h 51"/>
                <a:gd name="T12" fmla="*/ 50 w 50"/>
                <a:gd name="T13" fmla="*/ 0 h 51"/>
                <a:gd name="T14" fmla="*/ 30 w 50"/>
                <a:gd name="T15" fmla="*/ 51 h 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 h="51">
                  <a:moveTo>
                    <a:pt x="30" y="51"/>
                  </a:moveTo>
                  <a:lnTo>
                    <a:pt x="19" y="51"/>
                  </a:lnTo>
                  <a:lnTo>
                    <a:pt x="0" y="0"/>
                  </a:lnTo>
                  <a:lnTo>
                    <a:pt x="10" y="0"/>
                  </a:lnTo>
                  <a:lnTo>
                    <a:pt x="25" y="41"/>
                  </a:lnTo>
                  <a:lnTo>
                    <a:pt x="39" y="0"/>
                  </a:lnTo>
                  <a:lnTo>
                    <a:pt x="50" y="0"/>
                  </a:lnTo>
                  <a:lnTo>
                    <a:pt x="30"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8" name="Freeform 45">
              <a:extLst>
                <a:ext uri="{FF2B5EF4-FFF2-40B4-BE49-F238E27FC236}">
                  <a16:creationId xmlns:a16="http://schemas.microsoft.com/office/drawing/2014/main" id="{2236A563-D056-2155-A154-64F4FBDBB116}"/>
                </a:ext>
              </a:extLst>
            </p:cNvPr>
            <p:cNvSpPr>
              <a:spLocks noEditPoints="1"/>
            </p:cNvSpPr>
            <p:nvPr/>
          </p:nvSpPr>
          <p:spPr bwMode="auto">
            <a:xfrm>
              <a:off x="28559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0"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 name="Freeform 46">
              <a:extLst>
                <a:ext uri="{FF2B5EF4-FFF2-40B4-BE49-F238E27FC236}">
                  <a16:creationId xmlns:a16="http://schemas.microsoft.com/office/drawing/2014/main" id="{F4BF70B8-9555-C261-D3C1-88BD30FC33CC}"/>
                </a:ext>
              </a:extLst>
            </p:cNvPr>
            <p:cNvSpPr>
              <a:spLocks/>
            </p:cNvSpPr>
            <p:nvPr/>
          </p:nvSpPr>
          <p:spPr bwMode="auto">
            <a:xfrm>
              <a:off x="2947988" y="185738"/>
              <a:ext cx="47625"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 name="Freeform 47">
              <a:extLst>
                <a:ext uri="{FF2B5EF4-FFF2-40B4-BE49-F238E27FC236}">
                  <a16:creationId xmlns:a16="http://schemas.microsoft.com/office/drawing/2014/main" id="{2EFAC510-CEEE-DA5A-FAA3-F170FED7622E}"/>
                </a:ext>
              </a:extLst>
            </p:cNvPr>
            <p:cNvSpPr>
              <a:spLocks noEditPoints="1"/>
            </p:cNvSpPr>
            <p:nvPr/>
          </p:nvSpPr>
          <p:spPr bwMode="auto">
            <a:xfrm>
              <a:off x="2998788" y="185738"/>
              <a:ext cx="74613" cy="85725"/>
            </a:xfrm>
            <a:custGeom>
              <a:avLst/>
              <a:gdLst>
                <a:gd name="T0" fmla="*/ 20 w 90"/>
                <a:gd name="T1" fmla="*/ 56 h 103"/>
                <a:gd name="T2" fmla="*/ 49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49" y="88"/>
                  </a:cubicBezTo>
                  <a:cubicBezTo>
                    <a:pt x="68" y="88"/>
                    <a:pt x="79" y="78"/>
                    <a:pt x="80" y="77"/>
                  </a:cubicBezTo>
                  <a:cubicBezTo>
                    <a:pt x="88" y="89"/>
                    <a:pt x="88" y="89"/>
                    <a:pt x="88" y="89"/>
                  </a:cubicBezTo>
                  <a:cubicBezTo>
                    <a:pt x="88" y="89"/>
                    <a:pt x="74"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8" y="14"/>
                    <a:pt x="20" y="29"/>
                    <a:pt x="19" y="42"/>
                  </a:cubicBezTo>
                  <a:cubicBezTo>
                    <a:pt x="71" y="42"/>
                    <a:pt x="71" y="42"/>
                    <a:pt x="71" y="42"/>
                  </a:cubicBezTo>
                  <a:cubicBezTo>
                    <a:pt x="71"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 name="Freeform 48">
              <a:extLst>
                <a:ext uri="{FF2B5EF4-FFF2-40B4-BE49-F238E27FC236}">
                  <a16:creationId xmlns:a16="http://schemas.microsoft.com/office/drawing/2014/main" id="{9F75901F-04A3-6B7A-4918-99E7F7C4A01F}"/>
                </a:ext>
              </a:extLst>
            </p:cNvPr>
            <p:cNvSpPr>
              <a:spLocks noEditPoints="1"/>
            </p:cNvSpPr>
            <p:nvPr/>
          </p:nvSpPr>
          <p:spPr bwMode="auto">
            <a:xfrm>
              <a:off x="3084513" y="153988"/>
              <a:ext cx="77788" cy="117475"/>
            </a:xfrm>
            <a:custGeom>
              <a:avLst/>
              <a:gdLst>
                <a:gd name="T0" fmla="*/ 78 w 94"/>
                <a:gd name="T1" fmla="*/ 141 h 143"/>
                <a:gd name="T2" fmla="*/ 75 w 94"/>
                <a:gd name="T3" fmla="*/ 125 h 143"/>
                <a:gd name="T4" fmla="*/ 42 w 94"/>
                <a:gd name="T5" fmla="*/ 143 h 143"/>
                <a:gd name="T6" fmla="*/ 0 w 94"/>
                <a:gd name="T7" fmla="*/ 91 h 143"/>
                <a:gd name="T8" fmla="*/ 44 w 94"/>
                <a:gd name="T9" fmla="*/ 40 h 143"/>
                <a:gd name="T10" fmla="*/ 75 w 94"/>
                <a:gd name="T11" fmla="*/ 58 h 143"/>
                <a:gd name="T12" fmla="*/ 75 w 94"/>
                <a:gd name="T13" fmla="*/ 0 h 143"/>
                <a:gd name="T14" fmla="*/ 94 w 94"/>
                <a:gd name="T15" fmla="*/ 0 h 143"/>
                <a:gd name="T16" fmla="*/ 94 w 94"/>
                <a:gd name="T17" fmla="*/ 141 h 143"/>
                <a:gd name="T18" fmla="*/ 78 w 94"/>
                <a:gd name="T19" fmla="*/ 141 h 143"/>
                <a:gd name="T20" fmla="*/ 48 w 94"/>
                <a:gd name="T21" fmla="*/ 54 h 143"/>
                <a:gd name="T22" fmla="*/ 19 w 94"/>
                <a:gd name="T23" fmla="*/ 90 h 143"/>
                <a:gd name="T24" fmla="*/ 47 w 94"/>
                <a:gd name="T25" fmla="*/ 127 h 143"/>
                <a:gd name="T26" fmla="*/ 75 w 94"/>
                <a:gd name="T27" fmla="*/ 90 h 143"/>
                <a:gd name="T28" fmla="*/ 48 w 94"/>
                <a:gd name="T29" fmla="*/ 5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43">
                  <a:moveTo>
                    <a:pt x="78" y="141"/>
                  </a:moveTo>
                  <a:cubicBezTo>
                    <a:pt x="75" y="125"/>
                    <a:pt x="75" y="125"/>
                    <a:pt x="75" y="125"/>
                  </a:cubicBezTo>
                  <a:cubicBezTo>
                    <a:pt x="74" y="126"/>
                    <a:pt x="65" y="143"/>
                    <a:pt x="42" y="143"/>
                  </a:cubicBezTo>
                  <a:cubicBezTo>
                    <a:pt x="16" y="143"/>
                    <a:pt x="0" y="121"/>
                    <a:pt x="0" y="91"/>
                  </a:cubicBezTo>
                  <a:cubicBezTo>
                    <a:pt x="0" y="62"/>
                    <a:pt x="18" y="40"/>
                    <a:pt x="44" y="40"/>
                  </a:cubicBezTo>
                  <a:cubicBezTo>
                    <a:pt x="65" y="40"/>
                    <a:pt x="74" y="56"/>
                    <a:pt x="75" y="58"/>
                  </a:cubicBezTo>
                  <a:cubicBezTo>
                    <a:pt x="75" y="0"/>
                    <a:pt x="75" y="0"/>
                    <a:pt x="75" y="0"/>
                  </a:cubicBezTo>
                  <a:cubicBezTo>
                    <a:pt x="94" y="0"/>
                    <a:pt x="94" y="0"/>
                    <a:pt x="94" y="0"/>
                  </a:cubicBezTo>
                  <a:cubicBezTo>
                    <a:pt x="94" y="141"/>
                    <a:pt x="94" y="141"/>
                    <a:pt x="94" y="141"/>
                  </a:cubicBezTo>
                  <a:cubicBezTo>
                    <a:pt x="78" y="141"/>
                    <a:pt x="78" y="141"/>
                    <a:pt x="78" y="141"/>
                  </a:cubicBezTo>
                  <a:close/>
                  <a:moveTo>
                    <a:pt x="48" y="54"/>
                  </a:moveTo>
                  <a:cubicBezTo>
                    <a:pt x="30" y="54"/>
                    <a:pt x="19" y="71"/>
                    <a:pt x="19" y="90"/>
                  </a:cubicBezTo>
                  <a:cubicBezTo>
                    <a:pt x="19" y="110"/>
                    <a:pt x="29" y="127"/>
                    <a:pt x="47" y="127"/>
                  </a:cubicBezTo>
                  <a:cubicBezTo>
                    <a:pt x="64" y="127"/>
                    <a:pt x="75" y="110"/>
                    <a:pt x="75" y="90"/>
                  </a:cubicBezTo>
                  <a:cubicBezTo>
                    <a:pt x="76" y="71"/>
                    <a:pt x="66" y="54"/>
                    <a:pt x="48"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 name="Freeform 49">
              <a:extLst>
                <a:ext uri="{FF2B5EF4-FFF2-40B4-BE49-F238E27FC236}">
                  <a16:creationId xmlns:a16="http://schemas.microsoft.com/office/drawing/2014/main" id="{746411D7-FE52-9D4A-5F9C-E781E2B0A65A}"/>
                </a:ext>
              </a:extLst>
            </p:cNvPr>
            <p:cNvSpPr>
              <a:spLocks/>
            </p:cNvSpPr>
            <p:nvPr/>
          </p:nvSpPr>
          <p:spPr bwMode="auto">
            <a:xfrm>
              <a:off x="3209926" y="152400"/>
              <a:ext cx="53975" cy="117475"/>
            </a:xfrm>
            <a:custGeom>
              <a:avLst/>
              <a:gdLst>
                <a:gd name="T0" fmla="*/ 61 w 64"/>
                <a:gd name="T1" fmla="*/ 18 h 142"/>
                <a:gd name="T2" fmla="*/ 49 w 64"/>
                <a:gd name="T3" fmla="*/ 15 h 142"/>
                <a:gd name="T4" fmla="*/ 36 w 64"/>
                <a:gd name="T5" fmla="*/ 21 h 142"/>
                <a:gd name="T6" fmla="*/ 34 w 64"/>
                <a:gd name="T7" fmla="*/ 35 h 142"/>
                <a:gd name="T8" fmla="*/ 34 w 64"/>
                <a:gd name="T9" fmla="*/ 43 h 142"/>
                <a:gd name="T10" fmla="*/ 59 w 64"/>
                <a:gd name="T11" fmla="*/ 43 h 142"/>
                <a:gd name="T12" fmla="*/ 59 w 64"/>
                <a:gd name="T13" fmla="*/ 57 h 142"/>
                <a:gd name="T14" fmla="*/ 34 w 64"/>
                <a:gd name="T15" fmla="*/ 57 h 142"/>
                <a:gd name="T16" fmla="*/ 34 w 64"/>
                <a:gd name="T17" fmla="*/ 142 h 142"/>
                <a:gd name="T18" fmla="*/ 15 w 64"/>
                <a:gd name="T19" fmla="*/ 142 h 142"/>
                <a:gd name="T20" fmla="*/ 15 w 64"/>
                <a:gd name="T21" fmla="*/ 57 h 142"/>
                <a:gd name="T22" fmla="*/ 0 w 64"/>
                <a:gd name="T23" fmla="*/ 57 h 142"/>
                <a:gd name="T24" fmla="*/ 0 w 64"/>
                <a:gd name="T25" fmla="*/ 43 h 142"/>
                <a:gd name="T26" fmla="*/ 15 w 64"/>
                <a:gd name="T27" fmla="*/ 43 h 142"/>
                <a:gd name="T28" fmla="*/ 15 w 64"/>
                <a:gd name="T29" fmla="*/ 32 h 142"/>
                <a:gd name="T30" fmla="*/ 22 w 64"/>
                <a:gd name="T31" fmla="*/ 9 h 142"/>
                <a:gd name="T32" fmla="*/ 45 w 64"/>
                <a:gd name="T33" fmla="*/ 0 h 142"/>
                <a:gd name="T34" fmla="*/ 64 w 64"/>
                <a:gd name="T35" fmla="*/ 4 h 142"/>
                <a:gd name="T36" fmla="*/ 61 w 64"/>
                <a:gd name="T37" fmla="*/ 1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 h="142">
                  <a:moveTo>
                    <a:pt x="61" y="18"/>
                  </a:moveTo>
                  <a:cubicBezTo>
                    <a:pt x="61" y="18"/>
                    <a:pt x="55" y="15"/>
                    <a:pt x="49" y="15"/>
                  </a:cubicBezTo>
                  <a:cubicBezTo>
                    <a:pt x="43" y="15"/>
                    <a:pt x="39" y="17"/>
                    <a:pt x="36" y="21"/>
                  </a:cubicBezTo>
                  <a:cubicBezTo>
                    <a:pt x="34" y="24"/>
                    <a:pt x="34" y="29"/>
                    <a:pt x="34" y="35"/>
                  </a:cubicBezTo>
                  <a:cubicBezTo>
                    <a:pt x="34" y="43"/>
                    <a:pt x="34" y="43"/>
                    <a:pt x="34" y="43"/>
                  </a:cubicBezTo>
                  <a:cubicBezTo>
                    <a:pt x="59" y="43"/>
                    <a:pt x="59" y="43"/>
                    <a:pt x="59" y="43"/>
                  </a:cubicBezTo>
                  <a:cubicBezTo>
                    <a:pt x="59" y="57"/>
                    <a:pt x="59" y="57"/>
                    <a:pt x="59" y="57"/>
                  </a:cubicBezTo>
                  <a:cubicBezTo>
                    <a:pt x="34" y="57"/>
                    <a:pt x="34" y="57"/>
                    <a:pt x="34" y="57"/>
                  </a:cubicBezTo>
                  <a:cubicBezTo>
                    <a:pt x="34" y="142"/>
                    <a:pt x="34" y="142"/>
                    <a:pt x="34" y="142"/>
                  </a:cubicBezTo>
                  <a:cubicBezTo>
                    <a:pt x="15" y="142"/>
                    <a:pt x="15" y="142"/>
                    <a:pt x="15" y="142"/>
                  </a:cubicBezTo>
                  <a:cubicBezTo>
                    <a:pt x="15" y="57"/>
                    <a:pt x="15" y="57"/>
                    <a:pt x="15" y="57"/>
                  </a:cubicBezTo>
                  <a:cubicBezTo>
                    <a:pt x="0" y="57"/>
                    <a:pt x="0" y="57"/>
                    <a:pt x="0" y="57"/>
                  </a:cubicBezTo>
                  <a:cubicBezTo>
                    <a:pt x="0" y="43"/>
                    <a:pt x="0" y="43"/>
                    <a:pt x="0" y="43"/>
                  </a:cubicBezTo>
                  <a:cubicBezTo>
                    <a:pt x="15" y="43"/>
                    <a:pt x="15" y="43"/>
                    <a:pt x="15" y="43"/>
                  </a:cubicBezTo>
                  <a:cubicBezTo>
                    <a:pt x="15" y="32"/>
                    <a:pt x="15" y="32"/>
                    <a:pt x="15" y="32"/>
                  </a:cubicBezTo>
                  <a:cubicBezTo>
                    <a:pt x="15" y="21"/>
                    <a:pt x="18" y="14"/>
                    <a:pt x="22" y="9"/>
                  </a:cubicBezTo>
                  <a:cubicBezTo>
                    <a:pt x="27" y="4"/>
                    <a:pt x="34" y="0"/>
                    <a:pt x="45" y="0"/>
                  </a:cubicBezTo>
                  <a:cubicBezTo>
                    <a:pt x="55" y="0"/>
                    <a:pt x="62" y="3"/>
                    <a:pt x="64" y="4"/>
                  </a:cubicBezTo>
                  <a:lnTo>
                    <a:pt x="61"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3" name="Freeform 50">
              <a:extLst>
                <a:ext uri="{FF2B5EF4-FFF2-40B4-BE49-F238E27FC236}">
                  <a16:creationId xmlns:a16="http://schemas.microsoft.com/office/drawing/2014/main" id="{71C2BF5D-0F27-5DC4-E839-53363129AF20}"/>
                </a:ext>
              </a:extLst>
            </p:cNvPr>
            <p:cNvSpPr>
              <a:spLocks/>
            </p:cNvSpPr>
            <p:nvPr/>
          </p:nvSpPr>
          <p:spPr bwMode="auto">
            <a:xfrm>
              <a:off x="3270251" y="185738"/>
              <a:ext cx="46038"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 name="Freeform 51">
              <a:extLst>
                <a:ext uri="{FF2B5EF4-FFF2-40B4-BE49-F238E27FC236}">
                  <a16:creationId xmlns:a16="http://schemas.microsoft.com/office/drawing/2014/main" id="{6AAE8FD2-F294-9C4A-F94A-068B4B7ABCFB}"/>
                </a:ext>
              </a:extLst>
            </p:cNvPr>
            <p:cNvSpPr>
              <a:spLocks noEditPoints="1"/>
            </p:cNvSpPr>
            <p:nvPr/>
          </p:nvSpPr>
          <p:spPr bwMode="auto">
            <a:xfrm>
              <a:off x="3321051" y="185738"/>
              <a:ext cx="79375" cy="85725"/>
            </a:xfrm>
            <a:custGeom>
              <a:avLst/>
              <a:gdLst>
                <a:gd name="T0" fmla="*/ 48 w 96"/>
                <a:gd name="T1" fmla="*/ 102 h 102"/>
                <a:gd name="T2" fmla="*/ 0 w 96"/>
                <a:gd name="T3" fmla="*/ 51 h 102"/>
                <a:gd name="T4" fmla="*/ 48 w 96"/>
                <a:gd name="T5" fmla="*/ 0 h 102"/>
                <a:gd name="T6" fmla="*/ 96 w 96"/>
                <a:gd name="T7" fmla="*/ 51 h 102"/>
                <a:gd name="T8" fmla="*/ 48 w 96"/>
                <a:gd name="T9" fmla="*/ 102 h 102"/>
                <a:gd name="T10" fmla="*/ 48 w 96"/>
                <a:gd name="T11" fmla="*/ 14 h 102"/>
                <a:gd name="T12" fmla="*/ 20 w 96"/>
                <a:gd name="T13" fmla="*/ 51 h 102"/>
                <a:gd name="T14" fmla="*/ 48 w 96"/>
                <a:gd name="T15" fmla="*/ 88 h 102"/>
                <a:gd name="T16" fmla="*/ 77 w 96"/>
                <a:gd name="T17" fmla="*/ 51 h 102"/>
                <a:gd name="T18" fmla="*/ 48 w 96"/>
                <a:gd name="T19" fmla="*/ 14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102">
                  <a:moveTo>
                    <a:pt x="48" y="102"/>
                  </a:moveTo>
                  <a:cubicBezTo>
                    <a:pt x="20" y="102"/>
                    <a:pt x="0" y="82"/>
                    <a:pt x="0" y="51"/>
                  </a:cubicBezTo>
                  <a:cubicBezTo>
                    <a:pt x="0" y="20"/>
                    <a:pt x="20" y="0"/>
                    <a:pt x="48" y="0"/>
                  </a:cubicBezTo>
                  <a:cubicBezTo>
                    <a:pt x="77" y="0"/>
                    <a:pt x="96" y="20"/>
                    <a:pt x="96" y="51"/>
                  </a:cubicBezTo>
                  <a:cubicBezTo>
                    <a:pt x="96" y="82"/>
                    <a:pt x="77" y="102"/>
                    <a:pt x="48" y="102"/>
                  </a:cubicBezTo>
                  <a:close/>
                  <a:moveTo>
                    <a:pt x="48" y="14"/>
                  </a:moveTo>
                  <a:cubicBezTo>
                    <a:pt x="30" y="14"/>
                    <a:pt x="20" y="29"/>
                    <a:pt x="20" y="51"/>
                  </a:cubicBezTo>
                  <a:cubicBezTo>
                    <a:pt x="20" y="72"/>
                    <a:pt x="30" y="88"/>
                    <a:pt x="48" y="88"/>
                  </a:cubicBezTo>
                  <a:cubicBezTo>
                    <a:pt x="67" y="88"/>
                    <a:pt x="77" y="72"/>
                    <a:pt x="77" y="51"/>
                  </a:cubicBezTo>
                  <a:cubicBezTo>
                    <a:pt x="77" y="29"/>
                    <a:pt x="67" y="14"/>
                    <a:pt x="48"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 name="Freeform 52">
              <a:extLst>
                <a:ext uri="{FF2B5EF4-FFF2-40B4-BE49-F238E27FC236}">
                  <a16:creationId xmlns:a16="http://schemas.microsoft.com/office/drawing/2014/main" id="{C590DB0F-DC19-CD6D-2F4D-61479185D8A5}"/>
                </a:ext>
              </a:extLst>
            </p:cNvPr>
            <p:cNvSpPr>
              <a:spLocks/>
            </p:cNvSpPr>
            <p:nvPr/>
          </p:nvSpPr>
          <p:spPr bwMode="auto">
            <a:xfrm>
              <a:off x="3419476" y="185738"/>
              <a:ext cx="117475" cy="84138"/>
            </a:xfrm>
            <a:custGeom>
              <a:avLst/>
              <a:gdLst>
                <a:gd name="T0" fmla="*/ 123 w 142"/>
                <a:gd name="T1" fmla="*/ 101 h 101"/>
                <a:gd name="T2" fmla="*/ 123 w 142"/>
                <a:gd name="T3" fmla="*/ 39 h 101"/>
                <a:gd name="T4" fmla="*/ 106 w 142"/>
                <a:gd name="T5" fmla="*/ 16 h 101"/>
                <a:gd name="T6" fmla="*/ 80 w 142"/>
                <a:gd name="T7" fmla="*/ 41 h 101"/>
                <a:gd name="T8" fmla="*/ 80 w 142"/>
                <a:gd name="T9" fmla="*/ 101 h 101"/>
                <a:gd name="T10" fmla="*/ 62 w 142"/>
                <a:gd name="T11" fmla="*/ 101 h 101"/>
                <a:gd name="T12" fmla="*/ 62 w 142"/>
                <a:gd name="T13" fmla="*/ 39 h 101"/>
                <a:gd name="T14" fmla="*/ 44 w 142"/>
                <a:gd name="T15" fmla="*/ 16 h 101"/>
                <a:gd name="T16" fmla="*/ 19 w 142"/>
                <a:gd name="T17" fmla="*/ 41 h 101"/>
                <a:gd name="T18" fmla="*/ 19 w 142"/>
                <a:gd name="T19" fmla="*/ 101 h 101"/>
                <a:gd name="T20" fmla="*/ 0 w 142"/>
                <a:gd name="T21" fmla="*/ 101 h 101"/>
                <a:gd name="T22" fmla="*/ 0 w 142"/>
                <a:gd name="T23" fmla="*/ 2 h 101"/>
                <a:gd name="T24" fmla="*/ 18 w 142"/>
                <a:gd name="T25" fmla="*/ 2 h 101"/>
                <a:gd name="T26" fmla="*/ 19 w 142"/>
                <a:gd name="T27" fmla="*/ 20 h 101"/>
                <a:gd name="T28" fmla="*/ 51 w 142"/>
                <a:gd name="T29" fmla="*/ 0 h 101"/>
                <a:gd name="T30" fmla="*/ 79 w 142"/>
                <a:gd name="T31" fmla="*/ 21 h 101"/>
                <a:gd name="T32" fmla="*/ 112 w 142"/>
                <a:gd name="T33" fmla="*/ 0 h 101"/>
                <a:gd name="T34" fmla="*/ 142 w 142"/>
                <a:gd name="T35" fmla="*/ 34 h 101"/>
                <a:gd name="T36" fmla="*/ 142 w 142"/>
                <a:gd name="T37" fmla="*/ 101 h 101"/>
                <a:gd name="T38" fmla="*/ 123 w 142"/>
                <a:gd name="T39"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2" h="101">
                  <a:moveTo>
                    <a:pt x="123" y="101"/>
                  </a:moveTo>
                  <a:cubicBezTo>
                    <a:pt x="123" y="39"/>
                    <a:pt x="123" y="39"/>
                    <a:pt x="123" y="39"/>
                  </a:cubicBezTo>
                  <a:cubicBezTo>
                    <a:pt x="123" y="26"/>
                    <a:pt x="120" y="16"/>
                    <a:pt x="106" y="16"/>
                  </a:cubicBezTo>
                  <a:cubicBezTo>
                    <a:pt x="91" y="16"/>
                    <a:pt x="81" y="34"/>
                    <a:pt x="80" y="41"/>
                  </a:cubicBezTo>
                  <a:cubicBezTo>
                    <a:pt x="80" y="101"/>
                    <a:pt x="80" y="101"/>
                    <a:pt x="80" y="101"/>
                  </a:cubicBezTo>
                  <a:cubicBezTo>
                    <a:pt x="62" y="101"/>
                    <a:pt x="62" y="101"/>
                    <a:pt x="62" y="101"/>
                  </a:cubicBezTo>
                  <a:cubicBezTo>
                    <a:pt x="62" y="39"/>
                    <a:pt x="62" y="39"/>
                    <a:pt x="62" y="39"/>
                  </a:cubicBezTo>
                  <a:cubicBezTo>
                    <a:pt x="62" y="26"/>
                    <a:pt x="59" y="16"/>
                    <a:pt x="44" y="16"/>
                  </a:cubicBezTo>
                  <a:cubicBezTo>
                    <a:pt x="30" y="16"/>
                    <a:pt x="20" y="34"/>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5" y="9"/>
                    <a:pt x="37" y="0"/>
                    <a:pt x="51" y="0"/>
                  </a:cubicBezTo>
                  <a:cubicBezTo>
                    <a:pt x="64" y="0"/>
                    <a:pt x="75" y="6"/>
                    <a:pt x="79" y="21"/>
                  </a:cubicBezTo>
                  <a:cubicBezTo>
                    <a:pt x="86" y="9"/>
                    <a:pt x="98" y="0"/>
                    <a:pt x="112" y="0"/>
                  </a:cubicBezTo>
                  <a:cubicBezTo>
                    <a:pt x="128" y="0"/>
                    <a:pt x="142" y="9"/>
                    <a:pt x="142" y="34"/>
                  </a:cubicBezTo>
                  <a:cubicBezTo>
                    <a:pt x="142" y="101"/>
                    <a:pt x="142" y="101"/>
                    <a:pt x="142" y="101"/>
                  </a:cubicBezTo>
                  <a:cubicBezTo>
                    <a:pt x="123" y="101"/>
                    <a:pt x="123" y="101"/>
                    <a:pt x="123"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6" name="Freeform 53">
              <a:extLst>
                <a:ext uri="{FF2B5EF4-FFF2-40B4-BE49-F238E27FC236}">
                  <a16:creationId xmlns:a16="http://schemas.microsoft.com/office/drawing/2014/main" id="{975A0B57-FD60-D7A6-C45A-346EA17AEAA2}"/>
                </a:ext>
              </a:extLst>
            </p:cNvPr>
            <p:cNvSpPr>
              <a:spLocks/>
            </p:cNvSpPr>
            <p:nvPr/>
          </p:nvSpPr>
          <p:spPr bwMode="auto">
            <a:xfrm>
              <a:off x="3594101" y="157163"/>
              <a:ext cx="69850" cy="112713"/>
            </a:xfrm>
            <a:custGeom>
              <a:avLst/>
              <a:gdLst>
                <a:gd name="T0" fmla="*/ 0 w 44"/>
                <a:gd name="T1" fmla="*/ 71 h 71"/>
                <a:gd name="T2" fmla="*/ 0 w 44"/>
                <a:gd name="T3" fmla="*/ 0 h 71"/>
                <a:gd name="T4" fmla="*/ 43 w 44"/>
                <a:gd name="T5" fmla="*/ 0 h 71"/>
                <a:gd name="T6" fmla="*/ 43 w 44"/>
                <a:gd name="T7" fmla="*/ 8 h 71"/>
                <a:gd name="T8" fmla="*/ 10 w 44"/>
                <a:gd name="T9" fmla="*/ 8 h 71"/>
                <a:gd name="T10" fmla="*/ 10 w 44"/>
                <a:gd name="T11" fmla="*/ 29 h 71"/>
                <a:gd name="T12" fmla="*/ 41 w 44"/>
                <a:gd name="T13" fmla="*/ 29 h 71"/>
                <a:gd name="T14" fmla="*/ 41 w 44"/>
                <a:gd name="T15" fmla="*/ 38 h 71"/>
                <a:gd name="T16" fmla="*/ 10 w 44"/>
                <a:gd name="T17" fmla="*/ 38 h 71"/>
                <a:gd name="T18" fmla="*/ 10 w 44"/>
                <a:gd name="T19" fmla="*/ 62 h 71"/>
                <a:gd name="T20" fmla="*/ 44 w 44"/>
                <a:gd name="T21" fmla="*/ 62 h 71"/>
                <a:gd name="T22" fmla="*/ 44 w 44"/>
                <a:gd name="T23" fmla="*/ 71 h 71"/>
                <a:gd name="T24" fmla="*/ 0 w 44"/>
                <a:gd name="T25" fmla="*/ 71 h 71"/>
                <a:gd name="T26" fmla="*/ 0 w 44"/>
                <a:gd name="T27"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71">
                  <a:moveTo>
                    <a:pt x="0" y="71"/>
                  </a:moveTo>
                  <a:lnTo>
                    <a:pt x="0" y="0"/>
                  </a:lnTo>
                  <a:lnTo>
                    <a:pt x="43" y="0"/>
                  </a:lnTo>
                  <a:lnTo>
                    <a:pt x="43" y="8"/>
                  </a:lnTo>
                  <a:lnTo>
                    <a:pt x="10" y="8"/>
                  </a:lnTo>
                  <a:lnTo>
                    <a:pt x="10" y="29"/>
                  </a:lnTo>
                  <a:lnTo>
                    <a:pt x="41" y="29"/>
                  </a:lnTo>
                  <a:lnTo>
                    <a:pt x="41" y="38"/>
                  </a:lnTo>
                  <a:lnTo>
                    <a:pt x="10" y="38"/>
                  </a:lnTo>
                  <a:lnTo>
                    <a:pt x="10" y="62"/>
                  </a:lnTo>
                  <a:lnTo>
                    <a:pt x="44" y="62"/>
                  </a:lnTo>
                  <a:lnTo>
                    <a:pt x="44" y="71"/>
                  </a:lnTo>
                  <a:lnTo>
                    <a:pt x="0" y="71"/>
                  </a:lnTo>
                  <a:lnTo>
                    <a:pt x="0" y="7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7" name="Freeform 54">
              <a:extLst>
                <a:ext uri="{FF2B5EF4-FFF2-40B4-BE49-F238E27FC236}">
                  <a16:creationId xmlns:a16="http://schemas.microsoft.com/office/drawing/2014/main" id="{E8018739-B110-09C4-D3DE-76CFD23BB4E9}"/>
                </a:ext>
              </a:extLst>
            </p:cNvPr>
            <p:cNvSpPr>
              <a:spLocks/>
            </p:cNvSpPr>
            <p:nvPr/>
          </p:nvSpPr>
          <p:spPr bwMode="auto">
            <a:xfrm>
              <a:off x="3671888" y="188913"/>
              <a:ext cx="77788" cy="80963"/>
            </a:xfrm>
            <a:custGeom>
              <a:avLst/>
              <a:gdLst>
                <a:gd name="T0" fmla="*/ 38 w 49"/>
                <a:gd name="T1" fmla="*/ 51 h 51"/>
                <a:gd name="T2" fmla="*/ 24 w 49"/>
                <a:gd name="T3" fmla="*/ 30 h 51"/>
                <a:gd name="T4" fmla="*/ 11 w 49"/>
                <a:gd name="T5" fmla="*/ 51 h 51"/>
                <a:gd name="T6" fmla="*/ 0 w 49"/>
                <a:gd name="T7" fmla="*/ 51 h 51"/>
                <a:gd name="T8" fmla="*/ 18 w 49"/>
                <a:gd name="T9" fmla="*/ 25 h 51"/>
                <a:gd name="T10" fmla="*/ 1 w 49"/>
                <a:gd name="T11" fmla="*/ 0 h 51"/>
                <a:gd name="T12" fmla="*/ 12 w 49"/>
                <a:gd name="T13" fmla="*/ 0 h 51"/>
                <a:gd name="T14" fmla="*/ 25 w 49"/>
                <a:gd name="T15" fmla="*/ 19 h 51"/>
                <a:gd name="T16" fmla="*/ 37 w 49"/>
                <a:gd name="T17" fmla="*/ 0 h 51"/>
                <a:gd name="T18" fmla="*/ 48 w 49"/>
                <a:gd name="T19" fmla="*/ 0 h 51"/>
                <a:gd name="T20" fmla="*/ 30 w 49"/>
                <a:gd name="T21" fmla="*/ 25 h 51"/>
                <a:gd name="T22" fmla="*/ 49 w 49"/>
                <a:gd name="T23" fmla="*/ 51 h 51"/>
                <a:gd name="T24" fmla="*/ 38 w 49"/>
                <a:gd name="T2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1">
                  <a:moveTo>
                    <a:pt x="38" y="51"/>
                  </a:moveTo>
                  <a:lnTo>
                    <a:pt x="24" y="30"/>
                  </a:lnTo>
                  <a:lnTo>
                    <a:pt x="11" y="51"/>
                  </a:lnTo>
                  <a:lnTo>
                    <a:pt x="0" y="51"/>
                  </a:lnTo>
                  <a:lnTo>
                    <a:pt x="18" y="25"/>
                  </a:lnTo>
                  <a:lnTo>
                    <a:pt x="1" y="0"/>
                  </a:lnTo>
                  <a:lnTo>
                    <a:pt x="12" y="0"/>
                  </a:lnTo>
                  <a:lnTo>
                    <a:pt x="25" y="19"/>
                  </a:lnTo>
                  <a:lnTo>
                    <a:pt x="37" y="0"/>
                  </a:lnTo>
                  <a:lnTo>
                    <a:pt x="48" y="0"/>
                  </a:lnTo>
                  <a:lnTo>
                    <a:pt x="30" y="25"/>
                  </a:lnTo>
                  <a:lnTo>
                    <a:pt x="49" y="51"/>
                  </a:lnTo>
                  <a:lnTo>
                    <a:pt x="38"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8" name="Freeform 55">
              <a:extLst>
                <a:ext uri="{FF2B5EF4-FFF2-40B4-BE49-F238E27FC236}">
                  <a16:creationId xmlns:a16="http://schemas.microsoft.com/office/drawing/2014/main" id="{6262A5DA-588E-44E3-D3E5-B27EFDFBA451}"/>
                </a:ext>
              </a:extLst>
            </p:cNvPr>
            <p:cNvSpPr>
              <a:spLocks noEditPoints="1"/>
            </p:cNvSpPr>
            <p:nvPr/>
          </p:nvSpPr>
          <p:spPr bwMode="auto">
            <a:xfrm>
              <a:off x="3763963" y="185738"/>
              <a:ext cx="77788" cy="114300"/>
            </a:xfrm>
            <a:custGeom>
              <a:avLst/>
              <a:gdLst>
                <a:gd name="T0" fmla="*/ 49 w 94"/>
                <a:gd name="T1" fmla="*/ 102 h 136"/>
                <a:gd name="T2" fmla="*/ 18 w 94"/>
                <a:gd name="T3" fmla="*/ 85 h 136"/>
                <a:gd name="T4" fmla="*/ 18 w 94"/>
                <a:gd name="T5" fmla="*/ 136 h 136"/>
                <a:gd name="T6" fmla="*/ 0 w 94"/>
                <a:gd name="T7" fmla="*/ 136 h 136"/>
                <a:gd name="T8" fmla="*/ 0 w 94"/>
                <a:gd name="T9" fmla="*/ 1 h 136"/>
                <a:gd name="T10" fmla="*/ 17 w 94"/>
                <a:gd name="T11" fmla="*/ 1 h 136"/>
                <a:gd name="T12" fmla="*/ 18 w 94"/>
                <a:gd name="T13" fmla="*/ 17 h 136"/>
                <a:gd name="T14" fmla="*/ 51 w 94"/>
                <a:gd name="T15" fmla="*/ 0 h 136"/>
                <a:gd name="T16" fmla="*/ 94 w 94"/>
                <a:gd name="T17" fmla="*/ 51 h 136"/>
                <a:gd name="T18" fmla="*/ 49 w 94"/>
                <a:gd name="T19" fmla="*/ 102 h 136"/>
                <a:gd name="T20" fmla="*/ 46 w 94"/>
                <a:gd name="T21" fmla="*/ 14 h 136"/>
                <a:gd name="T22" fmla="*/ 17 w 94"/>
                <a:gd name="T23" fmla="*/ 50 h 136"/>
                <a:gd name="T24" fmla="*/ 45 w 94"/>
                <a:gd name="T25" fmla="*/ 87 h 136"/>
                <a:gd name="T26" fmla="*/ 74 w 94"/>
                <a:gd name="T27" fmla="*/ 50 h 136"/>
                <a:gd name="T28" fmla="*/ 46 w 94"/>
                <a:gd name="T29" fmla="*/ 1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36">
                  <a:moveTo>
                    <a:pt x="49" y="102"/>
                  </a:moveTo>
                  <a:cubicBezTo>
                    <a:pt x="29" y="102"/>
                    <a:pt x="21" y="89"/>
                    <a:pt x="18" y="85"/>
                  </a:cubicBezTo>
                  <a:cubicBezTo>
                    <a:pt x="18" y="136"/>
                    <a:pt x="18" y="136"/>
                    <a:pt x="18" y="136"/>
                  </a:cubicBezTo>
                  <a:cubicBezTo>
                    <a:pt x="0" y="136"/>
                    <a:pt x="0" y="136"/>
                    <a:pt x="0" y="136"/>
                  </a:cubicBezTo>
                  <a:cubicBezTo>
                    <a:pt x="0" y="1"/>
                    <a:pt x="0" y="1"/>
                    <a:pt x="0" y="1"/>
                  </a:cubicBezTo>
                  <a:cubicBezTo>
                    <a:pt x="17" y="1"/>
                    <a:pt x="17" y="1"/>
                    <a:pt x="17" y="1"/>
                  </a:cubicBezTo>
                  <a:cubicBezTo>
                    <a:pt x="18" y="17"/>
                    <a:pt x="18" y="17"/>
                    <a:pt x="18" y="17"/>
                  </a:cubicBezTo>
                  <a:cubicBezTo>
                    <a:pt x="20" y="15"/>
                    <a:pt x="30" y="0"/>
                    <a:pt x="51" y="0"/>
                  </a:cubicBezTo>
                  <a:cubicBezTo>
                    <a:pt x="78" y="0"/>
                    <a:pt x="94" y="21"/>
                    <a:pt x="94" y="51"/>
                  </a:cubicBezTo>
                  <a:cubicBezTo>
                    <a:pt x="93" y="81"/>
                    <a:pt x="75" y="102"/>
                    <a:pt x="49" y="102"/>
                  </a:cubicBezTo>
                  <a:close/>
                  <a:moveTo>
                    <a:pt x="46" y="14"/>
                  </a:moveTo>
                  <a:cubicBezTo>
                    <a:pt x="29" y="14"/>
                    <a:pt x="17" y="31"/>
                    <a:pt x="17" y="50"/>
                  </a:cubicBezTo>
                  <a:cubicBezTo>
                    <a:pt x="17" y="70"/>
                    <a:pt x="28" y="87"/>
                    <a:pt x="45" y="87"/>
                  </a:cubicBezTo>
                  <a:cubicBezTo>
                    <a:pt x="62" y="87"/>
                    <a:pt x="74" y="70"/>
                    <a:pt x="74" y="50"/>
                  </a:cubicBezTo>
                  <a:cubicBezTo>
                    <a:pt x="74" y="31"/>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9" name="Freeform 56">
              <a:extLst>
                <a:ext uri="{FF2B5EF4-FFF2-40B4-BE49-F238E27FC236}">
                  <a16:creationId xmlns:a16="http://schemas.microsoft.com/office/drawing/2014/main" id="{35512E43-0E79-8BBC-F997-A442D44277DD}"/>
                </a:ext>
              </a:extLst>
            </p:cNvPr>
            <p:cNvSpPr>
              <a:spLocks noEditPoints="1"/>
            </p:cNvSpPr>
            <p:nvPr/>
          </p:nvSpPr>
          <p:spPr bwMode="auto">
            <a:xfrm>
              <a:off x="3852863"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5"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0" name="Freeform 57">
              <a:extLst>
                <a:ext uri="{FF2B5EF4-FFF2-40B4-BE49-F238E27FC236}">
                  <a16:creationId xmlns:a16="http://schemas.microsoft.com/office/drawing/2014/main" id="{FEF6EF1B-2A95-0FAE-281F-3A8B2AACAC0B}"/>
                </a:ext>
              </a:extLst>
            </p:cNvPr>
            <p:cNvSpPr>
              <a:spLocks/>
            </p:cNvSpPr>
            <p:nvPr/>
          </p:nvSpPr>
          <p:spPr bwMode="auto">
            <a:xfrm>
              <a:off x="3946526" y="185738"/>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 name="Freeform 58">
              <a:extLst>
                <a:ext uri="{FF2B5EF4-FFF2-40B4-BE49-F238E27FC236}">
                  <a16:creationId xmlns:a16="http://schemas.microsoft.com/office/drawing/2014/main" id="{AF31A35E-7433-891D-44E8-BEA36D454EE3}"/>
                </a:ext>
              </a:extLst>
            </p:cNvPr>
            <p:cNvSpPr>
              <a:spLocks noEditPoints="1"/>
            </p:cNvSpPr>
            <p:nvPr/>
          </p:nvSpPr>
          <p:spPr bwMode="auto">
            <a:xfrm>
              <a:off x="4005263" y="150813"/>
              <a:ext cx="20638" cy="119063"/>
            </a:xfrm>
            <a:custGeom>
              <a:avLst/>
              <a:gdLst>
                <a:gd name="T0" fmla="*/ 13 w 26"/>
                <a:gd name="T1" fmla="*/ 25 h 144"/>
                <a:gd name="T2" fmla="*/ 0 w 26"/>
                <a:gd name="T3" fmla="*/ 13 h 144"/>
                <a:gd name="T4" fmla="*/ 13 w 26"/>
                <a:gd name="T5" fmla="*/ 0 h 144"/>
                <a:gd name="T6" fmla="*/ 26 w 26"/>
                <a:gd name="T7" fmla="*/ 12 h 144"/>
                <a:gd name="T8" fmla="*/ 13 w 26"/>
                <a:gd name="T9" fmla="*/ 25 h 144"/>
                <a:gd name="T10" fmla="*/ 3 w 26"/>
                <a:gd name="T11" fmla="*/ 144 h 144"/>
                <a:gd name="T12" fmla="*/ 3 w 26"/>
                <a:gd name="T13" fmla="*/ 45 h 144"/>
                <a:gd name="T14" fmla="*/ 22 w 26"/>
                <a:gd name="T15" fmla="*/ 45 h 144"/>
                <a:gd name="T16" fmla="*/ 22 w 26"/>
                <a:gd name="T17" fmla="*/ 144 h 144"/>
                <a:gd name="T18" fmla="*/ 3 w 26"/>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4">
                  <a:moveTo>
                    <a:pt x="13" y="25"/>
                  </a:moveTo>
                  <a:cubicBezTo>
                    <a:pt x="6" y="25"/>
                    <a:pt x="0" y="20"/>
                    <a:pt x="0" y="13"/>
                  </a:cubicBezTo>
                  <a:cubicBezTo>
                    <a:pt x="0" y="6"/>
                    <a:pt x="6" y="0"/>
                    <a:pt x="13" y="0"/>
                  </a:cubicBezTo>
                  <a:cubicBezTo>
                    <a:pt x="20" y="0"/>
                    <a:pt x="26" y="6"/>
                    <a:pt x="26" y="12"/>
                  </a:cubicBezTo>
                  <a:cubicBezTo>
                    <a:pt x="26" y="19"/>
                    <a:pt x="20" y="25"/>
                    <a:pt x="13"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2" name="Freeform 59">
              <a:extLst>
                <a:ext uri="{FF2B5EF4-FFF2-40B4-BE49-F238E27FC236}">
                  <a16:creationId xmlns:a16="http://schemas.microsoft.com/office/drawing/2014/main" id="{011AEB08-8C96-F19B-82E4-848E1AED67AD}"/>
                </a:ext>
              </a:extLst>
            </p:cNvPr>
            <p:cNvSpPr>
              <a:spLocks noEditPoints="1"/>
            </p:cNvSpPr>
            <p:nvPr/>
          </p:nvSpPr>
          <p:spPr bwMode="auto">
            <a:xfrm>
              <a:off x="4041776"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 name="Freeform 60">
              <a:extLst>
                <a:ext uri="{FF2B5EF4-FFF2-40B4-BE49-F238E27FC236}">
                  <a16:creationId xmlns:a16="http://schemas.microsoft.com/office/drawing/2014/main" id="{131EA098-7609-E572-FDAB-89536CA9855D}"/>
                </a:ext>
              </a:extLst>
            </p:cNvPr>
            <p:cNvSpPr>
              <a:spLocks/>
            </p:cNvSpPr>
            <p:nvPr/>
          </p:nvSpPr>
          <p:spPr bwMode="auto">
            <a:xfrm>
              <a:off x="4135438" y="185738"/>
              <a:ext cx="69850" cy="84138"/>
            </a:xfrm>
            <a:custGeom>
              <a:avLst/>
              <a:gdLst>
                <a:gd name="T0" fmla="*/ 65 w 84"/>
                <a:gd name="T1" fmla="*/ 101 h 101"/>
                <a:gd name="T2" fmla="*/ 65 w 84"/>
                <a:gd name="T3" fmla="*/ 41 h 101"/>
                <a:gd name="T4" fmla="*/ 45 w 84"/>
                <a:gd name="T5" fmla="*/ 16 h 101"/>
                <a:gd name="T6" fmla="*/ 19 w 84"/>
                <a:gd name="T7" fmla="*/ 41 h 101"/>
                <a:gd name="T8" fmla="*/ 19 w 84"/>
                <a:gd name="T9" fmla="*/ 101 h 101"/>
                <a:gd name="T10" fmla="*/ 0 w 84"/>
                <a:gd name="T11" fmla="*/ 101 h 101"/>
                <a:gd name="T12" fmla="*/ 0 w 84"/>
                <a:gd name="T13" fmla="*/ 2 h 101"/>
                <a:gd name="T14" fmla="*/ 18 w 84"/>
                <a:gd name="T15" fmla="*/ 2 h 101"/>
                <a:gd name="T16" fmla="*/ 19 w 84"/>
                <a:gd name="T17" fmla="*/ 20 h 101"/>
                <a:gd name="T18" fmla="*/ 52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1"/>
                    <a:pt x="65" y="41"/>
                    <a:pt x="65" y="41"/>
                  </a:cubicBezTo>
                  <a:cubicBezTo>
                    <a:pt x="65" y="26"/>
                    <a:pt x="60" y="16"/>
                    <a:pt x="45" y="16"/>
                  </a:cubicBezTo>
                  <a:cubicBezTo>
                    <a:pt x="30" y="16"/>
                    <a:pt x="21" y="32"/>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2"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4" name="Freeform 61">
              <a:extLst>
                <a:ext uri="{FF2B5EF4-FFF2-40B4-BE49-F238E27FC236}">
                  <a16:creationId xmlns:a16="http://schemas.microsoft.com/office/drawing/2014/main" id="{8CB86734-E125-A2B2-51F8-7EC52DBF269F}"/>
                </a:ext>
              </a:extLst>
            </p:cNvPr>
            <p:cNvSpPr>
              <a:spLocks/>
            </p:cNvSpPr>
            <p:nvPr/>
          </p:nvSpPr>
          <p:spPr bwMode="auto">
            <a:xfrm>
              <a:off x="4221163" y="185738"/>
              <a:ext cx="71438" cy="85725"/>
            </a:xfrm>
            <a:custGeom>
              <a:avLst/>
              <a:gdLst>
                <a:gd name="T0" fmla="*/ 76 w 86"/>
                <a:gd name="T1" fmla="*/ 28 h 103"/>
                <a:gd name="T2" fmla="*/ 51 w 86"/>
                <a:gd name="T3" fmla="*/ 15 h 103"/>
                <a:gd name="T4" fmla="*/ 20 w 86"/>
                <a:gd name="T5" fmla="*/ 51 h 103"/>
                <a:gd name="T6" fmla="*/ 50 w 86"/>
                <a:gd name="T7" fmla="*/ 86 h 103"/>
                <a:gd name="T8" fmla="*/ 76 w 86"/>
                <a:gd name="T9" fmla="*/ 73 h 103"/>
                <a:gd name="T10" fmla="*/ 86 w 86"/>
                <a:gd name="T11" fmla="*/ 85 h 103"/>
                <a:gd name="T12" fmla="*/ 47 w 86"/>
                <a:gd name="T13" fmla="*/ 103 h 103"/>
                <a:gd name="T14" fmla="*/ 0 w 86"/>
                <a:gd name="T15" fmla="*/ 51 h 103"/>
                <a:gd name="T16" fmla="*/ 48 w 86"/>
                <a:gd name="T17" fmla="*/ 0 h 103"/>
                <a:gd name="T18" fmla="*/ 85 w 86"/>
                <a:gd name="T19" fmla="*/ 17 h 103"/>
                <a:gd name="T20" fmla="*/ 76 w 86"/>
                <a:gd name="T21" fmla="*/ 28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6" h="103">
                  <a:moveTo>
                    <a:pt x="76" y="28"/>
                  </a:moveTo>
                  <a:cubicBezTo>
                    <a:pt x="76" y="28"/>
                    <a:pt x="67" y="15"/>
                    <a:pt x="51" y="15"/>
                  </a:cubicBezTo>
                  <a:cubicBezTo>
                    <a:pt x="34" y="15"/>
                    <a:pt x="20" y="27"/>
                    <a:pt x="20" y="51"/>
                  </a:cubicBezTo>
                  <a:cubicBezTo>
                    <a:pt x="20" y="75"/>
                    <a:pt x="34" y="86"/>
                    <a:pt x="50" y="86"/>
                  </a:cubicBezTo>
                  <a:cubicBezTo>
                    <a:pt x="66" y="86"/>
                    <a:pt x="76" y="74"/>
                    <a:pt x="76" y="73"/>
                  </a:cubicBezTo>
                  <a:cubicBezTo>
                    <a:pt x="86" y="85"/>
                    <a:pt x="86" y="85"/>
                    <a:pt x="86" y="85"/>
                  </a:cubicBezTo>
                  <a:cubicBezTo>
                    <a:pt x="85" y="86"/>
                    <a:pt x="74" y="103"/>
                    <a:pt x="47" y="103"/>
                  </a:cubicBezTo>
                  <a:cubicBezTo>
                    <a:pt x="21" y="103"/>
                    <a:pt x="0" y="83"/>
                    <a:pt x="0" y="51"/>
                  </a:cubicBezTo>
                  <a:cubicBezTo>
                    <a:pt x="0" y="19"/>
                    <a:pt x="22" y="0"/>
                    <a:pt x="48" y="0"/>
                  </a:cubicBezTo>
                  <a:cubicBezTo>
                    <a:pt x="74" y="0"/>
                    <a:pt x="84" y="16"/>
                    <a:pt x="85" y="17"/>
                  </a:cubicBezTo>
                  <a:lnTo>
                    <a:pt x="76"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 name="Freeform 62">
              <a:extLst>
                <a:ext uri="{FF2B5EF4-FFF2-40B4-BE49-F238E27FC236}">
                  <a16:creationId xmlns:a16="http://schemas.microsoft.com/office/drawing/2014/main" id="{E2BA6FAC-BC0B-955C-76C2-7569276E7C26}"/>
                </a:ext>
              </a:extLst>
            </p:cNvPr>
            <p:cNvSpPr>
              <a:spLocks noEditPoints="1"/>
            </p:cNvSpPr>
            <p:nvPr/>
          </p:nvSpPr>
          <p:spPr bwMode="auto">
            <a:xfrm>
              <a:off x="43037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1"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 name="Rectangle 63">
              <a:extLst>
                <a:ext uri="{FF2B5EF4-FFF2-40B4-BE49-F238E27FC236}">
                  <a16:creationId xmlns:a16="http://schemas.microsoft.com/office/drawing/2014/main" id="{8B1668FC-ED11-4E5F-5CD7-B8AECBE72E88}"/>
                </a:ext>
              </a:extLst>
            </p:cNvPr>
            <p:cNvSpPr>
              <a:spLocks noChangeArrowheads="1"/>
            </p:cNvSpPr>
            <p:nvPr/>
          </p:nvSpPr>
          <p:spPr bwMode="auto">
            <a:xfrm>
              <a:off x="2271713" y="-269875"/>
              <a:ext cx="12700" cy="7731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 name="Oval 64">
              <a:extLst>
                <a:ext uri="{FF2B5EF4-FFF2-40B4-BE49-F238E27FC236}">
                  <a16:creationId xmlns:a16="http://schemas.microsoft.com/office/drawing/2014/main" id="{E764F59C-9348-969F-DC4C-91400D94748F}"/>
                </a:ext>
              </a:extLst>
            </p:cNvPr>
            <p:cNvSpPr>
              <a:spLocks noChangeArrowheads="1"/>
            </p:cNvSpPr>
            <p:nvPr/>
          </p:nvSpPr>
          <p:spPr bwMode="auto">
            <a:xfrm>
              <a:off x="911226" y="-279400"/>
              <a:ext cx="119063" cy="1206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8" name="Oval 65">
              <a:extLst>
                <a:ext uri="{FF2B5EF4-FFF2-40B4-BE49-F238E27FC236}">
                  <a16:creationId xmlns:a16="http://schemas.microsoft.com/office/drawing/2014/main" id="{0C6CC64C-557B-7855-41F2-B4CCE30CCF03}"/>
                </a:ext>
              </a:extLst>
            </p:cNvPr>
            <p:cNvSpPr>
              <a:spLocks noChangeArrowheads="1"/>
            </p:cNvSpPr>
            <p:nvPr/>
          </p:nvSpPr>
          <p:spPr bwMode="auto">
            <a:xfrm>
              <a:off x="752476" y="-269875"/>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9" name="Oval 66">
              <a:extLst>
                <a:ext uri="{FF2B5EF4-FFF2-40B4-BE49-F238E27FC236}">
                  <a16:creationId xmlns:a16="http://schemas.microsoft.com/office/drawing/2014/main" id="{6F43F3D1-B8CB-54F6-36F7-16314257D69B}"/>
                </a:ext>
              </a:extLst>
            </p:cNvPr>
            <p:cNvSpPr>
              <a:spLocks noChangeArrowheads="1"/>
            </p:cNvSpPr>
            <p:nvPr/>
          </p:nvSpPr>
          <p:spPr bwMode="auto">
            <a:xfrm>
              <a:off x="919163" y="-103188"/>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0" name="Oval 67">
              <a:extLst>
                <a:ext uri="{FF2B5EF4-FFF2-40B4-BE49-F238E27FC236}">
                  <a16:creationId xmlns:a16="http://schemas.microsoft.com/office/drawing/2014/main" id="{92E571BB-D352-2156-6D4A-C44BE8B1DEC3}"/>
                </a:ext>
              </a:extLst>
            </p:cNvPr>
            <p:cNvSpPr>
              <a:spLocks noChangeArrowheads="1"/>
            </p:cNvSpPr>
            <p:nvPr/>
          </p:nvSpPr>
          <p:spPr bwMode="auto">
            <a:xfrm>
              <a:off x="927101" y="53975"/>
              <a:ext cx="85725"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1" name="Oval 68">
              <a:extLst>
                <a:ext uri="{FF2B5EF4-FFF2-40B4-BE49-F238E27FC236}">
                  <a16:creationId xmlns:a16="http://schemas.microsoft.com/office/drawing/2014/main" id="{7A8957F8-68A4-3EE6-C67A-79E4C3B0E740}"/>
                </a:ext>
              </a:extLst>
            </p:cNvPr>
            <p:cNvSpPr>
              <a:spLocks noChangeArrowheads="1"/>
            </p:cNvSpPr>
            <p:nvPr/>
          </p:nvSpPr>
          <p:spPr bwMode="auto">
            <a:xfrm>
              <a:off x="760413" y="-95250"/>
              <a:ext cx="87313"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2" name="Oval 69">
              <a:extLst>
                <a:ext uri="{FF2B5EF4-FFF2-40B4-BE49-F238E27FC236}">
                  <a16:creationId xmlns:a16="http://schemas.microsoft.com/office/drawing/2014/main" id="{E37C8ED8-118C-127C-C8D8-93DB49103625}"/>
                </a:ext>
              </a:extLst>
            </p:cNvPr>
            <p:cNvSpPr>
              <a:spLocks noChangeArrowheads="1"/>
            </p:cNvSpPr>
            <p:nvPr/>
          </p:nvSpPr>
          <p:spPr bwMode="auto">
            <a:xfrm>
              <a:off x="611188" y="-261938"/>
              <a:ext cx="85725"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 name="TextBox 2">
            <a:extLst>
              <a:ext uri="{FF2B5EF4-FFF2-40B4-BE49-F238E27FC236}">
                <a16:creationId xmlns:a16="http://schemas.microsoft.com/office/drawing/2014/main" id="{BFFC5C2C-B337-3578-4DEF-5FA5EAEA706D}"/>
              </a:ext>
            </a:extLst>
          </p:cNvPr>
          <p:cNvSpPr txBox="1"/>
          <p:nvPr/>
        </p:nvSpPr>
        <p:spPr>
          <a:xfrm>
            <a:off x="1516830" y="6334188"/>
            <a:ext cx="5719046" cy="153888"/>
          </a:xfrm>
          <a:prstGeom prst="rect">
            <a:avLst/>
          </a:prstGeom>
          <a:noFill/>
        </p:spPr>
        <p:txBody>
          <a:bodyPr wrap="square" lIns="0" tIns="0" rIns="0" bIns="0" rtlCol="0">
            <a:spAutoFit/>
          </a:bodyPr>
          <a:lstStyle/>
          <a:p>
            <a:pPr algn="ctr"/>
            <a:r>
              <a:rPr lang="en-US" sz="1000" dirty="0">
                <a:solidFill>
                  <a:schemeClr val="bg1"/>
                </a:solidFill>
              </a:rPr>
              <a:t>Includes content supplied by Sales Benchmark Index; Copyright © Sales Benchmark Index, 2024</a:t>
            </a:r>
          </a:p>
        </p:txBody>
      </p:sp>
    </p:spTree>
    <p:extLst>
      <p:ext uri="{BB962C8B-B14F-4D97-AF65-F5344CB8AC3E}">
        <p14:creationId xmlns:p14="http://schemas.microsoft.com/office/powerpoint/2010/main" val="17641978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4_Title Slide blue dots bkdg">
    <p:bg>
      <p:bgPr>
        <a:solidFill>
          <a:schemeClr val="accent1"/>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64658552-6E07-9117-0CA9-3B60B698736B}"/>
              </a:ext>
            </a:extLst>
          </p:cNvPr>
          <p:cNvGraphicFramePr>
            <a:graphicFrameLocks noChangeAspect="1"/>
          </p:cNvGraphicFramePr>
          <p:nvPr>
            <p:custDataLst>
              <p:tags r:id="rId1"/>
            </p:custDataLst>
            <p:extLst>
              <p:ext uri="{D42A27DB-BD31-4B8C-83A1-F6EECF244321}">
                <p14:modId xmlns:p14="http://schemas.microsoft.com/office/powerpoint/2010/main" val="238524892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4" name="Object 3" hidden="1">
                        <a:extLst>
                          <a:ext uri="{FF2B5EF4-FFF2-40B4-BE49-F238E27FC236}">
                            <a16:creationId xmlns:a16="http://schemas.microsoft.com/office/drawing/2014/main" id="{64658552-6E07-9117-0CA9-3B60B698736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5" name="Picture 4" descr="A picture containing text&#10;&#10;Description automatically generated">
            <a:extLst>
              <a:ext uri="{FF2B5EF4-FFF2-40B4-BE49-F238E27FC236}">
                <a16:creationId xmlns:a16="http://schemas.microsoft.com/office/drawing/2014/main" id="{A41F8DC0-76D0-8840-4794-40095E1485F7}"/>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 y="0"/>
            <a:ext cx="12192000" cy="6858000"/>
          </a:xfrm>
          <a:prstGeom prst="rect">
            <a:avLst/>
          </a:prstGeom>
        </p:spPr>
      </p:pic>
      <p:sp>
        <p:nvSpPr>
          <p:cNvPr id="2" name="Title 1">
            <a:extLst>
              <a:ext uri="{FF2B5EF4-FFF2-40B4-BE49-F238E27FC236}">
                <a16:creationId xmlns:a16="http://schemas.microsoft.com/office/drawing/2014/main" id="{9C5F5AEC-749C-44CA-94C1-9495903C3571}"/>
              </a:ext>
            </a:extLst>
          </p:cNvPr>
          <p:cNvSpPr>
            <a:spLocks noGrp="1"/>
          </p:cNvSpPr>
          <p:nvPr>
            <p:ph type="ctrTitle"/>
          </p:nvPr>
        </p:nvSpPr>
        <p:spPr>
          <a:xfrm>
            <a:off x="1516830" y="2523757"/>
            <a:ext cx="9139234" cy="664797"/>
          </a:xfrm>
        </p:spPr>
        <p:txBody>
          <a:bodyPr vert="horz" lIns="91440" tIns="91440" rIns="91440" bIns="91440" anchor="ctr">
            <a:noAutofit/>
          </a:bodyPr>
          <a:lstStyle>
            <a:lvl1pPr algn="l">
              <a:defRPr sz="3600">
                <a:solidFill>
                  <a:schemeClr val="bg1"/>
                </a:solidFill>
              </a:defRPr>
            </a:lvl1pPr>
          </a:lstStyle>
          <a:p>
            <a:r>
              <a:rPr lang="en-US"/>
              <a:t>Click to edit Master title style</a:t>
            </a:r>
            <a:endParaRPr lang="en-US" dirty="0"/>
          </a:p>
        </p:txBody>
      </p:sp>
      <p:sp>
        <p:nvSpPr>
          <p:cNvPr id="82" name="Text Placeholder 81">
            <a:extLst>
              <a:ext uri="{FF2B5EF4-FFF2-40B4-BE49-F238E27FC236}">
                <a16:creationId xmlns:a16="http://schemas.microsoft.com/office/drawing/2014/main" id="{B020BF28-FA10-43DE-B2FD-965A7D8594C0}"/>
              </a:ext>
            </a:extLst>
          </p:cNvPr>
          <p:cNvSpPr>
            <a:spLocks noGrp="1"/>
          </p:cNvSpPr>
          <p:nvPr>
            <p:ph type="body" sz="quarter" idx="13"/>
          </p:nvPr>
        </p:nvSpPr>
        <p:spPr>
          <a:xfrm>
            <a:off x="1520386" y="3998279"/>
            <a:ext cx="4586287" cy="323850"/>
          </a:xfrm>
        </p:spPr>
        <p:txBody>
          <a:bodyPr lIns="91440" tIns="91440" rIns="91440" bIns="91440" anchor="ctr"/>
          <a:lstStyle>
            <a:lvl1pPr>
              <a:defRPr b="0">
                <a:solidFill>
                  <a:schemeClr val="bg1"/>
                </a:solidFill>
              </a:defRPr>
            </a:lvl1pPr>
          </a:lstStyle>
          <a:p>
            <a:pPr lvl="0"/>
            <a:r>
              <a:rPr lang="en-US"/>
              <a:t>Click to edit Master text styles</a:t>
            </a:r>
          </a:p>
        </p:txBody>
      </p:sp>
      <p:sp>
        <p:nvSpPr>
          <p:cNvPr id="83" name="Subtitle 2">
            <a:extLst>
              <a:ext uri="{FF2B5EF4-FFF2-40B4-BE49-F238E27FC236}">
                <a16:creationId xmlns:a16="http://schemas.microsoft.com/office/drawing/2014/main" id="{CA420EE9-07D0-49A0-A796-E6EAA8EBDB96}"/>
              </a:ext>
            </a:extLst>
          </p:cNvPr>
          <p:cNvSpPr>
            <a:spLocks noGrp="1"/>
          </p:cNvSpPr>
          <p:nvPr>
            <p:ph type="subTitle" idx="1"/>
          </p:nvPr>
        </p:nvSpPr>
        <p:spPr>
          <a:xfrm>
            <a:off x="1516830" y="3444432"/>
            <a:ext cx="9139234" cy="297969"/>
          </a:xfrm>
        </p:spPr>
        <p:txBody>
          <a:bodyPr vert="horz" lIns="91440" tIns="91440" rIns="91440" bIns="91440" rtlCol="0" anchor="ctr">
            <a:noAutofit/>
          </a:bodyPr>
          <a:lstStyle>
            <a:lvl1pPr>
              <a:defRPr lang="en-US" sz="2200" b="0" dirty="0">
                <a:solidFill>
                  <a:schemeClr val="bg1"/>
                </a:solidFill>
              </a:defRPr>
            </a:lvl1pPr>
          </a:lstStyle>
          <a:p>
            <a:pPr lvl="0"/>
            <a:r>
              <a:rPr lang="en-US"/>
              <a:t>Click to edit Master subtitle style</a:t>
            </a:r>
            <a:endParaRPr lang="en-US" dirty="0"/>
          </a:p>
        </p:txBody>
      </p:sp>
      <p:grpSp>
        <p:nvGrpSpPr>
          <p:cNvPr id="148" name="Group 147">
            <a:extLst>
              <a:ext uri="{FF2B5EF4-FFF2-40B4-BE49-F238E27FC236}">
                <a16:creationId xmlns:a16="http://schemas.microsoft.com/office/drawing/2014/main" id="{AF47BE45-9A6B-F77A-A246-E9AD74AC3E05}"/>
              </a:ext>
            </a:extLst>
          </p:cNvPr>
          <p:cNvGrpSpPr>
            <a:grpSpLocks noChangeAspect="1"/>
          </p:cNvGrpSpPr>
          <p:nvPr/>
        </p:nvGrpSpPr>
        <p:grpSpPr>
          <a:xfrm>
            <a:off x="702214" y="780933"/>
            <a:ext cx="3494345" cy="745107"/>
            <a:chOff x="611188" y="-279400"/>
            <a:chExt cx="3767138" cy="803275"/>
          </a:xfrm>
          <a:solidFill>
            <a:schemeClr val="bg1"/>
          </a:solidFill>
        </p:grpSpPr>
        <p:sp>
          <p:nvSpPr>
            <p:cNvPr id="149" name="Freeform 5">
              <a:extLst>
                <a:ext uri="{FF2B5EF4-FFF2-40B4-BE49-F238E27FC236}">
                  <a16:creationId xmlns:a16="http://schemas.microsoft.com/office/drawing/2014/main" id="{5C5B487B-3C0A-CD7C-49B9-906DAA6B051C}"/>
                </a:ext>
              </a:extLst>
            </p:cNvPr>
            <p:cNvSpPr>
              <a:spLocks noEditPoints="1"/>
            </p:cNvSpPr>
            <p:nvPr/>
          </p:nvSpPr>
          <p:spPr bwMode="auto">
            <a:xfrm>
              <a:off x="1885951" y="438150"/>
              <a:ext cx="60325" cy="63500"/>
            </a:xfrm>
            <a:custGeom>
              <a:avLst/>
              <a:gdLst>
                <a:gd name="T0" fmla="*/ 36 w 73"/>
                <a:gd name="T1" fmla="*/ 0 h 78"/>
                <a:gd name="T2" fmla="*/ 10 w 73"/>
                <a:gd name="T3" fmla="*/ 10 h 78"/>
                <a:gd name="T4" fmla="*/ 0 w 73"/>
                <a:gd name="T5" fmla="*/ 39 h 78"/>
                <a:gd name="T6" fmla="*/ 10 w 73"/>
                <a:gd name="T7" fmla="*/ 67 h 78"/>
                <a:gd name="T8" fmla="*/ 36 w 73"/>
                <a:gd name="T9" fmla="*/ 78 h 78"/>
                <a:gd name="T10" fmla="*/ 63 w 73"/>
                <a:gd name="T11" fmla="*/ 67 h 78"/>
                <a:gd name="T12" fmla="*/ 73 w 73"/>
                <a:gd name="T13" fmla="*/ 39 h 78"/>
                <a:gd name="T14" fmla="*/ 63 w 73"/>
                <a:gd name="T15" fmla="*/ 10 h 78"/>
                <a:gd name="T16" fmla="*/ 36 w 73"/>
                <a:gd name="T17" fmla="*/ 0 h 78"/>
                <a:gd name="T18" fmla="*/ 52 w 73"/>
                <a:gd name="T19" fmla="*/ 59 h 78"/>
                <a:gd name="T20" fmla="*/ 36 w 73"/>
                <a:gd name="T21" fmla="*/ 66 h 78"/>
                <a:gd name="T22" fmla="*/ 20 w 73"/>
                <a:gd name="T23" fmla="*/ 59 h 78"/>
                <a:gd name="T24" fmla="*/ 15 w 73"/>
                <a:gd name="T25" fmla="*/ 39 h 78"/>
                <a:gd name="T26" fmla="*/ 21 w 73"/>
                <a:gd name="T27" fmla="*/ 19 h 78"/>
                <a:gd name="T28" fmla="*/ 36 w 73"/>
                <a:gd name="T29" fmla="*/ 11 h 78"/>
                <a:gd name="T30" fmla="*/ 52 w 73"/>
                <a:gd name="T31" fmla="*/ 19 h 78"/>
                <a:gd name="T32" fmla="*/ 58 w 73"/>
                <a:gd name="T33" fmla="*/ 39 h 78"/>
                <a:gd name="T34" fmla="*/ 52 w 73"/>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 h="78">
                  <a:moveTo>
                    <a:pt x="36" y="0"/>
                  </a:moveTo>
                  <a:cubicBezTo>
                    <a:pt x="25" y="0"/>
                    <a:pt x="17" y="3"/>
                    <a:pt x="10" y="10"/>
                  </a:cubicBezTo>
                  <a:cubicBezTo>
                    <a:pt x="3" y="17"/>
                    <a:pt x="0" y="27"/>
                    <a:pt x="0" y="39"/>
                  </a:cubicBezTo>
                  <a:cubicBezTo>
                    <a:pt x="0" y="51"/>
                    <a:pt x="3" y="60"/>
                    <a:pt x="10" y="67"/>
                  </a:cubicBezTo>
                  <a:cubicBezTo>
                    <a:pt x="17" y="74"/>
                    <a:pt x="25" y="78"/>
                    <a:pt x="36" y="78"/>
                  </a:cubicBezTo>
                  <a:cubicBezTo>
                    <a:pt x="47" y="78"/>
                    <a:pt x="56" y="74"/>
                    <a:pt x="63" y="67"/>
                  </a:cubicBezTo>
                  <a:cubicBezTo>
                    <a:pt x="69" y="60"/>
                    <a:pt x="73" y="51"/>
                    <a:pt x="73" y="39"/>
                  </a:cubicBezTo>
                  <a:cubicBezTo>
                    <a:pt x="73" y="27"/>
                    <a:pt x="69" y="17"/>
                    <a:pt x="63"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1" y="19"/>
                  </a:cubicBezTo>
                  <a:cubicBezTo>
                    <a:pt x="24" y="14"/>
                    <a:pt x="30" y="11"/>
                    <a:pt x="36" y="11"/>
                  </a:cubicBezTo>
                  <a:cubicBezTo>
                    <a:pt x="43" y="11"/>
                    <a:pt x="48" y="14"/>
                    <a:pt x="52" y="19"/>
                  </a:cubicBezTo>
                  <a:cubicBezTo>
                    <a:pt x="56" y="24"/>
                    <a:pt x="58" y="30"/>
                    <a:pt x="58" y="39"/>
                  </a:cubicBezTo>
                  <a:cubicBezTo>
                    <a:pt x="58" y="47"/>
                    <a:pt x="56" y="54"/>
                    <a:pt x="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 name="Freeform 6">
              <a:extLst>
                <a:ext uri="{FF2B5EF4-FFF2-40B4-BE49-F238E27FC236}">
                  <a16:creationId xmlns:a16="http://schemas.microsoft.com/office/drawing/2014/main" id="{FC002D50-1258-94CD-A4CA-8EF05842095A}"/>
                </a:ext>
              </a:extLst>
            </p:cNvPr>
            <p:cNvSpPr>
              <a:spLocks/>
            </p:cNvSpPr>
            <p:nvPr/>
          </p:nvSpPr>
          <p:spPr bwMode="auto">
            <a:xfrm>
              <a:off x="1152526" y="414338"/>
              <a:ext cx="74613" cy="87313"/>
            </a:xfrm>
            <a:custGeom>
              <a:avLst/>
              <a:gdLst>
                <a:gd name="T0" fmla="*/ 50 w 89"/>
                <a:gd name="T1" fmla="*/ 62 h 106"/>
                <a:gd name="T2" fmla="*/ 75 w 89"/>
                <a:gd name="T3" fmla="*/ 62 h 106"/>
                <a:gd name="T4" fmla="*/ 75 w 89"/>
                <a:gd name="T5" fmla="*/ 80 h 106"/>
                <a:gd name="T6" fmla="*/ 74 w 89"/>
                <a:gd name="T7" fmla="*/ 81 h 106"/>
                <a:gd name="T8" fmla="*/ 71 w 89"/>
                <a:gd name="T9" fmla="*/ 84 h 106"/>
                <a:gd name="T10" fmla="*/ 66 w 89"/>
                <a:gd name="T11" fmla="*/ 88 h 106"/>
                <a:gd name="T12" fmla="*/ 58 w 89"/>
                <a:gd name="T13" fmla="*/ 91 h 106"/>
                <a:gd name="T14" fmla="*/ 48 w 89"/>
                <a:gd name="T15" fmla="*/ 92 h 106"/>
                <a:gd name="T16" fmla="*/ 24 w 89"/>
                <a:gd name="T17" fmla="*/ 82 h 106"/>
                <a:gd name="T18" fmla="*/ 15 w 89"/>
                <a:gd name="T19" fmla="*/ 52 h 106"/>
                <a:gd name="T20" fmla="*/ 25 w 89"/>
                <a:gd name="T21" fmla="*/ 23 h 106"/>
                <a:gd name="T22" fmla="*/ 48 w 89"/>
                <a:gd name="T23" fmla="*/ 13 h 106"/>
                <a:gd name="T24" fmla="*/ 57 w 89"/>
                <a:gd name="T25" fmla="*/ 14 h 106"/>
                <a:gd name="T26" fmla="*/ 64 w 89"/>
                <a:gd name="T27" fmla="*/ 16 h 106"/>
                <a:gd name="T28" fmla="*/ 69 w 89"/>
                <a:gd name="T29" fmla="*/ 19 h 106"/>
                <a:gd name="T30" fmla="*/ 73 w 89"/>
                <a:gd name="T31" fmla="*/ 23 h 106"/>
                <a:gd name="T32" fmla="*/ 75 w 89"/>
                <a:gd name="T33" fmla="*/ 26 h 106"/>
                <a:gd name="T34" fmla="*/ 76 w 89"/>
                <a:gd name="T35" fmla="*/ 27 h 106"/>
                <a:gd name="T36" fmla="*/ 86 w 89"/>
                <a:gd name="T37" fmla="*/ 18 h 106"/>
                <a:gd name="T38" fmla="*/ 48 w 89"/>
                <a:gd name="T39" fmla="*/ 0 h 106"/>
                <a:gd name="T40" fmla="*/ 14 w 89"/>
                <a:gd name="T41" fmla="*/ 14 h 106"/>
                <a:gd name="T42" fmla="*/ 0 w 89"/>
                <a:gd name="T43" fmla="*/ 52 h 106"/>
                <a:gd name="T44" fmla="*/ 13 w 89"/>
                <a:gd name="T45" fmla="*/ 91 h 106"/>
                <a:gd name="T46" fmla="*/ 45 w 89"/>
                <a:gd name="T47" fmla="*/ 106 h 106"/>
                <a:gd name="T48" fmla="*/ 57 w 89"/>
                <a:gd name="T49" fmla="*/ 104 h 106"/>
                <a:gd name="T50" fmla="*/ 66 w 89"/>
                <a:gd name="T51" fmla="*/ 101 h 106"/>
                <a:gd name="T52" fmla="*/ 73 w 89"/>
                <a:gd name="T53" fmla="*/ 97 h 106"/>
                <a:gd name="T54" fmla="*/ 76 w 89"/>
                <a:gd name="T55" fmla="*/ 94 h 106"/>
                <a:gd name="T56" fmla="*/ 78 w 89"/>
                <a:gd name="T57" fmla="*/ 92 h 106"/>
                <a:gd name="T58" fmla="*/ 79 w 89"/>
                <a:gd name="T59" fmla="*/ 104 h 106"/>
                <a:gd name="T60" fmla="*/ 89 w 89"/>
                <a:gd name="T61" fmla="*/ 104 h 106"/>
                <a:gd name="T62" fmla="*/ 89 w 89"/>
                <a:gd name="T63" fmla="*/ 51 h 106"/>
                <a:gd name="T64" fmla="*/ 50 w 89"/>
                <a:gd name="T65" fmla="*/ 51 h 106"/>
                <a:gd name="T66" fmla="*/ 50 w 89"/>
                <a:gd name="T67" fmla="*/ 62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9" h="106">
                  <a:moveTo>
                    <a:pt x="50" y="62"/>
                  </a:moveTo>
                  <a:cubicBezTo>
                    <a:pt x="75" y="62"/>
                    <a:pt x="75" y="62"/>
                    <a:pt x="75" y="62"/>
                  </a:cubicBezTo>
                  <a:cubicBezTo>
                    <a:pt x="75" y="80"/>
                    <a:pt x="75" y="80"/>
                    <a:pt x="75" y="80"/>
                  </a:cubicBezTo>
                  <a:cubicBezTo>
                    <a:pt x="74" y="81"/>
                    <a:pt x="74" y="81"/>
                    <a:pt x="74" y="81"/>
                  </a:cubicBezTo>
                  <a:cubicBezTo>
                    <a:pt x="73" y="82"/>
                    <a:pt x="72" y="83"/>
                    <a:pt x="71" y="84"/>
                  </a:cubicBezTo>
                  <a:cubicBezTo>
                    <a:pt x="69" y="86"/>
                    <a:pt x="68" y="87"/>
                    <a:pt x="66" y="88"/>
                  </a:cubicBezTo>
                  <a:cubicBezTo>
                    <a:pt x="64" y="89"/>
                    <a:pt x="61" y="90"/>
                    <a:pt x="58" y="91"/>
                  </a:cubicBezTo>
                  <a:cubicBezTo>
                    <a:pt x="55" y="92"/>
                    <a:pt x="51" y="92"/>
                    <a:pt x="48" y="92"/>
                  </a:cubicBezTo>
                  <a:cubicBezTo>
                    <a:pt x="38" y="92"/>
                    <a:pt x="30" y="89"/>
                    <a:pt x="24" y="82"/>
                  </a:cubicBezTo>
                  <a:cubicBezTo>
                    <a:pt x="18" y="74"/>
                    <a:pt x="15" y="65"/>
                    <a:pt x="15" y="52"/>
                  </a:cubicBezTo>
                  <a:cubicBezTo>
                    <a:pt x="15" y="40"/>
                    <a:pt x="18" y="31"/>
                    <a:pt x="25" y="23"/>
                  </a:cubicBezTo>
                  <a:cubicBezTo>
                    <a:pt x="31" y="16"/>
                    <a:pt x="39" y="13"/>
                    <a:pt x="48" y="13"/>
                  </a:cubicBezTo>
                  <a:cubicBezTo>
                    <a:pt x="51" y="13"/>
                    <a:pt x="54" y="13"/>
                    <a:pt x="57" y="14"/>
                  </a:cubicBezTo>
                  <a:cubicBezTo>
                    <a:pt x="60" y="14"/>
                    <a:pt x="62" y="15"/>
                    <a:pt x="64" y="16"/>
                  </a:cubicBezTo>
                  <a:cubicBezTo>
                    <a:pt x="66" y="17"/>
                    <a:pt x="67" y="18"/>
                    <a:pt x="69" y="19"/>
                  </a:cubicBezTo>
                  <a:cubicBezTo>
                    <a:pt x="71" y="21"/>
                    <a:pt x="72" y="22"/>
                    <a:pt x="73" y="23"/>
                  </a:cubicBezTo>
                  <a:cubicBezTo>
                    <a:pt x="74" y="24"/>
                    <a:pt x="74" y="25"/>
                    <a:pt x="75" y="26"/>
                  </a:cubicBezTo>
                  <a:cubicBezTo>
                    <a:pt x="76" y="27"/>
                    <a:pt x="76" y="27"/>
                    <a:pt x="76" y="27"/>
                  </a:cubicBezTo>
                  <a:cubicBezTo>
                    <a:pt x="86" y="18"/>
                    <a:pt x="86" y="18"/>
                    <a:pt x="86" y="18"/>
                  </a:cubicBezTo>
                  <a:cubicBezTo>
                    <a:pt x="77" y="6"/>
                    <a:pt x="64" y="0"/>
                    <a:pt x="48" y="0"/>
                  </a:cubicBezTo>
                  <a:cubicBezTo>
                    <a:pt x="35" y="0"/>
                    <a:pt x="23" y="4"/>
                    <a:pt x="14" y="14"/>
                  </a:cubicBezTo>
                  <a:cubicBezTo>
                    <a:pt x="4" y="24"/>
                    <a:pt x="0" y="36"/>
                    <a:pt x="0" y="52"/>
                  </a:cubicBezTo>
                  <a:cubicBezTo>
                    <a:pt x="0" y="69"/>
                    <a:pt x="4" y="82"/>
                    <a:pt x="13" y="91"/>
                  </a:cubicBezTo>
                  <a:cubicBezTo>
                    <a:pt x="21" y="101"/>
                    <a:pt x="32" y="106"/>
                    <a:pt x="45" y="106"/>
                  </a:cubicBezTo>
                  <a:cubicBezTo>
                    <a:pt x="50" y="106"/>
                    <a:pt x="54" y="105"/>
                    <a:pt x="57" y="104"/>
                  </a:cubicBezTo>
                  <a:cubicBezTo>
                    <a:pt x="61" y="103"/>
                    <a:pt x="64" y="102"/>
                    <a:pt x="66" y="101"/>
                  </a:cubicBezTo>
                  <a:cubicBezTo>
                    <a:pt x="69" y="100"/>
                    <a:pt x="71" y="99"/>
                    <a:pt x="73" y="97"/>
                  </a:cubicBezTo>
                  <a:cubicBezTo>
                    <a:pt x="75" y="95"/>
                    <a:pt x="76" y="94"/>
                    <a:pt x="76" y="94"/>
                  </a:cubicBezTo>
                  <a:cubicBezTo>
                    <a:pt x="77" y="93"/>
                    <a:pt x="77" y="93"/>
                    <a:pt x="78" y="92"/>
                  </a:cubicBezTo>
                  <a:cubicBezTo>
                    <a:pt x="79" y="104"/>
                    <a:pt x="79" y="104"/>
                    <a:pt x="79" y="104"/>
                  </a:cubicBezTo>
                  <a:cubicBezTo>
                    <a:pt x="89" y="104"/>
                    <a:pt x="89" y="104"/>
                    <a:pt x="89" y="104"/>
                  </a:cubicBezTo>
                  <a:cubicBezTo>
                    <a:pt x="89" y="51"/>
                    <a:pt x="89" y="51"/>
                    <a:pt x="89" y="51"/>
                  </a:cubicBezTo>
                  <a:cubicBezTo>
                    <a:pt x="50" y="51"/>
                    <a:pt x="50" y="51"/>
                    <a:pt x="50" y="51"/>
                  </a:cubicBezTo>
                  <a:lnTo>
                    <a:pt x="50" y="6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1" name="Freeform 7">
              <a:extLst>
                <a:ext uri="{FF2B5EF4-FFF2-40B4-BE49-F238E27FC236}">
                  <a16:creationId xmlns:a16="http://schemas.microsoft.com/office/drawing/2014/main" id="{5E276722-5197-B412-82F4-CAE376DBBFED}"/>
                </a:ext>
              </a:extLst>
            </p:cNvPr>
            <p:cNvSpPr>
              <a:spLocks/>
            </p:cNvSpPr>
            <p:nvPr/>
          </p:nvSpPr>
          <p:spPr bwMode="auto">
            <a:xfrm>
              <a:off x="1246188" y="436563"/>
              <a:ext cx="34925" cy="63500"/>
            </a:xfrm>
            <a:custGeom>
              <a:avLst/>
              <a:gdLst>
                <a:gd name="T0" fmla="*/ 23 w 43"/>
                <a:gd name="T1" fmla="*/ 5 h 77"/>
                <a:gd name="T2" fmla="*/ 14 w 43"/>
                <a:gd name="T3" fmla="*/ 17 h 77"/>
                <a:gd name="T4" fmla="*/ 13 w 43"/>
                <a:gd name="T5" fmla="*/ 2 h 77"/>
                <a:gd name="T6" fmla="*/ 0 w 43"/>
                <a:gd name="T7" fmla="*/ 2 h 77"/>
                <a:gd name="T8" fmla="*/ 0 w 43"/>
                <a:gd name="T9" fmla="*/ 77 h 77"/>
                <a:gd name="T10" fmla="*/ 14 w 43"/>
                <a:gd name="T11" fmla="*/ 77 h 77"/>
                <a:gd name="T12" fmla="*/ 14 w 43"/>
                <a:gd name="T13" fmla="*/ 35 h 77"/>
                <a:gd name="T14" fmla="*/ 24 w 43"/>
                <a:gd name="T15" fmla="*/ 18 h 77"/>
                <a:gd name="T16" fmla="*/ 35 w 43"/>
                <a:gd name="T17" fmla="*/ 14 h 77"/>
                <a:gd name="T18" fmla="*/ 41 w 43"/>
                <a:gd name="T19" fmla="*/ 15 h 77"/>
                <a:gd name="T20" fmla="*/ 43 w 43"/>
                <a:gd name="T21" fmla="*/ 1 h 77"/>
                <a:gd name="T22" fmla="*/ 37 w 43"/>
                <a:gd name="T23" fmla="*/ 0 h 77"/>
                <a:gd name="T24" fmla="*/ 23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3" y="5"/>
                  </a:moveTo>
                  <a:cubicBezTo>
                    <a:pt x="19" y="8"/>
                    <a:pt x="16" y="12"/>
                    <a:pt x="14" y="17"/>
                  </a:cubicBezTo>
                  <a:cubicBezTo>
                    <a:pt x="13" y="2"/>
                    <a:pt x="13" y="2"/>
                    <a:pt x="13" y="2"/>
                  </a:cubicBezTo>
                  <a:cubicBezTo>
                    <a:pt x="0" y="2"/>
                    <a:pt x="0" y="2"/>
                    <a:pt x="0" y="2"/>
                  </a:cubicBezTo>
                  <a:cubicBezTo>
                    <a:pt x="0" y="77"/>
                    <a:pt x="0" y="77"/>
                    <a:pt x="0" y="77"/>
                  </a:cubicBezTo>
                  <a:cubicBezTo>
                    <a:pt x="14" y="77"/>
                    <a:pt x="14" y="77"/>
                    <a:pt x="14" y="77"/>
                  </a:cubicBezTo>
                  <a:cubicBezTo>
                    <a:pt x="14" y="35"/>
                    <a:pt x="14" y="35"/>
                    <a:pt x="14" y="35"/>
                  </a:cubicBezTo>
                  <a:cubicBezTo>
                    <a:pt x="15" y="27"/>
                    <a:pt x="19" y="22"/>
                    <a:pt x="24" y="18"/>
                  </a:cubicBezTo>
                  <a:cubicBezTo>
                    <a:pt x="28" y="16"/>
                    <a:pt x="31" y="14"/>
                    <a:pt x="35" y="14"/>
                  </a:cubicBezTo>
                  <a:cubicBezTo>
                    <a:pt x="37" y="14"/>
                    <a:pt x="39" y="15"/>
                    <a:pt x="41" y="15"/>
                  </a:cubicBezTo>
                  <a:cubicBezTo>
                    <a:pt x="43" y="1"/>
                    <a:pt x="43" y="1"/>
                    <a:pt x="43" y="1"/>
                  </a:cubicBezTo>
                  <a:cubicBezTo>
                    <a:pt x="37" y="0"/>
                    <a:pt x="37" y="0"/>
                    <a:pt x="37" y="0"/>
                  </a:cubicBezTo>
                  <a:cubicBezTo>
                    <a:pt x="32" y="0"/>
                    <a:pt x="27" y="2"/>
                    <a:pt x="23"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 name="Freeform 8">
              <a:extLst>
                <a:ext uri="{FF2B5EF4-FFF2-40B4-BE49-F238E27FC236}">
                  <a16:creationId xmlns:a16="http://schemas.microsoft.com/office/drawing/2014/main" id="{030C0CC0-0956-B1B0-70A8-800FA865F98A}"/>
                </a:ext>
              </a:extLst>
            </p:cNvPr>
            <p:cNvSpPr>
              <a:spLocks noEditPoints="1"/>
            </p:cNvSpPr>
            <p:nvPr/>
          </p:nvSpPr>
          <p:spPr bwMode="auto">
            <a:xfrm>
              <a:off x="1284288" y="438150"/>
              <a:ext cx="60325" cy="63500"/>
            </a:xfrm>
            <a:custGeom>
              <a:avLst/>
              <a:gdLst>
                <a:gd name="T0" fmla="*/ 36 w 72"/>
                <a:gd name="T1" fmla="*/ 0 h 78"/>
                <a:gd name="T2" fmla="*/ 10 w 72"/>
                <a:gd name="T3" fmla="*/ 10 h 78"/>
                <a:gd name="T4" fmla="*/ 0 w 72"/>
                <a:gd name="T5" fmla="*/ 39 h 78"/>
                <a:gd name="T6" fmla="*/ 10 w 72"/>
                <a:gd name="T7" fmla="*/ 67 h 78"/>
                <a:gd name="T8" fmla="*/ 36 w 72"/>
                <a:gd name="T9" fmla="*/ 78 h 78"/>
                <a:gd name="T10" fmla="*/ 62 w 72"/>
                <a:gd name="T11" fmla="*/ 67 h 78"/>
                <a:gd name="T12" fmla="*/ 72 w 72"/>
                <a:gd name="T13" fmla="*/ 39 h 78"/>
                <a:gd name="T14" fmla="*/ 62 w 72"/>
                <a:gd name="T15" fmla="*/ 10 h 78"/>
                <a:gd name="T16" fmla="*/ 36 w 72"/>
                <a:gd name="T17" fmla="*/ 0 h 78"/>
                <a:gd name="T18" fmla="*/ 52 w 72"/>
                <a:gd name="T19" fmla="*/ 59 h 78"/>
                <a:gd name="T20" fmla="*/ 36 w 72"/>
                <a:gd name="T21" fmla="*/ 66 h 78"/>
                <a:gd name="T22" fmla="*/ 20 w 72"/>
                <a:gd name="T23" fmla="*/ 59 h 78"/>
                <a:gd name="T24" fmla="*/ 15 w 72"/>
                <a:gd name="T25" fmla="*/ 39 h 78"/>
                <a:gd name="T26" fmla="*/ 20 w 72"/>
                <a:gd name="T27" fmla="*/ 19 h 78"/>
                <a:gd name="T28" fmla="*/ 36 w 72"/>
                <a:gd name="T29" fmla="*/ 11 h 78"/>
                <a:gd name="T30" fmla="*/ 52 w 72"/>
                <a:gd name="T31" fmla="*/ 19 h 78"/>
                <a:gd name="T32" fmla="*/ 57 w 72"/>
                <a:gd name="T33" fmla="*/ 39 h 78"/>
                <a:gd name="T34" fmla="*/ 52 w 72"/>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78">
                  <a:moveTo>
                    <a:pt x="36" y="0"/>
                  </a:moveTo>
                  <a:cubicBezTo>
                    <a:pt x="25" y="0"/>
                    <a:pt x="16" y="3"/>
                    <a:pt x="10" y="10"/>
                  </a:cubicBezTo>
                  <a:cubicBezTo>
                    <a:pt x="3" y="17"/>
                    <a:pt x="0" y="27"/>
                    <a:pt x="0" y="39"/>
                  </a:cubicBezTo>
                  <a:cubicBezTo>
                    <a:pt x="0" y="51"/>
                    <a:pt x="3" y="60"/>
                    <a:pt x="10" y="67"/>
                  </a:cubicBezTo>
                  <a:cubicBezTo>
                    <a:pt x="16" y="74"/>
                    <a:pt x="25" y="78"/>
                    <a:pt x="36" y="78"/>
                  </a:cubicBezTo>
                  <a:cubicBezTo>
                    <a:pt x="47" y="78"/>
                    <a:pt x="56" y="74"/>
                    <a:pt x="62" y="67"/>
                  </a:cubicBezTo>
                  <a:cubicBezTo>
                    <a:pt x="69" y="60"/>
                    <a:pt x="72" y="51"/>
                    <a:pt x="72" y="39"/>
                  </a:cubicBezTo>
                  <a:cubicBezTo>
                    <a:pt x="72" y="27"/>
                    <a:pt x="69" y="17"/>
                    <a:pt x="62"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0" y="19"/>
                  </a:cubicBezTo>
                  <a:cubicBezTo>
                    <a:pt x="24" y="14"/>
                    <a:pt x="29" y="11"/>
                    <a:pt x="36" y="11"/>
                  </a:cubicBezTo>
                  <a:cubicBezTo>
                    <a:pt x="43" y="11"/>
                    <a:pt x="48" y="14"/>
                    <a:pt x="52" y="19"/>
                  </a:cubicBezTo>
                  <a:cubicBezTo>
                    <a:pt x="56" y="24"/>
                    <a:pt x="57" y="30"/>
                    <a:pt x="57" y="39"/>
                  </a:cubicBezTo>
                  <a:cubicBezTo>
                    <a:pt x="57" y="47"/>
                    <a:pt x="56" y="54"/>
                    <a:pt x="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 name="Freeform 9">
              <a:extLst>
                <a:ext uri="{FF2B5EF4-FFF2-40B4-BE49-F238E27FC236}">
                  <a16:creationId xmlns:a16="http://schemas.microsoft.com/office/drawing/2014/main" id="{88BAE485-97CC-07B4-6CBC-75F7EB1F86CD}"/>
                </a:ext>
              </a:extLst>
            </p:cNvPr>
            <p:cNvSpPr>
              <a:spLocks/>
            </p:cNvSpPr>
            <p:nvPr/>
          </p:nvSpPr>
          <p:spPr bwMode="auto">
            <a:xfrm>
              <a:off x="1350963" y="438150"/>
              <a:ext cx="90488" cy="61913"/>
            </a:xfrm>
            <a:custGeom>
              <a:avLst/>
              <a:gdLst>
                <a:gd name="T0" fmla="*/ 41 w 57"/>
                <a:gd name="T1" fmla="*/ 31 h 39"/>
                <a:gd name="T2" fmla="*/ 32 w 57"/>
                <a:gd name="T3" fmla="*/ 0 h 39"/>
                <a:gd name="T4" fmla="*/ 24 w 57"/>
                <a:gd name="T5" fmla="*/ 0 h 39"/>
                <a:gd name="T6" fmla="*/ 16 w 57"/>
                <a:gd name="T7" fmla="*/ 31 h 39"/>
                <a:gd name="T8" fmla="*/ 8 w 57"/>
                <a:gd name="T9" fmla="*/ 0 h 39"/>
                <a:gd name="T10" fmla="*/ 0 w 57"/>
                <a:gd name="T11" fmla="*/ 0 h 39"/>
                <a:gd name="T12" fmla="*/ 12 w 57"/>
                <a:gd name="T13" fmla="*/ 39 h 39"/>
                <a:gd name="T14" fmla="*/ 20 w 57"/>
                <a:gd name="T15" fmla="*/ 39 h 39"/>
                <a:gd name="T16" fmla="*/ 28 w 57"/>
                <a:gd name="T17" fmla="*/ 9 h 39"/>
                <a:gd name="T18" fmla="*/ 37 w 57"/>
                <a:gd name="T19" fmla="*/ 39 h 39"/>
                <a:gd name="T20" fmla="*/ 45 w 57"/>
                <a:gd name="T21" fmla="*/ 39 h 39"/>
                <a:gd name="T22" fmla="*/ 57 w 57"/>
                <a:gd name="T23" fmla="*/ 0 h 39"/>
                <a:gd name="T24" fmla="*/ 49 w 57"/>
                <a:gd name="T25" fmla="*/ 0 h 39"/>
                <a:gd name="T26" fmla="*/ 41 w 57"/>
                <a:gd name="T27" fmla="*/ 3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7" h="39">
                  <a:moveTo>
                    <a:pt x="41" y="31"/>
                  </a:moveTo>
                  <a:lnTo>
                    <a:pt x="32" y="0"/>
                  </a:lnTo>
                  <a:lnTo>
                    <a:pt x="24" y="0"/>
                  </a:lnTo>
                  <a:lnTo>
                    <a:pt x="16" y="31"/>
                  </a:lnTo>
                  <a:lnTo>
                    <a:pt x="8" y="0"/>
                  </a:lnTo>
                  <a:lnTo>
                    <a:pt x="0" y="0"/>
                  </a:lnTo>
                  <a:lnTo>
                    <a:pt x="12" y="39"/>
                  </a:lnTo>
                  <a:lnTo>
                    <a:pt x="20" y="39"/>
                  </a:lnTo>
                  <a:lnTo>
                    <a:pt x="28" y="9"/>
                  </a:lnTo>
                  <a:lnTo>
                    <a:pt x="37" y="39"/>
                  </a:lnTo>
                  <a:lnTo>
                    <a:pt x="45" y="39"/>
                  </a:lnTo>
                  <a:lnTo>
                    <a:pt x="57" y="0"/>
                  </a:lnTo>
                  <a:lnTo>
                    <a:pt x="49" y="0"/>
                  </a:lnTo>
                  <a:lnTo>
                    <a:pt x="41" y="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 name="Freeform 10">
              <a:extLst>
                <a:ext uri="{FF2B5EF4-FFF2-40B4-BE49-F238E27FC236}">
                  <a16:creationId xmlns:a16="http://schemas.microsoft.com/office/drawing/2014/main" id="{E0EE8424-6820-BE0B-2C64-487E7DD59BC7}"/>
                </a:ext>
              </a:extLst>
            </p:cNvPr>
            <p:cNvSpPr>
              <a:spLocks/>
            </p:cNvSpPr>
            <p:nvPr/>
          </p:nvSpPr>
          <p:spPr bwMode="auto">
            <a:xfrm>
              <a:off x="1446213" y="422275"/>
              <a:ext cx="38100" cy="79375"/>
            </a:xfrm>
            <a:custGeom>
              <a:avLst/>
              <a:gdLst>
                <a:gd name="T0" fmla="*/ 26 w 46"/>
                <a:gd name="T1" fmla="*/ 0 h 97"/>
                <a:gd name="T2" fmla="*/ 13 w 46"/>
                <a:gd name="T3" fmla="*/ 0 h 97"/>
                <a:gd name="T4" fmla="*/ 11 w 46"/>
                <a:gd name="T5" fmla="*/ 20 h 97"/>
                <a:gd name="T6" fmla="*/ 0 w 46"/>
                <a:gd name="T7" fmla="*/ 20 h 97"/>
                <a:gd name="T8" fmla="*/ 0 w 46"/>
                <a:gd name="T9" fmla="*/ 31 h 97"/>
                <a:gd name="T10" fmla="*/ 11 w 46"/>
                <a:gd name="T11" fmla="*/ 31 h 97"/>
                <a:gd name="T12" fmla="*/ 11 w 46"/>
                <a:gd name="T13" fmla="*/ 72 h 97"/>
                <a:gd name="T14" fmla="*/ 16 w 46"/>
                <a:gd name="T15" fmla="*/ 91 h 97"/>
                <a:gd name="T16" fmla="*/ 32 w 46"/>
                <a:gd name="T17" fmla="*/ 97 h 97"/>
                <a:gd name="T18" fmla="*/ 46 w 46"/>
                <a:gd name="T19" fmla="*/ 95 h 97"/>
                <a:gd name="T20" fmla="*/ 44 w 46"/>
                <a:gd name="T21" fmla="*/ 84 h 97"/>
                <a:gd name="T22" fmla="*/ 36 w 46"/>
                <a:gd name="T23" fmla="*/ 85 h 97"/>
                <a:gd name="T24" fmla="*/ 28 w 46"/>
                <a:gd name="T25" fmla="*/ 82 h 97"/>
                <a:gd name="T26" fmla="*/ 26 w 46"/>
                <a:gd name="T27" fmla="*/ 70 h 97"/>
                <a:gd name="T28" fmla="*/ 26 w 46"/>
                <a:gd name="T29" fmla="*/ 31 h 97"/>
                <a:gd name="T30" fmla="*/ 46 w 46"/>
                <a:gd name="T31" fmla="*/ 31 h 97"/>
                <a:gd name="T32" fmla="*/ 46 w 46"/>
                <a:gd name="T33" fmla="*/ 20 h 97"/>
                <a:gd name="T34" fmla="*/ 26 w 46"/>
                <a:gd name="T35" fmla="*/ 20 h 97"/>
                <a:gd name="T36" fmla="*/ 26 w 46"/>
                <a:gd name="T37"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6" h="97">
                  <a:moveTo>
                    <a:pt x="26" y="0"/>
                  </a:moveTo>
                  <a:cubicBezTo>
                    <a:pt x="13" y="0"/>
                    <a:pt x="13" y="0"/>
                    <a:pt x="13" y="0"/>
                  </a:cubicBezTo>
                  <a:cubicBezTo>
                    <a:pt x="11" y="20"/>
                    <a:pt x="11" y="20"/>
                    <a:pt x="11" y="20"/>
                  </a:cubicBezTo>
                  <a:cubicBezTo>
                    <a:pt x="0" y="20"/>
                    <a:pt x="0" y="20"/>
                    <a:pt x="0" y="20"/>
                  </a:cubicBezTo>
                  <a:cubicBezTo>
                    <a:pt x="0" y="31"/>
                    <a:pt x="0" y="31"/>
                    <a:pt x="0" y="31"/>
                  </a:cubicBezTo>
                  <a:cubicBezTo>
                    <a:pt x="11" y="31"/>
                    <a:pt x="11" y="31"/>
                    <a:pt x="11" y="31"/>
                  </a:cubicBezTo>
                  <a:cubicBezTo>
                    <a:pt x="11" y="72"/>
                    <a:pt x="11" y="72"/>
                    <a:pt x="11" y="72"/>
                  </a:cubicBezTo>
                  <a:cubicBezTo>
                    <a:pt x="11" y="81"/>
                    <a:pt x="13" y="88"/>
                    <a:pt x="16" y="91"/>
                  </a:cubicBezTo>
                  <a:cubicBezTo>
                    <a:pt x="20" y="95"/>
                    <a:pt x="25" y="97"/>
                    <a:pt x="32" y="97"/>
                  </a:cubicBezTo>
                  <a:cubicBezTo>
                    <a:pt x="38" y="97"/>
                    <a:pt x="42" y="96"/>
                    <a:pt x="46" y="95"/>
                  </a:cubicBezTo>
                  <a:cubicBezTo>
                    <a:pt x="44" y="84"/>
                    <a:pt x="44" y="84"/>
                    <a:pt x="44" y="84"/>
                  </a:cubicBezTo>
                  <a:cubicBezTo>
                    <a:pt x="42" y="85"/>
                    <a:pt x="39" y="85"/>
                    <a:pt x="36" y="85"/>
                  </a:cubicBezTo>
                  <a:cubicBezTo>
                    <a:pt x="33" y="85"/>
                    <a:pt x="30" y="84"/>
                    <a:pt x="28" y="82"/>
                  </a:cubicBezTo>
                  <a:cubicBezTo>
                    <a:pt x="27" y="80"/>
                    <a:pt x="26" y="76"/>
                    <a:pt x="26" y="70"/>
                  </a:cubicBezTo>
                  <a:cubicBezTo>
                    <a:pt x="26" y="31"/>
                    <a:pt x="26" y="31"/>
                    <a:pt x="26" y="31"/>
                  </a:cubicBezTo>
                  <a:cubicBezTo>
                    <a:pt x="46" y="31"/>
                    <a:pt x="46" y="31"/>
                    <a:pt x="46" y="31"/>
                  </a:cubicBezTo>
                  <a:cubicBezTo>
                    <a:pt x="46" y="20"/>
                    <a:pt x="46" y="20"/>
                    <a:pt x="46" y="20"/>
                  </a:cubicBezTo>
                  <a:cubicBezTo>
                    <a:pt x="26" y="20"/>
                    <a:pt x="26" y="20"/>
                    <a:pt x="26" y="20"/>
                  </a:cubicBezTo>
                  <a:lnTo>
                    <a:pt x="2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5" name="Freeform 11">
              <a:extLst>
                <a:ext uri="{FF2B5EF4-FFF2-40B4-BE49-F238E27FC236}">
                  <a16:creationId xmlns:a16="http://schemas.microsoft.com/office/drawing/2014/main" id="{493BFF13-D216-7236-ADB3-513803D7A451}"/>
                </a:ext>
              </a:extLst>
            </p:cNvPr>
            <p:cNvSpPr>
              <a:spLocks/>
            </p:cNvSpPr>
            <p:nvPr/>
          </p:nvSpPr>
          <p:spPr bwMode="auto">
            <a:xfrm>
              <a:off x="1497013" y="412750"/>
              <a:ext cx="52388" cy="87313"/>
            </a:xfrm>
            <a:custGeom>
              <a:avLst/>
              <a:gdLst>
                <a:gd name="T0" fmla="*/ 39 w 64"/>
                <a:gd name="T1" fmla="*/ 30 h 106"/>
                <a:gd name="T2" fmla="*/ 14 w 64"/>
                <a:gd name="T3" fmla="*/ 45 h 106"/>
                <a:gd name="T4" fmla="*/ 14 w 64"/>
                <a:gd name="T5" fmla="*/ 0 h 106"/>
                <a:gd name="T6" fmla="*/ 0 w 64"/>
                <a:gd name="T7" fmla="*/ 0 h 106"/>
                <a:gd name="T8" fmla="*/ 0 w 64"/>
                <a:gd name="T9" fmla="*/ 106 h 106"/>
                <a:gd name="T10" fmla="*/ 14 w 64"/>
                <a:gd name="T11" fmla="*/ 106 h 106"/>
                <a:gd name="T12" fmla="*/ 14 w 64"/>
                <a:gd name="T13" fmla="*/ 62 h 106"/>
                <a:gd name="T14" fmla="*/ 21 w 64"/>
                <a:gd name="T15" fmla="*/ 49 h 106"/>
                <a:gd name="T16" fmla="*/ 34 w 64"/>
                <a:gd name="T17" fmla="*/ 42 h 106"/>
                <a:gd name="T18" fmla="*/ 46 w 64"/>
                <a:gd name="T19" fmla="*/ 47 h 106"/>
                <a:gd name="T20" fmla="*/ 49 w 64"/>
                <a:gd name="T21" fmla="*/ 62 h 106"/>
                <a:gd name="T22" fmla="*/ 49 w 64"/>
                <a:gd name="T23" fmla="*/ 106 h 106"/>
                <a:gd name="T24" fmla="*/ 64 w 64"/>
                <a:gd name="T25" fmla="*/ 106 h 106"/>
                <a:gd name="T26" fmla="*/ 64 w 64"/>
                <a:gd name="T27" fmla="*/ 58 h 106"/>
                <a:gd name="T28" fmla="*/ 57 w 64"/>
                <a:gd name="T29" fmla="*/ 37 h 106"/>
                <a:gd name="T30" fmla="*/ 39 w 64"/>
                <a:gd name="T31" fmla="*/ 3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4" h="106">
                  <a:moveTo>
                    <a:pt x="39" y="30"/>
                  </a:moveTo>
                  <a:cubicBezTo>
                    <a:pt x="29" y="30"/>
                    <a:pt x="20" y="35"/>
                    <a:pt x="14" y="45"/>
                  </a:cubicBezTo>
                  <a:cubicBezTo>
                    <a:pt x="14" y="0"/>
                    <a:pt x="14" y="0"/>
                    <a:pt x="14" y="0"/>
                  </a:cubicBezTo>
                  <a:cubicBezTo>
                    <a:pt x="0" y="0"/>
                    <a:pt x="0" y="0"/>
                    <a:pt x="0" y="0"/>
                  </a:cubicBezTo>
                  <a:cubicBezTo>
                    <a:pt x="0" y="106"/>
                    <a:pt x="0" y="106"/>
                    <a:pt x="0" y="106"/>
                  </a:cubicBezTo>
                  <a:cubicBezTo>
                    <a:pt x="14" y="106"/>
                    <a:pt x="14" y="106"/>
                    <a:pt x="14" y="106"/>
                  </a:cubicBezTo>
                  <a:cubicBezTo>
                    <a:pt x="14" y="62"/>
                    <a:pt x="14" y="62"/>
                    <a:pt x="14" y="62"/>
                  </a:cubicBezTo>
                  <a:cubicBezTo>
                    <a:pt x="15" y="57"/>
                    <a:pt x="17" y="53"/>
                    <a:pt x="21" y="49"/>
                  </a:cubicBezTo>
                  <a:cubicBezTo>
                    <a:pt x="25" y="44"/>
                    <a:pt x="29" y="42"/>
                    <a:pt x="34" y="42"/>
                  </a:cubicBezTo>
                  <a:cubicBezTo>
                    <a:pt x="40" y="42"/>
                    <a:pt x="44" y="44"/>
                    <a:pt x="46" y="47"/>
                  </a:cubicBezTo>
                  <a:cubicBezTo>
                    <a:pt x="48" y="50"/>
                    <a:pt x="49" y="55"/>
                    <a:pt x="49" y="62"/>
                  </a:cubicBezTo>
                  <a:cubicBezTo>
                    <a:pt x="49" y="106"/>
                    <a:pt x="49" y="106"/>
                    <a:pt x="49" y="106"/>
                  </a:cubicBezTo>
                  <a:cubicBezTo>
                    <a:pt x="64" y="106"/>
                    <a:pt x="64" y="106"/>
                    <a:pt x="64" y="106"/>
                  </a:cubicBezTo>
                  <a:cubicBezTo>
                    <a:pt x="64" y="58"/>
                    <a:pt x="64" y="58"/>
                    <a:pt x="64" y="58"/>
                  </a:cubicBezTo>
                  <a:cubicBezTo>
                    <a:pt x="64" y="48"/>
                    <a:pt x="62" y="41"/>
                    <a:pt x="57" y="37"/>
                  </a:cubicBezTo>
                  <a:cubicBezTo>
                    <a:pt x="53" y="32"/>
                    <a:pt x="47" y="30"/>
                    <a:pt x="39"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 name="Freeform 12">
              <a:extLst>
                <a:ext uri="{FF2B5EF4-FFF2-40B4-BE49-F238E27FC236}">
                  <a16:creationId xmlns:a16="http://schemas.microsoft.com/office/drawing/2014/main" id="{A2FBFC85-5630-8BC3-A583-1DEC58BBCCA5}"/>
                </a:ext>
              </a:extLst>
            </p:cNvPr>
            <p:cNvSpPr>
              <a:spLocks noEditPoints="1"/>
            </p:cNvSpPr>
            <p:nvPr/>
          </p:nvSpPr>
          <p:spPr bwMode="auto">
            <a:xfrm>
              <a:off x="1581151" y="415925"/>
              <a:ext cx="77788" cy="84138"/>
            </a:xfrm>
            <a:custGeom>
              <a:avLst/>
              <a:gdLst>
                <a:gd name="T0" fmla="*/ 20 w 49"/>
                <a:gd name="T1" fmla="*/ 0 h 53"/>
                <a:gd name="T2" fmla="*/ 0 w 49"/>
                <a:gd name="T3" fmla="*/ 53 h 53"/>
                <a:gd name="T4" fmla="*/ 8 w 49"/>
                <a:gd name="T5" fmla="*/ 53 h 53"/>
                <a:gd name="T6" fmla="*/ 13 w 49"/>
                <a:gd name="T7" fmla="*/ 40 h 53"/>
                <a:gd name="T8" fmla="*/ 36 w 49"/>
                <a:gd name="T9" fmla="*/ 40 h 53"/>
                <a:gd name="T10" fmla="*/ 40 w 49"/>
                <a:gd name="T11" fmla="*/ 53 h 53"/>
                <a:gd name="T12" fmla="*/ 49 w 49"/>
                <a:gd name="T13" fmla="*/ 53 h 53"/>
                <a:gd name="T14" fmla="*/ 29 w 49"/>
                <a:gd name="T15" fmla="*/ 0 h 53"/>
                <a:gd name="T16" fmla="*/ 20 w 49"/>
                <a:gd name="T17" fmla="*/ 0 h 53"/>
                <a:gd name="T18" fmla="*/ 15 w 49"/>
                <a:gd name="T19" fmla="*/ 34 h 53"/>
                <a:gd name="T20" fmla="*/ 24 w 49"/>
                <a:gd name="T21" fmla="*/ 7 h 53"/>
                <a:gd name="T22" fmla="*/ 34 w 49"/>
                <a:gd name="T23" fmla="*/ 34 h 53"/>
                <a:gd name="T24" fmla="*/ 15 w 49"/>
                <a:gd name="T25" fmla="*/ 34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3">
                  <a:moveTo>
                    <a:pt x="20" y="0"/>
                  </a:moveTo>
                  <a:lnTo>
                    <a:pt x="0" y="53"/>
                  </a:lnTo>
                  <a:lnTo>
                    <a:pt x="8" y="53"/>
                  </a:lnTo>
                  <a:lnTo>
                    <a:pt x="13" y="40"/>
                  </a:lnTo>
                  <a:lnTo>
                    <a:pt x="36" y="40"/>
                  </a:lnTo>
                  <a:lnTo>
                    <a:pt x="40" y="53"/>
                  </a:lnTo>
                  <a:lnTo>
                    <a:pt x="49" y="53"/>
                  </a:lnTo>
                  <a:lnTo>
                    <a:pt x="29" y="0"/>
                  </a:lnTo>
                  <a:lnTo>
                    <a:pt x="20" y="0"/>
                  </a:lnTo>
                  <a:close/>
                  <a:moveTo>
                    <a:pt x="15" y="34"/>
                  </a:moveTo>
                  <a:lnTo>
                    <a:pt x="24" y="7"/>
                  </a:lnTo>
                  <a:lnTo>
                    <a:pt x="34" y="34"/>
                  </a:lnTo>
                  <a:lnTo>
                    <a:pt x="15" y="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 name="Freeform 14">
              <a:extLst>
                <a:ext uri="{FF2B5EF4-FFF2-40B4-BE49-F238E27FC236}">
                  <a16:creationId xmlns:a16="http://schemas.microsoft.com/office/drawing/2014/main" id="{FF83A1F9-4D22-902B-230C-EA48637DF2D8}"/>
                </a:ext>
              </a:extLst>
            </p:cNvPr>
            <p:cNvSpPr>
              <a:spLocks noEditPoints="1"/>
            </p:cNvSpPr>
            <p:nvPr/>
          </p:nvSpPr>
          <p:spPr bwMode="auto">
            <a:xfrm>
              <a:off x="1663701" y="412750"/>
              <a:ext cx="58738" cy="88900"/>
            </a:xfrm>
            <a:custGeom>
              <a:avLst/>
              <a:gdLst>
                <a:gd name="T0" fmla="*/ 57 w 71"/>
                <a:gd name="T1" fmla="*/ 43 h 108"/>
                <a:gd name="T2" fmla="*/ 55 w 71"/>
                <a:gd name="T3" fmla="*/ 40 h 108"/>
                <a:gd name="T4" fmla="*/ 51 w 71"/>
                <a:gd name="T5" fmla="*/ 36 h 108"/>
                <a:gd name="T6" fmla="*/ 43 w 71"/>
                <a:gd name="T7" fmla="*/ 31 h 108"/>
                <a:gd name="T8" fmla="*/ 33 w 71"/>
                <a:gd name="T9" fmla="*/ 30 h 108"/>
                <a:gd name="T10" fmla="*/ 9 w 71"/>
                <a:gd name="T11" fmla="*/ 41 h 108"/>
                <a:gd name="T12" fmla="*/ 0 w 71"/>
                <a:gd name="T13" fmla="*/ 69 h 108"/>
                <a:gd name="T14" fmla="*/ 8 w 71"/>
                <a:gd name="T15" fmla="*/ 97 h 108"/>
                <a:gd name="T16" fmla="*/ 32 w 71"/>
                <a:gd name="T17" fmla="*/ 108 h 108"/>
                <a:gd name="T18" fmla="*/ 37 w 71"/>
                <a:gd name="T19" fmla="*/ 107 h 108"/>
                <a:gd name="T20" fmla="*/ 42 w 71"/>
                <a:gd name="T21" fmla="*/ 106 h 108"/>
                <a:gd name="T22" fmla="*/ 46 w 71"/>
                <a:gd name="T23" fmla="*/ 104 h 108"/>
                <a:gd name="T24" fmla="*/ 49 w 71"/>
                <a:gd name="T25" fmla="*/ 103 h 108"/>
                <a:gd name="T26" fmla="*/ 52 w 71"/>
                <a:gd name="T27" fmla="*/ 100 h 108"/>
                <a:gd name="T28" fmla="*/ 54 w 71"/>
                <a:gd name="T29" fmla="*/ 98 h 108"/>
                <a:gd name="T30" fmla="*/ 55 w 71"/>
                <a:gd name="T31" fmla="*/ 97 h 108"/>
                <a:gd name="T32" fmla="*/ 56 w 71"/>
                <a:gd name="T33" fmla="*/ 95 h 108"/>
                <a:gd name="T34" fmla="*/ 57 w 71"/>
                <a:gd name="T35" fmla="*/ 95 h 108"/>
                <a:gd name="T36" fmla="*/ 59 w 71"/>
                <a:gd name="T37" fmla="*/ 106 h 108"/>
                <a:gd name="T38" fmla="*/ 71 w 71"/>
                <a:gd name="T39" fmla="*/ 106 h 108"/>
                <a:gd name="T40" fmla="*/ 71 w 71"/>
                <a:gd name="T41" fmla="*/ 0 h 108"/>
                <a:gd name="T42" fmla="*/ 57 w 71"/>
                <a:gd name="T43" fmla="*/ 0 h 108"/>
                <a:gd name="T44" fmla="*/ 57 w 71"/>
                <a:gd name="T45" fmla="*/ 43 h 108"/>
                <a:gd name="T46" fmla="*/ 51 w 71"/>
                <a:gd name="T47" fmla="*/ 88 h 108"/>
                <a:gd name="T48" fmla="*/ 36 w 71"/>
                <a:gd name="T49" fmla="*/ 96 h 108"/>
                <a:gd name="T50" fmla="*/ 20 w 71"/>
                <a:gd name="T51" fmla="*/ 88 h 108"/>
                <a:gd name="T52" fmla="*/ 15 w 71"/>
                <a:gd name="T53" fmla="*/ 68 h 108"/>
                <a:gd name="T54" fmla="*/ 21 w 71"/>
                <a:gd name="T55" fmla="*/ 49 h 108"/>
                <a:gd name="T56" fmla="*/ 36 w 71"/>
                <a:gd name="T57" fmla="*/ 41 h 108"/>
                <a:gd name="T58" fmla="*/ 51 w 71"/>
                <a:gd name="T59" fmla="*/ 49 h 108"/>
                <a:gd name="T60" fmla="*/ 57 w 71"/>
                <a:gd name="T61" fmla="*/ 68 h 108"/>
                <a:gd name="T62" fmla="*/ 51 w 71"/>
                <a:gd name="T63" fmla="*/ 8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1" h="108">
                  <a:moveTo>
                    <a:pt x="57" y="43"/>
                  </a:moveTo>
                  <a:cubicBezTo>
                    <a:pt x="56" y="42"/>
                    <a:pt x="56" y="41"/>
                    <a:pt x="55" y="40"/>
                  </a:cubicBezTo>
                  <a:cubicBezTo>
                    <a:pt x="54" y="39"/>
                    <a:pt x="53" y="38"/>
                    <a:pt x="51" y="36"/>
                  </a:cubicBezTo>
                  <a:cubicBezTo>
                    <a:pt x="49" y="34"/>
                    <a:pt x="46" y="33"/>
                    <a:pt x="43" y="31"/>
                  </a:cubicBezTo>
                  <a:cubicBezTo>
                    <a:pt x="40" y="30"/>
                    <a:pt x="37" y="30"/>
                    <a:pt x="33" y="30"/>
                  </a:cubicBezTo>
                  <a:cubicBezTo>
                    <a:pt x="23" y="30"/>
                    <a:pt x="15" y="33"/>
                    <a:pt x="9" y="41"/>
                  </a:cubicBezTo>
                  <a:cubicBezTo>
                    <a:pt x="3" y="48"/>
                    <a:pt x="0" y="57"/>
                    <a:pt x="0" y="69"/>
                  </a:cubicBezTo>
                  <a:cubicBezTo>
                    <a:pt x="0" y="80"/>
                    <a:pt x="3" y="90"/>
                    <a:pt x="8" y="97"/>
                  </a:cubicBezTo>
                  <a:cubicBezTo>
                    <a:pt x="14" y="104"/>
                    <a:pt x="22" y="108"/>
                    <a:pt x="32" y="108"/>
                  </a:cubicBezTo>
                  <a:cubicBezTo>
                    <a:pt x="34" y="108"/>
                    <a:pt x="35" y="108"/>
                    <a:pt x="37" y="107"/>
                  </a:cubicBezTo>
                  <a:cubicBezTo>
                    <a:pt x="39" y="107"/>
                    <a:pt x="41" y="107"/>
                    <a:pt x="42" y="106"/>
                  </a:cubicBezTo>
                  <a:cubicBezTo>
                    <a:pt x="43" y="106"/>
                    <a:pt x="45" y="105"/>
                    <a:pt x="46" y="104"/>
                  </a:cubicBezTo>
                  <a:cubicBezTo>
                    <a:pt x="47" y="104"/>
                    <a:pt x="48" y="103"/>
                    <a:pt x="49" y="103"/>
                  </a:cubicBezTo>
                  <a:cubicBezTo>
                    <a:pt x="50" y="102"/>
                    <a:pt x="51" y="101"/>
                    <a:pt x="52" y="100"/>
                  </a:cubicBezTo>
                  <a:cubicBezTo>
                    <a:pt x="53" y="100"/>
                    <a:pt x="53" y="99"/>
                    <a:pt x="54" y="98"/>
                  </a:cubicBezTo>
                  <a:cubicBezTo>
                    <a:pt x="54" y="98"/>
                    <a:pt x="55" y="97"/>
                    <a:pt x="55" y="97"/>
                  </a:cubicBezTo>
                  <a:cubicBezTo>
                    <a:pt x="56" y="96"/>
                    <a:pt x="56" y="96"/>
                    <a:pt x="56" y="95"/>
                  </a:cubicBezTo>
                  <a:cubicBezTo>
                    <a:pt x="57" y="95"/>
                    <a:pt x="57" y="95"/>
                    <a:pt x="57" y="95"/>
                  </a:cubicBezTo>
                  <a:cubicBezTo>
                    <a:pt x="59" y="106"/>
                    <a:pt x="59" y="106"/>
                    <a:pt x="59" y="106"/>
                  </a:cubicBezTo>
                  <a:cubicBezTo>
                    <a:pt x="71" y="106"/>
                    <a:pt x="71" y="106"/>
                    <a:pt x="71" y="106"/>
                  </a:cubicBezTo>
                  <a:cubicBezTo>
                    <a:pt x="71" y="0"/>
                    <a:pt x="71" y="0"/>
                    <a:pt x="71" y="0"/>
                  </a:cubicBezTo>
                  <a:cubicBezTo>
                    <a:pt x="57" y="0"/>
                    <a:pt x="57" y="0"/>
                    <a:pt x="57" y="0"/>
                  </a:cubicBezTo>
                  <a:lnTo>
                    <a:pt x="57" y="43"/>
                  </a:lnTo>
                  <a:close/>
                  <a:moveTo>
                    <a:pt x="51" y="88"/>
                  </a:moveTo>
                  <a:cubicBezTo>
                    <a:pt x="47" y="93"/>
                    <a:pt x="42" y="96"/>
                    <a:pt x="36" y="96"/>
                  </a:cubicBezTo>
                  <a:cubicBezTo>
                    <a:pt x="29" y="96"/>
                    <a:pt x="24" y="93"/>
                    <a:pt x="20" y="88"/>
                  </a:cubicBezTo>
                  <a:cubicBezTo>
                    <a:pt x="17" y="83"/>
                    <a:pt x="15" y="76"/>
                    <a:pt x="15" y="68"/>
                  </a:cubicBezTo>
                  <a:cubicBezTo>
                    <a:pt x="15" y="61"/>
                    <a:pt x="17" y="54"/>
                    <a:pt x="21" y="49"/>
                  </a:cubicBezTo>
                  <a:cubicBezTo>
                    <a:pt x="25" y="44"/>
                    <a:pt x="30" y="41"/>
                    <a:pt x="36" y="41"/>
                  </a:cubicBezTo>
                  <a:cubicBezTo>
                    <a:pt x="43" y="41"/>
                    <a:pt x="48" y="44"/>
                    <a:pt x="51" y="49"/>
                  </a:cubicBezTo>
                  <a:cubicBezTo>
                    <a:pt x="55" y="54"/>
                    <a:pt x="57" y="61"/>
                    <a:pt x="57" y="68"/>
                  </a:cubicBezTo>
                  <a:cubicBezTo>
                    <a:pt x="57" y="76"/>
                    <a:pt x="55" y="83"/>
                    <a:pt x="51" y="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 name="Freeform 15">
              <a:extLst>
                <a:ext uri="{FF2B5EF4-FFF2-40B4-BE49-F238E27FC236}">
                  <a16:creationId xmlns:a16="http://schemas.microsoft.com/office/drawing/2014/main" id="{B67964F5-8081-A3D8-089C-A081B2E521A9}"/>
                </a:ext>
              </a:extLst>
            </p:cNvPr>
            <p:cNvSpPr>
              <a:spLocks/>
            </p:cNvSpPr>
            <p:nvPr/>
          </p:nvSpPr>
          <p:spPr bwMode="auto">
            <a:xfrm>
              <a:off x="1733551" y="438150"/>
              <a:ext cx="60325" cy="61913"/>
            </a:xfrm>
            <a:custGeom>
              <a:avLst/>
              <a:gdLst>
                <a:gd name="T0" fmla="*/ 18 w 38"/>
                <a:gd name="T1" fmla="*/ 32 h 39"/>
                <a:gd name="T2" fmla="*/ 8 w 38"/>
                <a:gd name="T3" fmla="*/ 0 h 39"/>
                <a:gd name="T4" fmla="*/ 0 w 38"/>
                <a:gd name="T5" fmla="*/ 0 h 39"/>
                <a:gd name="T6" fmla="*/ 15 w 38"/>
                <a:gd name="T7" fmla="*/ 39 h 39"/>
                <a:gd name="T8" fmla="*/ 23 w 38"/>
                <a:gd name="T9" fmla="*/ 39 h 39"/>
                <a:gd name="T10" fmla="*/ 38 w 38"/>
                <a:gd name="T11" fmla="*/ 0 h 39"/>
                <a:gd name="T12" fmla="*/ 29 w 38"/>
                <a:gd name="T13" fmla="*/ 0 h 39"/>
                <a:gd name="T14" fmla="*/ 18 w 38"/>
                <a:gd name="T15" fmla="*/ 32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39">
                  <a:moveTo>
                    <a:pt x="18" y="32"/>
                  </a:moveTo>
                  <a:lnTo>
                    <a:pt x="8" y="0"/>
                  </a:lnTo>
                  <a:lnTo>
                    <a:pt x="0" y="0"/>
                  </a:lnTo>
                  <a:lnTo>
                    <a:pt x="15" y="39"/>
                  </a:lnTo>
                  <a:lnTo>
                    <a:pt x="23" y="39"/>
                  </a:lnTo>
                  <a:lnTo>
                    <a:pt x="38" y="0"/>
                  </a:lnTo>
                  <a:lnTo>
                    <a:pt x="29" y="0"/>
                  </a:lnTo>
                  <a:lnTo>
                    <a:pt x="18"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9" name="Freeform 16">
              <a:extLst>
                <a:ext uri="{FF2B5EF4-FFF2-40B4-BE49-F238E27FC236}">
                  <a16:creationId xmlns:a16="http://schemas.microsoft.com/office/drawing/2014/main" id="{C73E25E4-139B-A180-CBFD-59414A4BD238}"/>
                </a:ext>
              </a:extLst>
            </p:cNvPr>
            <p:cNvSpPr>
              <a:spLocks/>
            </p:cNvSpPr>
            <p:nvPr/>
          </p:nvSpPr>
          <p:spPr bwMode="auto">
            <a:xfrm>
              <a:off x="1801813" y="411163"/>
              <a:ext cx="15875" cy="14288"/>
            </a:xfrm>
            <a:custGeom>
              <a:avLst/>
              <a:gdLst>
                <a:gd name="T0" fmla="*/ 10 w 19"/>
                <a:gd name="T1" fmla="*/ 0 h 18"/>
                <a:gd name="T2" fmla="*/ 3 w 19"/>
                <a:gd name="T3" fmla="*/ 2 h 18"/>
                <a:gd name="T4" fmla="*/ 0 w 19"/>
                <a:gd name="T5" fmla="*/ 9 h 18"/>
                <a:gd name="T6" fmla="*/ 3 w 19"/>
                <a:gd name="T7" fmla="*/ 16 h 18"/>
                <a:gd name="T8" fmla="*/ 10 w 19"/>
                <a:gd name="T9" fmla="*/ 18 h 18"/>
                <a:gd name="T10" fmla="*/ 17 w 19"/>
                <a:gd name="T11" fmla="*/ 16 h 18"/>
                <a:gd name="T12" fmla="*/ 19 w 19"/>
                <a:gd name="T13" fmla="*/ 9 h 18"/>
                <a:gd name="T14" fmla="*/ 17 w 19"/>
                <a:gd name="T15" fmla="*/ 2 h 18"/>
                <a:gd name="T16" fmla="*/ 10 w 19"/>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8">
                  <a:moveTo>
                    <a:pt x="10" y="0"/>
                  </a:moveTo>
                  <a:cubicBezTo>
                    <a:pt x="7" y="0"/>
                    <a:pt x="5" y="1"/>
                    <a:pt x="3" y="2"/>
                  </a:cubicBezTo>
                  <a:cubicBezTo>
                    <a:pt x="1" y="4"/>
                    <a:pt x="0" y="7"/>
                    <a:pt x="0" y="9"/>
                  </a:cubicBezTo>
                  <a:cubicBezTo>
                    <a:pt x="0" y="12"/>
                    <a:pt x="1" y="14"/>
                    <a:pt x="3" y="16"/>
                  </a:cubicBezTo>
                  <a:cubicBezTo>
                    <a:pt x="5" y="17"/>
                    <a:pt x="7" y="18"/>
                    <a:pt x="10" y="18"/>
                  </a:cubicBezTo>
                  <a:cubicBezTo>
                    <a:pt x="13" y="18"/>
                    <a:pt x="15" y="17"/>
                    <a:pt x="17" y="16"/>
                  </a:cubicBezTo>
                  <a:cubicBezTo>
                    <a:pt x="18" y="14"/>
                    <a:pt x="19" y="12"/>
                    <a:pt x="19" y="9"/>
                  </a:cubicBezTo>
                  <a:cubicBezTo>
                    <a:pt x="19" y="6"/>
                    <a:pt x="18" y="4"/>
                    <a:pt x="17" y="2"/>
                  </a:cubicBezTo>
                  <a:cubicBezTo>
                    <a:pt x="15" y="1"/>
                    <a:pt x="12" y="0"/>
                    <a:pt x="1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 name="Rectangle 17">
              <a:extLst>
                <a:ext uri="{FF2B5EF4-FFF2-40B4-BE49-F238E27FC236}">
                  <a16:creationId xmlns:a16="http://schemas.microsoft.com/office/drawing/2014/main" id="{7B6F8562-C3CB-5305-FB0B-63FF8D97092D}"/>
                </a:ext>
              </a:extLst>
            </p:cNvPr>
            <p:cNvSpPr>
              <a:spLocks noChangeArrowheads="1"/>
            </p:cNvSpPr>
            <p:nvPr/>
          </p:nvSpPr>
          <p:spPr bwMode="auto">
            <a:xfrm>
              <a:off x="1804988" y="438150"/>
              <a:ext cx="11113" cy="619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 name="Freeform 18">
              <a:extLst>
                <a:ext uri="{FF2B5EF4-FFF2-40B4-BE49-F238E27FC236}">
                  <a16:creationId xmlns:a16="http://schemas.microsoft.com/office/drawing/2014/main" id="{AAAB2CA3-ACC4-BAB9-7B09-8D2F882AE852}"/>
                </a:ext>
              </a:extLst>
            </p:cNvPr>
            <p:cNvSpPr>
              <a:spLocks/>
            </p:cNvSpPr>
            <p:nvPr/>
          </p:nvSpPr>
          <p:spPr bwMode="auto">
            <a:xfrm>
              <a:off x="1828801" y="436563"/>
              <a:ext cx="47625" cy="65088"/>
            </a:xfrm>
            <a:custGeom>
              <a:avLst/>
              <a:gdLst>
                <a:gd name="T0" fmla="*/ 44 w 59"/>
                <a:gd name="T1" fmla="*/ 36 h 79"/>
                <a:gd name="T2" fmla="*/ 37 w 59"/>
                <a:gd name="T3" fmla="*/ 34 h 79"/>
                <a:gd name="T4" fmla="*/ 30 w 59"/>
                <a:gd name="T5" fmla="*/ 31 h 79"/>
                <a:gd name="T6" fmla="*/ 24 w 59"/>
                <a:gd name="T7" fmla="*/ 29 h 79"/>
                <a:gd name="T8" fmla="*/ 20 w 59"/>
                <a:gd name="T9" fmla="*/ 26 h 79"/>
                <a:gd name="T10" fmla="*/ 18 w 59"/>
                <a:gd name="T11" fmla="*/ 21 h 79"/>
                <a:gd name="T12" fmla="*/ 22 w 59"/>
                <a:gd name="T13" fmla="*/ 14 h 79"/>
                <a:gd name="T14" fmla="*/ 32 w 59"/>
                <a:gd name="T15" fmla="*/ 12 h 79"/>
                <a:gd name="T16" fmla="*/ 52 w 59"/>
                <a:gd name="T17" fmla="*/ 20 h 79"/>
                <a:gd name="T18" fmla="*/ 58 w 59"/>
                <a:gd name="T19" fmla="*/ 10 h 79"/>
                <a:gd name="T20" fmla="*/ 55 w 59"/>
                <a:gd name="T21" fmla="*/ 8 h 79"/>
                <a:gd name="T22" fmla="*/ 46 w 59"/>
                <a:gd name="T23" fmla="*/ 3 h 79"/>
                <a:gd name="T24" fmla="*/ 32 w 59"/>
                <a:gd name="T25" fmla="*/ 0 h 79"/>
                <a:gd name="T26" fmla="*/ 12 w 59"/>
                <a:gd name="T27" fmla="*/ 7 h 79"/>
                <a:gd name="T28" fmla="*/ 4 w 59"/>
                <a:gd name="T29" fmla="*/ 23 h 79"/>
                <a:gd name="T30" fmla="*/ 6 w 59"/>
                <a:gd name="T31" fmla="*/ 31 h 79"/>
                <a:gd name="T32" fmla="*/ 11 w 59"/>
                <a:gd name="T33" fmla="*/ 37 h 79"/>
                <a:gd name="T34" fmla="*/ 15 w 59"/>
                <a:gd name="T35" fmla="*/ 40 h 79"/>
                <a:gd name="T36" fmla="*/ 19 w 59"/>
                <a:gd name="T37" fmla="*/ 42 h 79"/>
                <a:gd name="T38" fmla="*/ 23 w 59"/>
                <a:gd name="T39" fmla="*/ 44 h 79"/>
                <a:gd name="T40" fmla="*/ 29 w 59"/>
                <a:gd name="T41" fmla="*/ 45 h 79"/>
                <a:gd name="T42" fmla="*/ 33 w 59"/>
                <a:gd name="T43" fmla="*/ 47 h 79"/>
                <a:gd name="T44" fmla="*/ 38 w 59"/>
                <a:gd name="T45" fmla="*/ 49 h 79"/>
                <a:gd name="T46" fmla="*/ 42 w 59"/>
                <a:gd name="T47" fmla="*/ 52 h 79"/>
                <a:gd name="T48" fmla="*/ 45 w 59"/>
                <a:gd name="T49" fmla="*/ 57 h 79"/>
                <a:gd name="T50" fmla="*/ 41 w 59"/>
                <a:gd name="T51" fmla="*/ 65 h 79"/>
                <a:gd name="T52" fmla="*/ 30 w 59"/>
                <a:gd name="T53" fmla="*/ 67 h 79"/>
                <a:gd name="T54" fmla="*/ 18 w 59"/>
                <a:gd name="T55" fmla="*/ 64 h 79"/>
                <a:gd name="T56" fmla="*/ 8 w 59"/>
                <a:gd name="T57" fmla="*/ 57 h 79"/>
                <a:gd name="T58" fmla="*/ 0 w 59"/>
                <a:gd name="T59" fmla="*/ 66 h 79"/>
                <a:gd name="T60" fmla="*/ 12 w 59"/>
                <a:gd name="T61" fmla="*/ 74 h 79"/>
                <a:gd name="T62" fmla="*/ 30 w 59"/>
                <a:gd name="T63" fmla="*/ 79 h 79"/>
                <a:gd name="T64" fmla="*/ 52 w 59"/>
                <a:gd name="T65" fmla="*/ 72 h 79"/>
                <a:gd name="T66" fmla="*/ 59 w 59"/>
                <a:gd name="T67" fmla="*/ 55 h 79"/>
                <a:gd name="T68" fmla="*/ 44 w 59"/>
                <a:gd name="T69" fmla="*/ 36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9" h="79">
                  <a:moveTo>
                    <a:pt x="44" y="36"/>
                  </a:moveTo>
                  <a:cubicBezTo>
                    <a:pt x="43" y="36"/>
                    <a:pt x="41" y="35"/>
                    <a:pt x="37" y="34"/>
                  </a:cubicBezTo>
                  <a:cubicBezTo>
                    <a:pt x="34" y="33"/>
                    <a:pt x="31" y="32"/>
                    <a:pt x="30" y="31"/>
                  </a:cubicBezTo>
                  <a:cubicBezTo>
                    <a:pt x="27" y="30"/>
                    <a:pt x="25" y="30"/>
                    <a:pt x="24" y="29"/>
                  </a:cubicBezTo>
                  <a:cubicBezTo>
                    <a:pt x="23" y="29"/>
                    <a:pt x="22" y="28"/>
                    <a:pt x="20" y="26"/>
                  </a:cubicBezTo>
                  <a:cubicBezTo>
                    <a:pt x="19" y="25"/>
                    <a:pt x="18" y="23"/>
                    <a:pt x="18" y="21"/>
                  </a:cubicBezTo>
                  <a:cubicBezTo>
                    <a:pt x="18" y="18"/>
                    <a:pt x="19" y="15"/>
                    <a:pt x="22" y="14"/>
                  </a:cubicBezTo>
                  <a:cubicBezTo>
                    <a:pt x="24" y="12"/>
                    <a:pt x="28" y="12"/>
                    <a:pt x="32" y="12"/>
                  </a:cubicBezTo>
                  <a:cubicBezTo>
                    <a:pt x="39" y="12"/>
                    <a:pt x="46" y="14"/>
                    <a:pt x="52" y="20"/>
                  </a:cubicBezTo>
                  <a:cubicBezTo>
                    <a:pt x="58" y="10"/>
                    <a:pt x="58" y="10"/>
                    <a:pt x="58" y="10"/>
                  </a:cubicBezTo>
                  <a:cubicBezTo>
                    <a:pt x="58" y="10"/>
                    <a:pt x="57" y="9"/>
                    <a:pt x="55" y="8"/>
                  </a:cubicBezTo>
                  <a:cubicBezTo>
                    <a:pt x="53" y="6"/>
                    <a:pt x="50" y="5"/>
                    <a:pt x="46" y="3"/>
                  </a:cubicBezTo>
                  <a:cubicBezTo>
                    <a:pt x="41" y="1"/>
                    <a:pt x="37" y="0"/>
                    <a:pt x="32" y="0"/>
                  </a:cubicBezTo>
                  <a:cubicBezTo>
                    <a:pt x="23" y="0"/>
                    <a:pt x="17" y="3"/>
                    <a:pt x="12" y="7"/>
                  </a:cubicBezTo>
                  <a:cubicBezTo>
                    <a:pt x="7" y="11"/>
                    <a:pt x="4" y="16"/>
                    <a:pt x="4" y="23"/>
                  </a:cubicBezTo>
                  <a:cubicBezTo>
                    <a:pt x="4" y="26"/>
                    <a:pt x="5" y="29"/>
                    <a:pt x="6" y="31"/>
                  </a:cubicBezTo>
                  <a:cubicBezTo>
                    <a:pt x="7" y="33"/>
                    <a:pt x="8" y="35"/>
                    <a:pt x="11" y="37"/>
                  </a:cubicBezTo>
                  <a:cubicBezTo>
                    <a:pt x="13" y="39"/>
                    <a:pt x="14" y="40"/>
                    <a:pt x="15" y="40"/>
                  </a:cubicBezTo>
                  <a:cubicBezTo>
                    <a:pt x="16" y="41"/>
                    <a:pt x="18" y="41"/>
                    <a:pt x="19" y="42"/>
                  </a:cubicBezTo>
                  <a:cubicBezTo>
                    <a:pt x="20" y="43"/>
                    <a:pt x="22" y="43"/>
                    <a:pt x="23" y="44"/>
                  </a:cubicBezTo>
                  <a:cubicBezTo>
                    <a:pt x="25" y="44"/>
                    <a:pt x="27" y="45"/>
                    <a:pt x="29" y="45"/>
                  </a:cubicBezTo>
                  <a:cubicBezTo>
                    <a:pt x="31" y="46"/>
                    <a:pt x="32" y="47"/>
                    <a:pt x="33" y="47"/>
                  </a:cubicBezTo>
                  <a:cubicBezTo>
                    <a:pt x="35" y="48"/>
                    <a:pt x="37" y="48"/>
                    <a:pt x="38" y="49"/>
                  </a:cubicBezTo>
                  <a:cubicBezTo>
                    <a:pt x="39" y="49"/>
                    <a:pt x="41" y="50"/>
                    <a:pt x="42" y="52"/>
                  </a:cubicBezTo>
                  <a:cubicBezTo>
                    <a:pt x="44" y="53"/>
                    <a:pt x="45" y="55"/>
                    <a:pt x="45" y="57"/>
                  </a:cubicBezTo>
                  <a:cubicBezTo>
                    <a:pt x="45" y="61"/>
                    <a:pt x="44" y="63"/>
                    <a:pt x="41" y="65"/>
                  </a:cubicBezTo>
                  <a:cubicBezTo>
                    <a:pt x="38" y="66"/>
                    <a:pt x="35" y="67"/>
                    <a:pt x="30" y="67"/>
                  </a:cubicBezTo>
                  <a:cubicBezTo>
                    <a:pt x="26" y="67"/>
                    <a:pt x="22" y="66"/>
                    <a:pt x="18" y="64"/>
                  </a:cubicBezTo>
                  <a:cubicBezTo>
                    <a:pt x="14" y="62"/>
                    <a:pt x="10" y="59"/>
                    <a:pt x="8" y="57"/>
                  </a:cubicBezTo>
                  <a:cubicBezTo>
                    <a:pt x="0" y="66"/>
                    <a:pt x="0" y="66"/>
                    <a:pt x="0" y="66"/>
                  </a:cubicBezTo>
                  <a:cubicBezTo>
                    <a:pt x="3" y="69"/>
                    <a:pt x="7" y="71"/>
                    <a:pt x="12" y="74"/>
                  </a:cubicBezTo>
                  <a:cubicBezTo>
                    <a:pt x="17" y="77"/>
                    <a:pt x="23" y="79"/>
                    <a:pt x="30" y="79"/>
                  </a:cubicBezTo>
                  <a:cubicBezTo>
                    <a:pt x="39" y="79"/>
                    <a:pt x="47" y="76"/>
                    <a:pt x="52" y="72"/>
                  </a:cubicBezTo>
                  <a:cubicBezTo>
                    <a:pt x="57" y="67"/>
                    <a:pt x="59" y="62"/>
                    <a:pt x="59" y="55"/>
                  </a:cubicBezTo>
                  <a:cubicBezTo>
                    <a:pt x="59" y="47"/>
                    <a:pt x="54" y="40"/>
                    <a:pt x="44"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 name="Freeform 19">
              <a:extLst>
                <a:ext uri="{FF2B5EF4-FFF2-40B4-BE49-F238E27FC236}">
                  <a16:creationId xmlns:a16="http://schemas.microsoft.com/office/drawing/2014/main" id="{995386EE-0219-9B59-3015-DA98004633E3}"/>
                </a:ext>
              </a:extLst>
            </p:cNvPr>
            <p:cNvSpPr>
              <a:spLocks/>
            </p:cNvSpPr>
            <p:nvPr/>
          </p:nvSpPr>
          <p:spPr bwMode="auto">
            <a:xfrm>
              <a:off x="1960563" y="436563"/>
              <a:ext cx="36513" cy="63500"/>
            </a:xfrm>
            <a:custGeom>
              <a:avLst/>
              <a:gdLst>
                <a:gd name="T0" fmla="*/ 24 w 43"/>
                <a:gd name="T1" fmla="*/ 5 h 77"/>
                <a:gd name="T2" fmla="*/ 15 w 43"/>
                <a:gd name="T3" fmla="*/ 17 h 77"/>
                <a:gd name="T4" fmla="*/ 14 w 43"/>
                <a:gd name="T5" fmla="*/ 2 h 77"/>
                <a:gd name="T6" fmla="*/ 0 w 43"/>
                <a:gd name="T7" fmla="*/ 2 h 77"/>
                <a:gd name="T8" fmla="*/ 0 w 43"/>
                <a:gd name="T9" fmla="*/ 77 h 77"/>
                <a:gd name="T10" fmla="*/ 15 w 43"/>
                <a:gd name="T11" fmla="*/ 77 h 77"/>
                <a:gd name="T12" fmla="*/ 15 w 43"/>
                <a:gd name="T13" fmla="*/ 35 h 77"/>
                <a:gd name="T14" fmla="*/ 25 w 43"/>
                <a:gd name="T15" fmla="*/ 18 h 77"/>
                <a:gd name="T16" fmla="*/ 35 w 43"/>
                <a:gd name="T17" fmla="*/ 14 h 77"/>
                <a:gd name="T18" fmla="*/ 41 w 43"/>
                <a:gd name="T19" fmla="*/ 15 h 77"/>
                <a:gd name="T20" fmla="*/ 43 w 43"/>
                <a:gd name="T21" fmla="*/ 1 h 77"/>
                <a:gd name="T22" fmla="*/ 37 w 43"/>
                <a:gd name="T23" fmla="*/ 0 h 77"/>
                <a:gd name="T24" fmla="*/ 24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4" y="5"/>
                  </a:moveTo>
                  <a:cubicBezTo>
                    <a:pt x="20" y="8"/>
                    <a:pt x="17" y="12"/>
                    <a:pt x="15" y="17"/>
                  </a:cubicBezTo>
                  <a:cubicBezTo>
                    <a:pt x="14" y="2"/>
                    <a:pt x="14" y="2"/>
                    <a:pt x="14" y="2"/>
                  </a:cubicBezTo>
                  <a:cubicBezTo>
                    <a:pt x="0" y="2"/>
                    <a:pt x="0" y="2"/>
                    <a:pt x="0" y="2"/>
                  </a:cubicBezTo>
                  <a:cubicBezTo>
                    <a:pt x="0" y="77"/>
                    <a:pt x="0" y="77"/>
                    <a:pt x="0" y="77"/>
                  </a:cubicBezTo>
                  <a:cubicBezTo>
                    <a:pt x="15" y="77"/>
                    <a:pt x="15" y="77"/>
                    <a:pt x="15" y="77"/>
                  </a:cubicBezTo>
                  <a:cubicBezTo>
                    <a:pt x="15" y="35"/>
                    <a:pt x="15" y="35"/>
                    <a:pt x="15" y="35"/>
                  </a:cubicBezTo>
                  <a:cubicBezTo>
                    <a:pt x="16" y="27"/>
                    <a:pt x="19" y="22"/>
                    <a:pt x="25" y="18"/>
                  </a:cubicBezTo>
                  <a:cubicBezTo>
                    <a:pt x="28" y="16"/>
                    <a:pt x="32" y="14"/>
                    <a:pt x="35" y="14"/>
                  </a:cubicBezTo>
                  <a:cubicBezTo>
                    <a:pt x="38" y="14"/>
                    <a:pt x="40" y="15"/>
                    <a:pt x="41" y="15"/>
                  </a:cubicBezTo>
                  <a:cubicBezTo>
                    <a:pt x="43" y="1"/>
                    <a:pt x="43" y="1"/>
                    <a:pt x="43" y="1"/>
                  </a:cubicBezTo>
                  <a:cubicBezTo>
                    <a:pt x="37" y="0"/>
                    <a:pt x="37" y="0"/>
                    <a:pt x="37" y="0"/>
                  </a:cubicBezTo>
                  <a:cubicBezTo>
                    <a:pt x="32" y="0"/>
                    <a:pt x="28" y="2"/>
                    <a:pt x="24"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3" name="Freeform 20">
              <a:extLst>
                <a:ext uri="{FF2B5EF4-FFF2-40B4-BE49-F238E27FC236}">
                  <a16:creationId xmlns:a16="http://schemas.microsoft.com/office/drawing/2014/main" id="{2960E1C6-F590-264A-344E-7EF84C9D9013}"/>
                </a:ext>
              </a:extLst>
            </p:cNvPr>
            <p:cNvSpPr>
              <a:spLocks/>
            </p:cNvSpPr>
            <p:nvPr/>
          </p:nvSpPr>
          <p:spPr bwMode="auto">
            <a:xfrm>
              <a:off x="2000251" y="438150"/>
              <a:ext cx="58738" cy="85725"/>
            </a:xfrm>
            <a:custGeom>
              <a:avLst/>
              <a:gdLst>
                <a:gd name="T0" fmla="*/ 57 w 72"/>
                <a:gd name="T1" fmla="*/ 0 h 103"/>
                <a:gd name="T2" fmla="*/ 36 w 72"/>
                <a:gd name="T3" fmla="*/ 61 h 103"/>
                <a:gd name="T4" fmla="*/ 15 w 72"/>
                <a:gd name="T5" fmla="*/ 0 h 103"/>
                <a:gd name="T6" fmla="*/ 0 w 72"/>
                <a:gd name="T7" fmla="*/ 0 h 103"/>
                <a:gd name="T8" fmla="*/ 28 w 72"/>
                <a:gd name="T9" fmla="*/ 74 h 103"/>
                <a:gd name="T10" fmla="*/ 25 w 72"/>
                <a:gd name="T11" fmla="*/ 83 h 103"/>
                <a:gd name="T12" fmla="*/ 21 w 72"/>
                <a:gd name="T13" fmla="*/ 90 h 103"/>
                <a:gd name="T14" fmla="*/ 16 w 72"/>
                <a:gd name="T15" fmla="*/ 91 h 103"/>
                <a:gd name="T16" fmla="*/ 8 w 72"/>
                <a:gd name="T17" fmla="*/ 89 h 103"/>
                <a:gd name="T18" fmla="*/ 5 w 72"/>
                <a:gd name="T19" fmla="*/ 100 h 103"/>
                <a:gd name="T20" fmla="*/ 6 w 72"/>
                <a:gd name="T21" fmla="*/ 101 h 103"/>
                <a:gd name="T22" fmla="*/ 12 w 72"/>
                <a:gd name="T23" fmla="*/ 103 h 103"/>
                <a:gd name="T24" fmla="*/ 19 w 72"/>
                <a:gd name="T25" fmla="*/ 103 h 103"/>
                <a:gd name="T26" fmla="*/ 31 w 72"/>
                <a:gd name="T27" fmla="*/ 100 h 103"/>
                <a:gd name="T28" fmla="*/ 39 w 72"/>
                <a:gd name="T29" fmla="*/ 87 h 103"/>
                <a:gd name="T30" fmla="*/ 72 w 72"/>
                <a:gd name="T31" fmla="*/ 0 h 103"/>
                <a:gd name="T32" fmla="*/ 57 w 72"/>
                <a:gd name="T33"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103">
                  <a:moveTo>
                    <a:pt x="57" y="0"/>
                  </a:moveTo>
                  <a:cubicBezTo>
                    <a:pt x="36" y="61"/>
                    <a:pt x="36" y="61"/>
                    <a:pt x="36" y="61"/>
                  </a:cubicBezTo>
                  <a:cubicBezTo>
                    <a:pt x="15" y="0"/>
                    <a:pt x="15" y="0"/>
                    <a:pt x="15" y="0"/>
                  </a:cubicBezTo>
                  <a:cubicBezTo>
                    <a:pt x="0" y="0"/>
                    <a:pt x="0" y="0"/>
                    <a:pt x="0" y="0"/>
                  </a:cubicBezTo>
                  <a:cubicBezTo>
                    <a:pt x="28" y="74"/>
                    <a:pt x="28" y="74"/>
                    <a:pt x="28" y="74"/>
                  </a:cubicBezTo>
                  <a:cubicBezTo>
                    <a:pt x="25" y="83"/>
                    <a:pt x="25" y="83"/>
                    <a:pt x="25" y="83"/>
                  </a:cubicBezTo>
                  <a:cubicBezTo>
                    <a:pt x="24" y="87"/>
                    <a:pt x="22" y="89"/>
                    <a:pt x="21" y="90"/>
                  </a:cubicBezTo>
                  <a:cubicBezTo>
                    <a:pt x="20" y="91"/>
                    <a:pt x="18" y="91"/>
                    <a:pt x="16" y="91"/>
                  </a:cubicBezTo>
                  <a:cubicBezTo>
                    <a:pt x="14" y="91"/>
                    <a:pt x="11" y="91"/>
                    <a:pt x="8" y="89"/>
                  </a:cubicBezTo>
                  <a:cubicBezTo>
                    <a:pt x="5" y="100"/>
                    <a:pt x="5" y="100"/>
                    <a:pt x="5" y="100"/>
                  </a:cubicBezTo>
                  <a:cubicBezTo>
                    <a:pt x="6" y="101"/>
                    <a:pt x="6" y="101"/>
                    <a:pt x="6" y="101"/>
                  </a:cubicBezTo>
                  <a:cubicBezTo>
                    <a:pt x="7" y="102"/>
                    <a:pt x="9" y="102"/>
                    <a:pt x="12" y="103"/>
                  </a:cubicBezTo>
                  <a:cubicBezTo>
                    <a:pt x="14" y="103"/>
                    <a:pt x="17" y="103"/>
                    <a:pt x="19" y="103"/>
                  </a:cubicBezTo>
                  <a:cubicBezTo>
                    <a:pt x="24" y="103"/>
                    <a:pt x="28" y="102"/>
                    <a:pt x="31" y="100"/>
                  </a:cubicBezTo>
                  <a:cubicBezTo>
                    <a:pt x="34" y="97"/>
                    <a:pt x="36" y="93"/>
                    <a:pt x="39" y="87"/>
                  </a:cubicBezTo>
                  <a:cubicBezTo>
                    <a:pt x="72" y="0"/>
                    <a:pt x="72" y="0"/>
                    <a:pt x="72" y="0"/>
                  </a:cubicBezTo>
                  <a:lnTo>
                    <a:pt x="5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4" name="Freeform 21">
              <a:extLst>
                <a:ext uri="{FF2B5EF4-FFF2-40B4-BE49-F238E27FC236}">
                  <a16:creationId xmlns:a16="http://schemas.microsoft.com/office/drawing/2014/main" id="{8279F213-F01D-0BA8-7DEC-BF8F2017D953}"/>
                </a:ext>
              </a:extLst>
            </p:cNvPr>
            <p:cNvSpPr>
              <a:spLocks noEditPoints="1"/>
            </p:cNvSpPr>
            <p:nvPr/>
          </p:nvSpPr>
          <p:spPr bwMode="auto">
            <a:xfrm>
              <a:off x="1547813" y="-96838"/>
              <a:ext cx="352425" cy="422275"/>
            </a:xfrm>
            <a:custGeom>
              <a:avLst/>
              <a:gdLst>
                <a:gd name="T0" fmla="*/ 327 w 425"/>
                <a:gd name="T1" fmla="*/ 247 h 510"/>
                <a:gd name="T2" fmla="*/ 415 w 425"/>
                <a:gd name="T3" fmla="*/ 130 h 510"/>
                <a:gd name="T4" fmla="*/ 268 w 425"/>
                <a:gd name="T5" fmla="*/ 0 h 510"/>
                <a:gd name="T6" fmla="*/ 0 w 425"/>
                <a:gd name="T7" fmla="*/ 0 h 510"/>
                <a:gd name="T8" fmla="*/ 0 w 425"/>
                <a:gd name="T9" fmla="*/ 510 h 510"/>
                <a:gd name="T10" fmla="*/ 277 w 425"/>
                <a:gd name="T11" fmla="*/ 510 h 510"/>
                <a:gd name="T12" fmla="*/ 425 w 425"/>
                <a:gd name="T13" fmla="*/ 373 h 510"/>
                <a:gd name="T14" fmla="*/ 327 w 425"/>
                <a:gd name="T15" fmla="*/ 247 h 510"/>
                <a:gd name="T16" fmla="*/ 109 w 425"/>
                <a:gd name="T17" fmla="*/ 92 h 510"/>
                <a:gd name="T18" fmla="*/ 245 w 425"/>
                <a:gd name="T19" fmla="*/ 92 h 510"/>
                <a:gd name="T20" fmla="*/ 304 w 425"/>
                <a:gd name="T21" fmla="*/ 148 h 510"/>
                <a:gd name="T22" fmla="*/ 245 w 425"/>
                <a:gd name="T23" fmla="*/ 205 h 510"/>
                <a:gd name="T24" fmla="*/ 109 w 425"/>
                <a:gd name="T25" fmla="*/ 205 h 510"/>
                <a:gd name="T26" fmla="*/ 109 w 425"/>
                <a:gd name="T27" fmla="*/ 92 h 510"/>
                <a:gd name="T28" fmla="*/ 249 w 425"/>
                <a:gd name="T29" fmla="*/ 417 h 510"/>
                <a:gd name="T30" fmla="*/ 249 w 425"/>
                <a:gd name="T31" fmla="*/ 418 h 510"/>
                <a:gd name="T32" fmla="*/ 109 w 425"/>
                <a:gd name="T33" fmla="*/ 418 h 510"/>
                <a:gd name="T34" fmla="*/ 109 w 425"/>
                <a:gd name="T35" fmla="*/ 298 h 510"/>
                <a:gd name="T36" fmla="*/ 249 w 425"/>
                <a:gd name="T37" fmla="*/ 298 h 510"/>
                <a:gd name="T38" fmla="*/ 315 w 425"/>
                <a:gd name="T39" fmla="*/ 357 h 510"/>
                <a:gd name="T40" fmla="*/ 249 w 425"/>
                <a:gd name="T41" fmla="*/ 417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25" h="510">
                  <a:moveTo>
                    <a:pt x="327" y="247"/>
                  </a:moveTo>
                  <a:cubicBezTo>
                    <a:pt x="375" y="237"/>
                    <a:pt x="415" y="194"/>
                    <a:pt x="415" y="130"/>
                  </a:cubicBezTo>
                  <a:cubicBezTo>
                    <a:pt x="415" y="62"/>
                    <a:pt x="365" y="0"/>
                    <a:pt x="268" y="0"/>
                  </a:cubicBezTo>
                  <a:cubicBezTo>
                    <a:pt x="0" y="0"/>
                    <a:pt x="0" y="0"/>
                    <a:pt x="0" y="0"/>
                  </a:cubicBezTo>
                  <a:cubicBezTo>
                    <a:pt x="0" y="510"/>
                    <a:pt x="0" y="510"/>
                    <a:pt x="0" y="510"/>
                  </a:cubicBezTo>
                  <a:cubicBezTo>
                    <a:pt x="277" y="510"/>
                    <a:pt x="277" y="510"/>
                    <a:pt x="277" y="510"/>
                  </a:cubicBezTo>
                  <a:cubicBezTo>
                    <a:pt x="374" y="510"/>
                    <a:pt x="425" y="449"/>
                    <a:pt x="425" y="373"/>
                  </a:cubicBezTo>
                  <a:cubicBezTo>
                    <a:pt x="425" y="309"/>
                    <a:pt x="381" y="256"/>
                    <a:pt x="327" y="247"/>
                  </a:cubicBezTo>
                  <a:close/>
                  <a:moveTo>
                    <a:pt x="109" y="92"/>
                  </a:moveTo>
                  <a:cubicBezTo>
                    <a:pt x="245" y="92"/>
                    <a:pt x="245" y="92"/>
                    <a:pt x="245" y="92"/>
                  </a:cubicBezTo>
                  <a:cubicBezTo>
                    <a:pt x="281" y="92"/>
                    <a:pt x="304" y="117"/>
                    <a:pt x="304" y="148"/>
                  </a:cubicBezTo>
                  <a:cubicBezTo>
                    <a:pt x="304" y="181"/>
                    <a:pt x="281" y="205"/>
                    <a:pt x="245" y="205"/>
                  </a:cubicBezTo>
                  <a:cubicBezTo>
                    <a:pt x="109" y="205"/>
                    <a:pt x="109" y="205"/>
                    <a:pt x="109" y="205"/>
                  </a:cubicBezTo>
                  <a:lnTo>
                    <a:pt x="109" y="92"/>
                  </a:lnTo>
                  <a:close/>
                  <a:moveTo>
                    <a:pt x="249" y="417"/>
                  </a:moveTo>
                  <a:cubicBezTo>
                    <a:pt x="249" y="418"/>
                    <a:pt x="249" y="418"/>
                    <a:pt x="249" y="418"/>
                  </a:cubicBezTo>
                  <a:cubicBezTo>
                    <a:pt x="109" y="418"/>
                    <a:pt x="109" y="418"/>
                    <a:pt x="109" y="418"/>
                  </a:cubicBezTo>
                  <a:cubicBezTo>
                    <a:pt x="109" y="298"/>
                    <a:pt x="109" y="298"/>
                    <a:pt x="109" y="298"/>
                  </a:cubicBezTo>
                  <a:cubicBezTo>
                    <a:pt x="249" y="298"/>
                    <a:pt x="249" y="298"/>
                    <a:pt x="249" y="298"/>
                  </a:cubicBezTo>
                  <a:cubicBezTo>
                    <a:pt x="292" y="298"/>
                    <a:pt x="315" y="325"/>
                    <a:pt x="315" y="357"/>
                  </a:cubicBezTo>
                  <a:cubicBezTo>
                    <a:pt x="315" y="394"/>
                    <a:pt x="290" y="417"/>
                    <a:pt x="249" y="4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5" name="Freeform 22">
              <a:extLst>
                <a:ext uri="{FF2B5EF4-FFF2-40B4-BE49-F238E27FC236}">
                  <a16:creationId xmlns:a16="http://schemas.microsoft.com/office/drawing/2014/main" id="{05C0F3AF-1E64-F4C9-5564-207AB298F6B9}"/>
                </a:ext>
              </a:extLst>
            </p:cNvPr>
            <p:cNvSpPr>
              <a:spLocks/>
            </p:cNvSpPr>
            <p:nvPr/>
          </p:nvSpPr>
          <p:spPr bwMode="auto">
            <a:xfrm>
              <a:off x="1139826" y="-103188"/>
              <a:ext cx="347663" cy="436563"/>
            </a:xfrm>
            <a:custGeom>
              <a:avLst/>
              <a:gdLst>
                <a:gd name="T0" fmla="*/ 59 w 420"/>
                <a:gd name="T1" fmla="*/ 363 h 527"/>
                <a:gd name="T2" fmla="*/ 221 w 420"/>
                <a:gd name="T3" fmla="*/ 431 h 527"/>
                <a:gd name="T4" fmla="*/ 310 w 420"/>
                <a:gd name="T5" fmla="*/ 374 h 527"/>
                <a:gd name="T6" fmla="*/ 207 w 420"/>
                <a:gd name="T7" fmla="*/ 309 h 527"/>
                <a:gd name="T8" fmla="*/ 17 w 420"/>
                <a:gd name="T9" fmla="*/ 154 h 527"/>
                <a:gd name="T10" fmla="*/ 210 w 420"/>
                <a:gd name="T11" fmla="*/ 0 h 527"/>
                <a:gd name="T12" fmla="*/ 409 w 420"/>
                <a:gd name="T13" fmla="*/ 71 h 527"/>
                <a:gd name="T14" fmla="*/ 349 w 420"/>
                <a:gd name="T15" fmla="*/ 151 h 527"/>
                <a:gd name="T16" fmla="*/ 203 w 420"/>
                <a:gd name="T17" fmla="*/ 95 h 527"/>
                <a:gd name="T18" fmla="*/ 128 w 420"/>
                <a:gd name="T19" fmla="*/ 147 h 527"/>
                <a:gd name="T20" fmla="*/ 229 w 420"/>
                <a:gd name="T21" fmla="*/ 206 h 527"/>
                <a:gd name="T22" fmla="*/ 420 w 420"/>
                <a:gd name="T23" fmla="*/ 363 h 527"/>
                <a:gd name="T24" fmla="*/ 216 w 420"/>
                <a:gd name="T25" fmla="*/ 527 h 527"/>
                <a:gd name="T26" fmla="*/ 0 w 420"/>
                <a:gd name="T27" fmla="*/ 446 h 527"/>
                <a:gd name="T28" fmla="*/ 59 w 420"/>
                <a:gd name="T29" fmla="*/ 363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0" h="527">
                  <a:moveTo>
                    <a:pt x="59" y="363"/>
                  </a:moveTo>
                  <a:cubicBezTo>
                    <a:pt x="95" y="400"/>
                    <a:pt x="151" y="431"/>
                    <a:pt x="221" y="431"/>
                  </a:cubicBezTo>
                  <a:cubicBezTo>
                    <a:pt x="281" y="431"/>
                    <a:pt x="310" y="403"/>
                    <a:pt x="310" y="374"/>
                  </a:cubicBezTo>
                  <a:cubicBezTo>
                    <a:pt x="310" y="336"/>
                    <a:pt x="266" y="323"/>
                    <a:pt x="207" y="309"/>
                  </a:cubicBezTo>
                  <a:cubicBezTo>
                    <a:pt x="124" y="290"/>
                    <a:pt x="17" y="267"/>
                    <a:pt x="17" y="154"/>
                  </a:cubicBezTo>
                  <a:cubicBezTo>
                    <a:pt x="17" y="69"/>
                    <a:pt x="90" y="0"/>
                    <a:pt x="210" y="0"/>
                  </a:cubicBezTo>
                  <a:cubicBezTo>
                    <a:pt x="291" y="0"/>
                    <a:pt x="359" y="24"/>
                    <a:pt x="409" y="71"/>
                  </a:cubicBezTo>
                  <a:cubicBezTo>
                    <a:pt x="349" y="151"/>
                    <a:pt x="349" y="151"/>
                    <a:pt x="349" y="151"/>
                  </a:cubicBezTo>
                  <a:cubicBezTo>
                    <a:pt x="308" y="113"/>
                    <a:pt x="253" y="95"/>
                    <a:pt x="203" y="95"/>
                  </a:cubicBezTo>
                  <a:cubicBezTo>
                    <a:pt x="154" y="95"/>
                    <a:pt x="128" y="117"/>
                    <a:pt x="128" y="147"/>
                  </a:cubicBezTo>
                  <a:cubicBezTo>
                    <a:pt x="128" y="182"/>
                    <a:pt x="170" y="192"/>
                    <a:pt x="229" y="206"/>
                  </a:cubicBezTo>
                  <a:cubicBezTo>
                    <a:pt x="313" y="225"/>
                    <a:pt x="420" y="250"/>
                    <a:pt x="420" y="363"/>
                  </a:cubicBezTo>
                  <a:cubicBezTo>
                    <a:pt x="420" y="457"/>
                    <a:pt x="353" y="527"/>
                    <a:pt x="216" y="527"/>
                  </a:cubicBezTo>
                  <a:cubicBezTo>
                    <a:pt x="118" y="527"/>
                    <a:pt x="48" y="494"/>
                    <a:pt x="0" y="446"/>
                  </a:cubicBezTo>
                  <a:lnTo>
                    <a:pt x="59" y="3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6" name="Rectangle 23">
              <a:extLst>
                <a:ext uri="{FF2B5EF4-FFF2-40B4-BE49-F238E27FC236}">
                  <a16:creationId xmlns:a16="http://schemas.microsoft.com/office/drawing/2014/main" id="{5308E799-0736-BCF1-CC1A-3F3E2248F93B}"/>
                </a:ext>
              </a:extLst>
            </p:cNvPr>
            <p:cNvSpPr>
              <a:spLocks noChangeArrowheads="1"/>
            </p:cNvSpPr>
            <p:nvPr/>
          </p:nvSpPr>
          <p:spPr bwMode="auto">
            <a:xfrm>
              <a:off x="1968501" y="-96838"/>
              <a:ext cx="88900" cy="422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7" name="Freeform 24">
              <a:extLst>
                <a:ext uri="{FF2B5EF4-FFF2-40B4-BE49-F238E27FC236}">
                  <a16:creationId xmlns:a16="http://schemas.microsoft.com/office/drawing/2014/main" id="{D9308C71-8329-D144-E136-1D34018B4D56}"/>
                </a:ext>
              </a:extLst>
            </p:cNvPr>
            <p:cNvSpPr>
              <a:spLocks noEditPoints="1"/>
            </p:cNvSpPr>
            <p:nvPr/>
          </p:nvSpPr>
          <p:spPr bwMode="auto">
            <a:xfrm>
              <a:off x="2498726" y="-31750"/>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7 h 136"/>
                <a:gd name="T12" fmla="*/ 113 w 113"/>
                <a:gd name="T13" fmla="*/ 68 h 136"/>
                <a:gd name="T14" fmla="*/ 92 w 113"/>
                <a:gd name="T15" fmla="*/ 119 h 136"/>
                <a:gd name="T16" fmla="*/ 78 w 113"/>
                <a:gd name="T17" fmla="*/ 28 h 136"/>
                <a:gd name="T18" fmla="*/ 45 w 113"/>
                <a:gd name="T19" fmla="*/ 16 h 136"/>
                <a:gd name="T20" fmla="*/ 20 w 113"/>
                <a:gd name="T21" fmla="*/ 16 h 136"/>
                <a:gd name="T22" fmla="*/ 20 w 113"/>
                <a:gd name="T23" fmla="*/ 120 h 136"/>
                <a:gd name="T24" fmla="*/ 45 w 113"/>
                <a:gd name="T25" fmla="*/ 120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6"/>
                    <a:pt x="92" y="17"/>
                  </a:cubicBezTo>
                  <a:cubicBezTo>
                    <a:pt x="103" y="28"/>
                    <a:pt x="113" y="44"/>
                    <a:pt x="113" y="68"/>
                  </a:cubicBezTo>
                  <a:cubicBezTo>
                    <a:pt x="113" y="91"/>
                    <a:pt x="104" y="108"/>
                    <a:pt x="92" y="119"/>
                  </a:cubicBezTo>
                  <a:close/>
                  <a:moveTo>
                    <a:pt x="78" y="28"/>
                  </a:moveTo>
                  <a:cubicBezTo>
                    <a:pt x="70" y="20"/>
                    <a:pt x="59" y="16"/>
                    <a:pt x="45" y="16"/>
                  </a:cubicBezTo>
                  <a:cubicBezTo>
                    <a:pt x="20" y="16"/>
                    <a:pt x="20" y="16"/>
                    <a:pt x="20" y="16"/>
                  </a:cubicBezTo>
                  <a:cubicBezTo>
                    <a:pt x="20" y="120"/>
                    <a:pt x="20" y="120"/>
                    <a:pt x="20" y="120"/>
                  </a:cubicBezTo>
                  <a:cubicBezTo>
                    <a:pt x="45" y="120"/>
                    <a:pt x="45" y="120"/>
                    <a:pt x="45" y="120"/>
                  </a:cubicBezTo>
                  <a:cubicBezTo>
                    <a:pt x="58" y="120"/>
                    <a:pt x="69" y="116"/>
                    <a:pt x="78" y="107"/>
                  </a:cubicBezTo>
                  <a:cubicBezTo>
                    <a:pt x="87" y="98"/>
                    <a:pt x="92" y="85"/>
                    <a:pt x="92" y="68"/>
                  </a:cubicBezTo>
                  <a:cubicBezTo>
                    <a:pt x="92" y="51"/>
                    <a:pt x="87" y="37"/>
                    <a:pt x="7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8" name="Freeform 25">
              <a:extLst>
                <a:ext uri="{FF2B5EF4-FFF2-40B4-BE49-F238E27FC236}">
                  <a16:creationId xmlns:a16="http://schemas.microsoft.com/office/drawing/2014/main" id="{9B065B41-2B00-5183-95B8-2C97D2776E9F}"/>
                </a:ext>
              </a:extLst>
            </p:cNvPr>
            <p:cNvSpPr>
              <a:spLocks/>
            </p:cNvSpPr>
            <p:nvPr/>
          </p:nvSpPr>
          <p:spPr bwMode="auto">
            <a:xfrm>
              <a:off x="2611438" y="-3175"/>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9" name="Freeform 26">
              <a:extLst>
                <a:ext uri="{FF2B5EF4-FFF2-40B4-BE49-F238E27FC236}">
                  <a16:creationId xmlns:a16="http://schemas.microsoft.com/office/drawing/2014/main" id="{AEBBA209-4388-44E3-1F5D-110C6416935E}"/>
                </a:ext>
              </a:extLst>
            </p:cNvPr>
            <p:cNvSpPr>
              <a:spLocks noEditPoints="1"/>
            </p:cNvSpPr>
            <p:nvPr/>
          </p:nvSpPr>
          <p:spPr bwMode="auto">
            <a:xfrm>
              <a:off x="2670176" y="-36513"/>
              <a:ext cx="20638" cy="117475"/>
            </a:xfrm>
            <a:custGeom>
              <a:avLst/>
              <a:gdLst>
                <a:gd name="T0" fmla="*/ 13 w 25"/>
                <a:gd name="T1" fmla="*/ 24 h 143"/>
                <a:gd name="T2" fmla="*/ 0 w 25"/>
                <a:gd name="T3" fmla="*/ 12 h 143"/>
                <a:gd name="T4" fmla="*/ 13 w 25"/>
                <a:gd name="T5" fmla="*/ 0 h 143"/>
                <a:gd name="T6" fmla="*/ 25 w 25"/>
                <a:gd name="T7" fmla="*/ 12 h 143"/>
                <a:gd name="T8" fmla="*/ 13 w 25"/>
                <a:gd name="T9" fmla="*/ 24 h 143"/>
                <a:gd name="T10" fmla="*/ 4 w 25"/>
                <a:gd name="T11" fmla="*/ 143 h 143"/>
                <a:gd name="T12" fmla="*/ 4 w 25"/>
                <a:gd name="T13" fmla="*/ 44 h 143"/>
                <a:gd name="T14" fmla="*/ 22 w 25"/>
                <a:gd name="T15" fmla="*/ 44 h 143"/>
                <a:gd name="T16" fmla="*/ 22 w 25"/>
                <a:gd name="T17" fmla="*/ 143 h 143"/>
                <a:gd name="T18" fmla="*/ 4 w 25"/>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3">
                  <a:moveTo>
                    <a:pt x="13" y="24"/>
                  </a:moveTo>
                  <a:cubicBezTo>
                    <a:pt x="6" y="24"/>
                    <a:pt x="0" y="19"/>
                    <a:pt x="0" y="12"/>
                  </a:cubicBezTo>
                  <a:cubicBezTo>
                    <a:pt x="0" y="5"/>
                    <a:pt x="6" y="0"/>
                    <a:pt x="13" y="0"/>
                  </a:cubicBezTo>
                  <a:cubicBezTo>
                    <a:pt x="20" y="0"/>
                    <a:pt x="25" y="5"/>
                    <a:pt x="25" y="12"/>
                  </a:cubicBezTo>
                  <a:cubicBezTo>
                    <a:pt x="25"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0" name="Freeform 27">
              <a:extLst>
                <a:ext uri="{FF2B5EF4-FFF2-40B4-BE49-F238E27FC236}">
                  <a16:creationId xmlns:a16="http://schemas.microsoft.com/office/drawing/2014/main" id="{4524D336-2EEE-036C-C9C9-0D5F156C9443}"/>
                </a:ext>
              </a:extLst>
            </p:cNvPr>
            <p:cNvSpPr>
              <a:spLocks/>
            </p:cNvSpPr>
            <p:nvPr/>
          </p:nvSpPr>
          <p:spPr bwMode="auto">
            <a:xfrm>
              <a:off x="2701926" y="-1588"/>
              <a:ext cx="80963" cy="82550"/>
            </a:xfrm>
            <a:custGeom>
              <a:avLst/>
              <a:gdLst>
                <a:gd name="T0" fmla="*/ 31 w 51"/>
                <a:gd name="T1" fmla="*/ 52 h 52"/>
                <a:gd name="T2" fmla="*/ 20 w 51"/>
                <a:gd name="T3" fmla="*/ 52 h 52"/>
                <a:gd name="T4" fmla="*/ 0 w 51"/>
                <a:gd name="T5" fmla="*/ 0 h 52"/>
                <a:gd name="T6" fmla="*/ 11 w 51"/>
                <a:gd name="T7" fmla="*/ 0 h 52"/>
                <a:gd name="T8" fmla="*/ 25 w 51"/>
                <a:gd name="T9" fmla="*/ 42 h 52"/>
                <a:gd name="T10" fmla="*/ 40 w 51"/>
                <a:gd name="T11" fmla="*/ 0 h 52"/>
                <a:gd name="T12" fmla="*/ 51 w 51"/>
                <a:gd name="T13" fmla="*/ 0 h 52"/>
                <a:gd name="T14" fmla="*/ 31 w 51"/>
                <a:gd name="T15" fmla="*/ 52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52">
                  <a:moveTo>
                    <a:pt x="31" y="52"/>
                  </a:moveTo>
                  <a:lnTo>
                    <a:pt x="20" y="52"/>
                  </a:lnTo>
                  <a:lnTo>
                    <a:pt x="0" y="0"/>
                  </a:lnTo>
                  <a:lnTo>
                    <a:pt x="11" y="0"/>
                  </a:lnTo>
                  <a:lnTo>
                    <a:pt x="25" y="42"/>
                  </a:lnTo>
                  <a:lnTo>
                    <a:pt x="40" y="0"/>
                  </a:lnTo>
                  <a:lnTo>
                    <a:pt x="51" y="0"/>
                  </a:lnTo>
                  <a:lnTo>
                    <a:pt x="31" y="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1" name="Freeform 28">
              <a:extLst>
                <a:ext uri="{FF2B5EF4-FFF2-40B4-BE49-F238E27FC236}">
                  <a16:creationId xmlns:a16="http://schemas.microsoft.com/office/drawing/2014/main" id="{7957D02A-F6AA-E7FB-776F-5DF982079E20}"/>
                </a:ext>
              </a:extLst>
            </p:cNvPr>
            <p:cNvSpPr>
              <a:spLocks noEditPoints="1"/>
            </p:cNvSpPr>
            <p:nvPr/>
          </p:nvSpPr>
          <p:spPr bwMode="auto">
            <a:xfrm>
              <a:off x="2789238" y="-3175"/>
              <a:ext cx="74613" cy="85725"/>
            </a:xfrm>
            <a:custGeom>
              <a:avLst/>
              <a:gdLst>
                <a:gd name="T0" fmla="*/ 20 w 90"/>
                <a:gd name="T1" fmla="*/ 56 h 103"/>
                <a:gd name="T2" fmla="*/ 49 w 90"/>
                <a:gd name="T3" fmla="*/ 88 h 103"/>
                <a:gd name="T4" fmla="*/ 80 w 90"/>
                <a:gd name="T5" fmla="*/ 77 h 103"/>
                <a:gd name="T6" fmla="*/ 87 w 90"/>
                <a:gd name="T7" fmla="*/ 89 h 103"/>
                <a:gd name="T8" fmla="*/ 47 w 90"/>
                <a:gd name="T9" fmla="*/ 103 h 103"/>
                <a:gd name="T10" fmla="*/ 0 w 90"/>
                <a:gd name="T11" fmla="*/ 52 h 103"/>
                <a:gd name="T12" fmla="*/ 47 w 90"/>
                <a:gd name="T13" fmla="*/ 0 h 103"/>
                <a:gd name="T14" fmla="*/ 90 w 90"/>
                <a:gd name="T15" fmla="*/ 49 h 103"/>
                <a:gd name="T16" fmla="*/ 90 w 90"/>
                <a:gd name="T17" fmla="*/ 56 h 103"/>
                <a:gd name="T18" fmla="*/ 20 w 90"/>
                <a:gd name="T19" fmla="*/ 56 h 103"/>
                <a:gd name="T20" fmla="*/ 46 w 90"/>
                <a:gd name="T21" fmla="*/ 15 h 103"/>
                <a:gd name="T22" fmla="*/ 19 w 90"/>
                <a:gd name="T23" fmla="*/ 43 h 103"/>
                <a:gd name="T24" fmla="*/ 71 w 90"/>
                <a:gd name="T25" fmla="*/ 43 h 103"/>
                <a:gd name="T26" fmla="*/ 46 w 90"/>
                <a:gd name="T27" fmla="*/ 15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6"/>
                    <a:pt x="31" y="88"/>
                    <a:pt x="49" y="88"/>
                  </a:cubicBezTo>
                  <a:cubicBezTo>
                    <a:pt x="68" y="88"/>
                    <a:pt x="79" y="78"/>
                    <a:pt x="80" y="77"/>
                  </a:cubicBezTo>
                  <a:cubicBezTo>
                    <a:pt x="87" y="89"/>
                    <a:pt x="87" y="89"/>
                    <a:pt x="87" y="89"/>
                  </a:cubicBezTo>
                  <a:cubicBezTo>
                    <a:pt x="87" y="89"/>
                    <a:pt x="74" y="103"/>
                    <a:pt x="47" y="103"/>
                  </a:cubicBezTo>
                  <a:cubicBezTo>
                    <a:pt x="20" y="103"/>
                    <a:pt x="0" y="85"/>
                    <a:pt x="0" y="52"/>
                  </a:cubicBezTo>
                  <a:cubicBezTo>
                    <a:pt x="0" y="20"/>
                    <a:pt x="21" y="0"/>
                    <a:pt x="47" y="0"/>
                  </a:cubicBezTo>
                  <a:cubicBezTo>
                    <a:pt x="74" y="0"/>
                    <a:pt x="90" y="20"/>
                    <a:pt x="90" y="49"/>
                  </a:cubicBezTo>
                  <a:cubicBezTo>
                    <a:pt x="90" y="56"/>
                    <a:pt x="90" y="56"/>
                    <a:pt x="90" y="56"/>
                  </a:cubicBezTo>
                  <a:cubicBezTo>
                    <a:pt x="20" y="56"/>
                    <a:pt x="20" y="56"/>
                    <a:pt x="20" y="56"/>
                  </a:cubicBezTo>
                  <a:close/>
                  <a:moveTo>
                    <a:pt x="46" y="15"/>
                  </a:moveTo>
                  <a:cubicBezTo>
                    <a:pt x="28" y="15"/>
                    <a:pt x="20" y="30"/>
                    <a:pt x="19" y="43"/>
                  </a:cubicBezTo>
                  <a:cubicBezTo>
                    <a:pt x="71" y="43"/>
                    <a:pt x="71" y="43"/>
                    <a:pt x="71" y="43"/>
                  </a:cubicBezTo>
                  <a:cubicBezTo>
                    <a:pt x="71" y="28"/>
                    <a:pt x="64" y="15"/>
                    <a:pt x="46"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2" name="Freeform 29">
              <a:extLst>
                <a:ext uri="{FF2B5EF4-FFF2-40B4-BE49-F238E27FC236}">
                  <a16:creationId xmlns:a16="http://schemas.microsoft.com/office/drawing/2014/main" id="{C091E53F-E8FB-D219-1C2C-C8CDF3A477E2}"/>
                </a:ext>
              </a:extLst>
            </p:cNvPr>
            <p:cNvSpPr>
              <a:spLocks/>
            </p:cNvSpPr>
            <p:nvPr/>
          </p:nvSpPr>
          <p:spPr bwMode="auto">
            <a:xfrm>
              <a:off x="2882901" y="-3175"/>
              <a:ext cx="68263" cy="84138"/>
            </a:xfrm>
            <a:custGeom>
              <a:avLst/>
              <a:gdLst>
                <a:gd name="T0" fmla="*/ 65 w 84"/>
                <a:gd name="T1" fmla="*/ 101 h 101"/>
                <a:gd name="T2" fmla="*/ 65 w 84"/>
                <a:gd name="T3" fmla="*/ 42 h 101"/>
                <a:gd name="T4" fmla="*/ 45 w 84"/>
                <a:gd name="T5" fmla="*/ 16 h 101"/>
                <a:gd name="T6" fmla="*/ 18 w 84"/>
                <a:gd name="T7" fmla="*/ 42 h 101"/>
                <a:gd name="T8" fmla="*/ 18 w 84"/>
                <a:gd name="T9" fmla="*/ 101 h 101"/>
                <a:gd name="T10" fmla="*/ 0 w 84"/>
                <a:gd name="T11" fmla="*/ 101 h 101"/>
                <a:gd name="T12" fmla="*/ 0 w 84"/>
                <a:gd name="T13" fmla="*/ 2 h 101"/>
                <a:gd name="T14" fmla="*/ 17 w 84"/>
                <a:gd name="T15" fmla="*/ 2 h 101"/>
                <a:gd name="T16" fmla="*/ 18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0" y="32"/>
                    <a:pt x="18" y="42"/>
                  </a:cubicBezTo>
                  <a:cubicBezTo>
                    <a:pt x="18" y="101"/>
                    <a:pt x="18" y="101"/>
                    <a:pt x="18" y="101"/>
                  </a:cubicBezTo>
                  <a:cubicBezTo>
                    <a:pt x="0" y="101"/>
                    <a:pt x="0" y="101"/>
                    <a:pt x="0" y="101"/>
                  </a:cubicBezTo>
                  <a:cubicBezTo>
                    <a:pt x="0" y="2"/>
                    <a:pt x="0" y="2"/>
                    <a:pt x="0" y="2"/>
                  </a:cubicBezTo>
                  <a:cubicBezTo>
                    <a:pt x="17" y="2"/>
                    <a:pt x="17" y="2"/>
                    <a:pt x="17" y="2"/>
                  </a:cubicBezTo>
                  <a:cubicBezTo>
                    <a:pt x="18" y="20"/>
                    <a:pt x="18" y="20"/>
                    <a:pt x="18"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3" name="Freeform 30">
              <a:extLst>
                <a:ext uri="{FF2B5EF4-FFF2-40B4-BE49-F238E27FC236}">
                  <a16:creationId xmlns:a16="http://schemas.microsoft.com/office/drawing/2014/main" id="{D8C0F936-155F-B9D3-105E-CB4A7E9C8F31}"/>
                </a:ext>
              </a:extLst>
            </p:cNvPr>
            <p:cNvSpPr>
              <a:spLocks noEditPoints="1"/>
            </p:cNvSpPr>
            <p:nvPr/>
          </p:nvSpPr>
          <p:spPr bwMode="auto">
            <a:xfrm>
              <a:off x="3006726" y="-34925"/>
              <a:ext cx="79375" cy="117475"/>
            </a:xfrm>
            <a:custGeom>
              <a:avLst/>
              <a:gdLst>
                <a:gd name="T0" fmla="*/ 50 w 95"/>
                <a:gd name="T1" fmla="*/ 142 h 142"/>
                <a:gd name="T2" fmla="*/ 20 w 95"/>
                <a:gd name="T3" fmla="*/ 125 h 142"/>
                <a:gd name="T4" fmla="*/ 17 w 95"/>
                <a:gd name="T5" fmla="*/ 140 h 142"/>
                <a:gd name="T6" fmla="*/ 0 w 95"/>
                <a:gd name="T7" fmla="*/ 140 h 142"/>
                <a:gd name="T8" fmla="*/ 0 w 95"/>
                <a:gd name="T9" fmla="*/ 0 h 142"/>
                <a:gd name="T10" fmla="*/ 19 w 95"/>
                <a:gd name="T11" fmla="*/ 0 h 142"/>
                <a:gd name="T12" fmla="*/ 19 w 95"/>
                <a:gd name="T13" fmla="*/ 57 h 142"/>
                <a:gd name="T14" fmla="*/ 52 w 95"/>
                <a:gd name="T15" fmla="*/ 39 h 142"/>
                <a:gd name="T16" fmla="*/ 94 w 95"/>
                <a:gd name="T17" fmla="*/ 91 h 142"/>
                <a:gd name="T18" fmla="*/ 50 w 95"/>
                <a:gd name="T19" fmla="*/ 142 h 142"/>
                <a:gd name="T20" fmla="*/ 47 w 95"/>
                <a:gd name="T21" fmla="*/ 55 h 142"/>
                <a:gd name="T22" fmla="*/ 18 w 95"/>
                <a:gd name="T23" fmla="*/ 91 h 142"/>
                <a:gd name="T24" fmla="*/ 46 w 95"/>
                <a:gd name="T25" fmla="*/ 127 h 142"/>
                <a:gd name="T26" fmla="*/ 75 w 95"/>
                <a:gd name="T27" fmla="*/ 91 h 142"/>
                <a:gd name="T28" fmla="*/ 47 w 95"/>
                <a:gd name="T29" fmla="*/ 5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5" h="142">
                  <a:moveTo>
                    <a:pt x="50" y="142"/>
                  </a:moveTo>
                  <a:cubicBezTo>
                    <a:pt x="31" y="142"/>
                    <a:pt x="22" y="129"/>
                    <a:pt x="20" y="125"/>
                  </a:cubicBezTo>
                  <a:cubicBezTo>
                    <a:pt x="17" y="140"/>
                    <a:pt x="17" y="140"/>
                    <a:pt x="17" y="140"/>
                  </a:cubicBezTo>
                  <a:cubicBezTo>
                    <a:pt x="0" y="140"/>
                    <a:pt x="0" y="140"/>
                    <a:pt x="0" y="140"/>
                  </a:cubicBezTo>
                  <a:cubicBezTo>
                    <a:pt x="0" y="0"/>
                    <a:pt x="0" y="0"/>
                    <a:pt x="0" y="0"/>
                  </a:cubicBezTo>
                  <a:cubicBezTo>
                    <a:pt x="19" y="0"/>
                    <a:pt x="19" y="0"/>
                    <a:pt x="19" y="0"/>
                  </a:cubicBezTo>
                  <a:cubicBezTo>
                    <a:pt x="19" y="57"/>
                    <a:pt x="19" y="57"/>
                    <a:pt x="19" y="57"/>
                  </a:cubicBezTo>
                  <a:cubicBezTo>
                    <a:pt x="20" y="55"/>
                    <a:pt x="31" y="39"/>
                    <a:pt x="52" y="39"/>
                  </a:cubicBezTo>
                  <a:cubicBezTo>
                    <a:pt x="78" y="39"/>
                    <a:pt x="94" y="61"/>
                    <a:pt x="94" y="91"/>
                  </a:cubicBezTo>
                  <a:cubicBezTo>
                    <a:pt x="95" y="121"/>
                    <a:pt x="77" y="142"/>
                    <a:pt x="50" y="142"/>
                  </a:cubicBezTo>
                  <a:close/>
                  <a:moveTo>
                    <a:pt x="47" y="55"/>
                  </a:moveTo>
                  <a:cubicBezTo>
                    <a:pt x="30" y="55"/>
                    <a:pt x="18" y="71"/>
                    <a:pt x="18" y="91"/>
                  </a:cubicBezTo>
                  <a:cubicBezTo>
                    <a:pt x="18" y="110"/>
                    <a:pt x="29" y="127"/>
                    <a:pt x="46" y="127"/>
                  </a:cubicBezTo>
                  <a:cubicBezTo>
                    <a:pt x="63" y="127"/>
                    <a:pt x="75" y="111"/>
                    <a:pt x="75" y="91"/>
                  </a:cubicBezTo>
                  <a:cubicBezTo>
                    <a:pt x="75" y="71"/>
                    <a:pt x="64" y="55"/>
                    <a:pt x="47" y="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4" name="Freeform 31">
              <a:extLst>
                <a:ext uri="{FF2B5EF4-FFF2-40B4-BE49-F238E27FC236}">
                  <a16:creationId xmlns:a16="http://schemas.microsoft.com/office/drawing/2014/main" id="{B3C06BAF-2606-07B2-0633-EFEFFAE9986C}"/>
                </a:ext>
              </a:extLst>
            </p:cNvPr>
            <p:cNvSpPr>
              <a:spLocks/>
            </p:cNvSpPr>
            <p:nvPr/>
          </p:nvSpPr>
          <p:spPr bwMode="auto">
            <a:xfrm>
              <a:off x="3094038" y="-1588"/>
              <a:ext cx="79375" cy="114300"/>
            </a:xfrm>
            <a:custGeom>
              <a:avLst/>
              <a:gdLst>
                <a:gd name="T0" fmla="*/ 52 w 96"/>
                <a:gd name="T1" fmla="*/ 113 h 136"/>
                <a:gd name="T2" fmla="*/ 26 w 96"/>
                <a:gd name="T3" fmla="*/ 136 h 136"/>
                <a:gd name="T4" fmla="*/ 7 w 96"/>
                <a:gd name="T5" fmla="*/ 132 h 136"/>
                <a:gd name="T6" fmla="*/ 11 w 96"/>
                <a:gd name="T7" fmla="*/ 117 h 136"/>
                <a:gd name="T8" fmla="*/ 22 w 96"/>
                <a:gd name="T9" fmla="*/ 120 h 136"/>
                <a:gd name="T10" fmla="*/ 33 w 96"/>
                <a:gd name="T11" fmla="*/ 110 h 136"/>
                <a:gd name="T12" fmla="*/ 38 w 96"/>
                <a:gd name="T13" fmla="*/ 98 h 136"/>
                <a:gd name="T14" fmla="*/ 0 w 96"/>
                <a:gd name="T15" fmla="*/ 0 h 136"/>
                <a:gd name="T16" fmla="*/ 20 w 96"/>
                <a:gd name="T17" fmla="*/ 0 h 136"/>
                <a:gd name="T18" fmla="*/ 48 w 96"/>
                <a:gd name="T19" fmla="*/ 81 h 136"/>
                <a:gd name="T20" fmla="*/ 76 w 96"/>
                <a:gd name="T21" fmla="*/ 0 h 136"/>
                <a:gd name="T22" fmla="*/ 96 w 96"/>
                <a:gd name="T23" fmla="*/ 0 h 136"/>
                <a:gd name="T24" fmla="*/ 52 w 96"/>
                <a:gd name="T25" fmla="*/ 113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36">
                  <a:moveTo>
                    <a:pt x="52" y="113"/>
                  </a:moveTo>
                  <a:cubicBezTo>
                    <a:pt x="45" y="129"/>
                    <a:pt x="38" y="136"/>
                    <a:pt x="26" y="136"/>
                  </a:cubicBezTo>
                  <a:cubicBezTo>
                    <a:pt x="13" y="136"/>
                    <a:pt x="7" y="132"/>
                    <a:pt x="7" y="132"/>
                  </a:cubicBezTo>
                  <a:cubicBezTo>
                    <a:pt x="11" y="117"/>
                    <a:pt x="11" y="117"/>
                    <a:pt x="11" y="117"/>
                  </a:cubicBezTo>
                  <a:cubicBezTo>
                    <a:pt x="11" y="117"/>
                    <a:pt x="17" y="120"/>
                    <a:pt x="22" y="120"/>
                  </a:cubicBezTo>
                  <a:cubicBezTo>
                    <a:pt x="27" y="120"/>
                    <a:pt x="30" y="118"/>
                    <a:pt x="33" y="110"/>
                  </a:cubicBezTo>
                  <a:cubicBezTo>
                    <a:pt x="38" y="98"/>
                    <a:pt x="38" y="98"/>
                    <a:pt x="38" y="98"/>
                  </a:cubicBezTo>
                  <a:cubicBezTo>
                    <a:pt x="0" y="0"/>
                    <a:pt x="0" y="0"/>
                    <a:pt x="0" y="0"/>
                  </a:cubicBezTo>
                  <a:cubicBezTo>
                    <a:pt x="20" y="0"/>
                    <a:pt x="20" y="0"/>
                    <a:pt x="20" y="0"/>
                  </a:cubicBezTo>
                  <a:cubicBezTo>
                    <a:pt x="48" y="81"/>
                    <a:pt x="48" y="81"/>
                    <a:pt x="48" y="81"/>
                  </a:cubicBezTo>
                  <a:cubicBezTo>
                    <a:pt x="76" y="0"/>
                    <a:pt x="76" y="0"/>
                    <a:pt x="76" y="0"/>
                  </a:cubicBezTo>
                  <a:cubicBezTo>
                    <a:pt x="96" y="0"/>
                    <a:pt x="96" y="0"/>
                    <a:pt x="96" y="0"/>
                  </a:cubicBezTo>
                  <a:lnTo>
                    <a:pt x="52"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5" name="Rectangle 32">
              <a:extLst>
                <a:ext uri="{FF2B5EF4-FFF2-40B4-BE49-F238E27FC236}">
                  <a16:creationId xmlns:a16="http://schemas.microsoft.com/office/drawing/2014/main" id="{28E831E1-5403-0391-CFF1-44334240480E}"/>
                </a:ext>
              </a:extLst>
            </p:cNvPr>
            <p:cNvSpPr>
              <a:spLocks noChangeArrowheads="1"/>
            </p:cNvSpPr>
            <p:nvPr/>
          </p:nvSpPr>
          <p:spPr bwMode="auto">
            <a:xfrm>
              <a:off x="3219451" y="-31750"/>
              <a:ext cx="17463" cy="1127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6" name="Freeform 33">
              <a:extLst>
                <a:ext uri="{FF2B5EF4-FFF2-40B4-BE49-F238E27FC236}">
                  <a16:creationId xmlns:a16="http://schemas.microsoft.com/office/drawing/2014/main" id="{C26B6476-3E8D-9E7B-540C-E0FEFAD5DB9D}"/>
                </a:ext>
              </a:extLst>
            </p:cNvPr>
            <p:cNvSpPr>
              <a:spLocks/>
            </p:cNvSpPr>
            <p:nvPr/>
          </p:nvSpPr>
          <p:spPr bwMode="auto">
            <a:xfrm>
              <a:off x="3263901" y="-3175"/>
              <a:ext cx="69850" cy="84138"/>
            </a:xfrm>
            <a:custGeom>
              <a:avLst/>
              <a:gdLst>
                <a:gd name="T0" fmla="*/ 65 w 84"/>
                <a:gd name="T1" fmla="*/ 101 h 101"/>
                <a:gd name="T2" fmla="*/ 65 w 84"/>
                <a:gd name="T3" fmla="*/ 42 h 101"/>
                <a:gd name="T4" fmla="*/ 45 w 84"/>
                <a:gd name="T5" fmla="*/ 16 h 101"/>
                <a:gd name="T6" fmla="*/ 19 w 84"/>
                <a:gd name="T7" fmla="*/ 42 h 101"/>
                <a:gd name="T8" fmla="*/ 19 w 84"/>
                <a:gd name="T9" fmla="*/ 101 h 101"/>
                <a:gd name="T10" fmla="*/ 0 w 84"/>
                <a:gd name="T11" fmla="*/ 101 h 101"/>
                <a:gd name="T12" fmla="*/ 0 w 84"/>
                <a:gd name="T13" fmla="*/ 2 h 101"/>
                <a:gd name="T14" fmla="*/ 18 w 84"/>
                <a:gd name="T15" fmla="*/ 2 h 101"/>
                <a:gd name="T16" fmla="*/ 19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1" y="32"/>
                    <a:pt x="19" y="42"/>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7" name="Freeform 34">
              <a:extLst>
                <a:ext uri="{FF2B5EF4-FFF2-40B4-BE49-F238E27FC236}">
                  <a16:creationId xmlns:a16="http://schemas.microsoft.com/office/drawing/2014/main" id="{944C5982-3C91-7F73-09A4-D3869163BA38}"/>
                </a:ext>
              </a:extLst>
            </p:cNvPr>
            <p:cNvSpPr>
              <a:spLocks/>
            </p:cNvSpPr>
            <p:nvPr/>
          </p:nvSpPr>
          <p:spPr bwMode="auto">
            <a:xfrm>
              <a:off x="3349626" y="-3175"/>
              <a:ext cx="63500" cy="85725"/>
            </a:xfrm>
            <a:custGeom>
              <a:avLst/>
              <a:gdLst>
                <a:gd name="T0" fmla="*/ 68 w 78"/>
                <a:gd name="T1" fmla="*/ 94 h 103"/>
                <a:gd name="T2" fmla="*/ 39 w 78"/>
                <a:gd name="T3" fmla="*/ 103 h 103"/>
                <a:gd name="T4" fmla="*/ 0 w 78"/>
                <a:gd name="T5" fmla="*/ 86 h 103"/>
                <a:gd name="T6" fmla="*/ 10 w 78"/>
                <a:gd name="T7" fmla="*/ 74 h 103"/>
                <a:gd name="T8" fmla="*/ 39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2" y="99"/>
                    <a:pt x="54" y="103"/>
                    <a:pt x="39" y="103"/>
                  </a:cubicBezTo>
                  <a:cubicBezTo>
                    <a:pt x="19" y="103"/>
                    <a:pt x="4" y="91"/>
                    <a:pt x="0" y="86"/>
                  </a:cubicBezTo>
                  <a:cubicBezTo>
                    <a:pt x="10" y="74"/>
                    <a:pt x="10" y="74"/>
                    <a:pt x="10" y="74"/>
                  </a:cubicBezTo>
                  <a:cubicBezTo>
                    <a:pt x="16" y="80"/>
                    <a:pt x="28" y="88"/>
                    <a:pt x="39" y="88"/>
                  </a:cubicBezTo>
                  <a:cubicBezTo>
                    <a:pt x="51" y="88"/>
                    <a:pt x="59" y="84"/>
                    <a:pt x="59" y="75"/>
                  </a:cubicBezTo>
                  <a:cubicBezTo>
                    <a:pt x="59" y="66"/>
                    <a:pt x="49" y="63"/>
                    <a:pt x="43" y="61"/>
                  </a:cubicBezTo>
                  <a:cubicBezTo>
                    <a:pt x="37"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3" y="89"/>
                    <a:pt x="6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8" name="Freeform 35">
              <a:extLst>
                <a:ext uri="{FF2B5EF4-FFF2-40B4-BE49-F238E27FC236}">
                  <a16:creationId xmlns:a16="http://schemas.microsoft.com/office/drawing/2014/main" id="{948AB8FF-2BA3-9E06-B8CF-1E2C0011DA34}"/>
                </a:ext>
              </a:extLst>
            </p:cNvPr>
            <p:cNvSpPr>
              <a:spLocks noEditPoints="1"/>
            </p:cNvSpPr>
            <p:nvPr/>
          </p:nvSpPr>
          <p:spPr bwMode="auto">
            <a:xfrm>
              <a:off x="3429001" y="-36513"/>
              <a:ext cx="20638" cy="117475"/>
            </a:xfrm>
            <a:custGeom>
              <a:avLst/>
              <a:gdLst>
                <a:gd name="T0" fmla="*/ 13 w 26"/>
                <a:gd name="T1" fmla="*/ 24 h 143"/>
                <a:gd name="T2" fmla="*/ 0 w 26"/>
                <a:gd name="T3" fmla="*/ 12 h 143"/>
                <a:gd name="T4" fmla="*/ 13 w 26"/>
                <a:gd name="T5" fmla="*/ 0 h 143"/>
                <a:gd name="T6" fmla="*/ 26 w 26"/>
                <a:gd name="T7" fmla="*/ 12 h 143"/>
                <a:gd name="T8" fmla="*/ 13 w 26"/>
                <a:gd name="T9" fmla="*/ 24 h 143"/>
                <a:gd name="T10" fmla="*/ 4 w 26"/>
                <a:gd name="T11" fmla="*/ 143 h 143"/>
                <a:gd name="T12" fmla="*/ 4 w 26"/>
                <a:gd name="T13" fmla="*/ 44 h 143"/>
                <a:gd name="T14" fmla="*/ 22 w 26"/>
                <a:gd name="T15" fmla="*/ 44 h 143"/>
                <a:gd name="T16" fmla="*/ 22 w 26"/>
                <a:gd name="T17" fmla="*/ 143 h 143"/>
                <a:gd name="T18" fmla="*/ 4 w 26"/>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3">
                  <a:moveTo>
                    <a:pt x="13" y="24"/>
                  </a:moveTo>
                  <a:cubicBezTo>
                    <a:pt x="6" y="24"/>
                    <a:pt x="0" y="19"/>
                    <a:pt x="0" y="12"/>
                  </a:cubicBezTo>
                  <a:cubicBezTo>
                    <a:pt x="0" y="5"/>
                    <a:pt x="6" y="0"/>
                    <a:pt x="13" y="0"/>
                  </a:cubicBezTo>
                  <a:cubicBezTo>
                    <a:pt x="20" y="0"/>
                    <a:pt x="26" y="5"/>
                    <a:pt x="26" y="12"/>
                  </a:cubicBezTo>
                  <a:cubicBezTo>
                    <a:pt x="26"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9" name="Freeform 36">
              <a:extLst>
                <a:ext uri="{FF2B5EF4-FFF2-40B4-BE49-F238E27FC236}">
                  <a16:creationId xmlns:a16="http://schemas.microsoft.com/office/drawing/2014/main" id="{914FBE95-5DCD-B09C-05FA-773F884D73D9}"/>
                </a:ext>
              </a:extLst>
            </p:cNvPr>
            <p:cNvSpPr>
              <a:spLocks noEditPoints="1"/>
            </p:cNvSpPr>
            <p:nvPr/>
          </p:nvSpPr>
          <p:spPr bwMode="auto">
            <a:xfrm>
              <a:off x="3465513" y="-3175"/>
              <a:ext cx="77788" cy="115888"/>
            </a:xfrm>
            <a:custGeom>
              <a:avLst/>
              <a:gdLst>
                <a:gd name="T0" fmla="*/ 84 w 94"/>
                <a:gd name="T1" fmla="*/ 122 h 138"/>
                <a:gd name="T2" fmla="*/ 44 w 94"/>
                <a:gd name="T3" fmla="*/ 138 h 138"/>
                <a:gd name="T4" fmla="*/ 5 w 94"/>
                <a:gd name="T5" fmla="*/ 126 h 138"/>
                <a:gd name="T6" fmla="*/ 12 w 94"/>
                <a:gd name="T7" fmla="*/ 112 h 138"/>
                <a:gd name="T8" fmla="*/ 43 w 94"/>
                <a:gd name="T9" fmla="*/ 122 h 138"/>
                <a:gd name="T10" fmla="*/ 67 w 94"/>
                <a:gd name="T11" fmla="*/ 113 h 138"/>
                <a:gd name="T12" fmla="*/ 74 w 94"/>
                <a:gd name="T13" fmla="*/ 89 h 138"/>
                <a:gd name="T14" fmla="*/ 74 w 94"/>
                <a:gd name="T15" fmla="*/ 80 h 138"/>
                <a:gd name="T16" fmla="*/ 42 w 94"/>
                <a:gd name="T17" fmla="*/ 99 h 138"/>
                <a:gd name="T18" fmla="*/ 0 w 94"/>
                <a:gd name="T19" fmla="*/ 49 h 138"/>
                <a:gd name="T20" fmla="*/ 43 w 94"/>
                <a:gd name="T21" fmla="*/ 0 h 138"/>
                <a:gd name="T22" fmla="*/ 74 w 94"/>
                <a:gd name="T23" fmla="*/ 18 h 138"/>
                <a:gd name="T24" fmla="*/ 76 w 94"/>
                <a:gd name="T25" fmla="*/ 2 h 138"/>
                <a:gd name="T26" fmla="*/ 94 w 94"/>
                <a:gd name="T27" fmla="*/ 2 h 138"/>
                <a:gd name="T28" fmla="*/ 94 w 94"/>
                <a:gd name="T29" fmla="*/ 82 h 138"/>
                <a:gd name="T30" fmla="*/ 84 w 94"/>
                <a:gd name="T31" fmla="*/ 122 h 138"/>
                <a:gd name="T32" fmla="*/ 48 w 94"/>
                <a:gd name="T33" fmla="*/ 15 h 138"/>
                <a:gd name="T34" fmla="*/ 20 w 94"/>
                <a:gd name="T35" fmla="*/ 49 h 138"/>
                <a:gd name="T36" fmla="*/ 47 w 94"/>
                <a:gd name="T37" fmla="*/ 83 h 138"/>
                <a:gd name="T38" fmla="*/ 75 w 94"/>
                <a:gd name="T39" fmla="*/ 49 h 138"/>
                <a:gd name="T40" fmla="*/ 48 w 94"/>
                <a:gd name="T41" fmla="*/ 1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4" h="138">
                  <a:moveTo>
                    <a:pt x="84" y="122"/>
                  </a:moveTo>
                  <a:cubicBezTo>
                    <a:pt x="76" y="130"/>
                    <a:pt x="64" y="138"/>
                    <a:pt x="44" y="138"/>
                  </a:cubicBezTo>
                  <a:cubicBezTo>
                    <a:pt x="23" y="138"/>
                    <a:pt x="8" y="129"/>
                    <a:pt x="5" y="126"/>
                  </a:cubicBezTo>
                  <a:cubicBezTo>
                    <a:pt x="12" y="112"/>
                    <a:pt x="12" y="112"/>
                    <a:pt x="12" y="112"/>
                  </a:cubicBezTo>
                  <a:cubicBezTo>
                    <a:pt x="17" y="116"/>
                    <a:pt x="30" y="122"/>
                    <a:pt x="43" y="122"/>
                  </a:cubicBezTo>
                  <a:cubicBezTo>
                    <a:pt x="55" y="122"/>
                    <a:pt x="63" y="118"/>
                    <a:pt x="67" y="113"/>
                  </a:cubicBezTo>
                  <a:cubicBezTo>
                    <a:pt x="72" y="109"/>
                    <a:pt x="74" y="101"/>
                    <a:pt x="74" y="89"/>
                  </a:cubicBezTo>
                  <a:cubicBezTo>
                    <a:pt x="74" y="80"/>
                    <a:pt x="74" y="80"/>
                    <a:pt x="74" y="80"/>
                  </a:cubicBezTo>
                  <a:cubicBezTo>
                    <a:pt x="73" y="83"/>
                    <a:pt x="64" y="99"/>
                    <a:pt x="42" y="99"/>
                  </a:cubicBezTo>
                  <a:cubicBezTo>
                    <a:pt x="16" y="99"/>
                    <a:pt x="0" y="78"/>
                    <a:pt x="0" y="49"/>
                  </a:cubicBezTo>
                  <a:cubicBezTo>
                    <a:pt x="0" y="20"/>
                    <a:pt x="19" y="0"/>
                    <a:pt x="43" y="0"/>
                  </a:cubicBezTo>
                  <a:cubicBezTo>
                    <a:pt x="65" y="0"/>
                    <a:pt x="73" y="15"/>
                    <a:pt x="74" y="18"/>
                  </a:cubicBezTo>
                  <a:cubicBezTo>
                    <a:pt x="76" y="2"/>
                    <a:pt x="76" y="2"/>
                    <a:pt x="76" y="2"/>
                  </a:cubicBezTo>
                  <a:cubicBezTo>
                    <a:pt x="94" y="2"/>
                    <a:pt x="94" y="2"/>
                    <a:pt x="94" y="2"/>
                  </a:cubicBezTo>
                  <a:cubicBezTo>
                    <a:pt x="94" y="82"/>
                    <a:pt x="94" y="82"/>
                    <a:pt x="94" y="82"/>
                  </a:cubicBezTo>
                  <a:cubicBezTo>
                    <a:pt x="94" y="102"/>
                    <a:pt x="91" y="113"/>
                    <a:pt x="84" y="122"/>
                  </a:cubicBezTo>
                  <a:close/>
                  <a:moveTo>
                    <a:pt x="48" y="15"/>
                  </a:moveTo>
                  <a:cubicBezTo>
                    <a:pt x="31" y="15"/>
                    <a:pt x="20" y="30"/>
                    <a:pt x="20" y="49"/>
                  </a:cubicBezTo>
                  <a:cubicBezTo>
                    <a:pt x="20" y="67"/>
                    <a:pt x="30" y="83"/>
                    <a:pt x="47" y="83"/>
                  </a:cubicBezTo>
                  <a:cubicBezTo>
                    <a:pt x="64" y="83"/>
                    <a:pt x="75" y="67"/>
                    <a:pt x="75" y="49"/>
                  </a:cubicBezTo>
                  <a:cubicBezTo>
                    <a:pt x="75" y="30"/>
                    <a:pt x="65" y="15"/>
                    <a:pt x="48"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0" name="Freeform 37">
              <a:extLst>
                <a:ext uri="{FF2B5EF4-FFF2-40B4-BE49-F238E27FC236}">
                  <a16:creationId xmlns:a16="http://schemas.microsoft.com/office/drawing/2014/main" id="{DCECE63C-3BE4-E3D3-8A34-3F4C88B09AD1}"/>
                </a:ext>
              </a:extLst>
            </p:cNvPr>
            <p:cNvSpPr>
              <a:spLocks/>
            </p:cNvSpPr>
            <p:nvPr/>
          </p:nvSpPr>
          <p:spPr bwMode="auto">
            <a:xfrm>
              <a:off x="3568701" y="-34925"/>
              <a:ext cx="69850" cy="115888"/>
            </a:xfrm>
            <a:custGeom>
              <a:avLst/>
              <a:gdLst>
                <a:gd name="T0" fmla="*/ 66 w 85"/>
                <a:gd name="T1" fmla="*/ 141 h 141"/>
                <a:gd name="T2" fmla="*/ 66 w 85"/>
                <a:gd name="T3" fmla="*/ 82 h 141"/>
                <a:gd name="T4" fmla="*/ 46 w 85"/>
                <a:gd name="T5" fmla="*/ 56 h 141"/>
                <a:gd name="T6" fmla="*/ 19 w 85"/>
                <a:gd name="T7" fmla="*/ 82 h 141"/>
                <a:gd name="T8" fmla="*/ 19 w 85"/>
                <a:gd name="T9" fmla="*/ 141 h 141"/>
                <a:gd name="T10" fmla="*/ 0 w 85"/>
                <a:gd name="T11" fmla="*/ 141 h 141"/>
                <a:gd name="T12" fmla="*/ 0 w 85"/>
                <a:gd name="T13" fmla="*/ 0 h 141"/>
                <a:gd name="T14" fmla="*/ 19 w 85"/>
                <a:gd name="T15" fmla="*/ 0 h 141"/>
                <a:gd name="T16" fmla="*/ 19 w 85"/>
                <a:gd name="T17" fmla="*/ 60 h 141"/>
                <a:gd name="T18" fmla="*/ 52 w 85"/>
                <a:gd name="T19" fmla="*/ 39 h 141"/>
                <a:gd name="T20" fmla="*/ 85 w 85"/>
                <a:gd name="T21" fmla="*/ 77 h 141"/>
                <a:gd name="T22" fmla="*/ 85 w 85"/>
                <a:gd name="T23" fmla="*/ 141 h 141"/>
                <a:gd name="T24" fmla="*/ 66 w 85"/>
                <a:gd name="T25" fmla="*/ 14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5" h="141">
                  <a:moveTo>
                    <a:pt x="66" y="141"/>
                  </a:moveTo>
                  <a:cubicBezTo>
                    <a:pt x="66" y="82"/>
                    <a:pt x="66" y="82"/>
                    <a:pt x="66" y="82"/>
                  </a:cubicBezTo>
                  <a:cubicBezTo>
                    <a:pt x="66" y="66"/>
                    <a:pt x="61" y="56"/>
                    <a:pt x="46" y="56"/>
                  </a:cubicBezTo>
                  <a:cubicBezTo>
                    <a:pt x="31" y="56"/>
                    <a:pt x="21" y="72"/>
                    <a:pt x="19" y="82"/>
                  </a:cubicBezTo>
                  <a:cubicBezTo>
                    <a:pt x="19" y="141"/>
                    <a:pt x="19" y="141"/>
                    <a:pt x="19" y="141"/>
                  </a:cubicBezTo>
                  <a:cubicBezTo>
                    <a:pt x="0" y="141"/>
                    <a:pt x="0" y="141"/>
                    <a:pt x="0" y="141"/>
                  </a:cubicBezTo>
                  <a:cubicBezTo>
                    <a:pt x="0" y="0"/>
                    <a:pt x="0" y="0"/>
                    <a:pt x="0" y="0"/>
                  </a:cubicBezTo>
                  <a:cubicBezTo>
                    <a:pt x="19" y="0"/>
                    <a:pt x="19" y="0"/>
                    <a:pt x="19" y="0"/>
                  </a:cubicBezTo>
                  <a:cubicBezTo>
                    <a:pt x="19" y="60"/>
                    <a:pt x="19" y="60"/>
                    <a:pt x="19" y="60"/>
                  </a:cubicBezTo>
                  <a:cubicBezTo>
                    <a:pt x="25" y="50"/>
                    <a:pt x="36" y="39"/>
                    <a:pt x="52" y="39"/>
                  </a:cubicBezTo>
                  <a:cubicBezTo>
                    <a:pt x="72" y="39"/>
                    <a:pt x="85" y="51"/>
                    <a:pt x="85" y="77"/>
                  </a:cubicBezTo>
                  <a:cubicBezTo>
                    <a:pt x="85" y="141"/>
                    <a:pt x="85" y="141"/>
                    <a:pt x="85" y="141"/>
                  </a:cubicBezTo>
                  <a:lnTo>
                    <a:pt x="66" y="1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1" name="Freeform 38">
              <a:extLst>
                <a:ext uri="{FF2B5EF4-FFF2-40B4-BE49-F238E27FC236}">
                  <a16:creationId xmlns:a16="http://schemas.microsoft.com/office/drawing/2014/main" id="{A628084C-CF66-E7E8-A07E-637CE5D6B84C}"/>
                </a:ext>
              </a:extLst>
            </p:cNvPr>
            <p:cNvSpPr>
              <a:spLocks/>
            </p:cNvSpPr>
            <p:nvPr/>
          </p:nvSpPr>
          <p:spPr bwMode="auto">
            <a:xfrm>
              <a:off x="3654426" y="-23813"/>
              <a:ext cx="50800" cy="106363"/>
            </a:xfrm>
            <a:custGeom>
              <a:avLst/>
              <a:gdLst>
                <a:gd name="T0" fmla="*/ 33 w 61"/>
                <a:gd name="T1" fmla="*/ 41 h 128"/>
                <a:gd name="T2" fmla="*/ 33 w 61"/>
                <a:gd name="T3" fmla="*/ 92 h 128"/>
                <a:gd name="T4" fmla="*/ 37 w 61"/>
                <a:gd name="T5" fmla="*/ 109 h 128"/>
                <a:gd name="T6" fmla="*/ 47 w 61"/>
                <a:gd name="T7" fmla="*/ 113 h 128"/>
                <a:gd name="T8" fmla="*/ 58 w 61"/>
                <a:gd name="T9" fmla="*/ 111 h 128"/>
                <a:gd name="T10" fmla="*/ 60 w 61"/>
                <a:gd name="T11" fmla="*/ 125 h 128"/>
                <a:gd name="T12" fmla="*/ 42 w 61"/>
                <a:gd name="T13" fmla="*/ 128 h 128"/>
                <a:gd name="T14" fmla="*/ 21 w 61"/>
                <a:gd name="T15" fmla="*/ 121 h 128"/>
                <a:gd name="T16" fmla="*/ 15 w 61"/>
                <a:gd name="T17" fmla="*/ 95 h 128"/>
                <a:gd name="T18" fmla="*/ 15 w 61"/>
                <a:gd name="T19" fmla="*/ 41 h 128"/>
                <a:gd name="T20" fmla="*/ 0 w 61"/>
                <a:gd name="T21" fmla="*/ 41 h 128"/>
                <a:gd name="T22" fmla="*/ 0 w 61"/>
                <a:gd name="T23" fmla="*/ 27 h 128"/>
                <a:gd name="T24" fmla="*/ 14 w 61"/>
                <a:gd name="T25" fmla="*/ 27 h 128"/>
                <a:gd name="T26" fmla="*/ 16 w 61"/>
                <a:gd name="T27" fmla="*/ 0 h 128"/>
                <a:gd name="T28" fmla="*/ 33 w 61"/>
                <a:gd name="T29" fmla="*/ 0 h 128"/>
                <a:gd name="T30" fmla="*/ 33 w 61"/>
                <a:gd name="T31" fmla="*/ 27 h 128"/>
                <a:gd name="T32" fmla="*/ 61 w 61"/>
                <a:gd name="T33" fmla="*/ 27 h 128"/>
                <a:gd name="T34" fmla="*/ 61 w 61"/>
                <a:gd name="T35" fmla="*/ 41 h 128"/>
                <a:gd name="T36" fmla="*/ 33 w 61"/>
                <a:gd name="T37" fmla="*/ 4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1" h="128">
                  <a:moveTo>
                    <a:pt x="33" y="41"/>
                  </a:moveTo>
                  <a:cubicBezTo>
                    <a:pt x="33" y="92"/>
                    <a:pt x="33" y="92"/>
                    <a:pt x="33" y="92"/>
                  </a:cubicBezTo>
                  <a:cubicBezTo>
                    <a:pt x="33" y="101"/>
                    <a:pt x="34" y="106"/>
                    <a:pt x="37" y="109"/>
                  </a:cubicBezTo>
                  <a:cubicBezTo>
                    <a:pt x="40" y="112"/>
                    <a:pt x="43" y="113"/>
                    <a:pt x="47" y="113"/>
                  </a:cubicBezTo>
                  <a:cubicBezTo>
                    <a:pt x="52" y="113"/>
                    <a:pt x="56" y="112"/>
                    <a:pt x="58" y="111"/>
                  </a:cubicBezTo>
                  <a:cubicBezTo>
                    <a:pt x="60" y="125"/>
                    <a:pt x="60" y="125"/>
                    <a:pt x="60" y="125"/>
                  </a:cubicBezTo>
                  <a:cubicBezTo>
                    <a:pt x="56" y="127"/>
                    <a:pt x="48" y="128"/>
                    <a:pt x="42" y="128"/>
                  </a:cubicBezTo>
                  <a:cubicBezTo>
                    <a:pt x="33" y="128"/>
                    <a:pt x="27" y="126"/>
                    <a:pt x="21" y="121"/>
                  </a:cubicBezTo>
                  <a:cubicBezTo>
                    <a:pt x="16" y="115"/>
                    <a:pt x="15" y="108"/>
                    <a:pt x="15" y="95"/>
                  </a:cubicBezTo>
                  <a:cubicBezTo>
                    <a:pt x="15" y="41"/>
                    <a:pt x="15" y="41"/>
                    <a:pt x="15" y="41"/>
                  </a:cubicBezTo>
                  <a:cubicBezTo>
                    <a:pt x="0" y="41"/>
                    <a:pt x="0" y="41"/>
                    <a:pt x="0" y="41"/>
                  </a:cubicBezTo>
                  <a:cubicBezTo>
                    <a:pt x="0" y="27"/>
                    <a:pt x="0" y="27"/>
                    <a:pt x="0" y="27"/>
                  </a:cubicBezTo>
                  <a:cubicBezTo>
                    <a:pt x="14" y="27"/>
                    <a:pt x="14" y="27"/>
                    <a:pt x="14" y="27"/>
                  </a:cubicBezTo>
                  <a:cubicBezTo>
                    <a:pt x="16" y="0"/>
                    <a:pt x="16" y="0"/>
                    <a:pt x="16" y="0"/>
                  </a:cubicBezTo>
                  <a:cubicBezTo>
                    <a:pt x="33" y="0"/>
                    <a:pt x="33" y="0"/>
                    <a:pt x="33" y="0"/>
                  </a:cubicBezTo>
                  <a:cubicBezTo>
                    <a:pt x="33" y="27"/>
                    <a:pt x="33" y="27"/>
                    <a:pt x="33" y="27"/>
                  </a:cubicBezTo>
                  <a:cubicBezTo>
                    <a:pt x="61" y="27"/>
                    <a:pt x="61" y="27"/>
                    <a:pt x="61" y="27"/>
                  </a:cubicBezTo>
                  <a:cubicBezTo>
                    <a:pt x="61" y="41"/>
                    <a:pt x="61" y="41"/>
                    <a:pt x="61" y="41"/>
                  </a:cubicBezTo>
                  <a:cubicBezTo>
                    <a:pt x="33" y="41"/>
                    <a:pt x="33" y="41"/>
                    <a:pt x="3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2" name="Freeform 39">
              <a:extLst>
                <a:ext uri="{FF2B5EF4-FFF2-40B4-BE49-F238E27FC236}">
                  <a16:creationId xmlns:a16="http://schemas.microsoft.com/office/drawing/2014/main" id="{644BE14E-EA94-5B64-6A69-FD38062EC86B}"/>
                </a:ext>
              </a:extLst>
            </p:cNvPr>
            <p:cNvSpPr>
              <a:spLocks/>
            </p:cNvSpPr>
            <p:nvPr/>
          </p:nvSpPr>
          <p:spPr bwMode="auto">
            <a:xfrm>
              <a:off x="3711576" y="-3175"/>
              <a:ext cx="63500" cy="85725"/>
            </a:xfrm>
            <a:custGeom>
              <a:avLst/>
              <a:gdLst>
                <a:gd name="T0" fmla="*/ 68 w 78"/>
                <a:gd name="T1" fmla="*/ 94 h 103"/>
                <a:gd name="T2" fmla="*/ 39 w 78"/>
                <a:gd name="T3" fmla="*/ 103 h 103"/>
                <a:gd name="T4" fmla="*/ 0 w 78"/>
                <a:gd name="T5" fmla="*/ 86 h 103"/>
                <a:gd name="T6" fmla="*/ 10 w 78"/>
                <a:gd name="T7" fmla="*/ 74 h 103"/>
                <a:gd name="T8" fmla="*/ 40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3" y="99"/>
                    <a:pt x="54" y="103"/>
                    <a:pt x="39" y="103"/>
                  </a:cubicBezTo>
                  <a:cubicBezTo>
                    <a:pt x="19" y="103"/>
                    <a:pt x="5" y="91"/>
                    <a:pt x="0" y="86"/>
                  </a:cubicBezTo>
                  <a:cubicBezTo>
                    <a:pt x="10" y="74"/>
                    <a:pt x="10" y="74"/>
                    <a:pt x="10" y="74"/>
                  </a:cubicBezTo>
                  <a:cubicBezTo>
                    <a:pt x="16" y="80"/>
                    <a:pt x="28" y="88"/>
                    <a:pt x="40" y="88"/>
                  </a:cubicBezTo>
                  <a:cubicBezTo>
                    <a:pt x="51" y="88"/>
                    <a:pt x="59" y="84"/>
                    <a:pt x="59" y="75"/>
                  </a:cubicBezTo>
                  <a:cubicBezTo>
                    <a:pt x="59" y="66"/>
                    <a:pt x="49" y="63"/>
                    <a:pt x="43" y="61"/>
                  </a:cubicBezTo>
                  <a:cubicBezTo>
                    <a:pt x="38"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4" y="89"/>
                    <a:pt x="6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3" name="Freeform 40">
              <a:extLst>
                <a:ext uri="{FF2B5EF4-FFF2-40B4-BE49-F238E27FC236}">
                  <a16:creationId xmlns:a16="http://schemas.microsoft.com/office/drawing/2014/main" id="{EF137B69-3191-B6FE-C47C-0D807733E2CB}"/>
                </a:ext>
              </a:extLst>
            </p:cNvPr>
            <p:cNvSpPr>
              <a:spLocks noEditPoints="1"/>
            </p:cNvSpPr>
            <p:nvPr/>
          </p:nvSpPr>
          <p:spPr bwMode="auto">
            <a:xfrm>
              <a:off x="2498726" y="157163"/>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6 h 136"/>
                <a:gd name="T12" fmla="*/ 113 w 113"/>
                <a:gd name="T13" fmla="*/ 68 h 136"/>
                <a:gd name="T14" fmla="*/ 92 w 113"/>
                <a:gd name="T15" fmla="*/ 119 h 136"/>
                <a:gd name="T16" fmla="*/ 78 w 113"/>
                <a:gd name="T17" fmla="*/ 28 h 136"/>
                <a:gd name="T18" fmla="*/ 45 w 113"/>
                <a:gd name="T19" fmla="*/ 15 h 136"/>
                <a:gd name="T20" fmla="*/ 20 w 113"/>
                <a:gd name="T21" fmla="*/ 15 h 136"/>
                <a:gd name="T22" fmla="*/ 20 w 113"/>
                <a:gd name="T23" fmla="*/ 119 h 136"/>
                <a:gd name="T24" fmla="*/ 45 w 113"/>
                <a:gd name="T25" fmla="*/ 119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5"/>
                    <a:pt x="92" y="16"/>
                  </a:cubicBezTo>
                  <a:cubicBezTo>
                    <a:pt x="103" y="27"/>
                    <a:pt x="113" y="44"/>
                    <a:pt x="113" y="68"/>
                  </a:cubicBezTo>
                  <a:cubicBezTo>
                    <a:pt x="113" y="91"/>
                    <a:pt x="104" y="108"/>
                    <a:pt x="92" y="119"/>
                  </a:cubicBezTo>
                  <a:close/>
                  <a:moveTo>
                    <a:pt x="78" y="28"/>
                  </a:moveTo>
                  <a:cubicBezTo>
                    <a:pt x="70" y="19"/>
                    <a:pt x="59" y="15"/>
                    <a:pt x="45" y="15"/>
                  </a:cubicBezTo>
                  <a:cubicBezTo>
                    <a:pt x="20" y="15"/>
                    <a:pt x="20" y="15"/>
                    <a:pt x="20" y="15"/>
                  </a:cubicBezTo>
                  <a:cubicBezTo>
                    <a:pt x="20" y="119"/>
                    <a:pt x="20" y="119"/>
                    <a:pt x="20" y="119"/>
                  </a:cubicBezTo>
                  <a:cubicBezTo>
                    <a:pt x="45" y="119"/>
                    <a:pt x="45" y="119"/>
                    <a:pt x="45" y="119"/>
                  </a:cubicBezTo>
                  <a:cubicBezTo>
                    <a:pt x="58" y="119"/>
                    <a:pt x="69" y="116"/>
                    <a:pt x="78" y="107"/>
                  </a:cubicBezTo>
                  <a:cubicBezTo>
                    <a:pt x="87" y="98"/>
                    <a:pt x="92" y="84"/>
                    <a:pt x="92" y="68"/>
                  </a:cubicBezTo>
                  <a:cubicBezTo>
                    <a:pt x="92" y="51"/>
                    <a:pt x="87" y="36"/>
                    <a:pt x="7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4" name="Freeform 41">
              <a:extLst>
                <a:ext uri="{FF2B5EF4-FFF2-40B4-BE49-F238E27FC236}">
                  <a16:creationId xmlns:a16="http://schemas.microsoft.com/office/drawing/2014/main" id="{821A2D0B-222A-FACB-58E1-95FBC0126991}"/>
                </a:ext>
              </a:extLst>
            </p:cNvPr>
            <p:cNvSpPr>
              <a:spLocks noEditPoints="1"/>
            </p:cNvSpPr>
            <p:nvPr/>
          </p:nvSpPr>
          <p:spPr bwMode="auto">
            <a:xfrm>
              <a:off x="2605088"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5" name="Rectangle 42">
              <a:extLst>
                <a:ext uri="{FF2B5EF4-FFF2-40B4-BE49-F238E27FC236}">
                  <a16:creationId xmlns:a16="http://schemas.microsoft.com/office/drawing/2014/main" id="{7DEFDA0D-DEC0-C80E-280E-37E6A828C659}"/>
                </a:ext>
              </a:extLst>
            </p:cNvPr>
            <p:cNvSpPr>
              <a:spLocks noChangeArrowheads="1"/>
            </p:cNvSpPr>
            <p:nvPr/>
          </p:nvSpPr>
          <p:spPr bwMode="auto">
            <a:xfrm>
              <a:off x="2697163" y="153988"/>
              <a:ext cx="15875" cy="1158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6" name="Freeform 43">
              <a:extLst>
                <a:ext uri="{FF2B5EF4-FFF2-40B4-BE49-F238E27FC236}">
                  <a16:creationId xmlns:a16="http://schemas.microsoft.com/office/drawing/2014/main" id="{E1B199F1-629A-2B40-F991-6A433992CFCB}"/>
                </a:ext>
              </a:extLst>
            </p:cNvPr>
            <p:cNvSpPr>
              <a:spLocks noEditPoints="1"/>
            </p:cNvSpPr>
            <p:nvPr/>
          </p:nvSpPr>
          <p:spPr bwMode="auto">
            <a:xfrm>
              <a:off x="2736851" y="150813"/>
              <a:ext cx="20638" cy="119063"/>
            </a:xfrm>
            <a:custGeom>
              <a:avLst/>
              <a:gdLst>
                <a:gd name="T0" fmla="*/ 12 w 25"/>
                <a:gd name="T1" fmla="*/ 25 h 144"/>
                <a:gd name="T2" fmla="*/ 0 w 25"/>
                <a:gd name="T3" fmla="*/ 13 h 144"/>
                <a:gd name="T4" fmla="*/ 12 w 25"/>
                <a:gd name="T5" fmla="*/ 0 h 144"/>
                <a:gd name="T6" fmla="*/ 25 w 25"/>
                <a:gd name="T7" fmla="*/ 12 h 144"/>
                <a:gd name="T8" fmla="*/ 12 w 25"/>
                <a:gd name="T9" fmla="*/ 25 h 144"/>
                <a:gd name="T10" fmla="*/ 3 w 25"/>
                <a:gd name="T11" fmla="*/ 144 h 144"/>
                <a:gd name="T12" fmla="*/ 3 w 25"/>
                <a:gd name="T13" fmla="*/ 45 h 144"/>
                <a:gd name="T14" fmla="*/ 22 w 25"/>
                <a:gd name="T15" fmla="*/ 45 h 144"/>
                <a:gd name="T16" fmla="*/ 22 w 25"/>
                <a:gd name="T17" fmla="*/ 144 h 144"/>
                <a:gd name="T18" fmla="*/ 3 w 25"/>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4">
                  <a:moveTo>
                    <a:pt x="12" y="25"/>
                  </a:moveTo>
                  <a:cubicBezTo>
                    <a:pt x="5" y="25"/>
                    <a:pt x="0" y="20"/>
                    <a:pt x="0" y="13"/>
                  </a:cubicBezTo>
                  <a:cubicBezTo>
                    <a:pt x="0" y="6"/>
                    <a:pt x="5" y="0"/>
                    <a:pt x="12" y="0"/>
                  </a:cubicBezTo>
                  <a:cubicBezTo>
                    <a:pt x="20" y="0"/>
                    <a:pt x="25" y="6"/>
                    <a:pt x="25" y="12"/>
                  </a:cubicBezTo>
                  <a:cubicBezTo>
                    <a:pt x="25" y="19"/>
                    <a:pt x="20" y="25"/>
                    <a:pt x="12"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7" name="Freeform 44">
              <a:extLst>
                <a:ext uri="{FF2B5EF4-FFF2-40B4-BE49-F238E27FC236}">
                  <a16:creationId xmlns:a16="http://schemas.microsoft.com/office/drawing/2014/main" id="{344578C9-CCB4-4F2D-6F97-A69FE48FE92E}"/>
                </a:ext>
              </a:extLst>
            </p:cNvPr>
            <p:cNvSpPr>
              <a:spLocks/>
            </p:cNvSpPr>
            <p:nvPr/>
          </p:nvSpPr>
          <p:spPr bwMode="auto">
            <a:xfrm>
              <a:off x="2768601" y="188913"/>
              <a:ext cx="79375" cy="80963"/>
            </a:xfrm>
            <a:custGeom>
              <a:avLst/>
              <a:gdLst>
                <a:gd name="T0" fmla="*/ 30 w 50"/>
                <a:gd name="T1" fmla="*/ 51 h 51"/>
                <a:gd name="T2" fmla="*/ 19 w 50"/>
                <a:gd name="T3" fmla="*/ 51 h 51"/>
                <a:gd name="T4" fmla="*/ 0 w 50"/>
                <a:gd name="T5" fmla="*/ 0 h 51"/>
                <a:gd name="T6" fmla="*/ 10 w 50"/>
                <a:gd name="T7" fmla="*/ 0 h 51"/>
                <a:gd name="T8" fmla="*/ 25 w 50"/>
                <a:gd name="T9" fmla="*/ 41 h 51"/>
                <a:gd name="T10" fmla="*/ 39 w 50"/>
                <a:gd name="T11" fmla="*/ 0 h 51"/>
                <a:gd name="T12" fmla="*/ 50 w 50"/>
                <a:gd name="T13" fmla="*/ 0 h 51"/>
                <a:gd name="T14" fmla="*/ 30 w 50"/>
                <a:gd name="T15" fmla="*/ 51 h 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 h="51">
                  <a:moveTo>
                    <a:pt x="30" y="51"/>
                  </a:moveTo>
                  <a:lnTo>
                    <a:pt x="19" y="51"/>
                  </a:lnTo>
                  <a:lnTo>
                    <a:pt x="0" y="0"/>
                  </a:lnTo>
                  <a:lnTo>
                    <a:pt x="10" y="0"/>
                  </a:lnTo>
                  <a:lnTo>
                    <a:pt x="25" y="41"/>
                  </a:lnTo>
                  <a:lnTo>
                    <a:pt x="39" y="0"/>
                  </a:lnTo>
                  <a:lnTo>
                    <a:pt x="50" y="0"/>
                  </a:lnTo>
                  <a:lnTo>
                    <a:pt x="30"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8" name="Freeform 45">
              <a:extLst>
                <a:ext uri="{FF2B5EF4-FFF2-40B4-BE49-F238E27FC236}">
                  <a16:creationId xmlns:a16="http://schemas.microsoft.com/office/drawing/2014/main" id="{2236A563-D056-2155-A154-64F4FBDBB116}"/>
                </a:ext>
              </a:extLst>
            </p:cNvPr>
            <p:cNvSpPr>
              <a:spLocks noEditPoints="1"/>
            </p:cNvSpPr>
            <p:nvPr/>
          </p:nvSpPr>
          <p:spPr bwMode="auto">
            <a:xfrm>
              <a:off x="28559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0"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 name="Freeform 46">
              <a:extLst>
                <a:ext uri="{FF2B5EF4-FFF2-40B4-BE49-F238E27FC236}">
                  <a16:creationId xmlns:a16="http://schemas.microsoft.com/office/drawing/2014/main" id="{F4BF70B8-9555-C261-D3C1-88BD30FC33CC}"/>
                </a:ext>
              </a:extLst>
            </p:cNvPr>
            <p:cNvSpPr>
              <a:spLocks/>
            </p:cNvSpPr>
            <p:nvPr/>
          </p:nvSpPr>
          <p:spPr bwMode="auto">
            <a:xfrm>
              <a:off x="2947988" y="185738"/>
              <a:ext cx="47625"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 name="Freeform 47">
              <a:extLst>
                <a:ext uri="{FF2B5EF4-FFF2-40B4-BE49-F238E27FC236}">
                  <a16:creationId xmlns:a16="http://schemas.microsoft.com/office/drawing/2014/main" id="{2EFAC510-CEEE-DA5A-FAA3-F170FED7622E}"/>
                </a:ext>
              </a:extLst>
            </p:cNvPr>
            <p:cNvSpPr>
              <a:spLocks noEditPoints="1"/>
            </p:cNvSpPr>
            <p:nvPr/>
          </p:nvSpPr>
          <p:spPr bwMode="auto">
            <a:xfrm>
              <a:off x="2998788" y="185738"/>
              <a:ext cx="74613" cy="85725"/>
            </a:xfrm>
            <a:custGeom>
              <a:avLst/>
              <a:gdLst>
                <a:gd name="T0" fmla="*/ 20 w 90"/>
                <a:gd name="T1" fmla="*/ 56 h 103"/>
                <a:gd name="T2" fmla="*/ 49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49" y="88"/>
                  </a:cubicBezTo>
                  <a:cubicBezTo>
                    <a:pt x="68" y="88"/>
                    <a:pt x="79" y="78"/>
                    <a:pt x="80" y="77"/>
                  </a:cubicBezTo>
                  <a:cubicBezTo>
                    <a:pt x="88" y="89"/>
                    <a:pt x="88" y="89"/>
                    <a:pt x="88" y="89"/>
                  </a:cubicBezTo>
                  <a:cubicBezTo>
                    <a:pt x="88" y="89"/>
                    <a:pt x="74"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8" y="14"/>
                    <a:pt x="20" y="29"/>
                    <a:pt x="19" y="42"/>
                  </a:cubicBezTo>
                  <a:cubicBezTo>
                    <a:pt x="71" y="42"/>
                    <a:pt x="71" y="42"/>
                    <a:pt x="71" y="42"/>
                  </a:cubicBezTo>
                  <a:cubicBezTo>
                    <a:pt x="71"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 name="Freeform 48">
              <a:extLst>
                <a:ext uri="{FF2B5EF4-FFF2-40B4-BE49-F238E27FC236}">
                  <a16:creationId xmlns:a16="http://schemas.microsoft.com/office/drawing/2014/main" id="{9F75901F-04A3-6B7A-4918-99E7F7C4A01F}"/>
                </a:ext>
              </a:extLst>
            </p:cNvPr>
            <p:cNvSpPr>
              <a:spLocks noEditPoints="1"/>
            </p:cNvSpPr>
            <p:nvPr/>
          </p:nvSpPr>
          <p:spPr bwMode="auto">
            <a:xfrm>
              <a:off x="3084513" y="153988"/>
              <a:ext cx="77788" cy="117475"/>
            </a:xfrm>
            <a:custGeom>
              <a:avLst/>
              <a:gdLst>
                <a:gd name="T0" fmla="*/ 78 w 94"/>
                <a:gd name="T1" fmla="*/ 141 h 143"/>
                <a:gd name="T2" fmla="*/ 75 w 94"/>
                <a:gd name="T3" fmla="*/ 125 h 143"/>
                <a:gd name="T4" fmla="*/ 42 w 94"/>
                <a:gd name="T5" fmla="*/ 143 h 143"/>
                <a:gd name="T6" fmla="*/ 0 w 94"/>
                <a:gd name="T7" fmla="*/ 91 h 143"/>
                <a:gd name="T8" fmla="*/ 44 w 94"/>
                <a:gd name="T9" fmla="*/ 40 h 143"/>
                <a:gd name="T10" fmla="*/ 75 w 94"/>
                <a:gd name="T11" fmla="*/ 58 h 143"/>
                <a:gd name="T12" fmla="*/ 75 w 94"/>
                <a:gd name="T13" fmla="*/ 0 h 143"/>
                <a:gd name="T14" fmla="*/ 94 w 94"/>
                <a:gd name="T15" fmla="*/ 0 h 143"/>
                <a:gd name="T16" fmla="*/ 94 w 94"/>
                <a:gd name="T17" fmla="*/ 141 h 143"/>
                <a:gd name="T18" fmla="*/ 78 w 94"/>
                <a:gd name="T19" fmla="*/ 141 h 143"/>
                <a:gd name="T20" fmla="*/ 48 w 94"/>
                <a:gd name="T21" fmla="*/ 54 h 143"/>
                <a:gd name="T22" fmla="*/ 19 w 94"/>
                <a:gd name="T23" fmla="*/ 90 h 143"/>
                <a:gd name="T24" fmla="*/ 47 w 94"/>
                <a:gd name="T25" fmla="*/ 127 h 143"/>
                <a:gd name="T26" fmla="*/ 75 w 94"/>
                <a:gd name="T27" fmla="*/ 90 h 143"/>
                <a:gd name="T28" fmla="*/ 48 w 94"/>
                <a:gd name="T29" fmla="*/ 5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43">
                  <a:moveTo>
                    <a:pt x="78" y="141"/>
                  </a:moveTo>
                  <a:cubicBezTo>
                    <a:pt x="75" y="125"/>
                    <a:pt x="75" y="125"/>
                    <a:pt x="75" y="125"/>
                  </a:cubicBezTo>
                  <a:cubicBezTo>
                    <a:pt x="74" y="126"/>
                    <a:pt x="65" y="143"/>
                    <a:pt x="42" y="143"/>
                  </a:cubicBezTo>
                  <a:cubicBezTo>
                    <a:pt x="16" y="143"/>
                    <a:pt x="0" y="121"/>
                    <a:pt x="0" y="91"/>
                  </a:cubicBezTo>
                  <a:cubicBezTo>
                    <a:pt x="0" y="62"/>
                    <a:pt x="18" y="40"/>
                    <a:pt x="44" y="40"/>
                  </a:cubicBezTo>
                  <a:cubicBezTo>
                    <a:pt x="65" y="40"/>
                    <a:pt x="74" y="56"/>
                    <a:pt x="75" y="58"/>
                  </a:cubicBezTo>
                  <a:cubicBezTo>
                    <a:pt x="75" y="0"/>
                    <a:pt x="75" y="0"/>
                    <a:pt x="75" y="0"/>
                  </a:cubicBezTo>
                  <a:cubicBezTo>
                    <a:pt x="94" y="0"/>
                    <a:pt x="94" y="0"/>
                    <a:pt x="94" y="0"/>
                  </a:cubicBezTo>
                  <a:cubicBezTo>
                    <a:pt x="94" y="141"/>
                    <a:pt x="94" y="141"/>
                    <a:pt x="94" y="141"/>
                  </a:cubicBezTo>
                  <a:cubicBezTo>
                    <a:pt x="78" y="141"/>
                    <a:pt x="78" y="141"/>
                    <a:pt x="78" y="141"/>
                  </a:cubicBezTo>
                  <a:close/>
                  <a:moveTo>
                    <a:pt x="48" y="54"/>
                  </a:moveTo>
                  <a:cubicBezTo>
                    <a:pt x="30" y="54"/>
                    <a:pt x="19" y="71"/>
                    <a:pt x="19" y="90"/>
                  </a:cubicBezTo>
                  <a:cubicBezTo>
                    <a:pt x="19" y="110"/>
                    <a:pt x="29" y="127"/>
                    <a:pt x="47" y="127"/>
                  </a:cubicBezTo>
                  <a:cubicBezTo>
                    <a:pt x="64" y="127"/>
                    <a:pt x="75" y="110"/>
                    <a:pt x="75" y="90"/>
                  </a:cubicBezTo>
                  <a:cubicBezTo>
                    <a:pt x="76" y="71"/>
                    <a:pt x="66" y="54"/>
                    <a:pt x="48"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 name="Freeform 49">
              <a:extLst>
                <a:ext uri="{FF2B5EF4-FFF2-40B4-BE49-F238E27FC236}">
                  <a16:creationId xmlns:a16="http://schemas.microsoft.com/office/drawing/2014/main" id="{746411D7-FE52-9D4A-5F9C-E781E2B0A65A}"/>
                </a:ext>
              </a:extLst>
            </p:cNvPr>
            <p:cNvSpPr>
              <a:spLocks/>
            </p:cNvSpPr>
            <p:nvPr/>
          </p:nvSpPr>
          <p:spPr bwMode="auto">
            <a:xfrm>
              <a:off x="3209926" y="152400"/>
              <a:ext cx="53975" cy="117475"/>
            </a:xfrm>
            <a:custGeom>
              <a:avLst/>
              <a:gdLst>
                <a:gd name="T0" fmla="*/ 61 w 64"/>
                <a:gd name="T1" fmla="*/ 18 h 142"/>
                <a:gd name="T2" fmla="*/ 49 w 64"/>
                <a:gd name="T3" fmla="*/ 15 h 142"/>
                <a:gd name="T4" fmla="*/ 36 w 64"/>
                <a:gd name="T5" fmla="*/ 21 h 142"/>
                <a:gd name="T6" fmla="*/ 34 w 64"/>
                <a:gd name="T7" fmla="*/ 35 h 142"/>
                <a:gd name="T8" fmla="*/ 34 w 64"/>
                <a:gd name="T9" fmla="*/ 43 h 142"/>
                <a:gd name="T10" fmla="*/ 59 w 64"/>
                <a:gd name="T11" fmla="*/ 43 h 142"/>
                <a:gd name="T12" fmla="*/ 59 w 64"/>
                <a:gd name="T13" fmla="*/ 57 h 142"/>
                <a:gd name="T14" fmla="*/ 34 w 64"/>
                <a:gd name="T15" fmla="*/ 57 h 142"/>
                <a:gd name="T16" fmla="*/ 34 w 64"/>
                <a:gd name="T17" fmla="*/ 142 h 142"/>
                <a:gd name="T18" fmla="*/ 15 w 64"/>
                <a:gd name="T19" fmla="*/ 142 h 142"/>
                <a:gd name="T20" fmla="*/ 15 w 64"/>
                <a:gd name="T21" fmla="*/ 57 h 142"/>
                <a:gd name="T22" fmla="*/ 0 w 64"/>
                <a:gd name="T23" fmla="*/ 57 h 142"/>
                <a:gd name="T24" fmla="*/ 0 w 64"/>
                <a:gd name="T25" fmla="*/ 43 h 142"/>
                <a:gd name="T26" fmla="*/ 15 w 64"/>
                <a:gd name="T27" fmla="*/ 43 h 142"/>
                <a:gd name="T28" fmla="*/ 15 w 64"/>
                <a:gd name="T29" fmla="*/ 32 h 142"/>
                <a:gd name="T30" fmla="*/ 22 w 64"/>
                <a:gd name="T31" fmla="*/ 9 h 142"/>
                <a:gd name="T32" fmla="*/ 45 w 64"/>
                <a:gd name="T33" fmla="*/ 0 h 142"/>
                <a:gd name="T34" fmla="*/ 64 w 64"/>
                <a:gd name="T35" fmla="*/ 4 h 142"/>
                <a:gd name="T36" fmla="*/ 61 w 64"/>
                <a:gd name="T37" fmla="*/ 1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 h="142">
                  <a:moveTo>
                    <a:pt x="61" y="18"/>
                  </a:moveTo>
                  <a:cubicBezTo>
                    <a:pt x="61" y="18"/>
                    <a:pt x="55" y="15"/>
                    <a:pt x="49" y="15"/>
                  </a:cubicBezTo>
                  <a:cubicBezTo>
                    <a:pt x="43" y="15"/>
                    <a:pt x="39" y="17"/>
                    <a:pt x="36" y="21"/>
                  </a:cubicBezTo>
                  <a:cubicBezTo>
                    <a:pt x="34" y="24"/>
                    <a:pt x="34" y="29"/>
                    <a:pt x="34" y="35"/>
                  </a:cubicBezTo>
                  <a:cubicBezTo>
                    <a:pt x="34" y="43"/>
                    <a:pt x="34" y="43"/>
                    <a:pt x="34" y="43"/>
                  </a:cubicBezTo>
                  <a:cubicBezTo>
                    <a:pt x="59" y="43"/>
                    <a:pt x="59" y="43"/>
                    <a:pt x="59" y="43"/>
                  </a:cubicBezTo>
                  <a:cubicBezTo>
                    <a:pt x="59" y="57"/>
                    <a:pt x="59" y="57"/>
                    <a:pt x="59" y="57"/>
                  </a:cubicBezTo>
                  <a:cubicBezTo>
                    <a:pt x="34" y="57"/>
                    <a:pt x="34" y="57"/>
                    <a:pt x="34" y="57"/>
                  </a:cubicBezTo>
                  <a:cubicBezTo>
                    <a:pt x="34" y="142"/>
                    <a:pt x="34" y="142"/>
                    <a:pt x="34" y="142"/>
                  </a:cubicBezTo>
                  <a:cubicBezTo>
                    <a:pt x="15" y="142"/>
                    <a:pt x="15" y="142"/>
                    <a:pt x="15" y="142"/>
                  </a:cubicBezTo>
                  <a:cubicBezTo>
                    <a:pt x="15" y="57"/>
                    <a:pt x="15" y="57"/>
                    <a:pt x="15" y="57"/>
                  </a:cubicBezTo>
                  <a:cubicBezTo>
                    <a:pt x="0" y="57"/>
                    <a:pt x="0" y="57"/>
                    <a:pt x="0" y="57"/>
                  </a:cubicBezTo>
                  <a:cubicBezTo>
                    <a:pt x="0" y="43"/>
                    <a:pt x="0" y="43"/>
                    <a:pt x="0" y="43"/>
                  </a:cubicBezTo>
                  <a:cubicBezTo>
                    <a:pt x="15" y="43"/>
                    <a:pt x="15" y="43"/>
                    <a:pt x="15" y="43"/>
                  </a:cubicBezTo>
                  <a:cubicBezTo>
                    <a:pt x="15" y="32"/>
                    <a:pt x="15" y="32"/>
                    <a:pt x="15" y="32"/>
                  </a:cubicBezTo>
                  <a:cubicBezTo>
                    <a:pt x="15" y="21"/>
                    <a:pt x="18" y="14"/>
                    <a:pt x="22" y="9"/>
                  </a:cubicBezTo>
                  <a:cubicBezTo>
                    <a:pt x="27" y="4"/>
                    <a:pt x="34" y="0"/>
                    <a:pt x="45" y="0"/>
                  </a:cubicBezTo>
                  <a:cubicBezTo>
                    <a:pt x="55" y="0"/>
                    <a:pt x="62" y="3"/>
                    <a:pt x="64" y="4"/>
                  </a:cubicBezTo>
                  <a:lnTo>
                    <a:pt x="61"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3" name="Freeform 50">
              <a:extLst>
                <a:ext uri="{FF2B5EF4-FFF2-40B4-BE49-F238E27FC236}">
                  <a16:creationId xmlns:a16="http://schemas.microsoft.com/office/drawing/2014/main" id="{71C2BF5D-0F27-5DC4-E839-53363129AF20}"/>
                </a:ext>
              </a:extLst>
            </p:cNvPr>
            <p:cNvSpPr>
              <a:spLocks/>
            </p:cNvSpPr>
            <p:nvPr/>
          </p:nvSpPr>
          <p:spPr bwMode="auto">
            <a:xfrm>
              <a:off x="3270251" y="185738"/>
              <a:ext cx="46038"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 name="Freeform 51">
              <a:extLst>
                <a:ext uri="{FF2B5EF4-FFF2-40B4-BE49-F238E27FC236}">
                  <a16:creationId xmlns:a16="http://schemas.microsoft.com/office/drawing/2014/main" id="{6AAE8FD2-F294-9C4A-F94A-068B4B7ABCFB}"/>
                </a:ext>
              </a:extLst>
            </p:cNvPr>
            <p:cNvSpPr>
              <a:spLocks noEditPoints="1"/>
            </p:cNvSpPr>
            <p:nvPr/>
          </p:nvSpPr>
          <p:spPr bwMode="auto">
            <a:xfrm>
              <a:off x="3321051" y="185738"/>
              <a:ext cx="79375" cy="85725"/>
            </a:xfrm>
            <a:custGeom>
              <a:avLst/>
              <a:gdLst>
                <a:gd name="T0" fmla="*/ 48 w 96"/>
                <a:gd name="T1" fmla="*/ 102 h 102"/>
                <a:gd name="T2" fmla="*/ 0 w 96"/>
                <a:gd name="T3" fmla="*/ 51 h 102"/>
                <a:gd name="T4" fmla="*/ 48 w 96"/>
                <a:gd name="T5" fmla="*/ 0 h 102"/>
                <a:gd name="T6" fmla="*/ 96 w 96"/>
                <a:gd name="T7" fmla="*/ 51 h 102"/>
                <a:gd name="T8" fmla="*/ 48 w 96"/>
                <a:gd name="T9" fmla="*/ 102 h 102"/>
                <a:gd name="T10" fmla="*/ 48 w 96"/>
                <a:gd name="T11" fmla="*/ 14 h 102"/>
                <a:gd name="T12" fmla="*/ 20 w 96"/>
                <a:gd name="T13" fmla="*/ 51 h 102"/>
                <a:gd name="T14" fmla="*/ 48 w 96"/>
                <a:gd name="T15" fmla="*/ 88 h 102"/>
                <a:gd name="T16" fmla="*/ 77 w 96"/>
                <a:gd name="T17" fmla="*/ 51 h 102"/>
                <a:gd name="T18" fmla="*/ 48 w 96"/>
                <a:gd name="T19" fmla="*/ 14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102">
                  <a:moveTo>
                    <a:pt x="48" y="102"/>
                  </a:moveTo>
                  <a:cubicBezTo>
                    <a:pt x="20" y="102"/>
                    <a:pt x="0" y="82"/>
                    <a:pt x="0" y="51"/>
                  </a:cubicBezTo>
                  <a:cubicBezTo>
                    <a:pt x="0" y="20"/>
                    <a:pt x="20" y="0"/>
                    <a:pt x="48" y="0"/>
                  </a:cubicBezTo>
                  <a:cubicBezTo>
                    <a:pt x="77" y="0"/>
                    <a:pt x="96" y="20"/>
                    <a:pt x="96" y="51"/>
                  </a:cubicBezTo>
                  <a:cubicBezTo>
                    <a:pt x="96" y="82"/>
                    <a:pt x="77" y="102"/>
                    <a:pt x="48" y="102"/>
                  </a:cubicBezTo>
                  <a:close/>
                  <a:moveTo>
                    <a:pt x="48" y="14"/>
                  </a:moveTo>
                  <a:cubicBezTo>
                    <a:pt x="30" y="14"/>
                    <a:pt x="20" y="29"/>
                    <a:pt x="20" y="51"/>
                  </a:cubicBezTo>
                  <a:cubicBezTo>
                    <a:pt x="20" y="72"/>
                    <a:pt x="30" y="88"/>
                    <a:pt x="48" y="88"/>
                  </a:cubicBezTo>
                  <a:cubicBezTo>
                    <a:pt x="67" y="88"/>
                    <a:pt x="77" y="72"/>
                    <a:pt x="77" y="51"/>
                  </a:cubicBezTo>
                  <a:cubicBezTo>
                    <a:pt x="77" y="29"/>
                    <a:pt x="67" y="14"/>
                    <a:pt x="48"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 name="Freeform 52">
              <a:extLst>
                <a:ext uri="{FF2B5EF4-FFF2-40B4-BE49-F238E27FC236}">
                  <a16:creationId xmlns:a16="http://schemas.microsoft.com/office/drawing/2014/main" id="{C590DB0F-DC19-CD6D-2F4D-61479185D8A5}"/>
                </a:ext>
              </a:extLst>
            </p:cNvPr>
            <p:cNvSpPr>
              <a:spLocks/>
            </p:cNvSpPr>
            <p:nvPr/>
          </p:nvSpPr>
          <p:spPr bwMode="auto">
            <a:xfrm>
              <a:off x="3419476" y="185738"/>
              <a:ext cx="117475" cy="84138"/>
            </a:xfrm>
            <a:custGeom>
              <a:avLst/>
              <a:gdLst>
                <a:gd name="T0" fmla="*/ 123 w 142"/>
                <a:gd name="T1" fmla="*/ 101 h 101"/>
                <a:gd name="T2" fmla="*/ 123 w 142"/>
                <a:gd name="T3" fmla="*/ 39 h 101"/>
                <a:gd name="T4" fmla="*/ 106 w 142"/>
                <a:gd name="T5" fmla="*/ 16 h 101"/>
                <a:gd name="T6" fmla="*/ 80 w 142"/>
                <a:gd name="T7" fmla="*/ 41 h 101"/>
                <a:gd name="T8" fmla="*/ 80 w 142"/>
                <a:gd name="T9" fmla="*/ 101 h 101"/>
                <a:gd name="T10" fmla="*/ 62 w 142"/>
                <a:gd name="T11" fmla="*/ 101 h 101"/>
                <a:gd name="T12" fmla="*/ 62 w 142"/>
                <a:gd name="T13" fmla="*/ 39 h 101"/>
                <a:gd name="T14" fmla="*/ 44 w 142"/>
                <a:gd name="T15" fmla="*/ 16 h 101"/>
                <a:gd name="T16" fmla="*/ 19 w 142"/>
                <a:gd name="T17" fmla="*/ 41 h 101"/>
                <a:gd name="T18" fmla="*/ 19 w 142"/>
                <a:gd name="T19" fmla="*/ 101 h 101"/>
                <a:gd name="T20" fmla="*/ 0 w 142"/>
                <a:gd name="T21" fmla="*/ 101 h 101"/>
                <a:gd name="T22" fmla="*/ 0 w 142"/>
                <a:gd name="T23" fmla="*/ 2 h 101"/>
                <a:gd name="T24" fmla="*/ 18 w 142"/>
                <a:gd name="T25" fmla="*/ 2 h 101"/>
                <a:gd name="T26" fmla="*/ 19 w 142"/>
                <a:gd name="T27" fmla="*/ 20 h 101"/>
                <a:gd name="T28" fmla="*/ 51 w 142"/>
                <a:gd name="T29" fmla="*/ 0 h 101"/>
                <a:gd name="T30" fmla="*/ 79 w 142"/>
                <a:gd name="T31" fmla="*/ 21 h 101"/>
                <a:gd name="T32" fmla="*/ 112 w 142"/>
                <a:gd name="T33" fmla="*/ 0 h 101"/>
                <a:gd name="T34" fmla="*/ 142 w 142"/>
                <a:gd name="T35" fmla="*/ 34 h 101"/>
                <a:gd name="T36" fmla="*/ 142 w 142"/>
                <a:gd name="T37" fmla="*/ 101 h 101"/>
                <a:gd name="T38" fmla="*/ 123 w 142"/>
                <a:gd name="T39"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2" h="101">
                  <a:moveTo>
                    <a:pt x="123" y="101"/>
                  </a:moveTo>
                  <a:cubicBezTo>
                    <a:pt x="123" y="39"/>
                    <a:pt x="123" y="39"/>
                    <a:pt x="123" y="39"/>
                  </a:cubicBezTo>
                  <a:cubicBezTo>
                    <a:pt x="123" y="26"/>
                    <a:pt x="120" y="16"/>
                    <a:pt x="106" y="16"/>
                  </a:cubicBezTo>
                  <a:cubicBezTo>
                    <a:pt x="91" y="16"/>
                    <a:pt x="81" y="34"/>
                    <a:pt x="80" y="41"/>
                  </a:cubicBezTo>
                  <a:cubicBezTo>
                    <a:pt x="80" y="101"/>
                    <a:pt x="80" y="101"/>
                    <a:pt x="80" y="101"/>
                  </a:cubicBezTo>
                  <a:cubicBezTo>
                    <a:pt x="62" y="101"/>
                    <a:pt x="62" y="101"/>
                    <a:pt x="62" y="101"/>
                  </a:cubicBezTo>
                  <a:cubicBezTo>
                    <a:pt x="62" y="39"/>
                    <a:pt x="62" y="39"/>
                    <a:pt x="62" y="39"/>
                  </a:cubicBezTo>
                  <a:cubicBezTo>
                    <a:pt x="62" y="26"/>
                    <a:pt x="59" y="16"/>
                    <a:pt x="44" y="16"/>
                  </a:cubicBezTo>
                  <a:cubicBezTo>
                    <a:pt x="30" y="16"/>
                    <a:pt x="20" y="34"/>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5" y="9"/>
                    <a:pt x="37" y="0"/>
                    <a:pt x="51" y="0"/>
                  </a:cubicBezTo>
                  <a:cubicBezTo>
                    <a:pt x="64" y="0"/>
                    <a:pt x="75" y="6"/>
                    <a:pt x="79" y="21"/>
                  </a:cubicBezTo>
                  <a:cubicBezTo>
                    <a:pt x="86" y="9"/>
                    <a:pt x="98" y="0"/>
                    <a:pt x="112" y="0"/>
                  </a:cubicBezTo>
                  <a:cubicBezTo>
                    <a:pt x="128" y="0"/>
                    <a:pt x="142" y="9"/>
                    <a:pt x="142" y="34"/>
                  </a:cubicBezTo>
                  <a:cubicBezTo>
                    <a:pt x="142" y="101"/>
                    <a:pt x="142" y="101"/>
                    <a:pt x="142" y="101"/>
                  </a:cubicBezTo>
                  <a:cubicBezTo>
                    <a:pt x="123" y="101"/>
                    <a:pt x="123" y="101"/>
                    <a:pt x="123"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6" name="Freeform 53">
              <a:extLst>
                <a:ext uri="{FF2B5EF4-FFF2-40B4-BE49-F238E27FC236}">
                  <a16:creationId xmlns:a16="http://schemas.microsoft.com/office/drawing/2014/main" id="{975A0B57-FD60-D7A6-C45A-346EA17AEAA2}"/>
                </a:ext>
              </a:extLst>
            </p:cNvPr>
            <p:cNvSpPr>
              <a:spLocks/>
            </p:cNvSpPr>
            <p:nvPr/>
          </p:nvSpPr>
          <p:spPr bwMode="auto">
            <a:xfrm>
              <a:off x="3594101" y="157163"/>
              <a:ext cx="69850" cy="112713"/>
            </a:xfrm>
            <a:custGeom>
              <a:avLst/>
              <a:gdLst>
                <a:gd name="T0" fmla="*/ 0 w 44"/>
                <a:gd name="T1" fmla="*/ 71 h 71"/>
                <a:gd name="T2" fmla="*/ 0 w 44"/>
                <a:gd name="T3" fmla="*/ 0 h 71"/>
                <a:gd name="T4" fmla="*/ 43 w 44"/>
                <a:gd name="T5" fmla="*/ 0 h 71"/>
                <a:gd name="T6" fmla="*/ 43 w 44"/>
                <a:gd name="T7" fmla="*/ 8 h 71"/>
                <a:gd name="T8" fmla="*/ 10 w 44"/>
                <a:gd name="T9" fmla="*/ 8 h 71"/>
                <a:gd name="T10" fmla="*/ 10 w 44"/>
                <a:gd name="T11" fmla="*/ 29 h 71"/>
                <a:gd name="T12" fmla="*/ 41 w 44"/>
                <a:gd name="T13" fmla="*/ 29 h 71"/>
                <a:gd name="T14" fmla="*/ 41 w 44"/>
                <a:gd name="T15" fmla="*/ 38 h 71"/>
                <a:gd name="T16" fmla="*/ 10 w 44"/>
                <a:gd name="T17" fmla="*/ 38 h 71"/>
                <a:gd name="T18" fmla="*/ 10 w 44"/>
                <a:gd name="T19" fmla="*/ 62 h 71"/>
                <a:gd name="T20" fmla="*/ 44 w 44"/>
                <a:gd name="T21" fmla="*/ 62 h 71"/>
                <a:gd name="T22" fmla="*/ 44 w 44"/>
                <a:gd name="T23" fmla="*/ 71 h 71"/>
                <a:gd name="T24" fmla="*/ 0 w 44"/>
                <a:gd name="T25" fmla="*/ 71 h 71"/>
                <a:gd name="T26" fmla="*/ 0 w 44"/>
                <a:gd name="T27"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71">
                  <a:moveTo>
                    <a:pt x="0" y="71"/>
                  </a:moveTo>
                  <a:lnTo>
                    <a:pt x="0" y="0"/>
                  </a:lnTo>
                  <a:lnTo>
                    <a:pt x="43" y="0"/>
                  </a:lnTo>
                  <a:lnTo>
                    <a:pt x="43" y="8"/>
                  </a:lnTo>
                  <a:lnTo>
                    <a:pt x="10" y="8"/>
                  </a:lnTo>
                  <a:lnTo>
                    <a:pt x="10" y="29"/>
                  </a:lnTo>
                  <a:lnTo>
                    <a:pt x="41" y="29"/>
                  </a:lnTo>
                  <a:lnTo>
                    <a:pt x="41" y="38"/>
                  </a:lnTo>
                  <a:lnTo>
                    <a:pt x="10" y="38"/>
                  </a:lnTo>
                  <a:lnTo>
                    <a:pt x="10" y="62"/>
                  </a:lnTo>
                  <a:lnTo>
                    <a:pt x="44" y="62"/>
                  </a:lnTo>
                  <a:lnTo>
                    <a:pt x="44" y="71"/>
                  </a:lnTo>
                  <a:lnTo>
                    <a:pt x="0" y="71"/>
                  </a:lnTo>
                  <a:lnTo>
                    <a:pt x="0" y="7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7" name="Freeform 54">
              <a:extLst>
                <a:ext uri="{FF2B5EF4-FFF2-40B4-BE49-F238E27FC236}">
                  <a16:creationId xmlns:a16="http://schemas.microsoft.com/office/drawing/2014/main" id="{E8018739-B110-09C4-D3DE-76CFD23BB4E9}"/>
                </a:ext>
              </a:extLst>
            </p:cNvPr>
            <p:cNvSpPr>
              <a:spLocks/>
            </p:cNvSpPr>
            <p:nvPr/>
          </p:nvSpPr>
          <p:spPr bwMode="auto">
            <a:xfrm>
              <a:off x="3671888" y="188913"/>
              <a:ext cx="77788" cy="80963"/>
            </a:xfrm>
            <a:custGeom>
              <a:avLst/>
              <a:gdLst>
                <a:gd name="T0" fmla="*/ 38 w 49"/>
                <a:gd name="T1" fmla="*/ 51 h 51"/>
                <a:gd name="T2" fmla="*/ 24 w 49"/>
                <a:gd name="T3" fmla="*/ 30 h 51"/>
                <a:gd name="T4" fmla="*/ 11 w 49"/>
                <a:gd name="T5" fmla="*/ 51 h 51"/>
                <a:gd name="T6" fmla="*/ 0 w 49"/>
                <a:gd name="T7" fmla="*/ 51 h 51"/>
                <a:gd name="T8" fmla="*/ 18 w 49"/>
                <a:gd name="T9" fmla="*/ 25 h 51"/>
                <a:gd name="T10" fmla="*/ 1 w 49"/>
                <a:gd name="T11" fmla="*/ 0 h 51"/>
                <a:gd name="T12" fmla="*/ 12 w 49"/>
                <a:gd name="T13" fmla="*/ 0 h 51"/>
                <a:gd name="T14" fmla="*/ 25 w 49"/>
                <a:gd name="T15" fmla="*/ 19 h 51"/>
                <a:gd name="T16" fmla="*/ 37 w 49"/>
                <a:gd name="T17" fmla="*/ 0 h 51"/>
                <a:gd name="T18" fmla="*/ 48 w 49"/>
                <a:gd name="T19" fmla="*/ 0 h 51"/>
                <a:gd name="T20" fmla="*/ 30 w 49"/>
                <a:gd name="T21" fmla="*/ 25 h 51"/>
                <a:gd name="T22" fmla="*/ 49 w 49"/>
                <a:gd name="T23" fmla="*/ 51 h 51"/>
                <a:gd name="T24" fmla="*/ 38 w 49"/>
                <a:gd name="T2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1">
                  <a:moveTo>
                    <a:pt x="38" y="51"/>
                  </a:moveTo>
                  <a:lnTo>
                    <a:pt x="24" y="30"/>
                  </a:lnTo>
                  <a:lnTo>
                    <a:pt x="11" y="51"/>
                  </a:lnTo>
                  <a:lnTo>
                    <a:pt x="0" y="51"/>
                  </a:lnTo>
                  <a:lnTo>
                    <a:pt x="18" y="25"/>
                  </a:lnTo>
                  <a:lnTo>
                    <a:pt x="1" y="0"/>
                  </a:lnTo>
                  <a:lnTo>
                    <a:pt x="12" y="0"/>
                  </a:lnTo>
                  <a:lnTo>
                    <a:pt x="25" y="19"/>
                  </a:lnTo>
                  <a:lnTo>
                    <a:pt x="37" y="0"/>
                  </a:lnTo>
                  <a:lnTo>
                    <a:pt x="48" y="0"/>
                  </a:lnTo>
                  <a:lnTo>
                    <a:pt x="30" y="25"/>
                  </a:lnTo>
                  <a:lnTo>
                    <a:pt x="49" y="51"/>
                  </a:lnTo>
                  <a:lnTo>
                    <a:pt x="38"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8" name="Freeform 55">
              <a:extLst>
                <a:ext uri="{FF2B5EF4-FFF2-40B4-BE49-F238E27FC236}">
                  <a16:creationId xmlns:a16="http://schemas.microsoft.com/office/drawing/2014/main" id="{6262A5DA-588E-44E3-D3E5-B27EFDFBA451}"/>
                </a:ext>
              </a:extLst>
            </p:cNvPr>
            <p:cNvSpPr>
              <a:spLocks noEditPoints="1"/>
            </p:cNvSpPr>
            <p:nvPr/>
          </p:nvSpPr>
          <p:spPr bwMode="auto">
            <a:xfrm>
              <a:off x="3763963" y="185738"/>
              <a:ext cx="77788" cy="114300"/>
            </a:xfrm>
            <a:custGeom>
              <a:avLst/>
              <a:gdLst>
                <a:gd name="T0" fmla="*/ 49 w 94"/>
                <a:gd name="T1" fmla="*/ 102 h 136"/>
                <a:gd name="T2" fmla="*/ 18 w 94"/>
                <a:gd name="T3" fmla="*/ 85 h 136"/>
                <a:gd name="T4" fmla="*/ 18 w 94"/>
                <a:gd name="T5" fmla="*/ 136 h 136"/>
                <a:gd name="T6" fmla="*/ 0 w 94"/>
                <a:gd name="T7" fmla="*/ 136 h 136"/>
                <a:gd name="T8" fmla="*/ 0 w 94"/>
                <a:gd name="T9" fmla="*/ 1 h 136"/>
                <a:gd name="T10" fmla="*/ 17 w 94"/>
                <a:gd name="T11" fmla="*/ 1 h 136"/>
                <a:gd name="T12" fmla="*/ 18 w 94"/>
                <a:gd name="T13" fmla="*/ 17 h 136"/>
                <a:gd name="T14" fmla="*/ 51 w 94"/>
                <a:gd name="T15" fmla="*/ 0 h 136"/>
                <a:gd name="T16" fmla="*/ 94 w 94"/>
                <a:gd name="T17" fmla="*/ 51 h 136"/>
                <a:gd name="T18" fmla="*/ 49 w 94"/>
                <a:gd name="T19" fmla="*/ 102 h 136"/>
                <a:gd name="T20" fmla="*/ 46 w 94"/>
                <a:gd name="T21" fmla="*/ 14 h 136"/>
                <a:gd name="T22" fmla="*/ 17 w 94"/>
                <a:gd name="T23" fmla="*/ 50 h 136"/>
                <a:gd name="T24" fmla="*/ 45 w 94"/>
                <a:gd name="T25" fmla="*/ 87 h 136"/>
                <a:gd name="T26" fmla="*/ 74 w 94"/>
                <a:gd name="T27" fmla="*/ 50 h 136"/>
                <a:gd name="T28" fmla="*/ 46 w 94"/>
                <a:gd name="T29" fmla="*/ 1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36">
                  <a:moveTo>
                    <a:pt x="49" y="102"/>
                  </a:moveTo>
                  <a:cubicBezTo>
                    <a:pt x="29" y="102"/>
                    <a:pt x="21" y="89"/>
                    <a:pt x="18" y="85"/>
                  </a:cubicBezTo>
                  <a:cubicBezTo>
                    <a:pt x="18" y="136"/>
                    <a:pt x="18" y="136"/>
                    <a:pt x="18" y="136"/>
                  </a:cubicBezTo>
                  <a:cubicBezTo>
                    <a:pt x="0" y="136"/>
                    <a:pt x="0" y="136"/>
                    <a:pt x="0" y="136"/>
                  </a:cubicBezTo>
                  <a:cubicBezTo>
                    <a:pt x="0" y="1"/>
                    <a:pt x="0" y="1"/>
                    <a:pt x="0" y="1"/>
                  </a:cubicBezTo>
                  <a:cubicBezTo>
                    <a:pt x="17" y="1"/>
                    <a:pt x="17" y="1"/>
                    <a:pt x="17" y="1"/>
                  </a:cubicBezTo>
                  <a:cubicBezTo>
                    <a:pt x="18" y="17"/>
                    <a:pt x="18" y="17"/>
                    <a:pt x="18" y="17"/>
                  </a:cubicBezTo>
                  <a:cubicBezTo>
                    <a:pt x="20" y="15"/>
                    <a:pt x="30" y="0"/>
                    <a:pt x="51" y="0"/>
                  </a:cubicBezTo>
                  <a:cubicBezTo>
                    <a:pt x="78" y="0"/>
                    <a:pt x="94" y="21"/>
                    <a:pt x="94" y="51"/>
                  </a:cubicBezTo>
                  <a:cubicBezTo>
                    <a:pt x="93" y="81"/>
                    <a:pt x="75" y="102"/>
                    <a:pt x="49" y="102"/>
                  </a:cubicBezTo>
                  <a:close/>
                  <a:moveTo>
                    <a:pt x="46" y="14"/>
                  </a:moveTo>
                  <a:cubicBezTo>
                    <a:pt x="29" y="14"/>
                    <a:pt x="17" y="31"/>
                    <a:pt x="17" y="50"/>
                  </a:cubicBezTo>
                  <a:cubicBezTo>
                    <a:pt x="17" y="70"/>
                    <a:pt x="28" y="87"/>
                    <a:pt x="45" y="87"/>
                  </a:cubicBezTo>
                  <a:cubicBezTo>
                    <a:pt x="62" y="87"/>
                    <a:pt x="74" y="70"/>
                    <a:pt x="74" y="50"/>
                  </a:cubicBezTo>
                  <a:cubicBezTo>
                    <a:pt x="74" y="31"/>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9" name="Freeform 56">
              <a:extLst>
                <a:ext uri="{FF2B5EF4-FFF2-40B4-BE49-F238E27FC236}">
                  <a16:creationId xmlns:a16="http://schemas.microsoft.com/office/drawing/2014/main" id="{35512E43-0E79-8BBC-F997-A442D44277DD}"/>
                </a:ext>
              </a:extLst>
            </p:cNvPr>
            <p:cNvSpPr>
              <a:spLocks noEditPoints="1"/>
            </p:cNvSpPr>
            <p:nvPr/>
          </p:nvSpPr>
          <p:spPr bwMode="auto">
            <a:xfrm>
              <a:off x="3852863"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5"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0" name="Freeform 57">
              <a:extLst>
                <a:ext uri="{FF2B5EF4-FFF2-40B4-BE49-F238E27FC236}">
                  <a16:creationId xmlns:a16="http://schemas.microsoft.com/office/drawing/2014/main" id="{FEF6EF1B-2A95-0FAE-281F-3A8B2AACAC0B}"/>
                </a:ext>
              </a:extLst>
            </p:cNvPr>
            <p:cNvSpPr>
              <a:spLocks/>
            </p:cNvSpPr>
            <p:nvPr/>
          </p:nvSpPr>
          <p:spPr bwMode="auto">
            <a:xfrm>
              <a:off x="3946526" y="185738"/>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 name="Freeform 58">
              <a:extLst>
                <a:ext uri="{FF2B5EF4-FFF2-40B4-BE49-F238E27FC236}">
                  <a16:creationId xmlns:a16="http://schemas.microsoft.com/office/drawing/2014/main" id="{AF31A35E-7433-891D-44E8-BEA36D454EE3}"/>
                </a:ext>
              </a:extLst>
            </p:cNvPr>
            <p:cNvSpPr>
              <a:spLocks noEditPoints="1"/>
            </p:cNvSpPr>
            <p:nvPr/>
          </p:nvSpPr>
          <p:spPr bwMode="auto">
            <a:xfrm>
              <a:off x="4005263" y="150813"/>
              <a:ext cx="20638" cy="119063"/>
            </a:xfrm>
            <a:custGeom>
              <a:avLst/>
              <a:gdLst>
                <a:gd name="T0" fmla="*/ 13 w 26"/>
                <a:gd name="T1" fmla="*/ 25 h 144"/>
                <a:gd name="T2" fmla="*/ 0 w 26"/>
                <a:gd name="T3" fmla="*/ 13 h 144"/>
                <a:gd name="T4" fmla="*/ 13 w 26"/>
                <a:gd name="T5" fmla="*/ 0 h 144"/>
                <a:gd name="T6" fmla="*/ 26 w 26"/>
                <a:gd name="T7" fmla="*/ 12 h 144"/>
                <a:gd name="T8" fmla="*/ 13 w 26"/>
                <a:gd name="T9" fmla="*/ 25 h 144"/>
                <a:gd name="T10" fmla="*/ 3 w 26"/>
                <a:gd name="T11" fmla="*/ 144 h 144"/>
                <a:gd name="T12" fmla="*/ 3 w 26"/>
                <a:gd name="T13" fmla="*/ 45 h 144"/>
                <a:gd name="T14" fmla="*/ 22 w 26"/>
                <a:gd name="T15" fmla="*/ 45 h 144"/>
                <a:gd name="T16" fmla="*/ 22 w 26"/>
                <a:gd name="T17" fmla="*/ 144 h 144"/>
                <a:gd name="T18" fmla="*/ 3 w 26"/>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4">
                  <a:moveTo>
                    <a:pt x="13" y="25"/>
                  </a:moveTo>
                  <a:cubicBezTo>
                    <a:pt x="6" y="25"/>
                    <a:pt x="0" y="20"/>
                    <a:pt x="0" y="13"/>
                  </a:cubicBezTo>
                  <a:cubicBezTo>
                    <a:pt x="0" y="6"/>
                    <a:pt x="6" y="0"/>
                    <a:pt x="13" y="0"/>
                  </a:cubicBezTo>
                  <a:cubicBezTo>
                    <a:pt x="20" y="0"/>
                    <a:pt x="26" y="6"/>
                    <a:pt x="26" y="12"/>
                  </a:cubicBezTo>
                  <a:cubicBezTo>
                    <a:pt x="26" y="19"/>
                    <a:pt x="20" y="25"/>
                    <a:pt x="13"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2" name="Freeform 59">
              <a:extLst>
                <a:ext uri="{FF2B5EF4-FFF2-40B4-BE49-F238E27FC236}">
                  <a16:creationId xmlns:a16="http://schemas.microsoft.com/office/drawing/2014/main" id="{011AEB08-8C96-F19B-82E4-848E1AED67AD}"/>
                </a:ext>
              </a:extLst>
            </p:cNvPr>
            <p:cNvSpPr>
              <a:spLocks noEditPoints="1"/>
            </p:cNvSpPr>
            <p:nvPr/>
          </p:nvSpPr>
          <p:spPr bwMode="auto">
            <a:xfrm>
              <a:off x="4041776"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 name="Freeform 60">
              <a:extLst>
                <a:ext uri="{FF2B5EF4-FFF2-40B4-BE49-F238E27FC236}">
                  <a16:creationId xmlns:a16="http://schemas.microsoft.com/office/drawing/2014/main" id="{131EA098-7609-E572-FDAB-89536CA9855D}"/>
                </a:ext>
              </a:extLst>
            </p:cNvPr>
            <p:cNvSpPr>
              <a:spLocks/>
            </p:cNvSpPr>
            <p:nvPr/>
          </p:nvSpPr>
          <p:spPr bwMode="auto">
            <a:xfrm>
              <a:off x="4135438" y="185738"/>
              <a:ext cx="69850" cy="84138"/>
            </a:xfrm>
            <a:custGeom>
              <a:avLst/>
              <a:gdLst>
                <a:gd name="T0" fmla="*/ 65 w 84"/>
                <a:gd name="T1" fmla="*/ 101 h 101"/>
                <a:gd name="T2" fmla="*/ 65 w 84"/>
                <a:gd name="T3" fmla="*/ 41 h 101"/>
                <a:gd name="T4" fmla="*/ 45 w 84"/>
                <a:gd name="T5" fmla="*/ 16 h 101"/>
                <a:gd name="T6" fmla="*/ 19 w 84"/>
                <a:gd name="T7" fmla="*/ 41 h 101"/>
                <a:gd name="T8" fmla="*/ 19 w 84"/>
                <a:gd name="T9" fmla="*/ 101 h 101"/>
                <a:gd name="T10" fmla="*/ 0 w 84"/>
                <a:gd name="T11" fmla="*/ 101 h 101"/>
                <a:gd name="T12" fmla="*/ 0 w 84"/>
                <a:gd name="T13" fmla="*/ 2 h 101"/>
                <a:gd name="T14" fmla="*/ 18 w 84"/>
                <a:gd name="T15" fmla="*/ 2 h 101"/>
                <a:gd name="T16" fmla="*/ 19 w 84"/>
                <a:gd name="T17" fmla="*/ 20 h 101"/>
                <a:gd name="T18" fmla="*/ 52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1"/>
                    <a:pt x="65" y="41"/>
                    <a:pt x="65" y="41"/>
                  </a:cubicBezTo>
                  <a:cubicBezTo>
                    <a:pt x="65" y="26"/>
                    <a:pt x="60" y="16"/>
                    <a:pt x="45" y="16"/>
                  </a:cubicBezTo>
                  <a:cubicBezTo>
                    <a:pt x="30" y="16"/>
                    <a:pt x="21" y="32"/>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2"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4" name="Freeform 61">
              <a:extLst>
                <a:ext uri="{FF2B5EF4-FFF2-40B4-BE49-F238E27FC236}">
                  <a16:creationId xmlns:a16="http://schemas.microsoft.com/office/drawing/2014/main" id="{8CB86734-E125-A2B2-51F8-7EC52DBF269F}"/>
                </a:ext>
              </a:extLst>
            </p:cNvPr>
            <p:cNvSpPr>
              <a:spLocks/>
            </p:cNvSpPr>
            <p:nvPr/>
          </p:nvSpPr>
          <p:spPr bwMode="auto">
            <a:xfrm>
              <a:off x="4221163" y="185738"/>
              <a:ext cx="71438" cy="85725"/>
            </a:xfrm>
            <a:custGeom>
              <a:avLst/>
              <a:gdLst>
                <a:gd name="T0" fmla="*/ 76 w 86"/>
                <a:gd name="T1" fmla="*/ 28 h 103"/>
                <a:gd name="T2" fmla="*/ 51 w 86"/>
                <a:gd name="T3" fmla="*/ 15 h 103"/>
                <a:gd name="T4" fmla="*/ 20 w 86"/>
                <a:gd name="T5" fmla="*/ 51 h 103"/>
                <a:gd name="T6" fmla="*/ 50 w 86"/>
                <a:gd name="T7" fmla="*/ 86 h 103"/>
                <a:gd name="T8" fmla="*/ 76 w 86"/>
                <a:gd name="T9" fmla="*/ 73 h 103"/>
                <a:gd name="T10" fmla="*/ 86 w 86"/>
                <a:gd name="T11" fmla="*/ 85 h 103"/>
                <a:gd name="T12" fmla="*/ 47 w 86"/>
                <a:gd name="T13" fmla="*/ 103 h 103"/>
                <a:gd name="T14" fmla="*/ 0 w 86"/>
                <a:gd name="T15" fmla="*/ 51 h 103"/>
                <a:gd name="T16" fmla="*/ 48 w 86"/>
                <a:gd name="T17" fmla="*/ 0 h 103"/>
                <a:gd name="T18" fmla="*/ 85 w 86"/>
                <a:gd name="T19" fmla="*/ 17 h 103"/>
                <a:gd name="T20" fmla="*/ 76 w 86"/>
                <a:gd name="T21" fmla="*/ 28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6" h="103">
                  <a:moveTo>
                    <a:pt x="76" y="28"/>
                  </a:moveTo>
                  <a:cubicBezTo>
                    <a:pt x="76" y="28"/>
                    <a:pt x="67" y="15"/>
                    <a:pt x="51" y="15"/>
                  </a:cubicBezTo>
                  <a:cubicBezTo>
                    <a:pt x="34" y="15"/>
                    <a:pt x="20" y="27"/>
                    <a:pt x="20" y="51"/>
                  </a:cubicBezTo>
                  <a:cubicBezTo>
                    <a:pt x="20" y="75"/>
                    <a:pt x="34" y="86"/>
                    <a:pt x="50" y="86"/>
                  </a:cubicBezTo>
                  <a:cubicBezTo>
                    <a:pt x="66" y="86"/>
                    <a:pt x="76" y="74"/>
                    <a:pt x="76" y="73"/>
                  </a:cubicBezTo>
                  <a:cubicBezTo>
                    <a:pt x="86" y="85"/>
                    <a:pt x="86" y="85"/>
                    <a:pt x="86" y="85"/>
                  </a:cubicBezTo>
                  <a:cubicBezTo>
                    <a:pt x="85" y="86"/>
                    <a:pt x="74" y="103"/>
                    <a:pt x="47" y="103"/>
                  </a:cubicBezTo>
                  <a:cubicBezTo>
                    <a:pt x="21" y="103"/>
                    <a:pt x="0" y="83"/>
                    <a:pt x="0" y="51"/>
                  </a:cubicBezTo>
                  <a:cubicBezTo>
                    <a:pt x="0" y="19"/>
                    <a:pt x="22" y="0"/>
                    <a:pt x="48" y="0"/>
                  </a:cubicBezTo>
                  <a:cubicBezTo>
                    <a:pt x="74" y="0"/>
                    <a:pt x="84" y="16"/>
                    <a:pt x="85" y="17"/>
                  </a:cubicBezTo>
                  <a:lnTo>
                    <a:pt x="76"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 name="Freeform 62">
              <a:extLst>
                <a:ext uri="{FF2B5EF4-FFF2-40B4-BE49-F238E27FC236}">
                  <a16:creationId xmlns:a16="http://schemas.microsoft.com/office/drawing/2014/main" id="{E2BA6FAC-BC0B-955C-76C2-7569276E7C26}"/>
                </a:ext>
              </a:extLst>
            </p:cNvPr>
            <p:cNvSpPr>
              <a:spLocks noEditPoints="1"/>
            </p:cNvSpPr>
            <p:nvPr/>
          </p:nvSpPr>
          <p:spPr bwMode="auto">
            <a:xfrm>
              <a:off x="43037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1"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 name="Rectangle 63">
              <a:extLst>
                <a:ext uri="{FF2B5EF4-FFF2-40B4-BE49-F238E27FC236}">
                  <a16:creationId xmlns:a16="http://schemas.microsoft.com/office/drawing/2014/main" id="{8B1668FC-ED11-4E5F-5CD7-B8AECBE72E88}"/>
                </a:ext>
              </a:extLst>
            </p:cNvPr>
            <p:cNvSpPr>
              <a:spLocks noChangeArrowheads="1"/>
            </p:cNvSpPr>
            <p:nvPr/>
          </p:nvSpPr>
          <p:spPr bwMode="auto">
            <a:xfrm>
              <a:off x="2271713" y="-269875"/>
              <a:ext cx="12700" cy="7731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 name="Oval 64">
              <a:extLst>
                <a:ext uri="{FF2B5EF4-FFF2-40B4-BE49-F238E27FC236}">
                  <a16:creationId xmlns:a16="http://schemas.microsoft.com/office/drawing/2014/main" id="{E764F59C-9348-969F-DC4C-91400D94748F}"/>
                </a:ext>
              </a:extLst>
            </p:cNvPr>
            <p:cNvSpPr>
              <a:spLocks noChangeArrowheads="1"/>
            </p:cNvSpPr>
            <p:nvPr/>
          </p:nvSpPr>
          <p:spPr bwMode="auto">
            <a:xfrm>
              <a:off x="911226" y="-279400"/>
              <a:ext cx="119063" cy="1206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8" name="Oval 65">
              <a:extLst>
                <a:ext uri="{FF2B5EF4-FFF2-40B4-BE49-F238E27FC236}">
                  <a16:creationId xmlns:a16="http://schemas.microsoft.com/office/drawing/2014/main" id="{0C6CC64C-557B-7855-41F2-B4CCE30CCF03}"/>
                </a:ext>
              </a:extLst>
            </p:cNvPr>
            <p:cNvSpPr>
              <a:spLocks noChangeArrowheads="1"/>
            </p:cNvSpPr>
            <p:nvPr/>
          </p:nvSpPr>
          <p:spPr bwMode="auto">
            <a:xfrm>
              <a:off x="752476" y="-269875"/>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9" name="Oval 66">
              <a:extLst>
                <a:ext uri="{FF2B5EF4-FFF2-40B4-BE49-F238E27FC236}">
                  <a16:creationId xmlns:a16="http://schemas.microsoft.com/office/drawing/2014/main" id="{6F43F3D1-B8CB-54F6-36F7-16314257D69B}"/>
                </a:ext>
              </a:extLst>
            </p:cNvPr>
            <p:cNvSpPr>
              <a:spLocks noChangeArrowheads="1"/>
            </p:cNvSpPr>
            <p:nvPr/>
          </p:nvSpPr>
          <p:spPr bwMode="auto">
            <a:xfrm>
              <a:off x="919163" y="-103188"/>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0" name="Oval 67">
              <a:extLst>
                <a:ext uri="{FF2B5EF4-FFF2-40B4-BE49-F238E27FC236}">
                  <a16:creationId xmlns:a16="http://schemas.microsoft.com/office/drawing/2014/main" id="{92E571BB-D352-2156-6D4A-C44BE8B1DEC3}"/>
                </a:ext>
              </a:extLst>
            </p:cNvPr>
            <p:cNvSpPr>
              <a:spLocks noChangeArrowheads="1"/>
            </p:cNvSpPr>
            <p:nvPr/>
          </p:nvSpPr>
          <p:spPr bwMode="auto">
            <a:xfrm>
              <a:off x="927101" y="53975"/>
              <a:ext cx="85725"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1" name="Oval 68">
              <a:extLst>
                <a:ext uri="{FF2B5EF4-FFF2-40B4-BE49-F238E27FC236}">
                  <a16:creationId xmlns:a16="http://schemas.microsoft.com/office/drawing/2014/main" id="{7A8957F8-68A4-3EE6-C67A-79E4C3B0E740}"/>
                </a:ext>
              </a:extLst>
            </p:cNvPr>
            <p:cNvSpPr>
              <a:spLocks noChangeArrowheads="1"/>
            </p:cNvSpPr>
            <p:nvPr/>
          </p:nvSpPr>
          <p:spPr bwMode="auto">
            <a:xfrm>
              <a:off x="760413" y="-95250"/>
              <a:ext cx="87313"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2" name="Oval 69">
              <a:extLst>
                <a:ext uri="{FF2B5EF4-FFF2-40B4-BE49-F238E27FC236}">
                  <a16:creationId xmlns:a16="http://schemas.microsoft.com/office/drawing/2014/main" id="{E37C8ED8-118C-127C-C8D8-93DB49103625}"/>
                </a:ext>
              </a:extLst>
            </p:cNvPr>
            <p:cNvSpPr>
              <a:spLocks noChangeArrowheads="1"/>
            </p:cNvSpPr>
            <p:nvPr/>
          </p:nvSpPr>
          <p:spPr bwMode="auto">
            <a:xfrm>
              <a:off x="611188" y="-261938"/>
              <a:ext cx="85725"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 name="TextBox 2">
            <a:extLst>
              <a:ext uri="{FF2B5EF4-FFF2-40B4-BE49-F238E27FC236}">
                <a16:creationId xmlns:a16="http://schemas.microsoft.com/office/drawing/2014/main" id="{BFFC5C2C-B337-3578-4DEF-5FA5EAEA706D}"/>
              </a:ext>
            </a:extLst>
          </p:cNvPr>
          <p:cNvSpPr txBox="1"/>
          <p:nvPr/>
        </p:nvSpPr>
        <p:spPr>
          <a:xfrm>
            <a:off x="1516830" y="6334188"/>
            <a:ext cx="5719046" cy="153888"/>
          </a:xfrm>
          <a:prstGeom prst="rect">
            <a:avLst/>
          </a:prstGeom>
          <a:noFill/>
        </p:spPr>
        <p:txBody>
          <a:bodyPr wrap="square" lIns="0" tIns="0" rIns="0" bIns="0" rtlCol="0">
            <a:spAutoFit/>
          </a:bodyPr>
          <a:lstStyle/>
          <a:p>
            <a:pPr algn="ctr"/>
            <a:r>
              <a:rPr lang="en-US" sz="1000" dirty="0">
                <a:solidFill>
                  <a:schemeClr val="bg1"/>
                </a:solidFill>
              </a:rPr>
              <a:t>Includes content supplied by Sales Benchmark Index; Copyright © Sales Benchmark Index, 2024</a:t>
            </a:r>
          </a:p>
        </p:txBody>
      </p:sp>
    </p:spTree>
    <p:extLst>
      <p:ext uri="{BB962C8B-B14F-4D97-AF65-F5344CB8AC3E}">
        <p14:creationId xmlns:p14="http://schemas.microsoft.com/office/powerpoint/2010/main" val="31646013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5_Title Slide blue dots bkdg">
    <p:bg>
      <p:bgPr>
        <a:solidFill>
          <a:schemeClr val="accent1"/>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64658552-6E07-9117-0CA9-3B60B698736B}"/>
              </a:ext>
            </a:extLst>
          </p:cNvPr>
          <p:cNvGraphicFramePr>
            <a:graphicFrameLocks noChangeAspect="1"/>
          </p:cNvGraphicFramePr>
          <p:nvPr>
            <p:custDataLst>
              <p:tags r:id="rId1"/>
            </p:custDataLst>
            <p:extLst>
              <p:ext uri="{D42A27DB-BD31-4B8C-83A1-F6EECF244321}">
                <p14:modId xmlns:p14="http://schemas.microsoft.com/office/powerpoint/2010/main" val="235225173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4" name="Object 3" hidden="1">
                        <a:extLst>
                          <a:ext uri="{FF2B5EF4-FFF2-40B4-BE49-F238E27FC236}">
                            <a16:creationId xmlns:a16="http://schemas.microsoft.com/office/drawing/2014/main" id="{64658552-6E07-9117-0CA9-3B60B698736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5" name="Picture 4">
            <a:extLst>
              <a:ext uri="{FF2B5EF4-FFF2-40B4-BE49-F238E27FC236}">
                <a16:creationId xmlns:a16="http://schemas.microsoft.com/office/drawing/2014/main" id="{3A320BF0-2CB7-7307-F4DF-D200AD3CD994}"/>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0" y="1"/>
            <a:ext cx="12192000" cy="6858000"/>
          </a:xfrm>
          <a:prstGeom prst="rect">
            <a:avLst/>
          </a:prstGeom>
        </p:spPr>
      </p:pic>
      <p:sp>
        <p:nvSpPr>
          <p:cNvPr id="2" name="Title 1">
            <a:extLst>
              <a:ext uri="{FF2B5EF4-FFF2-40B4-BE49-F238E27FC236}">
                <a16:creationId xmlns:a16="http://schemas.microsoft.com/office/drawing/2014/main" id="{9C5F5AEC-749C-44CA-94C1-9495903C3571}"/>
              </a:ext>
            </a:extLst>
          </p:cNvPr>
          <p:cNvSpPr>
            <a:spLocks noGrp="1"/>
          </p:cNvSpPr>
          <p:nvPr>
            <p:ph type="ctrTitle"/>
          </p:nvPr>
        </p:nvSpPr>
        <p:spPr>
          <a:xfrm>
            <a:off x="1516830" y="2523757"/>
            <a:ext cx="9139234" cy="664797"/>
          </a:xfrm>
        </p:spPr>
        <p:txBody>
          <a:bodyPr vert="horz" lIns="91440" tIns="91440" rIns="91440" bIns="91440" anchor="ctr">
            <a:noAutofit/>
          </a:bodyPr>
          <a:lstStyle>
            <a:lvl1pPr algn="l">
              <a:defRPr sz="3600">
                <a:solidFill>
                  <a:schemeClr val="bg1"/>
                </a:solidFill>
              </a:defRPr>
            </a:lvl1pPr>
          </a:lstStyle>
          <a:p>
            <a:r>
              <a:rPr lang="en-US"/>
              <a:t>Click to edit Master title style</a:t>
            </a:r>
            <a:endParaRPr lang="en-US" dirty="0"/>
          </a:p>
        </p:txBody>
      </p:sp>
      <p:sp>
        <p:nvSpPr>
          <p:cNvPr id="82" name="Text Placeholder 81">
            <a:extLst>
              <a:ext uri="{FF2B5EF4-FFF2-40B4-BE49-F238E27FC236}">
                <a16:creationId xmlns:a16="http://schemas.microsoft.com/office/drawing/2014/main" id="{B020BF28-FA10-43DE-B2FD-965A7D8594C0}"/>
              </a:ext>
            </a:extLst>
          </p:cNvPr>
          <p:cNvSpPr>
            <a:spLocks noGrp="1"/>
          </p:cNvSpPr>
          <p:nvPr>
            <p:ph type="body" sz="quarter" idx="13"/>
          </p:nvPr>
        </p:nvSpPr>
        <p:spPr>
          <a:xfrm>
            <a:off x="1520386" y="3998279"/>
            <a:ext cx="4586287" cy="323850"/>
          </a:xfrm>
        </p:spPr>
        <p:txBody>
          <a:bodyPr lIns="91440" tIns="91440" rIns="91440" bIns="91440" anchor="ctr"/>
          <a:lstStyle>
            <a:lvl1pPr>
              <a:defRPr b="0">
                <a:solidFill>
                  <a:schemeClr val="bg1"/>
                </a:solidFill>
              </a:defRPr>
            </a:lvl1pPr>
          </a:lstStyle>
          <a:p>
            <a:pPr lvl="0"/>
            <a:r>
              <a:rPr lang="en-US"/>
              <a:t>Click to edit Master text styles</a:t>
            </a:r>
          </a:p>
        </p:txBody>
      </p:sp>
      <p:sp>
        <p:nvSpPr>
          <p:cNvPr id="83" name="Subtitle 2">
            <a:extLst>
              <a:ext uri="{FF2B5EF4-FFF2-40B4-BE49-F238E27FC236}">
                <a16:creationId xmlns:a16="http://schemas.microsoft.com/office/drawing/2014/main" id="{CA420EE9-07D0-49A0-A796-E6EAA8EBDB96}"/>
              </a:ext>
            </a:extLst>
          </p:cNvPr>
          <p:cNvSpPr>
            <a:spLocks noGrp="1"/>
          </p:cNvSpPr>
          <p:nvPr>
            <p:ph type="subTitle" idx="1"/>
          </p:nvPr>
        </p:nvSpPr>
        <p:spPr>
          <a:xfrm>
            <a:off x="1516830" y="3444432"/>
            <a:ext cx="9139234" cy="297969"/>
          </a:xfrm>
        </p:spPr>
        <p:txBody>
          <a:bodyPr vert="horz" lIns="91440" tIns="91440" rIns="91440" bIns="91440" rtlCol="0" anchor="ctr">
            <a:noAutofit/>
          </a:bodyPr>
          <a:lstStyle>
            <a:lvl1pPr>
              <a:defRPr lang="en-US" sz="2200" b="0" dirty="0">
                <a:solidFill>
                  <a:schemeClr val="bg1"/>
                </a:solidFill>
              </a:defRPr>
            </a:lvl1pPr>
          </a:lstStyle>
          <a:p>
            <a:pPr lvl="0"/>
            <a:r>
              <a:rPr lang="en-US"/>
              <a:t>Click to edit Master subtitle style</a:t>
            </a:r>
            <a:endParaRPr lang="en-US" dirty="0"/>
          </a:p>
        </p:txBody>
      </p:sp>
      <p:grpSp>
        <p:nvGrpSpPr>
          <p:cNvPr id="148" name="Group 147">
            <a:extLst>
              <a:ext uri="{FF2B5EF4-FFF2-40B4-BE49-F238E27FC236}">
                <a16:creationId xmlns:a16="http://schemas.microsoft.com/office/drawing/2014/main" id="{AF47BE45-9A6B-F77A-A246-E9AD74AC3E05}"/>
              </a:ext>
            </a:extLst>
          </p:cNvPr>
          <p:cNvGrpSpPr>
            <a:grpSpLocks noChangeAspect="1"/>
          </p:cNvGrpSpPr>
          <p:nvPr/>
        </p:nvGrpSpPr>
        <p:grpSpPr>
          <a:xfrm>
            <a:off x="702214" y="780933"/>
            <a:ext cx="3494345" cy="745107"/>
            <a:chOff x="611188" y="-279400"/>
            <a:chExt cx="3767138" cy="803275"/>
          </a:xfrm>
          <a:solidFill>
            <a:schemeClr val="bg1"/>
          </a:solidFill>
        </p:grpSpPr>
        <p:sp>
          <p:nvSpPr>
            <p:cNvPr id="149" name="Freeform 5">
              <a:extLst>
                <a:ext uri="{FF2B5EF4-FFF2-40B4-BE49-F238E27FC236}">
                  <a16:creationId xmlns:a16="http://schemas.microsoft.com/office/drawing/2014/main" id="{5C5B487B-3C0A-CD7C-49B9-906DAA6B051C}"/>
                </a:ext>
              </a:extLst>
            </p:cNvPr>
            <p:cNvSpPr>
              <a:spLocks noEditPoints="1"/>
            </p:cNvSpPr>
            <p:nvPr/>
          </p:nvSpPr>
          <p:spPr bwMode="auto">
            <a:xfrm>
              <a:off x="1885951" y="438150"/>
              <a:ext cx="60325" cy="63500"/>
            </a:xfrm>
            <a:custGeom>
              <a:avLst/>
              <a:gdLst>
                <a:gd name="T0" fmla="*/ 36 w 73"/>
                <a:gd name="T1" fmla="*/ 0 h 78"/>
                <a:gd name="T2" fmla="*/ 10 w 73"/>
                <a:gd name="T3" fmla="*/ 10 h 78"/>
                <a:gd name="T4" fmla="*/ 0 w 73"/>
                <a:gd name="T5" fmla="*/ 39 h 78"/>
                <a:gd name="T6" fmla="*/ 10 w 73"/>
                <a:gd name="T7" fmla="*/ 67 h 78"/>
                <a:gd name="T8" fmla="*/ 36 w 73"/>
                <a:gd name="T9" fmla="*/ 78 h 78"/>
                <a:gd name="T10" fmla="*/ 63 w 73"/>
                <a:gd name="T11" fmla="*/ 67 h 78"/>
                <a:gd name="T12" fmla="*/ 73 w 73"/>
                <a:gd name="T13" fmla="*/ 39 h 78"/>
                <a:gd name="T14" fmla="*/ 63 w 73"/>
                <a:gd name="T15" fmla="*/ 10 h 78"/>
                <a:gd name="T16" fmla="*/ 36 w 73"/>
                <a:gd name="T17" fmla="*/ 0 h 78"/>
                <a:gd name="T18" fmla="*/ 52 w 73"/>
                <a:gd name="T19" fmla="*/ 59 h 78"/>
                <a:gd name="T20" fmla="*/ 36 w 73"/>
                <a:gd name="T21" fmla="*/ 66 h 78"/>
                <a:gd name="T22" fmla="*/ 20 w 73"/>
                <a:gd name="T23" fmla="*/ 59 h 78"/>
                <a:gd name="T24" fmla="*/ 15 w 73"/>
                <a:gd name="T25" fmla="*/ 39 h 78"/>
                <a:gd name="T26" fmla="*/ 21 w 73"/>
                <a:gd name="T27" fmla="*/ 19 h 78"/>
                <a:gd name="T28" fmla="*/ 36 w 73"/>
                <a:gd name="T29" fmla="*/ 11 h 78"/>
                <a:gd name="T30" fmla="*/ 52 w 73"/>
                <a:gd name="T31" fmla="*/ 19 h 78"/>
                <a:gd name="T32" fmla="*/ 58 w 73"/>
                <a:gd name="T33" fmla="*/ 39 h 78"/>
                <a:gd name="T34" fmla="*/ 52 w 73"/>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 h="78">
                  <a:moveTo>
                    <a:pt x="36" y="0"/>
                  </a:moveTo>
                  <a:cubicBezTo>
                    <a:pt x="25" y="0"/>
                    <a:pt x="17" y="3"/>
                    <a:pt x="10" y="10"/>
                  </a:cubicBezTo>
                  <a:cubicBezTo>
                    <a:pt x="3" y="17"/>
                    <a:pt x="0" y="27"/>
                    <a:pt x="0" y="39"/>
                  </a:cubicBezTo>
                  <a:cubicBezTo>
                    <a:pt x="0" y="51"/>
                    <a:pt x="3" y="60"/>
                    <a:pt x="10" y="67"/>
                  </a:cubicBezTo>
                  <a:cubicBezTo>
                    <a:pt x="17" y="74"/>
                    <a:pt x="25" y="78"/>
                    <a:pt x="36" y="78"/>
                  </a:cubicBezTo>
                  <a:cubicBezTo>
                    <a:pt x="47" y="78"/>
                    <a:pt x="56" y="74"/>
                    <a:pt x="63" y="67"/>
                  </a:cubicBezTo>
                  <a:cubicBezTo>
                    <a:pt x="69" y="60"/>
                    <a:pt x="73" y="51"/>
                    <a:pt x="73" y="39"/>
                  </a:cubicBezTo>
                  <a:cubicBezTo>
                    <a:pt x="73" y="27"/>
                    <a:pt x="69" y="17"/>
                    <a:pt x="63"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1" y="19"/>
                  </a:cubicBezTo>
                  <a:cubicBezTo>
                    <a:pt x="24" y="14"/>
                    <a:pt x="30" y="11"/>
                    <a:pt x="36" y="11"/>
                  </a:cubicBezTo>
                  <a:cubicBezTo>
                    <a:pt x="43" y="11"/>
                    <a:pt x="48" y="14"/>
                    <a:pt x="52" y="19"/>
                  </a:cubicBezTo>
                  <a:cubicBezTo>
                    <a:pt x="56" y="24"/>
                    <a:pt x="58" y="30"/>
                    <a:pt x="58" y="39"/>
                  </a:cubicBezTo>
                  <a:cubicBezTo>
                    <a:pt x="58" y="47"/>
                    <a:pt x="56" y="54"/>
                    <a:pt x="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 name="Freeform 6">
              <a:extLst>
                <a:ext uri="{FF2B5EF4-FFF2-40B4-BE49-F238E27FC236}">
                  <a16:creationId xmlns:a16="http://schemas.microsoft.com/office/drawing/2014/main" id="{FC002D50-1258-94CD-A4CA-8EF05842095A}"/>
                </a:ext>
              </a:extLst>
            </p:cNvPr>
            <p:cNvSpPr>
              <a:spLocks/>
            </p:cNvSpPr>
            <p:nvPr/>
          </p:nvSpPr>
          <p:spPr bwMode="auto">
            <a:xfrm>
              <a:off x="1152526" y="414338"/>
              <a:ext cx="74613" cy="87313"/>
            </a:xfrm>
            <a:custGeom>
              <a:avLst/>
              <a:gdLst>
                <a:gd name="T0" fmla="*/ 50 w 89"/>
                <a:gd name="T1" fmla="*/ 62 h 106"/>
                <a:gd name="T2" fmla="*/ 75 w 89"/>
                <a:gd name="T3" fmla="*/ 62 h 106"/>
                <a:gd name="T4" fmla="*/ 75 w 89"/>
                <a:gd name="T5" fmla="*/ 80 h 106"/>
                <a:gd name="T6" fmla="*/ 74 w 89"/>
                <a:gd name="T7" fmla="*/ 81 h 106"/>
                <a:gd name="T8" fmla="*/ 71 w 89"/>
                <a:gd name="T9" fmla="*/ 84 h 106"/>
                <a:gd name="T10" fmla="*/ 66 w 89"/>
                <a:gd name="T11" fmla="*/ 88 h 106"/>
                <a:gd name="T12" fmla="*/ 58 w 89"/>
                <a:gd name="T13" fmla="*/ 91 h 106"/>
                <a:gd name="T14" fmla="*/ 48 w 89"/>
                <a:gd name="T15" fmla="*/ 92 h 106"/>
                <a:gd name="T16" fmla="*/ 24 w 89"/>
                <a:gd name="T17" fmla="*/ 82 h 106"/>
                <a:gd name="T18" fmla="*/ 15 w 89"/>
                <a:gd name="T19" fmla="*/ 52 h 106"/>
                <a:gd name="T20" fmla="*/ 25 w 89"/>
                <a:gd name="T21" fmla="*/ 23 h 106"/>
                <a:gd name="T22" fmla="*/ 48 w 89"/>
                <a:gd name="T23" fmla="*/ 13 h 106"/>
                <a:gd name="T24" fmla="*/ 57 w 89"/>
                <a:gd name="T25" fmla="*/ 14 h 106"/>
                <a:gd name="T26" fmla="*/ 64 w 89"/>
                <a:gd name="T27" fmla="*/ 16 h 106"/>
                <a:gd name="T28" fmla="*/ 69 w 89"/>
                <a:gd name="T29" fmla="*/ 19 h 106"/>
                <a:gd name="T30" fmla="*/ 73 w 89"/>
                <a:gd name="T31" fmla="*/ 23 h 106"/>
                <a:gd name="T32" fmla="*/ 75 w 89"/>
                <a:gd name="T33" fmla="*/ 26 h 106"/>
                <a:gd name="T34" fmla="*/ 76 w 89"/>
                <a:gd name="T35" fmla="*/ 27 h 106"/>
                <a:gd name="T36" fmla="*/ 86 w 89"/>
                <a:gd name="T37" fmla="*/ 18 h 106"/>
                <a:gd name="T38" fmla="*/ 48 w 89"/>
                <a:gd name="T39" fmla="*/ 0 h 106"/>
                <a:gd name="T40" fmla="*/ 14 w 89"/>
                <a:gd name="T41" fmla="*/ 14 h 106"/>
                <a:gd name="T42" fmla="*/ 0 w 89"/>
                <a:gd name="T43" fmla="*/ 52 h 106"/>
                <a:gd name="T44" fmla="*/ 13 w 89"/>
                <a:gd name="T45" fmla="*/ 91 h 106"/>
                <a:gd name="T46" fmla="*/ 45 w 89"/>
                <a:gd name="T47" fmla="*/ 106 h 106"/>
                <a:gd name="T48" fmla="*/ 57 w 89"/>
                <a:gd name="T49" fmla="*/ 104 h 106"/>
                <a:gd name="T50" fmla="*/ 66 w 89"/>
                <a:gd name="T51" fmla="*/ 101 h 106"/>
                <a:gd name="T52" fmla="*/ 73 w 89"/>
                <a:gd name="T53" fmla="*/ 97 h 106"/>
                <a:gd name="T54" fmla="*/ 76 w 89"/>
                <a:gd name="T55" fmla="*/ 94 h 106"/>
                <a:gd name="T56" fmla="*/ 78 w 89"/>
                <a:gd name="T57" fmla="*/ 92 h 106"/>
                <a:gd name="T58" fmla="*/ 79 w 89"/>
                <a:gd name="T59" fmla="*/ 104 h 106"/>
                <a:gd name="T60" fmla="*/ 89 w 89"/>
                <a:gd name="T61" fmla="*/ 104 h 106"/>
                <a:gd name="T62" fmla="*/ 89 w 89"/>
                <a:gd name="T63" fmla="*/ 51 h 106"/>
                <a:gd name="T64" fmla="*/ 50 w 89"/>
                <a:gd name="T65" fmla="*/ 51 h 106"/>
                <a:gd name="T66" fmla="*/ 50 w 89"/>
                <a:gd name="T67" fmla="*/ 62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9" h="106">
                  <a:moveTo>
                    <a:pt x="50" y="62"/>
                  </a:moveTo>
                  <a:cubicBezTo>
                    <a:pt x="75" y="62"/>
                    <a:pt x="75" y="62"/>
                    <a:pt x="75" y="62"/>
                  </a:cubicBezTo>
                  <a:cubicBezTo>
                    <a:pt x="75" y="80"/>
                    <a:pt x="75" y="80"/>
                    <a:pt x="75" y="80"/>
                  </a:cubicBezTo>
                  <a:cubicBezTo>
                    <a:pt x="74" y="81"/>
                    <a:pt x="74" y="81"/>
                    <a:pt x="74" y="81"/>
                  </a:cubicBezTo>
                  <a:cubicBezTo>
                    <a:pt x="73" y="82"/>
                    <a:pt x="72" y="83"/>
                    <a:pt x="71" y="84"/>
                  </a:cubicBezTo>
                  <a:cubicBezTo>
                    <a:pt x="69" y="86"/>
                    <a:pt x="68" y="87"/>
                    <a:pt x="66" y="88"/>
                  </a:cubicBezTo>
                  <a:cubicBezTo>
                    <a:pt x="64" y="89"/>
                    <a:pt x="61" y="90"/>
                    <a:pt x="58" y="91"/>
                  </a:cubicBezTo>
                  <a:cubicBezTo>
                    <a:pt x="55" y="92"/>
                    <a:pt x="51" y="92"/>
                    <a:pt x="48" y="92"/>
                  </a:cubicBezTo>
                  <a:cubicBezTo>
                    <a:pt x="38" y="92"/>
                    <a:pt x="30" y="89"/>
                    <a:pt x="24" y="82"/>
                  </a:cubicBezTo>
                  <a:cubicBezTo>
                    <a:pt x="18" y="74"/>
                    <a:pt x="15" y="65"/>
                    <a:pt x="15" y="52"/>
                  </a:cubicBezTo>
                  <a:cubicBezTo>
                    <a:pt x="15" y="40"/>
                    <a:pt x="18" y="31"/>
                    <a:pt x="25" y="23"/>
                  </a:cubicBezTo>
                  <a:cubicBezTo>
                    <a:pt x="31" y="16"/>
                    <a:pt x="39" y="13"/>
                    <a:pt x="48" y="13"/>
                  </a:cubicBezTo>
                  <a:cubicBezTo>
                    <a:pt x="51" y="13"/>
                    <a:pt x="54" y="13"/>
                    <a:pt x="57" y="14"/>
                  </a:cubicBezTo>
                  <a:cubicBezTo>
                    <a:pt x="60" y="14"/>
                    <a:pt x="62" y="15"/>
                    <a:pt x="64" y="16"/>
                  </a:cubicBezTo>
                  <a:cubicBezTo>
                    <a:pt x="66" y="17"/>
                    <a:pt x="67" y="18"/>
                    <a:pt x="69" y="19"/>
                  </a:cubicBezTo>
                  <a:cubicBezTo>
                    <a:pt x="71" y="21"/>
                    <a:pt x="72" y="22"/>
                    <a:pt x="73" y="23"/>
                  </a:cubicBezTo>
                  <a:cubicBezTo>
                    <a:pt x="74" y="24"/>
                    <a:pt x="74" y="25"/>
                    <a:pt x="75" y="26"/>
                  </a:cubicBezTo>
                  <a:cubicBezTo>
                    <a:pt x="76" y="27"/>
                    <a:pt x="76" y="27"/>
                    <a:pt x="76" y="27"/>
                  </a:cubicBezTo>
                  <a:cubicBezTo>
                    <a:pt x="86" y="18"/>
                    <a:pt x="86" y="18"/>
                    <a:pt x="86" y="18"/>
                  </a:cubicBezTo>
                  <a:cubicBezTo>
                    <a:pt x="77" y="6"/>
                    <a:pt x="64" y="0"/>
                    <a:pt x="48" y="0"/>
                  </a:cubicBezTo>
                  <a:cubicBezTo>
                    <a:pt x="35" y="0"/>
                    <a:pt x="23" y="4"/>
                    <a:pt x="14" y="14"/>
                  </a:cubicBezTo>
                  <a:cubicBezTo>
                    <a:pt x="4" y="24"/>
                    <a:pt x="0" y="36"/>
                    <a:pt x="0" y="52"/>
                  </a:cubicBezTo>
                  <a:cubicBezTo>
                    <a:pt x="0" y="69"/>
                    <a:pt x="4" y="82"/>
                    <a:pt x="13" y="91"/>
                  </a:cubicBezTo>
                  <a:cubicBezTo>
                    <a:pt x="21" y="101"/>
                    <a:pt x="32" y="106"/>
                    <a:pt x="45" y="106"/>
                  </a:cubicBezTo>
                  <a:cubicBezTo>
                    <a:pt x="50" y="106"/>
                    <a:pt x="54" y="105"/>
                    <a:pt x="57" y="104"/>
                  </a:cubicBezTo>
                  <a:cubicBezTo>
                    <a:pt x="61" y="103"/>
                    <a:pt x="64" y="102"/>
                    <a:pt x="66" y="101"/>
                  </a:cubicBezTo>
                  <a:cubicBezTo>
                    <a:pt x="69" y="100"/>
                    <a:pt x="71" y="99"/>
                    <a:pt x="73" y="97"/>
                  </a:cubicBezTo>
                  <a:cubicBezTo>
                    <a:pt x="75" y="95"/>
                    <a:pt x="76" y="94"/>
                    <a:pt x="76" y="94"/>
                  </a:cubicBezTo>
                  <a:cubicBezTo>
                    <a:pt x="77" y="93"/>
                    <a:pt x="77" y="93"/>
                    <a:pt x="78" y="92"/>
                  </a:cubicBezTo>
                  <a:cubicBezTo>
                    <a:pt x="79" y="104"/>
                    <a:pt x="79" y="104"/>
                    <a:pt x="79" y="104"/>
                  </a:cubicBezTo>
                  <a:cubicBezTo>
                    <a:pt x="89" y="104"/>
                    <a:pt x="89" y="104"/>
                    <a:pt x="89" y="104"/>
                  </a:cubicBezTo>
                  <a:cubicBezTo>
                    <a:pt x="89" y="51"/>
                    <a:pt x="89" y="51"/>
                    <a:pt x="89" y="51"/>
                  </a:cubicBezTo>
                  <a:cubicBezTo>
                    <a:pt x="50" y="51"/>
                    <a:pt x="50" y="51"/>
                    <a:pt x="50" y="51"/>
                  </a:cubicBezTo>
                  <a:lnTo>
                    <a:pt x="50" y="6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1" name="Freeform 7">
              <a:extLst>
                <a:ext uri="{FF2B5EF4-FFF2-40B4-BE49-F238E27FC236}">
                  <a16:creationId xmlns:a16="http://schemas.microsoft.com/office/drawing/2014/main" id="{5E276722-5197-B412-82F4-CAE376DBBFED}"/>
                </a:ext>
              </a:extLst>
            </p:cNvPr>
            <p:cNvSpPr>
              <a:spLocks/>
            </p:cNvSpPr>
            <p:nvPr/>
          </p:nvSpPr>
          <p:spPr bwMode="auto">
            <a:xfrm>
              <a:off x="1246188" y="436563"/>
              <a:ext cx="34925" cy="63500"/>
            </a:xfrm>
            <a:custGeom>
              <a:avLst/>
              <a:gdLst>
                <a:gd name="T0" fmla="*/ 23 w 43"/>
                <a:gd name="T1" fmla="*/ 5 h 77"/>
                <a:gd name="T2" fmla="*/ 14 w 43"/>
                <a:gd name="T3" fmla="*/ 17 h 77"/>
                <a:gd name="T4" fmla="*/ 13 w 43"/>
                <a:gd name="T5" fmla="*/ 2 h 77"/>
                <a:gd name="T6" fmla="*/ 0 w 43"/>
                <a:gd name="T7" fmla="*/ 2 h 77"/>
                <a:gd name="T8" fmla="*/ 0 w 43"/>
                <a:gd name="T9" fmla="*/ 77 h 77"/>
                <a:gd name="T10" fmla="*/ 14 w 43"/>
                <a:gd name="T11" fmla="*/ 77 h 77"/>
                <a:gd name="T12" fmla="*/ 14 w 43"/>
                <a:gd name="T13" fmla="*/ 35 h 77"/>
                <a:gd name="T14" fmla="*/ 24 w 43"/>
                <a:gd name="T15" fmla="*/ 18 h 77"/>
                <a:gd name="T16" fmla="*/ 35 w 43"/>
                <a:gd name="T17" fmla="*/ 14 h 77"/>
                <a:gd name="T18" fmla="*/ 41 w 43"/>
                <a:gd name="T19" fmla="*/ 15 h 77"/>
                <a:gd name="T20" fmla="*/ 43 w 43"/>
                <a:gd name="T21" fmla="*/ 1 h 77"/>
                <a:gd name="T22" fmla="*/ 37 w 43"/>
                <a:gd name="T23" fmla="*/ 0 h 77"/>
                <a:gd name="T24" fmla="*/ 23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3" y="5"/>
                  </a:moveTo>
                  <a:cubicBezTo>
                    <a:pt x="19" y="8"/>
                    <a:pt x="16" y="12"/>
                    <a:pt x="14" y="17"/>
                  </a:cubicBezTo>
                  <a:cubicBezTo>
                    <a:pt x="13" y="2"/>
                    <a:pt x="13" y="2"/>
                    <a:pt x="13" y="2"/>
                  </a:cubicBezTo>
                  <a:cubicBezTo>
                    <a:pt x="0" y="2"/>
                    <a:pt x="0" y="2"/>
                    <a:pt x="0" y="2"/>
                  </a:cubicBezTo>
                  <a:cubicBezTo>
                    <a:pt x="0" y="77"/>
                    <a:pt x="0" y="77"/>
                    <a:pt x="0" y="77"/>
                  </a:cubicBezTo>
                  <a:cubicBezTo>
                    <a:pt x="14" y="77"/>
                    <a:pt x="14" y="77"/>
                    <a:pt x="14" y="77"/>
                  </a:cubicBezTo>
                  <a:cubicBezTo>
                    <a:pt x="14" y="35"/>
                    <a:pt x="14" y="35"/>
                    <a:pt x="14" y="35"/>
                  </a:cubicBezTo>
                  <a:cubicBezTo>
                    <a:pt x="15" y="27"/>
                    <a:pt x="19" y="22"/>
                    <a:pt x="24" y="18"/>
                  </a:cubicBezTo>
                  <a:cubicBezTo>
                    <a:pt x="28" y="16"/>
                    <a:pt x="31" y="14"/>
                    <a:pt x="35" y="14"/>
                  </a:cubicBezTo>
                  <a:cubicBezTo>
                    <a:pt x="37" y="14"/>
                    <a:pt x="39" y="15"/>
                    <a:pt x="41" y="15"/>
                  </a:cubicBezTo>
                  <a:cubicBezTo>
                    <a:pt x="43" y="1"/>
                    <a:pt x="43" y="1"/>
                    <a:pt x="43" y="1"/>
                  </a:cubicBezTo>
                  <a:cubicBezTo>
                    <a:pt x="37" y="0"/>
                    <a:pt x="37" y="0"/>
                    <a:pt x="37" y="0"/>
                  </a:cubicBezTo>
                  <a:cubicBezTo>
                    <a:pt x="32" y="0"/>
                    <a:pt x="27" y="2"/>
                    <a:pt x="23"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 name="Freeform 8">
              <a:extLst>
                <a:ext uri="{FF2B5EF4-FFF2-40B4-BE49-F238E27FC236}">
                  <a16:creationId xmlns:a16="http://schemas.microsoft.com/office/drawing/2014/main" id="{030C0CC0-0956-B1B0-70A8-800FA865F98A}"/>
                </a:ext>
              </a:extLst>
            </p:cNvPr>
            <p:cNvSpPr>
              <a:spLocks noEditPoints="1"/>
            </p:cNvSpPr>
            <p:nvPr/>
          </p:nvSpPr>
          <p:spPr bwMode="auto">
            <a:xfrm>
              <a:off x="1284288" y="438150"/>
              <a:ext cx="60325" cy="63500"/>
            </a:xfrm>
            <a:custGeom>
              <a:avLst/>
              <a:gdLst>
                <a:gd name="T0" fmla="*/ 36 w 72"/>
                <a:gd name="T1" fmla="*/ 0 h 78"/>
                <a:gd name="T2" fmla="*/ 10 w 72"/>
                <a:gd name="T3" fmla="*/ 10 h 78"/>
                <a:gd name="T4" fmla="*/ 0 w 72"/>
                <a:gd name="T5" fmla="*/ 39 h 78"/>
                <a:gd name="T6" fmla="*/ 10 w 72"/>
                <a:gd name="T7" fmla="*/ 67 h 78"/>
                <a:gd name="T8" fmla="*/ 36 w 72"/>
                <a:gd name="T9" fmla="*/ 78 h 78"/>
                <a:gd name="T10" fmla="*/ 62 w 72"/>
                <a:gd name="T11" fmla="*/ 67 h 78"/>
                <a:gd name="T12" fmla="*/ 72 w 72"/>
                <a:gd name="T13" fmla="*/ 39 h 78"/>
                <a:gd name="T14" fmla="*/ 62 w 72"/>
                <a:gd name="T15" fmla="*/ 10 h 78"/>
                <a:gd name="T16" fmla="*/ 36 w 72"/>
                <a:gd name="T17" fmla="*/ 0 h 78"/>
                <a:gd name="T18" fmla="*/ 52 w 72"/>
                <a:gd name="T19" fmla="*/ 59 h 78"/>
                <a:gd name="T20" fmla="*/ 36 w 72"/>
                <a:gd name="T21" fmla="*/ 66 h 78"/>
                <a:gd name="T22" fmla="*/ 20 w 72"/>
                <a:gd name="T23" fmla="*/ 59 h 78"/>
                <a:gd name="T24" fmla="*/ 15 w 72"/>
                <a:gd name="T25" fmla="*/ 39 h 78"/>
                <a:gd name="T26" fmla="*/ 20 w 72"/>
                <a:gd name="T27" fmla="*/ 19 h 78"/>
                <a:gd name="T28" fmla="*/ 36 w 72"/>
                <a:gd name="T29" fmla="*/ 11 h 78"/>
                <a:gd name="T30" fmla="*/ 52 w 72"/>
                <a:gd name="T31" fmla="*/ 19 h 78"/>
                <a:gd name="T32" fmla="*/ 57 w 72"/>
                <a:gd name="T33" fmla="*/ 39 h 78"/>
                <a:gd name="T34" fmla="*/ 52 w 72"/>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78">
                  <a:moveTo>
                    <a:pt x="36" y="0"/>
                  </a:moveTo>
                  <a:cubicBezTo>
                    <a:pt x="25" y="0"/>
                    <a:pt x="16" y="3"/>
                    <a:pt x="10" y="10"/>
                  </a:cubicBezTo>
                  <a:cubicBezTo>
                    <a:pt x="3" y="17"/>
                    <a:pt x="0" y="27"/>
                    <a:pt x="0" y="39"/>
                  </a:cubicBezTo>
                  <a:cubicBezTo>
                    <a:pt x="0" y="51"/>
                    <a:pt x="3" y="60"/>
                    <a:pt x="10" y="67"/>
                  </a:cubicBezTo>
                  <a:cubicBezTo>
                    <a:pt x="16" y="74"/>
                    <a:pt x="25" y="78"/>
                    <a:pt x="36" y="78"/>
                  </a:cubicBezTo>
                  <a:cubicBezTo>
                    <a:pt x="47" y="78"/>
                    <a:pt x="56" y="74"/>
                    <a:pt x="62" y="67"/>
                  </a:cubicBezTo>
                  <a:cubicBezTo>
                    <a:pt x="69" y="60"/>
                    <a:pt x="72" y="51"/>
                    <a:pt x="72" y="39"/>
                  </a:cubicBezTo>
                  <a:cubicBezTo>
                    <a:pt x="72" y="27"/>
                    <a:pt x="69" y="17"/>
                    <a:pt x="62"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0" y="19"/>
                  </a:cubicBezTo>
                  <a:cubicBezTo>
                    <a:pt x="24" y="14"/>
                    <a:pt x="29" y="11"/>
                    <a:pt x="36" y="11"/>
                  </a:cubicBezTo>
                  <a:cubicBezTo>
                    <a:pt x="43" y="11"/>
                    <a:pt x="48" y="14"/>
                    <a:pt x="52" y="19"/>
                  </a:cubicBezTo>
                  <a:cubicBezTo>
                    <a:pt x="56" y="24"/>
                    <a:pt x="57" y="30"/>
                    <a:pt x="57" y="39"/>
                  </a:cubicBezTo>
                  <a:cubicBezTo>
                    <a:pt x="57" y="47"/>
                    <a:pt x="56" y="54"/>
                    <a:pt x="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 name="Freeform 9">
              <a:extLst>
                <a:ext uri="{FF2B5EF4-FFF2-40B4-BE49-F238E27FC236}">
                  <a16:creationId xmlns:a16="http://schemas.microsoft.com/office/drawing/2014/main" id="{88BAE485-97CC-07B4-6CBC-75F7EB1F86CD}"/>
                </a:ext>
              </a:extLst>
            </p:cNvPr>
            <p:cNvSpPr>
              <a:spLocks/>
            </p:cNvSpPr>
            <p:nvPr/>
          </p:nvSpPr>
          <p:spPr bwMode="auto">
            <a:xfrm>
              <a:off x="1350963" y="438150"/>
              <a:ext cx="90488" cy="61913"/>
            </a:xfrm>
            <a:custGeom>
              <a:avLst/>
              <a:gdLst>
                <a:gd name="T0" fmla="*/ 41 w 57"/>
                <a:gd name="T1" fmla="*/ 31 h 39"/>
                <a:gd name="T2" fmla="*/ 32 w 57"/>
                <a:gd name="T3" fmla="*/ 0 h 39"/>
                <a:gd name="T4" fmla="*/ 24 w 57"/>
                <a:gd name="T5" fmla="*/ 0 h 39"/>
                <a:gd name="T6" fmla="*/ 16 w 57"/>
                <a:gd name="T7" fmla="*/ 31 h 39"/>
                <a:gd name="T8" fmla="*/ 8 w 57"/>
                <a:gd name="T9" fmla="*/ 0 h 39"/>
                <a:gd name="T10" fmla="*/ 0 w 57"/>
                <a:gd name="T11" fmla="*/ 0 h 39"/>
                <a:gd name="T12" fmla="*/ 12 w 57"/>
                <a:gd name="T13" fmla="*/ 39 h 39"/>
                <a:gd name="T14" fmla="*/ 20 w 57"/>
                <a:gd name="T15" fmla="*/ 39 h 39"/>
                <a:gd name="T16" fmla="*/ 28 w 57"/>
                <a:gd name="T17" fmla="*/ 9 h 39"/>
                <a:gd name="T18" fmla="*/ 37 w 57"/>
                <a:gd name="T19" fmla="*/ 39 h 39"/>
                <a:gd name="T20" fmla="*/ 45 w 57"/>
                <a:gd name="T21" fmla="*/ 39 h 39"/>
                <a:gd name="T22" fmla="*/ 57 w 57"/>
                <a:gd name="T23" fmla="*/ 0 h 39"/>
                <a:gd name="T24" fmla="*/ 49 w 57"/>
                <a:gd name="T25" fmla="*/ 0 h 39"/>
                <a:gd name="T26" fmla="*/ 41 w 57"/>
                <a:gd name="T27" fmla="*/ 3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7" h="39">
                  <a:moveTo>
                    <a:pt x="41" y="31"/>
                  </a:moveTo>
                  <a:lnTo>
                    <a:pt x="32" y="0"/>
                  </a:lnTo>
                  <a:lnTo>
                    <a:pt x="24" y="0"/>
                  </a:lnTo>
                  <a:lnTo>
                    <a:pt x="16" y="31"/>
                  </a:lnTo>
                  <a:lnTo>
                    <a:pt x="8" y="0"/>
                  </a:lnTo>
                  <a:lnTo>
                    <a:pt x="0" y="0"/>
                  </a:lnTo>
                  <a:lnTo>
                    <a:pt x="12" y="39"/>
                  </a:lnTo>
                  <a:lnTo>
                    <a:pt x="20" y="39"/>
                  </a:lnTo>
                  <a:lnTo>
                    <a:pt x="28" y="9"/>
                  </a:lnTo>
                  <a:lnTo>
                    <a:pt x="37" y="39"/>
                  </a:lnTo>
                  <a:lnTo>
                    <a:pt x="45" y="39"/>
                  </a:lnTo>
                  <a:lnTo>
                    <a:pt x="57" y="0"/>
                  </a:lnTo>
                  <a:lnTo>
                    <a:pt x="49" y="0"/>
                  </a:lnTo>
                  <a:lnTo>
                    <a:pt x="41" y="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 name="Freeform 10">
              <a:extLst>
                <a:ext uri="{FF2B5EF4-FFF2-40B4-BE49-F238E27FC236}">
                  <a16:creationId xmlns:a16="http://schemas.microsoft.com/office/drawing/2014/main" id="{E0EE8424-6820-BE0B-2C64-487E7DD59BC7}"/>
                </a:ext>
              </a:extLst>
            </p:cNvPr>
            <p:cNvSpPr>
              <a:spLocks/>
            </p:cNvSpPr>
            <p:nvPr/>
          </p:nvSpPr>
          <p:spPr bwMode="auto">
            <a:xfrm>
              <a:off x="1446213" y="422275"/>
              <a:ext cx="38100" cy="79375"/>
            </a:xfrm>
            <a:custGeom>
              <a:avLst/>
              <a:gdLst>
                <a:gd name="T0" fmla="*/ 26 w 46"/>
                <a:gd name="T1" fmla="*/ 0 h 97"/>
                <a:gd name="T2" fmla="*/ 13 w 46"/>
                <a:gd name="T3" fmla="*/ 0 h 97"/>
                <a:gd name="T4" fmla="*/ 11 w 46"/>
                <a:gd name="T5" fmla="*/ 20 h 97"/>
                <a:gd name="T6" fmla="*/ 0 w 46"/>
                <a:gd name="T7" fmla="*/ 20 h 97"/>
                <a:gd name="T8" fmla="*/ 0 w 46"/>
                <a:gd name="T9" fmla="*/ 31 h 97"/>
                <a:gd name="T10" fmla="*/ 11 w 46"/>
                <a:gd name="T11" fmla="*/ 31 h 97"/>
                <a:gd name="T12" fmla="*/ 11 w 46"/>
                <a:gd name="T13" fmla="*/ 72 h 97"/>
                <a:gd name="T14" fmla="*/ 16 w 46"/>
                <a:gd name="T15" fmla="*/ 91 h 97"/>
                <a:gd name="T16" fmla="*/ 32 w 46"/>
                <a:gd name="T17" fmla="*/ 97 h 97"/>
                <a:gd name="T18" fmla="*/ 46 w 46"/>
                <a:gd name="T19" fmla="*/ 95 h 97"/>
                <a:gd name="T20" fmla="*/ 44 w 46"/>
                <a:gd name="T21" fmla="*/ 84 h 97"/>
                <a:gd name="T22" fmla="*/ 36 w 46"/>
                <a:gd name="T23" fmla="*/ 85 h 97"/>
                <a:gd name="T24" fmla="*/ 28 w 46"/>
                <a:gd name="T25" fmla="*/ 82 h 97"/>
                <a:gd name="T26" fmla="*/ 26 w 46"/>
                <a:gd name="T27" fmla="*/ 70 h 97"/>
                <a:gd name="T28" fmla="*/ 26 w 46"/>
                <a:gd name="T29" fmla="*/ 31 h 97"/>
                <a:gd name="T30" fmla="*/ 46 w 46"/>
                <a:gd name="T31" fmla="*/ 31 h 97"/>
                <a:gd name="T32" fmla="*/ 46 w 46"/>
                <a:gd name="T33" fmla="*/ 20 h 97"/>
                <a:gd name="T34" fmla="*/ 26 w 46"/>
                <a:gd name="T35" fmla="*/ 20 h 97"/>
                <a:gd name="T36" fmla="*/ 26 w 46"/>
                <a:gd name="T37"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6" h="97">
                  <a:moveTo>
                    <a:pt x="26" y="0"/>
                  </a:moveTo>
                  <a:cubicBezTo>
                    <a:pt x="13" y="0"/>
                    <a:pt x="13" y="0"/>
                    <a:pt x="13" y="0"/>
                  </a:cubicBezTo>
                  <a:cubicBezTo>
                    <a:pt x="11" y="20"/>
                    <a:pt x="11" y="20"/>
                    <a:pt x="11" y="20"/>
                  </a:cubicBezTo>
                  <a:cubicBezTo>
                    <a:pt x="0" y="20"/>
                    <a:pt x="0" y="20"/>
                    <a:pt x="0" y="20"/>
                  </a:cubicBezTo>
                  <a:cubicBezTo>
                    <a:pt x="0" y="31"/>
                    <a:pt x="0" y="31"/>
                    <a:pt x="0" y="31"/>
                  </a:cubicBezTo>
                  <a:cubicBezTo>
                    <a:pt x="11" y="31"/>
                    <a:pt x="11" y="31"/>
                    <a:pt x="11" y="31"/>
                  </a:cubicBezTo>
                  <a:cubicBezTo>
                    <a:pt x="11" y="72"/>
                    <a:pt x="11" y="72"/>
                    <a:pt x="11" y="72"/>
                  </a:cubicBezTo>
                  <a:cubicBezTo>
                    <a:pt x="11" y="81"/>
                    <a:pt x="13" y="88"/>
                    <a:pt x="16" y="91"/>
                  </a:cubicBezTo>
                  <a:cubicBezTo>
                    <a:pt x="20" y="95"/>
                    <a:pt x="25" y="97"/>
                    <a:pt x="32" y="97"/>
                  </a:cubicBezTo>
                  <a:cubicBezTo>
                    <a:pt x="38" y="97"/>
                    <a:pt x="42" y="96"/>
                    <a:pt x="46" y="95"/>
                  </a:cubicBezTo>
                  <a:cubicBezTo>
                    <a:pt x="44" y="84"/>
                    <a:pt x="44" y="84"/>
                    <a:pt x="44" y="84"/>
                  </a:cubicBezTo>
                  <a:cubicBezTo>
                    <a:pt x="42" y="85"/>
                    <a:pt x="39" y="85"/>
                    <a:pt x="36" y="85"/>
                  </a:cubicBezTo>
                  <a:cubicBezTo>
                    <a:pt x="33" y="85"/>
                    <a:pt x="30" y="84"/>
                    <a:pt x="28" y="82"/>
                  </a:cubicBezTo>
                  <a:cubicBezTo>
                    <a:pt x="27" y="80"/>
                    <a:pt x="26" y="76"/>
                    <a:pt x="26" y="70"/>
                  </a:cubicBezTo>
                  <a:cubicBezTo>
                    <a:pt x="26" y="31"/>
                    <a:pt x="26" y="31"/>
                    <a:pt x="26" y="31"/>
                  </a:cubicBezTo>
                  <a:cubicBezTo>
                    <a:pt x="46" y="31"/>
                    <a:pt x="46" y="31"/>
                    <a:pt x="46" y="31"/>
                  </a:cubicBezTo>
                  <a:cubicBezTo>
                    <a:pt x="46" y="20"/>
                    <a:pt x="46" y="20"/>
                    <a:pt x="46" y="20"/>
                  </a:cubicBezTo>
                  <a:cubicBezTo>
                    <a:pt x="26" y="20"/>
                    <a:pt x="26" y="20"/>
                    <a:pt x="26" y="20"/>
                  </a:cubicBezTo>
                  <a:lnTo>
                    <a:pt x="2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5" name="Freeform 11">
              <a:extLst>
                <a:ext uri="{FF2B5EF4-FFF2-40B4-BE49-F238E27FC236}">
                  <a16:creationId xmlns:a16="http://schemas.microsoft.com/office/drawing/2014/main" id="{493BFF13-D216-7236-ADB3-513803D7A451}"/>
                </a:ext>
              </a:extLst>
            </p:cNvPr>
            <p:cNvSpPr>
              <a:spLocks/>
            </p:cNvSpPr>
            <p:nvPr/>
          </p:nvSpPr>
          <p:spPr bwMode="auto">
            <a:xfrm>
              <a:off x="1497013" y="412750"/>
              <a:ext cx="52388" cy="87313"/>
            </a:xfrm>
            <a:custGeom>
              <a:avLst/>
              <a:gdLst>
                <a:gd name="T0" fmla="*/ 39 w 64"/>
                <a:gd name="T1" fmla="*/ 30 h 106"/>
                <a:gd name="T2" fmla="*/ 14 w 64"/>
                <a:gd name="T3" fmla="*/ 45 h 106"/>
                <a:gd name="T4" fmla="*/ 14 w 64"/>
                <a:gd name="T5" fmla="*/ 0 h 106"/>
                <a:gd name="T6" fmla="*/ 0 w 64"/>
                <a:gd name="T7" fmla="*/ 0 h 106"/>
                <a:gd name="T8" fmla="*/ 0 w 64"/>
                <a:gd name="T9" fmla="*/ 106 h 106"/>
                <a:gd name="T10" fmla="*/ 14 w 64"/>
                <a:gd name="T11" fmla="*/ 106 h 106"/>
                <a:gd name="T12" fmla="*/ 14 w 64"/>
                <a:gd name="T13" fmla="*/ 62 h 106"/>
                <a:gd name="T14" fmla="*/ 21 w 64"/>
                <a:gd name="T15" fmla="*/ 49 h 106"/>
                <a:gd name="T16" fmla="*/ 34 w 64"/>
                <a:gd name="T17" fmla="*/ 42 h 106"/>
                <a:gd name="T18" fmla="*/ 46 w 64"/>
                <a:gd name="T19" fmla="*/ 47 h 106"/>
                <a:gd name="T20" fmla="*/ 49 w 64"/>
                <a:gd name="T21" fmla="*/ 62 h 106"/>
                <a:gd name="T22" fmla="*/ 49 w 64"/>
                <a:gd name="T23" fmla="*/ 106 h 106"/>
                <a:gd name="T24" fmla="*/ 64 w 64"/>
                <a:gd name="T25" fmla="*/ 106 h 106"/>
                <a:gd name="T26" fmla="*/ 64 w 64"/>
                <a:gd name="T27" fmla="*/ 58 h 106"/>
                <a:gd name="T28" fmla="*/ 57 w 64"/>
                <a:gd name="T29" fmla="*/ 37 h 106"/>
                <a:gd name="T30" fmla="*/ 39 w 64"/>
                <a:gd name="T31" fmla="*/ 3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4" h="106">
                  <a:moveTo>
                    <a:pt x="39" y="30"/>
                  </a:moveTo>
                  <a:cubicBezTo>
                    <a:pt x="29" y="30"/>
                    <a:pt x="20" y="35"/>
                    <a:pt x="14" y="45"/>
                  </a:cubicBezTo>
                  <a:cubicBezTo>
                    <a:pt x="14" y="0"/>
                    <a:pt x="14" y="0"/>
                    <a:pt x="14" y="0"/>
                  </a:cubicBezTo>
                  <a:cubicBezTo>
                    <a:pt x="0" y="0"/>
                    <a:pt x="0" y="0"/>
                    <a:pt x="0" y="0"/>
                  </a:cubicBezTo>
                  <a:cubicBezTo>
                    <a:pt x="0" y="106"/>
                    <a:pt x="0" y="106"/>
                    <a:pt x="0" y="106"/>
                  </a:cubicBezTo>
                  <a:cubicBezTo>
                    <a:pt x="14" y="106"/>
                    <a:pt x="14" y="106"/>
                    <a:pt x="14" y="106"/>
                  </a:cubicBezTo>
                  <a:cubicBezTo>
                    <a:pt x="14" y="62"/>
                    <a:pt x="14" y="62"/>
                    <a:pt x="14" y="62"/>
                  </a:cubicBezTo>
                  <a:cubicBezTo>
                    <a:pt x="15" y="57"/>
                    <a:pt x="17" y="53"/>
                    <a:pt x="21" y="49"/>
                  </a:cubicBezTo>
                  <a:cubicBezTo>
                    <a:pt x="25" y="44"/>
                    <a:pt x="29" y="42"/>
                    <a:pt x="34" y="42"/>
                  </a:cubicBezTo>
                  <a:cubicBezTo>
                    <a:pt x="40" y="42"/>
                    <a:pt x="44" y="44"/>
                    <a:pt x="46" y="47"/>
                  </a:cubicBezTo>
                  <a:cubicBezTo>
                    <a:pt x="48" y="50"/>
                    <a:pt x="49" y="55"/>
                    <a:pt x="49" y="62"/>
                  </a:cubicBezTo>
                  <a:cubicBezTo>
                    <a:pt x="49" y="106"/>
                    <a:pt x="49" y="106"/>
                    <a:pt x="49" y="106"/>
                  </a:cubicBezTo>
                  <a:cubicBezTo>
                    <a:pt x="64" y="106"/>
                    <a:pt x="64" y="106"/>
                    <a:pt x="64" y="106"/>
                  </a:cubicBezTo>
                  <a:cubicBezTo>
                    <a:pt x="64" y="58"/>
                    <a:pt x="64" y="58"/>
                    <a:pt x="64" y="58"/>
                  </a:cubicBezTo>
                  <a:cubicBezTo>
                    <a:pt x="64" y="48"/>
                    <a:pt x="62" y="41"/>
                    <a:pt x="57" y="37"/>
                  </a:cubicBezTo>
                  <a:cubicBezTo>
                    <a:pt x="53" y="32"/>
                    <a:pt x="47" y="30"/>
                    <a:pt x="39"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 name="Freeform 12">
              <a:extLst>
                <a:ext uri="{FF2B5EF4-FFF2-40B4-BE49-F238E27FC236}">
                  <a16:creationId xmlns:a16="http://schemas.microsoft.com/office/drawing/2014/main" id="{A2FBFC85-5630-8BC3-A583-1DEC58BBCCA5}"/>
                </a:ext>
              </a:extLst>
            </p:cNvPr>
            <p:cNvSpPr>
              <a:spLocks noEditPoints="1"/>
            </p:cNvSpPr>
            <p:nvPr/>
          </p:nvSpPr>
          <p:spPr bwMode="auto">
            <a:xfrm>
              <a:off x="1581151" y="415925"/>
              <a:ext cx="77788" cy="84138"/>
            </a:xfrm>
            <a:custGeom>
              <a:avLst/>
              <a:gdLst>
                <a:gd name="T0" fmla="*/ 20 w 49"/>
                <a:gd name="T1" fmla="*/ 0 h 53"/>
                <a:gd name="T2" fmla="*/ 0 w 49"/>
                <a:gd name="T3" fmla="*/ 53 h 53"/>
                <a:gd name="T4" fmla="*/ 8 w 49"/>
                <a:gd name="T5" fmla="*/ 53 h 53"/>
                <a:gd name="T6" fmla="*/ 13 w 49"/>
                <a:gd name="T7" fmla="*/ 40 h 53"/>
                <a:gd name="T8" fmla="*/ 36 w 49"/>
                <a:gd name="T9" fmla="*/ 40 h 53"/>
                <a:gd name="T10" fmla="*/ 40 w 49"/>
                <a:gd name="T11" fmla="*/ 53 h 53"/>
                <a:gd name="T12" fmla="*/ 49 w 49"/>
                <a:gd name="T13" fmla="*/ 53 h 53"/>
                <a:gd name="T14" fmla="*/ 29 w 49"/>
                <a:gd name="T15" fmla="*/ 0 h 53"/>
                <a:gd name="T16" fmla="*/ 20 w 49"/>
                <a:gd name="T17" fmla="*/ 0 h 53"/>
                <a:gd name="T18" fmla="*/ 15 w 49"/>
                <a:gd name="T19" fmla="*/ 34 h 53"/>
                <a:gd name="T20" fmla="*/ 24 w 49"/>
                <a:gd name="T21" fmla="*/ 7 h 53"/>
                <a:gd name="T22" fmla="*/ 34 w 49"/>
                <a:gd name="T23" fmla="*/ 34 h 53"/>
                <a:gd name="T24" fmla="*/ 15 w 49"/>
                <a:gd name="T25" fmla="*/ 34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3">
                  <a:moveTo>
                    <a:pt x="20" y="0"/>
                  </a:moveTo>
                  <a:lnTo>
                    <a:pt x="0" y="53"/>
                  </a:lnTo>
                  <a:lnTo>
                    <a:pt x="8" y="53"/>
                  </a:lnTo>
                  <a:lnTo>
                    <a:pt x="13" y="40"/>
                  </a:lnTo>
                  <a:lnTo>
                    <a:pt x="36" y="40"/>
                  </a:lnTo>
                  <a:lnTo>
                    <a:pt x="40" y="53"/>
                  </a:lnTo>
                  <a:lnTo>
                    <a:pt x="49" y="53"/>
                  </a:lnTo>
                  <a:lnTo>
                    <a:pt x="29" y="0"/>
                  </a:lnTo>
                  <a:lnTo>
                    <a:pt x="20" y="0"/>
                  </a:lnTo>
                  <a:close/>
                  <a:moveTo>
                    <a:pt x="15" y="34"/>
                  </a:moveTo>
                  <a:lnTo>
                    <a:pt x="24" y="7"/>
                  </a:lnTo>
                  <a:lnTo>
                    <a:pt x="34" y="34"/>
                  </a:lnTo>
                  <a:lnTo>
                    <a:pt x="15" y="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 name="Freeform 14">
              <a:extLst>
                <a:ext uri="{FF2B5EF4-FFF2-40B4-BE49-F238E27FC236}">
                  <a16:creationId xmlns:a16="http://schemas.microsoft.com/office/drawing/2014/main" id="{FF83A1F9-4D22-902B-230C-EA48637DF2D8}"/>
                </a:ext>
              </a:extLst>
            </p:cNvPr>
            <p:cNvSpPr>
              <a:spLocks noEditPoints="1"/>
            </p:cNvSpPr>
            <p:nvPr/>
          </p:nvSpPr>
          <p:spPr bwMode="auto">
            <a:xfrm>
              <a:off x="1663701" y="412750"/>
              <a:ext cx="58738" cy="88900"/>
            </a:xfrm>
            <a:custGeom>
              <a:avLst/>
              <a:gdLst>
                <a:gd name="T0" fmla="*/ 57 w 71"/>
                <a:gd name="T1" fmla="*/ 43 h 108"/>
                <a:gd name="T2" fmla="*/ 55 w 71"/>
                <a:gd name="T3" fmla="*/ 40 h 108"/>
                <a:gd name="T4" fmla="*/ 51 w 71"/>
                <a:gd name="T5" fmla="*/ 36 h 108"/>
                <a:gd name="T6" fmla="*/ 43 w 71"/>
                <a:gd name="T7" fmla="*/ 31 h 108"/>
                <a:gd name="T8" fmla="*/ 33 w 71"/>
                <a:gd name="T9" fmla="*/ 30 h 108"/>
                <a:gd name="T10" fmla="*/ 9 w 71"/>
                <a:gd name="T11" fmla="*/ 41 h 108"/>
                <a:gd name="T12" fmla="*/ 0 w 71"/>
                <a:gd name="T13" fmla="*/ 69 h 108"/>
                <a:gd name="T14" fmla="*/ 8 w 71"/>
                <a:gd name="T15" fmla="*/ 97 h 108"/>
                <a:gd name="T16" fmla="*/ 32 w 71"/>
                <a:gd name="T17" fmla="*/ 108 h 108"/>
                <a:gd name="T18" fmla="*/ 37 w 71"/>
                <a:gd name="T19" fmla="*/ 107 h 108"/>
                <a:gd name="T20" fmla="*/ 42 w 71"/>
                <a:gd name="T21" fmla="*/ 106 h 108"/>
                <a:gd name="T22" fmla="*/ 46 w 71"/>
                <a:gd name="T23" fmla="*/ 104 h 108"/>
                <a:gd name="T24" fmla="*/ 49 w 71"/>
                <a:gd name="T25" fmla="*/ 103 h 108"/>
                <a:gd name="T26" fmla="*/ 52 w 71"/>
                <a:gd name="T27" fmla="*/ 100 h 108"/>
                <a:gd name="T28" fmla="*/ 54 w 71"/>
                <a:gd name="T29" fmla="*/ 98 h 108"/>
                <a:gd name="T30" fmla="*/ 55 w 71"/>
                <a:gd name="T31" fmla="*/ 97 h 108"/>
                <a:gd name="T32" fmla="*/ 56 w 71"/>
                <a:gd name="T33" fmla="*/ 95 h 108"/>
                <a:gd name="T34" fmla="*/ 57 w 71"/>
                <a:gd name="T35" fmla="*/ 95 h 108"/>
                <a:gd name="T36" fmla="*/ 59 w 71"/>
                <a:gd name="T37" fmla="*/ 106 h 108"/>
                <a:gd name="T38" fmla="*/ 71 w 71"/>
                <a:gd name="T39" fmla="*/ 106 h 108"/>
                <a:gd name="T40" fmla="*/ 71 w 71"/>
                <a:gd name="T41" fmla="*/ 0 h 108"/>
                <a:gd name="T42" fmla="*/ 57 w 71"/>
                <a:gd name="T43" fmla="*/ 0 h 108"/>
                <a:gd name="T44" fmla="*/ 57 w 71"/>
                <a:gd name="T45" fmla="*/ 43 h 108"/>
                <a:gd name="T46" fmla="*/ 51 w 71"/>
                <a:gd name="T47" fmla="*/ 88 h 108"/>
                <a:gd name="T48" fmla="*/ 36 w 71"/>
                <a:gd name="T49" fmla="*/ 96 h 108"/>
                <a:gd name="T50" fmla="*/ 20 w 71"/>
                <a:gd name="T51" fmla="*/ 88 h 108"/>
                <a:gd name="T52" fmla="*/ 15 w 71"/>
                <a:gd name="T53" fmla="*/ 68 h 108"/>
                <a:gd name="T54" fmla="*/ 21 w 71"/>
                <a:gd name="T55" fmla="*/ 49 h 108"/>
                <a:gd name="T56" fmla="*/ 36 w 71"/>
                <a:gd name="T57" fmla="*/ 41 h 108"/>
                <a:gd name="T58" fmla="*/ 51 w 71"/>
                <a:gd name="T59" fmla="*/ 49 h 108"/>
                <a:gd name="T60" fmla="*/ 57 w 71"/>
                <a:gd name="T61" fmla="*/ 68 h 108"/>
                <a:gd name="T62" fmla="*/ 51 w 71"/>
                <a:gd name="T63" fmla="*/ 8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1" h="108">
                  <a:moveTo>
                    <a:pt x="57" y="43"/>
                  </a:moveTo>
                  <a:cubicBezTo>
                    <a:pt x="56" y="42"/>
                    <a:pt x="56" y="41"/>
                    <a:pt x="55" y="40"/>
                  </a:cubicBezTo>
                  <a:cubicBezTo>
                    <a:pt x="54" y="39"/>
                    <a:pt x="53" y="38"/>
                    <a:pt x="51" y="36"/>
                  </a:cubicBezTo>
                  <a:cubicBezTo>
                    <a:pt x="49" y="34"/>
                    <a:pt x="46" y="33"/>
                    <a:pt x="43" y="31"/>
                  </a:cubicBezTo>
                  <a:cubicBezTo>
                    <a:pt x="40" y="30"/>
                    <a:pt x="37" y="30"/>
                    <a:pt x="33" y="30"/>
                  </a:cubicBezTo>
                  <a:cubicBezTo>
                    <a:pt x="23" y="30"/>
                    <a:pt x="15" y="33"/>
                    <a:pt x="9" y="41"/>
                  </a:cubicBezTo>
                  <a:cubicBezTo>
                    <a:pt x="3" y="48"/>
                    <a:pt x="0" y="57"/>
                    <a:pt x="0" y="69"/>
                  </a:cubicBezTo>
                  <a:cubicBezTo>
                    <a:pt x="0" y="80"/>
                    <a:pt x="3" y="90"/>
                    <a:pt x="8" y="97"/>
                  </a:cubicBezTo>
                  <a:cubicBezTo>
                    <a:pt x="14" y="104"/>
                    <a:pt x="22" y="108"/>
                    <a:pt x="32" y="108"/>
                  </a:cubicBezTo>
                  <a:cubicBezTo>
                    <a:pt x="34" y="108"/>
                    <a:pt x="35" y="108"/>
                    <a:pt x="37" y="107"/>
                  </a:cubicBezTo>
                  <a:cubicBezTo>
                    <a:pt x="39" y="107"/>
                    <a:pt x="41" y="107"/>
                    <a:pt x="42" y="106"/>
                  </a:cubicBezTo>
                  <a:cubicBezTo>
                    <a:pt x="43" y="106"/>
                    <a:pt x="45" y="105"/>
                    <a:pt x="46" y="104"/>
                  </a:cubicBezTo>
                  <a:cubicBezTo>
                    <a:pt x="47" y="104"/>
                    <a:pt x="48" y="103"/>
                    <a:pt x="49" y="103"/>
                  </a:cubicBezTo>
                  <a:cubicBezTo>
                    <a:pt x="50" y="102"/>
                    <a:pt x="51" y="101"/>
                    <a:pt x="52" y="100"/>
                  </a:cubicBezTo>
                  <a:cubicBezTo>
                    <a:pt x="53" y="100"/>
                    <a:pt x="53" y="99"/>
                    <a:pt x="54" y="98"/>
                  </a:cubicBezTo>
                  <a:cubicBezTo>
                    <a:pt x="54" y="98"/>
                    <a:pt x="55" y="97"/>
                    <a:pt x="55" y="97"/>
                  </a:cubicBezTo>
                  <a:cubicBezTo>
                    <a:pt x="56" y="96"/>
                    <a:pt x="56" y="96"/>
                    <a:pt x="56" y="95"/>
                  </a:cubicBezTo>
                  <a:cubicBezTo>
                    <a:pt x="57" y="95"/>
                    <a:pt x="57" y="95"/>
                    <a:pt x="57" y="95"/>
                  </a:cubicBezTo>
                  <a:cubicBezTo>
                    <a:pt x="59" y="106"/>
                    <a:pt x="59" y="106"/>
                    <a:pt x="59" y="106"/>
                  </a:cubicBezTo>
                  <a:cubicBezTo>
                    <a:pt x="71" y="106"/>
                    <a:pt x="71" y="106"/>
                    <a:pt x="71" y="106"/>
                  </a:cubicBezTo>
                  <a:cubicBezTo>
                    <a:pt x="71" y="0"/>
                    <a:pt x="71" y="0"/>
                    <a:pt x="71" y="0"/>
                  </a:cubicBezTo>
                  <a:cubicBezTo>
                    <a:pt x="57" y="0"/>
                    <a:pt x="57" y="0"/>
                    <a:pt x="57" y="0"/>
                  </a:cubicBezTo>
                  <a:lnTo>
                    <a:pt x="57" y="43"/>
                  </a:lnTo>
                  <a:close/>
                  <a:moveTo>
                    <a:pt x="51" y="88"/>
                  </a:moveTo>
                  <a:cubicBezTo>
                    <a:pt x="47" y="93"/>
                    <a:pt x="42" y="96"/>
                    <a:pt x="36" y="96"/>
                  </a:cubicBezTo>
                  <a:cubicBezTo>
                    <a:pt x="29" y="96"/>
                    <a:pt x="24" y="93"/>
                    <a:pt x="20" y="88"/>
                  </a:cubicBezTo>
                  <a:cubicBezTo>
                    <a:pt x="17" y="83"/>
                    <a:pt x="15" y="76"/>
                    <a:pt x="15" y="68"/>
                  </a:cubicBezTo>
                  <a:cubicBezTo>
                    <a:pt x="15" y="61"/>
                    <a:pt x="17" y="54"/>
                    <a:pt x="21" y="49"/>
                  </a:cubicBezTo>
                  <a:cubicBezTo>
                    <a:pt x="25" y="44"/>
                    <a:pt x="30" y="41"/>
                    <a:pt x="36" y="41"/>
                  </a:cubicBezTo>
                  <a:cubicBezTo>
                    <a:pt x="43" y="41"/>
                    <a:pt x="48" y="44"/>
                    <a:pt x="51" y="49"/>
                  </a:cubicBezTo>
                  <a:cubicBezTo>
                    <a:pt x="55" y="54"/>
                    <a:pt x="57" y="61"/>
                    <a:pt x="57" y="68"/>
                  </a:cubicBezTo>
                  <a:cubicBezTo>
                    <a:pt x="57" y="76"/>
                    <a:pt x="55" y="83"/>
                    <a:pt x="51" y="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 name="Freeform 15">
              <a:extLst>
                <a:ext uri="{FF2B5EF4-FFF2-40B4-BE49-F238E27FC236}">
                  <a16:creationId xmlns:a16="http://schemas.microsoft.com/office/drawing/2014/main" id="{B67964F5-8081-A3D8-089C-A081B2E521A9}"/>
                </a:ext>
              </a:extLst>
            </p:cNvPr>
            <p:cNvSpPr>
              <a:spLocks/>
            </p:cNvSpPr>
            <p:nvPr/>
          </p:nvSpPr>
          <p:spPr bwMode="auto">
            <a:xfrm>
              <a:off x="1733551" y="438150"/>
              <a:ext cx="60325" cy="61913"/>
            </a:xfrm>
            <a:custGeom>
              <a:avLst/>
              <a:gdLst>
                <a:gd name="T0" fmla="*/ 18 w 38"/>
                <a:gd name="T1" fmla="*/ 32 h 39"/>
                <a:gd name="T2" fmla="*/ 8 w 38"/>
                <a:gd name="T3" fmla="*/ 0 h 39"/>
                <a:gd name="T4" fmla="*/ 0 w 38"/>
                <a:gd name="T5" fmla="*/ 0 h 39"/>
                <a:gd name="T6" fmla="*/ 15 w 38"/>
                <a:gd name="T7" fmla="*/ 39 h 39"/>
                <a:gd name="T8" fmla="*/ 23 w 38"/>
                <a:gd name="T9" fmla="*/ 39 h 39"/>
                <a:gd name="T10" fmla="*/ 38 w 38"/>
                <a:gd name="T11" fmla="*/ 0 h 39"/>
                <a:gd name="T12" fmla="*/ 29 w 38"/>
                <a:gd name="T13" fmla="*/ 0 h 39"/>
                <a:gd name="T14" fmla="*/ 18 w 38"/>
                <a:gd name="T15" fmla="*/ 32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39">
                  <a:moveTo>
                    <a:pt x="18" y="32"/>
                  </a:moveTo>
                  <a:lnTo>
                    <a:pt x="8" y="0"/>
                  </a:lnTo>
                  <a:lnTo>
                    <a:pt x="0" y="0"/>
                  </a:lnTo>
                  <a:lnTo>
                    <a:pt x="15" y="39"/>
                  </a:lnTo>
                  <a:lnTo>
                    <a:pt x="23" y="39"/>
                  </a:lnTo>
                  <a:lnTo>
                    <a:pt x="38" y="0"/>
                  </a:lnTo>
                  <a:lnTo>
                    <a:pt x="29" y="0"/>
                  </a:lnTo>
                  <a:lnTo>
                    <a:pt x="18"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9" name="Freeform 16">
              <a:extLst>
                <a:ext uri="{FF2B5EF4-FFF2-40B4-BE49-F238E27FC236}">
                  <a16:creationId xmlns:a16="http://schemas.microsoft.com/office/drawing/2014/main" id="{C73E25E4-139B-A180-CBFD-59414A4BD238}"/>
                </a:ext>
              </a:extLst>
            </p:cNvPr>
            <p:cNvSpPr>
              <a:spLocks/>
            </p:cNvSpPr>
            <p:nvPr/>
          </p:nvSpPr>
          <p:spPr bwMode="auto">
            <a:xfrm>
              <a:off x="1801813" y="411163"/>
              <a:ext cx="15875" cy="14288"/>
            </a:xfrm>
            <a:custGeom>
              <a:avLst/>
              <a:gdLst>
                <a:gd name="T0" fmla="*/ 10 w 19"/>
                <a:gd name="T1" fmla="*/ 0 h 18"/>
                <a:gd name="T2" fmla="*/ 3 w 19"/>
                <a:gd name="T3" fmla="*/ 2 h 18"/>
                <a:gd name="T4" fmla="*/ 0 w 19"/>
                <a:gd name="T5" fmla="*/ 9 h 18"/>
                <a:gd name="T6" fmla="*/ 3 w 19"/>
                <a:gd name="T7" fmla="*/ 16 h 18"/>
                <a:gd name="T8" fmla="*/ 10 w 19"/>
                <a:gd name="T9" fmla="*/ 18 h 18"/>
                <a:gd name="T10" fmla="*/ 17 w 19"/>
                <a:gd name="T11" fmla="*/ 16 h 18"/>
                <a:gd name="T12" fmla="*/ 19 w 19"/>
                <a:gd name="T13" fmla="*/ 9 h 18"/>
                <a:gd name="T14" fmla="*/ 17 w 19"/>
                <a:gd name="T15" fmla="*/ 2 h 18"/>
                <a:gd name="T16" fmla="*/ 10 w 19"/>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8">
                  <a:moveTo>
                    <a:pt x="10" y="0"/>
                  </a:moveTo>
                  <a:cubicBezTo>
                    <a:pt x="7" y="0"/>
                    <a:pt x="5" y="1"/>
                    <a:pt x="3" y="2"/>
                  </a:cubicBezTo>
                  <a:cubicBezTo>
                    <a:pt x="1" y="4"/>
                    <a:pt x="0" y="7"/>
                    <a:pt x="0" y="9"/>
                  </a:cubicBezTo>
                  <a:cubicBezTo>
                    <a:pt x="0" y="12"/>
                    <a:pt x="1" y="14"/>
                    <a:pt x="3" y="16"/>
                  </a:cubicBezTo>
                  <a:cubicBezTo>
                    <a:pt x="5" y="17"/>
                    <a:pt x="7" y="18"/>
                    <a:pt x="10" y="18"/>
                  </a:cubicBezTo>
                  <a:cubicBezTo>
                    <a:pt x="13" y="18"/>
                    <a:pt x="15" y="17"/>
                    <a:pt x="17" y="16"/>
                  </a:cubicBezTo>
                  <a:cubicBezTo>
                    <a:pt x="18" y="14"/>
                    <a:pt x="19" y="12"/>
                    <a:pt x="19" y="9"/>
                  </a:cubicBezTo>
                  <a:cubicBezTo>
                    <a:pt x="19" y="6"/>
                    <a:pt x="18" y="4"/>
                    <a:pt x="17" y="2"/>
                  </a:cubicBezTo>
                  <a:cubicBezTo>
                    <a:pt x="15" y="1"/>
                    <a:pt x="12" y="0"/>
                    <a:pt x="1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 name="Rectangle 17">
              <a:extLst>
                <a:ext uri="{FF2B5EF4-FFF2-40B4-BE49-F238E27FC236}">
                  <a16:creationId xmlns:a16="http://schemas.microsoft.com/office/drawing/2014/main" id="{7B6F8562-C3CB-5305-FB0B-63FF8D97092D}"/>
                </a:ext>
              </a:extLst>
            </p:cNvPr>
            <p:cNvSpPr>
              <a:spLocks noChangeArrowheads="1"/>
            </p:cNvSpPr>
            <p:nvPr/>
          </p:nvSpPr>
          <p:spPr bwMode="auto">
            <a:xfrm>
              <a:off x="1804988" y="438150"/>
              <a:ext cx="11113" cy="619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 name="Freeform 18">
              <a:extLst>
                <a:ext uri="{FF2B5EF4-FFF2-40B4-BE49-F238E27FC236}">
                  <a16:creationId xmlns:a16="http://schemas.microsoft.com/office/drawing/2014/main" id="{AAAB2CA3-ACC4-BAB9-7B09-8D2F882AE852}"/>
                </a:ext>
              </a:extLst>
            </p:cNvPr>
            <p:cNvSpPr>
              <a:spLocks/>
            </p:cNvSpPr>
            <p:nvPr/>
          </p:nvSpPr>
          <p:spPr bwMode="auto">
            <a:xfrm>
              <a:off x="1828801" y="436563"/>
              <a:ext cx="47625" cy="65088"/>
            </a:xfrm>
            <a:custGeom>
              <a:avLst/>
              <a:gdLst>
                <a:gd name="T0" fmla="*/ 44 w 59"/>
                <a:gd name="T1" fmla="*/ 36 h 79"/>
                <a:gd name="T2" fmla="*/ 37 w 59"/>
                <a:gd name="T3" fmla="*/ 34 h 79"/>
                <a:gd name="T4" fmla="*/ 30 w 59"/>
                <a:gd name="T5" fmla="*/ 31 h 79"/>
                <a:gd name="T6" fmla="*/ 24 w 59"/>
                <a:gd name="T7" fmla="*/ 29 h 79"/>
                <a:gd name="T8" fmla="*/ 20 w 59"/>
                <a:gd name="T9" fmla="*/ 26 h 79"/>
                <a:gd name="T10" fmla="*/ 18 w 59"/>
                <a:gd name="T11" fmla="*/ 21 h 79"/>
                <a:gd name="T12" fmla="*/ 22 w 59"/>
                <a:gd name="T13" fmla="*/ 14 h 79"/>
                <a:gd name="T14" fmla="*/ 32 w 59"/>
                <a:gd name="T15" fmla="*/ 12 h 79"/>
                <a:gd name="T16" fmla="*/ 52 w 59"/>
                <a:gd name="T17" fmla="*/ 20 h 79"/>
                <a:gd name="T18" fmla="*/ 58 w 59"/>
                <a:gd name="T19" fmla="*/ 10 h 79"/>
                <a:gd name="T20" fmla="*/ 55 w 59"/>
                <a:gd name="T21" fmla="*/ 8 h 79"/>
                <a:gd name="T22" fmla="*/ 46 w 59"/>
                <a:gd name="T23" fmla="*/ 3 h 79"/>
                <a:gd name="T24" fmla="*/ 32 w 59"/>
                <a:gd name="T25" fmla="*/ 0 h 79"/>
                <a:gd name="T26" fmla="*/ 12 w 59"/>
                <a:gd name="T27" fmla="*/ 7 h 79"/>
                <a:gd name="T28" fmla="*/ 4 w 59"/>
                <a:gd name="T29" fmla="*/ 23 h 79"/>
                <a:gd name="T30" fmla="*/ 6 w 59"/>
                <a:gd name="T31" fmla="*/ 31 h 79"/>
                <a:gd name="T32" fmla="*/ 11 w 59"/>
                <a:gd name="T33" fmla="*/ 37 h 79"/>
                <a:gd name="T34" fmla="*/ 15 w 59"/>
                <a:gd name="T35" fmla="*/ 40 h 79"/>
                <a:gd name="T36" fmla="*/ 19 w 59"/>
                <a:gd name="T37" fmla="*/ 42 h 79"/>
                <a:gd name="T38" fmla="*/ 23 w 59"/>
                <a:gd name="T39" fmla="*/ 44 h 79"/>
                <a:gd name="T40" fmla="*/ 29 w 59"/>
                <a:gd name="T41" fmla="*/ 45 h 79"/>
                <a:gd name="T42" fmla="*/ 33 w 59"/>
                <a:gd name="T43" fmla="*/ 47 h 79"/>
                <a:gd name="T44" fmla="*/ 38 w 59"/>
                <a:gd name="T45" fmla="*/ 49 h 79"/>
                <a:gd name="T46" fmla="*/ 42 w 59"/>
                <a:gd name="T47" fmla="*/ 52 h 79"/>
                <a:gd name="T48" fmla="*/ 45 w 59"/>
                <a:gd name="T49" fmla="*/ 57 h 79"/>
                <a:gd name="T50" fmla="*/ 41 w 59"/>
                <a:gd name="T51" fmla="*/ 65 h 79"/>
                <a:gd name="T52" fmla="*/ 30 w 59"/>
                <a:gd name="T53" fmla="*/ 67 h 79"/>
                <a:gd name="T54" fmla="*/ 18 w 59"/>
                <a:gd name="T55" fmla="*/ 64 h 79"/>
                <a:gd name="T56" fmla="*/ 8 w 59"/>
                <a:gd name="T57" fmla="*/ 57 h 79"/>
                <a:gd name="T58" fmla="*/ 0 w 59"/>
                <a:gd name="T59" fmla="*/ 66 h 79"/>
                <a:gd name="T60" fmla="*/ 12 w 59"/>
                <a:gd name="T61" fmla="*/ 74 h 79"/>
                <a:gd name="T62" fmla="*/ 30 w 59"/>
                <a:gd name="T63" fmla="*/ 79 h 79"/>
                <a:gd name="T64" fmla="*/ 52 w 59"/>
                <a:gd name="T65" fmla="*/ 72 h 79"/>
                <a:gd name="T66" fmla="*/ 59 w 59"/>
                <a:gd name="T67" fmla="*/ 55 h 79"/>
                <a:gd name="T68" fmla="*/ 44 w 59"/>
                <a:gd name="T69" fmla="*/ 36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9" h="79">
                  <a:moveTo>
                    <a:pt x="44" y="36"/>
                  </a:moveTo>
                  <a:cubicBezTo>
                    <a:pt x="43" y="36"/>
                    <a:pt x="41" y="35"/>
                    <a:pt x="37" y="34"/>
                  </a:cubicBezTo>
                  <a:cubicBezTo>
                    <a:pt x="34" y="33"/>
                    <a:pt x="31" y="32"/>
                    <a:pt x="30" y="31"/>
                  </a:cubicBezTo>
                  <a:cubicBezTo>
                    <a:pt x="27" y="30"/>
                    <a:pt x="25" y="30"/>
                    <a:pt x="24" y="29"/>
                  </a:cubicBezTo>
                  <a:cubicBezTo>
                    <a:pt x="23" y="29"/>
                    <a:pt x="22" y="28"/>
                    <a:pt x="20" y="26"/>
                  </a:cubicBezTo>
                  <a:cubicBezTo>
                    <a:pt x="19" y="25"/>
                    <a:pt x="18" y="23"/>
                    <a:pt x="18" y="21"/>
                  </a:cubicBezTo>
                  <a:cubicBezTo>
                    <a:pt x="18" y="18"/>
                    <a:pt x="19" y="15"/>
                    <a:pt x="22" y="14"/>
                  </a:cubicBezTo>
                  <a:cubicBezTo>
                    <a:pt x="24" y="12"/>
                    <a:pt x="28" y="12"/>
                    <a:pt x="32" y="12"/>
                  </a:cubicBezTo>
                  <a:cubicBezTo>
                    <a:pt x="39" y="12"/>
                    <a:pt x="46" y="14"/>
                    <a:pt x="52" y="20"/>
                  </a:cubicBezTo>
                  <a:cubicBezTo>
                    <a:pt x="58" y="10"/>
                    <a:pt x="58" y="10"/>
                    <a:pt x="58" y="10"/>
                  </a:cubicBezTo>
                  <a:cubicBezTo>
                    <a:pt x="58" y="10"/>
                    <a:pt x="57" y="9"/>
                    <a:pt x="55" y="8"/>
                  </a:cubicBezTo>
                  <a:cubicBezTo>
                    <a:pt x="53" y="6"/>
                    <a:pt x="50" y="5"/>
                    <a:pt x="46" y="3"/>
                  </a:cubicBezTo>
                  <a:cubicBezTo>
                    <a:pt x="41" y="1"/>
                    <a:pt x="37" y="0"/>
                    <a:pt x="32" y="0"/>
                  </a:cubicBezTo>
                  <a:cubicBezTo>
                    <a:pt x="23" y="0"/>
                    <a:pt x="17" y="3"/>
                    <a:pt x="12" y="7"/>
                  </a:cubicBezTo>
                  <a:cubicBezTo>
                    <a:pt x="7" y="11"/>
                    <a:pt x="4" y="16"/>
                    <a:pt x="4" y="23"/>
                  </a:cubicBezTo>
                  <a:cubicBezTo>
                    <a:pt x="4" y="26"/>
                    <a:pt x="5" y="29"/>
                    <a:pt x="6" y="31"/>
                  </a:cubicBezTo>
                  <a:cubicBezTo>
                    <a:pt x="7" y="33"/>
                    <a:pt x="8" y="35"/>
                    <a:pt x="11" y="37"/>
                  </a:cubicBezTo>
                  <a:cubicBezTo>
                    <a:pt x="13" y="39"/>
                    <a:pt x="14" y="40"/>
                    <a:pt x="15" y="40"/>
                  </a:cubicBezTo>
                  <a:cubicBezTo>
                    <a:pt x="16" y="41"/>
                    <a:pt x="18" y="41"/>
                    <a:pt x="19" y="42"/>
                  </a:cubicBezTo>
                  <a:cubicBezTo>
                    <a:pt x="20" y="43"/>
                    <a:pt x="22" y="43"/>
                    <a:pt x="23" y="44"/>
                  </a:cubicBezTo>
                  <a:cubicBezTo>
                    <a:pt x="25" y="44"/>
                    <a:pt x="27" y="45"/>
                    <a:pt x="29" y="45"/>
                  </a:cubicBezTo>
                  <a:cubicBezTo>
                    <a:pt x="31" y="46"/>
                    <a:pt x="32" y="47"/>
                    <a:pt x="33" y="47"/>
                  </a:cubicBezTo>
                  <a:cubicBezTo>
                    <a:pt x="35" y="48"/>
                    <a:pt x="37" y="48"/>
                    <a:pt x="38" y="49"/>
                  </a:cubicBezTo>
                  <a:cubicBezTo>
                    <a:pt x="39" y="49"/>
                    <a:pt x="41" y="50"/>
                    <a:pt x="42" y="52"/>
                  </a:cubicBezTo>
                  <a:cubicBezTo>
                    <a:pt x="44" y="53"/>
                    <a:pt x="45" y="55"/>
                    <a:pt x="45" y="57"/>
                  </a:cubicBezTo>
                  <a:cubicBezTo>
                    <a:pt x="45" y="61"/>
                    <a:pt x="44" y="63"/>
                    <a:pt x="41" y="65"/>
                  </a:cubicBezTo>
                  <a:cubicBezTo>
                    <a:pt x="38" y="66"/>
                    <a:pt x="35" y="67"/>
                    <a:pt x="30" y="67"/>
                  </a:cubicBezTo>
                  <a:cubicBezTo>
                    <a:pt x="26" y="67"/>
                    <a:pt x="22" y="66"/>
                    <a:pt x="18" y="64"/>
                  </a:cubicBezTo>
                  <a:cubicBezTo>
                    <a:pt x="14" y="62"/>
                    <a:pt x="10" y="59"/>
                    <a:pt x="8" y="57"/>
                  </a:cubicBezTo>
                  <a:cubicBezTo>
                    <a:pt x="0" y="66"/>
                    <a:pt x="0" y="66"/>
                    <a:pt x="0" y="66"/>
                  </a:cubicBezTo>
                  <a:cubicBezTo>
                    <a:pt x="3" y="69"/>
                    <a:pt x="7" y="71"/>
                    <a:pt x="12" y="74"/>
                  </a:cubicBezTo>
                  <a:cubicBezTo>
                    <a:pt x="17" y="77"/>
                    <a:pt x="23" y="79"/>
                    <a:pt x="30" y="79"/>
                  </a:cubicBezTo>
                  <a:cubicBezTo>
                    <a:pt x="39" y="79"/>
                    <a:pt x="47" y="76"/>
                    <a:pt x="52" y="72"/>
                  </a:cubicBezTo>
                  <a:cubicBezTo>
                    <a:pt x="57" y="67"/>
                    <a:pt x="59" y="62"/>
                    <a:pt x="59" y="55"/>
                  </a:cubicBezTo>
                  <a:cubicBezTo>
                    <a:pt x="59" y="47"/>
                    <a:pt x="54" y="40"/>
                    <a:pt x="44"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 name="Freeform 19">
              <a:extLst>
                <a:ext uri="{FF2B5EF4-FFF2-40B4-BE49-F238E27FC236}">
                  <a16:creationId xmlns:a16="http://schemas.microsoft.com/office/drawing/2014/main" id="{995386EE-0219-9B59-3015-DA98004633E3}"/>
                </a:ext>
              </a:extLst>
            </p:cNvPr>
            <p:cNvSpPr>
              <a:spLocks/>
            </p:cNvSpPr>
            <p:nvPr/>
          </p:nvSpPr>
          <p:spPr bwMode="auto">
            <a:xfrm>
              <a:off x="1960563" y="436563"/>
              <a:ext cx="36513" cy="63500"/>
            </a:xfrm>
            <a:custGeom>
              <a:avLst/>
              <a:gdLst>
                <a:gd name="T0" fmla="*/ 24 w 43"/>
                <a:gd name="T1" fmla="*/ 5 h 77"/>
                <a:gd name="T2" fmla="*/ 15 w 43"/>
                <a:gd name="T3" fmla="*/ 17 h 77"/>
                <a:gd name="T4" fmla="*/ 14 w 43"/>
                <a:gd name="T5" fmla="*/ 2 h 77"/>
                <a:gd name="T6" fmla="*/ 0 w 43"/>
                <a:gd name="T7" fmla="*/ 2 h 77"/>
                <a:gd name="T8" fmla="*/ 0 w 43"/>
                <a:gd name="T9" fmla="*/ 77 h 77"/>
                <a:gd name="T10" fmla="*/ 15 w 43"/>
                <a:gd name="T11" fmla="*/ 77 h 77"/>
                <a:gd name="T12" fmla="*/ 15 w 43"/>
                <a:gd name="T13" fmla="*/ 35 h 77"/>
                <a:gd name="T14" fmla="*/ 25 w 43"/>
                <a:gd name="T15" fmla="*/ 18 h 77"/>
                <a:gd name="T16" fmla="*/ 35 w 43"/>
                <a:gd name="T17" fmla="*/ 14 h 77"/>
                <a:gd name="T18" fmla="*/ 41 w 43"/>
                <a:gd name="T19" fmla="*/ 15 h 77"/>
                <a:gd name="T20" fmla="*/ 43 w 43"/>
                <a:gd name="T21" fmla="*/ 1 h 77"/>
                <a:gd name="T22" fmla="*/ 37 w 43"/>
                <a:gd name="T23" fmla="*/ 0 h 77"/>
                <a:gd name="T24" fmla="*/ 24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4" y="5"/>
                  </a:moveTo>
                  <a:cubicBezTo>
                    <a:pt x="20" y="8"/>
                    <a:pt x="17" y="12"/>
                    <a:pt x="15" y="17"/>
                  </a:cubicBezTo>
                  <a:cubicBezTo>
                    <a:pt x="14" y="2"/>
                    <a:pt x="14" y="2"/>
                    <a:pt x="14" y="2"/>
                  </a:cubicBezTo>
                  <a:cubicBezTo>
                    <a:pt x="0" y="2"/>
                    <a:pt x="0" y="2"/>
                    <a:pt x="0" y="2"/>
                  </a:cubicBezTo>
                  <a:cubicBezTo>
                    <a:pt x="0" y="77"/>
                    <a:pt x="0" y="77"/>
                    <a:pt x="0" y="77"/>
                  </a:cubicBezTo>
                  <a:cubicBezTo>
                    <a:pt x="15" y="77"/>
                    <a:pt x="15" y="77"/>
                    <a:pt x="15" y="77"/>
                  </a:cubicBezTo>
                  <a:cubicBezTo>
                    <a:pt x="15" y="35"/>
                    <a:pt x="15" y="35"/>
                    <a:pt x="15" y="35"/>
                  </a:cubicBezTo>
                  <a:cubicBezTo>
                    <a:pt x="16" y="27"/>
                    <a:pt x="19" y="22"/>
                    <a:pt x="25" y="18"/>
                  </a:cubicBezTo>
                  <a:cubicBezTo>
                    <a:pt x="28" y="16"/>
                    <a:pt x="32" y="14"/>
                    <a:pt x="35" y="14"/>
                  </a:cubicBezTo>
                  <a:cubicBezTo>
                    <a:pt x="38" y="14"/>
                    <a:pt x="40" y="15"/>
                    <a:pt x="41" y="15"/>
                  </a:cubicBezTo>
                  <a:cubicBezTo>
                    <a:pt x="43" y="1"/>
                    <a:pt x="43" y="1"/>
                    <a:pt x="43" y="1"/>
                  </a:cubicBezTo>
                  <a:cubicBezTo>
                    <a:pt x="37" y="0"/>
                    <a:pt x="37" y="0"/>
                    <a:pt x="37" y="0"/>
                  </a:cubicBezTo>
                  <a:cubicBezTo>
                    <a:pt x="32" y="0"/>
                    <a:pt x="28" y="2"/>
                    <a:pt x="24"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3" name="Freeform 20">
              <a:extLst>
                <a:ext uri="{FF2B5EF4-FFF2-40B4-BE49-F238E27FC236}">
                  <a16:creationId xmlns:a16="http://schemas.microsoft.com/office/drawing/2014/main" id="{2960E1C6-F590-264A-344E-7EF84C9D9013}"/>
                </a:ext>
              </a:extLst>
            </p:cNvPr>
            <p:cNvSpPr>
              <a:spLocks/>
            </p:cNvSpPr>
            <p:nvPr/>
          </p:nvSpPr>
          <p:spPr bwMode="auto">
            <a:xfrm>
              <a:off x="2000251" y="438150"/>
              <a:ext cx="58738" cy="85725"/>
            </a:xfrm>
            <a:custGeom>
              <a:avLst/>
              <a:gdLst>
                <a:gd name="T0" fmla="*/ 57 w 72"/>
                <a:gd name="T1" fmla="*/ 0 h 103"/>
                <a:gd name="T2" fmla="*/ 36 w 72"/>
                <a:gd name="T3" fmla="*/ 61 h 103"/>
                <a:gd name="T4" fmla="*/ 15 w 72"/>
                <a:gd name="T5" fmla="*/ 0 h 103"/>
                <a:gd name="T6" fmla="*/ 0 w 72"/>
                <a:gd name="T7" fmla="*/ 0 h 103"/>
                <a:gd name="T8" fmla="*/ 28 w 72"/>
                <a:gd name="T9" fmla="*/ 74 h 103"/>
                <a:gd name="T10" fmla="*/ 25 w 72"/>
                <a:gd name="T11" fmla="*/ 83 h 103"/>
                <a:gd name="T12" fmla="*/ 21 w 72"/>
                <a:gd name="T13" fmla="*/ 90 h 103"/>
                <a:gd name="T14" fmla="*/ 16 w 72"/>
                <a:gd name="T15" fmla="*/ 91 h 103"/>
                <a:gd name="T16" fmla="*/ 8 w 72"/>
                <a:gd name="T17" fmla="*/ 89 h 103"/>
                <a:gd name="T18" fmla="*/ 5 w 72"/>
                <a:gd name="T19" fmla="*/ 100 h 103"/>
                <a:gd name="T20" fmla="*/ 6 w 72"/>
                <a:gd name="T21" fmla="*/ 101 h 103"/>
                <a:gd name="T22" fmla="*/ 12 w 72"/>
                <a:gd name="T23" fmla="*/ 103 h 103"/>
                <a:gd name="T24" fmla="*/ 19 w 72"/>
                <a:gd name="T25" fmla="*/ 103 h 103"/>
                <a:gd name="T26" fmla="*/ 31 w 72"/>
                <a:gd name="T27" fmla="*/ 100 h 103"/>
                <a:gd name="T28" fmla="*/ 39 w 72"/>
                <a:gd name="T29" fmla="*/ 87 h 103"/>
                <a:gd name="T30" fmla="*/ 72 w 72"/>
                <a:gd name="T31" fmla="*/ 0 h 103"/>
                <a:gd name="T32" fmla="*/ 57 w 72"/>
                <a:gd name="T33"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103">
                  <a:moveTo>
                    <a:pt x="57" y="0"/>
                  </a:moveTo>
                  <a:cubicBezTo>
                    <a:pt x="36" y="61"/>
                    <a:pt x="36" y="61"/>
                    <a:pt x="36" y="61"/>
                  </a:cubicBezTo>
                  <a:cubicBezTo>
                    <a:pt x="15" y="0"/>
                    <a:pt x="15" y="0"/>
                    <a:pt x="15" y="0"/>
                  </a:cubicBezTo>
                  <a:cubicBezTo>
                    <a:pt x="0" y="0"/>
                    <a:pt x="0" y="0"/>
                    <a:pt x="0" y="0"/>
                  </a:cubicBezTo>
                  <a:cubicBezTo>
                    <a:pt x="28" y="74"/>
                    <a:pt x="28" y="74"/>
                    <a:pt x="28" y="74"/>
                  </a:cubicBezTo>
                  <a:cubicBezTo>
                    <a:pt x="25" y="83"/>
                    <a:pt x="25" y="83"/>
                    <a:pt x="25" y="83"/>
                  </a:cubicBezTo>
                  <a:cubicBezTo>
                    <a:pt x="24" y="87"/>
                    <a:pt x="22" y="89"/>
                    <a:pt x="21" y="90"/>
                  </a:cubicBezTo>
                  <a:cubicBezTo>
                    <a:pt x="20" y="91"/>
                    <a:pt x="18" y="91"/>
                    <a:pt x="16" y="91"/>
                  </a:cubicBezTo>
                  <a:cubicBezTo>
                    <a:pt x="14" y="91"/>
                    <a:pt x="11" y="91"/>
                    <a:pt x="8" y="89"/>
                  </a:cubicBezTo>
                  <a:cubicBezTo>
                    <a:pt x="5" y="100"/>
                    <a:pt x="5" y="100"/>
                    <a:pt x="5" y="100"/>
                  </a:cubicBezTo>
                  <a:cubicBezTo>
                    <a:pt x="6" y="101"/>
                    <a:pt x="6" y="101"/>
                    <a:pt x="6" y="101"/>
                  </a:cubicBezTo>
                  <a:cubicBezTo>
                    <a:pt x="7" y="102"/>
                    <a:pt x="9" y="102"/>
                    <a:pt x="12" y="103"/>
                  </a:cubicBezTo>
                  <a:cubicBezTo>
                    <a:pt x="14" y="103"/>
                    <a:pt x="17" y="103"/>
                    <a:pt x="19" y="103"/>
                  </a:cubicBezTo>
                  <a:cubicBezTo>
                    <a:pt x="24" y="103"/>
                    <a:pt x="28" y="102"/>
                    <a:pt x="31" y="100"/>
                  </a:cubicBezTo>
                  <a:cubicBezTo>
                    <a:pt x="34" y="97"/>
                    <a:pt x="36" y="93"/>
                    <a:pt x="39" y="87"/>
                  </a:cubicBezTo>
                  <a:cubicBezTo>
                    <a:pt x="72" y="0"/>
                    <a:pt x="72" y="0"/>
                    <a:pt x="72" y="0"/>
                  </a:cubicBezTo>
                  <a:lnTo>
                    <a:pt x="5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4" name="Freeform 21">
              <a:extLst>
                <a:ext uri="{FF2B5EF4-FFF2-40B4-BE49-F238E27FC236}">
                  <a16:creationId xmlns:a16="http://schemas.microsoft.com/office/drawing/2014/main" id="{8279F213-F01D-0BA8-7DEC-BF8F2017D953}"/>
                </a:ext>
              </a:extLst>
            </p:cNvPr>
            <p:cNvSpPr>
              <a:spLocks noEditPoints="1"/>
            </p:cNvSpPr>
            <p:nvPr/>
          </p:nvSpPr>
          <p:spPr bwMode="auto">
            <a:xfrm>
              <a:off x="1547813" y="-96838"/>
              <a:ext cx="352425" cy="422275"/>
            </a:xfrm>
            <a:custGeom>
              <a:avLst/>
              <a:gdLst>
                <a:gd name="T0" fmla="*/ 327 w 425"/>
                <a:gd name="T1" fmla="*/ 247 h 510"/>
                <a:gd name="T2" fmla="*/ 415 w 425"/>
                <a:gd name="T3" fmla="*/ 130 h 510"/>
                <a:gd name="T4" fmla="*/ 268 w 425"/>
                <a:gd name="T5" fmla="*/ 0 h 510"/>
                <a:gd name="T6" fmla="*/ 0 w 425"/>
                <a:gd name="T7" fmla="*/ 0 h 510"/>
                <a:gd name="T8" fmla="*/ 0 w 425"/>
                <a:gd name="T9" fmla="*/ 510 h 510"/>
                <a:gd name="T10" fmla="*/ 277 w 425"/>
                <a:gd name="T11" fmla="*/ 510 h 510"/>
                <a:gd name="T12" fmla="*/ 425 w 425"/>
                <a:gd name="T13" fmla="*/ 373 h 510"/>
                <a:gd name="T14" fmla="*/ 327 w 425"/>
                <a:gd name="T15" fmla="*/ 247 h 510"/>
                <a:gd name="T16" fmla="*/ 109 w 425"/>
                <a:gd name="T17" fmla="*/ 92 h 510"/>
                <a:gd name="T18" fmla="*/ 245 w 425"/>
                <a:gd name="T19" fmla="*/ 92 h 510"/>
                <a:gd name="T20" fmla="*/ 304 w 425"/>
                <a:gd name="T21" fmla="*/ 148 h 510"/>
                <a:gd name="T22" fmla="*/ 245 w 425"/>
                <a:gd name="T23" fmla="*/ 205 h 510"/>
                <a:gd name="T24" fmla="*/ 109 w 425"/>
                <a:gd name="T25" fmla="*/ 205 h 510"/>
                <a:gd name="T26" fmla="*/ 109 w 425"/>
                <a:gd name="T27" fmla="*/ 92 h 510"/>
                <a:gd name="T28" fmla="*/ 249 w 425"/>
                <a:gd name="T29" fmla="*/ 417 h 510"/>
                <a:gd name="T30" fmla="*/ 249 w 425"/>
                <a:gd name="T31" fmla="*/ 418 h 510"/>
                <a:gd name="T32" fmla="*/ 109 w 425"/>
                <a:gd name="T33" fmla="*/ 418 h 510"/>
                <a:gd name="T34" fmla="*/ 109 w 425"/>
                <a:gd name="T35" fmla="*/ 298 h 510"/>
                <a:gd name="T36" fmla="*/ 249 w 425"/>
                <a:gd name="T37" fmla="*/ 298 h 510"/>
                <a:gd name="T38" fmla="*/ 315 w 425"/>
                <a:gd name="T39" fmla="*/ 357 h 510"/>
                <a:gd name="T40" fmla="*/ 249 w 425"/>
                <a:gd name="T41" fmla="*/ 417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25" h="510">
                  <a:moveTo>
                    <a:pt x="327" y="247"/>
                  </a:moveTo>
                  <a:cubicBezTo>
                    <a:pt x="375" y="237"/>
                    <a:pt x="415" y="194"/>
                    <a:pt x="415" y="130"/>
                  </a:cubicBezTo>
                  <a:cubicBezTo>
                    <a:pt x="415" y="62"/>
                    <a:pt x="365" y="0"/>
                    <a:pt x="268" y="0"/>
                  </a:cubicBezTo>
                  <a:cubicBezTo>
                    <a:pt x="0" y="0"/>
                    <a:pt x="0" y="0"/>
                    <a:pt x="0" y="0"/>
                  </a:cubicBezTo>
                  <a:cubicBezTo>
                    <a:pt x="0" y="510"/>
                    <a:pt x="0" y="510"/>
                    <a:pt x="0" y="510"/>
                  </a:cubicBezTo>
                  <a:cubicBezTo>
                    <a:pt x="277" y="510"/>
                    <a:pt x="277" y="510"/>
                    <a:pt x="277" y="510"/>
                  </a:cubicBezTo>
                  <a:cubicBezTo>
                    <a:pt x="374" y="510"/>
                    <a:pt x="425" y="449"/>
                    <a:pt x="425" y="373"/>
                  </a:cubicBezTo>
                  <a:cubicBezTo>
                    <a:pt x="425" y="309"/>
                    <a:pt x="381" y="256"/>
                    <a:pt x="327" y="247"/>
                  </a:cubicBezTo>
                  <a:close/>
                  <a:moveTo>
                    <a:pt x="109" y="92"/>
                  </a:moveTo>
                  <a:cubicBezTo>
                    <a:pt x="245" y="92"/>
                    <a:pt x="245" y="92"/>
                    <a:pt x="245" y="92"/>
                  </a:cubicBezTo>
                  <a:cubicBezTo>
                    <a:pt x="281" y="92"/>
                    <a:pt x="304" y="117"/>
                    <a:pt x="304" y="148"/>
                  </a:cubicBezTo>
                  <a:cubicBezTo>
                    <a:pt x="304" y="181"/>
                    <a:pt x="281" y="205"/>
                    <a:pt x="245" y="205"/>
                  </a:cubicBezTo>
                  <a:cubicBezTo>
                    <a:pt x="109" y="205"/>
                    <a:pt x="109" y="205"/>
                    <a:pt x="109" y="205"/>
                  </a:cubicBezTo>
                  <a:lnTo>
                    <a:pt x="109" y="92"/>
                  </a:lnTo>
                  <a:close/>
                  <a:moveTo>
                    <a:pt x="249" y="417"/>
                  </a:moveTo>
                  <a:cubicBezTo>
                    <a:pt x="249" y="418"/>
                    <a:pt x="249" y="418"/>
                    <a:pt x="249" y="418"/>
                  </a:cubicBezTo>
                  <a:cubicBezTo>
                    <a:pt x="109" y="418"/>
                    <a:pt x="109" y="418"/>
                    <a:pt x="109" y="418"/>
                  </a:cubicBezTo>
                  <a:cubicBezTo>
                    <a:pt x="109" y="298"/>
                    <a:pt x="109" y="298"/>
                    <a:pt x="109" y="298"/>
                  </a:cubicBezTo>
                  <a:cubicBezTo>
                    <a:pt x="249" y="298"/>
                    <a:pt x="249" y="298"/>
                    <a:pt x="249" y="298"/>
                  </a:cubicBezTo>
                  <a:cubicBezTo>
                    <a:pt x="292" y="298"/>
                    <a:pt x="315" y="325"/>
                    <a:pt x="315" y="357"/>
                  </a:cubicBezTo>
                  <a:cubicBezTo>
                    <a:pt x="315" y="394"/>
                    <a:pt x="290" y="417"/>
                    <a:pt x="249" y="4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5" name="Freeform 22">
              <a:extLst>
                <a:ext uri="{FF2B5EF4-FFF2-40B4-BE49-F238E27FC236}">
                  <a16:creationId xmlns:a16="http://schemas.microsoft.com/office/drawing/2014/main" id="{05C0F3AF-1E64-F4C9-5564-207AB298F6B9}"/>
                </a:ext>
              </a:extLst>
            </p:cNvPr>
            <p:cNvSpPr>
              <a:spLocks/>
            </p:cNvSpPr>
            <p:nvPr/>
          </p:nvSpPr>
          <p:spPr bwMode="auto">
            <a:xfrm>
              <a:off x="1139826" y="-103188"/>
              <a:ext cx="347663" cy="436563"/>
            </a:xfrm>
            <a:custGeom>
              <a:avLst/>
              <a:gdLst>
                <a:gd name="T0" fmla="*/ 59 w 420"/>
                <a:gd name="T1" fmla="*/ 363 h 527"/>
                <a:gd name="T2" fmla="*/ 221 w 420"/>
                <a:gd name="T3" fmla="*/ 431 h 527"/>
                <a:gd name="T4" fmla="*/ 310 w 420"/>
                <a:gd name="T5" fmla="*/ 374 h 527"/>
                <a:gd name="T6" fmla="*/ 207 w 420"/>
                <a:gd name="T7" fmla="*/ 309 h 527"/>
                <a:gd name="T8" fmla="*/ 17 w 420"/>
                <a:gd name="T9" fmla="*/ 154 h 527"/>
                <a:gd name="T10" fmla="*/ 210 w 420"/>
                <a:gd name="T11" fmla="*/ 0 h 527"/>
                <a:gd name="T12" fmla="*/ 409 w 420"/>
                <a:gd name="T13" fmla="*/ 71 h 527"/>
                <a:gd name="T14" fmla="*/ 349 w 420"/>
                <a:gd name="T15" fmla="*/ 151 h 527"/>
                <a:gd name="T16" fmla="*/ 203 w 420"/>
                <a:gd name="T17" fmla="*/ 95 h 527"/>
                <a:gd name="T18" fmla="*/ 128 w 420"/>
                <a:gd name="T19" fmla="*/ 147 h 527"/>
                <a:gd name="T20" fmla="*/ 229 w 420"/>
                <a:gd name="T21" fmla="*/ 206 h 527"/>
                <a:gd name="T22" fmla="*/ 420 w 420"/>
                <a:gd name="T23" fmla="*/ 363 h 527"/>
                <a:gd name="T24" fmla="*/ 216 w 420"/>
                <a:gd name="T25" fmla="*/ 527 h 527"/>
                <a:gd name="T26" fmla="*/ 0 w 420"/>
                <a:gd name="T27" fmla="*/ 446 h 527"/>
                <a:gd name="T28" fmla="*/ 59 w 420"/>
                <a:gd name="T29" fmla="*/ 363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0" h="527">
                  <a:moveTo>
                    <a:pt x="59" y="363"/>
                  </a:moveTo>
                  <a:cubicBezTo>
                    <a:pt x="95" y="400"/>
                    <a:pt x="151" y="431"/>
                    <a:pt x="221" y="431"/>
                  </a:cubicBezTo>
                  <a:cubicBezTo>
                    <a:pt x="281" y="431"/>
                    <a:pt x="310" y="403"/>
                    <a:pt x="310" y="374"/>
                  </a:cubicBezTo>
                  <a:cubicBezTo>
                    <a:pt x="310" y="336"/>
                    <a:pt x="266" y="323"/>
                    <a:pt x="207" y="309"/>
                  </a:cubicBezTo>
                  <a:cubicBezTo>
                    <a:pt x="124" y="290"/>
                    <a:pt x="17" y="267"/>
                    <a:pt x="17" y="154"/>
                  </a:cubicBezTo>
                  <a:cubicBezTo>
                    <a:pt x="17" y="69"/>
                    <a:pt x="90" y="0"/>
                    <a:pt x="210" y="0"/>
                  </a:cubicBezTo>
                  <a:cubicBezTo>
                    <a:pt x="291" y="0"/>
                    <a:pt x="359" y="24"/>
                    <a:pt x="409" y="71"/>
                  </a:cubicBezTo>
                  <a:cubicBezTo>
                    <a:pt x="349" y="151"/>
                    <a:pt x="349" y="151"/>
                    <a:pt x="349" y="151"/>
                  </a:cubicBezTo>
                  <a:cubicBezTo>
                    <a:pt x="308" y="113"/>
                    <a:pt x="253" y="95"/>
                    <a:pt x="203" y="95"/>
                  </a:cubicBezTo>
                  <a:cubicBezTo>
                    <a:pt x="154" y="95"/>
                    <a:pt x="128" y="117"/>
                    <a:pt x="128" y="147"/>
                  </a:cubicBezTo>
                  <a:cubicBezTo>
                    <a:pt x="128" y="182"/>
                    <a:pt x="170" y="192"/>
                    <a:pt x="229" y="206"/>
                  </a:cubicBezTo>
                  <a:cubicBezTo>
                    <a:pt x="313" y="225"/>
                    <a:pt x="420" y="250"/>
                    <a:pt x="420" y="363"/>
                  </a:cubicBezTo>
                  <a:cubicBezTo>
                    <a:pt x="420" y="457"/>
                    <a:pt x="353" y="527"/>
                    <a:pt x="216" y="527"/>
                  </a:cubicBezTo>
                  <a:cubicBezTo>
                    <a:pt x="118" y="527"/>
                    <a:pt x="48" y="494"/>
                    <a:pt x="0" y="446"/>
                  </a:cubicBezTo>
                  <a:lnTo>
                    <a:pt x="59" y="3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6" name="Rectangle 23">
              <a:extLst>
                <a:ext uri="{FF2B5EF4-FFF2-40B4-BE49-F238E27FC236}">
                  <a16:creationId xmlns:a16="http://schemas.microsoft.com/office/drawing/2014/main" id="{5308E799-0736-BCF1-CC1A-3F3E2248F93B}"/>
                </a:ext>
              </a:extLst>
            </p:cNvPr>
            <p:cNvSpPr>
              <a:spLocks noChangeArrowheads="1"/>
            </p:cNvSpPr>
            <p:nvPr/>
          </p:nvSpPr>
          <p:spPr bwMode="auto">
            <a:xfrm>
              <a:off x="1968501" y="-96838"/>
              <a:ext cx="88900" cy="422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7" name="Freeform 24">
              <a:extLst>
                <a:ext uri="{FF2B5EF4-FFF2-40B4-BE49-F238E27FC236}">
                  <a16:creationId xmlns:a16="http://schemas.microsoft.com/office/drawing/2014/main" id="{D9308C71-8329-D144-E136-1D34018B4D56}"/>
                </a:ext>
              </a:extLst>
            </p:cNvPr>
            <p:cNvSpPr>
              <a:spLocks noEditPoints="1"/>
            </p:cNvSpPr>
            <p:nvPr/>
          </p:nvSpPr>
          <p:spPr bwMode="auto">
            <a:xfrm>
              <a:off x="2498726" y="-31750"/>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7 h 136"/>
                <a:gd name="T12" fmla="*/ 113 w 113"/>
                <a:gd name="T13" fmla="*/ 68 h 136"/>
                <a:gd name="T14" fmla="*/ 92 w 113"/>
                <a:gd name="T15" fmla="*/ 119 h 136"/>
                <a:gd name="T16" fmla="*/ 78 w 113"/>
                <a:gd name="T17" fmla="*/ 28 h 136"/>
                <a:gd name="T18" fmla="*/ 45 w 113"/>
                <a:gd name="T19" fmla="*/ 16 h 136"/>
                <a:gd name="T20" fmla="*/ 20 w 113"/>
                <a:gd name="T21" fmla="*/ 16 h 136"/>
                <a:gd name="T22" fmla="*/ 20 w 113"/>
                <a:gd name="T23" fmla="*/ 120 h 136"/>
                <a:gd name="T24" fmla="*/ 45 w 113"/>
                <a:gd name="T25" fmla="*/ 120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6"/>
                    <a:pt x="92" y="17"/>
                  </a:cubicBezTo>
                  <a:cubicBezTo>
                    <a:pt x="103" y="28"/>
                    <a:pt x="113" y="44"/>
                    <a:pt x="113" y="68"/>
                  </a:cubicBezTo>
                  <a:cubicBezTo>
                    <a:pt x="113" y="91"/>
                    <a:pt x="104" y="108"/>
                    <a:pt x="92" y="119"/>
                  </a:cubicBezTo>
                  <a:close/>
                  <a:moveTo>
                    <a:pt x="78" y="28"/>
                  </a:moveTo>
                  <a:cubicBezTo>
                    <a:pt x="70" y="20"/>
                    <a:pt x="59" y="16"/>
                    <a:pt x="45" y="16"/>
                  </a:cubicBezTo>
                  <a:cubicBezTo>
                    <a:pt x="20" y="16"/>
                    <a:pt x="20" y="16"/>
                    <a:pt x="20" y="16"/>
                  </a:cubicBezTo>
                  <a:cubicBezTo>
                    <a:pt x="20" y="120"/>
                    <a:pt x="20" y="120"/>
                    <a:pt x="20" y="120"/>
                  </a:cubicBezTo>
                  <a:cubicBezTo>
                    <a:pt x="45" y="120"/>
                    <a:pt x="45" y="120"/>
                    <a:pt x="45" y="120"/>
                  </a:cubicBezTo>
                  <a:cubicBezTo>
                    <a:pt x="58" y="120"/>
                    <a:pt x="69" y="116"/>
                    <a:pt x="78" y="107"/>
                  </a:cubicBezTo>
                  <a:cubicBezTo>
                    <a:pt x="87" y="98"/>
                    <a:pt x="92" y="85"/>
                    <a:pt x="92" y="68"/>
                  </a:cubicBezTo>
                  <a:cubicBezTo>
                    <a:pt x="92" y="51"/>
                    <a:pt x="87" y="37"/>
                    <a:pt x="7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8" name="Freeform 25">
              <a:extLst>
                <a:ext uri="{FF2B5EF4-FFF2-40B4-BE49-F238E27FC236}">
                  <a16:creationId xmlns:a16="http://schemas.microsoft.com/office/drawing/2014/main" id="{9B065B41-2B00-5183-95B8-2C97D2776E9F}"/>
                </a:ext>
              </a:extLst>
            </p:cNvPr>
            <p:cNvSpPr>
              <a:spLocks/>
            </p:cNvSpPr>
            <p:nvPr/>
          </p:nvSpPr>
          <p:spPr bwMode="auto">
            <a:xfrm>
              <a:off x="2611438" y="-3175"/>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9" name="Freeform 26">
              <a:extLst>
                <a:ext uri="{FF2B5EF4-FFF2-40B4-BE49-F238E27FC236}">
                  <a16:creationId xmlns:a16="http://schemas.microsoft.com/office/drawing/2014/main" id="{AEBBA209-4388-44E3-1F5D-110C6416935E}"/>
                </a:ext>
              </a:extLst>
            </p:cNvPr>
            <p:cNvSpPr>
              <a:spLocks noEditPoints="1"/>
            </p:cNvSpPr>
            <p:nvPr/>
          </p:nvSpPr>
          <p:spPr bwMode="auto">
            <a:xfrm>
              <a:off x="2670176" y="-36513"/>
              <a:ext cx="20638" cy="117475"/>
            </a:xfrm>
            <a:custGeom>
              <a:avLst/>
              <a:gdLst>
                <a:gd name="T0" fmla="*/ 13 w 25"/>
                <a:gd name="T1" fmla="*/ 24 h 143"/>
                <a:gd name="T2" fmla="*/ 0 w 25"/>
                <a:gd name="T3" fmla="*/ 12 h 143"/>
                <a:gd name="T4" fmla="*/ 13 w 25"/>
                <a:gd name="T5" fmla="*/ 0 h 143"/>
                <a:gd name="T6" fmla="*/ 25 w 25"/>
                <a:gd name="T7" fmla="*/ 12 h 143"/>
                <a:gd name="T8" fmla="*/ 13 w 25"/>
                <a:gd name="T9" fmla="*/ 24 h 143"/>
                <a:gd name="T10" fmla="*/ 4 w 25"/>
                <a:gd name="T11" fmla="*/ 143 h 143"/>
                <a:gd name="T12" fmla="*/ 4 w 25"/>
                <a:gd name="T13" fmla="*/ 44 h 143"/>
                <a:gd name="T14" fmla="*/ 22 w 25"/>
                <a:gd name="T15" fmla="*/ 44 h 143"/>
                <a:gd name="T16" fmla="*/ 22 w 25"/>
                <a:gd name="T17" fmla="*/ 143 h 143"/>
                <a:gd name="T18" fmla="*/ 4 w 25"/>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3">
                  <a:moveTo>
                    <a:pt x="13" y="24"/>
                  </a:moveTo>
                  <a:cubicBezTo>
                    <a:pt x="6" y="24"/>
                    <a:pt x="0" y="19"/>
                    <a:pt x="0" y="12"/>
                  </a:cubicBezTo>
                  <a:cubicBezTo>
                    <a:pt x="0" y="5"/>
                    <a:pt x="6" y="0"/>
                    <a:pt x="13" y="0"/>
                  </a:cubicBezTo>
                  <a:cubicBezTo>
                    <a:pt x="20" y="0"/>
                    <a:pt x="25" y="5"/>
                    <a:pt x="25" y="12"/>
                  </a:cubicBezTo>
                  <a:cubicBezTo>
                    <a:pt x="25"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0" name="Freeform 27">
              <a:extLst>
                <a:ext uri="{FF2B5EF4-FFF2-40B4-BE49-F238E27FC236}">
                  <a16:creationId xmlns:a16="http://schemas.microsoft.com/office/drawing/2014/main" id="{4524D336-2EEE-036C-C9C9-0D5F156C9443}"/>
                </a:ext>
              </a:extLst>
            </p:cNvPr>
            <p:cNvSpPr>
              <a:spLocks/>
            </p:cNvSpPr>
            <p:nvPr/>
          </p:nvSpPr>
          <p:spPr bwMode="auto">
            <a:xfrm>
              <a:off x="2701926" y="-1588"/>
              <a:ext cx="80963" cy="82550"/>
            </a:xfrm>
            <a:custGeom>
              <a:avLst/>
              <a:gdLst>
                <a:gd name="T0" fmla="*/ 31 w 51"/>
                <a:gd name="T1" fmla="*/ 52 h 52"/>
                <a:gd name="T2" fmla="*/ 20 w 51"/>
                <a:gd name="T3" fmla="*/ 52 h 52"/>
                <a:gd name="T4" fmla="*/ 0 w 51"/>
                <a:gd name="T5" fmla="*/ 0 h 52"/>
                <a:gd name="T6" fmla="*/ 11 w 51"/>
                <a:gd name="T7" fmla="*/ 0 h 52"/>
                <a:gd name="T8" fmla="*/ 25 w 51"/>
                <a:gd name="T9" fmla="*/ 42 h 52"/>
                <a:gd name="T10" fmla="*/ 40 w 51"/>
                <a:gd name="T11" fmla="*/ 0 h 52"/>
                <a:gd name="T12" fmla="*/ 51 w 51"/>
                <a:gd name="T13" fmla="*/ 0 h 52"/>
                <a:gd name="T14" fmla="*/ 31 w 51"/>
                <a:gd name="T15" fmla="*/ 52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52">
                  <a:moveTo>
                    <a:pt x="31" y="52"/>
                  </a:moveTo>
                  <a:lnTo>
                    <a:pt x="20" y="52"/>
                  </a:lnTo>
                  <a:lnTo>
                    <a:pt x="0" y="0"/>
                  </a:lnTo>
                  <a:lnTo>
                    <a:pt x="11" y="0"/>
                  </a:lnTo>
                  <a:lnTo>
                    <a:pt x="25" y="42"/>
                  </a:lnTo>
                  <a:lnTo>
                    <a:pt x="40" y="0"/>
                  </a:lnTo>
                  <a:lnTo>
                    <a:pt x="51" y="0"/>
                  </a:lnTo>
                  <a:lnTo>
                    <a:pt x="31" y="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1" name="Freeform 28">
              <a:extLst>
                <a:ext uri="{FF2B5EF4-FFF2-40B4-BE49-F238E27FC236}">
                  <a16:creationId xmlns:a16="http://schemas.microsoft.com/office/drawing/2014/main" id="{7957D02A-F6AA-E7FB-776F-5DF982079E20}"/>
                </a:ext>
              </a:extLst>
            </p:cNvPr>
            <p:cNvSpPr>
              <a:spLocks noEditPoints="1"/>
            </p:cNvSpPr>
            <p:nvPr/>
          </p:nvSpPr>
          <p:spPr bwMode="auto">
            <a:xfrm>
              <a:off x="2789238" y="-3175"/>
              <a:ext cx="74613" cy="85725"/>
            </a:xfrm>
            <a:custGeom>
              <a:avLst/>
              <a:gdLst>
                <a:gd name="T0" fmla="*/ 20 w 90"/>
                <a:gd name="T1" fmla="*/ 56 h 103"/>
                <a:gd name="T2" fmla="*/ 49 w 90"/>
                <a:gd name="T3" fmla="*/ 88 h 103"/>
                <a:gd name="T4" fmla="*/ 80 w 90"/>
                <a:gd name="T5" fmla="*/ 77 h 103"/>
                <a:gd name="T6" fmla="*/ 87 w 90"/>
                <a:gd name="T7" fmla="*/ 89 h 103"/>
                <a:gd name="T8" fmla="*/ 47 w 90"/>
                <a:gd name="T9" fmla="*/ 103 h 103"/>
                <a:gd name="T10" fmla="*/ 0 w 90"/>
                <a:gd name="T11" fmla="*/ 52 h 103"/>
                <a:gd name="T12" fmla="*/ 47 w 90"/>
                <a:gd name="T13" fmla="*/ 0 h 103"/>
                <a:gd name="T14" fmla="*/ 90 w 90"/>
                <a:gd name="T15" fmla="*/ 49 h 103"/>
                <a:gd name="T16" fmla="*/ 90 w 90"/>
                <a:gd name="T17" fmla="*/ 56 h 103"/>
                <a:gd name="T18" fmla="*/ 20 w 90"/>
                <a:gd name="T19" fmla="*/ 56 h 103"/>
                <a:gd name="T20" fmla="*/ 46 w 90"/>
                <a:gd name="T21" fmla="*/ 15 h 103"/>
                <a:gd name="T22" fmla="*/ 19 w 90"/>
                <a:gd name="T23" fmla="*/ 43 h 103"/>
                <a:gd name="T24" fmla="*/ 71 w 90"/>
                <a:gd name="T25" fmla="*/ 43 h 103"/>
                <a:gd name="T26" fmla="*/ 46 w 90"/>
                <a:gd name="T27" fmla="*/ 15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6"/>
                    <a:pt x="31" y="88"/>
                    <a:pt x="49" y="88"/>
                  </a:cubicBezTo>
                  <a:cubicBezTo>
                    <a:pt x="68" y="88"/>
                    <a:pt x="79" y="78"/>
                    <a:pt x="80" y="77"/>
                  </a:cubicBezTo>
                  <a:cubicBezTo>
                    <a:pt x="87" y="89"/>
                    <a:pt x="87" y="89"/>
                    <a:pt x="87" y="89"/>
                  </a:cubicBezTo>
                  <a:cubicBezTo>
                    <a:pt x="87" y="89"/>
                    <a:pt x="74" y="103"/>
                    <a:pt x="47" y="103"/>
                  </a:cubicBezTo>
                  <a:cubicBezTo>
                    <a:pt x="20" y="103"/>
                    <a:pt x="0" y="85"/>
                    <a:pt x="0" y="52"/>
                  </a:cubicBezTo>
                  <a:cubicBezTo>
                    <a:pt x="0" y="20"/>
                    <a:pt x="21" y="0"/>
                    <a:pt x="47" y="0"/>
                  </a:cubicBezTo>
                  <a:cubicBezTo>
                    <a:pt x="74" y="0"/>
                    <a:pt x="90" y="20"/>
                    <a:pt x="90" y="49"/>
                  </a:cubicBezTo>
                  <a:cubicBezTo>
                    <a:pt x="90" y="56"/>
                    <a:pt x="90" y="56"/>
                    <a:pt x="90" y="56"/>
                  </a:cubicBezTo>
                  <a:cubicBezTo>
                    <a:pt x="20" y="56"/>
                    <a:pt x="20" y="56"/>
                    <a:pt x="20" y="56"/>
                  </a:cubicBezTo>
                  <a:close/>
                  <a:moveTo>
                    <a:pt x="46" y="15"/>
                  </a:moveTo>
                  <a:cubicBezTo>
                    <a:pt x="28" y="15"/>
                    <a:pt x="20" y="30"/>
                    <a:pt x="19" y="43"/>
                  </a:cubicBezTo>
                  <a:cubicBezTo>
                    <a:pt x="71" y="43"/>
                    <a:pt x="71" y="43"/>
                    <a:pt x="71" y="43"/>
                  </a:cubicBezTo>
                  <a:cubicBezTo>
                    <a:pt x="71" y="28"/>
                    <a:pt x="64" y="15"/>
                    <a:pt x="46"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2" name="Freeform 29">
              <a:extLst>
                <a:ext uri="{FF2B5EF4-FFF2-40B4-BE49-F238E27FC236}">
                  <a16:creationId xmlns:a16="http://schemas.microsoft.com/office/drawing/2014/main" id="{C091E53F-E8FB-D219-1C2C-C8CDF3A477E2}"/>
                </a:ext>
              </a:extLst>
            </p:cNvPr>
            <p:cNvSpPr>
              <a:spLocks/>
            </p:cNvSpPr>
            <p:nvPr/>
          </p:nvSpPr>
          <p:spPr bwMode="auto">
            <a:xfrm>
              <a:off x="2882901" y="-3175"/>
              <a:ext cx="68263" cy="84138"/>
            </a:xfrm>
            <a:custGeom>
              <a:avLst/>
              <a:gdLst>
                <a:gd name="T0" fmla="*/ 65 w 84"/>
                <a:gd name="T1" fmla="*/ 101 h 101"/>
                <a:gd name="T2" fmla="*/ 65 w 84"/>
                <a:gd name="T3" fmla="*/ 42 h 101"/>
                <a:gd name="T4" fmla="*/ 45 w 84"/>
                <a:gd name="T5" fmla="*/ 16 h 101"/>
                <a:gd name="T6" fmla="*/ 18 w 84"/>
                <a:gd name="T7" fmla="*/ 42 h 101"/>
                <a:gd name="T8" fmla="*/ 18 w 84"/>
                <a:gd name="T9" fmla="*/ 101 h 101"/>
                <a:gd name="T10" fmla="*/ 0 w 84"/>
                <a:gd name="T11" fmla="*/ 101 h 101"/>
                <a:gd name="T12" fmla="*/ 0 w 84"/>
                <a:gd name="T13" fmla="*/ 2 h 101"/>
                <a:gd name="T14" fmla="*/ 17 w 84"/>
                <a:gd name="T15" fmla="*/ 2 h 101"/>
                <a:gd name="T16" fmla="*/ 18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0" y="32"/>
                    <a:pt x="18" y="42"/>
                  </a:cubicBezTo>
                  <a:cubicBezTo>
                    <a:pt x="18" y="101"/>
                    <a:pt x="18" y="101"/>
                    <a:pt x="18" y="101"/>
                  </a:cubicBezTo>
                  <a:cubicBezTo>
                    <a:pt x="0" y="101"/>
                    <a:pt x="0" y="101"/>
                    <a:pt x="0" y="101"/>
                  </a:cubicBezTo>
                  <a:cubicBezTo>
                    <a:pt x="0" y="2"/>
                    <a:pt x="0" y="2"/>
                    <a:pt x="0" y="2"/>
                  </a:cubicBezTo>
                  <a:cubicBezTo>
                    <a:pt x="17" y="2"/>
                    <a:pt x="17" y="2"/>
                    <a:pt x="17" y="2"/>
                  </a:cubicBezTo>
                  <a:cubicBezTo>
                    <a:pt x="18" y="20"/>
                    <a:pt x="18" y="20"/>
                    <a:pt x="18"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3" name="Freeform 30">
              <a:extLst>
                <a:ext uri="{FF2B5EF4-FFF2-40B4-BE49-F238E27FC236}">
                  <a16:creationId xmlns:a16="http://schemas.microsoft.com/office/drawing/2014/main" id="{D8C0F936-155F-B9D3-105E-CB4A7E9C8F31}"/>
                </a:ext>
              </a:extLst>
            </p:cNvPr>
            <p:cNvSpPr>
              <a:spLocks noEditPoints="1"/>
            </p:cNvSpPr>
            <p:nvPr/>
          </p:nvSpPr>
          <p:spPr bwMode="auto">
            <a:xfrm>
              <a:off x="3006726" y="-34925"/>
              <a:ext cx="79375" cy="117475"/>
            </a:xfrm>
            <a:custGeom>
              <a:avLst/>
              <a:gdLst>
                <a:gd name="T0" fmla="*/ 50 w 95"/>
                <a:gd name="T1" fmla="*/ 142 h 142"/>
                <a:gd name="T2" fmla="*/ 20 w 95"/>
                <a:gd name="T3" fmla="*/ 125 h 142"/>
                <a:gd name="T4" fmla="*/ 17 w 95"/>
                <a:gd name="T5" fmla="*/ 140 h 142"/>
                <a:gd name="T6" fmla="*/ 0 w 95"/>
                <a:gd name="T7" fmla="*/ 140 h 142"/>
                <a:gd name="T8" fmla="*/ 0 w 95"/>
                <a:gd name="T9" fmla="*/ 0 h 142"/>
                <a:gd name="T10" fmla="*/ 19 w 95"/>
                <a:gd name="T11" fmla="*/ 0 h 142"/>
                <a:gd name="T12" fmla="*/ 19 w 95"/>
                <a:gd name="T13" fmla="*/ 57 h 142"/>
                <a:gd name="T14" fmla="*/ 52 w 95"/>
                <a:gd name="T15" fmla="*/ 39 h 142"/>
                <a:gd name="T16" fmla="*/ 94 w 95"/>
                <a:gd name="T17" fmla="*/ 91 h 142"/>
                <a:gd name="T18" fmla="*/ 50 w 95"/>
                <a:gd name="T19" fmla="*/ 142 h 142"/>
                <a:gd name="T20" fmla="*/ 47 w 95"/>
                <a:gd name="T21" fmla="*/ 55 h 142"/>
                <a:gd name="T22" fmla="*/ 18 w 95"/>
                <a:gd name="T23" fmla="*/ 91 h 142"/>
                <a:gd name="T24" fmla="*/ 46 w 95"/>
                <a:gd name="T25" fmla="*/ 127 h 142"/>
                <a:gd name="T26" fmla="*/ 75 w 95"/>
                <a:gd name="T27" fmla="*/ 91 h 142"/>
                <a:gd name="T28" fmla="*/ 47 w 95"/>
                <a:gd name="T29" fmla="*/ 5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5" h="142">
                  <a:moveTo>
                    <a:pt x="50" y="142"/>
                  </a:moveTo>
                  <a:cubicBezTo>
                    <a:pt x="31" y="142"/>
                    <a:pt x="22" y="129"/>
                    <a:pt x="20" y="125"/>
                  </a:cubicBezTo>
                  <a:cubicBezTo>
                    <a:pt x="17" y="140"/>
                    <a:pt x="17" y="140"/>
                    <a:pt x="17" y="140"/>
                  </a:cubicBezTo>
                  <a:cubicBezTo>
                    <a:pt x="0" y="140"/>
                    <a:pt x="0" y="140"/>
                    <a:pt x="0" y="140"/>
                  </a:cubicBezTo>
                  <a:cubicBezTo>
                    <a:pt x="0" y="0"/>
                    <a:pt x="0" y="0"/>
                    <a:pt x="0" y="0"/>
                  </a:cubicBezTo>
                  <a:cubicBezTo>
                    <a:pt x="19" y="0"/>
                    <a:pt x="19" y="0"/>
                    <a:pt x="19" y="0"/>
                  </a:cubicBezTo>
                  <a:cubicBezTo>
                    <a:pt x="19" y="57"/>
                    <a:pt x="19" y="57"/>
                    <a:pt x="19" y="57"/>
                  </a:cubicBezTo>
                  <a:cubicBezTo>
                    <a:pt x="20" y="55"/>
                    <a:pt x="31" y="39"/>
                    <a:pt x="52" y="39"/>
                  </a:cubicBezTo>
                  <a:cubicBezTo>
                    <a:pt x="78" y="39"/>
                    <a:pt x="94" y="61"/>
                    <a:pt x="94" y="91"/>
                  </a:cubicBezTo>
                  <a:cubicBezTo>
                    <a:pt x="95" y="121"/>
                    <a:pt x="77" y="142"/>
                    <a:pt x="50" y="142"/>
                  </a:cubicBezTo>
                  <a:close/>
                  <a:moveTo>
                    <a:pt x="47" y="55"/>
                  </a:moveTo>
                  <a:cubicBezTo>
                    <a:pt x="30" y="55"/>
                    <a:pt x="18" y="71"/>
                    <a:pt x="18" y="91"/>
                  </a:cubicBezTo>
                  <a:cubicBezTo>
                    <a:pt x="18" y="110"/>
                    <a:pt x="29" y="127"/>
                    <a:pt x="46" y="127"/>
                  </a:cubicBezTo>
                  <a:cubicBezTo>
                    <a:pt x="63" y="127"/>
                    <a:pt x="75" y="111"/>
                    <a:pt x="75" y="91"/>
                  </a:cubicBezTo>
                  <a:cubicBezTo>
                    <a:pt x="75" y="71"/>
                    <a:pt x="64" y="55"/>
                    <a:pt x="47" y="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4" name="Freeform 31">
              <a:extLst>
                <a:ext uri="{FF2B5EF4-FFF2-40B4-BE49-F238E27FC236}">
                  <a16:creationId xmlns:a16="http://schemas.microsoft.com/office/drawing/2014/main" id="{B3C06BAF-2606-07B2-0633-EFEFFAE9986C}"/>
                </a:ext>
              </a:extLst>
            </p:cNvPr>
            <p:cNvSpPr>
              <a:spLocks/>
            </p:cNvSpPr>
            <p:nvPr/>
          </p:nvSpPr>
          <p:spPr bwMode="auto">
            <a:xfrm>
              <a:off x="3094038" y="-1588"/>
              <a:ext cx="79375" cy="114300"/>
            </a:xfrm>
            <a:custGeom>
              <a:avLst/>
              <a:gdLst>
                <a:gd name="T0" fmla="*/ 52 w 96"/>
                <a:gd name="T1" fmla="*/ 113 h 136"/>
                <a:gd name="T2" fmla="*/ 26 w 96"/>
                <a:gd name="T3" fmla="*/ 136 h 136"/>
                <a:gd name="T4" fmla="*/ 7 w 96"/>
                <a:gd name="T5" fmla="*/ 132 h 136"/>
                <a:gd name="T6" fmla="*/ 11 w 96"/>
                <a:gd name="T7" fmla="*/ 117 h 136"/>
                <a:gd name="T8" fmla="*/ 22 w 96"/>
                <a:gd name="T9" fmla="*/ 120 h 136"/>
                <a:gd name="T10" fmla="*/ 33 w 96"/>
                <a:gd name="T11" fmla="*/ 110 h 136"/>
                <a:gd name="T12" fmla="*/ 38 w 96"/>
                <a:gd name="T13" fmla="*/ 98 h 136"/>
                <a:gd name="T14" fmla="*/ 0 w 96"/>
                <a:gd name="T15" fmla="*/ 0 h 136"/>
                <a:gd name="T16" fmla="*/ 20 w 96"/>
                <a:gd name="T17" fmla="*/ 0 h 136"/>
                <a:gd name="T18" fmla="*/ 48 w 96"/>
                <a:gd name="T19" fmla="*/ 81 h 136"/>
                <a:gd name="T20" fmla="*/ 76 w 96"/>
                <a:gd name="T21" fmla="*/ 0 h 136"/>
                <a:gd name="T22" fmla="*/ 96 w 96"/>
                <a:gd name="T23" fmla="*/ 0 h 136"/>
                <a:gd name="T24" fmla="*/ 52 w 96"/>
                <a:gd name="T25" fmla="*/ 113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36">
                  <a:moveTo>
                    <a:pt x="52" y="113"/>
                  </a:moveTo>
                  <a:cubicBezTo>
                    <a:pt x="45" y="129"/>
                    <a:pt x="38" y="136"/>
                    <a:pt x="26" y="136"/>
                  </a:cubicBezTo>
                  <a:cubicBezTo>
                    <a:pt x="13" y="136"/>
                    <a:pt x="7" y="132"/>
                    <a:pt x="7" y="132"/>
                  </a:cubicBezTo>
                  <a:cubicBezTo>
                    <a:pt x="11" y="117"/>
                    <a:pt x="11" y="117"/>
                    <a:pt x="11" y="117"/>
                  </a:cubicBezTo>
                  <a:cubicBezTo>
                    <a:pt x="11" y="117"/>
                    <a:pt x="17" y="120"/>
                    <a:pt x="22" y="120"/>
                  </a:cubicBezTo>
                  <a:cubicBezTo>
                    <a:pt x="27" y="120"/>
                    <a:pt x="30" y="118"/>
                    <a:pt x="33" y="110"/>
                  </a:cubicBezTo>
                  <a:cubicBezTo>
                    <a:pt x="38" y="98"/>
                    <a:pt x="38" y="98"/>
                    <a:pt x="38" y="98"/>
                  </a:cubicBezTo>
                  <a:cubicBezTo>
                    <a:pt x="0" y="0"/>
                    <a:pt x="0" y="0"/>
                    <a:pt x="0" y="0"/>
                  </a:cubicBezTo>
                  <a:cubicBezTo>
                    <a:pt x="20" y="0"/>
                    <a:pt x="20" y="0"/>
                    <a:pt x="20" y="0"/>
                  </a:cubicBezTo>
                  <a:cubicBezTo>
                    <a:pt x="48" y="81"/>
                    <a:pt x="48" y="81"/>
                    <a:pt x="48" y="81"/>
                  </a:cubicBezTo>
                  <a:cubicBezTo>
                    <a:pt x="76" y="0"/>
                    <a:pt x="76" y="0"/>
                    <a:pt x="76" y="0"/>
                  </a:cubicBezTo>
                  <a:cubicBezTo>
                    <a:pt x="96" y="0"/>
                    <a:pt x="96" y="0"/>
                    <a:pt x="96" y="0"/>
                  </a:cubicBezTo>
                  <a:lnTo>
                    <a:pt x="52"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5" name="Rectangle 32">
              <a:extLst>
                <a:ext uri="{FF2B5EF4-FFF2-40B4-BE49-F238E27FC236}">
                  <a16:creationId xmlns:a16="http://schemas.microsoft.com/office/drawing/2014/main" id="{28E831E1-5403-0391-CFF1-44334240480E}"/>
                </a:ext>
              </a:extLst>
            </p:cNvPr>
            <p:cNvSpPr>
              <a:spLocks noChangeArrowheads="1"/>
            </p:cNvSpPr>
            <p:nvPr/>
          </p:nvSpPr>
          <p:spPr bwMode="auto">
            <a:xfrm>
              <a:off x="3219451" y="-31750"/>
              <a:ext cx="17463" cy="1127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6" name="Freeform 33">
              <a:extLst>
                <a:ext uri="{FF2B5EF4-FFF2-40B4-BE49-F238E27FC236}">
                  <a16:creationId xmlns:a16="http://schemas.microsoft.com/office/drawing/2014/main" id="{C26B6476-3E8D-9E7B-540C-E0FEFAD5DB9D}"/>
                </a:ext>
              </a:extLst>
            </p:cNvPr>
            <p:cNvSpPr>
              <a:spLocks/>
            </p:cNvSpPr>
            <p:nvPr/>
          </p:nvSpPr>
          <p:spPr bwMode="auto">
            <a:xfrm>
              <a:off x="3263901" y="-3175"/>
              <a:ext cx="69850" cy="84138"/>
            </a:xfrm>
            <a:custGeom>
              <a:avLst/>
              <a:gdLst>
                <a:gd name="T0" fmla="*/ 65 w 84"/>
                <a:gd name="T1" fmla="*/ 101 h 101"/>
                <a:gd name="T2" fmla="*/ 65 w 84"/>
                <a:gd name="T3" fmla="*/ 42 h 101"/>
                <a:gd name="T4" fmla="*/ 45 w 84"/>
                <a:gd name="T5" fmla="*/ 16 h 101"/>
                <a:gd name="T6" fmla="*/ 19 w 84"/>
                <a:gd name="T7" fmla="*/ 42 h 101"/>
                <a:gd name="T8" fmla="*/ 19 w 84"/>
                <a:gd name="T9" fmla="*/ 101 h 101"/>
                <a:gd name="T10" fmla="*/ 0 w 84"/>
                <a:gd name="T11" fmla="*/ 101 h 101"/>
                <a:gd name="T12" fmla="*/ 0 w 84"/>
                <a:gd name="T13" fmla="*/ 2 h 101"/>
                <a:gd name="T14" fmla="*/ 18 w 84"/>
                <a:gd name="T15" fmla="*/ 2 h 101"/>
                <a:gd name="T16" fmla="*/ 19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1" y="32"/>
                    <a:pt x="19" y="42"/>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7" name="Freeform 34">
              <a:extLst>
                <a:ext uri="{FF2B5EF4-FFF2-40B4-BE49-F238E27FC236}">
                  <a16:creationId xmlns:a16="http://schemas.microsoft.com/office/drawing/2014/main" id="{944C5982-3C91-7F73-09A4-D3869163BA38}"/>
                </a:ext>
              </a:extLst>
            </p:cNvPr>
            <p:cNvSpPr>
              <a:spLocks/>
            </p:cNvSpPr>
            <p:nvPr/>
          </p:nvSpPr>
          <p:spPr bwMode="auto">
            <a:xfrm>
              <a:off x="3349626" y="-3175"/>
              <a:ext cx="63500" cy="85725"/>
            </a:xfrm>
            <a:custGeom>
              <a:avLst/>
              <a:gdLst>
                <a:gd name="T0" fmla="*/ 68 w 78"/>
                <a:gd name="T1" fmla="*/ 94 h 103"/>
                <a:gd name="T2" fmla="*/ 39 w 78"/>
                <a:gd name="T3" fmla="*/ 103 h 103"/>
                <a:gd name="T4" fmla="*/ 0 w 78"/>
                <a:gd name="T5" fmla="*/ 86 h 103"/>
                <a:gd name="T6" fmla="*/ 10 w 78"/>
                <a:gd name="T7" fmla="*/ 74 h 103"/>
                <a:gd name="T8" fmla="*/ 39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2" y="99"/>
                    <a:pt x="54" y="103"/>
                    <a:pt x="39" y="103"/>
                  </a:cubicBezTo>
                  <a:cubicBezTo>
                    <a:pt x="19" y="103"/>
                    <a:pt x="4" y="91"/>
                    <a:pt x="0" y="86"/>
                  </a:cubicBezTo>
                  <a:cubicBezTo>
                    <a:pt x="10" y="74"/>
                    <a:pt x="10" y="74"/>
                    <a:pt x="10" y="74"/>
                  </a:cubicBezTo>
                  <a:cubicBezTo>
                    <a:pt x="16" y="80"/>
                    <a:pt x="28" y="88"/>
                    <a:pt x="39" y="88"/>
                  </a:cubicBezTo>
                  <a:cubicBezTo>
                    <a:pt x="51" y="88"/>
                    <a:pt x="59" y="84"/>
                    <a:pt x="59" y="75"/>
                  </a:cubicBezTo>
                  <a:cubicBezTo>
                    <a:pt x="59" y="66"/>
                    <a:pt x="49" y="63"/>
                    <a:pt x="43" y="61"/>
                  </a:cubicBezTo>
                  <a:cubicBezTo>
                    <a:pt x="37"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3" y="89"/>
                    <a:pt x="6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8" name="Freeform 35">
              <a:extLst>
                <a:ext uri="{FF2B5EF4-FFF2-40B4-BE49-F238E27FC236}">
                  <a16:creationId xmlns:a16="http://schemas.microsoft.com/office/drawing/2014/main" id="{948AB8FF-2BA3-9E06-B8CF-1E2C0011DA34}"/>
                </a:ext>
              </a:extLst>
            </p:cNvPr>
            <p:cNvSpPr>
              <a:spLocks noEditPoints="1"/>
            </p:cNvSpPr>
            <p:nvPr/>
          </p:nvSpPr>
          <p:spPr bwMode="auto">
            <a:xfrm>
              <a:off x="3429001" y="-36513"/>
              <a:ext cx="20638" cy="117475"/>
            </a:xfrm>
            <a:custGeom>
              <a:avLst/>
              <a:gdLst>
                <a:gd name="T0" fmla="*/ 13 w 26"/>
                <a:gd name="T1" fmla="*/ 24 h 143"/>
                <a:gd name="T2" fmla="*/ 0 w 26"/>
                <a:gd name="T3" fmla="*/ 12 h 143"/>
                <a:gd name="T4" fmla="*/ 13 w 26"/>
                <a:gd name="T5" fmla="*/ 0 h 143"/>
                <a:gd name="T6" fmla="*/ 26 w 26"/>
                <a:gd name="T7" fmla="*/ 12 h 143"/>
                <a:gd name="T8" fmla="*/ 13 w 26"/>
                <a:gd name="T9" fmla="*/ 24 h 143"/>
                <a:gd name="T10" fmla="*/ 4 w 26"/>
                <a:gd name="T11" fmla="*/ 143 h 143"/>
                <a:gd name="T12" fmla="*/ 4 w 26"/>
                <a:gd name="T13" fmla="*/ 44 h 143"/>
                <a:gd name="T14" fmla="*/ 22 w 26"/>
                <a:gd name="T15" fmla="*/ 44 h 143"/>
                <a:gd name="T16" fmla="*/ 22 w 26"/>
                <a:gd name="T17" fmla="*/ 143 h 143"/>
                <a:gd name="T18" fmla="*/ 4 w 26"/>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3">
                  <a:moveTo>
                    <a:pt x="13" y="24"/>
                  </a:moveTo>
                  <a:cubicBezTo>
                    <a:pt x="6" y="24"/>
                    <a:pt x="0" y="19"/>
                    <a:pt x="0" y="12"/>
                  </a:cubicBezTo>
                  <a:cubicBezTo>
                    <a:pt x="0" y="5"/>
                    <a:pt x="6" y="0"/>
                    <a:pt x="13" y="0"/>
                  </a:cubicBezTo>
                  <a:cubicBezTo>
                    <a:pt x="20" y="0"/>
                    <a:pt x="26" y="5"/>
                    <a:pt x="26" y="12"/>
                  </a:cubicBezTo>
                  <a:cubicBezTo>
                    <a:pt x="26"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9" name="Freeform 36">
              <a:extLst>
                <a:ext uri="{FF2B5EF4-FFF2-40B4-BE49-F238E27FC236}">
                  <a16:creationId xmlns:a16="http://schemas.microsoft.com/office/drawing/2014/main" id="{914FBE95-5DCD-B09C-05FA-773F884D73D9}"/>
                </a:ext>
              </a:extLst>
            </p:cNvPr>
            <p:cNvSpPr>
              <a:spLocks noEditPoints="1"/>
            </p:cNvSpPr>
            <p:nvPr/>
          </p:nvSpPr>
          <p:spPr bwMode="auto">
            <a:xfrm>
              <a:off x="3465513" y="-3175"/>
              <a:ext cx="77788" cy="115888"/>
            </a:xfrm>
            <a:custGeom>
              <a:avLst/>
              <a:gdLst>
                <a:gd name="T0" fmla="*/ 84 w 94"/>
                <a:gd name="T1" fmla="*/ 122 h 138"/>
                <a:gd name="T2" fmla="*/ 44 w 94"/>
                <a:gd name="T3" fmla="*/ 138 h 138"/>
                <a:gd name="T4" fmla="*/ 5 w 94"/>
                <a:gd name="T5" fmla="*/ 126 h 138"/>
                <a:gd name="T6" fmla="*/ 12 w 94"/>
                <a:gd name="T7" fmla="*/ 112 h 138"/>
                <a:gd name="T8" fmla="*/ 43 w 94"/>
                <a:gd name="T9" fmla="*/ 122 h 138"/>
                <a:gd name="T10" fmla="*/ 67 w 94"/>
                <a:gd name="T11" fmla="*/ 113 h 138"/>
                <a:gd name="T12" fmla="*/ 74 w 94"/>
                <a:gd name="T13" fmla="*/ 89 h 138"/>
                <a:gd name="T14" fmla="*/ 74 w 94"/>
                <a:gd name="T15" fmla="*/ 80 h 138"/>
                <a:gd name="T16" fmla="*/ 42 w 94"/>
                <a:gd name="T17" fmla="*/ 99 h 138"/>
                <a:gd name="T18" fmla="*/ 0 w 94"/>
                <a:gd name="T19" fmla="*/ 49 h 138"/>
                <a:gd name="T20" fmla="*/ 43 w 94"/>
                <a:gd name="T21" fmla="*/ 0 h 138"/>
                <a:gd name="T22" fmla="*/ 74 w 94"/>
                <a:gd name="T23" fmla="*/ 18 h 138"/>
                <a:gd name="T24" fmla="*/ 76 w 94"/>
                <a:gd name="T25" fmla="*/ 2 h 138"/>
                <a:gd name="T26" fmla="*/ 94 w 94"/>
                <a:gd name="T27" fmla="*/ 2 h 138"/>
                <a:gd name="T28" fmla="*/ 94 w 94"/>
                <a:gd name="T29" fmla="*/ 82 h 138"/>
                <a:gd name="T30" fmla="*/ 84 w 94"/>
                <a:gd name="T31" fmla="*/ 122 h 138"/>
                <a:gd name="T32" fmla="*/ 48 w 94"/>
                <a:gd name="T33" fmla="*/ 15 h 138"/>
                <a:gd name="T34" fmla="*/ 20 w 94"/>
                <a:gd name="T35" fmla="*/ 49 h 138"/>
                <a:gd name="T36" fmla="*/ 47 w 94"/>
                <a:gd name="T37" fmla="*/ 83 h 138"/>
                <a:gd name="T38" fmla="*/ 75 w 94"/>
                <a:gd name="T39" fmla="*/ 49 h 138"/>
                <a:gd name="T40" fmla="*/ 48 w 94"/>
                <a:gd name="T41" fmla="*/ 1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4" h="138">
                  <a:moveTo>
                    <a:pt x="84" y="122"/>
                  </a:moveTo>
                  <a:cubicBezTo>
                    <a:pt x="76" y="130"/>
                    <a:pt x="64" y="138"/>
                    <a:pt x="44" y="138"/>
                  </a:cubicBezTo>
                  <a:cubicBezTo>
                    <a:pt x="23" y="138"/>
                    <a:pt x="8" y="129"/>
                    <a:pt x="5" y="126"/>
                  </a:cubicBezTo>
                  <a:cubicBezTo>
                    <a:pt x="12" y="112"/>
                    <a:pt x="12" y="112"/>
                    <a:pt x="12" y="112"/>
                  </a:cubicBezTo>
                  <a:cubicBezTo>
                    <a:pt x="17" y="116"/>
                    <a:pt x="30" y="122"/>
                    <a:pt x="43" y="122"/>
                  </a:cubicBezTo>
                  <a:cubicBezTo>
                    <a:pt x="55" y="122"/>
                    <a:pt x="63" y="118"/>
                    <a:pt x="67" y="113"/>
                  </a:cubicBezTo>
                  <a:cubicBezTo>
                    <a:pt x="72" y="109"/>
                    <a:pt x="74" y="101"/>
                    <a:pt x="74" y="89"/>
                  </a:cubicBezTo>
                  <a:cubicBezTo>
                    <a:pt x="74" y="80"/>
                    <a:pt x="74" y="80"/>
                    <a:pt x="74" y="80"/>
                  </a:cubicBezTo>
                  <a:cubicBezTo>
                    <a:pt x="73" y="83"/>
                    <a:pt x="64" y="99"/>
                    <a:pt x="42" y="99"/>
                  </a:cubicBezTo>
                  <a:cubicBezTo>
                    <a:pt x="16" y="99"/>
                    <a:pt x="0" y="78"/>
                    <a:pt x="0" y="49"/>
                  </a:cubicBezTo>
                  <a:cubicBezTo>
                    <a:pt x="0" y="20"/>
                    <a:pt x="19" y="0"/>
                    <a:pt x="43" y="0"/>
                  </a:cubicBezTo>
                  <a:cubicBezTo>
                    <a:pt x="65" y="0"/>
                    <a:pt x="73" y="15"/>
                    <a:pt x="74" y="18"/>
                  </a:cubicBezTo>
                  <a:cubicBezTo>
                    <a:pt x="76" y="2"/>
                    <a:pt x="76" y="2"/>
                    <a:pt x="76" y="2"/>
                  </a:cubicBezTo>
                  <a:cubicBezTo>
                    <a:pt x="94" y="2"/>
                    <a:pt x="94" y="2"/>
                    <a:pt x="94" y="2"/>
                  </a:cubicBezTo>
                  <a:cubicBezTo>
                    <a:pt x="94" y="82"/>
                    <a:pt x="94" y="82"/>
                    <a:pt x="94" y="82"/>
                  </a:cubicBezTo>
                  <a:cubicBezTo>
                    <a:pt x="94" y="102"/>
                    <a:pt x="91" y="113"/>
                    <a:pt x="84" y="122"/>
                  </a:cubicBezTo>
                  <a:close/>
                  <a:moveTo>
                    <a:pt x="48" y="15"/>
                  </a:moveTo>
                  <a:cubicBezTo>
                    <a:pt x="31" y="15"/>
                    <a:pt x="20" y="30"/>
                    <a:pt x="20" y="49"/>
                  </a:cubicBezTo>
                  <a:cubicBezTo>
                    <a:pt x="20" y="67"/>
                    <a:pt x="30" y="83"/>
                    <a:pt x="47" y="83"/>
                  </a:cubicBezTo>
                  <a:cubicBezTo>
                    <a:pt x="64" y="83"/>
                    <a:pt x="75" y="67"/>
                    <a:pt x="75" y="49"/>
                  </a:cubicBezTo>
                  <a:cubicBezTo>
                    <a:pt x="75" y="30"/>
                    <a:pt x="65" y="15"/>
                    <a:pt x="48"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0" name="Freeform 37">
              <a:extLst>
                <a:ext uri="{FF2B5EF4-FFF2-40B4-BE49-F238E27FC236}">
                  <a16:creationId xmlns:a16="http://schemas.microsoft.com/office/drawing/2014/main" id="{DCECE63C-3BE4-E3D3-8A34-3F4C88B09AD1}"/>
                </a:ext>
              </a:extLst>
            </p:cNvPr>
            <p:cNvSpPr>
              <a:spLocks/>
            </p:cNvSpPr>
            <p:nvPr/>
          </p:nvSpPr>
          <p:spPr bwMode="auto">
            <a:xfrm>
              <a:off x="3568701" y="-34925"/>
              <a:ext cx="69850" cy="115888"/>
            </a:xfrm>
            <a:custGeom>
              <a:avLst/>
              <a:gdLst>
                <a:gd name="T0" fmla="*/ 66 w 85"/>
                <a:gd name="T1" fmla="*/ 141 h 141"/>
                <a:gd name="T2" fmla="*/ 66 w 85"/>
                <a:gd name="T3" fmla="*/ 82 h 141"/>
                <a:gd name="T4" fmla="*/ 46 w 85"/>
                <a:gd name="T5" fmla="*/ 56 h 141"/>
                <a:gd name="T6" fmla="*/ 19 w 85"/>
                <a:gd name="T7" fmla="*/ 82 h 141"/>
                <a:gd name="T8" fmla="*/ 19 w 85"/>
                <a:gd name="T9" fmla="*/ 141 h 141"/>
                <a:gd name="T10" fmla="*/ 0 w 85"/>
                <a:gd name="T11" fmla="*/ 141 h 141"/>
                <a:gd name="T12" fmla="*/ 0 w 85"/>
                <a:gd name="T13" fmla="*/ 0 h 141"/>
                <a:gd name="T14" fmla="*/ 19 w 85"/>
                <a:gd name="T15" fmla="*/ 0 h 141"/>
                <a:gd name="T16" fmla="*/ 19 w 85"/>
                <a:gd name="T17" fmla="*/ 60 h 141"/>
                <a:gd name="T18" fmla="*/ 52 w 85"/>
                <a:gd name="T19" fmla="*/ 39 h 141"/>
                <a:gd name="T20" fmla="*/ 85 w 85"/>
                <a:gd name="T21" fmla="*/ 77 h 141"/>
                <a:gd name="T22" fmla="*/ 85 w 85"/>
                <a:gd name="T23" fmla="*/ 141 h 141"/>
                <a:gd name="T24" fmla="*/ 66 w 85"/>
                <a:gd name="T25" fmla="*/ 14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5" h="141">
                  <a:moveTo>
                    <a:pt x="66" y="141"/>
                  </a:moveTo>
                  <a:cubicBezTo>
                    <a:pt x="66" y="82"/>
                    <a:pt x="66" y="82"/>
                    <a:pt x="66" y="82"/>
                  </a:cubicBezTo>
                  <a:cubicBezTo>
                    <a:pt x="66" y="66"/>
                    <a:pt x="61" y="56"/>
                    <a:pt x="46" y="56"/>
                  </a:cubicBezTo>
                  <a:cubicBezTo>
                    <a:pt x="31" y="56"/>
                    <a:pt x="21" y="72"/>
                    <a:pt x="19" y="82"/>
                  </a:cubicBezTo>
                  <a:cubicBezTo>
                    <a:pt x="19" y="141"/>
                    <a:pt x="19" y="141"/>
                    <a:pt x="19" y="141"/>
                  </a:cubicBezTo>
                  <a:cubicBezTo>
                    <a:pt x="0" y="141"/>
                    <a:pt x="0" y="141"/>
                    <a:pt x="0" y="141"/>
                  </a:cubicBezTo>
                  <a:cubicBezTo>
                    <a:pt x="0" y="0"/>
                    <a:pt x="0" y="0"/>
                    <a:pt x="0" y="0"/>
                  </a:cubicBezTo>
                  <a:cubicBezTo>
                    <a:pt x="19" y="0"/>
                    <a:pt x="19" y="0"/>
                    <a:pt x="19" y="0"/>
                  </a:cubicBezTo>
                  <a:cubicBezTo>
                    <a:pt x="19" y="60"/>
                    <a:pt x="19" y="60"/>
                    <a:pt x="19" y="60"/>
                  </a:cubicBezTo>
                  <a:cubicBezTo>
                    <a:pt x="25" y="50"/>
                    <a:pt x="36" y="39"/>
                    <a:pt x="52" y="39"/>
                  </a:cubicBezTo>
                  <a:cubicBezTo>
                    <a:pt x="72" y="39"/>
                    <a:pt x="85" y="51"/>
                    <a:pt x="85" y="77"/>
                  </a:cubicBezTo>
                  <a:cubicBezTo>
                    <a:pt x="85" y="141"/>
                    <a:pt x="85" y="141"/>
                    <a:pt x="85" y="141"/>
                  </a:cubicBezTo>
                  <a:lnTo>
                    <a:pt x="66" y="1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1" name="Freeform 38">
              <a:extLst>
                <a:ext uri="{FF2B5EF4-FFF2-40B4-BE49-F238E27FC236}">
                  <a16:creationId xmlns:a16="http://schemas.microsoft.com/office/drawing/2014/main" id="{A628084C-CF66-E7E8-A07E-637CE5D6B84C}"/>
                </a:ext>
              </a:extLst>
            </p:cNvPr>
            <p:cNvSpPr>
              <a:spLocks/>
            </p:cNvSpPr>
            <p:nvPr/>
          </p:nvSpPr>
          <p:spPr bwMode="auto">
            <a:xfrm>
              <a:off x="3654426" y="-23813"/>
              <a:ext cx="50800" cy="106363"/>
            </a:xfrm>
            <a:custGeom>
              <a:avLst/>
              <a:gdLst>
                <a:gd name="T0" fmla="*/ 33 w 61"/>
                <a:gd name="T1" fmla="*/ 41 h 128"/>
                <a:gd name="T2" fmla="*/ 33 w 61"/>
                <a:gd name="T3" fmla="*/ 92 h 128"/>
                <a:gd name="T4" fmla="*/ 37 w 61"/>
                <a:gd name="T5" fmla="*/ 109 h 128"/>
                <a:gd name="T6" fmla="*/ 47 w 61"/>
                <a:gd name="T7" fmla="*/ 113 h 128"/>
                <a:gd name="T8" fmla="*/ 58 w 61"/>
                <a:gd name="T9" fmla="*/ 111 h 128"/>
                <a:gd name="T10" fmla="*/ 60 w 61"/>
                <a:gd name="T11" fmla="*/ 125 h 128"/>
                <a:gd name="T12" fmla="*/ 42 w 61"/>
                <a:gd name="T13" fmla="*/ 128 h 128"/>
                <a:gd name="T14" fmla="*/ 21 w 61"/>
                <a:gd name="T15" fmla="*/ 121 h 128"/>
                <a:gd name="T16" fmla="*/ 15 w 61"/>
                <a:gd name="T17" fmla="*/ 95 h 128"/>
                <a:gd name="T18" fmla="*/ 15 w 61"/>
                <a:gd name="T19" fmla="*/ 41 h 128"/>
                <a:gd name="T20" fmla="*/ 0 w 61"/>
                <a:gd name="T21" fmla="*/ 41 h 128"/>
                <a:gd name="T22" fmla="*/ 0 w 61"/>
                <a:gd name="T23" fmla="*/ 27 h 128"/>
                <a:gd name="T24" fmla="*/ 14 w 61"/>
                <a:gd name="T25" fmla="*/ 27 h 128"/>
                <a:gd name="T26" fmla="*/ 16 w 61"/>
                <a:gd name="T27" fmla="*/ 0 h 128"/>
                <a:gd name="T28" fmla="*/ 33 w 61"/>
                <a:gd name="T29" fmla="*/ 0 h 128"/>
                <a:gd name="T30" fmla="*/ 33 w 61"/>
                <a:gd name="T31" fmla="*/ 27 h 128"/>
                <a:gd name="T32" fmla="*/ 61 w 61"/>
                <a:gd name="T33" fmla="*/ 27 h 128"/>
                <a:gd name="T34" fmla="*/ 61 w 61"/>
                <a:gd name="T35" fmla="*/ 41 h 128"/>
                <a:gd name="T36" fmla="*/ 33 w 61"/>
                <a:gd name="T37" fmla="*/ 4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1" h="128">
                  <a:moveTo>
                    <a:pt x="33" y="41"/>
                  </a:moveTo>
                  <a:cubicBezTo>
                    <a:pt x="33" y="92"/>
                    <a:pt x="33" y="92"/>
                    <a:pt x="33" y="92"/>
                  </a:cubicBezTo>
                  <a:cubicBezTo>
                    <a:pt x="33" y="101"/>
                    <a:pt x="34" y="106"/>
                    <a:pt x="37" y="109"/>
                  </a:cubicBezTo>
                  <a:cubicBezTo>
                    <a:pt x="40" y="112"/>
                    <a:pt x="43" y="113"/>
                    <a:pt x="47" y="113"/>
                  </a:cubicBezTo>
                  <a:cubicBezTo>
                    <a:pt x="52" y="113"/>
                    <a:pt x="56" y="112"/>
                    <a:pt x="58" y="111"/>
                  </a:cubicBezTo>
                  <a:cubicBezTo>
                    <a:pt x="60" y="125"/>
                    <a:pt x="60" y="125"/>
                    <a:pt x="60" y="125"/>
                  </a:cubicBezTo>
                  <a:cubicBezTo>
                    <a:pt x="56" y="127"/>
                    <a:pt x="48" y="128"/>
                    <a:pt x="42" y="128"/>
                  </a:cubicBezTo>
                  <a:cubicBezTo>
                    <a:pt x="33" y="128"/>
                    <a:pt x="27" y="126"/>
                    <a:pt x="21" y="121"/>
                  </a:cubicBezTo>
                  <a:cubicBezTo>
                    <a:pt x="16" y="115"/>
                    <a:pt x="15" y="108"/>
                    <a:pt x="15" y="95"/>
                  </a:cubicBezTo>
                  <a:cubicBezTo>
                    <a:pt x="15" y="41"/>
                    <a:pt x="15" y="41"/>
                    <a:pt x="15" y="41"/>
                  </a:cubicBezTo>
                  <a:cubicBezTo>
                    <a:pt x="0" y="41"/>
                    <a:pt x="0" y="41"/>
                    <a:pt x="0" y="41"/>
                  </a:cubicBezTo>
                  <a:cubicBezTo>
                    <a:pt x="0" y="27"/>
                    <a:pt x="0" y="27"/>
                    <a:pt x="0" y="27"/>
                  </a:cubicBezTo>
                  <a:cubicBezTo>
                    <a:pt x="14" y="27"/>
                    <a:pt x="14" y="27"/>
                    <a:pt x="14" y="27"/>
                  </a:cubicBezTo>
                  <a:cubicBezTo>
                    <a:pt x="16" y="0"/>
                    <a:pt x="16" y="0"/>
                    <a:pt x="16" y="0"/>
                  </a:cubicBezTo>
                  <a:cubicBezTo>
                    <a:pt x="33" y="0"/>
                    <a:pt x="33" y="0"/>
                    <a:pt x="33" y="0"/>
                  </a:cubicBezTo>
                  <a:cubicBezTo>
                    <a:pt x="33" y="27"/>
                    <a:pt x="33" y="27"/>
                    <a:pt x="33" y="27"/>
                  </a:cubicBezTo>
                  <a:cubicBezTo>
                    <a:pt x="61" y="27"/>
                    <a:pt x="61" y="27"/>
                    <a:pt x="61" y="27"/>
                  </a:cubicBezTo>
                  <a:cubicBezTo>
                    <a:pt x="61" y="41"/>
                    <a:pt x="61" y="41"/>
                    <a:pt x="61" y="41"/>
                  </a:cubicBezTo>
                  <a:cubicBezTo>
                    <a:pt x="33" y="41"/>
                    <a:pt x="33" y="41"/>
                    <a:pt x="3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2" name="Freeform 39">
              <a:extLst>
                <a:ext uri="{FF2B5EF4-FFF2-40B4-BE49-F238E27FC236}">
                  <a16:creationId xmlns:a16="http://schemas.microsoft.com/office/drawing/2014/main" id="{644BE14E-EA94-5B64-6A69-FD38062EC86B}"/>
                </a:ext>
              </a:extLst>
            </p:cNvPr>
            <p:cNvSpPr>
              <a:spLocks/>
            </p:cNvSpPr>
            <p:nvPr/>
          </p:nvSpPr>
          <p:spPr bwMode="auto">
            <a:xfrm>
              <a:off x="3711576" y="-3175"/>
              <a:ext cx="63500" cy="85725"/>
            </a:xfrm>
            <a:custGeom>
              <a:avLst/>
              <a:gdLst>
                <a:gd name="T0" fmla="*/ 68 w 78"/>
                <a:gd name="T1" fmla="*/ 94 h 103"/>
                <a:gd name="T2" fmla="*/ 39 w 78"/>
                <a:gd name="T3" fmla="*/ 103 h 103"/>
                <a:gd name="T4" fmla="*/ 0 w 78"/>
                <a:gd name="T5" fmla="*/ 86 h 103"/>
                <a:gd name="T6" fmla="*/ 10 w 78"/>
                <a:gd name="T7" fmla="*/ 74 h 103"/>
                <a:gd name="T8" fmla="*/ 40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3" y="99"/>
                    <a:pt x="54" y="103"/>
                    <a:pt x="39" y="103"/>
                  </a:cubicBezTo>
                  <a:cubicBezTo>
                    <a:pt x="19" y="103"/>
                    <a:pt x="5" y="91"/>
                    <a:pt x="0" y="86"/>
                  </a:cubicBezTo>
                  <a:cubicBezTo>
                    <a:pt x="10" y="74"/>
                    <a:pt x="10" y="74"/>
                    <a:pt x="10" y="74"/>
                  </a:cubicBezTo>
                  <a:cubicBezTo>
                    <a:pt x="16" y="80"/>
                    <a:pt x="28" y="88"/>
                    <a:pt x="40" y="88"/>
                  </a:cubicBezTo>
                  <a:cubicBezTo>
                    <a:pt x="51" y="88"/>
                    <a:pt x="59" y="84"/>
                    <a:pt x="59" y="75"/>
                  </a:cubicBezTo>
                  <a:cubicBezTo>
                    <a:pt x="59" y="66"/>
                    <a:pt x="49" y="63"/>
                    <a:pt x="43" y="61"/>
                  </a:cubicBezTo>
                  <a:cubicBezTo>
                    <a:pt x="38"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4" y="89"/>
                    <a:pt x="6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3" name="Freeform 40">
              <a:extLst>
                <a:ext uri="{FF2B5EF4-FFF2-40B4-BE49-F238E27FC236}">
                  <a16:creationId xmlns:a16="http://schemas.microsoft.com/office/drawing/2014/main" id="{EF137B69-3191-B6FE-C47C-0D807733E2CB}"/>
                </a:ext>
              </a:extLst>
            </p:cNvPr>
            <p:cNvSpPr>
              <a:spLocks noEditPoints="1"/>
            </p:cNvSpPr>
            <p:nvPr/>
          </p:nvSpPr>
          <p:spPr bwMode="auto">
            <a:xfrm>
              <a:off x="2498726" y="157163"/>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6 h 136"/>
                <a:gd name="T12" fmla="*/ 113 w 113"/>
                <a:gd name="T13" fmla="*/ 68 h 136"/>
                <a:gd name="T14" fmla="*/ 92 w 113"/>
                <a:gd name="T15" fmla="*/ 119 h 136"/>
                <a:gd name="T16" fmla="*/ 78 w 113"/>
                <a:gd name="T17" fmla="*/ 28 h 136"/>
                <a:gd name="T18" fmla="*/ 45 w 113"/>
                <a:gd name="T19" fmla="*/ 15 h 136"/>
                <a:gd name="T20" fmla="*/ 20 w 113"/>
                <a:gd name="T21" fmla="*/ 15 h 136"/>
                <a:gd name="T22" fmla="*/ 20 w 113"/>
                <a:gd name="T23" fmla="*/ 119 h 136"/>
                <a:gd name="T24" fmla="*/ 45 w 113"/>
                <a:gd name="T25" fmla="*/ 119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5"/>
                    <a:pt x="92" y="16"/>
                  </a:cubicBezTo>
                  <a:cubicBezTo>
                    <a:pt x="103" y="27"/>
                    <a:pt x="113" y="44"/>
                    <a:pt x="113" y="68"/>
                  </a:cubicBezTo>
                  <a:cubicBezTo>
                    <a:pt x="113" y="91"/>
                    <a:pt x="104" y="108"/>
                    <a:pt x="92" y="119"/>
                  </a:cubicBezTo>
                  <a:close/>
                  <a:moveTo>
                    <a:pt x="78" y="28"/>
                  </a:moveTo>
                  <a:cubicBezTo>
                    <a:pt x="70" y="19"/>
                    <a:pt x="59" y="15"/>
                    <a:pt x="45" y="15"/>
                  </a:cubicBezTo>
                  <a:cubicBezTo>
                    <a:pt x="20" y="15"/>
                    <a:pt x="20" y="15"/>
                    <a:pt x="20" y="15"/>
                  </a:cubicBezTo>
                  <a:cubicBezTo>
                    <a:pt x="20" y="119"/>
                    <a:pt x="20" y="119"/>
                    <a:pt x="20" y="119"/>
                  </a:cubicBezTo>
                  <a:cubicBezTo>
                    <a:pt x="45" y="119"/>
                    <a:pt x="45" y="119"/>
                    <a:pt x="45" y="119"/>
                  </a:cubicBezTo>
                  <a:cubicBezTo>
                    <a:pt x="58" y="119"/>
                    <a:pt x="69" y="116"/>
                    <a:pt x="78" y="107"/>
                  </a:cubicBezTo>
                  <a:cubicBezTo>
                    <a:pt x="87" y="98"/>
                    <a:pt x="92" y="84"/>
                    <a:pt x="92" y="68"/>
                  </a:cubicBezTo>
                  <a:cubicBezTo>
                    <a:pt x="92" y="51"/>
                    <a:pt x="87" y="36"/>
                    <a:pt x="7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4" name="Freeform 41">
              <a:extLst>
                <a:ext uri="{FF2B5EF4-FFF2-40B4-BE49-F238E27FC236}">
                  <a16:creationId xmlns:a16="http://schemas.microsoft.com/office/drawing/2014/main" id="{821A2D0B-222A-FACB-58E1-95FBC0126991}"/>
                </a:ext>
              </a:extLst>
            </p:cNvPr>
            <p:cNvSpPr>
              <a:spLocks noEditPoints="1"/>
            </p:cNvSpPr>
            <p:nvPr/>
          </p:nvSpPr>
          <p:spPr bwMode="auto">
            <a:xfrm>
              <a:off x="2605088"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5" name="Rectangle 42">
              <a:extLst>
                <a:ext uri="{FF2B5EF4-FFF2-40B4-BE49-F238E27FC236}">
                  <a16:creationId xmlns:a16="http://schemas.microsoft.com/office/drawing/2014/main" id="{7DEFDA0D-DEC0-C80E-280E-37E6A828C659}"/>
                </a:ext>
              </a:extLst>
            </p:cNvPr>
            <p:cNvSpPr>
              <a:spLocks noChangeArrowheads="1"/>
            </p:cNvSpPr>
            <p:nvPr/>
          </p:nvSpPr>
          <p:spPr bwMode="auto">
            <a:xfrm>
              <a:off x="2697163" y="153988"/>
              <a:ext cx="15875" cy="1158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6" name="Freeform 43">
              <a:extLst>
                <a:ext uri="{FF2B5EF4-FFF2-40B4-BE49-F238E27FC236}">
                  <a16:creationId xmlns:a16="http://schemas.microsoft.com/office/drawing/2014/main" id="{E1B199F1-629A-2B40-F991-6A433992CFCB}"/>
                </a:ext>
              </a:extLst>
            </p:cNvPr>
            <p:cNvSpPr>
              <a:spLocks noEditPoints="1"/>
            </p:cNvSpPr>
            <p:nvPr/>
          </p:nvSpPr>
          <p:spPr bwMode="auto">
            <a:xfrm>
              <a:off x="2736851" y="150813"/>
              <a:ext cx="20638" cy="119063"/>
            </a:xfrm>
            <a:custGeom>
              <a:avLst/>
              <a:gdLst>
                <a:gd name="T0" fmla="*/ 12 w 25"/>
                <a:gd name="T1" fmla="*/ 25 h 144"/>
                <a:gd name="T2" fmla="*/ 0 w 25"/>
                <a:gd name="T3" fmla="*/ 13 h 144"/>
                <a:gd name="T4" fmla="*/ 12 w 25"/>
                <a:gd name="T5" fmla="*/ 0 h 144"/>
                <a:gd name="T6" fmla="*/ 25 w 25"/>
                <a:gd name="T7" fmla="*/ 12 h 144"/>
                <a:gd name="T8" fmla="*/ 12 w 25"/>
                <a:gd name="T9" fmla="*/ 25 h 144"/>
                <a:gd name="T10" fmla="*/ 3 w 25"/>
                <a:gd name="T11" fmla="*/ 144 h 144"/>
                <a:gd name="T12" fmla="*/ 3 w 25"/>
                <a:gd name="T13" fmla="*/ 45 h 144"/>
                <a:gd name="T14" fmla="*/ 22 w 25"/>
                <a:gd name="T15" fmla="*/ 45 h 144"/>
                <a:gd name="T16" fmla="*/ 22 w 25"/>
                <a:gd name="T17" fmla="*/ 144 h 144"/>
                <a:gd name="T18" fmla="*/ 3 w 25"/>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4">
                  <a:moveTo>
                    <a:pt x="12" y="25"/>
                  </a:moveTo>
                  <a:cubicBezTo>
                    <a:pt x="5" y="25"/>
                    <a:pt x="0" y="20"/>
                    <a:pt x="0" y="13"/>
                  </a:cubicBezTo>
                  <a:cubicBezTo>
                    <a:pt x="0" y="6"/>
                    <a:pt x="5" y="0"/>
                    <a:pt x="12" y="0"/>
                  </a:cubicBezTo>
                  <a:cubicBezTo>
                    <a:pt x="20" y="0"/>
                    <a:pt x="25" y="6"/>
                    <a:pt x="25" y="12"/>
                  </a:cubicBezTo>
                  <a:cubicBezTo>
                    <a:pt x="25" y="19"/>
                    <a:pt x="20" y="25"/>
                    <a:pt x="12"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7" name="Freeform 44">
              <a:extLst>
                <a:ext uri="{FF2B5EF4-FFF2-40B4-BE49-F238E27FC236}">
                  <a16:creationId xmlns:a16="http://schemas.microsoft.com/office/drawing/2014/main" id="{344578C9-CCB4-4F2D-6F97-A69FE48FE92E}"/>
                </a:ext>
              </a:extLst>
            </p:cNvPr>
            <p:cNvSpPr>
              <a:spLocks/>
            </p:cNvSpPr>
            <p:nvPr/>
          </p:nvSpPr>
          <p:spPr bwMode="auto">
            <a:xfrm>
              <a:off x="2768601" y="188913"/>
              <a:ext cx="79375" cy="80963"/>
            </a:xfrm>
            <a:custGeom>
              <a:avLst/>
              <a:gdLst>
                <a:gd name="T0" fmla="*/ 30 w 50"/>
                <a:gd name="T1" fmla="*/ 51 h 51"/>
                <a:gd name="T2" fmla="*/ 19 w 50"/>
                <a:gd name="T3" fmla="*/ 51 h 51"/>
                <a:gd name="T4" fmla="*/ 0 w 50"/>
                <a:gd name="T5" fmla="*/ 0 h 51"/>
                <a:gd name="T6" fmla="*/ 10 w 50"/>
                <a:gd name="T7" fmla="*/ 0 h 51"/>
                <a:gd name="T8" fmla="*/ 25 w 50"/>
                <a:gd name="T9" fmla="*/ 41 h 51"/>
                <a:gd name="T10" fmla="*/ 39 w 50"/>
                <a:gd name="T11" fmla="*/ 0 h 51"/>
                <a:gd name="T12" fmla="*/ 50 w 50"/>
                <a:gd name="T13" fmla="*/ 0 h 51"/>
                <a:gd name="T14" fmla="*/ 30 w 50"/>
                <a:gd name="T15" fmla="*/ 51 h 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 h="51">
                  <a:moveTo>
                    <a:pt x="30" y="51"/>
                  </a:moveTo>
                  <a:lnTo>
                    <a:pt x="19" y="51"/>
                  </a:lnTo>
                  <a:lnTo>
                    <a:pt x="0" y="0"/>
                  </a:lnTo>
                  <a:lnTo>
                    <a:pt x="10" y="0"/>
                  </a:lnTo>
                  <a:lnTo>
                    <a:pt x="25" y="41"/>
                  </a:lnTo>
                  <a:lnTo>
                    <a:pt x="39" y="0"/>
                  </a:lnTo>
                  <a:lnTo>
                    <a:pt x="50" y="0"/>
                  </a:lnTo>
                  <a:lnTo>
                    <a:pt x="30"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8" name="Freeform 45">
              <a:extLst>
                <a:ext uri="{FF2B5EF4-FFF2-40B4-BE49-F238E27FC236}">
                  <a16:creationId xmlns:a16="http://schemas.microsoft.com/office/drawing/2014/main" id="{2236A563-D056-2155-A154-64F4FBDBB116}"/>
                </a:ext>
              </a:extLst>
            </p:cNvPr>
            <p:cNvSpPr>
              <a:spLocks noEditPoints="1"/>
            </p:cNvSpPr>
            <p:nvPr/>
          </p:nvSpPr>
          <p:spPr bwMode="auto">
            <a:xfrm>
              <a:off x="28559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0"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 name="Freeform 46">
              <a:extLst>
                <a:ext uri="{FF2B5EF4-FFF2-40B4-BE49-F238E27FC236}">
                  <a16:creationId xmlns:a16="http://schemas.microsoft.com/office/drawing/2014/main" id="{F4BF70B8-9555-C261-D3C1-88BD30FC33CC}"/>
                </a:ext>
              </a:extLst>
            </p:cNvPr>
            <p:cNvSpPr>
              <a:spLocks/>
            </p:cNvSpPr>
            <p:nvPr/>
          </p:nvSpPr>
          <p:spPr bwMode="auto">
            <a:xfrm>
              <a:off x="2947988" y="185738"/>
              <a:ext cx="47625"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 name="Freeform 47">
              <a:extLst>
                <a:ext uri="{FF2B5EF4-FFF2-40B4-BE49-F238E27FC236}">
                  <a16:creationId xmlns:a16="http://schemas.microsoft.com/office/drawing/2014/main" id="{2EFAC510-CEEE-DA5A-FAA3-F170FED7622E}"/>
                </a:ext>
              </a:extLst>
            </p:cNvPr>
            <p:cNvSpPr>
              <a:spLocks noEditPoints="1"/>
            </p:cNvSpPr>
            <p:nvPr/>
          </p:nvSpPr>
          <p:spPr bwMode="auto">
            <a:xfrm>
              <a:off x="2998788" y="185738"/>
              <a:ext cx="74613" cy="85725"/>
            </a:xfrm>
            <a:custGeom>
              <a:avLst/>
              <a:gdLst>
                <a:gd name="T0" fmla="*/ 20 w 90"/>
                <a:gd name="T1" fmla="*/ 56 h 103"/>
                <a:gd name="T2" fmla="*/ 49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49" y="88"/>
                  </a:cubicBezTo>
                  <a:cubicBezTo>
                    <a:pt x="68" y="88"/>
                    <a:pt x="79" y="78"/>
                    <a:pt x="80" y="77"/>
                  </a:cubicBezTo>
                  <a:cubicBezTo>
                    <a:pt x="88" y="89"/>
                    <a:pt x="88" y="89"/>
                    <a:pt x="88" y="89"/>
                  </a:cubicBezTo>
                  <a:cubicBezTo>
                    <a:pt x="88" y="89"/>
                    <a:pt x="74"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8" y="14"/>
                    <a:pt x="20" y="29"/>
                    <a:pt x="19" y="42"/>
                  </a:cubicBezTo>
                  <a:cubicBezTo>
                    <a:pt x="71" y="42"/>
                    <a:pt x="71" y="42"/>
                    <a:pt x="71" y="42"/>
                  </a:cubicBezTo>
                  <a:cubicBezTo>
                    <a:pt x="71"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 name="Freeform 48">
              <a:extLst>
                <a:ext uri="{FF2B5EF4-FFF2-40B4-BE49-F238E27FC236}">
                  <a16:creationId xmlns:a16="http://schemas.microsoft.com/office/drawing/2014/main" id="{9F75901F-04A3-6B7A-4918-99E7F7C4A01F}"/>
                </a:ext>
              </a:extLst>
            </p:cNvPr>
            <p:cNvSpPr>
              <a:spLocks noEditPoints="1"/>
            </p:cNvSpPr>
            <p:nvPr/>
          </p:nvSpPr>
          <p:spPr bwMode="auto">
            <a:xfrm>
              <a:off x="3084513" y="153988"/>
              <a:ext cx="77788" cy="117475"/>
            </a:xfrm>
            <a:custGeom>
              <a:avLst/>
              <a:gdLst>
                <a:gd name="T0" fmla="*/ 78 w 94"/>
                <a:gd name="T1" fmla="*/ 141 h 143"/>
                <a:gd name="T2" fmla="*/ 75 w 94"/>
                <a:gd name="T3" fmla="*/ 125 h 143"/>
                <a:gd name="T4" fmla="*/ 42 w 94"/>
                <a:gd name="T5" fmla="*/ 143 h 143"/>
                <a:gd name="T6" fmla="*/ 0 w 94"/>
                <a:gd name="T7" fmla="*/ 91 h 143"/>
                <a:gd name="T8" fmla="*/ 44 w 94"/>
                <a:gd name="T9" fmla="*/ 40 h 143"/>
                <a:gd name="T10" fmla="*/ 75 w 94"/>
                <a:gd name="T11" fmla="*/ 58 h 143"/>
                <a:gd name="T12" fmla="*/ 75 w 94"/>
                <a:gd name="T13" fmla="*/ 0 h 143"/>
                <a:gd name="T14" fmla="*/ 94 w 94"/>
                <a:gd name="T15" fmla="*/ 0 h 143"/>
                <a:gd name="T16" fmla="*/ 94 w 94"/>
                <a:gd name="T17" fmla="*/ 141 h 143"/>
                <a:gd name="T18" fmla="*/ 78 w 94"/>
                <a:gd name="T19" fmla="*/ 141 h 143"/>
                <a:gd name="T20" fmla="*/ 48 w 94"/>
                <a:gd name="T21" fmla="*/ 54 h 143"/>
                <a:gd name="T22" fmla="*/ 19 w 94"/>
                <a:gd name="T23" fmla="*/ 90 h 143"/>
                <a:gd name="T24" fmla="*/ 47 w 94"/>
                <a:gd name="T25" fmla="*/ 127 h 143"/>
                <a:gd name="T26" fmla="*/ 75 w 94"/>
                <a:gd name="T27" fmla="*/ 90 h 143"/>
                <a:gd name="T28" fmla="*/ 48 w 94"/>
                <a:gd name="T29" fmla="*/ 5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43">
                  <a:moveTo>
                    <a:pt x="78" y="141"/>
                  </a:moveTo>
                  <a:cubicBezTo>
                    <a:pt x="75" y="125"/>
                    <a:pt x="75" y="125"/>
                    <a:pt x="75" y="125"/>
                  </a:cubicBezTo>
                  <a:cubicBezTo>
                    <a:pt x="74" y="126"/>
                    <a:pt x="65" y="143"/>
                    <a:pt x="42" y="143"/>
                  </a:cubicBezTo>
                  <a:cubicBezTo>
                    <a:pt x="16" y="143"/>
                    <a:pt x="0" y="121"/>
                    <a:pt x="0" y="91"/>
                  </a:cubicBezTo>
                  <a:cubicBezTo>
                    <a:pt x="0" y="62"/>
                    <a:pt x="18" y="40"/>
                    <a:pt x="44" y="40"/>
                  </a:cubicBezTo>
                  <a:cubicBezTo>
                    <a:pt x="65" y="40"/>
                    <a:pt x="74" y="56"/>
                    <a:pt x="75" y="58"/>
                  </a:cubicBezTo>
                  <a:cubicBezTo>
                    <a:pt x="75" y="0"/>
                    <a:pt x="75" y="0"/>
                    <a:pt x="75" y="0"/>
                  </a:cubicBezTo>
                  <a:cubicBezTo>
                    <a:pt x="94" y="0"/>
                    <a:pt x="94" y="0"/>
                    <a:pt x="94" y="0"/>
                  </a:cubicBezTo>
                  <a:cubicBezTo>
                    <a:pt x="94" y="141"/>
                    <a:pt x="94" y="141"/>
                    <a:pt x="94" y="141"/>
                  </a:cubicBezTo>
                  <a:cubicBezTo>
                    <a:pt x="78" y="141"/>
                    <a:pt x="78" y="141"/>
                    <a:pt x="78" y="141"/>
                  </a:cubicBezTo>
                  <a:close/>
                  <a:moveTo>
                    <a:pt x="48" y="54"/>
                  </a:moveTo>
                  <a:cubicBezTo>
                    <a:pt x="30" y="54"/>
                    <a:pt x="19" y="71"/>
                    <a:pt x="19" y="90"/>
                  </a:cubicBezTo>
                  <a:cubicBezTo>
                    <a:pt x="19" y="110"/>
                    <a:pt x="29" y="127"/>
                    <a:pt x="47" y="127"/>
                  </a:cubicBezTo>
                  <a:cubicBezTo>
                    <a:pt x="64" y="127"/>
                    <a:pt x="75" y="110"/>
                    <a:pt x="75" y="90"/>
                  </a:cubicBezTo>
                  <a:cubicBezTo>
                    <a:pt x="76" y="71"/>
                    <a:pt x="66" y="54"/>
                    <a:pt x="48"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 name="Freeform 49">
              <a:extLst>
                <a:ext uri="{FF2B5EF4-FFF2-40B4-BE49-F238E27FC236}">
                  <a16:creationId xmlns:a16="http://schemas.microsoft.com/office/drawing/2014/main" id="{746411D7-FE52-9D4A-5F9C-E781E2B0A65A}"/>
                </a:ext>
              </a:extLst>
            </p:cNvPr>
            <p:cNvSpPr>
              <a:spLocks/>
            </p:cNvSpPr>
            <p:nvPr/>
          </p:nvSpPr>
          <p:spPr bwMode="auto">
            <a:xfrm>
              <a:off x="3209926" y="152400"/>
              <a:ext cx="53975" cy="117475"/>
            </a:xfrm>
            <a:custGeom>
              <a:avLst/>
              <a:gdLst>
                <a:gd name="T0" fmla="*/ 61 w 64"/>
                <a:gd name="T1" fmla="*/ 18 h 142"/>
                <a:gd name="T2" fmla="*/ 49 w 64"/>
                <a:gd name="T3" fmla="*/ 15 h 142"/>
                <a:gd name="T4" fmla="*/ 36 w 64"/>
                <a:gd name="T5" fmla="*/ 21 h 142"/>
                <a:gd name="T6" fmla="*/ 34 w 64"/>
                <a:gd name="T7" fmla="*/ 35 h 142"/>
                <a:gd name="T8" fmla="*/ 34 w 64"/>
                <a:gd name="T9" fmla="*/ 43 h 142"/>
                <a:gd name="T10" fmla="*/ 59 w 64"/>
                <a:gd name="T11" fmla="*/ 43 h 142"/>
                <a:gd name="T12" fmla="*/ 59 w 64"/>
                <a:gd name="T13" fmla="*/ 57 h 142"/>
                <a:gd name="T14" fmla="*/ 34 w 64"/>
                <a:gd name="T15" fmla="*/ 57 h 142"/>
                <a:gd name="T16" fmla="*/ 34 w 64"/>
                <a:gd name="T17" fmla="*/ 142 h 142"/>
                <a:gd name="T18" fmla="*/ 15 w 64"/>
                <a:gd name="T19" fmla="*/ 142 h 142"/>
                <a:gd name="T20" fmla="*/ 15 w 64"/>
                <a:gd name="T21" fmla="*/ 57 h 142"/>
                <a:gd name="T22" fmla="*/ 0 w 64"/>
                <a:gd name="T23" fmla="*/ 57 h 142"/>
                <a:gd name="T24" fmla="*/ 0 w 64"/>
                <a:gd name="T25" fmla="*/ 43 h 142"/>
                <a:gd name="T26" fmla="*/ 15 w 64"/>
                <a:gd name="T27" fmla="*/ 43 h 142"/>
                <a:gd name="T28" fmla="*/ 15 w 64"/>
                <a:gd name="T29" fmla="*/ 32 h 142"/>
                <a:gd name="T30" fmla="*/ 22 w 64"/>
                <a:gd name="T31" fmla="*/ 9 h 142"/>
                <a:gd name="T32" fmla="*/ 45 w 64"/>
                <a:gd name="T33" fmla="*/ 0 h 142"/>
                <a:gd name="T34" fmla="*/ 64 w 64"/>
                <a:gd name="T35" fmla="*/ 4 h 142"/>
                <a:gd name="T36" fmla="*/ 61 w 64"/>
                <a:gd name="T37" fmla="*/ 1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 h="142">
                  <a:moveTo>
                    <a:pt x="61" y="18"/>
                  </a:moveTo>
                  <a:cubicBezTo>
                    <a:pt x="61" y="18"/>
                    <a:pt x="55" y="15"/>
                    <a:pt x="49" y="15"/>
                  </a:cubicBezTo>
                  <a:cubicBezTo>
                    <a:pt x="43" y="15"/>
                    <a:pt x="39" y="17"/>
                    <a:pt x="36" y="21"/>
                  </a:cubicBezTo>
                  <a:cubicBezTo>
                    <a:pt x="34" y="24"/>
                    <a:pt x="34" y="29"/>
                    <a:pt x="34" y="35"/>
                  </a:cubicBezTo>
                  <a:cubicBezTo>
                    <a:pt x="34" y="43"/>
                    <a:pt x="34" y="43"/>
                    <a:pt x="34" y="43"/>
                  </a:cubicBezTo>
                  <a:cubicBezTo>
                    <a:pt x="59" y="43"/>
                    <a:pt x="59" y="43"/>
                    <a:pt x="59" y="43"/>
                  </a:cubicBezTo>
                  <a:cubicBezTo>
                    <a:pt x="59" y="57"/>
                    <a:pt x="59" y="57"/>
                    <a:pt x="59" y="57"/>
                  </a:cubicBezTo>
                  <a:cubicBezTo>
                    <a:pt x="34" y="57"/>
                    <a:pt x="34" y="57"/>
                    <a:pt x="34" y="57"/>
                  </a:cubicBezTo>
                  <a:cubicBezTo>
                    <a:pt x="34" y="142"/>
                    <a:pt x="34" y="142"/>
                    <a:pt x="34" y="142"/>
                  </a:cubicBezTo>
                  <a:cubicBezTo>
                    <a:pt x="15" y="142"/>
                    <a:pt x="15" y="142"/>
                    <a:pt x="15" y="142"/>
                  </a:cubicBezTo>
                  <a:cubicBezTo>
                    <a:pt x="15" y="57"/>
                    <a:pt x="15" y="57"/>
                    <a:pt x="15" y="57"/>
                  </a:cubicBezTo>
                  <a:cubicBezTo>
                    <a:pt x="0" y="57"/>
                    <a:pt x="0" y="57"/>
                    <a:pt x="0" y="57"/>
                  </a:cubicBezTo>
                  <a:cubicBezTo>
                    <a:pt x="0" y="43"/>
                    <a:pt x="0" y="43"/>
                    <a:pt x="0" y="43"/>
                  </a:cubicBezTo>
                  <a:cubicBezTo>
                    <a:pt x="15" y="43"/>
                    <a:pt x="15" y="43"/>
                    <a:pt x="15" y="43"/>
                  </a:cubicBezTo>
                  <a:cubicBezTo>
                    <a:pt x="15" y="32"/>
                    <a:pt x="15" y="32"/>
                    <a:pt x="15" y="32"/>
                  </a:cubicBezTo>
                  <a:cubicBezTo>
                    <a:pt x="15" y="21"/>
                    <a:pt x="18" y="14"/>
                    <a:pt x="22" y="9"/>
                  </a:cubicBezTo>
                  <a:cubicBezTo>
                    <a:pt x="27" y="4"/>
                    <a:pt x="34" y="0"/>
                    <a:pt x="45" y="0"/>
                  </a:cubicBezTo>
                  <a:cubicBezTo>
                    <a:pt x="55" y="0"/>
                    <a:pt x="62" y="3"/>
                    <a:pt x="64" y="4"/>
                  </a:cubicBezTo>
                  <a:lnTo>
                    <a:pt x="61"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3" name="Freeform 50">
              <a:extLst>
                <a:ext uri="{FF2B5EF4-FFF2-40B4-BE49-F238E27FC236}">
                  <a16:creationId xmlns:a16="http://schemas.microsoft.com/office/drawing/2014/main" id="{71C2BF5D-0F27-5DC4-E839-53363129AF20}"/>
                </a:ext>
              </a:extLst>
            </p:cNvPr>
            <p:cNvSpPr>
              <a:spLocks/>
            </p:cNvSpPr>
            <p:nvPr/>
          </p:nvSpPr>
          <p:spPr bwMode="auto">
            <a:xfrm>
              <a:off x="3270251" y="185738"/>
              <a:ext cx="46038"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 name="Freeform 51">
              <a:extLst>
                <a:ext uri="{FF2B5EF4-FFF2-40B4-BE49-F238E27FC236}">
                  <a16:creationId xmlns:a16="http://schemas.microsoft.com/office/drawing/2014/main" id="{6AAE8FD2-F294-9C4A-F94A-068B4B7ABCFB}"/>
                </a:ext>
              </a:extLst>
            </p:cNvPr>
            <p:cNvSpPr>
              <a:spLocks noEditPoints="1"/>
            </p:cNvSpPr>
            <p:nvPr/>
          </p:nvSpPr>
          <p:spPr bwMode="auto">
            <a:xfrm>
              <a:off x="3321051" y="185738"/>
              <a:ext cx="79375" cy="85725"/>
            </a:xfrm>
            <a:custGeom>
              <a:avLst/>
              <a:gdLst>
                <a:gd name="T0" fmla="*/ 48 w 96"/>
                <a:gd name="T1" fmla="*/ 102 h 102"/>
                <a:gd name="T2" fmla="*/ 0 w 96"/>
                <a:gd name="T3" fmla="*/ 51 h 102"/>
                <a:gd name="T4" fmla="*/ 48 w 96"/>
                <a:gd name="T5" fmla="*/ 0 h 102"/>
                <a:gd name="T6" fmla="*/ 96 w 96"/>
                <a:gd name="T7" fmla="*/ 51 h 102"/>
                <a:gd name="T8" fmla="*/ 48 w 96"/>
                <a:gd name="T9" fmla="*/ 102 h 102"/>
                <a:gd name="T10" fmla="*/ 48 w 96"/>
                <a:gd name="T11" fmla="*/ 14 h 102"/>
                <a:gd name="T12" fmla="*/ 20 w 96"/>
                <a:gd name="T13" fmla="*/ 51 h 102"/>
                <a:gd name="T14" fmla="*/ 48 w 96"/>
                <a:gd name="T15" fmla="*/ 88 h 102"/>
                <a:gd name="T16" fmla="*/ 77 w 96"/>
                <a:gd name="T17" fmla="*/ 51 h 102"/>
                <a:gd name="T18" fmla="*/ 48 w 96"/>
                <a:gd name="T19" fmla="*/ 14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102">
                  <a:moveTo>
                    <a:pt x="48" y="102"/>
                  </a:moveTo>
                  <a:cubicBezTo>
                    <a:pt x="20" y="102"/>
                    <a:pt x="0" y="82"/>
                    <a:pt x="0" y="51"/>
                  </a:cubicBezTo>
                  <a:cubicBezTo>
                    <a:pt x="0" y="20"/>
                    <a:pt x="20" y="0"/>
                    <a:pt x="48" y="0"/>
                  </a:cubicBezTo>
                  <a:cubicBezTo>
                    <a:pt x="77" y="0"/>
                    <a:pt x="96" y="20"/>
                    <a:pt x="96" y="51"/>
                  </a:cubicBezTo>
                  <a:cubicBezTo>
                    <a:pt x="96" y="82"/>
                    <a:pt x="77" y="102"/>
                    <a:pt x="48" y="102"/>
                  </a:cubicBezTo>
                  <a:close/>
                  <a:moveTo>
                    <a:pt x="48" y="14"/>
                  </a:moveTo>
                  <a:cubicBezTo>
                    <a:pt x="30" y="14"/>
                    <a:pt x="20" y="29"/>
                    <a:pt x="20" y="51"/>
                  </a:cubicBezTo>
                  <a:cubicBezTo>
                    <a:pt x="20" y="72"/>
                    <a:pt x="30" y="88"/>
                    <a:pt x="48" y="88"/>
                  </a:cubicBezTo>
                  <a:cubicBezTo>
                    <a:pt x="67" y="88"/>
                    <a:pt x="77" y="72"/>
                    <a:pt x="77" y="51"/>
                  </a:cubicBezTo>
                  <a:cubicBezTo>
                    <a:pt x="77" y="29"/>
                    <a:pt x="67" y="14"/>
                    <a:pt x="48"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 name="Freeform 52">
              <a:extLst>
                <a:ext uri="{FF2B5EF4-FFF2-40B4-BE49-F238E27FC236}">
                  <a16:creationId xmlns:a16="http://schemas.microsoft.com/office/drawing/2014/main" id="{C590DB0F-DC19-CD6D-2F4D-61479185D8A5}"/>
                </a:ext>
              </a:extLst>
            </p:cNvPr>
            <p:cNvSpPr>
              <a:spLocks/>
            </p:cNvSpPr>
            <p:nvPr/>
          </p:nvSpPr>
          <p:spPr bwMode="auto">
            <a:xfrm>
              <a:off x="3419476" y="185738"/>
              <a:ext cx="117475" cy="84138"/>
            </a:xfrm>
            <a:custGeom>
              <a:avLst/>
              <a:gdLst>
                <a:gd name="T0" fmla="*/ 123 w 142"/>
                <a:gd name="T1" fmla="*/ 101 h 101"/>
                <a:gd name="T2" fmla="*/ 123 w 142"/>
                <a:gd name="T3" fmla="*/ 39 h 101"/>
                <a:gd name="T4" fmla="*/ 106 w 142"/>
                <a:gd name="T5" fmla="*/ 16 h 101"/>
                <a:gd name="T6" fmla="*/ 80 w 142"/>
                <a:gd name="T7" fmla="*/ 41 h 101"/>
                <a:gd name="T8" fmla="*/ 80 w 142"/>
                <a:gd name="T9" fmla="*/ 101 h 101"/>
                <a:gd name="T10" fmla="*/ 62 w 142"/>
                <a:gd name="T11" fmla="*/ 101 h 101"/>
                <a:gd name="T12" fmla="*/ 62 w 142"/>
                <a:gd name="T13" fmla="*/ 39 h 101"/>
                <a:gd name="T14" fmla="*/ 44 w 142"/>
                <a:gd name="T15" fmla="*/ 16 h 101"/>
                <a:gd name="T16" fmla="*/ 19 w 142"/>
                <a:gd name="T17" fmla="*/ 41 h 101"/>
                <a:gd name="T18" fmla="*/ 19 w 142"/>
                <a:gd name="T19" fmla="*/ 101 h 101"/>
                <a:gd name="T20" fmla="*/ 0 w 142"/>
                <a:gd name="T21" fmla="*/ 101 h 101"/>
                <a:gd name="T22" fmla="*/ 0 w 142"/>
                <a:gd name="T23" fmla="*/ 2 h 101"/>
                <a:gd name="T24" fmla="*/ 18 w 142"/>
                <a:gd name="T25" fmla="*/ 2 h 101"/>
                <a:gd name="T26" fmla="*/ 19 w 142"/>
                <a:gd name="T27" fmla="*/ 20 h 101"/>
                <a:gd name="T28" fmla="*/ 51 w 142"/>
                <a:gd name="T29" fmla="*/ 0 h 101"/>
                <a:gd name="T30" fmla="*/ 79 w 142"/>
                <a:gd name="T31" fmla="*/ 21 h 101"/>
                <a:gd name="T32" fmla="*/ 112 w 142"/>
                <a:gd name="T33" fmla="*/ 0 h 101"/>
                <a:gd name="T34" fmla="*/ 142 w 142"/>
                <a:gd name="T35" fmla="*/ 34 h 101"/>
                <a:gd name="T36" fmla="*/ 142 w 142"/>
                <a:gd name="T37" fmla="*/ 101 h 101"/>
                <a:gd name="T38" fmla="*/ 123 w 142"/>
                <a:gd name="T39"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2" h="101">
                  <a:moveTo>
                    <a:pt x="123" y="101"/>
                  </a:moveTo>
                  <a:cubicBezTo>
                    <a:pt x="123" y="39"/>
                    <a:pt x="123" y="39"/>
                    <a:pt x="123" y="39"/>
                  </a:cubicBezTo>
                  <a:cubicBezTo>
                    <a:pt x="123" y="26"/>
                    <a:pt x="120" y="16"/>
                    <a:pt x="106" y="16"/>
                  </a:cubicBezTo>
                  <a:cubicBezTo>
                    <a:pt x="91" y="16"/>
                    <a:pt x="81" y="34"/>
                    <a:pt x="80" y="41"/>
                  </a:cubicBezTo>
                  <a:cubicBezTo>
                    <a:pt x="80" y="101"/>
                    <a:pt x="80" y="101"/>
                    <a:pt x="80" y="101"/>
                  </a:cubicBezTo>
                  <a:cubicBezTo>
                    <a:pt x="62" y="101"/>
                    <a:pt x="62" y="101"/>
                    <a:pt x="62" y="101"/>
                  </a:cubicBezTo>
                  <a:cubicBezTo>
                    <a:pt x="62" y="39"/>
                    <a:pt x="62" y="39"/>
                    <a:pt x="62" y="39"/>
                  </a:cubicBezTo>
                  <a:cubicBezTo>
                    <a:pt x="62" y="26"/>
                    <a:pt x="59" y="16"/>
                    <a:pt x="44" y="16"/>
                  </a:cubicBezTo>
                  <a:cubicBezTo>
                    <a:pt x="30" y="16"/>
                    <a:pt x="20" y="34"/>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5" y="9"/>
                    <a:pt x="37" y="0"/>
                    <a:pt x="51" y="0"/>
                  </a:cubicBezTo>
                  <a:cubicBezTo>
                    <a:pt x="64" y="0"/>
                    <a:pt x="75" y="6"/>
                    <a:pt x="79" y="21"/>
                  </a:cubicBezTo>
                  <a:cubicBezTo>
                    <a:pt x="86" y="9"/>
                    <a:pt x="98" y="0"/>
                    <a:pt x="112" y="0"/>
                  </a:cubicBezTo>
                  <a:cubicBezTo>
                    <a:pt x="128" y="0"/>
                    <a:pt x="142" y="9"/>
                    <a:pt x="142" y="34"/>
                  </a:cubicBezTo>
                  <a:cubicBezTo>
                    <a:pt x="142" y="101"/>
                    <a:pt x="142" y="101"/>
                    <a:pt x="142" y="101"/>
                  </a:cubicBezTo>
                  <a:cubicBezTo>
                    <a:pt x="123" y="101"/>
                    <a:pt x="123" y="101"/>
                    <a:pt x="123"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6" name="Freeform 53">
              <a:extLst>
                <a:ext uri="{FF2B5EF4-FFF2-40B4-BE49-F238E27FC236}">
                  <a16:creationId xmlns:a16="http://schemas.microsoft.com/office/drawing/2014/main" id="{975A0B57-FD60-D7A6-C45A-346EA17AEAA2}"/>
                </a:ext>
              </a:extLst>
            </p:cNvPr>
            <p:cNvSpPr>
              <a:spLocks/>
            </p:cNvSpPr>
            <p:nvPr/>
          </p:nvSpPr>
          <p:spPr bwMode="auto">
            <a:xfrm>
              <a:off x="3594101" y="157163"/>
              <a:ext cx="69850" cy="112713"/>
            </a:xfrm>
            <a:custGeom>
              <a:avLst/>
              <a:gdLst>
                <a:gd name="T0" fmla="*/ 0 w 44"/>
                <a:gd name="T1" fmla="*/ 71 h 71"/>
                <a:gd name="T2" fmla="*/ 0 w 44"/>
                <a:gd name="T3" fmla="*/ 0 h 71"/>
                <a:gd name="T4" fmla="*/ 43 w 44"/>
                <a:gd name="T5" fmla="*/ 0 h 71"/>
                <a:gd name="T6" fmla="*/ 43 w 44"/>
                <a:gd name="T7" fmla="*/ 8 h 71"/>
                <a:gd name="T8" fmla="*/ 10 w 44"/>
                <a:gd name="T9" fmla="*/ 8 h 71"/>
                <a:gd name="T10" fmla="*/ 10 w 44"/>
                <a:gd name="T11" fmla="*/ 29 h 71"/>
                <a:gd name="T12" fmla="*/ 41 w 44"/>
                <a:gd name="T13" fmla="*/ 29 h 71"/>
                <a:gd name="T14" fmla="*/ 41 w 44"/>
                <a:gd name="T15" fmla="*/ 38 h 71"/>
                <a:gd name="T16" fmla="*/ 10 w 44"/>
                <a:gd name="T17" fmla="*/ 38 h 71"/>
                <a:gd name="T18" fmla="*/ 10 w 44"/>
                <a:gd name="T19" fmla="*/ 62 h 71"/>
                <a:gd name="T20" fmla="*/ 44 w 44"/>
                <a:gd name="T21" fmla="*/ 62 h 71"/>
                <a:gd name="T22" fmla="*/ 44 w 44"/>
                <a:gd name="T23" fmla="*/ 71 h 71"/>
                <a:gd name="T24" fmla="*/ 0 w 44"/>
                <a:gd name="T25" fmla="*/ 71 h 71"/>
                <a:gd name="T26" fmla="*/ 0 w 44"/>
                <a:gd name="T27"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71">
                  <a:moveTo>
                    <a:pt x="0" y="71"/>
                  </a:moveTo>
                  <a:lnTo>
                    <a:pt x="0" y="0"/>
                  </a:lnTo>
                  <a:lnTo>
                    <a:pt x="43" y="0"/>
                  </a:lnTo>
                  <a:lnTo>
                    <a:pt x="43" y="8"/>
                  </a:lnTo>
                  <a:lnTo>
                    <a:pt x="10" y="8"/>
                  </a:lnTo>
                  <a:lnTo>
                    <a:pt x="10" y="29"/>
                  </a:lnTo>
                  <a:lnTo>
                    <a:pt x="41" y="29"/>
                  </a:lnTo>
                  <a:lnTo>
                    <a:pt x="41" y="38"/>
                  </a:lnTo>
                  <a:lnTo>
                    <a:pt x="10" y="38"/>
                  </a:lnTo>
                  <a:lnTo>
                    <a:pt x="10" y="62"/>
                  </a:lnTo>
                  <a:lnTo>
                    <a:pt x="44" y="62"/>
                  </a:lnTo>
                  <a:lnTo>
                    <a:pt x="44" y="71"/>
                  </a:lnTo>
                  <a:lnTo>
                    <a:pt x="0" y="71"/>
                  </a:lnTo>
                  <a:lnTo>
                    <a:pt x="0" y="7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7" name="Freeform 54">
              <a:extLst>
                <a:ext uri="{FF2B5EF4-FFF2-40B4-BE49-F238E27FC236}">
                  <a16:creationId xmlns:a16="http://schemas.microsoft.com/office/drawing/2014/main" id="{E8018739-B110-09C4-D3DE-76CFD23BB4E9}"/>
                </a:ext>
              </a:extLst>
            </p:cNvPr>
            <p:cNvSpPr>
              <a:spLocks/>
            </p:cNvSpPr>
            <p:nvPr/>
          </p:nvSpPr>
          <p:spPr bwMode="auto">
            <a:xfrm>
              <a:off x="3671888" y="188913"/>
              <a:ext cx="77788" cy="80963"/>
            </a:xfrm>
            <a:custGeom>
              <a:avLst/>
              <a:gdLst>
                <a:gd name="T0" fmla="*/ 38 w 49"/>
                <a:gd name="T1" fmla="*/ 51 h 51"/>
                <a:gd name="T2" fmla="*/ 24 w 49"/>
                <a:gd name="T3" fmla="*/ 30 h 51"/>
                <a:gd name="T4" fmla="*/ 11 w 49"/>
                <a:gd name="T5" fmla="*/ 51 h 51"/>
                <a:gd name="T6" fmla="*/ 0 w 49"/>
                <a:gd name="T7" fmla="*/ 51 h 51"/>
                <a:gd name="T8" fmla="*/ 18 w 49"/>
                <a:gd name="T9" fmla="*/ 25 h 51"/>
                <a:gd name="T10" fmla="*/ 1 w 49"/>
                <a:gd name="T11" fmla="*/ 0 h 51"/>
                <a:gd name="T12" fmla="*/ 12 w 49"/>
                <a:gd name="T13" fmla="*/ 0 h 51"/>
                <a:gd name="T14" fmla="*/ 25 w 49"/>
                <a:gd name="T15" fmla="*/ 19 h 51"/>
                <a:gd name="T16" fmla="*/ 37 w 49"/>
                <a:gd name="T17" fmla="*/ 0 h 51"/>
                <a:gd name="T18" fmla="*/ 48 w 49"/>
                <a:gd name="T19" fmla="*/ 0 h 51"/>
                <a:gd name="T20" fmla="*/ 30 w 49"/>
                <a:gd name="T21" fmla="*/ 25 h 51"/>
                <a:gd name="T22" fmla="*/ 49 w 49"/>
                <a:gd name="T23" fmla="*/ 51 h 51"/>
                <a:gd name="T24" fmla="*/ 38 w 49"/>
                <a:gd name="T2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1">
                  <a:moveTo>
                    <a:pt x="38" y="51"/>
                  </a:moveTo>
                  <a:lnTo>
                    <a:pt x="24" y="30"/>
                  </a:lnTo>
                  <a:lnTo>
                    <a:pt x="11" y="51"/>
                  </a:lnTo>
                  <a:lnTo>
                    <a:pt x="0" y="51"/>
                  </a:lnTo>
                  <a:lnTo>
                    <a:pt x="18" y="25"/>
                  </a:lnTo>
                  <a:lnTo>
                    <a:pt x="1" y="0"/>
                  </a:lnTo>
                  <a:lnTo>
                    <a:pt x="12" y="0"/>
                  </a:lnTo>
                  <a:lnTo>
                    <a:pt x="25" y="19"/>
                  </a:lnTo>
                  <a:lnTo>
                    <a:pt x="37" y="0"/>
                  </a:lnTo>
                  <a:lnTo>
                    <a:pt x="48" y="0"/>
                  </a:lnTo>
                  <a:lnTo>
                    <a:pt x="30" y="25"/>
                  </a:lnTo>
                  <a:lnTo>
                    <a:pt x="49" y="51"/>
                  </a:lnTo>
                  <a:lnTo>
                    <a:pt x="38"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8" name="Freeform 55">
              <a:extLst>
                <a:ext uri="{FF2B5EF4-FFF2-40B4-BE49-F238E27FC236}">
                  <a16:creationId xmlns:a16="http://schemas.microsoft.com/office/drawing/2014/main" id="{6262A5DA-588E-44E3-D3E5-B27EFDFBA451}"/>
                </a:ext>
              </a:extLst>
            </p:cNvPr>
            <p:cNvSpPr>
              <a:spLocks noEditPoints="1"/>
            </p:cNvSpPr>
            <p:nvPr/>
          </p:nvSpPr>
          <p:spPr bwMode="auto">
            <a:xfrm>
              <a:off x="3763963" y="185738"/>
              <a:ext cx="77788" cy="114300"/>
            </a:xfrm>
            <a:custGeom>
              <a:avLst/>
              <a:gdLst>
                <a:gd name="T0" fmla="*/ 49 w 94"/>
                <a:gd name="T1" fmla="*/ 102 h 136"/>
                <a:gd name="T2" fmla="*/ 18 w 94"/>
                <a:gd name="T3" fmla="*/ 85 h 136"/>
                <a:gd name="T4" fmla="*/ 18 w 94"/>
                <a:gd name="T5" fmla="*/ 136 h 136"/>
                <a:gd name="T6" fmla="*/ 0 w 94"/>
                <a:gd name="T7" fmla="*/ 136 h 136"/>
                <a:gd name="T8" fmla="*/ 0 w 94"/>
                <a:gd name="T9" fmla="*/ 1 h 136"/>
                <a:gd name="T10" fmla="*/ 17 w 94"/>
                <a:gd name="T11" fmla="*/ 1 h 136"/>
                <a:gd name="T12" fmla="*/ 18 w 94"/>
                <a:gd name="T13" fmla="*/ 17 h 136"/>
                <a:gd name="T14" fmla="*/ 51 w 94"/>
                <a:gd name="T15" fmla="*/ 0 h 136"/>
                <a:gd name="T16" fmla="*/ 94 w 94"/>
                <a:gd name="T17" fmla="*/ 51 h 136"/>
                <a:gd name="T18" fmla="*/ 49 w 94"/>
                <a:gd name="T19" fmla="*/ 102 h 136"/>
                <a:gd name="T20" fmla="*/ 46 w 94"/>
                <a:gd name="T21" fmla="*/ 14 h 136"/>
                <a:gd name="T22" fmla="*/ 17 w 94"/>
                <a:gd name="T23" fmla="*/ 50 h 136"/>
                <a:gd name="T24" fmla="*/ 45 w 94"/>
                <a:gd name="T25" fmla="*/ 87 h 136"/>
                <a:gd name="T26" fmla="*/ 74 w 94"/>
                <a:gd name="T27" fmla="*/ 50 h 136"/>
                <a:gd name="T28" fmla="*/ 46 w 94"/>
                <a:gd name="T29" fmla="*/ 1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36">
                  <a:moveTo>
                    <a:pt x="49" y="102"/>
                  </a:moveTo>
                  <a:cubicBezTo>
                    <a:pt x="29" y="102"/>
                    <a:pt x="21" y="89"/>
                    <a:pt x="18" y="85"/>
                  </a:cubicBezTo>
                  <a:cubicBezTo>
                    <a:pt x="18" y="136"/>
                    <a:pt x="18" y="136"/>
                    <a:pt x="18" y="136"/>
                  </a:cubicBezTo>
                  <a:cubicBezTo>
                    <a:pt x="0" y="136"/>
                    <a:pt x="0" y="136"/>
                    <a:pt x="0" y="136"/>
                  </a:cubicBezTo>
                  <a:cubicBezTo>
                    <a:pt x="0" y="1"/>
                    <a:pt x="0" y="1"/>
                    <a:pt x="0" y="1"/>
                  </a:cubicBezTo>
                  <a:cubicBezTo>
                    <a:pt x="17" y="1"/>
                    <a:pt x="17" y="1"/>
                    <a:pt x="17" y="1"/>
                  </a:cubicBezTo>
                  <a:cubicBezTo>
                    <a:pt x="18" y="17"/>
                    <a:pt x="18" y="17"/>
                    <a:pt x="18" y="17"/>
                  </a:cubicBezTo>
                  <a:cubicBezTo>
                    <a:pt x="20" y="15"/>
                    <a:pt x="30" y="0"/>
                    <a:pt x="51" y="0"/>
                  </a:cubicBezTo>
                  <a:cubicBezTo>
                    <a:pt x="78" y="0"/>
                    <a:pt x="94" y="21"/>
                    <a:pt x="94" y="51"/>
                  </a:cubicBezTo>
                  <a:cubicBezTo>
                    <a:pt x="93" y="81"/>
                    <a:pt x="75" y="102"/>
                    <a:pt x="49" y="102"/>
                  </a:cubicBezTo>
                  <a:close/>
                  <a:moveTo>
                    <a:pt x="46" y="14"/>
                  </a:moveTo>
                  <a:cubicBezTo>
                    <a:pt x="29" y="14"/>
                    <a:pt x="17" y="31"/>
                    <a:pt x="17" y="50"/>
                  </a:cubicBezTo>
                  <a:cubicBezTo>
                    <a:pt x="17" y="70"/>
                    <a:pt x="28" y="87"/>
                    <a:pt x="45" y="87"/>
                  </a:cubicBezTo>
                  <a:cubicBezTo>
                    <a:pt x="62" y="87"/>
                    <a:pt x="74" y="70"/>
                    <a:pt x="74" y="50"/>
                  </a:cubicBezTo>
                  <a:cubicBezTo>
                    <a:pt x="74" y="31"/>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9" name="Freeform 56">
              <a:extLst>
                <a:ext uri="{FF2B5EF4-FFF2-40B4-BE49-F238E27FC236}">
                  <a16:creationId xmlns:a16="http://schemas.microsoft.com/office/drawing/2014/main" id="{35512E43-0E79-8BBC-F997-A442D44277DD}"/>
                </a:ext>
              </a:extLst>
            </p:cNvPr>
            <p:cNvSpPr>
              <a:spLocks noEditPoints="1"/>
            </p:cNvSpPr>
            <p:nvPr/>
          </p:nvSpPr>
          <p:spPr bwMode="auto">
            <a:xfrm>
              <a:off x="3852863"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5"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0" name="Freeform 57">
              <a:extLst>
                <a:ext uri="{FF2B5EF4-FFF2-40B4-BE49-F238E27FC236}">
                  <a16:creationId xmlns:a16="http://schemas.microsoft.com/office/drawing/2014/main" id="{FEF6EF1B-2A95-0FAE-281F-3A8B2AACAC0B}"/>
                </a:ext>
              </a:extLst>
            </p:cNvPr>
            <p:cNvSpPr>
              <a:spLocks/>
            </p:cNvSpPr>
            <p:nvPr/>
          </p:nvSpPr>
          <p:spPr bwMode="auto">
            <a:xfrm>
              <a:off x="3946526" y="185738"/>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 name="Freeform 58">
              <a:extLst>
                <a:ext uri="{FF2B5EF4-FFF2-40B4-BE49-F238E27FC236}">
                  <a16:creationId xmlns:a16="http://schemas.microsoft.com/office/drawing/2014/main" id="{AF31A35E-7433-891D-44E8-BEA36D454EE3}"/>
                </a:ext>
              </a:extLst>
            </p:cNvPr>
            <p:cNvSpPr>
              <a:spLocks noEditPoints="1"/>
            </p:cNvSpPr>
            <p:nvPr/>
          </p:nvSpPr>
          <p:spPr bwMode="auto">
            <a:xfrm>
              <a:off x="4005263" y="150813"/>
              <a:ext cx="20638" cy="119063"/>
            </a:xfrm>
            <a:custGeom>
              <a:avLst/>
              <a:gdLst>
                <a:gd name="T0" fmla="*/ 13 w 26"/>
                <a:gd name="T1" fmla="*/ 25 h 144"/>
                <a:gd name="T2" fmla="*/ 0 w 26"/>
                <a:gd name="T3" fmla="*/ 13 h 144"/>
                <a:gd name="T4" fmla="*/ 13 w 26"/>
                <a:gd name="T5" fmla="*/ 0 h 144"/>
                <a:gd name="T6" fmla="*/ 26 w 26"/>
                <a:gd name="T7" fmla="*/ 12 h 144"/>
                <a:gd name="T8" fmla="*/ 13 w 26"/>
                <a:gd name="T9" fmla="*/ 25 h 144"/>
                <a:gd name="T10" fmla="*/ 3 w 26"/>
                <a:gd name="T11" fmla="*/ 144 h 144"/>
                <a:gd name="T12" fmla="*/ 3 w 26"/>
                <a:gd name="T13" fmla="*/ 45 h 144"/>
                <a:gd name="T14" fmla="*/ 22 w 26"/>
                <a:gd name="T15" fmla="*/ 45 h 144"/>
                <a:gd name="T16" fmla="*/ 22 w 26"/>
                <a:gd name="T17" fmla="*/ 144 h 144"/>
                <a:gd name="T18" fmla="*/ 3 w 26"/>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4">
                  <a:moveTo>
                    <a:pt x="13" y="25"/>
                  </a:moveTo>
                  <a:cubicBezTo>
                    <a:pt x="6" y="25"/>
                    <a:pt x="0" y="20"/>
                    <a:pt x="0" y="13"/>
                  </a:cubicBezTo>
                  <a:cubicBezTo>
                    <a:pt x="0" y="6"/>
                    <a:pt x="6" y="0"/>
                    <a:pt x="13" y="0"/>
                  </a:cubicBezTo>
                  <a:cubicBezTo>
                    <a:pt x="20" y="0"/>
                    <a:pt x="26" y="6"/>
                    <a:pt x="26" y="12"/>
                  </a:cubicBezTo>
                  <a:cubicBezTo>
                    <a:pt x="26" y="19"/>
                    <a:pt x="20" y="25"/>
                    <a:pt x="13"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2" name="Freeform 59">
              <a:extLst>
                <a:ext uri="{FF2B5EF4-FFF2-40B4-BE49-F238E27FC236}">
                  <a16:creationId xmlns:a16="http://schemas.microsoft.com/office/drawing/2014/main" id="{011AEB08-8C96-F19B-82E4-848E1AED67AD}"/>
                </a:ext>
              </a:extLst>
            </p:cNvPr>
            <p:cNvSpPr>
              <a:spLocks noEditPoints="1"/>
            </p:cNvSpPr>
            <p:nvPr/>
          </p:nvSpPr>
          <p:spPr bwMode="auto">
            <a:xfrm>
              <a:off x="4041776"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 name="Freeform 60">
              <a:extLst>
                <a:ext uri="{FF2B5EF4-FFF2-40B4-BE49-F238E27FC236}">
                  <a16:creationId xmlns:a16="http://schemas.microsoft.com/office/drawing/2014/main" id="{131EA098-7609-E572-FDAB-89536CA9855D}"/>
                </a:ext>
              </a:extLst>
            </p:cNvPr>
            <p:cNvSpPr>
              <a:spLocks/>
            </p:cNvSpPr>
            <p:nvPr/>
          </p:nvSpPr>
          <p:spPr bwMode="auto">
            <a:xfrm>
              <a:off x="4135438" y="185738"/>
              <a:ext cx="69850" cy="84138"/>
            </a:xfrm>
            <a:custGeom>
              <a:avLst/>
              <a:gdLst>
                <a:gd name="T0" fmla="*/ 65 w 84"/>
                <a:gd name="T1" fmla="*/ 101 h 101"/>
                <a:gd name="T2" fmla="*/ 65 w 84"/>
                <a:gd name="T3" fmla="*/ 41 h 101"/>
                <a:gd name="T4" fmla="*/ 45 w 84"/>
                <a:gd name="T5" fmla="*/ 16 h 101"/>
                <a:gd name="T6" fmla="*/ 19 w 84"/>
                <a:gd name="T7" fmla="*/ 41 h 101"/>
                <a:gd name="T8" fmla="*/ 19 w 84"/>
                <a:gd name="T9" fmla="*/ 101 h 101"/>
                <a:gd name="T10" fmla="*/ 0 w 84"/>
                <a:gd name="T11" fmla="*/ 101 h 101"/>
                <a:gd name="T12" fmla="*/ 0 w 84"/>
                <a:gd name="T13" fmla="*/ 2 h 101"/>
                <a:gd name="T14" fmla="*/ 18 w 84"/>
                <a:gd name="T15" fmla="*/ 2 h 101"/>
                <a:gd name="T16" fmla="*/ 19 w 84"/>
                <a:gd name="T17" fmla="*/ 20 h 101"/>
                <a:gd name="T18" fmla="*/ 52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1"/>
                    <a:pt x="65" y="41"/>
                    <a:pt x="65" y="41"/>
                  </a:cubicBezTo>
                  <a:cubicBezTo>
                    <a:pt x="65" y="26"/>
                    <a:pt x="60" y="16"/>
                    <a:pt x="45" y="16"/>
                  </a:cubicBezTo>
                  <a:cubicBezTo>
                    <a:pt x="30" y="16"/>
                    <a:pt x="21" y="32"/>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2"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4" name="Freeform 61">
              <a:extLst>
                <a:ext uri="{FF2B5EF4-FFF2-40B4-BE49-F238E27FC236}">
                  <a16:creationId xmlns:a16="http://schemas.microsoft.com/office/drawing/2014/main" id="{8CB86734-E125-A2B2-51F8-7EC52DBF269F}"/>
                </a:ext>
              </a:extLst>
            </p:cNvPr>
            <p:cNvSpPr>
              <a:spLocks/>
            </p:cNvSpPr>
            <p:nvPr/>
          </p:nvSpPr>
          <p:spPr bwMode="auto">
            <a:xfrm>
              <a:off x="4221163" y="185738"/>
              <a:ext cx="71438" cy="85725"/>
            </a:xfrm>
            <a:custGeom>
              <a:avLst/>
              <a:gdLst>
                <a:gd name="T0" fmla="*/ 76 w 86"/>
                <a:gd name="T1" fmla="*/ 28 h 103"/>
                <a:gd name="T2" fmla="*/ 51 w 86"/>
                <a:gd name="T3" fmla="*/ 15 h 103"/>
                <a:gd name="T4" fmla="*/ 20 w 86"/>
                <a:gd name="T5" fmla="*/ 51 h 103"/>
                <a:gd name="T6" fmla="*/ 50 w 86"/>
                <a:gd name="T7" fmla="*/ 86 h 103"/>
                <a:gd name="T8" fmla="*/ 76 w 86"/>
                <a:gd name="T9" fmla="*/ 73 h 103"/>
                <a:gd name="T10" fmla="*/ 86 w 86"/>
                <a:gd name="T11" fmla="*/ 85 h 103"/>
                <a:gd name="T12" fmla="*/ 47 w 86"/>
                <a:gd name="T13" fmla="*/ 103 h 103"/>
                <a:gd name="T14" fmla="*/ 0 w 86"/>
                <a:gd name="T15" fmla="*/ 51 h 103"/>
                <a:gd name="T16" fmla="*/ 48 w 86"/>
                <a:gd name="T17" fmla="*/ 0 h 103"/>
                <a:gd name="T18" fmla="*/ 85 w 86"/>
                <a:gd name="T19" fmla="*/ 17 h 103"/>
                <a:gd name="T20" fmla="*/ 76 w 86"/>
                <a:gd name="T21" fmla="*/ 28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6" h="103">
                  <a:moveTo>
                    <a:pt x="76" y="28"/>
                  </a:moveTo>
                  <a:cubicBezTo>
                    <a:pt x="76" y="28"/>
                    <a:pt x="67" y="15"/>
                    <a:pt x="51" y="15"/>
                  </a:cubicBezTo>
                  <a:cubicBezTo>
                    <a:pt x="34" y="15"/>
                    <a:pt x="20" y="27"/>
                    <a:pt x="20" y="51"/>
                  </a:cubicBezTo>
                  <a:cubicBezTo>
                    <a:pt x="20" y="75"/>
                    <a:pt x="34" y="86"/>
                    <a:pt x="50" y="86"/>
                  </a:cubicBezTo>
                  <a:cubicBezTo>
                    <a:pt x="66" y="86"/>
                    <a:pt x="76" y="74"/>
                    <a:pt x="76" y="73"/>
                  </a:cubicBezTo>
                  <a:cubicBezTo>
                    <a:pt x="86" y="85"/>
                    <a:pt x="86" y="85"/>
                    <a:pt x="86" y="85"/>
                  </a:cubicBezTo>
                  <a:cubicBezTo>
                    <a:pt x="85" y="86"/>
                    <a:pt x="74" y="103"/>
                    <a:pt x="47" y="103"/>
                  </a:cubicBezTo>
                  <a:cubicBezTo>
                    <a:pt x="21" y="103"/>
                    <a:pt x="0" y="83"/>
                    <a:pt x="0" y="51"/>
                  </a:cubicBezTo>
                  <a:cubicBezTo>
                    <a:pt x="0" y="19"/>
                    <a:pt x="22" y="0"/>
                    <a:pt x="48" y="0"/>
                  </a:cubicBezTo>
                  <a:cubicBezTo>
                    <a:pt x="74" y="0"/>
                    <a:pt x="84" y="16"/>
                    <a:pt x="85" y="17"/>
                  </a:cubicBezTo>
                  <a:lnTo>
                    <a:pt x="76"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 name="Freeform 62">
              <a:extLst>
                <a:ext uri="{FF2B5EF4-FFF2-40B4-BE49-F238E27FC236}">
                  <a16:creationId xmlns:a16="http://schemas.microsoft.com/office/drawing/2014/main" id="{E2BA6FAC-BC0B-955C-76C2-7569276E7C26}"/>
                </a:ext>
              </a:extLst>
            </p:cNvPr>
            <p:cNvSpPr>
              <a:spLocks noEditPoints="1"/>
            </p:cNvSpPr>
            <p:nvPr/>
          </p:nvSpPr>
          <p:spPr bwMode="auto">
            <a:xfrm>
              <a:off x="43037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1"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 name="Rectangle 63">
              <a:extLst>
                <a:ext uri="{FF2B5EF4-FFF2-40B4-BE49-F238E27FC236}">
                  <a16:creationId xmlns:a16="http://schemas.microsoft.com/office/drawing/2014/main" id="{8B1668FC-ED11-4E5F-5CD7-B8AECBE72E88}"/>
                </a:ext>
              </a:extLst>
            </p:cNvPr>
            <p:cNvSpPr>
              <a:spLocks noChangeArrowheads="1"/>
            </p:cNvSpPr>
            <p:nvPr/>
          </p:nvSpPr>
          <p:spPr bwMode="auto">
            <a:xfrm>
              <a:off x="2271713" y="-269875"/>
              <a:ext cx="12700" cy="7731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 name="Oval 64">
              <a:extLst>
                <a:ext uri="{FF2B5EF4-FFF2-40B4-BE49-F238E27FC236}">
                  <a16:creationId xmlns:a16="http://schemas.microsoft.com/office/drawing/2014/main" id="{E764F59C-9348-969F-DC4C-91400D94748F}"/>
                </a:ext>
              </a:extLst>
            </p:cNvPr>
            <p:cNvSpPr>
              <a:spLocks noChangeArrowheads="1"/>
            </p:cNvSpPr>
            <p:nvPr/>
          </p:nvSpPr>
          <p:spPr bwMode="auto">
            <a:xfrm>
              <a:off x="911226" y="-279400"/>
              <a:ext cx="119063" cy="1206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8" name="Oval 65">
              <a:extLst>
                <a:ext uri="{FF2B5EF4-FFF2-40B4-BE49-F238E27FC236}">
                  <a16:creationId xmlns:a16="http://schemas.microsoft.com/office/drawing/2014/main" id="{0C6CC64C-557B-7855-41F2-B4CCE30CCF03}"/>
                </a:ext>
              </a:extLst>
            </p:cNvPr>
            <p:cNvSpPr>
              <a:spLocks noChangeArrowheads="1"/>
            </p:cNvSpPr>
            <p:nvPr/>
          </p:nvSpPr>
          <p:spPr bwMode="auto">
            <a:xfrm>
              <a:off x="752476" y="-269875"/>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9" name="Oval 66">
              <a:extLst>
                <a:ext uri="{FF2B5EF4-FFF2-40B4-BE49-F238E27FC236}">
                  <a16:creationId xmlns:a16="http://schemas.microsoft.com/office/drawing/2014/main" id="{6F43F3D1-B8CB-54F6-36F7-16314257D69B}"/>
                </a:ext>
              </a:extLst>
            </p:cNvPr>
            <p:cNvSpPr>
              <a:spLocks noChangeArrowheads="1"/>
            </p:cNvSpPr>
            <p:nvPr/>
          </p:nvSpPr>
          <p:spPr bwMode="auto">
            <a:xfrm>
              <a:off x="919163" y="-103188"/>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0" name="Oval 67">
              <a:extLst>
                <a:ext uri="{FF2B5EF4-FFF2-40B4-BE49-F238E27FC236}">
                  <a16:creationId xmlns:a16="http://schemas.microsoft.com/office/drawing/2014/main" id="{92E571BB-D352-2156-6D4A-C44BE8B1DEC3}"/>
                </a:ext>
              </a:extLst>
            </p:cNvPr>
            <p:cNvSpPr>
              <a:spLocks noChangeArrowheads="1"/>
            </p:cNvSpPr>
            <p:nvPr/>
          </p:nvSpPr>
          <p:spPr bwMode="auto">
            <a:xfrm>
              <a:off x="927101" y="53975"/>
              <a:ext cx="85725"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1" name="Oval 68">
              <a:extLst>
                <a:ext uri="{FF2B5EF4-FFF2-40B4-BE49-F238E27FC236}">
                  <a16:creationId xmlns:a16="http://schemas.microsoft.com/office/drawing/2014/main" id="{7A8957F8-68A4-3EE6-C67A-79E4C3B0E740}"/>
                </a:ext>
              </a:extLst>
            </p:cNvPr>
            <p:cNvSpPr>
              <a:spLocks noChangeArrowheads="1"/>
            </p:cNvSpPr>
            <p:nvPr/>
          </p:nvSpPr>
          <p:spPr bwMode="auto">
            <a:xfrm>
              <a:off x="760413" y="-95250"/>
              <a:ext cx="87313"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2" name="Oval 69">
              <a:extLst>
                <a:ext uri="{FF2B5EF4-FFF2-40B4-BE49-F238E27FC236}">
                  <a16:creationId xmlns:a16="http://schemas.microsoft.com/office/drawing/2014/main" id="{E37C8ED8-118C-127C-C8D8-93DB49103625}"/>
                </a:ext>
              </a:extLst>
            </p:cNvPr>
            <p:cNvSpPr>
              <a:spLocks noChangeArrowheads="1"/>
            </p:cNvSpPr>
            <p:nvPr/>
          </p:nvSpPr>
          <p:spPr bwMode="auto">
            <a:xfrm>
              <a:off x="611188" y="-261938"/>
              <a:ext cx="85725"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 name="TextBox 2">
            <a:extLst>
              <a:ext uri="{FF2B5EF4-FFF2-40B4-BE49-F238E27FC236}">
                <a16:creationId xmlns:a16="http://schemas.microsoft.com/office/drawing/2014/main" id="{BFFC5C2C-B337-3578-4DEF-5FA5EAEA706D}"/>
              </a:ext>
            </a:extLst>
          </p:cNvPr>
          <p:cNvSpPr txBox="1"/>
          <p:nvPr userDrawn="1"/>
        </p:nvSpPr>
        <p:spPr>
          <a:xfrm>
            <a:off x="1516830" y="6334188"/>
            <a:ext cx="5719046" cy="153888"/>
          </a:xfrm>
          <a:prstGeom prst="rect">
            <a:avLst/>
          </a:prstGeom>
          <a:noFill/>
        </p:spPr>
        <p:txBody>
          <a:bodyPr wrap="square" lIns="0" tIns="0" rIns="0" bIns="0" rtlCol="0">
            <a:spAutoFit/>
          </a:bodyPr>
          <a:lstStyle/>
          <a:p>
            <a:pPr algn="ctr"/>
            <a:r>
              <a:rPr lang="en-US" sz="1000" dirty="0">
                <a:solidFill>
                  <a:schemeClr val="bg1"/>
                </a:solidFill>
              </a:rPr>
              <a:t>Includes content supplied by Sales Benchmark Index; Copyright © Sales Benchmark Index, 2024</a:t>
            </a:r>
          </a:p>
        </p:txBody>
      </p:sp>
    </p:spTree>
    <p:extLst>
      <p:ext uri="{BB962C8B-B14F-4D97-AF65-F5344CB8AC3E}">
        <p14:creationId xmlns:p14="http://schemas.microsoft.com/office/powerpoint/2010/main" val="20166339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1_Title Slide blue dots bkdg">
    <p:bg>
      <p:bgPr>
        <a:solidFill>
          <a:schemeClr val="accent1"/>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64658552-6E07-9117-0CA9-3B60B698736B}"/>
              </a:ext>
            </a:extLst>
          </p:cNvPr>
          <p:cNvGraphicFramePr>
            <a:graphicFrameLocks noChangeAspect="1"/>
          </p:cNvGraphicFramePr>
          <p:nvPr>
            <p:custDataLst>
              <p:tags r:id="rId1"/>
            </p:custDataLst>
            <p:extLst>
              <p:ext uri="{D42A27DB-BD31-4B8C-83A1-F6EECF244321}">
                <p14:modId xmlns:p14="http://schemas.microsoft.com/office/powerpoint/2010/main" val="288084756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4" name="Object 3" hidden="1">
                        <a:extLst>
                          <a:ext uri="{FF2B5EF4-FFF2-40B4-BE49-F238E27FC236}">
                            <a16:creationId xmlns:a16="http://schemas.microsoft.com/office/drawing/2014/main" id="{64658552-6E07-9117-0CA9-3B60B698736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5" name="Picture 4">
            <a:extLst>
              <a:ext uri="{FF2B5EF4-FFF2-40B4-BE49-F238E27FC236}">
                <a16:creationId xmlns:a16="http://schemas.microsoft.com/office/drawing/2014/main" id="{4591F0AA-87FF-62FE-5D42-09693E23D321}"/>
              </a:ext>
            </a:extLst>
          </p:cNvPr>
          <p:cNvPicPr>
            <a:picLocks noChangeAspect="1"/>
          </p:cNvPicPr>
          <p:nvPr/>
        </p:nvPicPr>
        <p:blipFill rotWithShape="1">
          <a:blip r:embed="rId5" cstate="email">
            <a:extLst>
              <a:ext uri="{BEBA8EAE-BF5A-486C-A8C5-ECC9F3942E4B}">
                <a14:imgProps xmlns:a14="http://schemas.microsoft.com/office/drawing/2010/main">
                  <a14:imgLayer r:embed="rId6">
                    <a14:imgEffect>
                      <a14:brightnessContrast bright="-45000"/>
                    </a14:imgEffect>
                  </a14:imgLayer>
                </a14:imgProps>
              </a:ext>
              <a:ext uri="{28A0092B-C50C-407E-A947-70E740481C1C}">
                <a14:useLocalDpi xmlns:a14="http://schemas.microsoft.com/office/drawing/2010/main"/>
              </a:ext>
            </a:extLst>
          </a:blip>
          <a:srcRect/>
          <a:stretch/>
        </p:blipFill>
        <p:spPr>
          <a:xfrm>
            <a:off x="0" y="1"/>
            <a:ext cx="12192000" cy="6858000"/>
          </a:xfrm>
          <a:prstGeom prst="rect">
            <a:avLst/>
          </a:prstGeom>
        </p:spPr>
      </p:pic>
      <p:sp>
        <p:nvSpPr>
          <p:cNvPr id="2" name="Title 1">
            <a:extLst>
              <a:ext uri="{FF2B5EF4-FFF2-40B4-BE49-F238E27FC236}">
                <a16:creationId xmlns:a16="http://schemas.microsoft.com/office/drawing/2014/main" id="{9C5F5AEC-749C-44CA-94C1-9495903C3571}"/>
              </a:ext>
            </a:extLst>
          </p:cNvPr>
          <p:cNvSpPr>
            <a:spLocks noGrp="1"/>
          </p:cNvSpPr>
          <p:nvPr>
            <p:ph type="ctrTitle"/>
          </p:nvPr>
        </p:nvSpPr>
        <p:spPr>
          <a:xfrm>
            <a:off x="1516830" y="2523757"/>
            <a:ext cx="9139234" cy="664797"/>
          </a:xfrm>
        </p:spPr>
        <p:txBody>
          <a:bodyPr vert="horz" lIns="91440" tIns="91440" rIns="91440" bIns="91440" anchor="ctr">
            <a:noAutofit/>
          </a:bodyPr>
          <a:lstStyle>
            <a:lvl1pPr algn="l">
              <a:defRPr sz="3600">
                <a:solidFill>
                  <a:schemeClr val="bg1"/>
                </a:solidFill>
              </a:defRPr>
            </a:lvl1pPr>
          </a:lstStyle>
          <a:p>
            <a:r>
              <a:rPr lang="en-US"/>
              <a:t>Click to edit Master title style</a:t>
            </a:r>
            <a:endParaRPr lang="en-US" dirty="0"/>
          </a:p>
        </p:txBody>
      </p:sp>
      <p:sp>
        <p:nvSpPr>
          <p:cNvPr id="82" name="Text Placeholder 81">
            <a:extLst>
              <a:ext uri="{FF2B5EF4-FFF2-40B4-BE49-F238E27FC236}">
                <a16:creationId xmlns:a16="http://schemas.microsoft.com/office/drawing/2014/main" id="{B020BF28-FA10-43DE-B2FD-965A7D8594C0}"/>
              </a:ext>
            </a:extLst>
          </p:cNvPr>
          <p:cNvSpPr>
            <a:spLocks noGrp="1"/>
          </p:cNvSpPr>
          <p:nvPr>
            <p:ph type="body" sz="quarter" idx="13"/>
          </p:nvPr>
        </p:nvSpPr>
        <p:spPr>
          <a:xfrm>
            <a:off x="1520386" y="3998279"/>
            <a:ext cx="4586287" cy="323850"/>
          </a:xfrm>
        </p:spPr>
        <p:txBody>
          <a:bodyPr lIns="91440" tIns="91440" rIns="91440" bIns="91440" anchor="ctr"/>
          <a:lstStyle>
            <a:lvl1pPr>
              <a:defRPr b="0">
                <a:solidFill>
                  <a:schemeClr val="bg1"/>
                </a:solidFill>
              </a:defRPr>
            </a:lvl1pPr>
          </a:lstStyle>
          <a:p>
            <a:pPr lvl="0"/>
            <a:r>
              <a:rPr lang="en-US"/>
              <a:t>Click to edit Master text styles</a:t>
            </a:r>
          </a:p>
        </p:txBody>
      </p:sp>
      <p:sp>
        <p:nvSpPr>
          <p:cNvPr id="83" name="Subtitle 2">
            <a:extLst>
              <a:ext uri="{FF2B5EF4-FFF2-40B4-BE49-F238E27FC236}">
                <a16:creationId xmlns:a16="http://schemas.microsoft.com/office/drawing/2014/main" id="{CA420EE9-07D0-49A0-A796-E6EAA8EBDB96}"/>
              </a:ext>
            </a:extLst>
          </p:cNvPr>
          <p:cNvSpPr>
            <a:spLocks noGrp="1"/>
          </p:cNvSpPr>
          <p:nvPr>
            <p:ph type="subTitle" idx="1"/>
          </p:nvPr>
        </p:nvSpPr>
        <p:spPr>
          <a:xfrm>
            <a:off x="1516830" y="3444432"/>
            <a:ext cx="9139234" cy="297969"/>
          </a:xfrm>
        </p:spPr>
        <p:txBody>
          <a:bodyPr vert="horz" lIns="91440" tIns="91440" rIns="91440" bIns="91440" rtlCol="0" anchor="ctr">
            <a:noAutofit/>
          </a:bodyPr>
          <a:lstStyle>
            <a:lvl1pPr>
              <a:defRPr lang="en-US" sz="2200" b="0" dirty="0">
                <a:solidFill>
                  <a:schemeClr val="bg1"/>
                </a:solidFill>
              </a:defRPr>
            </a:lvl1pPr>
          </a:lstStyle>
          <a:p>
            <a:pPr lvl="0"/>
            <a:r>
              <a:rPr lang="en-US"/>
              <a:t>Click to edit Master subtitle style</a:t>
            </a:r>
            <a:endParaRPr lang="en-US" dirty="0"/>
          </a:p>
        </p:txBody>
      </p:sp>
      <p:grpSp>
        <p:nvGrpSpPr>
          <p:cNvPr id="148" name="Group 147">
            <a:extLst>
              <a:ext uri="{FF2B5EF4-FFF2-40B4-BE49-F238E27FC236}">
                <a16:creationId xmlns:a16="http://schemas.microsoft.com/office/drawing/2014/main" id="{AF47BE45-9A6B-F77A-A246-E9AD74AC3E05}"/>
              </a:ext>
            </a:extLst>
          </p:cNvPr>
          <p:cNvGrpSpPr>
            <a:grpSpLocks noChangeAspect="1"/>
          </p:cNvGrpSpPr>
          <p:nvPr/>
        </p:nvGrpSpPr>
        <p:grpSpPr>
          <a:xfrm>
            <a:off x="702214" y="780933"/>
            <a:ext cx="3494345" cy="745107"/>
            <a:chOff x="611188" y="-279400"/>
            <a:chExt cx="3767138" cy="803275"/>
          </a:xfrm>
          <a:solidFill>
            <a:schemeClr val="bg1"/>
          </a:solidFill>
        </p:grpSpPr>
        <p:sp>
          <p:nvSpPr>
            <p:cNvPr id="149" name="Freeform 5">
              <a:extLst>
                <a:ext uri="{FF2B5EF4-FFF2-40B4-BE49-F238E27FC236}">
                  <a16:creationId xmlns:a16="http://schemas.microsoft.com/office/drawing/2014/main" id="{5C5B487B-3C0A-CD7C-49B9-906DAA6B051C}"/>
                </a:ext>
              </a:extLst>
            </p:cNvPr>
            <p:cNvSpPr>
              <a:spLocks noEditPoints="1"/>
            </p:cNvSpPr>
            <p:nvPr/>
          </p:nvSpPr>
          <p:spPr bwMode="auto">
            <a:xfrm>
              <a:off x="1885951" y="438150"/>
              <a:ext cx="60325" cy="63500"/>
            </a:xfrm>
            <a:custGeom>
              <a:avLst/>
              <a:gdLst>
                <a:gd name="T0" fmla="*/ 36 w 73"/>
                <a:gd name="T1" fmla="*/ 0 h 78"/>
                <a:gd name="T2" fmla="*/ 10 w 73"/>
                <a:gd name="T3" fmla="*/ 10 h 78"/>
                <a:gd name="T4" fmla="*/ 0 w 73"/>
                <a:gd name="T5" fmla="*/ 39 h 78"/>
                <a:gd name="T6" fmla="*/ 10 w 73"/>
                <a:gd name="T7" fmla="*/ 67 h 78"/>
                <a:gd name="T8" fmla="*/ 36 w 73"/>
                <a:gd name="T9" fmla="*/ 78 h 78"/>
                <a:gd name="T10" fmla="*/ 63 w 73"/>
                <a:gd name="T11" fmla="*/ 67 h 78"/>
                <a:gd name="T12" fmla="*/ 73 w 73"/>
                <a:gd name="T13" fmla="*/ 39 h 78"/>
                <a:gd name="T14" fmla="*/ 63 w 73"/>
                <a:gd name="T15" fmla="*/ 10 h 78"/>
                <a:gd name="T16" fmla="*/ 36 w 73"/>
                <a:gd name="T17" fmla="*/ 0 h 78"/>
                <a:gd name="T18" fmla="*/ 52 w 73"/>
                <a:gd name="T19" fmla="*/ 59 h 78"/>
                <a:gd name="T20" fmla="*/ 36 w 73"/>
                <a:gd name="T21" fmla="*/ 66 h 78"/>
                <a:gd name="T22" fmla="*/ 20 w 73"/>
                <a:gd name="T23" fmla="*/ 59 h 78"/>
                <a:gd name="T24" fmla="*/ 15 w 73"/>
                <a:gd name="T25" fmla="*/ 39 h 78"/>
                <a:gd name="T26" fmla="*/ 21 w 73"/>
                <a:gd name="T27" fmla="*/ 19 h 78"/>
                <a:gd name="T28" fmla="*/ 36 w 73"/>
                <a:gd name="T29" fmla="*/ 11 h 78"/>
                <a:gd name="T30" fmla="*/ 52 w 73"/>
                <a:gd name="T31" fmla="*/ 19 h 78"/>
                <a:gd name="T32" fmla="*/ 58 w 73"/>
                <a:gd name="T33" fmla="*/ 39 h 78"/>
                <a:gd name="T34" fmla="*/ 52 w 73"/>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 h="78">
                  <a:moveTo>
                    <a:pt x="36" y="0"/>
                  </a:moveTo>
                  <a:cubicBezTo>
                    <a:pt x="25" y="0"/>
                    <a:pt x="17" y="3"/>
                    <a:pt x="10" y="10"/>
                  </a:cubicBezTo>
                  <a:cubicBezTo>
                    <a:pt x="3" y="17"/>
                    <a:pt x="0" y="27"/>
                    <a:pt x="0" y="39"/>
                  </a:cubicBezTo>
                  <a:cubicBezTo>
                    <a:pt x="0" y="51"/>
                    <a:pt x="3" y="60"/>
                    <a:pt x="10" y="67"/>
                  </a:cubicBezTo>
                  <a:cubicBezTo>
                    <a:pt x="17" y="74"/>
                    <a:pt x="25" y="78"/>
                    <a:pt x="36" y="78"/>
                  </a:cubicBezTo>
                  <a:cubicBezTo>
                    <a:pt x="47" y="78"/>
                    <a:pt x="56" y="74"/>
                    <a:pt x="63" y="67"/>
                  </a:cubicBezTo>
                  <a:cubicBezTo>
                    <a:pt x="69" y="60"/>
                    <a:pt x="73" y="51"/>
                    <a:pt x="73" y="39"/>
                  </a:cubicBezTo>
                  <a:cubicBezTo>
                    <a:pt x="73" y="27"/>
                    <a:pt x="69" y="17"/>
                    <a:pt x="63"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1" y="19"/>
                  </a:cubicBezTo>
                  <a:cubicBezTo>
                    <a:pt x="24" y="14"/>
                    <a:pt x="30" y="11"/>
                    <a:pt x="36" y="11"/>
                  </a:cubicBezTo>
                  <a:cubicBezTo>
                    <a:pt x="43" y="11"/>
                    <a:pt x="48" y="14"/>
                    <a:pt x="52" y="19"/>
                  </a:cubicBezTo>
                  <a:cubicBezTo>
                    <a:pt x="56" y="24"/>
                    <a:pt x="58" y="30"/>
                    <a:pt x="58" y="39"/>
                  </a:cubicBezTo>
                  <a:cubicBezTo>
                    <a:pt x="58" y="47"/>
                    <a:pt x="56" y="54"/>
                    <a:pt x="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 name="Freeform 6">
              <a:extLst>
                <a:ext uri="{FF2B5EF4-FFF2-40B4-BE49-F238E27FC236}">
                  <a16:creationId xmlns:a16="http://schemas.microsoft.com/office/drawing/2014/main" id="{FC002D50-1258-94CD-A4CA-8EF05842095A}"/>
                </a:ext>
              </a:extLst>
            </p:cNvPr>
            <p:cNvSpPr>
              <a:spLocks/>
            </p:cNvSpPr>
            <p:nvPr/>
          </p:nvSpPr>
          <p:spPr bwMode="auto">
            <a:xfrm>
              <a:off x="1152526" y="414338"/>
              <a:ext cx="74613" cy="87313"/>
            </a:xfrm>
            <a:custGeom>
              <a:avLst/>
              <a:gdLst>
                <a:gd name="T0" fmla="*/ 50 w 89"/>
                <a:gd name="T1" fmla="*/ 62 h 106"/>
                <a:gd name="T2" fmla="*/ 75 w 89"/>
                <a:gd name="T3" fmla="*/ 62 h 106"/>
                <a:gd name="T4" fmla="*/ 75 w 89"/>
                <a:gd name="T5" fmla="*/ 80 h 106"/>
                <a:gd name="T6" fmla="*/ 74 w 89"/>
                <a:gd name="T7" fmla="*/ 81 h 106"/>
                <a:gd name="T8" fmla="*/ 71 w 89"/>
                <a:gd name="T9" fmla="*/ 84 h 106"/>
                <a:gd name="T10" fmla="*/ 66 w 89"/>
                <a:gd name="T11" fmla="*/ 88 h 106"/>
                <a:gd name="T12" fmla="*/ 58 w 89"/>
                <a:gd name="T13" fmla="*/ 91 h 106"/>
                <a:gd name="T14" fmla="*/ 48 w 89"/>
                <a:gd name="T15" fmla="*/ 92 h 106"/>
                <a:gd name="T16" fmla="*/ 24 w 89"/>
                <a:gd name="T17" fmla="*/ 82 h 106"/>
                <a:gd name="T18" fmla="*/ 15 w 89"/>
                <a:gd name="T19" fmla="*/ 52 h 106"/>
                <a:gd name="T20" fmla="*/ 25 w 89"/>
                <a:gd name="T21" fmla="*/ 23 h 106"/>
                <a:gd name="T22" fmla="*/ 48 w 89"/>
                <a:gd name="T23" fmla="*/ 13 h 106"/>
                <a:gd name="T24" fmla="*/ 57 w 89"/>
                <a:gd name="T25" fmla="*/ 14 h 106"/>
                <a:gd name="T26" fmla="*/ 64 w 89"/>
                <a:gd name="T27" fmla="*/ 16 h 106"/>
                <a:gd name="T28" fmla="*/ 69 w 89"/>
                <a:gd name="T29" fmla="*/ 19 h 106"/>
                <a:gd name="T30" fmla="*/ 73 w 89"/>
                <a:gd name="T31" fmla="*/ 23 h 106"/>
                <a:gd name="T32" fmla="*/ 75 w 89"/>
                <a:gd name="T33" fmla="*/ 26 h 106"/>
                <a:gd name="T34" fmla="*/ 76 w 89"/>
                <a:gd name="T35" fmla="*/ 27 h 106"/>
                <a:gd name="T36" fmla="*/ 86 w 89"/>
                <a:gd name="T37" fmla="*/ 18 h 106"/>
                <a:gd name="T38" fmla="*/ 48 w 89"/>
                <a:gd name="T39" fmla="*/ 0 h 106"/>
                <a:gd name="T40" fmla="*/ 14 w 89"/>
                <a:gd name="T41" fmla="*/ 14 h 106"/>
                <a:gd name="T42" fmla="*/ 0 w 89"/>
                <a:gd name="T43" fmla="*/ 52 h 106"/>
                <a:gd name="T44" fmla="*/ 13 w 89"/>
                <a:gd name="T45" fmla="*/ 91 h 106"/>
                <a:gd name="T46" fmla="*/ 45 w 89"/>
                <a:gd name="T47" fmla="*/ 106 h 106"/>
                <a:gd name="T48" fmla="*/ 57 w 89"/>
                <a:gd name="T49" fmla="*/ 104 h 106"/>
                <a:gd name="T50" fmla="*/ 66 w 89"/>
                <a:gd name="T51" fmla="*/ 101 h 106"/>
                <a:gd name="T52" fmla="*/ 73 w 89"/>
                <a:gd name="T53" fmla="*/ 97 h 106"/>
                <a:gd name="T54" fmla="*/ 76 w 89"/>
                <a:gd name="T55" fmla="*/ 94 h 106"/>
                <a:gd name="T56" fmla="*/ 78 w 89"/>
                <a:gd name="T57" fmla="*/ 92 h 106"/>
                <a:gd name="T58" fmla="*/ 79 w 89"/>
                <a:gd name="T59" fmla="*/ 104 h 106"/>
                <a:gd name="T60" fmla="*/ 89 w 89"/>
                <a:gd name="T61" fmla="*/ 104 h 106"/>
                <a:gd name="T62" fmla="*/ 89 w 89"/>
                <a:gd name="T63" fmla="*/ 51 h 106"/>
                <a:gd name="T64" fmla="*/ 50 w 89"/>
                <a:gd name="T65" fmla="*/ 51 h 106"/>
                <a:gd name="T66" fmla="*/ 50 w 89"/>
                <a:gd name="T67" fmla="*/ 62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9" h="106">
                  <a:moveTo>
                    <a:pt x="50" y="62"/>
                  </a:moveTo>
                  <a:cubicBezTo>
                    <a:pt x="75" y="62"/>
                    <a:pt x="75" y="62"/>
                    <a:pt x="75" y="62"/>
                  </a:cubicBezTo>
                  <a:cubicBezTo>
                    <a:pt x="75" y="80"/>
                    <a:pt x="75" y="80"/>
                    <a:pt x="75" y="80"/>
                  </a:cubicBezTo>
                  <a:cubicBezTo>
                    <a:pt x="74" y="81"/>
                    <a:pt x="74" y="81"/>
                    <a:pt x="74" y="81"/>
                  </a:cubicBezTo>
                  <a:cubicBezTo>
                    <a:pt x="73" y="82"/>
                    <a:pt x="72" y="83"/>
                    <a:pt x="71" y="84"/>
                  </a:cubicBezTo>
                  <a:cubicBezTo>
                    <a:pt x="69" y="86"/>
                    <a:pt x="68" y="87"/>
                    <a:pt x="66" y="88"/>
                  </a:cubicBezTo>
                  <a:cubicBezTo>
                    <a:pt x="64" y="89"/>
                    <a:pt x="61" y="90"/>
                    <a:pt x="58" y="91"/>
                  </a:cubicBezTo>
                  <a:cubicBezTo>
                    <a:pt x="55" y="92"/>
                    <a:pt x="51" y="92"/>
                    <a:pt x="48" y="92"/>
                  </a:cubicBezTo>
                  <a:cubicBezTo>
                    <a:pt x="38" y="92"/>
                    <a:pt x="30" y="89"/>
                    <a:pt x="24" y="82"/>
                  </a:cubicBezTo>
                  <a:cubicBezTo>
                    <a:pt x="18" y="74"/>
                    <a:pt x="15" y="65"/>
                    <a:pt x="15" y="52"/>
                  </a:cubicBezTo>
                  <a:cubicBezTo>
                    <a:pt x="15" y="40"/>
                    <a:pt x="18" y="31"/>
                    <a:pt x="25" y="23"/>
                  </a:cubicBezTo>
                  <a:cubicBezTo>
                    <a:pt x="31" y="16"/>
                    <a:pt x="39" y="13"/>
                    <a:pt x="48" y="13"/>
                  </a:cubicBezTo>
                  <a:cubicBezTo>
                    <a:pt x="51" y="13"/>
                    <a:pt x="54" y="13"/>
                    <a:pt x="57" y="14"/>
                  </a:cubicBezTo>
                  <a:cubicBezTo>
                    <a:pt x="60" y="14"/>
                    <a:pt x="62" y="15"/>
                    <a:pt x="64" y="16"/>
                  </a:cubicBezTo>
                  <a:cubicBezTo>
                    <a:pt x="66" y="17"/>
                    <a:pt x="67" y="18"/>
                    <a:pt x="69" y="19"/>
                  </a:cubicBezTo>
                  <a:cubicBezTo>
                    <a:pt x="71" y="21"/>
                    <a:pt x="72" y="22"/>
                    <a:pt x="73" y="23"/>
                  </a:cubicBezTo>
                  <a:cubicBezTo>
                    <a:pt x="74" y="24"/>
                    <a:pt x="74" y="25"/>
                    <a:pt x="75" y="26"/>
                  </a:cubicBezTo>
                  <a:cubicBezTo>
                    <a:pt x="76" y="27"/>
                    <a:pt x="76" y="27"/>
                    <a:pt x="76" y="27"/>
                  </a:cubicBezTo>
                  <a:cubicBezTo>
                    <a:pt x="86" y="18"/>
                    <a:pt x="86" y="18"/>
                    <a:pt x="86" y="18"/>
                  </a:cubicBezTo>
                  <a:cubicBezTo>
                    <a:pt x="77" y="6"/>
                    <a:pt x="64" y="0"/>
                    <a:pt x="48" y="0"/>
                  </a:cubicBezTo>
                  <a:cubicBezTo>
                    <a:pt x="35" y="0"/>
                    <a:pt x="23" y="4"/>
                    <a:pt x="14" y="14"/>
                  </a:cubicBezTo>
                  <a:cubicBezTo>
                    <a:pt x="4" y="24"/>
                    <a:pt x="0" y="36"/>
                    <a:pt x="0" y="52"/>
                  </a:cubicBezTo>
                  <a:cubicBezTo>
                    <a:pt x="0" y="69"/>
                    <a:pt x="4" y="82"/>
                    <a:pt x="13" y="91"/>
                  </a:cubicBezTo>
                  <a:cubicBezTo>
                    <a:pt x="21" y="101"/>
                    <a:pt x="32" y="106"/>
                    <a:pt x="45" y="106"/>
                  </a:cubicBezTo>
                  <a:cubicBezTo>
                    <a:pt x="50" y="106"/>
                    <a:pt x="54" y="105"/>
                    <a:pt x="57" y="104"/>
                  </a:cubicBezTo>
                  <a:cubicBezTo>
                    <a:pt x="61" y="103"/>
                    <a:pt x="64" y="102"/>
                    <a:pt x="66" y="101"/>
                  </a:cubicBezTo>
                  <a:cubicBezTo>
                    <a:pt x="69" y="100"/>
                    <a:pt x="71" y="99"/>
                    <a:pt x="73" y="97"/>
                  </a:cubicBezTo>
                  <a:cubicBezTo>
                    <a:pt x="75" y="95"/>
                    <a:pt x="76" y="94"/>
                    <a:pt x="76" y="94"/>
                  </a:cubicBezTo>
                  <a:cubicBezTo>
                    <a:pt x="77" y="93"/>
                    <a:pt x="77" y="93"/>
                    <a:pt x="78" y="92"/>
                  </a:cubicBezTo>
                  <a:cubicBezTo>
                    <a:pt x="79" y="104"/>
                    <a:pt x="79" y="104"/>
                    <a:pt x="79" y="104"/>
                  </a:cubicBezTo>
                  <a:cubicBezTo>
                    <a:pt x="89" y="104"/>
                    <a:pt x="89" y="104"/>
                    <a:pt x="89" y="104"/>
                  </a:cubicBezTo>
                  <a:cubicBezTo>
                    <a:pt x="89" y="51"/>
                    <a:pt x="89" y="51"/>
                    <a:pt x="89" y="51"/>
                  </a:cubicBezTo>
                  <a:cubicBezTo>
                    <a:pt x="50" y="51"/>
                    <a:pt x="50" y="51"/>
                    <a:pt x="50" y="51"/>
                  </a:cubicBezTo>
                  <a:lnTo>
                    <a:pt x="50" y="6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1" name="Freeform 7">
              <a:extLst>
                <a:ext uri="{FF2B5EF4-FFF2-40B4-BE49-F238E27FC236}">
                  <a16:creationId xmlns:a16="http://schemas.microsoft.com/office/drawing/2014/main" id="{5E276722-5197-B412-82F4-CAE376DBBFED}"/>
                </a:ext>
              </a:extLst>
            </p:cNvPr>
            <p:cNvSpPr>
              <a:spLocks/>
            </p:cNvSpPr>
            <p:nvPr/>
          </p:nvSpPr>
          <p:spPr bwMode="auto">
            <a:xfrm>
              <a:off x="1246188" y="436563"/>
              <a:ext cx="34925" cy="63500"/>
            </a:xfrm>
            <a:custGeom>
              <a:avLst/>
              <a:gdLst>
                <a:gd name="T0" fmla="*/ 23 w 43"/>
                <a:gd name="T1" fmla="*/ 5 h 77"/>
                <a:gd name="T2" fmla="*/ 14 w 43"/>
                <a:gd name="T3" fmla="*/ 17 h 77"/>
                <a:gd name="T4" fmla="*/ 13 w 43"/>
                <a:gd name="T5" fmla="*/ 2 h 77"/>
                <a:gd name="T6" fmla="*/ 0 w 43"/>
                <a:gd name="T7" fmla="*/ 2 h 77"/>
                <a:gd name="T8" fmla="*/ 0 w 43"/>
                <a:gd name="T9" fmla="*/ 77 h 77"/>
                <a:gd name="T10" fmla="*/ 14 w 43"/>
                <a:gd name="T11" fmla="*/ 77 h 77"/>
                <a:gd name="T12" fmla="*/ 14 w 43"/>
                <a:gd name="T13" fmla="*/ 35 h 77"/>
                <a:gd name="T14" fmla="*/ 24 w 43"/>
                <a:gd name="T15" fmla="*/ 18 h 77"/>
                <a:gd name="T16" fmla="*/ 35 w 43"/>
                <a:gd name="T17" fmla="*/ 14 h 77"/>
                <a:gd name="T18" fmla="*/ 41 w 43"/>
                <a:gd name="T19" fmla="*/ 15 h 77"/>
                <a:gd name="T20" fmla="*/ 43 w 43"/>
                <a:gd name="T21" fmla="*/ 1 h 77"/>
                <a:gd name="T22" fmla="*/ 37 w 43"/>
                <a:gd name="T23" fmla="*/ 0 h 77"/>
                <a:gd name="T24" fmla="*/ 23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3" y="5"/>
                  </a:moveTo>
                  <a:cubicBezTo>
                    <a:pt x="19" y="8"/>
                    <a:pt x="16" y="12"/>
                    <a:pt x="14" y="17"/>
                  </a:cubicBezTo>
                  <a:cubicBezTo>
                    <a:pt x="13" y="2"/>
                    <a:pt x="13" y="2"/>
                    <a:pt x="13" y="2"/>
                  </a:cubicBezTo>
                  <a:cubicBezTo>
                    <a:pt x="0" y="2"/>
                    <a:pt x="0" y="2"/>
                    <a:pt x="0" y="2"/>
                  </a:cubicBezTo>
                  <a:cubicBezTo>
                    <a:pt x="0" y="77"/>
                    <a:pt x="0" y="77"/>
                    <a:pt x="0" y="77"/>
                  </a:cubicBezTo>
                  <a:cubicBezTo>
                    <a:pt x="14" y="77"/>
                    <a:pt x="14" y="77"/>
                    <a:pt x="14" y="77"/>
                  </a:cubicBezTo>
                  <a:cubicBezTo>
                    <a:pt x="14" y="35"/>
                    <a:pt x="14" y="35"/>
                    <a:pt x="14" y="35"/>
                  </a:cubicBezTo>
                  <a:cubicBezTo>
                    <a:pt x="15" y="27"/>
                    <a:pt x="19" y="22"/>
                    <a:pt x="24" y="18"/>
                  </a:cubicBezTo>
                  <a:cubicBezTo>
                    <a:pt x="28" y="16"/>
                    <a:pt x="31" y="14"/>
                    <a:pt x="35" y="14"/>
                  </a:cubicBezTo>
                  <a:cubicBezTo>
                    <a:pt x="37" y="14"/>
                    <a:pt x="39" y="15"/>
                    <a:pt x="41" y="15"/>
                  </a:cubicBezTo>
                  <a:cubicBezTo>
                    <a:pt x="43" y="1"/>
                    <a:pt x="43" y="1"/>
                    <a:pt x="43" y="1"/>
                  </a:cubicBezTo>
                  <a:cubicBezTo>
                    <a:pt x="37" y="0"/>
                    <a:pt x="37" y="0"/>
                    <a:pt x="37" y="0"/>
                  </a:cubicBezTo>
                  <a:cubicBezTo>
                    <a:pt x="32" y="0"/>
                    <a:pt x="27" y="2"/>
                    <a:pt x="23"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 name="Freeform 8">
              <a:extLst>
                <a:ext uri="{FF2B5EF4-FFF2-40B4-BE49-F238E27FC236}">
                  <a16:creationId xmlns:a16="http://schemas.microsoft.com/office/drawing/2014/main" id="{030C0CC0-0956-B1B0-70A8-800FA865F98A}"/>
                </a:ext>
              </a:extLst>
            </p:cNvPr>
            <p:cNvSpPr>
              <a:spLocks noEditPoints="1"/>
            </p:cNvSpPr>
            <p:nvPr/>
          </p:nvSpPr>
          <p:spPr bwMode="auto">
            <a:xfrm>
              <a:off x="1284288" y="438150"/>
              <a:ext cx="60325" cy="63500"/>
            </a:xfrm>
            <a:custGeom>
              <a:avLst/>
              <a:gdLst>
                <a:gd name="T0" fmla="*/ 36 w 72"/>
                <a:gd name="T1" fmla="*/ 0 h 78"/>
                <a:gd name="T2" fmla="*/ 10 w 72"/>
                <a:gd name="T3" fmla="*/ 10 h 78"/>
                <a:gd name="T4" fmla="*/ 0 w 72"/>
                <a:gd name="T5" fmla="*/ 39 h 78"/>
                <a:gd name="T6" fmla="*/ 10 w 72"/>
                <a:gd name="T7" fmla="*/ 67 h 78"/>
                <a:gd name="T8" fmla="*/ 36 w 72"/>
                <a:gd name="T9" fmla="*/ 78 h 78"/>
                <a:gd name="T10" fmla="*/ 62 w 72"/>
                <a:gd name="T11" fmla="*/ 67 h 78"/>
                <a:gd name="T12" fmla="*/ 72 w 72"/>
                <a:gd name="T13" fmla="*/ 39 h 78"/>
                <a:gd name="T14" fmla="*/ 62 w 72"/>
                <a:gd name="T15" fmla="*/ 10 h 78"/>
                <a:gd name="T16" fmla="*/ 36 w 72"/>
                <a:gd name="T17" fmla="*/ 0 h 78"/>
                <a:gd name="T18" fmla="*/ 52 w 72"/>
                <a:gd name="T19" fmla="*/ 59 h 78"/>
                <a:gd name="T20" fmla="*/ 36 w 72"/>
                <a:gd name="T21" fmla="*/ 66 h 78"/>
                <a:gd name="T22" fmla="*/ 20 w 72"/>
                <a:gd name="T23" fmla="*/ 59 h 78"/>
                <a:gd name="T24" fmla="*/ 15 w 72"/>
                <a:gd name="T25" fmla="*/ 39 h 78"/>
                <a:gd name="T26" fmla="*/ 20 w 72"/>
                <a:gd name="T27" fmla="*/ 19 h 78"/>
                <a:gd name="T28" fmla="*/ 36 w 72"/>
                <a:gd name="T29" fmla="*/ 11 h 78"/>
                <a:gd name="T30" fmla="*/ 52 w 72"/>
                <a:gd name="T31" fmla="*/ 19 h 78"/>
                <a:gd name="T32" fmla="*/ 57 w 72"/>
                <a:gd name="T33" fmla="*/ 39 h 78"/>
                <a:gd name="T34" fmla="*/ 52 w 72"/>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78">
                  <a:moveTo>
                    <a:pt x="36" y="0"/>
                  </a:moveTo>
                  <a:cubicBezTo>
                    <a:pt x="25" y="0"/>
                    <a:pt x="16" y="3"/>
                    <a:pt x="10" y="10"/>
                  </a:cubicBezTo>
                  <a:cubicBezTo>
                    <a:pt x="3" y="17"/>
                    <a:pt x="0" y="27"/>
                    <a:pt x="0" y="39"/>
                  </a:cubicBezTo>
                  <a:cubicBezTo>
                    <a:pt x="0" y="51"/>
                    <a:pt x="3" y="60"/>
                    <a:pt x="10" y="67"/>
                  </a:cubicBezTo>
                  <a:cubicBezTo>
                    <a:pt x="16" y="74"/>
                    <a:pt x="25" y="78"/>
                    <a:pt x="36" y="78"/>
                  </a:cubicBezTo>
                  <a:cubicBezTo>
                    <a:pt x="47" y="78"/>
                    <a:pt x="56" y="74"/>
                    <a:pt x="62" y="67"/>
                  </a:cubicBezTo>
                  <a:cubicBezTo>
                    <a:pt x="69" y="60"/>
                    <a:pt x="72" y="51"/>
                    <a:pt x="72" y="39"/>
                  </a:cubicBezTo>
                  <a:cubicBezTo>
                    <a:pt x="72" y="27"/>
                    <a:pt x="69" y="17"/>
                    <a:pt x="62"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0" y="19"/>
                  </a:cubicBezTo>
                  <a:cubicBezTo>
                    <a:pt x="24" y="14"/>
                    <a:pt x="29" y="11"/>
                    <a:pt x="36" y="11"/>
                  </a:cubicBezTo>
                  <a:cubicBezTo>
                    <a:pt x="43" y="11"/>
                    <a:pt x="48" y="14"/>
                    <a:pt x="52" y="19"/>
                  </a:cubicBezTo>
                  <a:cubicBezTo>
                    <a:pt x="56" y="24"/>
                    <a:pt x="57" y="30"/>
                    <a:pt x="57" y="39"/>
                  </a:cubicBezTo>
                  <a:cubicBezTo>
                    <a:pt x="57" y="47"/>
                    <a:pt x="56" y="54"/>
                    <a:pt x="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 name="Freeform 9">
              <a:extLst>
                <a:ext uri="{FF2B5EF4-FFF2-40B4-BE49-F238E27FC236}">
                  <a16:creationId xmlns:a16="http://schemas.microsoft.com/office/drawing/2014/main" id="{88BAE485-97CC-07B4-6CBC-75F7EB1F86CD}"/>
                </a:ext>
              </a:extLst>
            </p:cNvPr>
            <p:cNvSpPr>
              <a:spLocks/>
            </p:cNvSpPr>
            <p:nvPr/>
          </p:nvSpPr>
          <p:spPr bwMode="auto">
            <a:xfrm>
              <a:off x="1350963" y="438150"/>
              <a:ext cx="90488" cy="61913"/>
            </a:xfrm>
            <a:custGeom>
              <a:avLst/>
              <a:gdLst>
                <a:gd name="T0" fmla="*/ 41 w 57"/>
                <a:gd name="T1" fmla="*/ 31 h 39"/>
                <a:gd name="T2" fmla="*/ 32 w 57"/>
                <a:gd name="T3" fmla="*/ 0 h 39"/>
                <a:gd name="T4" fmla="*/ 24 w 57"/>
                <a:gd name="T5" fmla="*/ 0 h 39"/>
                <a:gd name="T6" fmla="*/ 16 w 57"/>
                <a:gd name="T7" fmla="*/ 31 h 39"/>
                <a:gd name="T8" fmla="*/ 8 w 57"/>
                <a:gd name="T9" fmla="*/ 0 h 39"/>
                <a:gd name="T10" fmla="*/ 0 w 57"/>
                <a:gd name="T11" fmla="*/ 0 h 39"/>
                <a:gd name="T12" fmla="*/ 12 w 57"/>
                <a:gd name="T13" fmla="*/ 39 h 39"/>
                <a:gd name="T14" fmla="*/ 20 w 57"/>
                <a:gd name="T15" fmla="*/ 39 h 39"/>
                <a:gd name="T16" fmla="*/ 28 w 57"/>
                <a:gd name="T17" fmla="*/ 9 h 39"/>
                <a:gd name="T18" fmla="*/ 37 w 57"/>
                <a:gd name="T19" fmla="*/ 39 h 39"/>
                <a:gd name="T20" fmla="*/ 45 w 57"/>
                <a:gd name="T21" fmla="*/ 39 h 39"/>
                <a:gd name="T22" fmla="*/ 57 w 57"/>
                <a:gd name="T23" fmla="*/ 0 h 39"/>
                <a:gd name="T24" fmla="*/ 49 w 57"/>
                <a:gd name="T25" fmla="*/ 0 h 39"/>
                <a:gd name="T26" fmla="*/ 41 w 57"/>
                <a:gd name="T27" fmla="*/ 3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7" h="39">
                  <a:moveTo>
                    <a:pt x="41" y="31"/>
                  </a:moveTo>
                  <a:lnTo>
                    <a:pt x="32" y="0"/>
                  </a:lnTo>
                  <a:lnTo>
                    <a:pt x="24" y="0"/>
                  </a:lnTo>
                  <a:lnTo>
                    <a:pt x="16" y="31"/>
                  </a:lnTo>
                  <a:lnTo>
                    <a:pt x="8" y="0"/>
                  </a:lnTo>
                  <a:lnTo>
                    <a:pt x="0" y="0"/>
                  </a:lnTo>
                  <a:lnTo>
                    <a:pt x="12" y="39"/>
                  </a:lnTo>
                  <a:lnTo>
                    <a:pt x="20" y="39"/>
                  </a:lnTo>
                  <a:lnTo>
                    <a:pt x="28" y="9"/>
                  </a:lnTo>
                  <a:lnTo>
                    <a:pt x="37" y="39"/>
                  </a:lnTo>
                  <a:lnTo>
                    <a:pt x="45" y="39"/>
                  </a:lnTo>
                  <a:lnTo>
                    <a:pt x="57" y="0"/>
                  </a:lnTo>
                  <a:lnTo>
                    <a:pt x="49" y="0"/>
                  </a:lnTo>
                  <a:lnTo>
                    <a:pt x="41" y="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 name="Freeform 10">
              <a:extLst>
                <a:ext uri="{FF2B5EF4-FFF2-40B4-BE49-F238E27FC236}">
                  <a16:creationId xmlns:a16="http://schemas.microsoft.com/office/drawing/2014/main" id="{E0EE8424-6820-BE0B-2C64-487E7DD59BC7}"/>
                </a:ext>
              </a:extLst>
            </p:cNvPr>
            <p:cNvSpPr>
              <a:spLocks/>
            </p:cNvSpPr>
            <p:nvPr/>
          </p:nvSpPr>
          <p:spPr bwMode="auto">
            <a:xfrm>
              <a:off x="1446213" y="422275"/>
              <a:ext cx="38100" cy="79375"/>
            </a:xfrm>
            <a:custGeom>
              <a:avLst/>
              <a:gdLst>
                <a:gd name="T0" fmla="*/ 26 w 46"/>
                <a:gd name="T1" fmla="*/ 0 h 97"/>
                <a:gd name="T2" fmla="*/ 13 w 46"/>
                <a:gd name="T3" fmla="*/ 0 h 97"/>
                <a:gd name="T4" fmla="*/ 11 w 46"/>
                <a:gd name="T5" fmla="*/ 20 h 97"/>
                <a:gd name="T6" fmla="*/ 0 w 46"/>
                <a:gd name="T7" fmla="*/ 20 h 97"/>
                <a:gd name="T8" fmla="*/ 0 w 46"/>
                <a:gd name="T9" fmla="*/ 31 h 97"/>
                <a:gd name="T10" fmla="*/ 11 w 46"/>
                <a:gd name="T11" fmla="*/ 31 h 97"/>
                <a:gd name="T12" fmla="*/ 11 w 46"/>
                <a:gd name="T13" fmla="*/ 72 h 97"/>
                <a:gd name="T14" fmla="*/ 16 w 46"/>
                <a:gd name="T15" fmla="*/ 91 h 97"/>
                <a:gd name="T16" fmla="*/ 32 w 46"/>
                <a:gd name="T17" fmla="*/ 97 h 97"/>
                <a:gd name="T18" fmla="*/ 46 w 46"/>
                <a:gd name="T19" fmla="*/ 95 h 97"/>
                <a:gd name="T20" fmla="*/ 44 w 46"/>
                <a:gd name="T21" fmla="*/ 84 h 97"/>
                <a:gd name="T22" fmla="*/ 36 w 46"/>
                <a:gd name="T23" fmla="*/ 85 h 97"/>
                <a:gd name="T24" fmla="*/ 28 w 46"/>
                <a:gd name="T25" fmla="*/ 82 h 97"/>
                <a:gd name="T26" fmla="*/ 26 w 46"/>
                <a:gd name="T27" fmla="*/ 70 h 97"/>
                <a:gd name="T28" fmla="*/ 26 w 46"/>
                <a:gd name="T29" fmla="*/ 31 h 97"/>
                <a:gd name="T30" fmla="*/ 46 w 46"/>
                <a:gd name="T31" fmla="*/ 31 h 97"/>
                <a:gd name="T32" fmla="*/ 46 w 46"/>
                <a:gd name="T33" fmla="*/ 20 h 97"/>
                <a:gd name="T34" fmla="*/ 26 w 46"/>
                <a:gd name="T35" fmla="*/ 20 h 97"/>
                <a:gd name="T36" fmla="*/ 26 w 46"/>
                <a:gd name="T37"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6" h="97">
                  <a:moveTo>
                    <a:pt x="26" y="0"/>
                  </a:moveTo>
                  <a:cubicBezTo>
                    <a:pt x="13" y="0"/>
                    <a:pt x="13" y="0"/>
                    <a:pt x="13" y="0"/>
                  </a:cubicBezTo>
                  <a:cubicBezTo>
                    <a:pt x="11" y="20"/>
                    <a:pt x="11" y="20"/>
                    <a:pt x="11" y="20"/>
                  </a:cubicBezTo>
                  <a:cubicBezTo>
                    <a:pt x="0" y="20"/>
                    <a:pt x="0" y="20"/>
                    <a:pt x="0" y="20"/>
                  </a:cubicBezTo>
                  <a:cubicBezTo>
                    <a:pt x="0" y="31"/>
                    <a:pt x="0" y="31"/>
                    <a:pt x="0" y="31"/>
                  </a:cubicBezTo>
                  <a:cubicBezTo>
                    <a:pt x="11" y="31"/>
                    <a:pt x="11" y="31"/>
                    <a:pt x="11" y="31"/>
                  </a:cubicBezTo>
                  <a:cubicBezTo>
                    <a:pt x="11" y="72"/>
                    <a:pt x="11" y="72"/>
                    <a:pt x="11" y="72"/>
                  </a:cubicBezTo>
                  <a:cubicBezTo>
                    <a:pt x="11" y="81"/>
                    <a:pt x="13" y="88"/>
                    <a:pt x="16" y="91"/>
                  </a:cubicBezTo>
                  <a:cubicBezTo>
                    <a:pt x="20" y="95"/>
                    <a:pt x="25" y="97"/>
                    <a:pt x="32" y="97"/>
                  </a:cubicBezTo>
                  <a:cubicBezTo>
                    <a:pt x="38" y="97"/>
                    <a:pt x="42" y="96"/>
                    <a:pt x="46" y="95"/>
                  </a:cubicBezTo>
                  <a:cubicBezTo>
                    <a:pt x="44" y="84"/>
                    <a:pt x="44" y="84"/>
                    <a:pt x="44" y="84"/>
                  </a:cubicBezTo>
                  <a:cubicBezTo>
                    <a:pt x="42" y="85"/>
                    <a:pt x="39" y="85"/>
                    <a:pt x="36" y="85"/>
                  </a:cubicBezTo>
                  <a:cubicBezTo>
                    <a:pt x="33" y="85"/>
                    <a:pt x="30" y="84"/>
                    <a:pt x="28" y="82"/>
                  </a:cubicBezTo>
                  <a:cubicBezTo>
                    <a:pt x="27" y="80"/>
                    <a:pt x="26" y="76"/>
                    <a:pt x="26" y="70"/>
                  </a:cubicBezTo>
                  <a:cubicBezTo>
                    <a:pt x="26" y="31"/>
                    <a:pt x="26" y="31"/>
                    <a:pt x="26" y="31"/>
                  </a:cubicBezTo>
                  <a:cubicBezTo>
                    <a:pt x="46" y="31"/>
                    <a:pt x="46" y="31"/>
                    <a:pt x="46" y="31"/>
                  </a:cubicBezTo>
                  <a:cubicBezTo>
                    <a:pt x="46" y="20"/>
                    <a:pt x="46" y="20"/>
                    <a:pt x="46" y="20"/>
                  </a:cubicBezTo>
                  <a:cubicBezTo>
                    <a:pt x="26" y="20"/>
                    <a:pt x="26" y="20"/>
                    <a:pt x="26" y="20"/>
                  </a:cubicBezTo>
                  <a:lnTo>
                    <a:pt x="2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5" name="Freeform 11">
              <a:extLst>
                <a:ext uri="{FF2B5EF4-FFF2-40B4-BE49-F238E27FC236}">
                  <a16:creationId xmlns:a16="http://schemas.microsoft.com/office/drawing/2014/main" id="{493BFF13-D216-7236-ADB3-513803D7A451}"/>
                </a:ext>
              </a:extLst>
            </p:cNvPr>
            <p:cNvSpPr>
              <a:spLocks/>
            </p:cNvSpPr>
            <p:nvPr/>
          </p:nvSpPr>
          <p:spPr bwMode="auto">
            <a:xfrm>
              <a:off x="1497013" y="412750"/>
              <a:ext cx="52388" cy="87313"/>
            </a:xfrm>
            <a:custGeom>
              <a:avLst/>
              <a:gdLst>
                <a:gd name="T0" fmla="*/ 39 w 64"/>
                <a:gd name="T1" fmla="*/ 30 h 106"/>
                <a:gd name="T2" fmla="*/ 14 w 64"/>
                <a:gd name="T3" fmla="*/ 45 h 106"/>
                <a:gd name="T4" fmla="*/ 14 w 64"/>
                <a:gd name="T5" fmla="*/ 0 h 106"/>
                <a:gd name="T6" fmla="*/ 0 w 64"/>
                <a:gd name="T7" fmla="*/ 0 h 106"/>
                <a:gd name="T8" fmla="*/ 0 w 64"/>
                <a:gd name="T9" fmla="*/ 106 h 106"/>
                <a:gd name="T10" fmla="*/ 14 w 64"/>
                <a:gd name="T11" fmla="*/ 106 h 106"/>
                <a:gd name="T12" fmla="*/ 14 w 64"/>
                <a:gd name="T13" fmla="*/ 62 h 106"/>
                <a:gd name="T14" fmla="*/ 21 w 64"/>
                <a:gd name="T15" fmla="*/ 49 h 106"/>
                <a:gd name="T16" fmla="*/ 34 w 64"/>
                <a:gd name="T17" fmla="*/ 42 h 106"/>
                <a:gd name="T18" fmla="*/ 46 w 64"/>
                <a:gd name="T19" fmla="*/ 47 h 106"/>
                <a:gd name="T20" fmla="*/ 49 w 64"/>
                <a:gd name="T21" fmla="*/ 62 h 106"/>
                <a:gd name="T22" fmla="*/ 49 w 64"/>
                <a:gd name="T23" fmla="*/ 106 h 106"/>
                <a:gd name="T24" fmla="*/ 64 w 64"/>
                <a:gd name="T25" fmla="*/ 106 h 106"/>
                <a:gd name="T26" fmla="*/ 64 w 64"/>
                <a:gd name="T27" fmla="*/ 58 h 106"/>
                <a:gd name="T28" fmla="*/ 57 w 64"/>
                <a:gd name="T29" fmla="*/ 37 h 106"/>
                <a:gd name="T30" fmla="*/ 39 w 64"/>
                <a:gd name="T31" fmla="*/ 3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4" h="106">
                  <a:moveTo>
                    <a:pt x="39" y="30"/>
                  </a:moveTo>
                  <a:cubicBezTo>
                    <a:pt x="29" y="30"/>
                    <a:pt x="20" y="35"/>
                    <a:pt x="14" y="45"/>
                  </a:cubicBezTo>
                  <a:cubicBezTo>
                    <a:pt x="14" y="0"/>
                    <a:pt x="14" y="0"/>
                    <a:pt x="14" y="0"/>
                  </a:cubicBezTo>
                  <a:cubicBezTo>
                    <a:pt x="0" y="0"/>
                    <a:pt x="0" y="0"/>
                    <a:pt x="0" y="0"/>
                  </a:cubicBezTo>
                  <a:cubicBezTo>
                    <a:pt x="0" y="106"/>
                    <a:pt x="0" y="106"/>
                    <a:pt x="0" y="106"/>
                  </a:cubicBezTo>
                  <a:cubicBezTo>
                    <a:pt x="14" y="106"/>
                    <a:pt x="14" y="106"/>
                    <a:pt x="14" y="106"/>
                  </a:cubicBezTo>
                  <a:cubicBezTo>
                    <a:pt x="14" y="62"/>
                    <a:pt x="14" y="62"/>
                    <a:pt x="14" y="62"/>
                  </a:cubicBezTo>
                  <a:cubicBezTo>
                    <a:pt x="15" y="57"/>
                    <a:pt x="17" y="53"/>
                    <a:pt x="21" y="49"/>
                  </a:cubicBezTo>
                  <a:cubicBezTo>
                    <a:pt x="25" y="44"/>
                    <a:pt x="29" y="42"/>
                    <a:pt x="34" y="42"/>
                  </a:cubicBezTo>
                  <a:cubicBezTo>
                    <a:pt x="40" y="42"/>
                    <a:pt x="44" y="44"/>
                    <a:pt x="46" y="47"/>
                  </a:cubicBezTo>
                  <a:cubicBezTo>
                    <a:pt x="48" y="50"/>
                    <a:pt x="49" y="55"/>
                    <a:pt x="49" y="62"/>
                  </a:cubicBezTo>
                  <a:cubicBezTo>
                    <a:pt x="49" y="106"/>
                    <a:pt x="49" y="106"/>
                    <a:pt x="49" y="106"/>
                  </a:cubicBezTo>
                  <a:cubicBezTo>
                    <a:pt x="64" y="106"/>
                    <a:pt x="64" y="106"/>
                    <a:pt x="64" y="106"/>
                  </a:cubicBezTo>
                  <a:cubicBezTo>
                    <a:pt x="64" y="58"/>
                    <a:pt x="64" y="58"/>
                    <a:pt x="64" y="58"/>
                  </a:cubicBezTo>
                  <a:cubicBezTo>
                    <a:pt x="64" y="48"/>
                    <a:pt x="62" y="41"/>
                    <a:pt x="57" y="37"/>
                  </a:cubicBezTo>
                  <a:cubicBezTo>
                    <a:pt x="53" y="32"/>
                    <a:pt x="47" y="30"/>
                    <a:pt x="39"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 name="Freeform 12">
              <a:extLst>
                <a:ext uri="{FF2B5EF4-FFF2-40B4-BE49-F238E27FC236}">
                  <a16:creationId xmlns:a16="http://schemas.microsoft.com/office/drawing/2014/main" id="{A2FBFC85-5630-8BC3-A583-1DEC58BBCCA5}"/>
                </a:ext>
              </a:extLst>
            </p:cNvPr>
            <p:cNvSpPr>
              <a:spLocks noEditPoints="1"/>
            </p:cNvSpPr>
            <p:nvPr/>
          </p:nvSpPr>
          <p:spPr bwMode="auto">
            <a:xfrm>
              <a:off x="1581151" y="415925"/>
              <a:ext cx="77788" cy="84138"/>
            </a:xfrm>
            <a:custGeom>
              <a:avLst/>
              <a:gdLst>
                <a:gd name="T0" fmla="*/ 20 w 49"/>
                <a:gd name="T1" fmla="*/ 0 h 53"/>
                <a:gd name="T2" fmla="*/ 0 w 49"/>
                <a:gd name="T3" fmla="*/ 53 h 53"/>
                <a:gd name="T4" fmla="*/ 8 w 49"/>
                <a:gd name="T5" fmla="*/ 53 h 53"/>
                <a:gd name="T6" fmla="*/ 13 w 49"/>
                <a:gd name="T7" fmla="*/ 40 h 53"/>
                <a:gd name="T8" fmla="*/ 36 w 49"/>
                <a:gd name="T9" fmla="*/ 40 h 53"/>
                <a:gd name="T10" fmla="*/ 40 w 49"/>
                <a:gd name="T11" fmla="*/ 53 h 53"/>
                <a:gd name="T12" fmla="*/ 49 w 49"/>
                <a:gd name="T13" fmla="*/ 53 h 53"/>
                <a:gd name="T14" fmla="*/ 29 w 49"/>
                <a:gd name="T15" fmla="*/ 0 h 53"/>
                <a:gd name="T16" fmla="*/ 20 w 49"/>
                <a:gd name="T17" fmla="*/ 0 h 53"/>
                <a:gd name="T18" fmla="*/ 15 w 49"/>
                <a:gd name="T19" fmla="*/ 34 h 53"/>
                <a:gd name="T20" fmla="*/ 24 w 49"/>
                <a:gd name="T21" fmla="*/ 7 h 53"/>
                <a:gd name="T22" fmla="*/ 34 w 49"/>
                <a:gd name="T23" fmla="*/ 34 h 53"/>
                <a:gd name="T24" fmla="*/ 15 w 49"/>
                <a:gd name="T25" fmla="*/ 34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3">
                  <a:moveTo>
                    <a:pt x="20" y="0"/>
                  </a:moveTo>
                  <a:lnTo>
                    <a:pt x="0" y="53"/>
                  </a:lnTo>
                  <a:lnTo>
                    <a:pt x="8" y="53"/>
                  </a:lnTo>
                  <a:lnTo>
                    <a:pt x="13" y="40"/>
                  </a:lnTo>
                  <a:lnTo>
                    <a:pt x="36" y="40"/>
                  </a:lnTo>
                  <a:lnTo>
                    <a:pt x="40" y="53"/>
                  </a:lnTo>
                  <a:lnTo>
                    <a:pt x="49" y="53"/>
                  </a:lnTo>
                  <a:lnTo>
                    <a:pt x="29" y="0"/>
                  </a:lnTo>
                  <a:lnTo>
                    <a:pt x="20" y="0"/>
                  </a:lnTo>
                  <a:close/>
                  <a:moveTo>
                    <a:pt x="15" y="34"/>
                  </a:moveTo>
                  <a:lnTo>
                    <a:pt x="24" y="7"/>
                  </a:lnTo>
                  <a:lnTo>
                    <a:pt x="34" y="34"/>
                  </a:lnTo>
                  <a:lnTo>
                    <a:pt x="15" y="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 name="Freeform 14">
              <a:extLst>
                <a:ext uri="{FF2B5EF4-FFF2-40B4-BE49-F238E27FC236}">
                  <a16:creationId xmlns:a16="http://schemas.microsoft.com/office/drawing/2014/main" id="{FF83A1F9-4D22-902B-230C-EA48637DF2D8}"/>
                </a:ext>
              </a:extLst>
            </p:cNvPr>
            <p:cNvSpPr>
              <a:spLocks noEditPoints="1"/>
            </p:cNvSpPr>
            <p:nvPr/>
          </p:nvSpPr>
          <p:spPr bwMode="auto">
            <a:xfrm>
              <a:off x="1663701" y="412750"/>
              <a:ext cx="58738" cy="88900"/>
            </a:xfrm>
            <a:custGeom>
              <a:avLst/>
              <a:gdLst>
                <a:gd name="T0" fmla="*/ 57 w 71"/>
                <a:gd name="T1" fmla="*/ 43 h 108"/>
                <a:gd name="T2" fmla="*/ 55 w 71"/>
                <a:gd name="T3" fmla="*/ 40 h 108"/>
                <a:gd name="T4" fmla="*/ 51 w 71"/>
                <a:gd name="T5" fmla="*/ 36 h 108"/>
                <a:gd name="T6" fmla="*/ 43 w 71"/>
                <a:gd name="T7" fmla="*/ 31 h 108"/>
                <a:gd name="T8" fmla="*/ 33 w 71"/>
                <a:gd name="T9" fmla="*/ 30 h 108"/>
                <a:gd name="T10" fmla="*/ 9 w 71"/>
                <a:gd name="T11" fmla="*/ 41 h 108"/>
                <a:gd name="T12" fmla="*/ 0 w 71"/>
                <a:gd name="T13" fmla="*/ 69 h 108"/>
                <a:gd name="T14" fmla="*/ 8 w 71"/>
                <a:gd name="T15" fmla="*/ 97 h 108"/>
                <a:gd name="T16" fmla="*/ 32 w 71"/>
                <a:gd name="T17" fmla="*/ 108 h 108"/>
                <a:gd name="T18" fmla="*/ 37 w 71"/>
                <a:gd name="T19" fmla="*/ 107 h 108"/>
                <a:gd name="T20" fmla="*/ 42 w 71"/>
                <a:gd name="T21" fmla="*/ 106 h 108"/>
                <a:gd name="T22" fmla="*/ 46 w 71"/>
                <a:gd name="T23" fmla="*/ 104 h 108"/>
                <a:gd name="T24" fmla="*/ 49 w 71"/>
                <a:gd name="T25" fmla="*/ 103 h 108"/>
                <a:gd name="T26" fmla="*/ 52 w 71"/>
                <a:gd name="T27" fmla="*/ 100 h 108"/>
                <a:gd name="T28" fmla="*/ 54 w 71"/>
                <a:gd name="T29" fmla="*/ 98 h 108"/>
                <a:gd name="T30" fmla="*/ 55 w 71"/>
                <a:gd name="T31" fmla="*/ 97 h 108"/>
                <a:gd name="T32" fmla="*/ 56 w 71"/>
                <a:gd name="T33" fmla="*/ 95 h 108"/>
                <a:gd name="T34" fmla="*/ 57 w 71"/>
                <a:gd name="T35" fmla="*/ 95 h 108"/>
                <a:gd name="T36" fmla="*/ 59 w 71"/>
                <a:gd name="T37" fmla="*/ 106 h 108"/>
                <a:gd name="T38" fmla="*/ 71 w 71"/>
                <a:gd name="T39" fmla="*/ 106 h 108"/>
                <a:gd name="T40" fmla="*/ 71 w 71"/>
                <a:gd name="T41" fmla="*/ 0 h 108"/>
                <a:gd name="T42" fmla="*/ 57 w 71"/>
                <a:gd name="T43" fmla="*/ 0 h 108"/>
                <a:gd name="T44" fmla="*/ 57 w 71"/>
                <a:gd name="T45" fmla="*/ 43 h 108"/>
                <a:gd name="T46" fmla="*/ 51 w 71"/>
                <a:gd name="T47" fmla="*/ 88 h 108"/>
                <a:gd name="T48" fmla="*/ 36 w 71"/>
                <a:gd name="T49" fmla="*/ 96 h 108"/>
                <a:gd name="T50" fmla="*/ 20 w 71"/>
                <a:gd name="T51" fmla="*/ 88 h 108"/>
                <a:gd name="T52" fmla="*/ 15 w 71"/>
                <a:gd name="T53" fmla="*/ 68 h 108"/>
                <a:gd name="T54" fmla="*/ 21 w 71"/>
                <a:gd name="T55" fmla="*/ 49 h 108"/>
                <a:gd name="T56" fmla="*/ 36 w 71"/>
                <a:gd name="T57" fmla="*/ 41 h 108"/>
                <a:gd name="T58" fmla="*/ 51 w 71"/>
                <a:gd name="T59" fmla="*/ 49 h 108"/>
                <a:gd name="T60" fmla="*/ 57 w 71"/>
                <a:gd name="T61" fmla="*/ 68 h 108"/>
                <a:gd name="T62" fmla="*/ 51 w 71"/>
                <a:gd name="T63" fmla="*/ 8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1" h="108">
                  <a:moveTo>
                    <a:pt x="57" y="43"/>
                  </a:moveTo>
                  <a:cubicBezTo>
                    <a:pt x="56" y="42"/>
                    <a:pt x="56" y="41"/>
                    <a:pt x="55" y="40"/>
                  </a:cubicBezTo>
                  <a:cubicBezTo>
                    <a:pt x="54" y="39"/>
                    <a:pt x="53" y="38"/>
                    <a:pt x="51" y="36"/>
                  </a:cubicBezTo>
                  <a:cubicBezTo>
                    <a:pt x="49" y="34"/>
                    <a:pt x="46" y="33"/>
                    <a:pt x="43" y="31"/>
                  </a:cubicBezTo>
                  <a:cubicBezTo>
                    <a:pt x="40" y="30"/>
                    <a:pt x="37" y="30"/>
                    <a:pt x="33" y="30"/>
                  </a:cubicBezTo>
                  <a:cubicBezTo>
                    <a:pt x="23" y="30"/>
                    <a:pt x="15" y="33"/>
                    <a:pt x="9" y="41"/>
                  </a:cubicBezTo>
                  <a:cubicBezTo>
                    <a:pt x="3" y="48"/>
                    <a:pt x="0" y="57"/>
                    <a:pt x="0" y="69"/>
                  </a:cubicBezTo>
                  <a:cubicBezTo>
                    <a:pt x="0" y="80"/>
                    <a:pt x="3" y="90"/>
                    <a:pt x="8" y="97"/>
                  </a:cubicBezTo>
                  <a:cubicBezTo>
                    <a:pt x="14" y="104"/>
                    <a:pt x="22" y="108"/>
                    <a:pt x="32" y="108"/>
                  </a:cubicBezTo>
                  <a:cubicBezTo>
                    <a:pt x="34" y="108"/>
                    <a:pt x="35" y="108"/>
                    <a:pt x="37" y="107"/>
                  </a:cubicBezTo>
                  <a:cubicBezTo>
                    <a:pt x="39" y="107"/>
                    <a:pt x="41" y="107"/>
                    <a:pt x="42" y="106"/>
                  </a:cubicBezTo>
                  <a:cubicBezTo>
                    <a:pt x="43" y="106"/>
                    <a:pt x="45" y="105"/>
                    <a:pt x="46" y="104"/>
                  </a:cubicBezTo>
                  <a:cubicBezTo>
                    <a:pt x="47" y="104"/>
                    <a:pt x="48" y="103"/>
                    <a:pt x="49" y="103"/>
                  </a:cubicBezTo>
                  <a:cubicBezTo>
                    <a:pt x="50" y="102"/>
                    <a:pt x="51" y="101"/>
                    <a:pt x="52" y="100"/>
                  </a:cubicBezTo>
                  <a:cubicBezTo>
                    <a:pt x="53" y="100"/>
                    <a:pt x="53" y="99"/>
                    <a:pt x="54" y="98"/>
                  </a:cubicBezTo>
                  <a:cubicBezTo>
                    <a:pt x="54" y="98"/>
                    <a:pt x="55" y="97"/>
                    <a:pt x="55" y="97"/>
                  </a:cubicBezTo>
                  <a:cubicBezTo>
                    <a:pt x="56" y="96"/>
                    <a:pt x="56" y="96"/>
                    <a:pt x="56" y="95"/>
                  </a:cubicBezTo>
                  <a:cubicBezTo>
                    <a:pt x="57" y="95"/>
                    <a:pt x="57" y="95"/>
                    <a:pt x="57" y="95"/>
                  </a:cubicBezTo>
                  <a:cubicBezTo>
                    <a:pt x="59" y="106"/>
                    <a:pt x="59" y="106"/>
                    <a:pt x="59" y="106"/>
                  </a:cubicBezTo>
                  <a:cubicBezTo>
                    <a:pt x="71" y="106"/>
                    <a:pt x="71" y="106"/>
                    <a:pt x="71" y="106"/>
                  </a:cubicBezTo>
                  <a:cubicBezTo>
                    <a:pt x="71" y="0"/>
                    <a:pt x="71" y="0"/>
                    <a:pt x="71" y="0"/>
                  </a:cubicBezTo>
                  <a:cubicBezTo>
                    <a:pt x="57" y="0"/>
                    <a:pt x="57" y="0"/>
                    <a:pt x="57" y="0"/>
                  </a:cubicBezTo>
                  <a:lnTo>
                    <a:pt x="57" y="43"/>
                  </a:lnTo>
                  <a:close/>
                  <a:moveTo>
                    <a:pt x="51" y="88"/>
                  </a:moveTo>
                  <a:cubicBezTo>
                    <a:pt x="47" y="93"/>
                    <a:pt x="42" y="96"/>
                    <a:pt x="36" y="96"/>
                  </a:cubicBezTo>
                  <a:cubicBezTo>
                    <a:pt x="29" y="96"/>
                    <a:pt x="24" y="93"/>
                    <a:pt x="20" y="88"/>
                  </a:cubicBezTo>
                  <a:cubicBezTo>
                    <a:pt x="17" y="83"/>
                    <a:pt x="15" y="76"/>
                    <a:pt x="15" y="68"/>
                  </a:cubicBezTo>
                  <a:cubicBezTo>
                    <a:pt x="15" y="61"/>
                    <a:pt x="17" y="54"/>
                    <a:pt x="21" y="49"/>
                  </a:cubicBezTo>
                  <a:cubicBezTo>
                    <a:pt x="25" y="44"/>
                    <a:pt x="30" y="41"/>
                    <a:pt x="36" y="41"/>
                  </a:cubicBezTo>
                  <a:cubicBezTo>
                    <a:pt x="43" y="41"/>
                    <a:pt x="48" y="44"/>
                    <a:pt x="51" y="49"/>
                  </a:cubicBezTo>
                  <a:cubicBezTo>
                    <a:pt x="55" y="54"/>
                    <a:pt x="57" y="61"/>
                    <a:pt x="57" y="68"/>
                  </a:cubicBezTo>
                  <a:cubicBezTo>
                    <a:pt x="57" y="76"/>
                    <a:pt x="55" y="83"/>
                    <a:pt x="51" y="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 name="Freeform 15">
              <a:extLst>
                <a:ext uri="{FF2B5EF4-FFF2-40B4-BE49-F238E27FC236}">
                  <a16:creationId xmlns:a16="http://schemas.microsoft.com/office/drawing/2014/main" id="{B67964F5-8081-A3D8-089C-A081B2E521A9}"/>
                </a:ext>
              </a:extLst>
            </p:cNvPr>
            <p:cNvSpPr>
              <a:spLocks/>
            </p:cNvSpPr>
            <p:nvPr/>
          </p:nvSpPr>
          <p:spPr bwMode="auto">
            <a:xfrm>
              <a:off x="1733551" y="438150"/>
              <a:ext cx="60325" cy="61913"/>
            </a:xfrm>
            <a:custGeom>
              <a:avLst/>
              <a:gdLst>
                <a:gd name="T0" fmla="*/ 18 w 38"/>
                <a:gd name="T1" fmla="*/ 32 h 39"/>
                <a:gd name="T2" fmla="*/ 8 w 38"/>
                <a:gd name="T3" fmla="*/ 0 h 39"/>
                <a:gd name="T4" fmla="*/ 0 w 38"/>
                <a:gd name="T5" fmla="*/ 0 h 39"/>
                <a:gd name="T6" fmla="*/ 15 w 38"/>
                <a:gd name="T7" fmla="*/ 39 h 39"/>
                <a:gd name="T8" fmla="*/ 23 w 38"/>
                <a:gd name="T9" fmla="*/ 39 h 39"/>
                <a:gd name="T10" fmla="*/ 38 w 38"/>
                <a:gd name="T11" fmla="*/ 0 h 39"/>
                <a:gd name="T12" fmla="*/ 29 w 38"/>
                <a:gd name="T13" fmla="*/ 0 h 39"/>
                <a:gd name="T14" fmla="*/ 18 w 38"/>
                <a:gd name="T15" fmla="*/ 32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39">
                  <a:moveTo>
                    <a:pt x="18" y="32"/>
                  </a:moveTo>
                  <a:lnTo>
                    <a:pt x="8" y="0"/>
                  </a:lnTo>
                  <a:lnTo>
                    <a:pt x="0" y="0"/>
                  </a:lnTo>
                  <a:lnTo>
                    <a:pt x="15" y="39"/>
                  </a:lnTo>
                  <a:lnTo>
                    <a:pt x="23" y="39"/>
                  </a:lnTo>
                  <a:lnTo>
                    <a:pt x="38" y="0"/>
                  </a:lnTo>
                  <a:lnTo>
                    <a:pt x="29" y="0"/>
                  </a:lnTo>
                  <a:lnTo>
                    <a:pt x="18"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9" name="Freeform 16">
              <a:extLst>
                <a:ext uri="{FF2B5EF4-FFF2-40B4-BE49-F238E27FC236}">
                  <a16:creationId xmlns:a16="http://schemas.microsoft.com/office/drawing/2014/main" id="{C73E25E4-139B-A180-CBFD-59414A4BD238}"/>
                </a:ext>
              </a:extLst>
            </p:cNvPr>
            <p:cNvSpPr>
              <a:spLocks/>
            </p:cNvSpPr>
            <p:nvPr/>
          </p:nvSpPr>
          <p:spPr bwMode="auto">
            <a:xfrm>
              <a:off x="1801813" y="411163"/>
              <a:ext cx="15875" cy="14288"/>
            </a:xfrm>
            <a:custGeom>
              <a:avLst/>
              <a:gdLst>
                <a:gd name="T0" fmla="*/ 10 w 19"/>
                <a:gd name="T1" fmla="*/ 0 h 18"/>
                <a:gd name="T2" fmla="*/ 3 w 19"/>
                <a:gd name="T3" fmla="*/ 2 h 18"/>
                <a:gd name="T4" fmla="*/ 0 w 19"/>
                <a:gd name="T5" fmla="*/ 9 h 18"/>
                <a:gd name="T6" fmla="*/ 3 w 19"/>
                <a:gd name="T7" fmla="*/ 16 h 18"/>
                <a:gd name="T8" fmla="*/ 10 w 19"/>
                <a:gd name="T9" fmla="*/ 18 h 18"/>
                <a:gd name="T10" fmla="*/ 17 w 19"/>
                <a:gd name="T11" fmla="*/ 16 h 18"/>
                <a:gd name="T12" fmla="*/ 19 w 19"/>
                <a:gd name="T13" fmla="*/ 9 h 18"/>
                <a:gd name="T14" fmla="*/ 17 w 19"/>
                <a:gd name="T15" fmla="*/ 2 h 18"/>
                <a:gd name="T16" fmla="*/ 10 w 19"/>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8">
                  <a:moveTo>
                    <a:pt x="10" y="0"/>
                  </a:moveTo>
                  <a:cubicBezTo>
                    <a:pt x="7" y="0"/>
                    <a:pt x="5" y="1"/>
                    <a:pt x="3" y="2"/>
                  </a:cubicBezTo>
                  <a:cubicBezTo>
                    <a:pt x="1" y="4"/>
                    <a:pt x="0" y="7"/>
                    <a:pt x="0" y="9"/>
                  </a:cubicBezTo>
                  <a:cubicBezTo>
                    <a:pt x="0" y="12"/>
                    <a:pt x="1" y="14"/>
                    <a:pt x="3" y="16"/>
                  </a:cubicBezTo>
                  <a:cubicBezTo>
                    <a:pt x="5" y="17"/>
                    <a:pt x="7" y="18"/>
                    <a:pt x="10" y="18"/>
                  </a:cubicBezTo>
                  <a:cubicBezTo>
                    <a:pt x="13" y="18"/>
                    <a:pt x="15" y="17"/>
                    <a:pt x="17" y="16"/>
                  </a:cubicBezTo>
                  <a:cubicBezTo>
                    <a:pt x="18" y="14"/>
                    <a:pt x="19" y="12"/>
                    <a:pt x="19" y="9"/>
                  </a:cubicBezTo>
                  <a:cubicBezTo>
                    <a:pt x="19" y="6"/>
                    <a:pt x="18" y="4"/>
                    <a:pt x="17" y="2"/>
                  </a:cubicBezTo>
                  <a:cubicBezTo>
                    <a:pt x="15" y="1"/>
                    <a:pt x="12" y="0"/>
                    <a:pt x="1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 name="Rectangle 17">
              <a:extLst>
                <a:ext uri="{FF2B5EF4-FFF2-40B4-BE49-F238E27FC236}">
                  <a16:creationId xmlns:a16="http://schemas.microsoft.com/office/drawing/2014/main" id="{7B6F8562-C3CB-5305-FB0B-63FF8D97092D}"/>
                </a:ext>
              </a:extLst>
            </p:cNvPr>
            <p:cNvSpPr>
              <a:spLocks noChangeArrowheads="1"/>
            </p:cNvSpPr>
            <p:nvPr/>
          </p:nvSpPr>
          <p:spPr bwMode="auto">
            <a:xfrm>
              <a:off x="1804988" y="438150"/>
              <a:ext cx="11113" cy="619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 name="Freeform 18">
              <a:extLst>
                <a:ext uri="{FF2B5EF4-FFF2-40B4-BE49-F238E27FC236}">
                  <a16:creationId xmlns:a16="http://schemas.microsoft.com/office/drawing/2014/main" id="{AAAB2CA3-ACC4-BAB9-7B09-8D2F882AE852}"/>
                </a:ext>
              </a:extLst>
            </p:cNvPr>
            <p:cNvSpPr>
              <a:spLocks/>
            </p:cNvSpPr>
            <p:nvPr/>
          </p:nvSpPr>
          <p:spPr bwMode="auto">
            <a:xfrm>
              <a:off x="1828801" y="436563"/>
              <a:ext cx="47625" cy="65088"/>
            </a:xfrm>
            <a:custGeom>
              <a:avLst/>
              <a:gdLst>
                <a:gd name="T0" fmla="*/ 44 w 59"/>
                <a:gd name="T1" fmla="*/ 36 h 79"/>
                <a:gd name="T2" fmla="*/ 37 w 59"/>
                <a:gd name="T3" fmla="*/ 34 h 79"/>
                <a:gd name="T4" fmla="*/ 30 w 59"/>
                <a:gd name="T5" fmla="*/ 31 h 79"/>
                <a:gd name="T6" fmla="*/ 24 w 59"/>
                <a:gd name="T7" fmla="*/ 29 h 79"/>
                <a:gd name="T8" fmla="*/ 20 w 59"/>
                <a:gd name="T9" fmla="*/ 26 h 79"/>
                <a:gd name="T10" fmla="*/ 18 w 59"/>
                <a:gd name="T11" fmla="*/ 21 h 79"/>
                <a:gd name="T12" fmla="*/ 22 w 59"/>
                <a:gd name="T13" fmla="*/ 14 h 79"/>
                <a:gd name="T14" fmla="*/ 32 w 59"/>
                <a:gd name="T15" fmla="*/ 12 h 79"/>
                <a:gd name="T16" fmla="*/ 52 w 59"/>
                <a:gd name="T17" fmla="*/ 20 h 79"/>
                <a:gd name="T18" fmla="*/ 58 w 59"/>
                <a:gd name="T19" fmla="*/ 10 h 79"/>
                <a:gd name="T20" fmla="*/ 55 w 59"/>
                <a:gd name="T21" fmla="*/ 8 h 79"/>
                <a:gd name="T22" fmla="*/ 46 w 59"/>
                <a:gd name="T23" fmla="*/ 3 h 79"/>
                <a:gd name="T24" fmla="*/ 32 w 59"/>
                <a:gd name="T25" fmla="*/ 0 h 79"/>
                <a:gd name="T26" fmla="*/ 12 w 59"/>
                <a:gd name="T27" fmla="*/ 7 h 79"/>
                <a:gd name="T28" fmla="*/ 4 w 59"/>
                <a:gd name="T29" fmla="*/ 23 h 79"/>
                <a:gd name="T30" fmla="*/ 6 w 59"/>
                <a:gd name="T31" fmla="*/ 31 h 79"/>
                <a:gd name="T32" fmla="*/ 11 w 59"/>
                <a:gd name="T33" fmla="*/ 37 h 79"/>
                <a:gd name="T34" fmla="*/ 15 w 59"/>
                <a:gd name="T35" fmla="*/ 40 h 79"/>
                <a:gd name="T36" fmla="*/ 19 w 59"/>
                <a:gd name="T37" fmla="*/ 42 h 79"/>
                <a:gd name="T38" fmla="*/ 23 w 59"/>
                <a:gd name="T39" fmla="*/ 44 h 79"/>
                <a:gd name="T40" fmla="*/ 29 w 59"/>
                <a:gd name="T41" fmla="*/ 45 h 79"/>
                <a:gd name="T42" fmla="*/ 33 w 59"/>
                <a:gd name="T43" fmla="*/ 47 h 79"/>
                <a:gd name="T44" fmla="*/ 38 w 59"/>
                <a:gd name="T45" fmla="*/ 49 h 79"/>
                <a:gd name="T46" fmla="*/ 42 w 59"/>
                <a:gd name="T47" fmla="*/ 52 h 79"/>
                <a:gd name="T48" fmla="*/ 45 w 59"/>
                <a:gd name="T49" fmla="*/ 57 h 79"/>
                <a:gd name="T50" fmla="*/ 41 w 59"/>
                <a:gd name="T51" fmla="*/ 65 h 79"/>
                <a:gd name="T52" fmla="*/ 30 w 59"/>
                <a:gd name="T53" fmla="*/ 67 h 79"/>
                <a:gd name="T54" fmla="*/ 18 w 59"/>
                <a:gd name="T55" fmla="*/ 64 h 79"/>
                <a:gd name="T56" fmla="*/ 8 w 59"/>
                <a:gd name="T57" fmla="*/ 57 h 79"/>
                <a:gd name="T58" fmla="*/ 0 w 59"/>
                <a:gd name="T59" fmla="*/ 66 h 79"/>
                <a:gd name="T60" fmla="*/ 12 w 59"/>
                <a:gd name="T61" fmla="*/ 74 h 79"/>
                <a:gd name="T62" fmla="*/ 30 w 59"/>
                <a:gd name="T63" fmla="*/ 79 h 79"/>
                <a:gd name="T64" fmla="*/ 52 w 59"/>
                <a:gd name="T65" fmla="*/ 72 h 79"/>
                <a:gd name="T66" fmla="*/ 59 w 59"/>
                <a:gd name="T67" fmla="*/ 55 h 79"/>
                <a:gd name="T68" fmla="*/ 44 w 59"/>
                <a:gd name="T69" fmla="*/ 36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9" h="79">
                  <a:moveTo>
                    <a:pt x="44" y="36"/>
                  </a:moveTo>
                  <a:cubicBezTo>
                    <a:pt x="43" y="36"/>
                    <a:pt x="41" y="35"/>
                    <a:pt x="37" y="34"/>
                  </a:cubicBezTo>
                  <a:cubicBezTo>
                    <a:pt x="34" y="33"/>
                    <a:pt x="31" y="32"/>
                    <a:pt x="30" y="31"/>
                  </a:cubicBezTo>
                  <a:cubicBezTo>
                    <a:pt x="27" y="30"/>
                    <a:pt x="25" y="30"/>
                    <a:pt x="24" y="29"/>
                  </a:cubicBezTo>
                  <a:cubicBezTo>
                    <a:pt x="23" y="29"/>
                    <a:pt x="22" y="28"/>
                    <a:pt x="20" y="26"/>
                  </a:cubicBezTo>
                  <a:cubicBezTo>
                    <a:pt x="19" y="25"/>
                    <a:pt x="18" y="23"/>
                    <a:pt x="18" y="21"/>
                  </a:cubicBezTo>
                  <a:cubicBezTo>
                    <a:pt x="18" y="18"/>
                    <a:pt x="19" y="15"/>
                    <a:pt x="22" y="14"/>
                  </a:cubicBezTo>
                  <a:cubicBezTo>
                    <a:pt x="24" y="12"/>
                    <a:pt x="28" y="12"/>
                    <a:pt x="32" y="12"/>
                  </a:cubicBezTo>
                  <a:cubicBezTo>
                    <a:pt x="39" y="12"/>
                    <a:pt x="46" y="14"/>
                    <a:pt x="52" y="20"/>
                  </a:cubicBezTo>
                  <a:cubicBezTo>
                    <a:pt x="58" y="10"/>
                    <a:pt x="58" y="10"/>
                    <a:pt x="58" y="10"/>
                  </a:cubicBezTo>
                  <a:cubicBezTo>
                    <a:pt x="58" y="10"/>
                    <a:pt x="57" y="9"/>
                    <a:pt x="55" y="8"/>
                  </a:cubicBezTo>
                  <a:cubicBezTo>
                    <a:pt x="53" y="6"/>
                    <a:pt x="50" y="5"/>
                    <a:pt x="46" y="3"/>
                  </a:cubicBezTo>
                  <a:cubicBezTo>
                    <a:pt x="41" y="1"/>
                    <a:pt x="37" y="0"/>
                    <a:pt x="32" y="0"/>
                  </a:cubicBezTo>
                  <a:cubicBezTo>
                    <a:pt x="23" y="0"/>
                    <a:pt x="17" y="3"/>
                    <a:pt x="12" y="7"/>
                  </a:cubicBezTo>
                  <a:cubicBezTo>
                    <a:pt x="7" y="11"/>
                    <a:pt x="4" y="16"/>
                    <a:pt x="4" y="23"/>
                  </a:cubicBezTo>
                  <a:cubicBezTo>
                    <a:pt x="4" y="26"/>
                    <a:pt x="5" y="29"/>
                    <a:pt x="6" y="31"/>
                  </a:cubicBezTo>
                  <a:cubicBezTo>
                    <a:pt x="7" y="33"/>
                    <a:pt x="8" y="35"/>
                    <a:pt x="11" y="37"/>
                  </a:cubicBezTo>
                  <a:cubicBezTo>
                    <a:pt x="13" y="39"/>
                    <a:pt x="14" y="40"/>
                    <a:pt x="15" y="40"/>
                  </a:cubicBezTo>
                  <a:cubicBezTo>
                    <a:pt x="16" y="41"/>
                    <a:pt x="18" y="41"/>
                    <a:pt x="19" y="42"/>
                  </a:cubicBezTo>
                  <a:cubicBezTo>
                    <a:pt x="20" y="43"/>
                    <a:pt x="22" y="43"/>
                    <a:pt x="23" y="44"/>
                  </a:cubicBezTo>
                  <a:cubicBezTo>
                    <a:pt x="25" y="44"/>
                    <a:pt x="27" y="45"/>
                    <a:pt x="29" y="45"/>
                  </a:cubicBezTo>
                  <a:cubicBezTo>
                    <a:pt x="31" y="46"/>
                    <a:pt x="32" y="47"/>
                    <a:pt x="33" y="47"/>
                  </a:cubicBezTo>
                  <a:cubicBezTo>
                    <a:pt x="35" y="48"/>
                    <a:pt x="37" y="48"/>
                    <a:pt x="38" y="49"/>
                  </a:cubicBezTo>
                  <a:cubicBezTo>
                    <a:pt x="39" y="49"/>
                    <a:pt x="41" y="50"/>
                    <a:pt x="42" y="52"/>
                  </a:cubicBezTo>
                  <a:cubicBezTo>
                    <a:pt x="44" y="53"/>
                    <a:pt x="45" y="55"/>
                    <a:pt x="45" y="57"/>
                  </a:cubicBezTo>
                  <a:cubicBezTo>
                    <a:pt x="45" y="61"/>
                    <a:pt x="44" y="63"/>
                    <a:pt x="41" y="65"/>
                  </a:cubicBezTo>
                  <a:cubicBezTo>
                    <a:pt x="38" y="66"/>
                    <a:pt x="35" y="67"/>
                    <a:pt x="30" y="67"/>
                  </a:cubicBezTo>
                  <a:cubicBezTo>
                    <a:pt x="26" y="67"/>
                    <a:pt x="22" y="66"/>
                    <a:pt x="18" y="64"/>
                  </a:cubicBezTo>
                  <a:cubicBezTo>
                    <a:pt x="14" y="62"/>
                    <a:pt x="10" y="59"/>
                    <a:pt x="8" y="57"/>
                  </a:cubicBezTo>
                  <a:cubicBezTo>
                    <a:pt x="0" y="66"/>
                    <a:pt x="0" y="66"/>
                    <a:pt x="0" y="66"/>
                  </a:cubicBezTo>
                  <a:cubicBezTo>
                    <a:pt x="3" y="69"/>
                    <a:pt x="7" y="71"/>
                    <a:pt x="12" y="74"/>
                  </a:cubicBezTo>
                  <a:cubicBezTo>
                    <a:pt x="17" y="77"/>
                    <a:pt x="23" y="79"/>
                    <a:pt x="30" y="79"/>
                  </a:cubicBezTo>
                  <a:cubicBezTo>
                    <a:pt x="39" y="79"/>
                    <a:pt x="47" y="76"/>
                    <a:pt x="52" y="72"/>
                  </a:cubicBezTo>
                  <a:cubicBezTo>
                    <a:pt x="57" y="67"/>
                    <a:pt x="59" y="62"/>
                    <a:pt x="59" y="55"/>
                  </a:cubicBezTo>
                  <a:cubicBezTo>
                    <a:pt x="59" y="47"/>
                    <a:pt x="54" y="40"/>
                    <a:pt x="44"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 name="Freeform 19">
              <a:extLst>
                <a:ext uri="{FF2B5EF4-FFF2-40B4-BE49-F238E27FC236}">
                  <a16:creationId xmlns:a16="http://schemas.microsoft.com/office/drawing/2014/main" id="{995386EE-0219-9B59-3015-DA98004633E3}"/>
                </a:ext>
              </a:extLst>
            </p:cNvPr>
            <p:cNvSpPr>
              <a:spLocks/>
            </p:cNvSpPr>
            <p:nvPr/>
          </p:nvSpPr>
          <p:spPr bwMode="auto">
            <a:xfrm>
              <a:off x="1960563" y="436563"/>
              <a:ext cx="36513" cy="63500"/>
            </a:xfrm>
            <a:custGeom>
              <a:avLst/>
              <a:gdLst>
                <a:gd name="T0" fmla="*/ 24 w 43"/>
                <a:gd name="T1" fmla="*/ 5 h 77"/>
                <a:gd name="T2" fmla="*/ 15 w 43"/>
                <a:gd name="T3" fmla="*/ 17 h 77"/>
                <a:gd name="T4" fmla="*/ 14 w 43"/>
                <a:gd name="T5" fmla="*/ 2 h 77"/>
                <a:gd name="T6" fmla="*/ 0 w 43"/>
                <a:gd name="T7" fmla="*/ 2 h 77"/>
                <a:gd name="T8" fmla="*/ 0 w 43"/>
                <a:gd name="T9" fmla="*/ 77 h 77"/>
                <a:gd name="T10" fmla="*/ 15 w 43"/>
                <a:gd name="T11" fmla="*/ 77 h 77"/>
                <a:gd name="T12" fmla="*/ 15 w 43"/>
                <a:gd name="T13" fmla="*/ 35 h 77"/>
                <a:gd name="T14" fmla="*/ 25 w 43"/>
                <a:gd name="T15" fmla="*/ 18 h 77"/>
                <a:gd name="T16" fmla="*/ 35 w 43"/>
                <a:gd name="T17" fmla="*/ 14 h 77"/>
                <a:gd name="T18" fmla="*/ 41 w 43"/>
                <a:gd name="T19" fmla="*/ 15 h 77"/>
                <a:gd name="T20" fmla="*/ 43 w 43"/>
                <a:gd name="T21" fmla="*/ 1 h 77"/>
                <a:gd name="T22" fmla="*/ 37 w 43"/>
                <a:gd name="T23" fmla="*/ 0 h 77"/>
                <a:gd name="T24" fmla="*/ 24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4" y="5"/>
                  </a:moveTo>
                  <a:cubicBezTo>
                    <a:pt x="20" y="8"/>
                    <a:pt x="17" y="12"/>
                    <a:pt x="15" y="17"/>
                  </a:cubicBezTo>
                  <a:cubicBezTo>
                    <a:pt x="14" y="2"/>
                    <a:pt x="14" y="2"/>
                    <a:pt x="14" y="2"/>
                  </a:cubicBezTo>
                  <a:cubicBezTo>
                    <a:pt x="0" y="2"/>
                    <a:pt x="0" y="2"/>
                    <a:pt x="0" y="2"/>
                  </a:cubicBezTo>
                  <a:cubicBezTo>
                    <a:pt x="0" y="77"/>
                    <a:pt x="0" y="77"/>
                    <a:pt x="0" y="77"/>
                  </a:cubicBezTo>
                  <a:cubicBezTo>
                    <a:pt x="15" y="77"/>
                    <a:pt x="15" y="77"/>
                    <a:pt x="15" y="77"/>
                  </a:cubicBezTo>
                  <a:cubicBezTo>
                    <a:pt x="15" y="35"/>
                    <a:pt x="15" y="35"/>
                    <a:pt x="15" y="35"/>
                  </a:cubicBezTo>
                  <a:cubicBezTo>
                    <a:pt x="16" y="27"/>
                    <a:pt x="19" y="22"/>
                    <a:pt x="25" y="18"/>
                  </a:cubicBezTo>
                  <a:cubicBezTo>
                    <a:pt x="28" y="16"/>
                    <a:pt x="32" y="14"/>
                    <a:pt x="35" y="14"/>
                  </a:cubicBezTo>
                  <a:cubicBezTo>
                    <a:pt x="38" y="14"/>
                    <a:pt x="40" y="15"/>
                    <a:pt x="41" y="15"/>
                  </a:cubicBezTo>
                  <a:cubicBezTo>
                    <a:pt x="43" y="1"/>
                    <a:pt x="43" y="1"/>
                    <a:pt x="43" y="1"/>
                  </a:cubicBezTo>
                  <a:cubicBezTo>
                    <a:pt x="37" y="0"/>
                    <a:pt x="37" y="0"/>
                    <a:pt x="37" y="0"/>
                  </a:cubicBezTo>
                  <a:cubicBezTo>
                    <a:pt x="32" y="0"/>
                    <a:pt x="28" y="2"/>
                    <a:pt x="24"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3" name="Freeform 20">
              <a:extLst>
                <a:ext uri="{FF2B5EF4-FFF2-40B4-BE49-F238E27FC236}">
                  <a16:creationId xmlns:a16="http://schemas.microsoft.com/office/drawing/2014/main" id="{2960E1C6-F590-264A-344E-7EF84C9D9013}"/>
                </a:ext>
              </a:extLst>
            </p:cNvPr>
            <p:cNvSpPr>
              <a:spLocks/>
            </p:cNvSpPr>
            <p:nvPr/>
          </p:nvSpPr>
          <p:spPr bwMode="auto">
            <a:xfrm>
              <a:off x="2000251" y="438150"/>
              <a:ext cx="58738" cy="85725"/>
            </a:xfrm>
            <a:custGeom>
              <a:avLst/>
              <a:gdLst>
                <a:gd name="T0" fmla="*/ 57 w 72"/>
                <a:gd name="T1" fmla="*/ 0 h 103"/>
                <a:gd name="T2" fmla="*/ 36 w 72"/>
                <a:gd name="T3" fmla="*/ 61 h 103"/>
                <a:gd name="T4" fmla="*/ 15 w 72"/>
                <a:gd name="T5" fmla="*/ 0 h 103"/>
                <a:gd name="T6" fmla="*/ 0 w 72"/>
                <a:gd name="T7" fmla="*/ 0 h 103"/>
                <a:gd name="T8" fmla="*/ 28 w 72"/>
                <a:gd name="T9" fmla="*/ 74 h 103"/>
                <a:gd name="T10" fmla="*/ 25 w 72"/>
                <a:gd name="T11" fmla="*/ 83 h 103"/>
                <a:gd name="T12" fmla="*/ 21 w 72"/>
                <a:gd name="T13" fmla="*/ 90 h 103"/>
                <a:gd name="T14" fmla="*/ 16 w 72"/>
                <a:gd name="T15" fmla="*/ 91 h 103"/>
                <a:gd name="T16" fmla="*/ 8 w 72"/>
                <a:gd name="T17" fmla="*/ 89 h 103"/>
                <a:gd name="T18" fmla="*/ 5 w 72"/>
                <a:gd name="T19" fmla="*/ 100 h 103"/>
                <a:gd name="T20" fmla="*/ 6 w 72"/>
                <a:gd name="T21" fmla="*/ 101 h 103"/>
                <a:gd name="T22" fmla="*/ 12 w 72"/>
                <a:gd name="T23" fmla="*/ 103 h 103"/>
                <a:gd name="T24" fmla="*/ 19 w 72"/>
                <a:gd name="T25" fmla="*/ 103 h 103"/>
                <a:gd name="T26" fmla="*/ 31 w 72"/>
                <a:gd name="T27" fmla="*/ 100 h 103"/>
                <a:gd name="T28" fmla="*/ 39 w 72"/>
                <a:gd name="T29" fmla="*/ 87 h 103"/>
                <a:gd name="T30" fmla="*/ 72 w 72"/>
                <a:gd name="T31" fmla="*/ 0 h 103"/>
                <a:gd name="T32" fmla="*/ 57 w 72"/>
                <a:gd name="T33"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103">
                  <a:moveTo>
                    <a:pt x="57" y="0"/>
                  </a:moveTo>
                  <a:cubicBezTo>
                    <a:pt x="36" y="61"/>
                    <a:pt x="36" y="61"/>
                    <a:pt x="36" y="61"/>
                  </a:cubicBezTo>
                  <a:cubicBezTo>
                    <a:pt x="15" y="0"/>
                    <a:pt x="15" y="0"/>
                    <a:pt x="15" y="0"/>
                  </a:cubicBezTo>
                  <a:cubicBezTo>
                    <a:pt x="0" y="0"/>
                    <a:pt x="0" y="0"/>
                    <a:pt x="0" y="0"/>
                  </a:cubicBezTo>
                  <a:cubicBezTo>
                    <a:pt x="28" y="74"/>
                    <a:pt x="28" y="74"/>
                    <a:pt x="28" y="74"/>
                  </a:cubicBezTo>
                  <a:cubicBezTo>
                    <a:pt x="25" y="83"/>
                    <a:pt x="25" y="83"/>
                    <a:pt x="25" y="83"/>
                  </a:cubicBezTo>
                  <a:cubicBezTo>
                    <a:pt x="24" y="87"/>
                    <a:pt x="22" y="89"/>
                    <a:pt x="21" y="90"/>
                  </a:cubicBezTo>
                  <a:cubicBezTo>
                    <a:pt x="20" y="91"/>
                    <a:pt x="18" y="91"/>
                    <a:pt x="16" y="91"/>
                  </a:cubicBezTo>
                  <a:cubicBezTo>
                    <a:pt x="14" y="91"/>
                    <a:pt x="11" y="91"/>
                    <a:pt x="8" y="89"/>
                  </a:cubicBezTo>
                  <a:cubicBezTo>
                    <a:pt x="5" y="100"/>
                    <a:pt x="5" y="100"/>
                    <a:pt x="5" y="100"/>
                  </a:cubicBezTo>
                  <a:cubicBezTo>
                    <a:pt x="6" y="101"/>
                    <a:pt x="6" y="101"/>
                    <a:pt x="6" y="101"/>
                  </a:cubicBezTo>
                  <a:cubicBezTo>
                    <a:pt x="7" y="102"/>
                    <a:pt x="9" y="102"/>
                    <a:pt x="12" y="103"/>
                  </a:cubicBezTo>
                  <a:cubicBezTo>
                    <a:pt x="14" y="103"/>
                    <a:pt x="17" y="103"/>
                    <a:pt x="19" y="103"/>
                  </a:cubicBezTo>
                  <a:cubicBezTo>
                    <a:pt x="24" y="103"/>
                    <a:pt x="28" y="102"/>
                    <a:pt x="31" y="100"/>
                  </a:cubicBezTo>
                  <a:cubicBezTo>
                    <a:pt x="34" y="97"/>
                    <a:pt x="36" y="93"/>
                    <a:pt x="39" y="87"/>
                  </a:cubicBezTo>
                  <a:cubicBezTo>
                    <a:pt x="72" y="0"/>
                    <a:pt x="72" y="0"/>
                    <a:pt x="72" y="0"/>
                  </a:cubicBezTo>
                  <a:lnTo>
                    <a:pt x="5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4" name="Freeform 21">
              <a:extLst>
                <a:ext uri="{FF2B5EF4-FFF2-40B4-BE49-F238E27FC236}">
                  <a16:creationId xmlns:a16="http://schemas.microsoft.com/office/drawing/2014/main" id="{8279F213-F01D-0BA8-7DEC-BF8F2017D953}"/>
                </a:ext>
              </a:extLst>
            </p:cNvPr>
            <p:cNvSpPr>
              <a:spLocks noEditPoints="1"/>
            </p:cNvSpPr>
            <p:nvPr/>
          </p:nvSpPr>
          <p:spPr bwMode="auto">
            <a:xfrm>
              <a:off x="1547813" y="-96838"/>
              <a:ext cx="352425" cy="422275"/>
            </a:xfrm>
            <a:custGeom>
              <a:avLst/>
              <a:gdLst>
                <a:gd name="T0" fmla="*/ 327 w 425"/>
                <a:gd name="T1" fmla="*/ 247 h 510"/>
                <a:gd name="T2" fmla="*/ 415 w 425"/>
                <a:gd name="T3" fmla="*/ 130 h 510"/>
                <a:gd name="T4" fmla="*/ 268 w 425"/>
                <a:gd name="T5" fmla="*/ 0 h 510"/>
                <a:gd name="T6" fmla="*/ 0 w 425"/>
                <a:gd name="T7" fmla="*/ 0 h 510"/>
                <a:gd name="T8" fmla="*/ 0 w 425"/>
                <a:gd name="T9" fmla="*/ 510 h 510"/>
                <a:gd name="T10" fmla="*/ 277 w 425"/>
                <a:gd name="T11" fmla="*/ 510 h 510"/>
                <a:gd name="T12" fmla="*/ 425 w 425"/>
                <a:gd name="T13" fmla="*/ 373 h 510"/>
                <a:gd name="T14" fmla="*/ 327 w 425"/>
                <a:gd name="T15" fmla="*/ 247 h 510"/>
                <a:gd name="T16" fmla="*/ 109 w 425"/>
                <a:gd name="T17" fmla="*/ 92 h 510"/>
                <a:gd name="T18" fmla="*/ 245 w 425"/>
                <a:gd name="T19" fmla="*/ 92 h 510"/>
                <a:gd name="T20" fmla="*/ 304 w 425"/>
                <a:gd name="T21" fmla="*/ 148 h 510"/>
                <a:gd name="T22" fmla="*/ 245 w 425"/>
                <a:gd name="T23" fmla="*/ 205 h 510"/>
                <a:gd name="T24" fmla="*/ 109 w 425"/>
                <a:gd name="T25" fmla="*/ 205 h 510"/>
                <a:gd name="T26" fmla="*/ 109 w 425"/>
                <a:gd name="T27" fmla="*/ 92 h 510"/>
                <a:gd name="T28" fmla="*/ 249 w 425"/>
                <a:gd name="T29" fmla="*/ 417 h 510"/>
                <a:gd name="T30" fmla="*/ 249 w 425"/>
                <a:gd name="T31" fmla="*/ 418 h 510"/>
                <a:gd name="T32" fmla="*/ 109 w 425"/>
                <a:gd name="T33" fmla="*/ 418 h 510"/>
                <a:gd name="T34" fmla="*/ 109 w 425"/>
                <a:gd name="T35" fmla="*/ 298 h 510"/>
                <a:gd name="T36" fmla="*/ 249 w 425"/>
                <a:gd name="T37" fmla="*/ 298 h 510"/>
                <a:gd name="T38" fmla="*/ 315 w 425"/>
                <a:gd name="T39" fmla="*/ 357 h 510"/>
                <a:gd name="T40" fmla="*/ 249 w 425"/>
                <a:gd name="T41" fmla="*/ 417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25" h="510">
                  <a:moveTo>
                    <a:pt x="327" y="247"/>
                  </a:moveTo>
                  <a:cubicBezTo>
                    <a:pt x="375" y="237"/>
                    <a:pt x="415" y="194"/>
                    <a:pt x="415" y="130"/>
                  </a:cubicBezTo>
                  <a:cubicBezTo>
                    <a:pt x="415" y="62"/>
                    <a:pt x="365" y="0"/>
                    <a:pt x="268" y="0"/>
                  </a:cubicBezTo>
                  <a:cubicBezTo>
                    <a:pt x="0" y="0"/>
                    <a:pt x="0" y="0"/>
                    <a:pt x="0" y="0"/>
                  </a:cubicBezTo>
                  <a:cubicBezTo>
                    <a:pt x="0" y="510"/>
                    <a:pt x="0" y="510"/>
                    <a:pt x="0" y="510"/>
                  </a:cubicBezTo>
                  <a:cubicBezTo>
                    <a:pt x="277" y="510"/>
                    <a:pt x="277" y="510"/>
                    <a:pt x="277" y="510"/>
                  </a:cubicBezTo>
                  <a:cubicBezTo>
                    <a:pt x="374" y="510"/>
                    <a:pt x="425" y="449"/>
                    <a:pt x="425" y="373"/>
                  </a:cubicBezTo>
                  <a:cubicBezTo>
                    <a:pt x="425" y="309"/>
                    <a:pt x="381" y="256"/>
                    <a:pt x="327" y="247"/>
                  </a:cubicBezTo>
                  <a:close/>
                  <a:moveTo>
                    <a:pt x="109" y="92"/>
                  </a:moveTo>
                  <a:cubicBezTo>
                    <a:pt x="245" y="92"/>
                    <a:pt x="245" y="92"/>
                    <a:pt x="245" y="92"/>
                  </a:cubicBezTo>
                  <a:cubicBezTo>
                    <a:pt x="281" y="92"/>
                    <a:pt x="304" y="117"/>
                    <a:pt x="304" y="148"/>
                  </a:cubicBezTo>
                  <a:cubicBezTo>
                    <a:pt x="304" y="181"/>
                    <a:pt x="281" y="205"/>
                    <a:pt x="245" y="205"/>
                  </a:cubicBezTo>
                  <a:cubicBezTo>
                    <a:pt x="109" y="205"/>
                    <a:pt x="109" y="205"/>
                    <a:pt x="109" y="205"/>
                  </a:cubicBezTo>
                  <a:lnTo>
                    <a:pt x="109" y="92"/>
                  </a:lnTo>
                  <a:close/>
                  <a:moveTo>
                    <a:pt x="249" y="417"/>
                  </a:moveTo>
                  <a:cubicBezTo>
                    <a:pt x="249" y="418"/>
                    <a:pt x="249" y="418"/>
                    <a:pt x="249" y="418"/>
                  </a:cubicBezTo>
                  <a:cubicBezTo>
                    <a:pt x="109" y="418"/>
                    <a:pt x="109" y="418"/>
                    <a:pt x="109" y="418"/>
                  </a:cubicBezTo>
                  <a:cubicBezTo>
                    <a:pt x="109" y="298"/>
                    <a:pt x="109" y="298"/>
                    <a:pt x="109" y="298"/>
                  </a:cubicBezTo>
                  <a:cubicBezTo>
                    <a:pt x="249" y="298"/>
                    <a:pt x="249" y="298"/>
                    <a:pt x="249" y="298"/>
                  </a:cubicBezTo>
                  <a:cubicBezTo>
                    <a:pt x="292" y="298"/>
                    <a:pt x="315" y="325"/>
                    <a:pt x="315" y="357"/>
                  </a:cubicBezTo>
                  <a:cubicBezTo>
                    <a:pt x="315" y="394"/>
                    <a:pt x="290" y="417"/>
                    <a:pt x="249" y="4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5" name="Freeform 22">
              <a:extLst>
                <a:ext uri="{FF2B5EF4-FFF2-40B4-BE49-F238E27FC236}">
                  <a16:creationId xmlns:a16="http://schemas.microsoft.com/office/drawing/2014/main" id="{05C0F3AF-1E64-F4C9-5564-207AB298F6B9}"/>
                </a:ext>
              </a:extLst>
            </p:cNvPr>
            <p:cNvSpPr>
              <a:spLocks/>
            </p:cNvSpPr>
            <p:nvPr/>
          </p:nvSpPr>
          <p:spPr bwMode="auto">
            <a:xfrm>
              <a:off x="1139826" y="-103188"/>
              <a:ext cx="347663" cy="436563"/>
            </a:xfrm>
            <a:custGeom>
              <a:avLst/>
              <a:gdLst>
                <a:gd name="T0" fmla="*/ 59 w 420"/>
                <a:gd name="T1" fmla="*/ 363 h 527"/>
                <a:gd name="T2" fmla="*/ 221 w 420"/>
                <a:gd name="T3" fmla="*/ 431 h 527"/>
                <a:gd name="T4" fmla="*/ 310 w 420"/>
                <a:gd name="T5" fmla="*/ 374 h 527"/>
                <a:gd name="T6" fmla="*/ 207 w 420"/>
                <a:gd name="T7" fmla="*/ 309 h 527"/>
                <a:gd name="T8" fmla="*/ 17 w 420"/>
                <a:gd name="T9" fmla="*/ 154 h 527"/>
                <a:gd name="T10" fmla="*/ 210 w 420"/>
                <a:gd name="T11" fmla="*/ 0 h 527"/>
                <a:gd name="T12" fmla="*/ 409 w 420"/>
                <a:gd name="T13" fmla="*/ 71 h 527"/>
                <a:gd name="T14" fmla="*/ 349 w 420"/>
                <a:gd name="T15" fmla="*/ 151 h 527"/>
                <a:gd name="T16" fmla="*/ 203 w 420"/>
                <a:gd name="T17" fmla="*/ 95 h 527"/>
                <a:gd name="T18" fmla="*/ 128 w 420"/>
                <a:gd name="T19" fmla="*/ 147 h 527"/>
                <a:gd name="T20" fmla="*/ 229 w 420"/>
                <a:gd name="T21" fmla="*/ 206 h 527"/>
                <a:gd name="T22" fmla="*/ 420 w 420"/>
                <a:gd name="T23" fmla="*/ 363 h 527"/>
                <a:gd name="T24" fmla="*/ 216 w 420"/>
                <a:gd name="T25" fmla="*/ 527 h 527"/>
                <a:gd name="T26" fmla="*/ 0 w 420"/>
                <a:gd name="T27" fmla="*/ 446 h 527"/>
                <a:gd name="T28" fmla="*/ 59 w 420"/>
                <a:gd name="T29" fmla="*/ 363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0" h="527">
                  <a:moveTo>
                    <a:pt x="59" y="363"/>
                  </a:moveTo>
                  <a:cubicBezTo>
                    <a:pt x="95" y="400"/>
                    <a:pt x="151" y="431"/>
                    <a:pt x="221" y="431"/>
                  </a:cubicBezTo>
                  <a:cubicBezTo>
                    <a:pt x="281" y="431"/>
                    <a:pt x="310" y="403"/>
                    <a:pt x="310" y="374"/>
                  </a:cubicBezTo>
                  <a:cubicBezTo>
                    <a:pt x="310" y="336"/>
                    <a:pt x="266" y="323"/>
                    <a:pt x="207" y="309"/>
                  </a:cubicBezTo>
                  <a:cubicBezTo>
                    <a:pt x="124" y="290"/>
                    <a:pt x="17" y="267"/>
                    <a:pt x="17" y="154"/>
                  </a:cubicBezTo>
                  <a:cubicBezTo>
                    <a:pt x="17" y="69"/>
                    <a:pt x="90" y="0"/>
                    <a:pt x="210" y="0"/>
                  </a:cubicBezTo>
                  <a:cubicBezTo>
                    <a:pt x="291" y="0"/>
                    <a:pt x="359" y="24"/>
                    <a:pt x="409" y="71"/>
                  </a:cubicBezTo>
                  <a:cubicBezTo>
                    <a:pt x="349" y="151"/>
                    <a:pt x="349" y="151"/>
                    <a:pt x="349" y="151"/>
                  </a:cubicBezTo>
                  <a:cubicBezTo>
                    <a:pt x="308" y="113"/>
                    <a:pt x="253" y="95"/>
                    <a:pt x="203" y="95"/>
                  </a:cubicBezTo>
                  <a:cubicBezTo>
                    <a:pt x="154" y="95"/>
                    <a:pt x="128" y="117"/>
                    <a:pt x="128" y="147"/>
                  </a:cubicBezTo>
                  <a:cubicBezTo>
                    <a:pt x="128" y="182"/>
                    <a:pt x="170" y="192"/>
                    <a:pt x="229" y="206"/>
                  </a:cubicBezTo>
                  <a:cubicBezTo>
                    <a:pt x="313" y="225"/>
                    <a:pt x="420" y="250"/>
                    <a:pt x="420" y="363"/>
                  </a:cubicBezTo>
                  <a:cubicBezTo>
                    <a:pt x="420" y="457"/>
                    <a:pt x="353" y="527"/>
                    <a:pt x="216" y="527"/>
                  </a:cubicBezTo>
                  <a:cubicBezTo>
                    <a:pt x="118" y="527"/>
                    <a:pt x="48" y="494"/>
                    <a:pt x="0" y="446"/>
                  </a:cubicBezTo>
                  <a:lnTo>
                    <a:pt x="59" y="3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6" name="Rectangle 23">
              <a:extLst>
                <a:ext uri="{FF2B5EF4-FFF2-40B4-BE49-F238E27FC236}">
                  <a16:creationId xmlns:a16="http://schemas.microsoft.com/office/drawing/2014/main" id="{5308E799-0736-BCF1-CC1A-3F3E2248F93B}"/>
                </a:ext>
              </a:extLst>
            </p:cNvPr>
            <p:cNvSpPr>
              <a:spLocks noChangeArrowheads="1"/>
            </p:cNvSpPr>
            <p:nvPr/>
          </p:nvSpPr>
          <p:spPr bwMode="auto">
            <a:xfrm>
              <a:off x="1968501" y="-96838"/>
              <a:ext cx="88900" cy="422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7" name="Freeform 24">
              <a:extLst>
                <a:ext uri="{FF2B5EF4-FFF2-40B4-BE49-F238E27FC236}">
                  <a16:creationId xmlns:a16="http://schemas.microsoft.com/office/drawing/2014/main" id="{D9308C71-8329-D144-E136-1D34018B4D56}"/>
                </a:ext>
              </a:extLst>
            </p:cNvPr>
            <p:cNvSpPr>
              <a:spLocks noEditPoints="1"/>
            </p:cNvSpPr>
            <p:nvPr/>
          </p:nvSpPr>
          <p:spPr bwMode="auto">
            <a:xfrm>
              <a:off x="2498726" y="-31750"/>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7 h 136"/>
                <a:gd name="T12" fmla="*/ 113 w 113"/>
                <a:gd name="T13" fmla="*/ 68 h 136"/>
                <a:gd name="T14" fmla="*/ 92 w 113"/>
                <a:gd name="T15" fmla="*/ 119 h 136"/>
                <a:gd name="T16" fmla="*/ 78 w 113"/>
                <a:gd name="T17" fmla="*/ 28 h 136"/>
                <a:gd name="T18" fmla="*/ 45 w 113"/>
                <a:gd name="T19" fmla="*/ 16 h 136"/>
                <a:gd name="T20" fmla="*/ 20 w 113"/>
                <a:gd name="T21" fmla="*/ 16 h 136"/>
                <a:gd name="T22" fmla="*/ 20 w 113"/>
                <a:gd name="T23" fmla="*/ 120 h 136"/>
                <a:gd name="T24" fmla="*/ 45 w 113"/>
                <a:gd name="T25" fmla="*/ 120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6"/>
                    <a:pt x="92" y="17"/>
                  </a:cubicBezTo>
                  <a:cubicBezTo>
                    <a:pt x="103" y="28"/>
                    <a:pt x="113" y="44"/>
                    <a:pt x="113" y="68"/>
                  </a:cubicBezTo>
                  <a:cubicBezTo>
                    <a:pt x="113" y="91"/>
                    <a:pt x="104" y="108"/>
                    <a:pt x="92" y="119"/>
                  </a:cubicBezTo>
                  <a:close/>
                  <a:moveTo>
                    <a:pt x="78" y="28"/>
                  </a:moveTo>
                  <a:cubicBezTo>
                    <a:pt x="70" y="20"/>
                    <a:pt x="59" y="16"/>
                    <a:pt x="45" y="16"/>
                  </a:cubicBezTo>
                  <a:cubicBezTo>
                    <a:pt x="20" y="16"/>
                    <a:pt x="20" y="16"/>
                    <a:pt x="20" y="16"/>
                  </a:cubicBezTo>
                  <a:cubicBezTo>
                    <a:pt x="20" y="120"/>
                    <a:pt x="20" y="120"/>
                    <a:pt x="20" y="120"/>
                  </a:cubicBezTo>
                  <a:cubicBezTo>
                    <a:pt x="45" y="120"/>
                    <a:pt x="45" y="120"/>
                    <a:pt x="45" y="120"/>
                  </a:cubicBezTo>
                  <a:cubicBezTo>
                    <a:pt x="58" y="120"/>
                    <a:pt x="69" y="116"/>
                    <a:pt x="78" y="107"/>
                  </a:cubicBezTo>
                  <a:cubicBezTo>
                    <a:pt x="87" y="98"/>
                    <a:pt x="92" y="85"/>
                    <a:pt x="92" y="68"/>
                  </a:cubicBezTo>
                  <a:cubicBezTo>
                    <a:pt x="92" y="51"/>
                    <a:pt x="87" y="37"/>
                    <a:pt x="7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8" name="Freeform 25">
              <a:extLst>
                <a:ext uri="{FF2B5EF4-FFF2-40B4-BE49-F238E27FC236}">
                  <a16:creationId xmlns:a16="http://schemas.microsoft.com/office/drawing/2014/main" id="{9B065B41-2B00-5183-95B8-2C97D2776E9F}"/>
                </a:ext>
              </a:extLst>
            </p:cNvPr>
            <p:cNvSpPr>
              <a:spLocks/>
            </p:cNvSpPr>
            <p:nvPr/>
          </p:nvSpPr>
          <p:spPr bwMode="auto">
            <a:xfrm>
              <a:off x="2611438" y="-3175"/>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9" name="Freeform 26">
              <a:extLst>
                <a:ext uri="{FF2B5EF4-FFF2-40B4-BE49-F238E27FC236}">
                  <a16:creationId xmlns:a16="http://schemas.microsoft.com/office/drawing/2014/main" id="{AEBBA209-4388-44E3-1F5D-110C6416935E}"/>
                </a:ext>
              </a:extLst>
            </p:cNvPr>
            <p:cNvSpPr>
              <a:spLocks noEditPoints="1"/>
            </p:cNvSpPr>
            <p:nvPr/>
          </p:nvSpPr>
          <p:spPr bwMode="auto">
            <a:xfrm>
              <a:off x="2670176" y="-36513"/>
              <a:ext cx="20638" cy="117475"/>
            </a:xfrm>
            <a:custGeom>
              <a:avLst/>
              <a:gdLst>
                <a:gd name="T0" fmla="*/ 13 w 25"/>
                <a:gd name="T1" fmla="*/ 24 h 143"/>
                <a:gd name="T2" fmla="*/ 0 w 25"/>
                <a:gd name="T3" fmla="*/ 12 h 143"/>
                <a:gd name="T4" fmla="*/ 13 w 25"/>
                <a:gd name="T5" fmla="*/ 0 h 143"/>
                <a:gd name="T6" fmla="*/ 25 w 25"/>
                <a:gd name="T7" fmla="*/ 12 h 143"/>
                <a:gd name="T8" fmla="*/ 13 w 25"/>
                <a:gd name="T9" fmla="*/ 24 h 143"/>
                <a:gd name="T10" fmla="*/ 4 w 25"/>
                <a:gd name="T11" fmla="*/ 143 h 143"/>
                <a:gd name="T12" fmla="*/ 4 w 25"/>
                <a:gd name="T13" fmla="*/ 44 h 143"/>
                <a:gd name="T14" fmla="*/ 22 w 25"/>
                <a:gd name="T15" fmla="*/ 44 h 143"/>
                <a:gd name="T16" fmla="*/ 22 w 25"/>
                <a:gd name="T17" fmla="*/ 143 h 143"/>
                <a:gd name="T18" fmla="*/ 4 w 25"/>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3">
                  <a:moveTo>
                    <a:pt x="13" y="24"/>
                  </a:moveTo>
                  <a:cubicBezTo>
                    <a:pt x="6" y="24"/>
                    <a:pt x="0" y="19"/>
                    <a:pt x="0" y="12"/>
                  </a:cubicBezTo>
                  <a:cubicBezTo>
                    <a:pt x="0" y="5"/>
                    <a:pt x="6" y="0"/>
                    <a:pt x="13" y="0"/>
                  </a:cubicBezTo>
                  <a:cubicBezTo>
                    <a:pt x="20" y="0"/>
                    <a:pt x="25" y="5"/>
                    <a:pt x="25" y="12"/>
                  </a:cubicBezTo>
                  <a:cubicBezTo>
                    <a:pt x="25"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0" name="Freeform 27">
              <a:extLst>
                <a:ext uri="{FF2B5EF4-FFF2-40B4-BE49-F238E27FC236}">
                  <a16:creationId xmlns:a16="http://schemas.microsoft.com/office/drawing/2014/main" id="{4524D336-2EEE-036C-C9C9-0D5F156C9443}"/>
                </a:ext>
              </a:extLst>
            </p:cNvPr>
            <p:cNvSpPr>
              <a:spLocks/>
            </p:cNvSpPr>
            <p:nvPr/>
          </p:nvSpPr>
          <p:spPr bwMode="auto">
            <a:xfrm>
              <a:off x="2701926" y="-1588"/>
              <a:ext cx="80963" cy="82550"/>
            </a:xfrm>
            <a:custGeom>
              <a:avLst/>
              <a:gdLst>
                <a:gd name="T0" fmla="*/ 31 w 51"/>
                <a:gd name="T1" fmla="*/ 52 h 52"/>
                <a:gd name="T2" fmla="*/ 20 w 51"/>
                <a:gd name="T3" fmla="*/ 52 h 52"/>
                <a:gd name="T4" fmla="*/ 0 w 51"/>
                <a:gd name="T5" fmla="*/ 0 h 52"/>
                <a:gd name="T6" fmla="*/ 11 w 51"/>
                <a:gd name="T7" fmla="*/ 0 h 52"/>
                <a:gd name="T8" fmla="*/ 25 w 51"/>
                <a:gd name="T9" fmla="*/ 42 h 52"/>
                <a:gd name="T10" fmla="*/ 40 w 51"/>
                <a:gd name="T11" fmla="*/ 0 h 52"/>
                <a:gd name="T12" fmla="*/ 51 w 51"/>
                <a:gd name="T13" fmla="*/ 0 h 52"/>
                <a:gd name="T14" fmla="*/ 31 w 51"/>
                <a:gd name="T15" fmla="*/ 52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52">
                  <a:moveTo>
                    <a:pt x="31" y="52"/>
                  </a:moveTo>
                  <a:lnTo>
                    <a:pt x="20" y="52"/>
                  </a:lnTo>
                  <a:lnTo>
                    <a:pt x="0" y="0"/>
                  </a:lnTo>
                  <a:lnTo>
                    <a:pt x="11" y="0"/>
                  </a:lnTo>
                  <a:lnTo>
                    <a:pt x="25" y="42"/>
                  </a:lnTo>
                  <a:lnTo>
                    <a:pt x="40" y="0"/>
                  </a:lnTo>
                  <a:lnTo>
                    <a:pt x="51" y="0"/>
                  </a:lnTo>
                  <a:lnTo>
                    <a:pt x="31" y="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1" name="Freeform 28">
              <a:extLst>
                <a:ext uri="{FF2B5EF4-FFF2-40B4-BE49-F238E27FC236}">
                  <a16:creationId xmlns:a16="http://schemas.microsoft.com/office/drawing/2014/main" id="{7957D02A-F6AA-E7FB-776F-5DF982079E20}"/>
                </a:ext>
              </a:extLst>
            </p:cNvPr>
            <p:cNvSpPr>
              <a:spLocks noEditPoints="1"/>
            </p:cNvSpPr>
            <p:nvPr/>
          </p:nvSpPr>
          <p:spPr bwMode="auto">
            <a:xfrm>
              <a:off x="2789238" y="-3175"/>
              <a:ext cx="74613" cy="85725"/>
            </a:xfrm>
            <a:custGeom>
              <a:avLst/>
              <a:gdLst>
                <a:gd name="T0" fmla="*/ 20 w 90"/>
                <a:gd name="T1" fmla="*/ 56 h 103"/>
                <a:gd name="T2" fmla="*/ 49 w 90"/>
                <a:gd name="T3" fmla="*/ 88 h 103"/>
                <a:gd name="T4" fmla="*/ 80 w 90"/>
                <a:gd name="T5" fmla="*/ 77 h 103"/>
                <a:gd name="T6" fmla="*/ 87 w 90"/>
                <a:gd name="T7" fmla="*/ 89 h 103"/>
                <a:gd name="T8" fmla="*/ 47 w 90"/>
                <a:gd name="T9" fmla="*/ 103 h 103"/>
                <a:gd name="T10" fmla="*/ 0 w 90"/>
                <a:gd name="T11" fmla="*/ 52 h 103"/>
                <a:gd name="T12" fmla="*/ 47 w 90"/>
                <a:gd name="T13" fmla="*/ 0 h 103"/>
                <a:gd name="T14" fmla="*/ 90 w 90"/>
                <a:gd name="T15" fmla="*/ 49 h 103"/>
                <a:gd name="T16" fmla="*/ 90 w 90"/>
                <a:gd name="T17" fmla="*/ 56 h 103"/>
                <a:gd name="T18" fmla="*/ 20 w 90"/>
                <a:gd name="T19" fmla="*/ 56 h 103"/>
                <a:gd name="T20" fmla="*/ 46 w 90"/>
                <a:gd name="T21" fmla="*/ 15 h 103"/>
                <a:gd name="T22" fmla="*/ 19 w 90"/>
                <a:gd name="T23" fmla="*/ 43 h 103"/>
                <a:gd name="T24" fmla="*/ 71 w 90"/>
                <a:gd name="T25" fmla="*/ 43 h 103"/>
                <a:gd name="T26" fmla="*/ 46 w 90"/>
                <a:gd name="T27" fmla="*/ 15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6"/>
                    <a:pt x="31" y="88"/>
                    <a:pt x="49" y="88"/>
                  </a:cubicBezTo>
                  <a:cubicBezTo>
                    <a:pt x="68" y="88"/>
                    <a:pt x="79" y="78"/>
                    <a:pt x="80" y="77"/>
                  </a:cubicBezTo>
                  <a:cubicBezTo>
                    <a:pt x="87" y="89"/>
                    <a:pt x="87" y="89"/>
                    <a:pt x="87" y="89"/>
                  </a:cubicBezTo>
                  <a:cubicBezTo>
                    <a:pt x="87" y="89"/>
                    <a:pt x="74" y="103"/>
                    <a:pt x="47" y="103"/>
                  </a:cubicBezTo>
                  <a:cubicBezTo>
                    <a:pt x="20" y="103"/>
                    <a:pt x="0" y="85"/>
                    <a:pt x="0" y="52"/>
                  </a:cubicBezTo>
                  <a:cubicBezTo>
                    <a:pt x="0" y="20"/>
                    <a:pt x="21" y="0"/>
                    <a:pt x="47" y="0"/>
                  </a:cubicBezTo>
                  <a:cubicBezTo>
                    <a:pt x="74" y="0"/>
                    <a:pt x="90" y="20"/>
                    <a:pt x="90" y="49"/>
                  </a:cubicBezTo>
                  <a:cubicBezTo>
                    <a:pt x="90" y="56"/>
                    <a:pt x="90" y="56"/>
                    <a:pt x="90" y="56"/>
                  </a:cubicBezTo>
                  <a:cubicBezTo>
                    <a:pt x="20" y="56"/>
                    <a:pt x="20" y="56"/>
                    <a:pt x="20" y="56"/>
                  </a:cubicBezTo>
                  <a:close/>
                  <a:moveTo>
                    <a:pt x="46" y="15"/>
                  </a:moveTo>
                  <a:cubicBezTo>
                    <a:pt x="28" y="15"/>
                    <a:pt x="20" y="30"/>
                    <a:pt x="19" y="43"/>
                  </a:cubicBezTo>
                  <a:cubicBezTo>
                    <a:pt x="71" y="43"/>
                    <a:pt x="71" y="43"/>
                    <a:pt x="71" y="43"/>
                  </a:cubicBezTo>
                  <a:cubicBezTo>
                    <a:pt x="71" y="28"/>
                    <a:pt x="64" y="15"/>
                    <a:pt x="46"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2" name="Freeform 29">
              <a:extLst>
                <a:ext uri="{FF2B5EF4-FFF2-40B4-BE49-F238E27FC236}">
                  <a16:creationId xmlns:a16="http://schemas.microsoft.com/office/drawing/2014/main" id="{C091E53F-E8FB-D219-1C2C-C8CDF3A477E2}"/>
                </a:ext>
              </a:extLst>
            </p:cNvPr>
            <p:cNvSpPr>
              <a:spLocks/>
            </p:cNvSpPr>
            <p:nvPr/>
          </p:nvSpPr>
          <p:spPr bwMode="auto">
            <a:xfrm>
              <a:off x="2882901" y="-3175"/>
              <a:ext cx="68263" cy="84138"/>
            </a:xfrm>
            <a:custGeom>
              <a:avLst/>
              <a:gdLst>
                <a:gd name="T0" fmla="*/ 65 w 84"/>
                <a:gd name="T1" fmla="*/ 101 h 101"/>
                <a:gd name="T2" fmla="*/ 65 w 84"/>
                <a:gd name="T3" fmla="*/ 42 h 101"/>
                <a:gd name="T4" fmla="*/ 45 w 84"/>
                <a:gd name="T5" fmla="*/ 16 h 101"/>
                <a:gd name="T6" fmla="*/ 18 w 84"/>
                <a:gd name="T7" fmla="*/ 42 h 101"/>
                <a:gd name="T8" fmla="*/ 18 w 84"/>
                <a:gd name="T9" fmla="*/ 101 h 101"/>
                <a:gd name="T10" fmla="*/ 0 w 84"/>
                <a:gd name="T11" fmla="*/ 101 h 101"/>
                <a:gd name="T12" fmla="*/ 0 w 84"/>
                <a:gd name="T13" fmla="*/ 2 h 101"/>
                <a:gd name="T14" fmla="*/ 17 w 84"/>
                <a:gd name="T15" fmla="*/ 2 h 101"/>
                <a:gd name="T16" fmla="*/ 18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0" y="32"/>
                    <a:pt x="18" y="42"/>
                  </a:cubicBezTo>
                  <a:cubicBezTo>
                    <a:pt x="18" y="101"/>
                    <a:pt x="18" y="101"/>
                    <a:pt x="18" y="101"/>
                  </a:cubicBezTo>
                  <a:cubicBezTo>
                    <a:pt x="0" y="101"/>
                    <a:pt x="0" y="101"/>
                    <a:pt x="0" y="101"/>
                  </a:cubicBezTo>
                  <a:cubicBezTo>
                    <a:pt x="0" y="2"/>
                    <a:pt x="0" y="2"/>
                    <a:pt x="0" y="2"/>
                  </a:cubicBezTo>
                  <a:cubicBezTo>
                    <a:pt x="17" y="2"/>
                    <a:pt x="17" y="2"/>
                    <a:pt x="17" y="2"/>
                  </a:cubicBezTo>
                  <a:cubicBezTo>
                    <a:pt x="18" y="20"/>
                    <a:pt x="18" y="20"/>
                    <a:pt x="18"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3" name="Freeform 30">
              <a:extLst>
                <a:ext uri="{FF2B5EF4-FFF2-40B4-BE49-F238E27FC236}">
                  <a16:creationId xmlns:a16="http://schemas.microsoft.com/office/drawing/2014/main" id="{D8C0F936-155F-B9D3-105E-CB4A7E9C8F31}"/>
                </a:ext>
              </a:extLst>
            </p:cNvPr>
            <p:cNvSpPr>
              <a:spLocks noEditPoints="1"/>
            </p:cNvSpPr>
            <p:nvPr/>
          </p:nvSpPr>
          <p:spPr bwMode="auto">
            <a:xfrm>
              <a:off x="3006726" y="-34925"/>
              <a:ext cx="79375" cy="117475"/>
            </a:xfrm>
            <a:custGeom>
              <a:avLst/>
              <a:gdLst>
                <a:gd name="T0" fmla="*/ 50 w 95"/>
                <a:gd name="T1" fmla="*/ 142 h 142"/>
                <a:gd name="T2" fmla="*/ 20 w 95"/>
                <a:gd name="T3" fmla="*/ 125 h 142"/>
                <a:gd name="T4" fmla="*/ 17 w 95"/>
                <a:gd name="T5" fmla="*/ 140 h 142"/>
                <a:gd name="T6" fmla="*/ 0 w 95"/>
                <a:gd name="T7" fmla="*/ 140 h 142"/>
                <a:gd name="T8" fmla="*/ 0 w 95"/>
                <a:gd name="T9" fmla="*/ 0 h 142"/>
                <a:gd name="T10" fmla="*/ 19 w 95"/>
                <a:gd name="T11" fmla="*/ 0 h 142"/>
                <a:gd name="T12" fmla="*/ 19 w 95"/>
                <a:gd name="T13" fmla="*/ 57 h 142"/>
                <a:gd name="T14" fmla="*/ 52 w 95"/>
                <a:gd name="T15" fmla="*/ 39 h 142"/>
                <a:gd name="T16" fmla="*/ 94 w 95"/>
                <a:gd name="T17" fmla="*/ 91 h 142"/>
                <a:gd name="T18" fmla="*/ 50 w 95"/>
                <a:gd name="T19" fmla="*/ 142 h 142"/>
                <a:gd name="T20" fmla="*/ 47 w 95"/>
                <a:gd name="T21" fmla="*/ 55 h 142"/>
                <a:gd name="T22" fmla="*/ 18 w 95"/>
                <a:gd name="T23" fmla="*/ 91 h 142"/>
                <a:gd name="T24" fmla="*/ 46 w 95"/>
                <a:gd name="T25" fmla="*/ 127 h 142"/>
                <a:gd name="T26" fmla="*/ 75 w 95"/>
                <a:gd name="T27" fmla="*/ 91 h 142"/>
                <a:gd name="T28" fmla="*/ 47 w 95"/>
                <a:gd name="T29" fmla="*/ 5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5" h="142">
                  <a:moveTo>
                    <a:pt x="50" y="142"/>
                  </a:moveTo>
                  <a:cubicBezTo>
                    <a:pt x="31" y="142"/>
                    <a:pt x="22" y="129"/>
                    <a:pt x="20" y="125"/>
                  </a:cubicBezTo>
                  <a:cubicBezTo>
                    <a:pt x="17" y="140"/>
                    <a:pt x="17" y="140"/>
                    <a:pt x="17" y="140"/>
                  </a:cubicBezTo>
                  <a:cubicBezTo>
                    <a:pt x="0" y="140"/>
                    <a:pt x="0" y="140"/>
                    <a:pt x="0" y="140"/>
                  </a:cubicBezTo>
                  <a:cubicBezTo>
                    <a:pt x="0" y="0"/>
                    <a:pt x="0" y="0"/>
                    <a:pt x="0" y="0"/>
                  </a:cubicBezTo>
                  <a:cubicBezTo>
                    <a:pt x="19" y="0"/>
                    <a:pt x="19" y="0"/>
                    <a:pt x="19" y="0"/>
                  </a:cubicBezTo>
                  <a:cubicBezTo>
                    <a:pt x="19" y="57"/>
                    <a:pt x="19" y="57"/>
                    <a:pt x="19" y="57"/>
                  </a:cubicBezTo>
                  <a:cubicBezTo>
                    <a:pt x="20" y="55"/>
                    <a:pt x="31" y="39"/>
                    <a:pt x="52" y="39"/>
                  </a:cubicBezTo>
                  <a:cubicBezTo>
                    <a:pt x="78" y="39"/>
                    <a:pt x="94" y="61"/>
                    <a:pt x="94" y="91"/>
                  </a:cubicBezTo>
                  <a:cubicBezTo>
                    <a:pt x="95" y="121"/>
                    <a:pt x="77" y="142"/>
                    <a:pt x="50" y="142"/>
                  </a:cubicBezTo>
                  <a:close/>
                  <a:moveTo>
                    <a:pt x="47" y="55"/>
                  </a:moveTo>
                  <a:cubicBezTo>
                    <a:pt x="30" y="55"/>
                    <a:pt x="18" y="71"/>
                    <a:pt x="18" y="91"/>
                  </a:cubicBezTo>
                  <a:cubicBezTo>
                    <a:pt x="18" y="110"/>
                    <a:pt x="29" y="127"/>
                    <a:pt x="46" y="127"/>
                  </a:cubicBezTo>
                  <a:cubicBezTo>
                    <a:pt x="63" y="127"/>
                    <a:pt x="75" y="111"/>
                    <a:pt x="75" y="91"/>
                  </a:cubicBezTo>
                  <a:cubicBezTo>
                    <a:pt x="75" y="71"/>
                    <a:pt x="64" y="55"/>
                    <a:pt x="47" y="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4" name="Freeform 31">
              <a:extLst>
                <a:ext uri="{FF2B5EF4-FFF2-40B4-BE49-F238E27FC236}">
                  <a16:creationId xmlns:a16="http://schemas.microsoft.com/office/drawing/2014/main" id="{B3C06BAF-2606-07B2-0633-EFEFFAE9986C}"/>
                </a:ext>
              </a:extLst>
            </p:cNvPr>
            <p:cNvSpPr>
              <a:spLocks/>
            </p:cNvSpPr>
            <p:nvPr/>
          </p:nvSpPr>
          <p:spPr bwMode="auto">
            <a:xfrm>
              <a:off x="3094038" y="-1588"/>
              <a:ext cx="79375" cy="114300"/>
            </a:xfrm>
            <a:custGeom>
              <a:avLst/>
              <a:gdLst>
                <a:gd name="T0" fmla="*/ 52 w 96"/>
                <a:gd name="T1" fmla="*/ 113 h 136"/>
                <a:gd name="T2" fmla="*/ 26 w 96"/>
                <a:gd name="T3" fmla="*/ 136 h 136"/>
                <a:gd name="T4" fmla="*/ 7 w 96"/>
                <a:gd name="T5" fmla="*/ 132 h 136"/>
                <a:gd name="T6" fmla="*/ 11 w 96"/>
                <a:gd name="T7" fmla="*/ 117 h 136"/>
                <a:gd name="T8" fmla="*/ 22 w 96"/>
                <a:gd name="T9" fmla="*/ 120 h 136"/>
                <a:gd name="T10" fmla="*/ 33 w 96"/>
                <a:gd name="T11" fmla="*/ 110 h 136"/>
                <a:gd name="T12" fmla="*/ 38 w 96"/>
                <a:gd name="T13" fmla="*/ 98 h 136"/>
                <a:gd name="T14" fmla="*/ 0 w 96"/>
                <a:gd name="T15" fmla="*/ 0 h 136"/>
                <a:gd name="T16" fmla="*/ 20 w 96"/>
                <a:gd name="T17" fmla="*/ 0 h 136"/>
                <a:gd name="T18" fmla="*/ 48 w 96"/>
                <a:gd name="T19" fmla="*/ 81 h 136"/>
                <a:gd name="T20" fmla="*/ 76 w 96"/>
                <a:gd name="T21" fmla="*/ 0 h 136"/>
                <a:gd name="T22" fmla="*/ 96 w 96"/>
                <a:gd name="T23" fmla="*/ 0 h 136"/>
                <a:gd name="T24" fmla="*/ 52 w 96"/>
                <a:gd name="T25" fmla="*/ 113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36">
                  <a:moveTo>
                    <a:pt x="52" y="113"/>
                  </a:moveTo>
                  <a:cubicBezTo>
                    <a:pt x="45" y="129"/>
                    <a:pt x="38" y="136"/>
                    <a:pt x="26" y="136"/>
                  </a:cubicBezTo>
                  <a:cubicBezTo>
                    <a:pt x="13" y="136"/>
                    <a:pt x="7" y="132"/>
                    <a:pt x="7" y="132"/>
                  </a:cubicBezTo>
                  <a:cubicBezTo>
                    <a:pt x="11" y="117"/>
                    <a:pt x="11" y="117"/>
                    <a:pt x="11" y="117"/>
                  </a:cubicBezTo>
                  <a:cubicBezTo>
                    <a:pt x="11" y="117"/>
                    <a:pt x="17" y="120"/>
                    <a:pt x="22" y="120"/>
                  </a:cubicBezTo>
                  <a:cubicBezTo>
                    <a:pt x="27" y="120"/>
                    <a:pt x="30" y="118"/>
                    <a:pt x="33" y="110"/>
                  </a:cubicBezTo>
                  <a:cubicBezTo>
                    <a:pt x="38" y="98"/>
                    <a:pt x="38" y="98"/>
                    <a:pt x="38" y="98"/>
                  </a:cubicBezTo>
                  <a:cubicBezTo>
                    <a:pt x="0" y="0"/>
                    <a:pt x="0" y="0"/>
                    <a:pt x="0" y="0"/>
                  </a:cubicBezTo>
                  <a:cubicBezTo>
                    <a:pt x="20" y="0"/>
                    <a:pt x="20" y="0"/>
                    <a:pt x="20" y="0"/>
                  </a:cubicBezTo>
                  <a:cubicBezTo>
                    <a:pt x="48" y="81"/>
                    <a:pt x="48" y="81"/>
                    <a:pt x="48" y="81"/>
                  </a:cubicBezTo>
                  <a:cubicBezTo>
                    <a:pt x="76" y="0"/>
                    <a:pt x="76" y="0"/>
                    <a:pt x="76" y="0"/>
                  </a:cubicBezTo>
                  <a:cubicBezTo>
                    <a:pt x="96" y="0"/>
                    <a:pt x="96" y="0"/>
                    <a:pt x="96" y="0"/>
                  </a:cubicBezTo>
                  <a:lnTo>
                    <a:pt x="52"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5" name="Rectangle 32">
              <a:extLst>
                <a:ext uri="{FF2B5EF4-FFF2-40B4-BE49-F238E27FC236}">
                  <a16:creationId xmlns:a16="http://schemas.microsoft.com/office/drawing/2014/main" id="{28E831E1-5403-0391-CFF1-44334240480E}"/>
                </a:ext>
              </a:extLst>
            </p:cNvPr>
            <p:cNvSpPr>
              <a:spLocks noChangeArrowheads="1"/>
            </p:cNvSpPr>
            <p:nvPr/>
          </p:nvSpPr>
          <p:spPr bwMode="auto">
            <a:xfrm>
              <a:off x="3219451" y="-31750"/>
              <a:ext cx="17463" cy="1127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6" name="Freeform 33">
              <a:extLst>
                <a:ext uri="{FF2B5EF4-FFF2-40B4-BE49-F238E27FC236}">
                  <a16:creationId xmlns:a16="http://schemas.microsoft.com/office/drawing/2014/main" id="{C26B6476-3E8D-9E7B-540C-E0FEFAD5DB9D}"/>
                </a:ext>
              </a:extLst>
            </p:cNvPr>
            <p:cNvSpPr>
              <a:spLocks/>
            </p:cNvSpPr>
            <p:nvPr/>
          </p:nvSpPr>
          <p:spPr bwMode="auto">
            <a:xfrm>
              <a:off x="3263901" y="-3175"/>
              <a:ext cx="69850" cy="84138"/>
            </a:xfrm>
            <a:custGeom>
              <a:avLst/>
              <a:gdLst>
                <a:gd name="T0" fmla="*/ 65 w 84"/>
                <a:gd name="T1" fmla="*/ 101 h 101"/>
                <a:gd name="T2" fmla="*/ 65 w 84"/>
                <a:gd name="T3" fmla="*/ 42 h 101"/>
                <a:gd name="T4" fmla="*/ 45 w 84"/>
                <a:gd name="T5" fmla="*/ 16 h 101"/>
                <a:gd name="T6" fmla="*/ 19 w 84"/>
                <a:gd name="T7" fmla="*/ 42 h 101"/>
                <a:gd name="T8" fmla="*/ 19 w 84"/>
                <a:gd name="T9" fmla="*/ 101 h 101"/>
                <a:gd name="T10" fmla="*/ 0 w 84"/>
                <a:gd name="T11" fmla="*/ 101 h 101"/>
                <a:gd name="T12" fmla="*/ 0 w 84"/>
                <a:gd name="T13" fmla="*/ 2 h 101"/>
                <a:gd name="T14" fmla="*/ 18 w 84"/>
                <a:gd name="T15" fmla="*/ 2 h 101"/>
                <a:gd name="T16" fmla="*/ 19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1" y="32"/>
                    <a:pt x="19" y="42"/>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7" name="Freeform 34">
              <a:extLst>
                <a:ext uri="{FF2B5EF4-FFF2-40B4-BE49-F238E27FC236}">
                  <a16:creationId xmlns:a16="http://schemas.microsoft.com/office/drawing/2014/main" id="{944C5982-3C91-7F73-09A4-D3869163BA38}"/>
                </a:ext>
              </a:extLst>
            </p:cNvPr>
            <p:cNvSpPr>
              <a:spLocks/>
            </p:cNvSpPr>
            <p:nvPr/>
          </p:nvSpPr>
          <p:spPr bwMode="auto">
            <a:xfrm>
              <a:off x="3349626" y="-3175"/>
              <a:ext cx="63500" cy="85725"/>
            </a:xfrm>
            <a:custGeom>
              <a:avLst/>
              <a:gdLst>
                <a:gd name="T0" fmla="*/ 68 w 78"/>
                <a:gd name="T1" fmla="*/ 94 h 103"/>
                <a:gd name="T2" fmla="*/ 39 w 78"/>
                <a:gd name="T3" fmla="*/ 103 h 103"/>
                <a:gd name="T4" fmla="*/ 0 w 78"/>
                <a:gd name="T5" fmla="*/ 86 h 103"/>
                <a:gd name="T6" fmla="*/ 10 w 78"/>
                <a:gd name="T7" fmla="*/ 74 h 103"/>
                <a:gd name="T8" fmla="*/ 39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2" y="99"/>
                    <a:pt x="54" y="103"/>
                    <a:pt x="39" y="103"/>
                  </a:cubicBezTo>
                  <a:cubicBezTo>
                    <a:pt x="19" y="103"/>
                    <a:pt x="4" y="91"/>
                    <a:pt x="0" y="86"/>
                  </a:cubicBezTo>
                  <a:cubicBezTo>
                    <a:pt x="10" y="74"/>
                    <a:pt x="10" y="74"/>
                    <a:pt x="10" y="74"/>
                  </a:cubicBezTo>
                  <a:cubicBezTo>
                    <a:pt x="16" y="80"/>
                    <a:pt x="28" y="88"/>
                    <a:pt x="39" y="88"/>
                  </a:cubicBezTo>
                  <a:cubicBezTo>
                    <a:pt x="51" y="88"/>
                    <a:pt x="59" y="84"/>
                    <a:pt x="59" y="75"/>
                  </a:cubicBezTo>
                  <a:cubicBezTo>
                    <a:pt x="59" y="66"/>
                    <a:pt x="49" y="63"/>
                    <a:pt x="43" y="61"/>
                  </a:cubicBezTo>
                  <a:cubicBezTo>
                    <a:pt x="37"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3" y="89"/>
                    <a:pt x="6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8" name="Freeform 35">
              <a:extLst>
                <a:ext uri="{FF2B5EF4-FFF2-40B4-BE49-F238E27FC236}">
                  <a16:creationId xmlns:a16="http://schemas.microsoft.com/office/drawing/2014/main" id="{948AB8FF-2BA3-9E06-B8CF-1E2C0011DA34}"/>
                </a:ext>
              </a:extLst>
            </p:cNvPr>
            <p:cNvSpPr>
              <a:spLocks noEditPoints="1"/>
            </p:cNvSpPr>
            <p:nvPr/>
          </p:nvSpPr>
          <p:spPr bwMode="auto">
            <a:xfrm>
              <a:off x="3429001" y="-36513"/>
              <a:ext cx="20638" cy="117475"/>
            </a:xfrm>
            <a:custGeom>
              <a:avLst/>
              <a:gdLst>
                <a:gd name="T0" fmla="*/ 13 w 26"/>
                <a:gd name="T1" fmla="*/ 24 h 143"/>
                <a:gd name="T2" fmla="*/ 0 w 26"/>
                <a:gd name="T3" fmla="*/ 12 h 143"/>
                <a:gd name="T4" fmla="*/ 13 w 26"/>
                <a:gd name="T5" fmla="*/ 0 h 143"/>
                <a:gd name="T6" fmla="*/ 26 w 26"/>
                <a:gd name="T7" fmla="*/ 12 h 143"/>
                <a:gd name="T8" fmla="*/ 13 w 26"/>
                <a:gd name="T9" fmla="*/ 24 h 143"/>
                <a:gd name="T10" fmla="*/ 4 w 26"/>
                <a:gd name="T11" fmla="*/ 143 h 143"/>
                <a:gd name="T12" fmla="*/ 4 w 26"/>
                <a:gd name="T13" fmla="*/ 44 h 143"/>
                <a:gd name="T14" fmla="*/ 22 w 26"/>
                <a:gd name="T15" fmla="*/ 44 h 143"/>
                <a:gd name="T16" fmla="*/ 22 w 26"/>
                <a:gd name="T17" fmla="*/ 143 h 143"/>
                <a:gd name="T18" fmla="*/ 4 w 26"/>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3">
                  <a:moveTo>
                    <a:pt x="13" y="24"/>
                  </a:moveTo>
                  <a:cubicBezTo>
                    <a:pt x="6" y="24"/>
                    <a:pt x="0" y="19"/>
                    <a:pt x="0" y="12"/>
                  </a:cubicBezTo>
                  <a:cubicBezTo>
                    <a:pt x="0" y="5"/>
                    <a:pt x="6" y="0"/>
                    <a:pt x="13" y="0"/>
                  </a:cubicBezTo>
                  <a:cubicBezTo>
                    <a:pt x="20" y="0"/>
                    <a:pt x="26" y="5"/>
                    <a:pt x="26" y="12"/>
                  </a:cubicBezTo>
                  <a:cubicBezTo>
                    <a:pt x="26"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9" name="Freeform 36">
              <a:extLst>
                <a:ext uri="{FF2B5EF4-FFF2-40B4-BE49-F238E27FC236}">
                  <a16:creationId xmlns:a16="http://schemas.microsoft.com/office/drawing/2014/main" id="{914FBE95-5DCD-B09C-05FA-773F884D73D9}"/>
                </a:ext>
              </a:extLst>
            </p:cNvPr>
            <p:cNvSpPr>
              <a:spLocks noEditPoints="1"/>
            </p:cNvSpPr>
            <p:nvPr/>
          </p:nvSpPr>
          <p:spPr bwMode="auto">
            <a:xfrm>
              <a:off x="3465513" y="-3175"/>
              <a:ext cx="77788" cy="115888"/>
            </a:xfrm>
            <a:custGeom>
              <a:avLst/>
              <a:gdLst>
                <a:gd name="T0" fmla="*/ 84 w 94"/>
                <a:gd name="T1" fmla="*/ 122 h 138"/>
                <a:gd name="T2" fmla="*/ 44 w 94"/>
                <a:gd name="T3" fmla="*/ 138 h 138"/>
                <a:gd name="T4" fmla="*/ 5 w 94"/>
                <a:gd name="T5" fmla="*/ 126 h 138"/>
                <a:gd name="T6" fmla="*/ 12 w 94"/>
                <a:gd name="T7" fmla="*/ 112 h 138"/>
                <a:gd name="T8" fmla="*/ 43 w 94"/>
                <a:gd name="T9" fmla="*/ 122 h 138"/>
                <a:gd name="T10" fmla="*/ 67 w 94"/>
                <a:gd name="T11" fmla="*/ 113 h 138"/>
                <a:gd name="T12" fmla="*/ 74 w 94"/>
                <a:gd name="T13" fmla="*/ 89 h 138"/>
                <a:gd name="T14" fmla="*/ 74 w 94"/>
                <a:gd name="T15" fmla="*/ 80 h 138"/>
                <a:gd name="T16" fmla="*/ 42 w 94"/>
                <a:gd name="T17" fmla="*/ 99 h 138"/>
                <a:gd name="T18" fmla="*/ 0 w 94"/>
                <a:gd name="T19" fmla="*/ 49 h 138"/>
                <a:gd name="T20" fmla="*/ 43 w 94"/>
                <a:gd name="T21" fmla="*/ 0 h 138"/>
                <a:gd name="T22" fmla="*/ 74 w 94"/>
                <a:gd name="T23" fmla="*/ 18 h 138"/>
                <a:gd name="T24" fmla="*/ 76 w 94"/>
                <a:gd name="T25" fmla="*/ 2 h 138"/>
                <a:gd name="T26" fmla="*/ 94 w 94"/>
                <a:gd name="T27" fmla="*/ 2 h 138"/>
                <a:gd name="T28" fmla="*/ 94 w 94"/>
                <a:gd name="T29" fmla="*/ 82 h 138"/>
                <a:gd name="T30" fmla="*/ 84 w 94"/>
                <a:gd name="T31" fmla="*/ 122 h 138"/>
                <a:gd name="T32" fmla="*/ 48 w 94"/>
                <a:gd name="T33" fmla="*/ 15 h 138"/>
                <a:gd name="T34" fmla="*/ 20 w 94"/>
                <a:gd name="T35" fmla="*/ 49 h 138"/>
                <a:gd name="T36" fmla="*/ 47 w 94"/>
                <a:gd name="T37" fmla="*/ 83 h 138"/>
                <a:gd name="T38" fmla="*/ 75 w 94"/>
                <a:gd name="T39" fmla="*/ 49 h 138"/>
                <a:gd name="T40" fmla="*/ 48 w 94"/>
                <a:gd name="T41" fmla="*/ 1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4" h="138">
                  <a:moveTo>
                    <a:pt x="84" y="122"/>
                  </a:moveTo>
                  <a:cubicBezTo>
                    <a:pt x="76" y="130"/>
                    <a:pt x="64" y="138"/>
                    <a:pt x="44" y="138"/>
                  </a:cubicBezTo>
                  <a:cubicBezTo>
                    <a:pt x="23" y="138"/>
                    <a:pt x="8" y="129"/>
                    <a:pt x="5" y="126"/>
                  </a:cubicBezTo>
                  <a:cubicBezTo>
                    <a:pt x="12" y="112"/>
                    <a:pt x="12" y="112"/>
                    <a:pt x="12" y="112"/>
                  </a:cubicBezTo>
                  <a:cubicBezTo>
                    <a:pt x="17" y="116"/>
                    <a:pt x="30" y="122"/>
                    <a:pt x="43" y="122"/>
                  </a:cubicBezTo>
                  <a:cubicBezTo>
                    <a:pt x="55" y="122"/>
                    <a:pt x="63" y="118"/>
                    <a:pt x="67" y="113"/>
                  </a:cubicBezTo>
                  <a:cubicBezTo>
                    <a:pt x="72" y="109"/>
                    <a:pt x="74" y="101"/>
                    <a:pt x="74" y="89"/>
                  </a:cubicBezTo>
                  <a:cubicBezTo>
                    <a:pt x="74" y="80"/>
                    <a:pt x="74" y="80"/>
                    <a:pt x="74" y="80"/>
                  </a:cubicBezTo>
                  <a:cubicBezTo>
                    <a:pt x="73" y="83"/>
                    <a:pt x="64" y="99"/>
                    <a:pt x="42" y="99"/>
                  </a:cubicBezTo>
                  <a:cubicBezTo>
                    <a:pt x="16" y="99"/>
                    <a:pt x="0" y="78"/>
                    <a:pt x="0" y="49"/>
                  </a:cubicBezTo>
                  <a:cubicBezTo>
                    <a:pt x="0" y="20"/>
                    <a:pt x="19" y="0"/>
                    <a:pt x="43" y="0"/>
                  </a:cubicBezTo>
                  <a:cubicBezTo>
                    <a:pt x="65" y="0"/>
                    <a:pt x="73" y="15"/>
                    <a:pt x="74" y="18"/>
                  </a:cubicBezTo>
                  <a:cubicBezTo>
                    <a:pt x="76" y="2"/>
                    <a:pt x="76" y="2"/>
                    <a:pt x="76" y="2"/>
                  </a:cubicBezTo>
                  <a:cubicBezTo>
                    <a:pt x="94" y="2"/>
                    <a:pt x="94" y="2"/>
                    <a:pt x="94" y="2"/>
                  </a:cubicBezTo>
                  <a:cubicBezTo>
                    <a:pt x="94" y="82"/>
                    <a:pt x="94" y="82"/>
                    <a:pt x="94" y="82"/>
                  </a:cubicBezTo>
                  <a:cubicBezTo>
                    <a:pt x="94" y="102"/>
                    <a:pt x="91" y="113"/>
                    <a:pt x="84" y="122"/>
                  </a:cubicBezTo>
                  <a:close/>
                  <a:moveTo>
                    <a:pt x="48" y="15"/>
                  </a:moveTo>
                  <a:cubicBezTo>
                    <a:pt x="31" y="15"/>
                    <a:pt x="20" y="30"/>
                    <a:pt x="20" y="49"/>
                  </a:cubicBezTo>
                  <a:cubicBezTo>
                    <a:pt x="20" y="67"/>
                    <a:pt x="30" y="83"/>
                    <a:pt x="47" y="83"/>
                  </a:cubicBezTo>
                  <a:cubicBezTo>
                    <a:pt x="64" y="83"/>
                    <a:pt x="75" y="67"/>
                    <a:pt x="75" y="49"/>
                  </a:cubicBezTo>
                  <a:cubicBezTo>
                    <a:pt x="75" y="30"/>
                    <a:pt x="65" y="15"/>
                    <a:pt x="48"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0" name="Freeform 37">
              <a:extLst>
                <a:ext uri="{FF2B5EF4-FFF2-40B4-BE49-F238E27FC236}">
                  <a16:creationId xmlns:a16="http://schemas.microsoft.com/office/drawing/2014/main" id="{DCECE63C-3BE4-E3D3-8A34-3F4C88B09AD1}"/>
                </a:ext>
              </a:extLst>
            </p:cNvPr>
            <p:cNvSpPr>
              <a:spLocks/>
            </p:cNvSpPr>
            <p:nvPr/>
          </p:nvSpPr>
          <p:spPr bwMode="auto">
            <a:xfrm>
              <a:off x="3568701" y="-34925"/>
              <a:ext cx="69850" cy="115888"/>
            </a:xfrm>
            <a:custGeom>
              <a:avLst/>
              <a:gdLst>
                <a:gd name="T0" fmla="*/ 66 w 85"/>
                <a:gd name="T1" fmla="*/ 141 h 141"/>
                <a:gd name="T2" fmla="*/ 66 w 85"/>
                <a:gd name="T3" fmla="*/ 82 h 141"/>
                <a:gd name="T4" fmla="*/ 46 w 85"/>
                <a:gd name="T5" fmla="*/ 56 h 141"/>
                <a:gd name="T6" fmla="*/ 19 w 85"/>
                <a:gd name="T7" fmla="*/ 82 h 141"/>
                <a:gd name="T8" fmla="*/ 19 w 85"/>
                <a:gd name="T9" fmla="*/ 141 h 141"/>
                <a:gd name="T10" fmla="*/ 0 w 85"/>
                <a:gd name="T11" fmla="*/ 141 h 141"/>
                <a:gd name="T12" fmla="*/ 0 w 85"/>
                <a:gd name="T13" fmla="*/ 0 h 141"/>
                <a:gd name="T14" fmla="*/ 19 w 85"/>
                <a:gd name="T15" fmla="*/ 0 h 141"/>
                <a:gd name="T16" fmla="*/ 19 w 85"/>
                <a:gd name="T17" fmla="*/ 60 h 141"/>
                <a:gd name="T18" fmla="*/ 52 w 85"/>
                <a:gd name="T19" fmla="*/ 39 h 141"/>
                <a:gd name="T20" fmla="*/ 85 w 85"/>
                <a:gd name="T21" fmla="*/ 77 h 141"/>
                <a:gd name="T22" fmla="*/ 85 w 85"/>
                <a:gd name="T23" fmla="*/ 141 h 141"/>
                <a:gd name="T24" fmla="*/ 66 w 85"/>
                <a:gd name="T25" fmla="*/ 14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5" h="141">
                  <a:moveTo>
                    <a:pt x="66" y="141"/>
                  </a:moveTo>
                  <a:cubicBezTo>
                    <a:pt x="66" y="82"/>
                    <a:pt x="66" y="82"/>
                    <a:pt x="66" y="82"/>
                  </a:cubicBezTo>
                  <a:cubicBezTo>
                    <a:pt x="66" y="66"/>
                    <a:pt x="61" y="56"/>
                    <a:pt x="46" y="56"/>
                  </a:cubicBezTo>
                  <a:cubicBezTo>
                    <a:pt x="31" y="56"/>
                    <a:pt x="21" y="72"/>
                    <a:pt x="19" y="82"/>
                  </a:cubicBezTo>
                  <a:cubicBezTo>
                    <a:pt x="19" y="141"/>
                    <a:pt x="19" y="141"/>
                    <a:pt x="19" y="141"/>
                  </a:cubicBezTo>
                  <a:cubicBezTo>
                    <a:pt x="0" y="141"/>
                    <a:pt x="0" y="141"/>
                    <a:pt x="0" y="141"/>
                  </a:cubicBezTo>
                  <a:cubicBezTo>
                    <a:pt x="0" y="0"/>
                    <a:pt x="0" y="0"/>
                    <a:pt x="0" y="0"/>
                  </a:cubicBezTo>
                  <a:cubicBezTo>
                    <a:pt x="19" y="0"/>
                    <a:pt x="19" y="0"/>
                    <a:pt x="19" y="0"/>
                  </a:cubicBezTo>
                  <a:cubicBezTo>
                    <a:pt x="19" y="60"/>
                    <a:pt x="19" y="60"/>
                    <a:pt x="19" y="60"/>
                  </a:cubicBezTo>
                  <a:cubicBezTo>
                    <a:pt x="25" y="50"/>
                    <a:pt x="36" y="39"/>
                    <a:pt x="52" y="39"/>
                  </a:cubicBezTo>
                  <a:cubicBezTo>
                    <a:pt x="72" y="39"/>
                    <a:pt x="85" y="51"/>
                    <a:pt x="85" y="77"/>
                  </a:cubicBezTo>
                  <a:cubicBezTo>
                    <a:pt x="85" y="141"/>
                    <a:pt x="85" y="141"/>
                    <a:pt x="85" y="141"/>
                  </a:cubicBezTo>
                  <a:lnTo>
                    <a:pt x="66" y="1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1" name="Freeform 38">
              <a:extLst>
                <a:ext uri="{FF2B5EF4-FFF2-40B4-BE49-F238E27FC236}">
                  <a16:creationId xmlns:a16="http://schemas.microsoft.com/office/drawing/2014/main" id="{A628084C-CF66-E7E8-A07E-637CE5D6B84C}"/>
                </a:ext>
              </a:extLst>
            </p:cNvPr>
            <p:cNvSpPr>
              <a:spLocks/>
            </p:cNvSpPr>
            <p:nvPr/>
          </p:nvSpPr>
          <p:spPr bwMode="auto">
            <a:xfrm>
              <a:off x="3654426" y="-23813"/>
              <a:ext cx="50800" cy="106363"/>
            </a:xfrm>
            <a:custGeom>
              <a:avLst/>
              <a:gdLst>
                <a:gd name="T0" fmla="*/ 33 w 61"/>
                <a:gd name="T1" fmla="*/ 41 h 128"/>
                <a:gd name="T2" fmla="*/ 33 w 61"/>
                <a:gd name="T3" fmla="*/ 92 h 128"/>
                <a:gd name="T4" fmla="*/ 37 w 61"/>
                <a:gd name="T5" fmla="*/ 109 h 128"/>
                <a:gd name="T6" fmla="*/ 47 w 61"/>
                <a:gd name="T7" fmla="*/ 113 h 128"/>
                <a:gd name="T8" fmla="*/ 58 w 61"/>
                <a:gd name="T9" fmla="*/ 111 h 128"/>
                <a:gd name="T10" fmla="*/ 60 w 61"/>
                <a:gd name="T11" fmla="*/ 125 h 128"/>
                <a:gd name="T12" fmla="*/ 42 w 61"/>
                <a:gd name="T13" fmla="*/ 128 h 128"/>
                <a:gd name="T14" fmla="*/ 21 w 61"/>
                <a:gd name="T15" fmla="*/ 121 h 128"/>
                <a:gd name="T16" fmla="*/ 15 w 61"/>
                <a:gd name="T17" fmla="*/ 95 h 128"/>
                <a:gd name="T18" fmla="*/ 15 w 61"/>
                <a:gd name="T19" fmla="*/ 41 h 128"/>
                <a:gd name="T20" fmla="*/ 0 w 61"/>
                <a:gd name="T21" fmla="*/ 41 h 128"/>
                <a:gd name="T22" fmla="*/ 0 w 61"/>
                <a:gd name="T23" fmla="*/ 27 h 128"/>
                <a:gd name="T24" fmla="*/ 14 w 61"/>
                <a:gd name="T25" fmla="*/ 27 h 128"/>
                <a:gd name="T26" fmla="*/ 16 w 61"/>
                <a:gd name="T27" fmla="*/ 0 h 128"/>
                <a:gd name="T28" fmla="*/ 33 w 61"/>
                <a:gd name="T29" fmla="*/ 0 h 128"/>
                <a:gd name="T30" fmla="*/ 33 w 61"/>
                <a:gd name="T31" fmla="*/ 27 h 128"/>
                <a:gd name="T32" fmla="*/ 61 w 61"/>
                <a:gd name="T33" fmla="*/ 27 h 128"/>
                <a:gd name="T34" fmla="*/ 61 w 61"/>
                <a:gd name="T35" fmla="*/ 41 h 128"/>
                <a:gd name="T36" fmla="*/ 33 w 61"/>
                <a:gd name="T37" fmla="*/ 4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1" h="128">
                  <a:moveTo>
                    <a:pt x="33" y="41"/>
                  </a:moveTo>
                  <a:cubicBezTo>
                    <a:pt x="33" y="92"/>
                    <a:pt x="33" y="92"/>
                    <a:pt x="33" y="92"/>
                  </a:cubicBezTo>
                  <a:cubicBezTo>
                    <a:pt x="33" y="101"/>
                    <a:pt x="34" y="106"/>
                    <a:pt x="37" y="109"/>
                  </a:cubicBezTo>
                  <a:cubicBezTo>
                    <a:pt x="40" y="112"/>
                    <a:pt x="43" y="113"/>
                    <a:pt x="47" y="113"/>
                  </a:cubicBezTo>
                  <a:cubicBezTo>
                    <a:pt x="52" y="113"/>
                    <a:pt x="56" y="112"/>
                    <a:pt x="58" y="111"/>
                  </a:cubicBezTo>
                  <a:cubicBezTo>
                    <a:pt x="60" y="125"/>
                    <a:pt x="60" y="125"/>
                    <a:pt x="60" y="125"/>
                  </a:cubicBezTo>
                  <a:cubicBezTo>
                    <a:pt x="56" y="127"/>
                    <a:pt x="48" y="128"/>
                    <a:pt x="42" y="128"/>
                  </a:cubicBezTo>
                  <a:cubicBezTo>
                    <a:pt x="33" y="128"/>
                    <a:pt x="27" y="126"/>
                    <a:pt x="21" y="121"/>
                  </a:cubicBezTo>
                  <a:cubicBezTo>
                    <a:pt x="16" y="115"/>
                    <a:pt x="15" y="108"/>
                    <a:pt x="15" y="95"/>
                  </a:cubicBezTo>
                  <a:cubicBezTo>
                    <a:pt x="15" y="41"/>
                    <a:pt x="15" y="41"/>
                    <a:pt x="15" y="41"/>
                  </a:cubicBezTo>
                  <a:cubicBezTo>
                    <a:pt x="0" y="41"/>
                    <a:pt x="0" y="41"/>
                    <a:pt x="0" y="41"/>
                  </a:cubicBezTo>
                  <a:cubicBezTo>
                    <a:pt x="0" y="27"/>
                    <a:pt x="0" y="27"/>
                    <a:pt x="0" y="27"/>
                  </a:cubicBezTo>
                  <a:cubicBezTo>
                    <a:pt x="14" y="27"/>
                    <a:pt x="14" y="27"/>
                    <a:pt x="14" y="27"/>
                  </a:cubicBezTo>
                  <a:cubicBezTo>
                    <a:pt x="16" y="0"/>
                    <a:pt x="16" y="0"/>
                    <a:pt x="16" y="0"/>
                  </a:cubicBezTo>
                  <a:cubicBezTo>
                    <a:pt x="33" y="0"/>
                    <a:pt x="33" y="0"/>
                    <a:pt x="33" y="0"/>
                  </a:cubicBezTo>
                  <a:cubicBezTo>
                    <a:pt x="33" y="27"/>
                    <a:pt x="33" y="27"/>
                    <a:pt x="33" y="27"/>
                  </a:cubicBezTo>
                  <a:cubicBezTo>
                    <a:pt x="61" y="27"/>
                    <a:pt x="61" y="27"/>
                    <a:pt x="61" y="27"/>
                  </a:cubicBezTo>
                  <a:cubicBezTo>
                    <a:pt x="61" y="41"/>
                    <a:pt x="61" y="41"/>
                    <a:pt x="61" y="41"/>
                  </a:cubicBezTo>
                  <a:cubicBezTo>
                    <a:pt x="33" y="41"/>
                    <a:pt x="33" y="41"/>
                    <a:pt x="3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2" name="Freeform 39">
              <a:extLst>
                <a:ext uri="{FF2B5EF4-FFF2-40B4-BE49-F238E27FC236}">
                  <a16:creationId xmlns:a16="http://schemas.microsoft.com/office/drawing/2014/main" id="{644BE14E-EA94-5B64-6A69-FD38062EC86B}"/>
                </a:ext>
              </a:extLst>
            </p:cNvPr>
            <p:cNvSpPr>
              <a:spLocks/>
            </p:cNvSpPr>
            <p:nvPr/>
          </p:nvSpPr>
          <p:spPr bwMode="auto">
            <a:xfrm>
              <a:off x="3711576" y="-3175"/>
              <a:ext cx="63500" cy="85725"/>
            </a:xfrm>
            <a:custGeom>
              <a:avLst/>
              <a:gdLst>
                <a:gd name="T0" fmla="*/ 68 w 78"/>
                <a:gd name="T1" fmla="*/ 94 h 103"/>
                <a:gd name="T2" fmla="*/ 39 w 78"/>
                <a:gd name="T3" fmla="*/ 103 h 103"/>
                <a:gd name="T4" fmla="*/ 0 w 78"/>
                <a:gd name="T5" fmla="*/ 86 h 103"/>
                <a:gd name="T6" fmla="*/ 10 w 78"/>
                <a:gd name="T7" fmla="*/ 74 h 103"/>
                <a:gd name="T8" fmla="*/ 40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3" y="99"/>
                    <a:pt x="54" y="103"/>
                    <a:pt x="39" y="103"/>
                  </a:cubicBezTo>
                  <a:cubicBezTo>
                    <a:pt x="19" y="103"/>
                    <a:pt x="5" y="91"/>
                    <a:pt x="0" y="86"/>
                  </a:cubicBezTo>
                  <a:cubicBezTo>
                    <a:pt x="10" y="74"/>
                    <a:pt x="10" y="74"/>
                    <a:pt x="10" y="74"/>
                  </a:cubicBezTo>
                  <a:cubicBezTo>
                    <a:pt x="16" y="80"/>
                    <a:pt x="28" y="88"/>
                    <a:pt x="40" y="88"/>
                  </a:cubicBezTo>
                  <a:cubicBezTo>
                    <a:pt x="51" y="88"/>
                    <a:pt x="59" y="84"/>
                    <a:pt x="59" y="75"/>
                  </a:cubicBezTo>
                  <a:cubicBezTo>
                    <a:pt x="59" y="66"/>
                    <a:pt x="49" y="63"/>
                    <a:pt x="43" y="61"/>
                  </a:cubicBezTo>
                  <a:cubicBezTo>
                    <a:pt x="38"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4" y="89"/>
                    <a:pt x="6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3" name="Freeform 40">
              <a:extLst>
                <a:ext uri="{FF2B5EF4-FFF2-40B4-BE49-F238E27FC236}">
                  <a16:creationId xmlns:a16="http://schemas.microsoft.com/office/drawing/2014/main" id="{EF137B69-3191-B6FE-C47C-0D807733E2CB}"/>
                </a:ext>
              </a:extLst>
            </p:cNvPr>
            <p:cNvSpPr>
              <a:spLocks noEditPoints="1"/>
            </p:cNvSpPr>
            <p:nvPr/>
          </p:nvSpPr>
          <p:spPr bwMode="auto">
            <a:xfrm>
              <a:off x="2498726" y="157163"/>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6 h 136"/>
                <a:gd name="T12" fmla="*/ 113 w 113"/>
                <a:gd name="T13" fmla="*/ 68 h 136"/>
                <a:gd name="T14" fmla="*/ 92 w 113"/>
                <a:gd name="T15" fmla="*/ 119 h 136"/>
                <a:gd name="T16" fmla="*/ 78 w 113"/>
                <a:gd name="T17" fmla="*/ 28 h 136"/>
                <a:gd name="T18" fmla="*/ 45 w 113"/>
                <a:gd name="T19" fmla="*/ 15 h 136"/>
                <a:gd name="T20" fmla="*/ 20 w 113"/>
                <a:gd name="T21" fmla="*/ 15 h 136"/>
                <a:gd name="T22" fmla="*/ 20 w 113"/>
                <a:gd name="T23" fmla="*/ 119 h 136"/>
                <a:gd name="T24" fmla="*/ 45 w 113"/>
                <a:gd name="T25" fmla="*/ 119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5"/>
                    <a:pt x="92" y="16"/>
                  </a:cubicBezTo>
                  <a:cubicBezTo>
                    <a:pt x="103" y="27"/>
                    <a:pt x="113" y="44"/>
                    <a:pt x="113" y="68"/>
                  </a:cubicBezTo>
                  <a:cubicBezTo>
                    <a:pt x="113" y="91"/>
                    <a:pt x="104" y="108"/>
                    <a:pt x="92" y="119"/>
                  </a:cubicBezTo>
                  <a:close/>
                  <a:moveTo>
                    <a:pt x="78" y="28"/>
                  </a:moveTo>
                  <a:cubicBezTo>
                    <a:pt x="70" y="19"/>
                    <a:pt x="59" y="15"/>
                    <a:pt x="45" y="15"/>
                  </a:cubicBezTo>
                  <a:cubicBezTo>
                    <a:pt x="20" y="15"/>
                    <a:pt x="20" y="15"/>
                    <a:pt x="20" y="15"/>
                  </a:cubicBezTo>
                  <a:cubicBezTo>
                    <a:pt x="20" y="119"/>
                    <a:pt x="20" y="119"/>
                    <a:pt x="20" y="119"/>
                  </a:cubicBezTo>
                  <a:cubicBezTo>
                    <a:pt x="45" y="119"/>
                    <a:pt x="45" y="119"/>
                    <a:pt x="45" y="119"/>
                  </a:cubicBezTo>
                  <a:cubicBezTo>
                    <a:pt x="58" y="119"/>
                    <a:pt x="69" y="116"/>
                    <a:pt x="78" y="107"/>
                  </a:cubicBezTo>
                  <a:cubicBezTo>
                    <a:pt x="87" y="98"/>
                    <a:pt x="92" y="84"/>
                    <a:pt x="92" y="68"/>
                  </a:cubicBezTo>
                  <a:cubicBezTo>
                    <a:pt x="92" y="51"/>
                    <a:pt x="87" y="36"/>
                    <a:pt x="7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4" name="Freeform 41">
              <a:extLst>
                <a:ext uri="{FF2B5EF4-FFF2-40B4-BE49-F238E27FC236}">
                  <a16:creationId xmlns:a16="http://schemas.microsoft.com/office/drawing/2014/main" id="{821A2D0B-222A-FACB-58E1-95FBC0126991}"/>
                </a:ext>
              </a:extLst>
            </p:cNvPr>
            <p:cNvSpPr>
              <a:spLocks noEditPoints="1"/>
            </p:cNvSpPr>
            <p:nvPr/>
          </p:nvSpPr>
          <p:spPr bwMode="auto">
            <a:xfrm>
              <a:off x="2605088"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5" name="Rectangle 42">
              <a:extLst>
                <a:ext uri="{FF2B5EF4-FFF2-40B4-BE49-F238E27FC236}">
                  <a16:creationId xmlns:a16="http://schemas.microsoft.com/office/drawing/2014/main" id="{7DEFDA0D-DEC0-C80E-280E-37E6A828C659}"/>
                </a:ext>
              </a:extLst>
            </p:cNvPr>
            <p:cNvSpPr>
              <a:spLocks noChangeArrowheads="1"/>
            </p:cNvSpPr>
            <p:nvPr/>
          </p:nvSpPr>
          <p:spPr bwMode="auto">
            <a:xfrm>
              <a:off x="2697163" y="153988"/>
              <a:ext cx="15875" cy="1158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6" name="Freeform 43">
              <a:extLst>
                <a:ext uri="{FF2B5EF4-FFF2-40B4-BE49-F238E27FC236}">
                  <a16:creationId xmlns:a16="http://schemas.microsoft.com/office/drawing/2014/main" id="{E1B199F1-629A-2B40-F991-6A433992CFCB}"/>
                </a:ext>
              </a:extLst>
            </p:cNvPr>
            <p:cNvSpPr>
              <a:spLocks noEditPoints="1"/>
            </p:cNvSpPr>
            <p:nvPr/>
          </p:nvSpPr>
          <p:spPr bwMode="auto">
            <a:xfrm>
              <a:off x="2736851" y="150813"/>
              <a:ext cx="20638" cy="119063"/>
            </a:xfrm>
            <a:custGeom>
              <a:avLst/>
              <a:gdLst>
                <a:gd name="T0" fmla="*/ 12 w 25"/>
                <a:gd name="T1" fmla="*/ 25 h 144"/>
                <a:gd name="T2" fmla="*/ 0 w 25"/>
                <a:gd name="T3" fmla="*/ 13 h 144"/>
                <a:gd name="T4" fmla="*/ 12 w 25"/>
                <a:gd name="T5" fmla="*/ 0 h 144"/>
                <a:gd name="T6" fmla="*/ 25 w 25"/>
                <a:gd name="T7" fmla="*/ 12 h 144"/>
                <a:gd name="T8" fmla="*/ 12 w 25"/>
                <a:gd name="T9" fmla="*/ 25 h 144"/>
                <a:gd name="T10" fmla="*/ 3 w 25"/>
                <a:gd name="T11" fmla="*/ 144 h 144"/>
                <a:gd name="T12" fmla="*/ 3 w 25"/>
                <a:gd name="T13" fmla="*/ 45 h 144"/>
                <a:gd name="T14" fmla="*/ 22 w 25"/>
                <a:gd name="T15" fmla="*/ 45 h 144"/>
                <a:gd name="T16" fmla="*/ 22 w 25"/>
                <a:gd name="T17" fmla="*/ 144 h 144"/>
                <a:gd name="T18" fmla="*/ 3 w 25"/>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4">
                  <a:moveTo>
                    <a:pt x="12" y="25"/>
                  </a:moveTo>
                  <a:cubicBezTo>
                    <a:pt x="5" y="25"/>
                    <a:pt x="0" y="20"/>
                    <a:pt x="0" y="13"/>
                  </a:cubicBezTo>
                  <a:cubicBezTo>
                    <a:pt x="0" y="6"/>
                    <a:pt x="5" y="0"/>
                    <a:pt x="12" y="0"/>
                  </a:cubicBezTo>
                  <a:cubicBezTo>
                    <a:pt x="20" y="0"/>
                    <a:pt x="25" y="6"/>
                    <a:pt x="25" y="12"/>
                  </a:cubicBezTo>
                  <a:cubicBezTo>
                    <a:pt x="25" y="19"/>
                    <a:pt x="20" y="25"/>
                    <a:pt x="12"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7" name="Freeform 44">
              <a:extLst>
                <a:ext uri="{FF2B5EF4-FFF2-40B4-BE49-F238E27FC236}">
                  <a16:creationId xmlns:a16="http://schemas.microsoft.com/office/drawing/2014/main" id="{344578C9-CCB4-4F2D-6F97-A69FE48FE92E}"/>
                </a:ext>
              </a:extLst>
            </p:cNvPr>
            <p:cNvSpPr>
              <a:spLocks/>
            </p:cNvSpPr>
            <p:nvPr/>
          </p:nvSpPr>
          <p:spPr bwMode="auto">
            <a:xfrm>
              <a:off x="2768601" y="188913"/>
              <a:ext cx="79375" cy="80963"/>
            </a:xfrm>
            <a:custGeom>
              <a:avLst/>
              <a:gdLst>
                <a:gd name="T0" fmla="*/ 30 w 50"/>
                <a:gd name="T1" fmla="*/ 51 h 51"/>
                <a:gd name="T2" fmla="*/ 19 w 50"/>
                <a:gd name="T3" fmla="*/ 51 h 51"/>
                <a:gd name="T4" fmla="*/ 0 w 50"/>
                <a:gd name="T5" fmla="*/ 0 h 51"/>
                <a:gd name="T6" fmla="*/ 10 w 50"/>
                <a:gd name="T7" fmla="*/ 0 h 51"/>
                <a:gd name="T8" fmla="*/ 25 w 50"/>
                <a:gd name="T9" fmla="*/ 41 h 51"/>
                <a:gd name="T10" fmla="*/ 39 w 50"/>
                <a:gd name="T11" fmla="*/ 0 h 51"/>
                <a:gd name="T12" fmla="*/ 50 w 50"/>
                <a:gd name="T13" fmla="*/ 0 h 51"/>
                <a:gd name="T14" fmla="*/ 30 w 50"/>
                <a:gd name="T15" fmla="*/ 51 h 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 h="51">
                  <a:moveTo>
                    <a:pt x="30" y="51"/>
                  </a:moveTo>
                  <a:lnTo>
                    <a:pt x="19" y="51"/>
                  </a:lnTo>
                  <a:lnTo>
                    <a:pt x="0" y="0"/>
                  </a:lnTo>
                  <a:lnTo>
                    <a:pt x="10" y="0"/>
                  </a:lnTo>
                  <a:lnTo>
                    <a:pt x="25" y="41"/>
                  </a:lnTo>
                  <a:lnTo>
                    <a:pt x="39" y="0"/>
                  </a:lnTo>
                  <a:lnTo>
                    <a:pt x="50" y="0"/>
                  </a:lnTo>
                  <a:lnTo>
                    <a:pt x="30"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8" name="Freeform 45">
              <a:extLst>
                <a:ext uri="{FF2B5EF4-FFF2-40B4-BE49-F238E27FC236}">
                  <a16:creationId xmlns:a16="http://schemas.microsoft.com/office/drawing/2014/main" id="{2236A563-D056-2155-A154-64F4FBDBB116}"/>
                </a:ext>
              </a:extLst>
            </p:cNvPr>
            <p:cNvSpPr>
              <a:spLocks noEditPoints="1"/>
            </p:cNvSpPr>
            <p:nvPr/>
          </p:nvSpPr>
          <p:spPr bwMode="auto">
            <a:xfrm>
              <a:off x="28559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0"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 name="Freeform 46">
              <a:extLst>
                <a:ext uri="{FF2B5EF4-FFF2-40B4-BE49-F238E27FC236}">
                  <a16:creationId xmlns:a16="http://schemas.microsoft.com/office/drawing/2014/main" id="{F4BF70B8-9555-C261-D3C1-88BD30FC33CC}"/>
                </a:ext>
              </a:extLst>
            </p:cNvPr>
            <p:cNvSpPr>
              <a:spLocks/>
            </p:cNvSpPr>
            <p:nvPr/>
          </p:nvSpPr>
          <p:spPr bwMode="auto">
            <a:xfrm>
              <a:off x="2947988" y="185738"/>
              <a:ext cx="47625"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 name="Freeform 47">
              <a:extLst>
                <a:ext uri="{FF2B5EF4-FFF2-40B4-BE49-F238E27FC236}">
                  <a16:creationId xmlns:a16="http://schemas.microsoft.com/office/drawing/2014/main" id="{2EFAC510-CEEE-DA5A-FAA3-F170FED7622E}"/>
                </a:ext>
              </a:extLst>
            </p:cNvPr>
            <p:cNvSpPr>
              <a:spLocks noEditPoints="1"/>
            </p:cNvSpPr>
            <p:nvPr/>
          </p:nvSpPr>
          <p:spPr bwMode="auto">
            <a:xfrm>
              <a:off x="2998788" y="185738"/>
              <a:ext cx="74613" cy="85725"/>
            </a:xfrm>
            <a:custGeom>
              <a:avLst/>
              <a:gdLst>
                <a:gd name="T0" fmla="*/ 20 w 90"/>
                <a:gd name="T1" fmla="*/ 56 h 103"/>
                <a:gd name="T2" fmla="*/ 49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49" y="88"/>
                  </a:cubicBezTo>
                  <a:cubicBezTo>
                    <a:pt x="68" y="88"/>
                    <a:pt x="79" y="78"/>
                    <a:pt x="80" y="77"/>
                  </a:cubicBezTo>
                  <a:cubicBezTo>
                    <a:pt x="88" y="89"/>
                    <a:pt x="88" y="89"/>
                    <a:pt x="88" y="89"/>
                  </a:cubicBezTo>
                  <a:cubicBezTo>
                    <a:pt x="88" y="89"/>
                    <a:pt x="74"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8" y="14"/>
                    <a:pt x="20" y="29"/>
                    <a:pt x="19" y="42"/>
                  </a:cubicBezTo>
                  <a:cubicBezTo>
                    <a:pt x="71" y="42"/>
                    <a:pt x="71" y="42"/>
                    <a:pt x="71" y="42"/>
                  </a:cubicBezTo>
                  <a:cubicBezTo>
                    <a:pt x="71"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 name="Freeform 48">
              <a:extLst>
                <a:ext uri="{FF2B5EF4-FFF2-40B4-BE49-F238E27FC236}">
                  <a16:creationId xmlns:a16="http://schemas.microsoft.com/office/drawing/2014/main" id="{9F75901F-04A3-6B7A-4918-99E7F7C4A01F}"/>
                </a:ext>
              </a:extLst>
            </p:cNvPr>
            <p:cNvSpPr>
              <a:spLocks noEditPoints="1"/>
            </p:cNvSpPr>
            <p:nvPr/>
          </p:nvSpPr>
          <p:spPr bwMode="auto">
            <a:xfrm>
              <a:off x="3084513" y="153988"/>
              <a:ext cx="77788" cy="117475"/>
            </a:xfrm>
            <a:custGeom>
              <a:avLst/>
              <a:gdLst>
                <a:gd name="T0" fmla="*/ 78 w 94"/>
                <a:gd name="T1" fmla="*/ 141 h 143"/>
                <a:gd name="T2" fmla="*/ 75 w 94"/>
                <a:gd name="T3" fmla="*/ 125 h 143"/>
                <a:gd name="T4" fmla="*/ 42 w 94"/>
                <a:gd name="T5" fmla="*/ 143 h 143"/>
                <a:gd name="T6" fmla="*/ 0 w 94"/>
                <a:gd name="T7" fmla="*/ 91 h 143"/>
                <a:gd name="T8" fmla="*/ 44 w 94"/>
                <a:gd name="T9" fmla="*/ 40 h 143"/>
                <a:gd name="T10" fmla="*/ 75 w 94"/>
                <a:gd name="T11" fmla="*/ 58 h 143"/>
                <a:gd name="T12" fmla="*/ 75 w 94"/>
                <a:gd name="T13" fmla="*/ 0 h 143"/>
                <a:gd name="T14" fmla="*/ 94 w 94"/>
                <a:gd name="T15" fmla="*/ 0 h 143"/>
                <a:gd name="T16" fmla="*/ 94 w 94"/>
                <a:gd name="T17" fmla="*/ 141 h 143"/>
                <a:gd name="T18" fmla="*/ 78 w 94"/>
                <a:gd name="T19" fmla="*/ 141 h 143"/>
                <a:gd name="T20" fmla="*/ 48 w 94"/>
                <a:gd name="T21" fmla="*/ 54 h 143"/>
                <a:gd name="T22" fmla="*/ 19 w 94"/>
                <a:gd name="T23" fmla="*/ 90 h 143"/>
                <a:gd name="T24" fmla="*/ 47 w 94"/>
                <a:gd name="T25" fmla="*/ 127 h 143"/>
                <a:gd name="T26" fmla="*/ 75 w 94"/>
                <a:gd name="T27" fmla="*/ 90 h 143"/>
                <a:gd name="T28" fmla="*/ 48 w 94"/>
                <a:gd name="T29" fmla="*/ 5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43">
                  <a:moveTo>
                    <a:pt x="78" y="141"/>
                  </a:moveTo>
                  <a:cubicBezTo>
                    <a:pt x="75" y="125"/>
                    <a:pt x="75" y="125"/>
                    <a:pt x="75" y="125"/>
                  </a:cubicBezTo>
                  <a:cubicBezTo>
                    <a:pt x="74" y="126"/>
                    <a:pt x="65" y="143"/>
                    <a:pt x="42" y="143"/>
                  </a:cubicBezTo>
                  <a:cubicBezTo>
                    <a:pt x="16" y="143"/>
                    <a:pt x="0" y="121"/>
                    <a:pt x="0" y="91"/>
                  </a:cubicBezTo>
                  <a:cubicBezTo>
                    <a:pt x="0" y="62"/>
                    <a:pt x="18" y="40"/>
                    <a:pt x="44" y="40"/>
                  </a:cubicBezTo>
                  <a:cubicBezTo>
                    <a:pt x="65" y="40"/>
                    <a:pt x="74" y="56"/>
                    <a:pt x="75" y="58"/>
                  </a:cubicBezTo>
                  <a:cubicBezTo>
                    <a:pt x="75" y="0"/>
                    <a:pt x="75" y="0"/>
                    <a:pt x="75" y="0"/>
                  </a:cubicBezTo>
                  <a:cubicBezTo>
                    <a:pt x="94" y="0"/>
                    <a:pt x="94" y="0"/>
                    <a:pt x="94" y="0"/>
                  </a:cubicBezTo>
                  <a:cubicBezTo>
                    <a:pt x="94" y="141"/>
                    <a:pt x="94" y="141"/>
                    <a:pt x="94" y="141"/>
                  </a:cubicBezTo>
                  <a:cubicBezTo>
                    <a:pt x="78" y="141"/>
                    <a:pt x="78" y="141"/>
                    <a:pt x="78" y="141"/>
                  </a:cubicBezTo>
                  <a:close/>
                  <a:moveTo>
                    <a:pt x="48" y="54"/>
                  </a:moveTo>
                  <a:cubicBezTo>
                    <a:pt x="30" y="54"/>
                    <a:pt x="19" y="71"/>
                    <a:pt x="19" y="90"/>
                  </a:cubicBezTo>
                  <a:cubicBezTo>
                    <a:pt x="19" y="110"/>
                    <a:pt x="29" y="127"/>
                    <a:pt x="47" y="127"/>
                  </a:cubicBezTo>
                  <a:cubicBezTo>
                    <a:pt x="64" y="127"/>
                    <a:pt x="75" y="110"/>
                    <a:pt x="75" y="90"/>
                  </a:cubicBezTo>
                  <a:cubicBezTo>
                    <a:pt x="76" y="71"/>
                    <a:pt x="66" y="54"/>
                    <a:pt x="48"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 name="Freeform 49">
              <a:extLst>
                <a:ext uri="{FF2B5EF4-FFF2-40B4-BE49-F238E27FC236}">
                  <a16:creationId xmlns:a16="http://schemas.microsoft.com/office/drawing/2014/main" id="{746411D7-FE52-9D4A-5F9C-E781E2B0A65A}"/>
                </a:ext>
              </a:extLst>
            </p:cNvPr>
            <p:cNvSpPr>
              <a:spLocks/>
            </p:cNvSpPr>
            <p:nvPr/>
          </p:nvSpPr>
          <p:spPr bwMode="auto">
            <a:xfrm>
              <a:off x="3209926" y="152400"/>
              <a:ext cx="53975" cy="117475"/>
            </a:xfrm>
            <a:custGeom>
              <a:avLst/>
              <a:gdLst>
                <a:gd name="T0" fmla="*/ 61 w 64"/>
                <a:gd name="T1" fmla="*/ 18 h 142"/>
                <a:gd name="T2" fmla="*/ 49 w 64"/>
                <a:gd name="T3" fmla="*/ 15 h 142"/>
                <a:gd name="T4" fmla="*/ 36 w 64"/>
                <a:gd name="T5" fmla="*/ 21 h 142"/>
                <a:gd name="T6" fmla="*/ 34 w 64"/>
                <a:gd name="T7" fmla="*/ 35 h 142"/>
                <a:gd name="T8" fmla="*/ 34 w 64"/>
                <a:gd name="T9" fmla="*/ 43 h 142"/>
                <a:gd name="T10" fmla="*/ 59 w 64"/>
                <a:gd name="T11" fmla="*/ 43 h 142"/>
                <a:gd name="T12" fmla="*/ 59 w 64"/>
                <a:gd name="T13" fmla="*/ 57 h 142"/>
                <a:gd name="T14" fmla="*/ 34 w 64"/>
                <a:gd name="T15" fmla="*/ 57 h 142"/>
                <a:gd name="T16" fmla="*/ 34 w 64"/>
                <a:gd name="T17" fmla="*/ 142 h 142"/>
                <a:gd name="T18" fmla="*/ 15 w 64"/>
                <a:gd name="T19" fmla="*/ 142 h 142"/>
                <a:gd name="T20" fmla="*/ 15 w 64"/>
                <a:gd name="T21" fmla="*/ 57 h 142"/>
                <a:gd name="T22" fmla="*/ 0 w 64"/>
                <a:gd name="T23" fmla="*/ 57 h 142"/>
                <a:gd name="T24" fmla="*/ 0 w 64"/>
                <a:gd name="T25" fmla="*/ 43 h 142"/>
                <a:gd name="T26" fmla="*/ 15 w 64"/>
                <a:gd name="T27" fmla="*/ 43 h 142"/>
                <a:gd name="T28" fmla="*/ 15 w 64"/>
                <a:gd name="T29" fmla="*/ 32 h 142"/>
                <a:gd name="T30" fmla="*/ 22 w 64"/>
                <a:gd name="T31" fmla="*/ 9 h 142"/>
                <a:gd name="T32" fmla="*/ 45 w 64"/>
                <a:gd name="T33" fmla="*/ 0 h 142"/>
                <a:gd name="T34" fmla="*/ 64 w 64"/>
                <a:gd name="T35" fmla="*/ 4 h 142"/>
                <a:gd name="T36" fmla="*/ 61 w 64"/>
                <a:gd name="T37" fmla="*/ 1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 h="142">
                  <a:moveTo>
                    <a:pt x="61" y="18"/>
                  </a:moveTo>
                  <a:cubicBezTo>
                    <a:pt x="61" y="18"/>
                    <a:pt x="55" y="15"/>
                    <a:pt x="49" y="15"/>
                  </a:cubicBezTo>
                  <a:cubicBezTo>
                    <a:pt x="43" y="15"/>
                    <a:pt x="39" y="17"/>
                    <a:pt x="36" y="21"/>
                  </a:cubicBezTo>
                  <a:cubicBezTo>
                    <a:pt x="34" y="24"/>
                    <a:pt x="34" y="29"/>
                    <a:pt x="34" y="35"/>
                  </a:cubicBezTo>
                  <a:cubicBezTo>
                    <a:pt x="34" y="43"/>
                    <a:pt x="34" y="43"/>
                    <a:pt x="34" y="43"/>
                  </a:cubicBezTo>
                  <a:cubicBezTo>
                    <a:pt x="59" y="43"/>
                    <a:pt x="59" y="43"/>
                    <a:pt x="59" y="43"/>
                  </a:cubicBezTo>
                  <a:cubicBezTo>
                    <a:pt x="59" y="57"/>
                    <a:pt x="59" y="57"/>
                    <a:pt x="59" y="57"/>
                  </a:cubicBezTo>
                  <a:cubicBezTo>
                    <a:pt x="34" y="57"/>
                    <a:pt x="34" y="57"/>
                    <a:pt x="34" y="57"/>
                  </a:cubicBezTo>
                  <a:cubicBezTo>
                    <a:pt x="34" y="142"/>
                    <a:pt x="34" y="142"/>
                    <a:pt x="34" y="142"/>
                  </a:cubicBezTo>
                  <a:cubicBezTo>
                    <a:pt x="15" y="142"/>
                    <a:pt x="15" y="142"/>
                    <a:pt x="15" y="142"/>
                  </a:cubicBezTo>
                  <a:cubicBezTo>
                    <a:pt x="15" y="57"/>
                    <a:pt x="15" y="57"/>
                    <a:pt x="15" y="57"/>
                  </a:cubicBezTo>
                  <a:cubicBezTo>
                    <a:pt x="0" y="57"/>
                    <a:pt x="0" y="57"/>
                    <a:pt x="0" y="57"/>
                  </a:cubicBezTo>
                  <a:cubicBezTo>
                    <a:pt x="0" y="43"/>
                    <a:pt x="0" y="43"/>
                    <a:pt x="0" y="43"/>
                  </a:cubicBezTo>
                  <a:cubicBezTo>
                    <a:pt x="15" y="43"/>
                    <a:pt x="15" y="43"/>
                    <a:pt x="15" y="43"/>
                  </a:cubicBezTo>
                  <a:cubicBezTo>
                    <a:pt x="15" y="32"/>
                    <a:pt x="15" y="32"/>
                    <a:pt x="15" y="32"/>
                  </a:cubicBezTo>
                  <a:cubicBezTo>
                    <a:pt x="15" y="21"/>
                    <a:pt x="18" y="14"/>
                    <a:pt x="22" y="9"/>
                  </a:cubicBezTo>
                  <a:cubicBezTo>
                    <a:pt x="27" y="4"/>
                    <a:pt x="34" y="0"/>
                    <a:pt x="45" y="0"/>
                  </a:cubicBezTo>
                  <a:cubicBezTo>
                    <a:pt x="55" y="0"/>
                    <a:pt x="62" y="3"/>
                    <a:pt x="64" y="4"/>
                  </a:cubicBezTo>
                  <a:lnTo>
                    <a:pt x="61"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3" name="Freeform 50">
              <a:extLst>
                <a:ext uri="{FF2B5EF4-FFF2-40B4-BE49-F238E27FC236}">
                  <a16:creationId xmlns:a16="http://schemas.microsoft.com/office/drawing/2014/main" id="{71C2BF5D-0F27-5DC4-E839-53363129AF20}"/>
                </a:ext>
              </a:extLst>
            </p:cNvPr>
            <p:cNvSpPr>
              <a:spLocks/>
            </p:cNvSpPr>
            <p:nvPr/>
          </p:nvSpPr>
          <p:spPr bwMode="auto">
            <a:xfrm>
              <a:off x="3270251" y="185738"/>
              <a:ext cx="46038"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 name="Freeform 51">
              <a:extLst>
                <a:ext uri="{FF2B5EF4-FFF2-40B4-BE49-F238E27FC236}">
                  <a16:creationId xmlns:a16="http://schemas.microsoft.com/office/drawing/2014/main" id="{6AAE8FD2-F294-9C4A-F94A-068B4B7ABCFB}"/>
                </a:ext>
              </a:extLst>
            </p:cNvPr>
            <p:cNvSpPr>
              <a:spLocks noEditPoints="1"/>
            </p:cNvSpPr>
            <p:nvPr/>
          </p:nvSpPr>
          <p:spPr bwMode="auto">
            <a:xfrm>
              <a:off x="3321051" y="185738"/>
              <a:ext cx="79375" cy="85725"/>
            </a:xfrm>
            <a:custGeom>
              <a:avLst/>
              <a:gdLst>
                <a:gd name="T0" fmla="*/ 48 w 96"/>
                <a:gd name="T1" fmla="*/ 102 h 102"/>
                <a:gd name="T2" fmla="*/ 0 w 96"/>
                <a:gd name="T3" fmla="*/ 51 h 102"/>
                <a:gd name="T4" fmla="*/ 48 w 96"/>
                <a:gd name="T5" fmla="*/ 0 h 102"/>
                <a:gd name="T6" fmla="*/ 96 w 96"/>
                <a:gd name="T7" fmla="*/ 51 h 102"/>
                <a:gd name="T8" fmla="*/ 48 w 96"/>
                <a:gd name="T9" fmla="*/ 102 h 102"/>
                <a:gd name="T10" fmla="*/ 48 w 96"/>
                <a:gd name="T11" fmla="*/ 14 h 102"/>
                <a:gd name="T12" fmla="*/ 20 w 96"/>
                <a:gd name="T13" fmla="*/ 51 h 102"/>
                <a:gd name="T14" fmla="*/ 48 w 96"/>
                <a:gd name="T15" fmla="*/ 88 h 102"/>
                <a:gd name="T16" fmla="*/ 77 w 96"/>
                <a:gd name="T17" fmla="*/ 51 h 102"/>
                <a:gd name="T18" fmla="*/ 48 w 96"/>
                <a:gd name="T19" fmla="*/ 14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102">
                  <a:moveTo>
                    <a:pt x="48" y="102"/>
                  </a:moveTo>
                  <a:cubicBezTo>
                    <a:pt x="20" y="102"/>
                    <a:pt x="0" y="82"/>
                    <a:pt x="0" y="51"/>
                  </a:cubicBezTo>
                  <a:cubicBezTo>
                    <a:pt x="0" y="20"/>
                    <a:pt x="20" y="0"/>
                    <a:pt x="48" y="0"/>
                  </a:cubicBezTo>
                  <a:cubicBezTo>
                    <a:pt x="77" y="0"/>
                    <a:pt x="96" y="20"/>
                    <a:pt x="96" y="51"/>
                  </a:cubicBezTo>
                  <a:cubicBezTo>
                    <a:pt x="96" y="82"/>
                    <a:pt x="77" y="102"/>
                    <a:pt x="48" y="102"/>
                  </a:cubicBezTo>
                  <a:close/>
                  <a:moveTo>
                    <a:pt x="48" y="14"/>
                  </a:moveTo>
                  <a:cubicBezTo>
                    <a:pt x="30" y="14"/>
                    <a:pt x="20" y="29"/>
                    <a:pt x="20" y="51"/>
                  </a:cubicBezTo>
                  <a:cubicBezTo>
                    <a:pt x="20" y="72"/>
                    <a:pt x="30" y="88"/>
                    <a:pt x="48" y="88"/>
                  </a:cubicBezTo>
                  <a:cubicBezTo>
                    <a:pt x="67" y="88"/>
                    <a:pt x="77" y="72"/>
                    <a:pt x="77" y="51"/>
                  </a:cubicBezTo>
                  <a:cubicBezTo>
                    <a:pt x="77" y="29"/>
                    <a:pt x="67" y="14"/>
                    <a:pt x="48"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 name="Freeform 52">
              <a:extLst>
                <a:ext uri="{FF2B5EF4-FFF2-40B4-BE49-F238E27FC236}">
                  <a16:creationId xmlns:a16="http://schemas.microsoft.com/office/drawing/2014/main" id="{C590DB0F-DC19-CD6D-2F4D-61479185D8A5}"/>
                </a:ext>
              </a:extLst>
            </p:cNvPr>
            <p:cNvSpPr>
              <a:spLocks/>
            </p:cNvSpPr>
            <p:nvPr/>
          </p:nvSpPr>
          <p:spPr bwMode="auto">
            <a:xfrm>
              <a:off x="3419476" y="185738"/>
              <a:ext cx="117475" cy="84138"/>
            </a:xfrm>
            <a:custGeom>
              <a:avLst/>
              <a:gdLst>
                <a:gd name="T0" fmla="*/ 123 w 142"/>
                <a:gd name="T1" fmla="*/ 101 h 101"/>
                <a:gd name="T2" fmla="*/ 123 w 142"/>
                <a:gd name="T3" fmla="*/ 39 h 101"/>
                <a:gd name="T4" fmla="*/ 106 w 142"/>
                <a:gd name="T5" fmla="*/ 16 h 101"/>
                <a:gd name="T6" fmla="*/ 80 w 142"/>
                <a:gd name="T7" fmla="*/ 41 h 101"/>
                <a:gd name="T8" fmla="*/ 80 w 142"/>
                <a:gd name="T9" fmla="*/ 101 h 101"/>
                <a:gd name="T10" fmla="*/ 62 w 142"/>
                <a:gd name="T11" fmla="*/ 101 h 101"/>
                <a:gd name="T12" fmla="*/ 62 w 142"/>
                <a:gd name="T13" fmla="*/ 39 h 101"/>
                <a:gd name="T14" fmla="*/ 44 w 142"/>
                <a:gd name="T15" fmla="*/ 16 h 101"/>
                <a:gd name="T16" fmla="*/ 19 w 142"/>
                <a:gd name="T17" fmla="*/ 41 h 101"/>
                <a:gd name="T18" fmla="*/ 19 w 142"/>
                <a:gd name="T19" fmla="*/ 101 h 101"/>
                <a:gd name="T20" fmla="*/ 0 w 142"/>
                <a:gd name="T21" fmla="*/ 101 h 101"/>
                <a:gd name="T22" fmla="*/ 0 w 142"/>
                <a:gd name="T23" fmla="*/ 2 h 101"/>
                <a:gd name="T24" fmla="*/ 18 w 142"/>
                <a:gd name="T25" fmla="*/ 2 h 101"/>
                <a:gd name="T26" fmla="*/ 19 w 142"/>
                <a:gd name="T27" fmla="*/ 20 h 101"/>
                <a:gd name="T28" fmla="*/ 51 w 142"/>
                <a:gd name="T29" fmla="*/ 0 h 101"/>
                <a:gd name="T30" fmla="*/ 79 w 142"/>
                <a:gd name="T31" fmla="*/ 21 h 101"/>
                <a:gd name="T32" fmla="*/ 112 w 142"/>
                <a:gd name="T33" fmla="*/ 0 h 101"/>
                <a:gd name="T34" fmla="*/ 142 w 142"/>
                <a:gd name="T35" fmla="*/ 34 h 101"/>
                <a:gd name="T36" fmla="*/ 142 w 142"/>
                <a:gd name="T37" fmla="*/ 101 h 101"/>
                <a:gd name="T38" fmla="*/ 123 w 142"/>
                <a:gd name="T39"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2" h="101">
                  <a:moveTo>
                    <a:pt x="123" y="101"/>
                  </a:moveTo>
                  <a:cubicBezTo>
                    <a:pt x="123" y="39"/>
                    <a:pt x="123" y="39"/>
                    <a:pt x="123" y="39"/>
                  </a:cubicBezTo>
                  <a:cubicBezTo>
                    <a:pt x="123" y="26"/>
                    <a:pt x="120" y="16"/>
                    <a:pt x="106" y="16"/>
                  </a:cubicBezTo>
                  <a:cubicBezTo>
                    <a:pt x="91" y="16"/>
                    <a:pt x="81" y="34"/>
                    <a:pt x="80" y="41"/>
                  </a:cubicBezTo>
                  <a:cubicBezTo>
                    <a:pt x="80" y="101"/>
                    <a:pt x="80" y="101"/>
                    <a:pt x="80" y="101"/>
                  </a:cubicBezTo>
                  <a:cubicBezTo>
                    <a:pt x="62" y="101"/>
                    <a:pt x="62" y="101"/>
                    <a:pt x="62" y="101"/>
                  </a:cubicBezTo>
                  <a:cubicBezTo>
                    <a:pt x="62" y="39"/>
                    <a:pt x="62" y="39"/>
                    <a:pt x="62" y="39"/>
                  </a:cubicBezTo>
                  <a:cubicBezTo>
                    <a:pt x="62" y="26"/>
                    <a:pt x="59" y="16"/>
                    <a:pt x="44" y="16"/>
                  </a:cubicBezTo>
                  <a:cubicBezTo>
                    <a:pt x="30" y="16"/>
                    <a:pt x="20" y="34"/>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5" y="9"/>
                    <a:pt x="37" y="0"/>
                    <a:pt x="51" y="0"/>
                  </a:cubicBezTo>
                  <a:cubicBezTo>
                    <a:pt x="64" y="0"/>
                    <a:pt x="75" y="6"/>
                    <a:pt x="79" y="21"/>
                  </a:cubicBezTo>
                  <a:cubicBezTo>
                    <a:pt x="86" y="9"/>
                    <a:pt x="98" y="0"/>
                    <a:pt x="112" y="0"/>
                  </a:cubicBezTo>
                  <a:cubicBezTo>
                    <a:pt x="128" y="0"/>
                    <a:pt x="142" y="9"/>
                    <a:pt x="142" y="34"/>
                  </a:cubicBezTo>
                  <a:cubicBezTo>
                    <a:pt x="142" y="101"/>
                    <a:pt x="142" y="101"/>
                    <a:pt x="142" y="101"/>
                  </a:cubicBezTo>
                  <a:cubicBezTo>
                    <a:pt x="123" y="101"/>
                    <a:pt x="123" y="101"/>
                    <a:pt x="123"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6" name="Freeform 53">
              <a:extLst>
                <a:ext uri="{FF2B5EF4-FFF2-40B4-BE49-F238E27FC236}">
                  <a16:creationId xmlns:a16="http://schemas.microsoft.com/office/drawing/2014/main" id="{975A0B57-FD60-D7A6-C45A-346EA17AEAA2}"/>
                </a:ext>
              </a:extLst>
            </p:cNvPr>
            <p:cNvSpPr>
              <a:spLocks/>
            </p:cNvSpPr>
            <p:nvPr/>
          </p:nvSpPr>
          <p:spPr bwMode="auto">
            <a:xfrm>
              <a:off x="3594101" y="157163"/>
              <a:ext cx="69850" cy="112713"/>
            </a:xfrm>
            <a:custGeom>
              <a:avLst/>
              <a:gdLst>
                <a:gd name="T0" fmla="*/ 0 w 44"/>
                <a:gd name="T1" fmla="*/ 71 h 71"/>
                <a:gd name="T2" fmla="*/ 0 w 44"/>
                <a:gd name="T3" fmla="*/ 0 h 71"/>
                <a:gd name="T4" fmla="*/ 43 w 44"/>
                <a:gd name="T5" fmla="*/ 0 h 71"/>
                <a:gd name="T6" fmla="*/ 43 w 44"/>
                <a:gd name="T7" fmla="*/ 8 h 71"/>
                <a:gd name="T8" fmla="*/ 10 w 44"/>
                <a:gd name="T9" fmla="*/ 8 h 71"/>
                <a:gd name="T10" fmla="*/ 10 w 44"/>
                <a:gd name="T11" fmla="*/ 29 h 71"/>
                <a:gd name="T12" fmla="*/ 41 w 44"/>
                <a:gd name="T13" fmla="*/ 29 h 71"/>
                <a:gd name="T14" fmla="*/ 41 w 44"/>
                <a:gd name="T15" fmla="*/ 38 h 71"/>
                <a:gd name="T16" fmla="*/ 10 w 44"/>
                <a:gd name="T17" fmla="*/ 38 h 71"/>
                <a:gd name="T18" fmla="*/ 10 w 44"/>
                <a:gd name="T19" fmla="*/ 62 h 71"/>
                <a:gd name="T20" fmla="*/ 44 w 44"/>
                <a:gd name="T21" fmla="*/ 62 h 71"/>
                <a:gd name="T22" fmla="*/ 44 w 44"/>
                <a:gd name="T23" fmla="*/ 71 h 71"/>
                <a:gd name="T24" fmla="*/ 0 w 44"/>
                <a:gd name="T25" fmla="*/ 71 h 71"/>
                <a:gd name="T26" fmla="*/ 0 w 44"/>
                <a:gd name="T27"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71">
                  <a:moveTo>
                    <a:pt x="0" y="71"/>
                  </a:moveTo>
                  <a:lnTo>
                    <a:pt x="0" y="0"/>
                  </a:lnTo>
                  <a:lnTo>
                    <a:pt x="43" y="0"/>
                  </a:lnTo>
                  <a:lnTo>
                    <a:pt x="43" y="8"/>
                  </a:lnTo>
                  <a:lnTo>
                    <a:pt x="10" y="8"/>
                  </a:lnTo>
                  <a:lnTo>
                    <a:pt x="10" y="29"/>
                  </a:lnTo>
                  <a:lnTo>
                    <a:pt x="41" y="29"/>
                  </a:lnTo>
                  <a:lnTo>
                    <a:pt x="41" y="38"/>
                  </a:lnTo>
                  <a:lnTo>
                    <a:pt x="10" y="38"/>
                  </a:lnTo>
                  <a:lnTo>
                    <a:pt x="10" y="62"/>
                  </a:lnTo>
                  <a:lnTo>
                    <a:pt x="44" y="62"/>
                  </a:lnTo>
                  <a:lnTo>
                    <a:pt x="44" y="71"/>
                  </a:lnTo>
                  <a:lnTo>
                    <a:pt x="0" y="71"/>
                  </a:lnTo>
                  <a:lnTo>
                    <a:pt x="0" y="7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7" name="Freeform 54">
              <a:extLst>
                <a:ext uri="{FF2B5EF4-FFF2-40B4-BE49-F238E27FC236}">
                  <a16:creationId xmlns:a16="http://schemas.microsoft.com/office/drawing/2014/main" id="{E8018739-B110-09C4-D3DE-76CFD23BB4E9}"/>
                </a:ext>
              </a:extLst>
            </p:cNvPr>
            <p:cNvSpPr>
              <a:spLocks/>
            </p:cNvSpPr>
            <p:nvPr/>
          </p:nvSpPr>
          <p:spPr bwMode="auto">
            <a:xfrm>
              <a:off x="3671888" y="188913"/>
              <a:ext cx="77788" cy="80963"/>
            </a:xfrm>
            <a:custGeom>
              <a:avLst/>
              <a:gdLst>
                <a:gd name="T0" fmla="*/ 38 w 49"/>
                <a:gd name="T1" fmla="*/ 51 h 51"/>
                <a:gd name="T2" fmla="*/ 24 w 49"/>
                <a:gd name="T3" fmla="*/ 30 h 51"/>
                <a:gd name="T4" fmla="*/ 11 w 49"/>
                <a:gd name="T5" fmla="*/ 51 h 51"/>
                <a:gd name="T6" fmla="*/ 0 w 49"/>
                <a:gd name="T7" fmla="*/ 51 h 51"/>
                <a:gd name="T8" fmla="*/ 18 w 49"/>
                <a:gd name="T9" fmla="*/ 25 h 51"/>
                <a:gd name="T10" fmla="*/ 1 w 49"/>
                <a:gd name="T11" fmla="*/ 0 h 51"/>
                <a:gd name="T12" fmla="*/ 12 w 49"/>
                <a:gd name="T13" fmla="*/ 0 h 51"/>
                <a:gd name="T14" fmla="*/ 25 w 49"/>
                <a:gd name="T15" fmla="*/ 19 h 51"/>
                <a:gd name="T16" fmla="*/ 37 w 49"/>
                <a:gd name="T17" fmla="*/ 0 h 51"/>
                <a:gd name="T18" fmla="*/ 48 w 49"/>
                <a:gd name="T19" fmla="*/ 0 h 51"/>
                <a:gd name="T20" fmla="*/ 30 w 49"/>
                <a:gd name="T21" fmla="*/ 25 h 51"/>
                <a:gd name="T22" fmla="*/ 49 w 49"/>
                <a:gd name="T23" fmla="*/ 51 h 51"/>
                <a:gd name="T24" fmla="*/ 38 w 49"/>
                <a:gd name="T2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1">
                  <a:moveTo>
                    <a:pt x="38" y="51"/>
                  </a:moveTo>
                  <a:lnTo>
                    <a:pt x="24" y="30"/>
                  </a:lnTo>
                  <a:lnTo>
                    <a:pt x="11" y="51"/>
                  </a:lnTo>
                  <a:lnTo>
                    <a:pt x="0" y="51"/>
                  </a:lnTo>
                  <a:lnTo>
                    <a:pt x="18" y="25"/>
                  </a:lnTo>
                  <a:lnTo>
                    <a:pt x="1" y="0"/>
                  </a:lnTo>
                  <a:lnTo>
                    <a:pt x="12" y="0"/>
                  </a:lnTo>
                  <a:lnTo>
                    <a:pt x="25" y="19"/>
                  </a:lnTo>
                  <a:lnTo>
                    <a:pt x="37" y="0"/>
                  </a:lnTo>
                  <a:lnTo>
                    <a:pt x="48" y="0"/>
                  </a:lnTo>
                  <a:lnTo>
                    <a:pt x="30" y="25"/>
                  </a:lnTo>
                  <a:lnTo>
                    <a:pt x="49" y="51"/>
                  </a:lnTo>
                  <a:lnTo>
                    <a:pt x="38"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8" name="Freeform 55">
              <a:extLst>
                <a:ext uri="{FF2B5EF4-FFF2-40B4-BE49-F238E27FC236}">
                  <a16:creationId xmlns:a16="http://schemas.microsoft.com/office/drawing/2014/main" id="{6262A5DA-588E-44E3-D3E5-B27EFDFBA451}"/>
                </a:ext>
              </a:extLst>
            </p:cNvPr>
            <p:cNvSpPr>
              <a:spLocks noEditPoints="1"/>
            </p:cNvSpPr>
            <p:nvPr/>
          </p:nvSpPr>
          <p:spPr bwMode="auto">
            <a:xfrm>
              <a:off x="3763963" y="185738"/>
              <a:ext cx="77788" cy="114300"/>
            </a:xfrm>
            <a:custGeom>
              <a:avLst/>
              <a:gdLst>
                <a:gd name="T0" fmla="*/ 49 w 94"/>
                <a:gd name="T1" fmla="*/ 102 h 136"/>
                <a:gd name="T2" fmla="*/ 18 w 94"/>
                <a:gd name="T3" fmla="*/ 85 h 136"/>
                <a:gd name="T4" fmla="*/ 18 w 94"/>
                <a:gd name="T5" fmla="*/ 136 h 136"/>
                <a:gd name="T6" fmla="*/ 0 w 94"/>
                <a:gd name="T7" fmla="*/ 136 h 136"/>
                <a:gd name="T8" fmla="*/ 0 w 94"/>
                <a:gd name="T9" fmla="*/ 1 h 136"/>
                <a:gd name="T10" fmla="*/ 17 w 94"/>
                <a:gd name="T11" fmla="*/ 1 h 136"/>
                <a:gd name="T12" fmla="*/ 18 w 94"/>
                <a:gd name="T13" fmla="*/ 17 h 136"/>
                <a:gd name="T14" fmla="*/ 51 w 94"/>
                <a:gd name="T15" fmla="*/ 0 h 136"/>
                <a:gd name="T16" fmla="*/ 94 w 94"/>
                <a:gd name="T17" fmla="*/ 51 h 136"/>
                <a:gd name="T18" fmla="*/ 49 w 94"/>
                <a:gd name="T19" fmla="*/ 102 h 136"/>
                <a:gd name="T20" fmla="*/ 46 w 94"/>
                <a:gd name="T21" fmla="*/ 14 h 136"/>
                <a:gd name="T22" fmla="*/ 17 w 94"/>
                <a:gd name="T23" fmla="*/ 50 h 136"/>
                <a:gd name="T24" fmla="*/ 45 w 94"/>
                <a:gd name="T25" fmla="*/ 87 h 136"/>
                <a:gd name="T26" fmla="*/ 74 w 94"/>
                <a:gd name="T27" fmla="*/ 50 h 136"/>
                <a:gd name="T28" fmla="*/ 46 w 94"/>
                <a:gd name="T29" fmla="*/ 1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36">
                  <a:moveTo>
                    <a:pt x="49" y="102"/>
                  </a:moveTo>
                  <a:cubicBezTo>
                    <a:pt x="29" y="102"/>
                    <a:pt x="21" y="89"/>
                    <a:pt x="18" y="85"/>
                  </a:cubicBezTo>
                  <a:cubicBezTo>
                    <a:pt x="18" y="136"/>
                    <a:pt x="18" y="136"/>
                    <a:pt x="18" y="136"/>
                  </a:cubicBezTo>
                  <a:cubicBezTo>
                    <a:pt x="0" y="136"/>
                    <a:pt x="0" y="136"/>
                    <a:pt x="0" y="136"/>
                  </a:cubicBezTo>
                  <a:cubicBezTo>
                    <a:pt x="0" y="1"/>
                    <a:pt x="0" y="1"/>
                    <a:pt x="0" y="1"/>
                  </a:cubicBezTo>
                  <a:cubicBezTo>
                    <a:pt x="17" y="1"/>
                    <a:pt x="17" y="1"/>
                    <a:pt x="17" y="1"/>
                  </a:cubicBezTo>
                  <a:cubicBezTo>
                    <a:pt x="18" y="17"/>
                    <a:pt x="18" y="17"/>
                    <a:pt x="18" y="17"/>
                  </a:cubicBezTo>
                  <a:cubicBezTo>
                    <a:pt x="20" y="15"/>
                    <a:pt x="30" y="0"/>
                    <a:pt x="51" y="0"/>
                  </a:cubicBezTo>
                  <a:cubicBezTo>
                    <a:pt x="78" y="0"/>
                    <a:pt x="94" y="21"/>
                    <a:pt x="94" y="51"/>
                  </a:cubicBezTo>
                  <a:cubicBezTo>
                    <a:pt x="93" y="81"/>
                    <a:pt x="75" y="102"/>
                    <a:pt x="49" y="102"/>
                  </a:cubicBezTo>
                  <a:close/>
                  <a:moveTo>
                    <a:pt x="46" y="14"/>
                  </a:moveTo>
                  <a:cubicBezTo>
                    <a:pt x="29" y="14"/>
                    <a:pt x="17" y="31"/>
                    <a:pt x="17" y="50"/>
                  </a:cubicBezTo>
                  <a:cubicBezTo>
                    <a:pt x="17" y="70"/>
                    <a:pt x="28" y="87"/>
                    <a:pt x="45" y="87"/>
                  </a:cubicBezTo>
                  <a:cubicBezTo>
                    <a:pt x="62" y="87"/>
                    <a:pt x="74" y="70"/>
                    <a:pt x="74" y="50"/>
                  </a:cubicBezTo>
                  <a:cubicBezTo>
                    <a:pt x="74" y="31"/>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9" name="Freeform 56">
              <a:extLst>
                <a:ext uri="{FF2B5EF4-FFF2-40B4-BE49-F238E27FC236}">
                  <a16:creationId xmlns:a16="http://schemas.microsoft.com/office/drawing/2014/main" id="{35512E43-0E79-8BBC-F997-A442D44277DD}"/>
                </a:ext>
              </a:extLst>
            </p:cNvPr>
            <p:cNvSpPr>
              <a:spLocks noEditPoints="1"/>
            </p:cNvSpPr>
            <p:nvPr/>
          </p:nvSpPr>
          <p:spPr bwMode="auto">
            <a:xfrm>
              <a:off x="3852863"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5"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0" name="Freeform 57">
              <a:extLst>
                <a:ext uri="{FF2B5EF4-FFF2-40B4-BE49-F238E27FC236}">
                  <a16:creationId xmlns:a16="http://schemas.microsoft.com/office/drawing/2014/main" id="{FEF6EF1B-2A95-0FAE-281F-3A8B2AACAC0B}"/>
                </a:ext>
              </a:extLst>
            </p:cNvPr>
            <p:cNvSpPr>
              <a:spLocks/>
            </p:cNvSpPr>
            <p:nvPr/>
          </p:nvSpPr>
          <p:spPr bwMode="auto">
            <a:xfrm>
              <a:off x="3946526" y="185738"/>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 name="Freeform 58">
              <a:extLst>
                <a:ext uri="{FF2B5EF4-FFF2-40B4-BE49-F238E27FC236}">
                  <a16:creationId xmlns:a16="http://schemas.microsoft.com/office/drawing/2014/main" id="{AF31A35E-7433-891D-44E8-BEA36D454EE3}"/>
                </a:ext>
              </a:extLst>
            </p:cNvPr>
            <p:cNvSpPr>
              <a:spLocks noEditPoints="1"/>
            </p:cNvSpPr>
            <p:nvPr/>
          </p:nvSpPr>
          <p:spPr bwMode="auto">
            <a:xfrm>
              <a:off x="4005263" y="150813"/>
              <a:ext cx="20638" cy="119063"/>
            </a:xfrm>
            <a:custGeom>
              <a:avLst/>
              <a:gdLst>
                <a:gd name="T0" fmla="*/ 13 w 26"/>
                <a:gd name="T1" fmla="*/ 25 h 144"/>
                <a:gd name="T2" fmla="*/ 0 w 26"/>
                <a:gd name="T3" fmla="*/ 13 h 144"/>
                <a:gd name="T4" fmla="*/ 13 w 26"/>
                <a:gd name="T5" fmla="*/ 0 h 144"/>
                <a:gd name="T6" fmla="*/ 26 w 26"/>
                <a:gd name="T7" fmla="*/ 12 h 144"/>
                <a:gd name="T8" fmla="*/ 13 w 26"/>
                <a:gd name="T9" fmla="*/ 25 h 144"/>
                <a:gd name="T10" fmla="*/ 3 w 26"/>
                <a:gd name="T11" fmla="*/ 144 h 144"/>
                <a:gd name="T12" fmla="*/ 3 w 26"/>
                <a:gd name="T13" fmla="*/ 45 h 144"/>
                <a:gd name="T14" fmla="*/ 22 w 26"/>
                <a:gd name="T15" fmla="*/ 45 h 144"/>
                <a:gd name="T16" fmla="*/ 22 w 26"/>
                <a:gd name="T17" fmla="*/ 144 h 144"/>
                <a:gd name="T18" fmla="*/ 3 w 26"/>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4">
                  <a:moveTo>
                    <a:pt x="13" y="25"/>
                  </a:moveTo>
                  <a:cubicBezTo>
                    <a:pt x="6" y="25"/>
                    <a:pt x="0" y="20"/>
                    <a:pt x="0" y="13"/>
                  </a:cubicBezTo>
                  <a:cubicBezTo>
                    <a:pt x="0" y="6"/>
                    <a:pt x="6" y="0"/>
                    <a:pt x="13" y="0"/>
                  </a:cubicBezTo>
                  <a:cubicBezTo>
                    <a:pt x="20" y="0"/>
                    <a:pt x="26" y="6"/>
                    <a:pt x="26" y="12"/>
                  </a:cubicBezTo>
                  <a:cubicBezTo>
                    <a:pt x="26" y="19"/>
                    <a:pt x="20" y="25"/>
                    <a:pt x="13"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2" name="Freeform 59">
              <a:extLst>
                <a:ext uri="{FF2B5EF4-FFF2-40B4-BE49-F238E27FC236}">
                  <a16:creationId xmlns:a16="http://schemas.microsoft.com/office/drawing/2014/main" id="{011AEB08-8C96-F19B-82E4-848E1AED67AD}"/>
                </a:ext>
              </a:extLst>
            </p:cNvPr>
            <p:cNvSpPr>
              <a:spLocks noEditPoints="1"/>
            </p:cNvSpPr>
            <p:nvPr/>
          </p:nvSpPr>
          <p:spPr bwMode="auto">
            <a:xfrm>
              <a:off x="4041776"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 name="Freeform 60">
              <a:extLst>
                <a:ext uri="{FF2B5EF4-FFF2-40B4-BE49-F238E27FC236}">
                  <a16:creationId xmlns:a16="http://schemas.microsoft.com/office/drawing/2014/main" id="{131EA098-7609-E572-FDAB-89536CA9855D}"/>
                </a:ext>
              </a:extLst>
            </p:cNvPr>
            <p:cNvSpPr>
              <a:spLocks/>
            </p:cNvSpPr>
            <p:nvPr/>
          </p:nvSpPr>
          <p:spPr bwMode="auto">
            <a:xfrm>
              <a:off x="4135438" y="185738"/>
              <a:ext cx="69850" cy="84138"/>
            </a:xfrm>
            <a:custGeom>
              <a:avLst/>
              <a:gdLst>
                <a:gd name="T0" fmla="*/ 65 w 84"/>
                <a:gd name="T1" fmla="*/ 101 h 101"/>
                <a:gd name="T2" fmla="*/ 65 w 84"/>
                <a:gd name="T3" fmla="*/ 41 h 101"/>
                <a:gd name="T4" fmla="*/ 45 w 84"/>
                <a:gd name="T5" fmla="*/ 16 h 101"/>
                <a:gd name="T6" fmla="*/ 19 w 84"/>
                <a:gd name="T7" fmla="*/ 41 h 101"/>
                <a:gd name="T8" fmla="*/ 19 w 84"/>
                <a:gd name="T9" fmla="*/ 101 h 101"/>
                <a:gd name="T10" fmla="*/ 0 w 84"/>
                <a:gd name="T11" fmla="*/ 101 h 101"/>
                <a:gd name="T12" fmla="*/ 0 w 84"/>
                <a:gd name="T13" fmla="*/ 2 h 101"/>
                <a:gd name="T14" fmla="*/ 18 w 84"/>
                <a:gd name="T15" fmla="*/ 2 h 101"/>
                <a:gd name="T16" fmla="*/ 19 w 84"/>
                <a:gd name="T17" fmla="*/ 20 h 101"/>
                <a:gd name="T18" fmla="*/ 52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1"/>
                    <a:pt x="65" y="41"/>
                    <a:pt x="65" y="41"/>
                  </a:cubicBezTo>
                  <a:cubicBezTo>
                    <a:pt x="65" y="26"/>
                    <a:pt x="60" y="16"/>
                    <a:pt x="45" y="16"/>
                  </a:cubicBezTo>
                  <a:cubicBezTo>
                    <a:pt x="30" y="16"/>
                    <a:pt x="21" y="32"/>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2"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4" name="Freeform 61">
              <a:extLst>
                <a:ext uri="{FF2B5EF4-FFF2-40B4-BE49-F238E27FC236}">
                  <a16:creationId xmlns:a16="http://schemas.microsoft.com/office/drawing/2014/main" id="{8CB86734-E125-A2B2-51F8-7EC52DBF269F}"/>
                </a:ext>
              </a:extLst>
            </p:cNvPr>
            <p:cNvSpPr>
              <a:spLocks/>
            </p:cNvSpPr>
            <p:nvPr/>
          </p:nvSpPr>
          <p:spPr bwMode="auto">
            <a:xfrm>
              <a:off x="4221163" y="185738"/>
              <a:ext cx="71438" cy="85725"/>
            </a:xfrm>
            <a:custGeom>
              <a:avLst/>
              <a:gdLst>
                <a:gd name="T0" fmla="*/ 76 w 86"/>
                <a:gd name="T1" fmla="*/ 28 h 103"/>
                <a:gd name="T2" fmla="*/ 51 w 86"/>
                <a:gd name="T3" fmla="*/ 15 h 103"/>
                <a:gd name="T4" fmla="*/ 20 w 86"/>
                <a:gd name="T5" fmla="*/ 51 h 103"/>
                <a:gd name="T6" fmla="*/ 50 w 86"/>
                <a:gd name="T7" fmla="*/ 86 h 103"/>
                <a:gd name="T8" fmla="*/ 76 w 86"/>
                <a:gd name="T9" fmla="*/ 73 h 103"/>
                <a:gd name="T10" fmla="*/ 86 w 86"/>
                <a:gd name="T11" fmla="*/ 85 h 103"/>
                <a:gd name="T12" fmla="*/ 47 w 86"/>
                <a:gd name="T13" fmla="*/ 103 h 103"/>
                <a:gd name="T14" fmla="*/ 0 w 86"/>
                <a:gd name="T15" fmla="*/ 51 h 103"/>
                <a:gd name="T16" fmla="*/ 48 w 86"/>
                <a:gd name="T17" fmla="*/ 0 h 103"/>
                <a:gd name="T18" fmla="*/ 85 w 86"/>
                <a:gd name="T19" fmla="*/ 17 h 103"/>
                <a:gd name="T20" fmla="*/ 76 w 86"/>
                <a:gd name="T21" fmla="*/ 28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6" h="103">
                  <a:moveTo>
                    <a:pt x="76" y="28"/>
                  </a:moveTo>
                  <a:cubicBezTo>
                    <a:pt x="76" y="28"/>
                    <a:pt x="67" y="15"/>
                    <a:pt x="51" y="15"/>
                  </a:cubicBezTo>
                  <a:cubicBezTo>
                    <a:pt x="34" y="15"/>
                    <a:pt x="20" y="27"/>
                    <a:pt x="20" y="51"/>
                  </a:cubicBezTo>
                  <a:cubicBezTo>
                    <a:pt x="20" y="75"/>
                    <a:pt x="34" y="86"/>
                    <a:pt x="50" y="86"/>
                  </a:cubicBezTo>
                  <a:cubicBezTo>
                    <a:pt x="66" y="86"/>
                    <a:pt x="76" y="74"/>
                    <a:pt x="76" y="73"/>
                  </a:cubicBezTo>
                  <a:cubicBezTo>
                    <a:pt x="86" y="85"/>
                    <a:pt x="86" y="85"/>
                    <a:pt x="86" y="85"/>
                  </a:cubicBezTo>
                  <a:cubicBezTo>
                    <a:pt x="85" y="86"/>
                    <a:pt x="74" y="103"/>
                    <a:pt x="47" y="103"/>
                  </a:cubicBezTo>
                  <a:cubicBezTo>
                    <a:pt x="21" y="103"/>
                    <a:pt x="0" y="83"/>
                    <a:pt x="0" y="51"/>
                  </a:cubicBezTo>
                  <a:cubicBezTo>
                    <a:pt x="0" y="19"/>
                    <a:pt x="22" y="0"/>
                    <a:pt x="48" y="0"/>
                  </a:cubicBezTo>
                  <a:cubicBezTo>
                    <a:pt x="74" y="0"/>
                    <a:pt x="84" y="16"/>
                    <a:pt x="85" y="17"/>
                  </a:cubicBezTo>
                  <a:lnTo>
                    <a:pt x="76"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 name="Freeform 62">
              <a:extLst>
                <a:ext uri="{FF2B5EF4-FFF2-40B4-BE49-F238E27FC236}">
                  <a16:creationId xmlns:a16="http://schemas.microsoft.com/office/drawing/2014/main" id="{E2BA6FAC-BC0B-955C-76C2-7569276E7C26}"/>
                </a:ext>
              </a:extLst>
            </p:cNvPr>
            <p:cNvSpPr>
              <a:spLocks noEditPoints="1"/>
            </p:cNvSpPr>
            <p:nvPr/>
          </p:nvSpPr>
          <p:spPr bwMode="auto">
            <a:xfrm>
              <a:off x="43037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1"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 name="Rectangle 63">
              <a:extLst>
                <a:ext uri="{FF2B5EF4-FFF2-40B4-BE49-F238E27FC236}">
                  <a16:creationId xmlns:a16="http://schemas.microsoft.com/office/drawing/2014/main" id="{8B1668FC-ED11-4E5F-5CD7-B8AECBE72E88}"/>
                </a:ext>
              </a:extLst>
            </p:cNvPr>
            <p:cNvSpPr>
              <a:spLocks noChangeArrowheads="1"/>
            </p:cNvSpPr>
            <p:nvPr/>
          </p:nvSpPr>
          <p:spPr bwMode="auto">
            <a:xfrm>
              <a:off x="2271713" y="-269875"/>
              <a:ext cx="12700" cy="7731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 name="Oval 64">
              <a:extLst>
                <a:ext uri="{FF2B5EF4-FFF2-40B4-BE49-F238E27FC236}">
                  <a16:creationId xmlns:a16="http://schemas.microsoft.com/office/drawing/2014/main" id="{E764F59C-9348-969F-DC4C-91400D94748F}"/>
                </a:ext>
              </a:extLst>
            </p:cNvPr>
            <p:cNvSpPr>
              <a:spLocks noChangeArrowheads="1"/>
            </p:cNvSpPr>
            <p:nvPr/>
          </p:nvSpPr>
          <p:spPr bwMode="auto">
            <a:xfrm>
              <a:off x="911226" y="-279400"/>
              <a:ext cx="119063" cy="1206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8" name="Oval 65">
              <a:extLst>
                <a:ext uri="{FF2B5EF4-FFF2-40B4-BE49-F238E27FC236}">
                  <a16:creationId xmlns:a16="http://schemas.microsoft.com/office/drawing/2014/main" id="{0C6CC64C-557B-7855-41F2-B4CCE30CCF03}"/>
                </a:ext>
              </a:extLst>
            </p:cNvPr>
            <p:cNvSpPr>
              <a:spLocks noChangeArrowheads="1"/>
            </p:cNvSpPr>
            <p:nvPr/>
          </p:nvSpPr>
          <p:spPr bwMode="auto">
            <a:xfrm>
              <a:off x="752476" y="-269875"/>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9" name="Oval 66">
              <a:extLst>
                <a:ext uri="{FF2B5EF4-FFF2-40B4-BE49-F238E27FC236}">
                  <a16:creationId xmlns:a16="http://schemas.microsoft.com/office/drawing/2014/main" id="{6F43F3D1-B8CB-54F6-36F7-16314257D69B}"/>
                </a:ext>
              </a:extLst>
            </p:cNvPr>
            <p:cNvSpPr>
              <a:spLocks noChangeArrowheads="1"/>
            </p:cNvSpPr>
            <p:nvPr/>
          </p:nvSpPr>
          <p:spPr bwMode="auto">
            <a:xfrm>
              <a:off x="919163" y="-103188"/>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0" name="Oval 67">
              <a:extLst>
                <a:ext uri="{FF2B5EF4-FFF2-40B4-BE49-F238E27FC236}">
                  <a16:creationId xmlns:a16="http://schemas.microsoft.com/office/drawing/2014/main" id="{92E571BB-D352-2156-6D4A-C44BE8B1DEC3}"/>
                </a:ext>
              </a:extLst>
            </p:cNvPr>
            <p:cNvSpPr>
              <a:spLocks noChangeArrowheads="1"/>
            </p:cNvSpPr>
            <p:nvPr/>
          </p:nvSpPr>
          <p:spPr bwMode="auto">
            <a:xfrm>
              <a:off x="927101" y="53975"/>
              <a:ext cx="85725"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1" name="Oval 68">
              <a:extLst>
                <a:ext uri="{FF2B5EF4-FFF2-40B4-BE49-F238E27FC236}">
                  <a16:creationId xmlns:a16="http://schemas.microsoft.com/office/drawing/2014/main" id="{7A8957F8-68A4-3EE6-C67A-79E4C3B0E740}"/>
                </a:ext>
              </a:extLst>
            </p:cNvPr>
            <p:cNvSpPr>
              <a:spLocks noChangeArrowheads="1"/>
            </p:cNvSpPr>
            <p:nvPr/>
          </p:nvSpPr>
          <p:spPr bwMode="auto">
            <a:xfrm>
              <a:off x="760413" y="-95250"/>
              <a:ext cx="87313"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2" name="Oval 69">
              <a:extLst>
                <a:ext uri="{FF2B5EF4-FFF2-40B4-BE49-F238E27FC236}">
                  <a16:creationId xmlns:a16="http://schemas.microsoft.com/office/drawing/2014/main" id="{E37C8ED8-118C-127C-C8D8-93DB49103625}"/>
                </a:ext>
              </a:extLst>
            </p:cNvPr>
            <p:cNvSpPr>
              <a:spLocks noChangeArrowheads="1"/>
            </p:cNvSpPr>
            <p:nvPr/>
          </p:nvSpPr>
          <p:spPr bwMode="auto">
            <a:xfrm>
              <a:off x="611188" y="-261938"/>
              <a:ext cx="85725"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 name="TextBox 2">
            <a:extLst>
              <a:ext uri="{FF2B5EF4-FFF2-40B4-BE49-F238E27FC236}">
                <a16:creationId xmlns:a16="http://schemas.microsoft.com/office/drawing/2014/main" id="{BFFC5C2C-B337-3578-4DEF-5FA5EAEA706D}"/>
              </a:ext>
            </a:extLst>
          </p:cNvPr>
          <p:cNvSpPr txBox="1"/>
          <p:nvPr/>
        </p:nvSpPr>
        <p:spPr>
          <a:xfrm>
            <a:off x="1516830" y="6334188"/>
            <a:ext cx="5719046" cy="153888"/>
          </a:xfrm>
          <a:prstGeom prst="rect">
            <a:avLst/>
          </a:prstGeom>
          <a:noFill/>
        </p:spPr>
        <p:txBody>
          <a:bodyPr wrap="square" lIns="0" tIns="0" rIns="0" bIns="0" rtlCol="0">
            <a:spAutoFit/>
          </a:bodyPr>
          <a:lstStyle/>
          <a:p>
            <a:pPr algn="ctr"/>
            <a:r>
              <a:rPr lang="en-US" sz="1000" dirty="0">
                <a:solidFill>
                  <a:schemeClr val="bg1"/>
                </a:solidFill>
              </a:rPr>
              <a:t>Includes content supplied by Sales Benchmark Index; Copyright © Sales Benchmark Index, 2024</a:t>
            </a:r>
          </a:p>
        </p:txBody>
      </p:sp>
    </p:spTree>
    <p:extLst>
      <p:ext uri="{BB962C8B-B14F-4D97-AF65-F5344CB8AC3E}">
        <p14:creationId xmlns:p14="http://schemas.microsoft.com/office/powerpoint/2010/main" val="21391015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2_Title Slide blue dots bkdg">
    <p:bg>
      <p:bgPr>
        <a:solidFill>
          <a:schemeClr val="accent1"/>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64658552-6E07-9117-0CA9-3B60B698736B}"/>
              </a:ext>
            </a:extLst>
          </p:cNvPr>
          <p:cNvGraphicFramePr>
            <a:graphicFrameLocks noChangeAspect="1"/>
          </p:cNvGraphicFramePr>
          <p:nvPr>
            <p:custDataLst>
              <p:tags r:id="rId1"/>
            </p:custDataLst>
            <p:extLst>
              <p:ext uri="{D42A27DB-BD31-4B8C-83A1-F6EECF244321}">
                <p14:modId xmlns:p14="http://schemas.microsoft.com/office/powerpoint/2010/main" val="140665089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4" name="Object 3" hidden="1">
                        <a:extLst>
                          <a:ext uri="{FF2B5EF4-FFF2-40B4-BE49-F238E27FC236}">
                            <a16:creationId xmlns:a16="http://schemas.microsoft.com/office/drawing/2014/main" id="{64658552-6E07-9117-0CA9-3B60B698736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5" name="Picture 4" descr="A picture containing text, night, road, dark&#10;&#10;Description automatically generated">
            <a:extLst>
              <a:ext uri="{FF2B5EF4-FFF2-40B4-BE49-F238E27FC236}">
                <a16:creationId xmlns:a16="http://schemas.microsoft.com/office/drawing/2014/main" id="{8D58678D-5B64-3781-4493-30D95C9EDAB0}"/>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9C5F5AEC-749C-44CA-94C1-9495903C3571}"/>
              </a:ext>
            </a:extLst>
          </p:cNvPr>
          <p:cNvSpPr>
            <a:spLocks noGrp="1"/>
          </p:cNvSpPr>
          <p:nvPr>
            <p:ph type="ctrTitle"/>
          </p:nvPr>
        </p:nvSpPr>
        <p:spPr>
          <a:xfrm>
            <a:off x="1516830" y="2523757"/>
            <a:ext cx="9139234" cy="664797"/>
          </a:xfrm>
        </p:spPr>
        <p:txBody>
          <a:bodyPr vert="horz" lIns="91440" tIns="91440" rIns="91440" bIns="91440" anchor="ctr">
            <a:noAutofit/>
          </a:bodyPr>
          <a:lstStyle>
            <a:lvl1pPr algn="l">
              <a:defRPr sz="3600">
                <a:solidFill>
                  <a:schemeClr val="bg1"/>
                </a:solidFill>
              </a:defRPr>
            </a:lvl1pPr>
          </a:lstStyle>
          <a:p>
            <a:r>
              <a:rPr lang="en-US"/>
              <a:t>Click to edit Master title style</a:t>
            </a:r>
            <a:endParaRPr lang="en-US" dirty="0"/>
          </a:p>
        </p:txBody>
      </p:sp>
      <p:sp>
        <p:nvSpPr>
          <p:cNvPr id="82" name="Text Placeholder 81">
            <a:extLst>
              <a:ext uri="{FF2B5EF4-FFF2-40B4-BE49-F238E27FC236}">
                <a16:creationId xmlns:a16="http://schemas.microsoft.com/office/drawing/2014/main" id="{B020BF28-FA10-43DE-B2FD-965A7D8594C0}"/>
              </a:ext>
            </a:extLst>
          </p:cNvPr>
          <p:cNvSpPr>
            <a:spLocks noGrp="1"/>
          </p:cNvSpPr>
          <p:nvPr>
            <p:ph type="body" sz="quarter" idx="13"/>
          </p:nvPr>
        </p:nvSpPr>
        <p:spPr>
          <a:xfrm>
            <a:off x="1520386" y="3998279"/>
            <a:ext cx="4586287" cy="323850"/>
          </a:xfrm>
        </p:spPr>
        <p:txBody>
          <a:bodyPr lIns="91440" tIns="91440" rIns="91440" bIns="91440" anchor="ctr"/>
          <a:lstStyle>
            <a:lvl1pPr>
              <a:defRPr b="0">
                <a:solidFill>
                  <a:schemeClr val="bg1"/>
                </a:solidFill>
              </a:defRPr>
            </a:lvl1pPr>
          </a:lstStyle>
          <a:p>
            <a:pPr lvl="0"/>
            <a:r>
              <a:rPr lang="en-US"/>
              <a:t>Click to edit Master text styles</a:t>
            </a:r>
          </a:p>
        </p:txBody>
      </p:sp>
      <p:sp>
        <p:nvSpPr>
          <p:cNvPr id="83" name="Subtitle 2">
            <a:extLst>
              <a:ext uri="{FF2B5EF4-FFF2-40B4-BE49-F238E27FC236}">
                <a16:creationId xmlns:a16="http://schemas.microsoft.com/office/drawing/2014/main" id="{CA420EE9-07D0-49A0-A796-E6EAA8EBDB96}"/>
              </a:ext>
            </a:extLst>
          </p:cNvPr>
          <p:cNvSpPr>
            <a:spLocks noGrp="1"/>
          </p:cNvSpPr>
          <p:nvPr>
            <p:ph type="subTitle" idx="1"/>
          </p:nvPr>
        </p:nvSpPr>
        <p:spPr>
          <a:xfrm>
            <a:off x="1516830" y="3444432"/>
            <a:ext cx="9139234" cy="297969"/>
          </a:xfrm>
        </p:spPr>
        <p:txBody>
          <a:bodyPr vert="horz" lIns="91440" tIns="91440" rIns="91440" bIns="91440" rtlCol="0" anchor="ctr">
            <a:noAutofit/>
          </a:bodyPr>
          <a:lstStyle>
            <a:lvl1pPr>
              <a:defRPr lang="en-US" sz="2200" b="0" dirty="0">
                <a:solidFill>
                  <a:schemeClr val="bg1"/>
                </a:solidFill>
              </a:defRPr>
            </a:lvl1pPr>
          </a:lstStyle>
          <a:p>
            <a:pPr lvl="0"/>
            <a:r>
              <a:rPr lang="en-US"/>
              <a:t>Click to edit Master subtitle style</a:t>
            </a:r>
            <a:endParaRPr lang="en-US" dirty="0"/>
          </a:p>
        </p:txBody>
      </p:sp>
      <p:grpSp>
        <p:nvGrpSpPr>
          <p:cNvPr id="148" name="Group 147">
            <a:extLst>
              <a:ext uri="{FF2B5EF4-FFF2-40B4-BE49-F238E27FC236}">
                <a16:creationId xmlns:a16="http://schemas.microsoft.com/office/drawing/2014/main" id="{AF47BE45-9A6B-F77A-A246-E9AD74AC3E05}"/>
              </a:ext>
            </a:extLst>
          </p:cNvPr>
          <p:cNvGrpSpPr>
            <a:grpSpLocks noChangeAspect="1"/>
          </p:cNvGrpSpPr>
          <p:nvPr/>
        </p:nvGrpSpPr>
        <p:grpSpPr>
          <a:xfrm>
            <a:off x="702214" y="780933"/>
            <a:ext cx="3494345" cy="745107"/>
            <a:chOff x="611188" y="-279400"/>
            <a:chExt cx="3767138" cy="803275"/>
          </a:xfrm>
          <a:solidFill>
            <a:schemeClr val="bg1"/>
          </a:solidFill>
        </p:grpSpPr>
        <p:sp>
          <p:nvSpPr>
            <p:cNvPr id="149" name="Freeform 5">
              <a:extLst>
                <a:ext uri="{FF2B5EF4-FFF2-40B4-BE49-F238E27FC236}">
                  <a16:creationId xmlns:a16="http://schemas.microsoft.com/office/drawing/2014/main" id="{5C5B487B-3C0A-CD7C-49B9-906DAA6B051C}"/>
                </a:ext>
              </a:extLst>
            </p:cNvPr>
            <p:cNvSpPr>
              <a:spLocks noEditPoints="1"/>
            </p:cNvSpPr>
            <p:nvPr/>
          </p:nvSpPr>
          <p:spPr bwMode="auto">
            <a:xfrm>
              <a:off x="1885951" y="438150"/>
              <a:ext cx="60325" cy="63500"/>
            </a:xfrm>
            <a:custGeom>
              <a:avLst/>
              <a:gdLst>
                <a:gd name="T0" fmla="*/ 36 w 73"/>
                <a:gd name="T1" fmla="*/ 0 h 78"/>
                <a:gd name="T2" fmla="*/ 10 w 73"/>
                <a:gd name="T3" fmla="*/ 10 h 78"/>
                <a:gd name="T4" fmla="*/ 0 w 73"/>
                <a:gd name="T5" fmla="*/ 39 h 78"/>
                <a:gd name="T6" fmla="*/ 10 w 73"/>
                <a:gd name="T7" fmla="*/ 67 h 78"/>
                <a:gd name="T8" fmla="*/ 36 w 73"/>
                <a:gd name="T9" fmla="*/ 78 h 78"/>
                <a:gd name="T10" fmla="*/ 63 w 73"/>
                <a:gd name="T11" fmla="*/ 67 h 78"/>
                <a:gd name="T12" fmla="*/ 73 w 73"/>
                <a:gd name="T13" fmla="*/ 39 h 78"/>
                <a:gd name="T14" fmla="*/ 63 w 73"/>
                <a:gd name="T15" fmla="*/ 10 h 78"/>
                <a:gd name="T16" fmla="*/ 36 w 73"/>
                <a:gd name="T17" fmla="*/ 0 h 78"/>
                <a:gd name="T18" fmla="*/ 52 w 73"/>
                <a:gd name="T19" fmla="*/ 59 h 78"/>
                <a:gd name="T20" fmla="*/ 36 w 73"/>
                <a:gd name="T21" fmla="*/ 66 h 78"/>
                <a:gd name="T22" fmla="*/ 20 w 73"/>
                <a:gd name="T23" fmla="*/ 59 h 78"/>
                <a:gd name="T24" fmla="*/ 15 w 73"/>
                <a:gd name="T25" fmla="*/ 39 h 78"/>
                <a:gd name="T26" fmla="*/ 21 w 73"/>
                <a:gd name="T27" fmla="*/ 19 h 78"/>
                <a:gd name="T28" fmla="*/ 36 w 73"/>
                <a:gd name="T29" fmla="*/ 11 h 78"/>
                <a:gd name="T30" fmla="*/ 52 w 73"/>
                <a:gd name="T31" fmla="*/ 19 h 78"/>
                <a:gd name="T32" fmla="*/ 58 w 73"/>
                <a:gd name="T33" fmla="*/ 39 h 78"/>
                <a:gd name="T34" fmla="*/ 52 w 73"/>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 h="78">
                  <a:moveTo>
                    <a:pt x="36" y="0"/>
                  </a:moveTo>
                  <a:cubicBezTo>
                    <a:pt x="25" y="0"/>
                    <a:pt x="17" y="3"/>
                    <a:pt x="10" y="10"/>
                  </a:cubicBezTo>
                  <a:cubicBezTo>
                    <a:pt x="3" y="17"/>
                    <a:pt x="0" y="27"/>
                    <a:pt x="0" y="39"/>
                  </a:cubicBezTo>
                  <a:cubicBezTo>
                    <a:pt x="0" y="51"/>
                    <a:pt x="3" y="60"/>
                    <a:pt x="10" y="67"/>
                  </a:cubicBezTo>
                  <a:cubicBezTo>
                    <a:pt x="17" y="74"/>
                    <a:pt x="25" y="78"/>
                    <a:pt x="36" y="78"/>
                  </a:cubicBezTo>
                  <a:cubicBezTo>
                    <a:pt x="47" y="78"/>
                    <a:pt x="56" y="74"/>
                    <a:pt x="63" y="67"/>
                  </a:cubicBezTo>
                  <a:cubicBezTo>
                    <a:pt x="69" y="60"/>
                    <a:pt x="73" y="51"/>
                    <a:pt x="73" y="39"/>
                  </a:cubicBezTo>
                  <a:cubicBezTo>
                    <a:pt x="73" y="27"/>
                    <a:pt x="69" y="17"/>
                    <a:pt x="63"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1" y="19"/>
                  </a:cubicBezTo>
                  <a:cubicBezTo>
                    <a:pt x="24" y="14"/>
                    <a:pt x="30" y="11"/>
                    <a:pt x="36" y="11"/>
                  </a:cubicBezTo>
                  <a:cubicBezTo>
                    <a:pt x="43" y="11"/>
                    <a:pt x="48" y="14"/>
                    <a:pt x="52" y="19"/>
                  </a:cubicBezTo>
                  <a:cubicBezTo>
                    <a:pt x="56" y="24"/>
                    <a:pt x="58" y="30"/>
                    <a:pt x="58" y="39"/>
                  </a:cubicBezTo>
                  <a:cubicBezTo>
                    <a:pt x="58" y="47"/>
                    <a:pt x="56" y="54"/>
                    <a:pt x="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 name="Freeform 6">
              <a:extLst>
                <a:ext uri="{FF2B5EF4-FFF2-40B4-BE49-F238E27FC236}">
                  <a16:creationId xmlns:a16="http://schemas.microsoft.com/office/drawing/2014/main" id="{FC002D50-1258-94CD-A4CA-8EF05842095A}"/>
                </a:ext>
              </a:extLst>
            </p:cNvPr>
            <p:cNvSpPr>
              <a:spLocks/>
            </p:cNvSpPr>
            <p:nvPr/>
          </p:nvSpPr>
          <p:spPr bwMode="auto">
            <a:xfrm>
              <a:off x="1152526" y="414338"/>
              <a:ext cx="74613" cy="87313"/>
            </a:xfrm>
            <a:custGeom>
              <a:avLst/>
              <a:gdLst>
                <a:gd name="T0" fmla="*/ 50 w 89"/>
                <a:gd name="T1" fmla="*/ 62 h 106"/>
                <a:gd name="T2" fmla="*/ 75 w 89"/>
                <a:gd name="T3" fmla="*/ 62 h 106"/>
                <a:gd name="T4" fmla="*/ 75 w 89"/>
                <a:gd name="T5" fmla="*/ 80 h 106"/>
                <a:gd name="T6" fmla="*/ 74 w 89"/>
                <a:gd name="T7" fmla="*/ 81 h 106"/>
                <a:gd name="T8" fmla="*/ 71 w 89"/>
                <a:gd name="T9" fmla="*/ 84 h 106"/>
                <a:gd name="T10" fmla="*/ 66 w 89"/>
                <a:gd name="T11" fmla="*/ 88 h 106"/>
                <a:gd name="T12" fmla="*/ 58 w 89"/>
                <a:gd name="T13" fmla="*/ 91 h 106"/>
                <a:gd name="T14" fmla="*/ 48 w 89"/>
                <a:gd name="T15" fmla="*/ 92 h 106"/>
                <a:gd name="T16" fmla="*/ 24 w 89"/>
                <a:gd name="T17" fmla="*/ 82 h 106"/>
                <a:gd name="T18" fmla="*/ 15 w 89"/>
                <a:gd name="T19" fmla="*/ 52 h 106"/>
                <a:gd name="T20" fmla="*/ 25 w 89"/>
                <a:gd name="T21" fmla="*/ 23 h 106"/>
                <a:gd name="T22" fmla="*/ 48 w 89"/>
                <a:gd name="T23" fmla="*/ 13 h 106"/>
                <a:gd name="T24" fmla="*/ 57 w 89"/>
                <a:gd name="T25" fmla="*/ 14 h 106"/>
                <a:gd name="T26" fmla="*/ 64 w 89"/>
                <a:gd name="T27" fmla="*/ 16 h 106"/>
                <a:gd name="T28" fmla="*/ 69 w 89"/>
                <a:gd name="T29" fmla="*/ 19 h 106"/>
                <a:gd name="T30" fmla="*/ 73 w 89"/>
                <a:gd name="T31" fmla="*/ 23 h 106"/>
                <a:gd name="T32" fmla="*/ 75 w 89"/>
                <a:gd name="T33" fmla="*/ 26 h 106"/>
                <a:gd name="T34" fmla="*/ 76 w 89"/>
                <a:gd name="T35" fmla="*/ 27 h 106"/>
                <a:gd name="T36" fmla="*/ 86 w 89"/>
                <a:gd name="T37" fmla="*/ 18 h 106"/>
                <a:gd name="T38" fmla="*/ 48 w 89"/>
                <a:gd name="T39" fmla="*/ 0 h 106"/>
                <a:gd name="T40" fmla="*/ 14 w 89"/>
                <a:gd name="T41" fmla="*/ 14 h 106"/>
                <a:gd name="T42" fmla="*/ 0 w 89"/>
                <a:gd name="T43" fmla="*/ 52 h 106"/>
                <a:gd name="T44" fmla="*/ 13 w 89"/>
                <a:gd name="T45" fmla="*/ 91 h 106"/>
                <a:gd name="T46" fmla="*/ 45 w 89"/>
                <a:gd name="T47" fmla="*/ 106 h 106"/>
                <a:gd name="T48" fmla="*/ 57 w 89"/>
                <a:gd name="T49" fmla="*/ 104 h 106"/>
                <a:gd name="T50" fmla="*/ 66 w 89"/>
                <a:gd name="T51" fmla="*/ 101 h 106"/>
                <a:gd name="T52" fmla="*/ 73 w 89"/>
                <a:gd name="T53" fmla="*/ 97 h 106"/>
                <a:gd name="T54" fmla="*/ 76 w 89"/>
                <a:gd name="T55" fmla="*/ 94 h 106"/>
                <a:gd name="T56" fmla="*/ 78 w 89"/>
                <a:gd name="T57" fmla="*/ 92 h 106"/>
                <a:gd name="T58" fmla="*/ 79 w 89"/>
                <a:gd name="T59" fmla="*/ 104 h 106"/>
                <a:gd name="T60" fmla="*/ 89 w 89"/>
                <a:gd name="T61" fmla="*/ 104 h 106"/>
                <a:gd name="T62" fmla="*/ 89 w 89"/>
                <a:gd name="T63" fmla="*/ 51 h 106"/>
                <a:gd name="T64" fmla="*/ 50 w 89"/>
                <a:gd name="T65" fmla="*/ 51 h 106"/>
                <a:gd name="T66" fmla="*/ 50 w 89"/>
                <a:gd name="T67" fmla="*/ 62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9" h="106">
                  <a:moveTo>
                    <a:pt x="50" y="62"/>
                  </a:moveTo>
                  <a:cubicBezTo>
                    <a:pt x="75" y="62"/>
                    <a:pt x="75" y="62"/>
                    <a:pt x="75" y="62"/>
                  </a:cubicBezTo>
                  <a:cubicBezTo>
                    <a:pt x="75" y="80"/>
                    <a:pt x="75" y="80"/>
                    <a:pt x="75" y="80"/>
                  </a:cubicBezTo>
                  <a:cubicBezTo>
                    <a:pt x="74" y="81"/>
                    <a:pt x="74" y="81"/>
                    <a:pt x="74" y="81"/>
                  </a:cubicBezTo>
                  <a:cubicBezTo>
                    <a:pt x="73" y="82"/>
                    <a:pt x="72" y="83"/>
                    <a:pt x="71" y="84"/>
                  </a:cubicBezTo>
                  <a:cubicBezTo>
                    <a:pt x="69" y="86"/>
                    <a:pt x="68" y="87"/>
                    <a:pt x="66" y="88"/>
                  </a:cubicBezTo>
                  <a:cubicBezTo>
                    <a:pt x="64" y="89"/>
                    <a:pt x="61" y="90"/>
                    <a:pt x="58" y="91"/>
                  </a:cubicBezTo>
                  <a:cubicBezTo>
                    <a:pt x="55" y="92"/>
                    <a:pt x="51" y="92"/>
                    <a:pt x="48" y="92"/>
                  </a:cubicBezTo>
                  <a:cubicBezTo>
                    <a:pt x="38" y="92"/>
                    <a:pt x="30" y="89"/>
                    <a:pt x="24" y="82"/>
                  </a:cubicBezTo>
                  <a:cubicBezTo>
                    <a:pt x="18" y="74"/>
                    <a:pt x="15" y="65"/>
                    <a:pt x="15" y="52"/>
                  </a:cubicBezTo>
                  <a:cubicBezTo>
                    <a:pt x="15" y="40"/>
                    <a:pt x="18" y="31"/>
                    <a:pt x="25" y="23"/>
                  </a:cubicBezTo>
                  <a:cubicBezTo>
                    <a:pt x="31" y="16"/>
                    <a:pt x="39" y="13"/>
                    <a:pt x="48" y="13"/>
                  </a:cubicBezTo>
                  <a:cubicBezTo>
                    <a:pt x="51" y="13"/>
                    <a:pt x="54" y="13"/>
                    <a:pt x="57" y="14"/>
                  </a:cubicBezTo>
                  <a:cubicBezTo>
                    <a:pt x="60" y="14"/>
                    <a:pt x="62" y="15"/>
                    <a:pt x="64" y="16"/>
                  </a:cubicBezTo>
                  <a:cubicBezTo>
                    <a:pt x="66" y="17"/>
                    <a:pt x="67" y="18"/>
                    <a:pt x="69" y="19"/>
                  </a:cubicBezTo>
                  <a:cubicBezTo>
                    <a:pt x="71" y="21"/>
                    <a:pt x="72" y="22"/>
                    <a:pt x="73" y="23"/>
                  </a:cubicBezTo>
                  <a:cubicBezTo>
                    <a:pt x="74" y="24"/>
                    <a:pt x="74" y="25"/>
                    <a:pt x="75" y="26"/>
                  </a:cubicBezTo>
                  <a:cubicBezTo>
                    <a:pt x="76" y="27"/>
                    <a:pt x="76" y="27"/>
                    <a:pt x="76" y="27"/>
                  </a:cubicBezTo>
                  <a:cubicBezTo>
                    <a:pt x="86" y="18"/>
                    <a:pt x="86" y="18"/>
                    <a:pt x="86" y="18"/>
                  </a:cubicBezTo>
                  <a:cubicBezTo>
                    <a:pt x="77" y="6"/>
                    <a:pt x="64" y="0"/>
                    <a:pt x="48" y="0"/>
                  </a:cubicBezTo>
                  <a:cubicBezTo>
                    <a:pt x="35" y="0"/>
                    <a:pt x="23" y="4"/>
                    <a:pt x="14" y="14"/>
                  </a:cubicBezTo>
                  <a:cubicBezTo>
                    <a:pt x="4" y="24"/>
                    <a:pt x="0" y="36"/>
                    <a:pt x="0" y="52"/>
                  </a:cubicBezTo>
                  <a:cubicBezTo>
                    <a:pt x="0" y="69"/>
                    <a:pt x="4" y="82"/>
                    <a:pt x="13" y="91"/>
                  </a:cubicBezTo>
                  <a:cubicBezTo>
                    <a:pt x="21" y="101"/>
                    <a:pt x="32" y="106"/>
                    <a:pt x="45" y="106"/>
                  </a:cubicBezTo>
                  <a:cubicBezTo>
                    <a:pt x="50" y="106"/>
                    <a:pt x="54" y="105"/>
                    <a:pt x="57" y="104"/>
                  </a:cubicBezTo>
                  <a:cubicBezTo>
                    <a:pt x="61" y="103"/>
                    <a:pt x="64" y="102"/>
                    <a:pt x="66" y="101"/>
                  </a:cubicBezTo>
                  <a:cubicBezTo>
                    <a:pt x="69" y="100"/>
                    <a:pt x="71" y="99"/>
                    <a:pt x="73" y="97"/>
                  </a:cubicBezTo>
                  <a:cubicBezTo>
                    <a:pt x="75" y="95"/>
                    <a:pt x="76" y="94"/>
                    <a:pt x="76" y="94"/>
                  </a:cubicBezTo>
                  <a:cubicBezTo>
                    <a:pt x="77" y="93"/>
                    <a:pt x="77" y="93"/>
                    <a:pt x="78" y="92"/>
                  </a:cubicBezTo>
                  <a:cubicBezTo>
                    <a:pt x="79" y="104"/>
                    <a:pt x="79" y="104"/>
                    <a:pt x="79" y="104"/>
                  </a:cubicBezTo>
                  <a:cubicBezTo>
                    <a:pt x="89" y="104"/>
                    <a:pt x="89" y="104"/>
                    <a:pt x="89" y="104"/>
                  </a:cubicBezTo>
                  <a:cubicBezTo>
                    <a:pt x="89" y="51"/>
                    <a:pt x="89" y="51"/>
                    <a:pt x="89" y="51"/>
                  </a:cubicBezTo>
                  <a:cubicBezTo>
                    <a:pt x="50" y="51"/>
                    <a:pt x="50" y="51"/>
                    <a:pt x="50" y="51"/>
                  </a:cubicBezTo>
                  <a:lnTo>
                    <a:pt x="50" y="6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1" name="Freeform 7">
              <a:extLst>
                <a:ext uri="{FF2B5EF4-FFF2-40B4-BE49-F238E27FC236}">
                  <a16:creationId xmlns:a16="http://schemas.microsoft.com/office/drawing/2014/main" id="{5E276722-5197-B412-82F4-CAE376DBBFED}"/>
                </a:ext>
              </a:extLst>
            </p:cNvPr>
            <p:cNvSpPr>
              <a:spLocks/>
            </p:cNvSpPr>
            <p:nvPr/>
          </p:nvSpPr>
          <p:spPr bwMode="auto">
            <a:xfrm>
              <a:off x="1246188" y="436563"/>
              <a:ext cx="34925" cy="63500"/>
            </a:xfrm>
            <a:custGeom>
              <a:avLst/>
              <a:gdLst>
                <a:gd name="T0" fmla="*/ 23 w 43"/>
                <a:gd name="T1" fmla="*/ 5 h 77"/>
                <a:gd name="T2" fmla="*/ 14 w 43"/>
                <a:gd name="T3" fmla="*/ 17 h 77"/>
                <a:gd name="T4" fmla="*/ 13 w 43"/>
                <a:gd name="T5" fmla="*/ 2 h 77"/>
                <a:gd name="T6" fmla="*/ 0 w 43"/>
                <a:gd name="T7" fmla="*/ 2 h 77"/>
                <a:gd name="T8" fmla="*/ 0 w 43"/>
                <a:gd name="T9" fmla="*/ 77 h 77"/>
                <a:gd name="T10" fmla="*/ 14 w 43"/>
                <a:gd name="T11" fmla="*/ 77 h 77"/>
                <a:gd name="T12" fmla="*/ 14 w 43"/>
                <a:gd name="T13" fmla="*/ 35 h 77"/>
                <a:gd name="T14" fmla="*/ 24 w 43"/>
                <a:gd name="T15" fmla="*/ 18 h 77"/>
                <a:gd name="T16" fmla="*/ 35 w 43"/>
                <a:gd name="T17" fmla="*/ 14 h 77"/>
                <a:gd name="T18" fmla="*/ 41 w 43"/>
                <a:gd name="T19" fmla="*/ 15 h 77"/>
                <a:gd name="T20" fmla="*/ 43 w 43"/>
                <a:gd name="T21" fmla="*/ 1 h 77"/>
                <a:gd name="T22" fmla="*/ 37 w 43"/>
                <a:gd name="T23" fmla="*/ 0 h 77"/>
                <a:gd name="T24" fmla="*/ 23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3" y="5"/>
                  </a:moveTo>
                  <a:cubicBezTo>
                    <a:pt x="19" y="8"/>
                    <a:pt x="16" y="12"/>
                    <a:pt x="14" y="17"/>
                  </a:cubicBezTo>
                  <a:cubicBezTo>
                    <a:pt x="13" y="2"/>
                    <a:pt x="13" y="2"/>
                    <a:pt x="13" y="2"/>
                  </a:cubicBezTo>
                  <a:cubicBezTo>
                    <a:pt x="0" y="2"/>
                    <a:pt x="0" y="2"/>
                    <a:pt x="0" y="2"/>
                  </a:cubicBezTo>
                  <a:cubicBezTo>
                    <a:pt x="0" y="77"/>
                    <a:pt x="0" y="77"/>
                    <a:pt x="0" y="77"/>
                  </a:cubicBezTo>
                  <a:cubicBezTo>
                    <a:pt x="14" y="77"/>
                    <a:pt x="14" y="77"/>
                    <a:pt x="14" y="77"/>
                  </a:cubicBezTo>
                  <a:cubicBezTo>
                    <a:pt x="14" y="35"/>
                    <a:pt x="14" y="35"/>
                    <a:pt x="14" y="35"/>
                  </a:cubicBezTo>
                  <a:cubicBezTo>
                    <a:pt x="15" y="27"/>
                    <a:pt x="19" y="22"/>
                    <a:pt x="24" y="18"/>
                  </a:cubicBezTo>
                  <a:cubicBezTo>
                    <a:pt x="28" y="16"/>
                    <a:pt x="31" y="14"/>
                    <a:pt x="35" y="14"/>
                  </a:cubicBezTo>
                  <a:cubicBezTo>
                    <a:pt x="37" y="14"/>
                    <a:pt x="39" y="15"/>
                    <a:pt x="41" y="15"/>
                  </a:cubicBezTo>
                  <a:cubicBezTo>
                    <a:pt x="43" y="1"/>
                    <a:pt x="43" y="1"/>
                    <a:pt x="43" y="1"/>
                  </a:cubicBezTo>
                  <a:cubicBezTo>
                    <a:pt x="37" y="0"/>
                    <a:pt x="37" y="0"/>
                    <a:pt x="37" y="0"/>
                  </a:cubicBezTo>
                  <a:cubicBezTo>
                    <a:pt x="32" y="0"/>
                    <a:pt x="27" y="2"/>
                    <a:pt x="23"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 name="Freeform 8">
              <a:extLst>
                <a:ext uri="{FF2B5EF4-FFF2-40B4-BE49-F238E27FC236}">
                  <a16:creationId xmlns:a16="http://schemas.microsoft.com/office/drawing/2014/main" id="{030C0CC0-0956-B1B0-70A8-800FA865F98A}"/>
                </a:ext>
              </a:extLst>
            </p:cNvPr>
            <p:cNvSpPr>
              <a:spLocks noEditPoints="1"/>
            </p:cNvSpPr>
            <p:nvPr/>
          </p:nvSpPr>
          <p:spPr bwMode="auto">
            <a:xfrm>
              <a:off x="1284288" y="438150"/>
              <a:ext cx="60325" cy="63500"/>
            </a:xfrm>
            <a:custGeom>
              <a:avLst/>
              <a:gdLst>
                <a:gd name="T0" fmla="*/ 36 w 72"/>
                <a:gd name="T1" fmla="*/ 0 h 78"/>
                <a:gd name="T2" fmla="*/ 10 w 72"/>
                <a:gd name="T3" fmla="*/ 10 h 78"/>
                <a:gd name="T4" fmla="*/ 0 w 72"/>
                <a:gd name="T5" fmla="*/ 39 h 78"/>
                <a:gd name="T6" fmla="*/ 10 w 72"/>
                <a:gd name="T7" fmla="*/ 67 h 78"/>
                <a:gd name="T8" fmla="*/ 36 w 72"/>
                <a:gd name="T9" fmla="*/ 78 h 78"/>
                <a:gd name="T10" fmla="*/ 62 w 72"/>
                <a:gd name="T11" fmla="*/ 67 h 78"/>
                <a:gd name="T12" fmla="*/ 72 w 72"/>
                <a:gd name="T13" fmla="*/ 39 h 78"/>
                <a:gd name="T14" fmla="*/ 62 w 72"/>
                <a:gd name="T15" fmla="*/ 10 h 78"/>
                <a:gd name="T16" fmla="*/ 36 w 72"/>
                <a:gd name="T17" fmla="*/ 0 h 78"/>
                <a:gd name="T18" fmla="*/ 52 w 72"/>
                <a:gd name="T19" fmla="*/ 59 h 78"/>
                <a:gd name="T20" fmla="*/ 36 w 72"/>
                <a:gd name="T21" fmla="*/ 66 h 78"/>
                <a:gd name="T22" fmla="*/ 20 w 72"/>
                <a:gd name="T23" fmla="*/ 59 h 78"/>
                <a:gd name="T24" fmla="*/ 15 w 72"/>
                <a:gd name="T25" fmla="*/ 39 h 78"/>
                <a:gd name="T26" fmla="*/ 20 w 72"/>
                <a:gd name="T27" fmla="*/ 19 h 78"/>
                <a:gd name="T28" fmla="*/ 36 w 72"/>
                <a:gd name="T29" fmla="*/ 11 h 78"/>
                <a:gd name="T30" fmla="*/ 52 w 72"/>
                <a:gd name="T31" fmla="*/ 19 h 78"/>
                <a:gd name="T32" fmla="*/ 57 w 72"/>
                <a:gd name="T33" fmla="*/ 39 h 78"/>
                <a:gd name="T34" fmla="*/ 52 w 72"/>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78">
                  <a:moveTo>
                    <a:pt x="36" y="0"/>
                  </a:moveTo>
                  <a:cubicBezTo>
                    <a:pt x="25" y="0"/>
                    <a:pt x="16" y="3"/>
                    <a:pt x="10" y="10"/>
                  </a:cubicBezTo>
                  <a:cubicBezTo>
                    <a:pt x="3" y="17"/>
                    <a:pt x="0" y="27"/>
                    <a:pt x="0" y="39"/>
                  </a:cubicBezTo>
                  <a:cubicBezTo>
                    <a:pt x="0" y="51"/>
                    <a:pt x="3" y="60"/>
                    <a:pt x="10" y="67"/>
                  </a:cubicBezTo>
                  <a:cubicBezTo>
                    <a:pt x="16" y="74"/>
                    <a:pt x="25" y="78"/>
                    <a:pt x="36" y="78"/>
                  </a:cubicBezTo>
                  <a:cubicBezTo>
                    <a:pt x="47" y="78"/>
                    <a:pt x="56" y="74"/>
                    <a:pt x="62" y="67"/>
                  </a:cubicBezTo>
                  <a:cubicBezTo>
                    <a:pt x="69" y="60"/>
                    <a:pt x="72" y="51"/>
                    <a:pt x="72" y="39"/>
                  </a:cubicBezTo>
                  <a:cubicBezTo>
                    <a:pt x="72" y="27"/>
                    <a:pt x="69" y="17"/>
                    <a:pt x="62"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0" y="19"/>
                  </a:cubicBezTo>
                  <a:cubicBezTo>
                    <a:pt x="24" y="14"/>
                    <a:pt x="29" y="11"/>
                    <a:pt x="36" y="11"/>
                  </a:cubicBezTo>
                  <a:cubicBezTo>
                    <a:pt x="43" y="11"/>
                    <a:pt x="48" y="14"/>
                    <a:pt x="52" y="19"/>
                  </a:cubicBezTo>
                  <a:cubicBezTo>
                    <a:pt x="56" y="24"/>
                    <a:pt x="57" y="30"/>
                    <a:pt x="57" y="39"/>
                  </a:cubicBezTo>
                  <a:cubicBezTo>
                    <a:pt x="57" y="47"/>
                    <a:pt x="56" y="54"/>
                    <a:pt x="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 name="Freeform 9">
              <a:extLst>
                <a:ext uri="{FF2B5EF4-FFF2-40B4-BE49-F238E27FC236}">
                  <a16:creationId xmlns:a16="http://schemas.microsoft.com/office/drawing/2014/main" id="{88BAE485-97CC-07B4-6CBC-75F7EB1F86CD}"/>
                </a:ext>
              </a:extLst>
            </p:cNvPr>
            <p:cNvSpPr>
              <a:spLocks/>
            </p:cNvSpPr>
            <p:nvPr/>
          </p:nvSpPr>
          <p:spPr bwMode="auto">
            <a:xfrm>
              <a:off x="1350963" y="438150"/>
              <a:ext cx="90488" cy="61913"/>
            </a:xfrm>
            <a:custGeom>
              <a:avLst/>
              <a:gdLst>
                <a:gd name="T0" fmla="*/ 41 w 57"/>
                <a:gd name="T1" fmla="*/ 31 h 39"/>
                <a:gd name="T2" fmla="*/ 32 w 57"/>
                <a:gd name="T3" fmla="*/ 0 h 39"/>
                <a:gd name="T4" fmla="*/ 24 w 57"/>
                <a:gd name="T5" fmla="*/ 0 h 39"/>
                <a:gd name="T6" fmla="*/ 16 w 57"/>
                <a:gd name="T7" fmla="*/ 31 h 39"/>
                <a:gd name="T8" fmla="*/ 8 w 57"/>
                <a:gd name="T9" fmla="*/ 0 h 39"/>
                <a:gd name="T10" fmla="*/ 0 w 57"/>
                <a:gd name="T11" fmla="*/ 0 h 39"/>
                <a:gd name="T12" fmla="*/ 12 w 57"/>
                <a:gd name="T13" fmla="*/ 39 h 39"/>
                <a:gd name="T14" fmla="*/ 20 w 57"/>
                <a:gd name="T15" fmla="*/ 39 h 39"/>
                <a:gd name="T16" fmla="*/ 28 w 57"/>
                <a:gd name="T17" fmla="*/ 9 h 39"/>
                <a:gd name="T18" fmla="*/ 37 w 57"/>
                <a:gd name="T19" fmla="*/ 39 h 39"/>
                <a:gd name="T20" fmla="*/ 45 w 57"/>
                <a:gd name="T21" fmla="*/ 39 h 39"/>
                <a:gd name="T22" fmla="*/ 57 w 57"/>
                <a:gd name="T23" fmla="*/ 0 h 39"/>
                <a:gd name="T24" fmla="*/ 49 w 57"/>
                <a:gd name="T25" fmla="*/ 0 h 39"/>
                <a:gd name="T26" fmla="*/ 41 w 57"/>
                <a:gd name="T27" fmla="*/ 3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7" h="39">
                  <a:moveTo>
                    <a:pt x="41" y="31"/>
                  </a:moveTo>
                  <a:lnTo>
                    <a:pt x="32" y="0"/>
                  </a:lnTo>
                  <a:lnTo>
                    <a:pt x="24" y="0"/>
                  </a:lnTo>
                  <a:lnTo>
                    <a:pt x="16" y="31"/>
                  </a:lnTo>
                  <a:lnTo>
                    <a:pt x="8" y="0"/>
                  </a:lnTo>
                  <a:lnTo>
                    <a:pt x="0" y="0"/>
                  </a:lnTo>
                  <a:lnTo>
                    <a:pt x="12" y="39"/>
                  </a:lnTo>
                  <a:lnTo>
                    <a:pt x="20" y="39"/>
                  </a:lnTo>
                  <a:lnTo>
                    <a:pt x="28" y="9"/>
                  </a:lnTo>
                  <a:lnTo>
                    <a:pt x="37" y="39"/>
                  </a:lnTo>
                  <a:lnTo>
                    <a:pt x="45" y="39"/>
                  </a:lnTo>
                  <a:lnTo>
                    <a:pt x="57" y="0"/>
                  </a:lnTo>
                  <a:lnTo>
                    <a:pt x="49" y="0"/>
                  </a:lnTo>
                  <a:lnTo>
                    <a:pt x="41" y="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 name="Freeform 10">
              <a:extLst>
                <a:ext uri="{FF2B5EF4-FFF2-40B4-BE49-F238E27FC236}">
                  <a16:creationId xmlns:a16="http://schemas.microsoft.com/office/drawing/2014/main" id="{E0EE8424-6820-BE0B-2C64-487E7DD59BC7}"/>
                </a:ext>
              </a:extLst>
            </p:cNvPr>
            <p:cNvSpPr>
              <a:spLocks/>
            </p:cNvSpPr>
            <p:nvPr/>
          </p:nvSpPr>
          <p:spPr bwMode="auto">
            <a:xfrm>
              <a:off x="1446213" y="422275"/>
              <a:ext cx="38100" cy="79375"/>
            </a:xfrm>
            <a:custGeom>
              <a:avLst/>
              <a:gdLst>
                <a:gd name="T0" fmla="*/ 26 w 46"/>
                <a:gd name="T1" fmla="*/ 0 h 97"/>
                <a:gd name="T2" fmla="*/ 13 w 46"/>
                <a:gd name="T3" fmla="*/ 0 h 97"/>
                <a:gd name="T4" fmla="*/ 11 w 46"/>
                <a:gd name="T5" fmla="*/ 20 h 97"/>
                <a:gd name="T6" fmla="*/ 0 w 46"/>
                <a:gd name="T7" fmla="*/ 20 h 97"/>
                <a:gd name="T8" fmla="*/ 0 w 46"/>
                <a:gd name="T9" fmla="*/ 31 h 97"/>
                <a:gd name="T10" fmla="*/ 11 w 46"/>
                <a:gd name="T11" fmla="*/ 31 h 97"/>
                <a:gd name="T12" fmla="*/ 11 w 46"/>
                <a:gd name="T13" fmla="*/ 72 h 97"/>
                <a:gd name="T14" fmla="*/ 16 w 46"/>
                <a:gd name="T15" fmla="*/ 91 h 97"/>
                <a:gd name="T16" fmla="*/ 32 w 46"/>
                <a:gd name="T17" fmla="*/ 97 h 97"/>
                <a:gd name="T18" fmla="*/ 46 w 46"/>
                <a:gd name="T19" fmla="*/ 95 h 97"/>
                <a:gd name="T20" fmla="*/ 44 w 46"/>
                <a:gd name="T21" fmla="*/ 84 h 97"/>
                <a:gd name="T22" fmla="*/ 36 w 46"/>
                <a:gd name="T23" fmla="*/ 85 h 97"/>
                <a:gd name="T24" fmla="*/ 28 w 46"/>
                <a:gd name="T25" fmla="*/ 82 h 97"/>
                <a:gd name="T26" fmla="*/ 26 w 46"/>
                <a:gd name="T27" fmla="*/ 70 h 97"/>
                <a:gd name="T28" fmla="*/ 26 w 46"/>
                <a:gd name="T29" fmla="*/ 31 h 97"/>
                <a:gd name="T30" fmla="*/ 46 w 46"/>
                <a:gd name="T31" fmla="*/ 31 h 97"/>
                <a:gd name="T32" fmla="*/ 46 w 46"/>
                <a:gd name="T33" fmla="*/ 20 h 97"/>
                <a:gd name="T34" fmla="*/ 26 w 46"/>
                <a:gd name="T35" fmla="*/ 20 h 97"/>
                <a:gd name="T36" fmla="*/ 26 w 46"/>
                <a:gd name="T37"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6" h="97">
                  <a:moveTo>
                    <a:pt x="26" y="0"/>
                  </a:moveTo>
                  <a:cubicBezTo>
                    <a:pt x="13" y="0"/>
                    <a:pt x="13" y="0"/>
                    <a:pt x="13" y="0"/>
                  </a:cubicBezTo>
                  <a:cubicBezTo>
                    <a:pt x="11" y="20"/>
                    <a:pt x="11" y="20"/>
                    <a:pt x="11" y="20"/>
                  </a:cubicBezTo>
                  <a:cubicBezTo>
                    <a:pt x="0" y="20"/>
                    <a:pt x="0" y="20"/>
                    <a:pt x="0" y="20"/>
                  </a:cubicBezTo>
                  <a:cubicBezTo>
                    <a:pt x="0" y="31"/>
                    <a:pt x="0" y="31"/>
                    <a:pt x="0" y="31"/>
                  </a:cubicBezTo>
                  <a:cubicBezTo>
                    <a:pt x="11" y="31"/>
                    <a:pt x="11" y="31"/>
                    <a:pt x="11" y="31"/>
                  </a:cubicBezTo>
                  <a:cubicBezTo>
                    <a:pt x="11" y="72"/>
                    <a:pt x="11" y="72"/>
                    <a:pt x="11" y="72"/>
                  </a:cubicBezTo>
                  <a:cubicBezTo>
                    <a:pt x="11" y="81"/>
                    <a:pt x="13" y="88"/>
                    <a:pt x="16" y="91"/>
                  </a:cubicBezTo>
                  <a:cubicBezTo>
                    <a:pt x="20" y="95"/>
                    <a:pt x="25" y="97"/>
                    <a:pt x="32" y="97"/>
                  </a:cubicBezTo>
                  <a:cubicBezTo>
                    <a:pt x="38" y="97"/>
                    <a:pt x="42" y="96"/>
                    <a:pt x="46" y="95"/>
                  </a:cubicBezTo>
                  <a:cubicBezTo>
                    <a:pt x="44" y="84"/>
                    <a:pt x="44" y="84"/>
                    <a:pt x="44" y="84"/>
                  </a:cubicBezTo>
                  <a:cubicBezTo>
                    <a:pt x="42" y="85"/>
                    <a:pt x="39" y="85"/>
                    <a:pt x="36" y="85"/>
                  </a:cubicBezTo>
                  <a:cubicBezTo>
                    <a:pt x="33" y="85"/>
                    <a:pt x="30" y="84"/>
                    <a:pt x="28" y="82"/>
                  </a:cubicBezTo>
                  <a:cubicBezTo>
                    <a:pt x="27" y="80"/>
                    <a:pt x="26" y="76"/>
                    <a:pt x="26" y="70"/>
                  </a:cubicBezTo>
                  <a:cubicBezTo>
                    <a:pt x="26" y="31"/>
                    <a:pt x="26" y="31"/>
                    <a:pt x="26" y="31"/>
                  </a:cubicBezTo>
                  <a:cubicBezTo>
                    <a:pt x="46" y="31"/>
                    <a:pt x="46" y="31"/>
                    <a:pt x="46" y="31"/>
                  </a:cubicBezTo>
                  <a:cubicBezTo>
                    <a:pt x="46" y="20"/>
                    <a:pt x="46" y="20"/>
                    <a:pt x="46" y="20"/>
                  </a:cubicBezTo>
                  <a:cubicBezTo>
                    <a:pt x="26" y="20"/>
                    <a:pt x="26" y="20"/>
                    <a:pt x="26" y="20"/>
                  </a:cubicBezTo>
                  <a:lnTo>
                    <a:pt x="2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5" name="Freeform 11">
              <a:extLst>
                <a:ext uri="{FF2B5EF4-FFF2-40B4-BE49-F238E27FC236}">
                  <a16:creationId xmlns:a16="http://schemas.microsoft.com/office/drawing/2014/main" id="{493BFF13-D216-7236-ADB3-513803D7A451}"/>
                </a:ext>
              </a:extLst>
            </p:cNvPr>
            <p:cNvSpPr>
              <a:spLocks/>
            </p:cNvSpPr>
            <p:nvPr/>
          </p:nvSpPr>
          <p:spPr bwMode="auto">
            <a:xfrm>
              <a:off x="1497013" y="412750"/>
              <a:ext cx="52388" cy="87313"/>
            </a:xfrm>
            <a:custGeom>
              <a:avLst/>
              <a:gdLst>
                <a:gd name="T0" fmla="*/ 39 w 64"/>
                <a:gd name="T1" fmla="*/ 30 h 106"/>
                <a:gd name="T2" fmla="*/ 14 w 64"/>
                <a:gd name="T3" fmla="*/ 45 h 106"/>
                <a:gd name="T4" fmla="*/ 14 w 64"/>
                <a:gd name="T5" fmla="*/ 0 h 106"/>
                <a:gd name="T6" fmla="*/ 0 w 64"/>
                <a:gd name="T7" fmla="*/ 0 h 106"/>
                <a:gd name="T8" fmla="*/ 0 w 64"/>
                <a:gd name="T9" fmla="*/ 106 h 106"/>
                <a:gd name="T10" fmla="*/ 14 w 64"/>
                <a:gd name="T11" fmla="*/ 106 h 106"/>
                <a:gd name="T12" fmla="*/ 14 w 64"/>
                <a:gd name="T13" fmla="*/ 62 h 106"/>
                <a:gd name="T14" fmla="*/ 21 w 64"/>
                <a:gd name="T15" fmla="*/ 49 h 106"/>
                <a:gd name="T16" fmla="*/ 34 w 64"/>
                <a:gd name="T17" fmla="*/ 42 h 106"/>
                <a:gd name="T18" fmla="*/ 46 w 64"/>
                <a:gd name="T19" fmla="*/ 47 h 106"/>
                <a:gd name="T20" fmla="*/ 49 w 64"/>
                <a:gd name="T21" fmla="*/ 62 h 106"/>
                <a:gd name="T22" fmla="*/ 49 w 64"/>
                <a:gd name="T23" fmla="*/ 106 h 106"/>
                <a:gd name="T24" fmla="*/ 64 w 64"/>
                <a:gd name="T25" fmla="*/ 106 h 106"/>
                <a:gd name="T26" fmla="*/ 64 w 64"/>
                <a:gd name="T27" fmla="*/ 58 h 106"/>
                <a:gd name="T28" fmla="*/ 57 w 64"/>
                <a:gd name="T29" fmla="*/ 37 h 106"/>
                <a:gd name="T30" fmla="*/ 39 w 64"/>
                <a:gd name="T31" fmla="*/ 3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4" h="106">
                  <a:moveTo>
                    <a:pt x="39" y="30"/>
                  </a:moveTo>
                  <a:cubicBezTo>
                    <a:pt x="29" y="30"/>
                    <a:pt x="20" y="35"/>
                    <a:pt x="14" y="45"/>
                  </a:cubicBezTo>
                  <a:cubicBezTo>
                    <a:pt x="14" y="0"/>
                    <a:pt x="14" y="0"/>
                    <a:pt x="14" y="0"/>
                  </a:cubicBezTo>
                  <a:cubicBezTo>
                    <a:pt x="0" y="0"/>
                    <a:pt x="0" y="0"/>
                    <a:pt x="0" y="0"/>
                  </a:cubicBezTo>
                  <a:cubicBezTo>
                    <a:pt x="0" y="106"/>
                    <a:pt x="0" y="106"/>
                    <a:pt x="0" y="106"/>
                  </a:cubicBezTo>
                  <a:cubicBezTo>
                    <a:pt x="14" y="106"/>
                    <a:pt x="14" y="106"/>
                    <a:pt x="14" y="106"/>
                  </a:cubicBezTo>
                  <a:cubicBezTo>
                    <a:pt x="14" y="62"/>
                    <a:pt x="14" y="62"/>
                    <a:pt x="14" y="62"/>
                  </a:cubicBezTo>
                  <a:cubicBezTo>
                    <a:pt x="15" y="57"/>
                    <a:pt x="17" y="53"/>
                    <a:pt x="21" y="49"/>
                  </a:cubicBezTo>
                  <a:cubicBezTo>
                    <a:pt x="25" y="44"/>
                    <a:pt x="29" y="42"/>
                    <a:pt x="34" y="42"/>
                  </a:cubicBezTo>
                  <a:cubicBezTo>
                    <a:pt x="40" y="42"/>
                    <a:pt x="44" y="44"/>
                    <a:pt x="46" y="47"/>
                  </a:cubicBezTo>
                  <a:cubicBezTo>
                    <a:pt x="48" y="50"/>
                    <a:pt x="49" y="55"/>
                    <a:pt x="49" y="62"/>
                  </a:cubicBezTo>
                  <a:cubicBezTo>
                    <a:pt x="49" y="106"/>
                    <a:pt x="49" y="106"/>
                    <a:pt x="49" y="106"/>
                  </a:cubicBezTo>
                  <a:cubicBezTo>
                    <a:pt x="64" y="106"/>
                    <a:pt x="64" y="106"/>
                    <a:pt x="64" y="106"/>
                  </a:cubicBezTo>
                  <a:cubicBezTo>
                    <a:pt x="64" y="58"/>
                    <a:pt x="64" y="58"/>
                    <a:pt x="64" y="58"/>
                  </a:cubicBezTo>
                  <a:cubicBezTo>
                    <a:pt x="64" y="48"/>
                    <a:pt x="62" y="41"/>
                    <a:pt x="57" y="37"/>
                  </a:cubicBezTo>
                  <a:cubicBezTo>
                    <a:pt x="53" y="32"/>
                    <a:pt x="47" y="30"/>
                    <a:pt x="39"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 name="Freeform 12">
              <a:extLst>
                <a:ext uri="{FF2B5EF4-FFF2-40B4-BE49-F238E27FC236}">
                  <a16:creationId xmlns:a16="http://schemas.microsoft.com/office/drawing/2014/main" id="{A2FBFC85-5630-8BC3-A583-1DEC58BBCCA5}"/>
                </a:ext>
              </a:extLst>
            </p:cNvPr>
            <p:cNvSpPr>
              <a:spLocks noEditPoints="1"/>
            </p:cNvSpPr>
            <p:nvPr/>
          </p:nvSpPr>
          <p:spPr bwMode="auto">
            <a:xfrm>
              <a:off x="1581151" y="415925"/>
              <a:ext cx="77788" cy="84138"/>
            </a:xfrm>
            <a:custGeom>
              <a:avLst/>
              <a:gdLst>
                <a:gd name="T0" fmla="*/ 20 w 49"/>
                <a:gd name="T1" fmla="*/ 0 h 53"/>
                <a:gd name="T2" fmla="*/ 0 w 49"/>
                <a:gd name="T3" fmla="*/ 53 h 53"/>
                <a:gd name="T4" fmla="*/ 8 w 49"/>
                <a:gd name="T5" fmla="*/ 53 h 53"/>
                <a:gd name="T6" fmla="*/ 13 w 49"/>
                <a:gd name="T7" fmla="*/ 40 h 53"/>
                <a:gd name="T8" fmla="*/ 36 w 49"/>
                <a:gd name="T9" fmla="*/ 40 h 53"/>
                <a:gd name="T10" fmla="*/ 40 w 49"/>
                <a:gd name="T11" fmla="*/ 53 h 53"/>
                <a:gd name="T12" fmla="*/ 49 w 49"/>
                <a:gd name="T13" fmla="*/ 53 h 53"/>
                <a:gd name="T14" fmla="*/ 29 w 49"/>
                <a:gd name="T15" fmla="*/ 0 h 53"/>
                <a:gd name="T16" fmla="*/ 20 w 49"/>
                <a:gd name="T17" fmla="*/ 0 h 53"/>
                <a:gd name="T18" fmla="*/ 15 w 49"/>
                <a:gd name="T19" fmla="*/ 34 h 53"/>
                <a:gd name="T20" fmla="*/ 24 w 49"/>
                <a:gd name="T21" fmla="*/ 7 h 53"/>
                <a:gd name="T22" fmla="*/ 34 w 49"/>
                <a:gd name="T23" fmla="*/ 34 h 53"/>
                <a:gd name="T24" fmla="*/ 15 w 49"/>
                <a:gd name="T25" fmla="*/ 34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3">
                  <a:moveTo>
                    <a:pt x="20" y="0"/>
                  </a:moveTo>
                  <a:lnTo>
                    <a:pt x="0" y="53"/>
                  </a:lnTo>
                  <a:lnTo>
                    <a:pt x="8" y="53"/>
                  </a:lnTo>
                  <a:lnTo>
                    <a:pt x="13" y="40"/>
                  </a:lnTo>
                  <a:lnTo>
                    <a:pt x="36" y="40"/>
                  </a:lnTo>
                  <a:lnTo>
                    <a:pt x="40" y="53"/>
                  </a:lnTo>
                  <a:lnTo>
                    <a:pt x="49" y="53"/>
                  </a:lnTo>
                  <a:lnTo>
                    <a:pt x="29" y="0"/>
                  </a:lnTo>
                  <a:lnTo>
                    <a:pt x="20" y="0"/>
                  </a:lnTo>
                  <a:close/>
                  <a:moveTo>
                    <a:pt x="15" y="34"/>
                  </a:moveTo>
                  <a:lnTo>
                    <a:pt x="24" y="7"/>
                  </a:lnTo>
                  <a:lnTo>
                    <a:pt x="34" y="34"/>
                  </a:lnTo>
                  <a:lnTo>
                    <a:pt x="15" y="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 name="Freeform 14">
              <a:extLst>
                <a:ext uri="{FF2B5EF4-FFF2-40B4-BE49-F238E27FC236}">
                  <a16:creationId xmlns:a16="http://schemas.microsoft.com/office/drawing/2014/main" id="{FF83A1F9-4D22-902B-230C-EA48637DF2D8}"/>
                </a:ext>
              </a:extLst>
            </p:cNvPr>
            <p:cNvSpPr>
              <a:spLocks noEditPoints="1"/>
            </p:cNvSpPr>
            <p:nvPr/>
          </p:nvSpPr>
          <p:spPr bwMode="auto">
            <a:xfrm>
              <a:off x="1663701" y="412750"/>
              <a:ext cx="58738" cy="88900"/>
            </a:xfrm>
            <a:custGeom>
              <a:avLst/>
              <a:gdLst>
                <a:gd name="T0" fmla="*/ 57 w 71"/>
                <a:gd name="T1" fmla="*/ 43 h 108"/>
                <a:gd name="T2" fmla="*/ 55 w 71"/>
                <a:gd name="T3" fmla="*/ 40 h 108"/>
                <a:gd name="T4" fmla="*/ 51 w 71"/>
                <a:gd name="T5" fmla="*/ 36 h 108"/>
                <a:gd name="T6" fmla="*/ 43 w 71"/>
                <a:gd name="T7" fmla="*/ 31 h 108"/>
                <a:gd name="T8" fmla="*/ 33 w 71"/>
                <a:gd name="T9" fmla="*/ 30 h 108"/>
                <a:gd name="T10" fmla="*/ 9 w 71"/>
                <a:gd name="T11" fmla="*/ 41 h 108"/>
                <a:gd name="T12" fmla="*/ 0 w 71"/>
                <a:gd name="T13" fmla="*/ 69 h 108"/>
                <a:gd name="T14" fmla="*/ 8 w 71"/>
                <a:gd name="T15" fmla="*/ 97 h 108"/>
                <a:gd name="T16" fmla="*/ 32 w 71"/>
                <a:gd name="T17" fmla="*/ 108 h 108"/>
                <a:gd name="T18" fmla="*/ 37 w 71"/>
                <a:gd name="T19" fmla="*/ 107 h 108"/>
                <a:gd name="T20" fmla="*/ 42 w 71"/>
                <a:gd name="T21" fmla="*/ 106 h 108"/>
                <a:gd name="T22" fmla="*/ 46 w 71"/>
                <a:gd name="T23" fmla="*/ 104 h 108"/>
                <a:gd name="T24" fmla="*/ 49 w 71"/>
                <a:gd name="T25" fmla="*/ 103 h 108"/>
                <a:gd name="T26" fmla="*/ 52 w 71"/>
                <a:gd name="T27" fmla="*/ 100 h 108"/>
                <a:gd name="T28" fmla="*/ 54 w 71"/>
                <a:gd name="T29" fmla="*/ 98 h 108"/>
                <a:gd name="T30" fmla="*/ 55 w 71"/>
                <a:gd name="T31" fmla="*/ 97 h 108"/>
                <a:gd name="T32" fmla="*/ 56 w 71"/>
                <a:gd name="T33" fmla="*/ 95 h 108"/>
                <a:gd name="T34" fmla="*/ 57 w 71"/>
                <a:gd name="T35" fmla="*/ 95 h 108"/>
                <a:gd name="T36" fmla="*/ 59 w 71"/>
                <a:gd name="T37" fmla="*/ 106 h 108"/>
                <a:gd name="T38" fmla="*/ 71 w 71"/>
                <a:gd name="T39" fmla="*/ 106 h 108"/>
                <a:gd name="T40" fmla="*/ 71 w 71"/>
                <a:gd name="T41" fmla="*/ 0 h 108"/>
                <a:gd name="T42" fmla="*/ 57 w 71"/>
                <a:gd name="T43" fmla="*/ 0 h 108"/>
                <a:gd name="T44" fmla="*/ 57 w 71"/>
                <a:gd name="T45" fmla="*/ 43 h 108"/>
                <a:gd name="T46" fmla="*/ 51 w 71"/>
                <a:gd name="T47" fmla="*/ 88 h 108"/>
                <a:gd name="T48" fmla="*/ 36 w 71"/>
                <a:gd name="T49" fmla="*/ 96 h 108"/>
                <a:gd name="T50" fmla="*/ 20 w 71"/>
                <a:gd name="T51" fmla="*/ 88 h 108"/>
                <a:gd name="T52" fmla="*/ 15 w 71"/>
                <a:gd name="T53" fmla="*/ 68 h 108"/>
                <a:gd name="T54" fmla="*/ 21 w 71"/>
                <a:gd name="T55" fmla="*/ 49 h 108"/>
                <a:gd name="T56" fmla="*/ 36 w 71"/>
                <a:gd name="T57" fmla="*/ 41 h 108"/>
                <a:gd name="T58" fmla="*/ 51 w 71"/>
                <a:gd name="T59" fmla="*/ 49 h 108"/>
                <a:gd name="T60" fmla="*/ 57 w 71"/>
                <a:gd name="T61" fmla="*/ 68 h 108"/>
                <a:gd name="T62" fmla="*/ 51 w 71"/>
                <a:gd name="T63" fmla="*/ 8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1" h="108">
                  <a:moveTo>
                    <a:pt x="57" y="43"/>
                  </a:moveTo>
                  <a:cubicBezTo>
                    <a:pt x="56" y="42"/>
                    <a:pt x="56" y="41"/>
                    <a:pt x="55" y="40"/>
                  </a:cubicBezTo>
                  <a:cubicBezTo>
                    <a:pt x="54" y="39"/>
                    <a:pt x="53" y="38"/>
                    <a:pt x="51" y="36"/>
                  </a:cubicBezTo>
                  <a:cubicBezTo>
                    <a:pt x="49" y="34"/>
                    <a:pt x="46" y="33"/>
                    <a:pt x="43" y="31"/>
                  </a:cubicBezTo>
                  <a:cubicBezTo>
                    <a:pt x="40" y="30"/>
                    <a:pt x="37" y="30"/>
                    <a:pt x="33" y="30"/>
                  </a:cubicBezTo>
                  <a:cubicBezTo>
                    <a:pt x="23" y="30"/>
                    <a:pt x="15" y="33"/>
                    <a:pt x="9" y="41"/>
                  </a:cubicBezTo>
                  <a:cubicBezTo>
                    <a:pt x="3" y="48"/>
                    <a:pt x="0" y="57"/>
                    <a:pt x="0" y="69"/>
                  </a:cubicBezTo>
                  <a:cubicBezTo>
                    <a:pt x="0" y="80"/>
                    <a:pt x="3" y="90"/>
                    <a:pt x="8" y="97"/>
                  </a:cubicBezTo>
                  <a:cubicBezTo>
                    <a:pt x="14" y="104"/>
                    <a:pt x="22" y="108"/>
                    <a:pt x="32" y="108"/>
                  </a:cubicBezTo>
                  <a:cubicBezTo>
                    <a:pt x="34" y="108"/>
                    <a:pt x="35" y="108"/>
                    <a:pt x="37" y="107"/>
                  </a:cubicBezTo>
                  <a:cubicBezTo>
                    <a:pt x="39" y="107"/>
                    <a:pt x="41" y="107"/>
                    <a:pt x="42" y="106"/>
                  </a:cubicBezTo>
                  <a:cubicBezTo>
                    <a:pt x="43" y="106"/>
                    <a:pt x="45" y="105"/>
                    <a:pt x="46" y="104"/>
                  </a:cubicBezTo>
                  <a:cubicBezTo>
                    <a:pt x="47" y="104"/>
                    <a:pt x="48" y="103"/>
                    <a:pt x="49" y="103"/>
                  </a:cubicBezTo>
                  <a:cubicBezTo>
                    <a:pt x="50" y="102"/>
                    <a:pt x="51" y="101"/>
                    <a:pt x="52" y="100"/>
                  </a:cubicBezTo>
                  <a:cubicBezTo>
                    <a:pt x="53" y="100"/>
                    <a:pt x="53" y="99"/>
                    <a:pt x="54" y="98"/>
                  </a:cubicBezTo>
                  <a:cubicBezTo>
                    <a:pt x="54" y="98"/>
                    <a:pt x="55" y="97"/>
                    <a:pt x="55" y="97"/>
                  </a:cubicBezTo>
                  <a:cubicBezTo>
                    <a:pt x="56" y="96"/>
                    <a:pt x="56" y="96"/>
                    <a:pt x="56" y="95"/>
                  </a:cubicBezTo>
                  <a:cubicBezTo>
                    <a:pt x="57" y="95"/>
                    <a:pt x="57" y="95"/>
                    <a:pt x="57" y="95"/>
                  </a:cubicBezTo>
                  <a:cubicBezTo>
                    <a:pt x="59" y="106"/>
                    <a:pt x="59" y="106"/>
                    <a:pt x="59" y="106"/>
                  </a:cubicBezTo>
                  <a:cubicBezTo>
                    <a:pt x="71" y="106"/>
                    <a:pt x="71" y="106"/>
                    <a:pt x="71" y="106"/>
                  </a:cubicBezTo>
                  <a:cubicBezTo>
                    <a:pt x="71" y="0"/>
                    <a:pt x="71" y="0"/>
                    <a:pt x="71" y="0"/>
                  </a:cubicBezTo>
                  <a:cubicBezTo>
                    <a:pt x="57" y="0"/>
                    <a:pt x="57" y="0"/>
                    <a:pt x="57" y="0"/>
                  </a:cubicBezTo>
                  <a:lnTo>
                    <a:pt x="57" y="43"/>
                  </a:lnTo>
                  <a:close/>
                  <a:moveTo>
                    <a:pt x="51" y="88"/>
                  </a:moveTo>
                  <a:cubicBezTo>
                    <a:pt x="47" y="93"/>
                    <a:pt x="42" y="96"/>
                    <a:pt x="36" y="96"/>
                  </a:cubicBezTo>
                  <a:cubicBezTo>
                    <a:pt x="29" y="96"/>
                    <a:pt x="24" y="93"/>
                    <a:pt x="20" y="88"/>
                  </a:cubicBezTo>
                  <a:cubicBezTo>
                    <a:pt x="17" y="83"/>
                    <a:pt x="15" y="76"/>
                    <a:pt x="15" y="68"/>
                  </a:cubicBezTo>
                  <a:cubicBezTo>
                    <a:pt x="15" y="61"/>
                    <a:pt x="17" y="54"/>
                    <a:pt x="21" y="49"/>
                  </a:cubicBezTo>
                  <a:cubicBezTo>
                    <a:pt x="25" y="44"/>
                    <a:pt x="30" y="41"/>
                    <a:pt x="36" y="41"/>
                  </a:cubicBezTo>
                  <a:cubicBezTo>
                    <a:pt x="43" y="41"/>
                    <a:pt x="48" y="44"/>
                    <a:pt x="51" y="49"/>
                  </a:cubicBezTo>
                  <a:cubicBezTo>
                    <a:pt x="55" y="54"/>
                    <a:pt x="57" y="61"/>
                    <a:pt x="57" y="68"/>
                  </a:cubicBezTo>
                  <a:cubicBezTo>
                    <a:pt x="57" y="76"/>
                    <a:pt x="55" y="83"/>
                    <a:pt x="51" y="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 name="Freeform 15">
              <a:extLst>
                <a:ext uri="{FF2B5EF4-FFF2-40B4-BE49-F238E27FC236}">
                  <a16:creationId xmlns:a16="http://schemas.microsoft.com/office/drawing/2014/main" id="{B67964F5-8081-A3D8-089C-A081B2E521A9}"/>
                </a:ext>
              </a:extLst>
            </p:cNvPr>
            <p:cNvSpPr>
              <a:spLocks/>
            </p:cNvSpPr>
            <p:nvPr/>
          </p:nvSpPr>
          <p:spPr bwMode="auto">
            <a:xfrm>
              <a:off x="1733551" y="438150"/>
              <a:ext cx="60325" cy="61913"/>
            </a:xfrm>
            <a:custGeom>
              <a:avLst/>
              <a:gdLst>
                <a:gd name="T0" fmla="*/ 18 w 38"/>
                <a:gd name="T1" fmla="*/ 32 h 39"/>
                <a:gd name="T2" fmla="*/ 8 w 38"/>
                <a:gd name="T3" fmla="*/ 0 h 39"/>
                <a:gd name="T4" fmla="*/ 0 w 38"/>
                <a:gd name="T5" fmla="*/ 0 h 39"/>
                <a:gd name="T6" fmla="*/ 15 w 38"/>
                <a:gd name="T7" fmla="*/ 39 h 39"/>
                <a:gd name="T8" fmla="*/ 23 w 38"/>
                <a:gd name="T9" fmla="*/ 39 h 39"/>
                <a:gd name="T10" fmla="*/ 38 w 38"/>
                <a:gd name="T11" fmla="*/ 0 h 39"/>
                <a:gd name="T12" fmla="*/ 29 w 38"/>
                <a:gd name="T13" fmla="*/ 0 h 39"/>
                <a:gd name="T14" fmla="*/ 18 w 38"/>
                <a:gd name="T15" fmla="*/ 32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39">
                  <a:moveTo>
                    <a:pt x="18" y="32"/>
                  </a:moveTo>
                  <a:lnTo>
                    <a:pt x="8" y="0"/>
                  </a:lnTo>
                  <a:lnTo>
                    <a:pt x="0" y="0"/>
                  </a:lnTo>
                  <a:lnTo>
                    <a:pt x="15" y="39"/>
                  </a:lnTo>
                  <a:lnTo>
                    <a:pt x="23" y="39"/>
                  </a:lnTo>
                  <a:lnTo>
                    <a:pt x="38" y="0"/>
                  </a:lnTo>
                  <a:lnTo>
                    <a:pt x="29" y="0"/>
                  </a:lnTo>
                  <a:lnTo>
                    <a:pt x="18"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9" name="Freeform 16">
              <a:extLst>
                <a:ext uri="{FF2B5EF4-FFF2-40B4-BE49-F238E27FC236}">
                  <a16:creationId xmlns:a16="http://schemas.microsoft.com/office/drawing/2014/main" id="{C73E25E4-139B-A180-CBFD-59414A4BD238}"/>
                </a:ext>
              </a:extLst>
            </p:cNvPr>
            <p:cNvSpPr>
              <a:spLocks/>
            </p:cNvSpPr>
            <p:nvPr/>
          </p:nvSpPr>
          <p:spPr bwMode="auto">
            <a:xfrm>
              <a:off x="1801813" y="411163"/>
              <a:ext cx="15875" cy="14288"/>
            </a:xfrm>
            <a:custGeom>
              <a:avLst/>
              <a:gdLst>
                <a:gd name="T0" fmla="*/ 10 w 19"/>
                <a:gd name="T1" fmla="*/ 0 h 18"/>
                <a:gd name="T2" fmla="*/ 3 w 19"/>
                <a:gd name="T3" fmla="*/ 2 h 18"/>
                <a:gd name="T4" fmla="*/ 0 w 19"/>
                <a:gd name="T5" fmla="*/ 9 h 18"/>
                <a:gd name="T6" fmla="*/ 3 w 19"/>
                <a:gd name="T7" fmla="*/ 16 h 18"/>
                <a:gd name="T8" fmla="*/ 10 w 19"/>
                <a:gd name="T9" fmla="*/ 18 h 18"/>
                <a:gd name="T10" fmla="*/ 17 w 19"/>
                <a:gd name="T11" fmla="*/ 16 h 18"/>
                <a:gd name="T12" fmla="*/ 19 w 19"/>
                <a:gd name="T13" fmla="*/ 9 h 18"/>
                <a:gd name="T14" fmla="*/ 17 w 19"/>
                <a:gd name="T15" fmla="*/ 2 h 18"/>
                <a:gd name="T16" fmla="*/ 10 w 19"/>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8">
                  <a:moveTo>
                    <a:pt x="10" y="0"/>
                  </a:moveTo>
                  <a:cubicBezTo>
                    <a:pt x="7" y="0"/>
                    <a:pt x="5" y="1"/>
                    <a:pt x="3" y="2"/>
                  </a:cubicBezTo>
                  <a:cubicBezTo>
                    <a:pt x="1" y="4"/>
                    <a:pt x="0" y="7"/>
                    <a:pt x="0" y="9"/>
                  </a:cubicBezTo>
                  <a:cubicBezTo>
                    <a:pt x="0" y="12"/>
                    <a:pt x="1" y="14"/>
                    <a:pt x="3" y="16"/>
                  </a:cubicBezTo>
                  <a:cubicBezTo>
                    <a:pt x="5" y="17"/>
                    <a:pt x="7" y="18"/>
                    <a:pt x="10" y="18"/>
                  </a:cubicBezTo>
                  <a:cubicBezTo>
                    <a:pt x="13" y="18"/>
                    <a:pt x="15" y="17"/>
                    <a:pt x="17" y="16"/>
                  </a:cubicBezTo>
                  <a:cubicBezTo>
                    <a:pt x="18" y="14"/>
                    <a:pt x="19" y="12"/>
                    <a:pt x="19" y="9"/>
                  </a:cubicBezTo>
                  <a:cubicBezTo>
                    <a:pt x="19" y="6"/>
                    <a:pt x="18" y="4"/>
                    <a:pt x="17" y="2"/>
                  </a:cubicBezTo>
                  <a:cubicBezTo>
                    <a:pt x="15" y="1"/>
                    <a:pt x="12" y="0"/>
                    <a:pt x="1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 name="Rectangle 17">
              <a:extLst>
                <a:ext uri="{FF2B5EF4-FFF2-40B4-BE49-F238E27FC236}">
                  <a16:creationId xmlns:a16="http://schemas.microsoft.com/office/drawing/2014/main" id="{7B6F8562-C3CB-5305-FB0B-63FF8D97092D}"/>
                </a:ext>
              </a:extLst>
            </p:cNvPr>
            <p:cNvSpPr>
              <a:spLocks noChangeArrowheads="1"/>
            </p:cNvSpPr>
            <p:nvPr/>
          </p:nvSpPr>
          <p:spPr bwMode="auto">
            <a:xfrm>
              <a:off x="1804988" y="438150"/>
              <a:ext cx="11113" cy="619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 name="Freeform 18">
              <a:extLst>
                <a:ext uri="{FF2B5EF4-FFF2-40B4-BE49-F238E27FC236}">
                  <a16:creationId xmlns:a16="http://schemas.microsoft.com/office/drawing/2014/main" id="{AAAB2CA3-ACC4-BAB9-7B09-8D2F882AE852}"/>
                </a:ext>
              </a:extLst>
            </p:cNvPr>
            <p:cNvSpPr>
              <a:spLocks/>
            </p:cNvSpPr>
            <p:nvPr/>
          </p:nvSpPr>
          <p:spPr bwMode="auto">
            <a:xfrm>
              <a:off x="1828801" y="436563"/>
              <a:ext cx="47625" cy="65088"/>
            </a:xfrm>
            <a:custGeom>
              <a:avLst/>
              <a:gdLst>
                <a:gd name="T0" fmla="*/ 44 w 59"/>
                <a:gd name="T1" fmla="*/ 36 h 79"/>
                <a:gd name="T2" fmla="*/ 37 w 59"/>
                <a:gd name="T3" fmla="*/ 34 h 79"/>
                <a:gd name="T4" fmla="*/ 30 w 59"/>
                <a:gd name="T5" fmla="*/ 31 h 79"/>
                <a:gd name="T6" fmla="*/ 24 w 59"/>
                <a:gd name="T7" fmla="*/ 29 h 79"/>
                <a:gd name="T8" fmla="*/ 20 w 59"/>
                <a:gd name="T9" fmla="*/ 26 h 79"/>
                <a:gd name="T10" fmla="*/ 18 w 59"/>
                <a:gd name="T11" fmla="*/ 21 h 79"/>
                <a:gd name="T12" fmla="*/ 22 w 59"/>
                <a:gd name="T13" fmla="*/ 14 h 79"/>
                <a:gd name="T14" fmla="*/ 32 w 59"/>
                <a:gd name="T15" fmla="*/ 12 h 79"/>
                <a:gd name="T16" fmla="*/ 52 w 59"/>
                <a:gd name="T17" fmla="*/ 20 h 79"/>
                <a:gd name="T18" fmla="*/ 58 w 59"/>
                <a:gd name="T19" fmla="*/ 10 h 79"/>
                <a:gd name="T20" fmla="*/ 55 w 59"/>
                <a:gd name="T21" fmla="*/ 8 h 79"/>
                <a:gd name="T22" fmla="*/ 46 w 59"/>
                <a:gd name="T23" fmla="*/ 3 h 79"/>
                <a:gd name="T24" fmla="*/ 32 w 59"/>
                <a:gd name="T25" fmla="*/ 0 h 79"/>
                <a:gd name="T26" fmla="*/ 12 w 59"/>
                <a:gd name="T27" fmla="*/ 7 h 79"/>
                <a:gd name="T28" fmla="*/ 4 w 59"/>
                <a:gd name="T29" fmla="*/ 23 h 79"/>
                <a:gd name="T30" fmla="*/ 6 w 59"/>
                <a:gd name="T31" fmla="*/ 31 h 79"/>
                <a:gd name="T32" fmla="*/ 11 w 59"/>
                <a:gd name="T33" fmla="*/ 37 h 79"/>
                <a:gd name="T34" fmla="*/ 15 w 59"/>
                <a:gd name="T35" fmla="*/ 40 h 79"/>
                <a:gd name="T36" fmla="*/ 19 w 59"/>
                <a:gd name="T37" fmla="*/ 42 h 79"/>
                <a:gd name="T38" fmla="*/ 23 w 59"/>
                <a:gd name="T39" fmla="*/ 44 h 79"/>
                <a:gd name="T40" fmla="*/ 29 w 59"/>
                <a:gd name="T41" fmla="*/ 45 h 79"/>
                <a:gd name="T42" fmla="*/ 33 w 59"/>
                <a:gd name="T43" fmla="*/ 47 h 79"/>
                <a:gd name="T44" fmla="*/ 38 w 59"/>
                <a:gd name="T45" fmla="*/ 49 h 79"/>
                <a:gd name="T46" fmla="*/ 42 w 59"/>
                <a:gd name="T47" fmla="*/ 52 h 79"/>
                <a:gd name="T48" fmla="*/ 45 w 59"/>
                <a:gd name="T49" fmla="*/ 57 h 79"/>
                <a:gd name="T50" fmla="*/ 41 w 59"/>
                <a:gd name="T51" fmla="*/ 65 h 79"/>
                <a:gd name="T52" fmla="*/ 30 w 59"/>
                <a:gd name="T53" fmla="*/ 67 h 79"/>
                <a:gd name="T54" fmla="*/ 18 w 59"/>
                <a:gd name="T55" fmla="*/ 64 h 79"/>
                <a:gd name="T56" fmla="*/ 8 w 59"/>
                <a:gd name="T57" fmla="*/ 57 h 79"/>
                <a:gd name="T58" fmla="*/ 0 w 59"/>
                <a:gd name="T59" fmla="*/ 66 h 79"/>
                <a:gd name="T60" fmla="*/ 12 w 59"/>
                <a:gd name="T61" fmla="*/ 74 h 79"/>
                <a:gd name="T62" fmla="*/ 30 w 59"/>
                <a:gd name="T63" fmla="*/ 79 h 79"/>
                <a:gd name="T64" fmla="*/ 52 w 59"/>
                <a:gd name="T65" fmla="*/ 72 h 79"/>
                <a:gd name="T66" fmla="*/ 59 w 59"/>
                <a:gd name="T67" fmla="*/ 55 h 79"/>
                <a:gd name="T68" fmla="*/ 44 w 59"/>
                <a:gd name="T69" fmla="*/ 36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9" h="79">
                  <a:moveTo>
                    <a:pt x="44" y="36"/>
                  </a:moveTo>
                  <a:cubicBezTo>
                    <a:pt x="43" y="36"/>
                    <a:pt x="41" y="35"/>
                    <a:pt x="37" y="34"/>
                  </a:cubicBezTo>
                  <a:cubicBezTo>
                    <a:pt x="34" y="33"/>
                    <a:pt x="31" y="32"/>
                    <a:pt x="30" y="31"/>
                  </a:cubicBezTo>
                  <a:cubicBezTo>
                    <a:pt x="27" y="30"/>
                    <a:pt x="25" y="30"/>
                    <a:pt x="24" y="29"/>
                  </a:cubicBezTo>
                  <a:cubicBezTo>
                    <a:pt x="23" y="29"/>
                    <a:pt x="22" y="28"/>
                    <a:pt x="20" y="26"/>
                  </a:cubicBezTo>
                  <a:cubicBezTo>
                    <a:pt x="19" y="25"/>
                    <a:pt x="18" y="23"/>
                    <a:pt x="18" y="21"/>
                  </a:cubicBezTo>
                  <a:cubicBezTo>
                    <a:pt x="18" y="18"/>
                    <a:pt x="19" y="15"/>
                    <a:pt x="22" y="14"/>
                  </a:cubicBezTo>
                  <a:cubicBezTo>
                    <a:pt x="24" y="12"/>
                    <a:pt x="28" y="12"/>
                    <a:pt x="32" y="12"/>
                  </a:cubicBezTo>
                  <a:cubicBezTo>
                    <a:pt x="39" y="12"/>
                    <a:pt x="46" y="14"/>
                    <a:pt x="52" y="20"/>
                  </a:cubicBezTo>
                  <a:cubicBezTo>
                    <a:pt x="58" y="10"/>
                    <a:pt x="58" y="10"/>
                    <a:pt x="58" y="10"/>
                  </a:cubicBezTo>
                  <a:cubicBezTo>
                    <a:pt x="58" y="10"/>
                    <a:pt x="57" y="9"/>
                    <a:pt x="55" y="8"/>
                  </a:cubicBezTo>
                  <a:cubicBezTo>
                    <a:pt x="53" y="6"/>
                    <a:pt x="50" y="5"/>
                    <a:pt x="46" y="3"/>
                  </a:cubicBezTo>
                  <a:cubicBezTo>
                    <a:pt x="41" y="1"/>
                    <a:pt x="37" y="0"/>
                    <a:pt x="32" y="0"/>
                  </a:cubicBezTo>
                  <a:cubicBezTo>
                    <a:pt x="23" y="0"/>
                    <a:pt x="17" y="3"/>
                    <a:pt x="12" y="7"/>
                  </a:cubicBezTo>
                  <a:cubicBezTo>
                    <a:pt x="7" y="11"/>
                    <a:pt x="4" y="16"/>
                    <a:pt x="4" y="23"/>
                  </a:cubicBezTo>
                  <a:cubicBezTo>
                    <a:pt x="4" y="26"/>
                    <a:pt x="5" y="29"/>
                    <a:pt x="6" y="31"/>
                  </a:cubicBezTo>
                  <a:cubicBezTo>
                    <a:pt x="7" y="33"/>
                    <a:pt x="8" y="35"/>
                    <a:pt x="11" y="37"/>
                  </a:cubicBezTo>
                  <a:cubicBezTo>
                    <a:pt x="13" y="39"/>
                    <a:pt x="14" y="40"/>
                    <a:pt x="15" y="40"/>
                  </a:cubicBezTo>
                  <a:cubicBezTo>
                    <a:pt x="16" y="41"/>
                    <a:pt x="18" y="41"/>
                    <a:pt x="19" y="42"/>
                  </a:cubicBezTo>
                  <a:cubicBezTo>
                    <a:pt x="20" y="43"/>
                    <a:pt x="22" y="43"/>
                    <a:pt x="23" y="44"/>
                  </a:cubicBezTo>
                  <a:cubicBezTo>
                    <a:pt x="25" y="44"/>
                    <a:pt x="27" y="45"/>
                    <a:pt x="29" y="45"/>
                  </a:cubicBezTo>
                  <a:cubicBezTo>
                    <a:pt x="31" y="46"/>
                    <a:pt x="32" y="47"/>
                    <a:pt x="33" y="47"/>
                  </a:cubicBezTo>
                  <a:cubicBezTo>
                    <a:pt x="35" y="48"/>
                    <a:pt x="37" y="48"/>
                    <a:pt x="38" y="49"/>
                  </a:cubicBezTo>
                  <a:cubicBezTo>
                    <a:pt x="39" y="49"/>
                    <a:pt x="41" y="50"/>
                    <a:pt x="42" y="52"/>
                  </a:cubicBezTo>
                  <a:cubicBezTo>
                    <a:pt x="44" y="53"/>
                    <a:pt x="45" y="55"/>
                    <a:pt x="45" y="57"/>
                  </a:cubicBezTo>
                  <a:cubicBezTo>
                    <a:pt x="45" y="61"/>
                    <a:pt x="44" y="63"/>
                    <a:pt x="41" y="65"/>
                  </a:cubicBezTo>
                  <a:cubicBezTo>
                    <a:pt x="38" y="66"/>
                    <a:pt x="35" y="67"/>
                    <a:pt x="30" y="67"/>
                  </a:cubicBezTo>
                  <a:cubicBezTo>
                    <a:pt x="26" y="67"/>
                    <a:pt x="22" y="66"/>
                    <a:pt x="18" y="64"/>
                  </a:cubicBezTo>
                  <a:cubicBezTo>
                    <a:pt x="14" y="62"/>
                    <a:pt x="10" y="59"/>
                    <a:pt x="8" y="57"/>
                  </a:cubicBezTo>
                  <a:cubicBezTo>
                    <a:pt x="0" y="66"/>
                    <a:pt x="0" y="66"/>
                    <a:pt x="0" y="66"/>
                  </a:cubicBezTo>
                  <a:cubicBezTo>
                    <a:pt x="3" y="69"/>
                    <a:pt x="7" y="71"/>
                    <a:pt x="12" y="74"/>
                  </a:cubicBezTo>
                  <a:cubicBezTo>
                    <a:pt x="17" y="77"/>
                    <a:pt x="23" y="79"/>
                    <a:pt x="30" y="79"/>
                  </a:cubicBezTo>
                  <a:cubicBezTo>
                    <a:pt x="39" y="79"/>
                    <a:pt x="47" y="76"/>
                    <a:pt x="52" y="72"/>
                  </a:cubicBezTo>
                  <a:cubicBezTo>
                    <a:pt x="57" y="67"/>
                    <a:pt x="59" y="62"/>
                    <a:pt x="59" y="55"/>
                  </a:cubicBezTo>
                  <a:cubicBezTo>
                    <a:pt x="59" y="47"/>
                    <a:pt x="54" y="40"/>
                    <a:pt x="44"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 name="Freeform 19">
              <a:extLst>
                <a:ext uri="{FF2B5EF4-FFF2-40B4-BE49-F238E27FC236}">
                  <a16:creationId xmlns:a16="http://schemas.microsoft.com/office/drawing/2014/main" id="{995386EE-0219-9B59-3015-DA98004633E3}"/>
                </a:ext>
              </a:extLst>
            </p:cNvPr>
            <p:cNvSpPr>
              <a:spLocks/>
            </p:cNvSpPr>
            <p:nvPr/>
          </p:nvSpPr>
          <p:spPr bwMode="auto">
            <a:xfrm>
              <a:off x="1960563" y="436563"/>
              <a:ext cx="36513" cy="63500"/>
            </a:xfrm>
            <a:custGeom>
              <a:avLst/>
              <a:gdLst>
                <a:gd name="T0" fmla="*/ 24 w 43"/>
                <a:gd name="T1" fmla="*/ 5 h 77"/>
                <a:gd name="T2" fmla="*/ 15 w 43"/>
                <a:gd name="T3" fmla="*/ 17 h 77"/>
                <a:gd name="T4" fmla="*/ 14 w 43"/>
                <a:gd name="T5" fmla="*/ 2 h 77"/>
                <a:gd name="T6" fmla="*/ 0 w 43"/>
                <a:gd name="T7" fmla="*/ 2 h 77"/>
                <a:gd name="T8" fmla="*/ 0 w 43"/>
                <a:gd name="T9" fmla="*/ 77 h 77"/>
                <a:gd name="T10" fmla="*/ 15 w 43"/>
                <a:gd name="T11" fmla="*/ 77 h 77"/>
                <a:gd name="T12" fmla="*/ 15 w 43"/>
                <a:gd name="T13" fmla="*/ 35 h 77"/>
                <a:gd name="T14" fmla="*/ 25 w 43"/>
                <a:gd name="T15" fmla="*/ 18 h 77"/>
                <a:gd name="T16" fmla="*/ 35 w 43"/>
                <a:gd name="T17" fmla="*/ 14 h 77"/>
                <a:gd name="T18" fmla="*/ 41 w 43"/>
                <a:gd name="T19" fmla="*/ 15 h 77"/>
                <a:gd name="T20" fmla="*/ 43 w 43"/>
                <a:gd name="T21" fmla="*/ 1 h 77"/>
                <a:gd name="T22" fmla="*/ 37 w 43"/>
                <a:gd name="T23" fmla="*/ 0 h 77"/>
                <a:gd name="T24" fmla="*/ 24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4" y="5"/>
                  </a:moveTo>
                  <a:cubicBezTo>
                    <a:pt x="20" y="8"/>
                    <a:pt x="17" y="12"/>
                    <a:pt x="15" y="17"/>
                  </a:cubicBezTo>
                  <a:cubicBezTo>
                    <a:pt x="14" y="2"/>
                    <a:pt x="14" y="2"/>
                    <a:pt x="14" y="2"/>
                  </a:cubicBezTo>
                  <a:cubicBezTo>
                    <a:pt x="0" y="2"/>
                    <a:pt x="0" y="2"/>
                    <a:pt x="0" y="2"/>
                  </a:cubicBezTo>
                  <a:cubicBezTo>
                    <a:pt x="0" y="77"/>
                    <a:pt x="0" y="77"/>
                    <a:pt x="0" y="77"/>
                  </a:cubicBezTo>
                  <a:cubicBezTo>
                    <a:pt x="15" y="77"/>
                    <a:pt x="15" y="77"/>
                    <a:pt x="15" y="77"/>
                  </a:cubicBezTo>
                  <a:cubicBezTo>
                    <a:pt x="15" y="35"/>
                    <a:pt x="15" y="35"/>
                    <a:pt x="15" y="35"/>
                  </a:cubicBezTo>
                  <a:cubicBezTo>
                    <a:pt x="16" y="27"/>
                    <a:pt x="19" y="22"/>
                    <a:pt x="25" y="18"/>
                  </a:cubicBezTo>
                  <a:cubicBezTo>
                    <a:pt x="28" y="16"/>
                    <a:pt x="32" y="14"/>
                    <a:pt x="35" y="14"/>
                  </a:cubicBezTo>
                  <a:cubicBezTo>
                    <a:pt x="38" y="14"/>
                    <a:pt x="40" y="15"/>
                    <a:pt x="41" y="15"/>
                  </a:cubicBezTo>
                  <a:cubicBezTo>
                    <a:pt x="43" y="1"/>
                    <a:pt x="43" y="1"/>
                    <a:pt x="43" y="1"/>
                  </a:cubicBezTo>
                  <a:cubicBezTo>
                    <a:pt x="37" y="0"/>
                    <a:pt x="37" y="0"/>
                    <a:pt x="37" y="0"/>
                  </a:cubicBezTo>
                  <a:cubicBezTo>
                    <a:pt x="32" y="0"/>
                    <a:pt x="28" y="2"/>
                    <a:pt x="24"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3" name="Freeform 20">
              <a:extLst>
                <a:ext uri="{FF2B5EF4-FFF2-40B4-BE49-F238E27FC236}">
                  <a16:creationId xmlns:a16="http://schemas.microsoft.com/office/drawing/2014/main" id="{2960E1C6-F590-264A-344E-7EF84C9D9013}"/>
                </a:ext>
              </a:extLst>
            </p:cNvPr>
            <p:cNvSpPr>
              <a:spLocks/>
            </p:cNvSpPr>
            <p:nvPr/>
          </p:nvSpPr>
          <p:spPr bwMode="auto">
            <a:xfrm>
              <a:off x="2000251" y="438150"/>
              <a:ext cx="58738" cy="85725"/>
            </a:xfrm>
            <a:custGeom>
              <a:avLst/>
              <a:gdLst>
                <a:gd name="T0" fmla="*/ 57 w 72"/>
                <a:gd name="T1" fmla="*/ 0 h 103"/>
                <a:gd name="T2" fmla="*/ 36 w 72"/>
                <a:gd name="T3" fmla="*/ 61 h 103"/>
                <a:gd name="T4" fmla="*/ 15 w 72"/>
                <a:gd name="T5" fmla="*/ 0 h 103"/>
                <a:gd name="T6" fmla="*/ 0 w 72"/>
                <a:gd name="T7" fmla="*/ 0 h 103"/>
                <a:gd name="T8" fmla="*/ 28 w 72"/>
                <a:gd name="T9" fmla="*/ 74 h 103"/>
                <a:gd name="T10" fmla="*/ 25 w 72"/>
                <a:gd name="T11" fmla="*/ 83 h 103"/>
                <a:gd name="T12" fmla="*/ 21 w 72"/>
                <a:gd name="T13" fmla="*/ 90 h 103"/>
                <a:gd name="T14" fmla="*/ 16 w 72"/>
                <a:gd name="T15" fmla="*/ 91 h 103"/>
                <a:gd name="T16" fmla="*/ 8 w 72"/>
                <a:gd name="T17" fmla="*/ 89 h 103"/>
                <a:gd name="T18" fmla="*/ 5 w 72"/>
                <a:gd name="T19" fmla="*/ 100 h 103"/>
                <a:gd name="T20" fmla="*/ 6 w 72"/>
                <a:gd name="T21" fmla="*/ 101 h 103"/>
                <a:gd name="T22" fmla="*/ 12 w 72"/>
                <a:gd name="T23" fmla="*/ 103 h 103"/>
                <a:gd name="T24" fmla="*/ 19 w 72"/>
                <a:gd name="T25" fmla="*/ 103 h 103"/>
                <a:gd name="T26" fmla="*/ 31 w 72"/>
                <a:gd name="T27" fmla="*/ 100 h 103"/>
                <a:gd name="T28" fmla="*/ 39 w 72"/>
                <a:gd name="T29" fmla="*/ 87 h 103"/>
                <a:gd name="T30" fmla="*/ 72 w 72"/>
                <a:gd name="T31" fmla="*/ 0 h 103"/>
                <a:gd name="T32" fmla="*/ 57 w 72"/>
                <a:gd name="T33"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103">
                  <a:moveTo>
                    <a:pt x="57" y="0"/>
                  </a:moveTo>
                  <a:cubicBezTo>
                    <a:pt x="36" y="61"/>
                    <a:pt x="36" y="61"/>
                    <a:pt x="36" y="61"/>
                  </a:cubicBezTo>
                  <a:cubicBezTo>
                    <a:pt x="15" y="0"/>
                    <a:pt x="15" y="0"/>
                    <a:pt x="15" y="0"/>
                  </a:cubicBezTo>
                  <a:cubicBezTo>
                    <a:pt x="0" y="0"/>
                    <a:pt x="0" y="0"/>
                    <a:pt x="0" y="0"/>
                  </a:cubicBezTo>
                  <a:cubicBezTo>
                    <a:pt x="28" y="74"/>
                    <a:pt x="28" y="74"/>
                    <a:pt x="28" y="74"/>
                  </a:cubicBezTo>
                  <a:cubicBezTo>
                    <a:pt x="25" y="83"/>
                    <a:pt x="25" y="83"/>
                    <a:pt x="25" y="83"/>
                  </a:cubicBezTo>
                  <a:cubicBezTo>
                    <a:pt x="24" y="87"/>
                    <a:pt x="22" y="89"/>
                    <a:pt x="21" y="90"/>
                  </a:cubicBezTo>
                  <a:cubicBezTo>
                    <a:pt x="20" y="91"/>
                    <a:pt x="18" y="91"/>
                    <a:pt x="16" y="91"/>
                  </a:cubicBezTo>
                  <a:cubicBezTo>
                    <a:pt x="14" y="91"/>
                    <a:pt x="11" y="91"/>
                    <a:pt x="8" y="89"/>
                  </a:cubicBezTo>
                  <a:cubicBezTo>
                    <a:pt x="5" y="100"/>
                    <a:pt x="5" y="100"/>
                    <a:pt x="5" y="100"/>
                  </a:cubicBezTo>
                  <a:cubicBezTo>
                    <a:pt x="6" y="101"/>
                    <a:pt x="6" y="101"/>
                    <a:pt x="6" y="101"/>
                  </a:cubicBezTo>
                  <a:cubicBezTo>
                    <a:pt x="7" y="102"/>
                    <a:pt x="9" y="102"/>
                    <a:pt x="12" y="103"/>
                  </a:cubicBezTo>
                  <a:cubicBezTo>
                    <a:pt x="14" y="103"/>
                    <a:pt x="17" y="103"/>
                    <a:pt x="19" y="103"/>
                  </a:cubicBezTo>
                  <a:cubicBezTo>
                    <a:pt x="24" y="103"/>
                    <a:pt x="28" y="102"/>
                    <a:pt x="31" y="100"/>
                  </a:cubicBezTo>
                  <a:cubicBezTo>
                    <a:pt x="34" y="97"/>
                    <a:pt x="36" y="93"/>
                    <a:pt x="39" y="87"/>
                  </a:cubicBezTo>
                  <a:cubicBezTo>
                    <a:pt x="72" y="0"/>
                    <a:pt x="72" y="0"/>
                    <a:pt x="72" y="0"/>
                  </a:cubicBezTo>
                  <a:lnTo>
                    <a:pt x="5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4" name="Freeform 21">
              <a:extLst>
                <a:ext uri="{FF2B5EF4-FFF2-40B4-BE49-F238E27FC236}">
                  <a16:creationId xmlns:a16="http://schemas.microsoft.com/office/drawing/2014/main" id="{8279F213-F01D-0BA8-7DEC-BF8F2017D953}"/>
                </a:ext>
              </a:extLst>
            </p:cNvPr>
            <p:cNvSpPr>
              <a:spLocks noEditPoints="1"/>
            </p:cNvSpPr>
            <p:nvPr/>
          </p:nvSpPr>
          <p:spPr bwMode="auto">
            <a:xfrm>
              <a:off x="1547813" y="-96838"/>
              <a:ext cx="352425" cy="422275"/>
            </a:xfrm>
            <a:custGeom>
              <a:avLst/>
              <a:gdLst>
                <a:gd name="T0" fmla="*/ 327 w 425"/>
                <a:gd name="T1" fmla="*/ 247 h 510"/>
                <a:gd name="T2" fmla="*/ 415 w 425"/>
                <a:gd name="T3" fmla="*/ 130 h 510"/>
                <a:gd name="T4" fmla="*/ 268 w 425"/>
                <a:gd name="T5" fmla="*/ 0 h 510"/>
                <a:gd name="T6" fmla="*/ 0 w 425"/>
                <a:gd name="T7" fmla="*/ 0 h 510"/>
                <a:gd name="T8" fmla="*/ 0 w 425"/>
                <a:gd name="T9" fmla="*/ 510 h 510"/>
                <a:gd name="T10" fmla="*/ 277 w 425"/>
                <a:gd name="T11" fmla="*/ 510 h 510"/>
                <a:gd name="T12" fmla="*/ 425 w 425"/>
                <a:gd name="T13" fmla="*/ 373 h 510"/>
                <a:gd name="T14" fmla="*/ 327 w 425"/>
                <a:gd name="T15" fmla="*/ 247 h 510"/>
                <a:gd name="T16" fmla="*/ 109 w 425"/>
                <a:gd name="T17" fmla="*/ 92 h 510"/>
                <a:gd name="T18" fmla="*/ 245 w 425"/>
                <a:gd name="T19" fmla="*/ 92 h 510"/>
                <a:gd name="T20" fmla="*/ 304 w 425"/>
                <a:gd name="T21" fmla="*/ 148 h 510"/>
                <a:gd name="T22" fmla="*/ 245 w 425"/>
                <a:gd name="T23" fmla="*/ 205 h 510"/>
                <a:gd name="T24" fmla="*/ 109 w 425"/>
                <a:gd name="T25" fmla="*/ 205 h 510"/>
                <a:gd name="T26" fmla="*/ 109 w 425"/>
                <a:gd name="T27" fmla="*/ 92 h 510"/>
                <a:gd name="T28" fmla="*/ 249 w 425"/>
                <a:gd name="T29" fmla="*/ 417 h 510"/>
                <a:gd name="T30" fmla="*/ 249 w 425"/>
                <a:gd name="T31" fmla="*/ 418 h 510"/>
                <a:gd name="T32" fmla="*/ 109 w 425"/>
                <a:gd name="T33" fmla="*/ 418 h 510"/>
                <a:gd name="T34" fmla="*/ 109 w 425"/>
                <a:gd name="T35" fmla="*/ 298 h 510"/>
                <a:gd name="T36" fmla="*/ 249 w 425"/>
                <a:gd name="T37" fmla="*/ 298 h 510"/>
                <a:gd name="T38" fmla="*/ 315 w 425"/>
                <a:gd name="T39" fmla="*/ 357 h 510"/>
                <a:gd name="T40" fmla="*/ 249 w 425"/>
                <a:gd name="T41" fmla="*/ 417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25" h="510">
                  <a:moveTo>
                    <a:pt x="327" y="247"/>
                  </a:moveTo>
                  <a:cubicBezTo>
                    <a:pt x="375" y="237"/>
                    <a:pt x="415" y="194"/>
                    <a:pt x="415" y="130"/>
                  </a:cubicBezTo>
                  <a:cubicBezTo>
                    <a:pt x="415" y="62"/>
                    <a:pt x="365" y="0"/>
                    <a:pt x="268" y="0"/>
                  </a:cubicBezTo>
                  <a:cubicBezTo>
                    <a:pt x="0" y="0"/>
                    <a:pt x="0" y="0"/>
                    <a:pt x="0" y="0"/>
                  </a:cubicBezTo>
                  <a:cubicBezTo>
                    <a:pt x="0" y="510"/>
                    <a:pt x="0" y="510"/>
                    <a:pt x="0" y="510"/>
                  </a:cubicBezTo>
                  <a:cubicBezTo>
                    <a:pt x="277" y="510"/>
                    <a:pt x="277" y="510"/>
                    <a:pt x="277" y="510"/>
                  </a:cubicBezTo>
                  <a:cubicBezTo>
                    <a:pt x="374" y="510"/>
                    <a:pt x="425" y="449"/>
                    <a:pt x="425" y="373"/>
                  </a:cubicBezTo>
                  <a:cubicBezTo>
                    <a:pt x="425" y="309"/>
                    <a:pt x="381" y="256"/>
                    <a:pt x="327" y="247"/>
                  </a:cubicBezTo>
                  <a:close/>
                  <a:moveTo>
                    <a:pt x="109" y="92"/>
                  </a:moveTo>
                  <a:cubicBezTo>
                    <a:pt x="245" y="92"/>
                    <a:pt x="245" y="92"/>
                    <a:pt x="245" y="92"/>
                  </a:cubicBezTo>
                  <a:cubicBezTo>
                    <a:pt x="281" y="92"/>
                    <a:pt x="304" y="117"/>
                    <a:pt x="304" y="148"/>
                  </a:cubicBezTo>
                  <a:cubicBezTo>
                    <a:pt x="304" y="181"/>
                    <a:pt x="281" y="205"/>
                    <a:pt x="245" y="205"/>
                  </a:cubicBezTo>
                  <a:cubicBezTo>
                    <a:pt x="109" y="205"/>
                    <a:pt x="109" y="205"/>
                    <a:pt x="109" y="205"/>
                  </a:cubicBezTo>
                  <a:lnTo>
                    <a:pt x="109" y="92"/>
                  </a:lnTo>
                  <a:close/>
                  <a:moveTo>
                    <a:pt x="249" y="417"/>
                  </a:moveTo>
                  <a:cubicBezTo>
                    <a:pt x="249" y="418"/>
                    <a:pt x="249" y="418"/>
                    <a:pt x="249" y="418"/>
                  </a:cubicBezTo>
                  <a:cubicBezTo>
                    <a:pt x="109" y="418"/>
                    <a:pt x="109" y="418"/>
                    <a:pt x="109" y="418"/>
                  </a:cubicBezTo>
                  <a:cubicBezTo>
                    <a:pt x="109" y="298"/>
                    <a:pt x="109" y="298"/>
                    <a:pt x="109" y="298"/>
                  </a:cubicBezTo>
                  <a:cubicBezTo>
                    <a:pt x="249" y="298"/>
                    <a:pt x="249" y="298"/>
                    <a:pt x="249" y="298"/>
                  </a:cubicBezTo>
                  <a:cubicBezTo>
                    <a:pt x="292" y="298"/>
                    <a:pt x="315" y="325"/>
                    <a:pt x="315" y="357"/>
                  </a:cubicBezTo>
                  <a:cubicBezTo>
                    <a:pt x="315" y="394"/>
                    <a:pt x="290" y="417"/>
                    <a:pt x="249" y="4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5" name="Freeform 22">
              <a:extLst>
                <a:ext uri="{FF2B5EF4-FFF2-40B4-BE49-F238E27FC236}">
                  <a16:creationId xmlns:a16="http://schemas.microsoft.com/office/drawing/2014/main" id="{05C0F3AF-1E64-F4C9-5564-207AB298F6B9}"/>
                </a:ext>
              </a:extLst>
            </p:cNvPr>
            <p:cNvSpPr>
              <a:spLocks/>
            </p:cNvSpPr>
            <p:nvPr/>
          </p:nvSpPr>
          <p:spPr bwMode="auto">
            <a:xfrm>
              <a:off x="1139826" y="-103188"/>
              <a:ext cx="347663" cy="436563"/>
            </a:xfrm>
            <a:custGeom>
              <a:avLst/>
              <a:gdLst>
                <a:gd name="T0" fmla="*/ 59 w 420"/>
                <a:gd name="T1" fmla="*/ 363 h 527"/>
                <a:gd name="T2" fmla="*/ 221 w 420"/>
                <a:gd name="T3" fmla="*/ 431 h 527"/>
                <a:gd name="T4" fmla="*/ 310 w 420"/>
                <a:gd name="T5" fmla="*/ 374 h 527"/>
                <a:gd name="T6" fmla="*/ 207 w 420"/>
                <a:gd name="T7" fmla="*/ 309 h 527"/>
                <a:gd name="T8" fmla="*/ 17 w 420"/>
                <a:gd name="T9" fmla="*/ 154 h 527"/>
                <a:gd name="T10" fmla="*/ 210 w 420"/>
                <a:gd name="T11" fmla="*/ 0 h 527"/>
                <a:gd name="T12" fmla="*/ 409 w 420"/>
                <a:gd name="T13" fmla="*/ 71 h 527"/>
                <a:gd name="T14" fmla="*/ 349 w 420"/>
                <a:gd name="T15" fmla="*/ 151 h 527"/>
                <a:gd name="T16" fmla="*/ 203 w 420"/>
                <a:gd name="T17" fmla="*/ 95 h 527"/>
                <a:gd name="T18" fmla="*/ 128 w 420"/>
                <a:gd name="T19" fmla="*/ 147 h 527"/>
                <a:gd name="T20" fmla="*/ 229 w 420"/>
                <a:gd name="T21" fmla="*/ 206 h 527"/>
                <a:gd name="T22" fmla="*/ 420 w 420"/>
                <a:gd name="T23" fmla="*/ 363 h 527"/>
                <a:gd name="T24" fmla="*/ 216 w 420"/>
                <a:gd name="T25" fmla="*/ 527 h 527"/>
                <a:gd name="T26" fmla="*/ 0 w 420"/>
                <a:gd name="T27" fmla="*/ 446 h 527"/>
                <a:gd name="T28" fmla="*/ 59 w 420"/>
                <a:gd name="T29" fmla="*/ 363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0" h="527">
                  <a:moveTo>
                    <a:pt x="59" y="363"/>
                  </a:moveTo>
                  <a:cubicBezTo>
                    <a:pt x="95" y="400"/>
                    <a:pt x="151" y="431"/>
                    <a:pt x="221" y="431"/>
                  </a:cubicBezTo>
                  <a:cubicBezTo>
                    <a:pt x="281" y="431"/>
                    <a:pt x="310" y="403"/>
                    <a:pt x="310" y="374"/>
                  </a:cubicBezTo>
                  <a:cubicBezTo>
                    <a:pt x="310" y="336"/>
                    <a:pt x="266" y="323"/>
                    <a:pt x="207" y="309"/>
                  </a:cubicBezTo>
                  <a:cubicBezTo>
                    <a:pt x="124" y="290"/>
                    <a:pt x="17" y="267"/>
                    <a:pt x="17" y="154"/>
                  </a:cubicBezTo>
                  <a:cubicBezTo>
                    <a:pt x="17" y="69"/>
                    <a:pt x="90" y="0"/>
                    <a:pt x="210" y="0"/>
                  </a:cubicBezTo>
                  <a:cubicBezTo>
                    <a:pt x="291" y="0"/>
                    <a:pt x="359" y="24"/>
                    <a:pt x="409" y="71"/>
                  </a:cubicBezTo>
                  <a:cubicBezTo>
                    <a:pt x="349" y="151"/>
                    <a:pt x="349" y="151"/>
                    <a:pt x="349" y="151"/>
                  </a:cubicBezTo>
                  <a:cubicBezTo>
                    <a:pt x="308" y="113"/>
                    <a:pt x="253" y="95"/>
                    <a:pt x="203" y="95"/>
                  </a:cubicBezTo>
                  <a:cubicBezTo>
                    <a:pt x="154" y="95"/>
                    <a:pt x="128" y="117"/>
                    <a:pt x="128" y="147"/>
                  </a:cubicBezTo>
                  <a:cubicBezTo>
                    <a:pt x="128" y="182"/>
                    <a:pt x="170" y="192"/>
                    <a:pt x="229" y="206"/>
                  </a:cubicBezTo>
                  <a:cubicBezTo>
                    <a:pt x="313" y="225"/>
                    <a:pt x="420" y="250"/>
                    <a:pt x="420" y="363"/>
                  </a:cubicBezTo>
                  <a:cubicBezTo>
                    <a:pt x="420" y="457"/>
                    <a:pt x="353" y="527"/>
                    <a:pt x="216" y="527"/>
                  </a:cubicBezTo>
                  <a:cubicBezTo>
                    <a:pt x="118" y="527"/>
                    <a:pt x="48" y="494"/>
                    <a:pt x="0" y="446"/>
                  </a:cubicBezTo>
                  <a:lnTo>
                    <a:pt x="59" y="3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6" name="Rectangle 23">
              <a:extLst>
                <a:ext uri="{FF2B5EF4-FFF2-40B4-BE49-F238E27FC236}">
                  <a16:creationId xmlns:a16="http://schemas.microsoft.com/office/drawing/2014/main" id="{5308E799-0736-BCF1-CC1A-3F3E2248F93B}"/>
                </a:ext>
              </a:extLst>
            </p:cNvPr>
            <p:cNvSpPr>
              <a:spLocks noChangeArrowheads="1"/>
            </p:cNvSpPr>
            <p:nvPr/>
          </p:nvSpPr>
          <p:spPr bwMode="auto">
            <a:xfrm>
              <a:off x="1968501" y="-96838"/>
              <a:ext cx="88900" cy="422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7" name="Freeform 24">
              <a:extLst>
                <a:ext uri="{FF2B5EF4-FFF2-40B4-BE49-F238E27FC236}">
                  <a16:creationId xmlns:a16="http://schemas.microsoft.com/office/drawing/2014/main" id="{D9308C71-8329-D144-E136-1D34018B4D56}"/>
                </a:ext>
              </a:extLst>
            </p:cNvPr>
            <p:cNvSpPr>
              <a:spLocks noEditPoints="1"/>
            </p:cNvSpPr>
            <p:nvPr/>
          </p:nvSpPr>
          <p:spPr bwMode="auto">
            <a:xfrm>
              <a:off x="2498726" y="-31750"/>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7 h 136"/>
                <a:gd name="T12" fmla="*/ 113 w 113"/>
                <a:gd name="T13" fmla="*/ 68 h 136"/>
                <a:gd name="T14" fmla="*/ 92 w 113"/>
                <a:gd name="T15" fmla="*/ 119 h 136"/>
                <a:gd name="T16" fmla="*/ 78 w 113"/>
                <a:gd name="T17" fmla="*/ 28 h 136"/>
                <a:gd name="T18" fmla="*/ 45 w 113"/>
                <a:gd name="T19" fmla="*/ 16 h 136"/>
                <a:gd name="T20" fmla="*/ 20 w 113"/>
                <a:gd name="T21" fmla="*/ 16 h 136"/>
                <a:gd name="T22" fmla="*/ 20 w 113"/>
                <a:gd name="T23" fmla="*/ 120 h 136"/>
                <a:gd name="T24" fmla="*/ 45 w 113"/>
                <a:gd name="T25" fmla="*/ 120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6"/>
                    <a:pt x="92" y="17"/>
                  </a:cubicBezTo>
                  <a:cubicBezTo>
                    <a:pt x="103" y="28"/>
                    <a:pt x="113" y="44"/>
                    <a:pt x="113" y="68"/>
                  </a:cubicBezTo>
                  <a:cubicBezTo>
                    <a:pt x="113" y="91"/>
                    <a:pt x="104" y="108"/>
                    <a:pt x="92" y="119"/>
                  </a:cubicBezTo>
                  <a:close/>
                  <a:moveTo>
                    <a:pt x="78" y="28"/>
                  </a:moveTo>
                  <a:cubicBezTo>
                    <a:pt x="70" y="20"/>
                    <a:pt x="59" y="16"/>
                    <a:pt x="45" y="16"/>
                  </a:cubicBezTo>
                  <a:cubicBezTo>
                    <a:pt x="20" y="16"/>
                    <a:pt x="20" y="16"/>
                    <a:pt x="20" y="16"/>
                  </a:cubicBezTo>
                  <a:cubicBezTo>
                    <a:pt x="20" y="120"/>
                    <a:pt x="20" y="120"/>
                    <a:pt x="20" y="120"/>
                  </a:cubicBezTo>
                  <a:cubicBezTo>
                    <a:pt x="45" y="120"/>
                    <a:pt x="45" y="120"/>
                    <a:pt x="45" y="120"/>
                  </a:cubicBezTo>
                  <a:cubicBezTo>
                    <a:pt x="58" y="120"/>
                    <a:pt x="69" y="116"/>
                    <a:pt x="78" y="107"/>
                  </a:cubicBezTo>
                  <a:cubicBezTo>
                    <a:pt x="87" y="98"/>
                    <a:pt x="92" y="85"/>
                    <a:pt x="92" y="68"/>
                  </a:cubicBezTo>
                  <a:cubicBezTo>
                    <a:pt x="92" y="51"/>
                    <a:pt x="87" y="37"/>
                    <a:pt x="7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8" name="Freeform 25">
              <a:extLst>
                <a:ext uri="{FF2B5EF4-FFF2-40B4-BE49-F238E27FC236}">
                  <a16:creationId xmlns:a16="http://schemas.microsoft.com/office/drawing/2014/main" id="{9B065B41-2B00-5183-95B8-2C97D2776E9F}"/>
                </a:ext>
              </a:extLst>
            </p:cNvPr>
            <p:cNvSpPr>
              <a:spLocks/>
            </p:cNvSpPr>
            <p:nvPr/>
          </p:nvSpPr>
          <p:spPr bwMode="auto">
            <a:xfrm>
              <a:off x="2611438" y="-3175"/>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9" name="Freeform 26">
              <a:extLst>
                <a:ext uri="{FF2B5EF4-FFF2-40B4-BE49-F238E27FC236}">
                  <a16:creationId xmlns:a16="http://schemas.microsoft.com/office/drawing/2014/main" id="{AEBBA209-4388-44E3-1F5D-110C6416935E}"/>
                </a:ext>
              </a:extLst>
            </p:cNvPr>
            <p:cNvSpPr>
              <a:spLocks noEditPoints="1"/>
            </p:cNvSpPr>
            <p:nvPr/>
          </p:nvSpPr>
          <p:spPr bwMode="auto">
            <a:xfrm>
              <a:off x="2670176" y="-36513"/>
              <a:ext cx="20638" cy="117475"/>
            </a:xfrm>
            <a:custGeom>
              <a:avLst/>
              <a:gdLst>
                <a:gd name="T0" fmla="*/ 13 w 25"/>
                <a:gd name="T1" fmla="*/ 24 h 143"/>
                <a:gd name="T2" fmla="*/ 0 w 25"/>
                <a:gd name="T3" fmla="*/ 12 h 143"/>
                <a:gd name="T4" fmla="*/ 13 w 25"/>
                <a:gd name="T5" fmla="*/ 0 h 143"/>
                <a:gd name="T6" fmla="*/ 25 w 25"/>
                <a:gd name="T7" fmla="*/ 12 h 143"/>
                <a:gd name="T8" fmla="*/ 13 w 25"/>
                <a:gd name="T9" fmla="*/ 24 h 143"/>
                <a:gd name="T10" fmla="*/ 4 w 25"/>
                <a:gd name="T11" fmla="*/ 143 h 143"/>
                <a:gd name="T12" fmla="*/ 4 w 25"/>
                <a:gd name="T13" fmla="*/ 44 h 143"/>
                <a:gd name="T14" fmla="*/ 22 w 25"/>
                <a:gd name="T15" fmla="*/ 44 h 143"/>
                <a:gd name="T16" fmla="*/ 22 w 25"/>
                <a:gd name="T17" fmla="*/ 143 h 143"/>
                <a:gd name="T18" fmla="*/ 4 w 25"/>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3">
                  <a:moveTo>
                    <a:pt x="13" y="24"/>
                  </a:moveTo>
                  <a:cubicBezTo>
                    <a:pt x="6" y="24"/>
                    <a:pt x="0" y="19"/>
                    <a:pt x="0" y="12"/>
                  </a:cubicBezTo>
                  <a:cubicBezTo>
                    <a:pt x="0" y="5"/>
                    <a:pt x="6" y="0"/>
                    <a:pt x="13" y="0"/>
                  </a:cubicBezTo>
                  <a:cubicBezTo>
                    <a:pt x="20" y="0"/>
                    <a:pt x="25" y="5"/>
                    <a:pt x="25" y="12"/>
                  </a:cubicBezTo>
                  <a:cubicBezTo>
                    <a:pt x="25"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0" name="Freeform 27">
              <a:extLst>
                <a:ext uri="{FF2B5EF4-FFF2-40B4-BE49-F238E27FC236}">
                  <a16:creationId xmlns:a16="http://schemas.microsoft.com/office/drawing/2014/main" id="{4524D336-2EEE-036C-C9C9-0D5F156C9443}"/>
                </a:ext>
              </a:extLst>
            </p:cNvPr>
            <p:cNvSpPr>
              <a:spLocks/>
            </p:cNvSpPr>
            <p:nvPr/>
          </p:nvSpPr>
          <p:spPr bwMode="auto">
            <a:xfrm>
              <a:off x="2701926" y="-1588"/>
              <a:ext cx="80963" cy="82550"/>
            </a:xfrm>
            <a:custGeom>
              <a:avLst/>
              <a:gdLst>
                <a:gd name="T0" fmla="*/ 31 w 51"/>
                <a:gd name="T1" fmla="*/ 52 h 52"/>
                <a:gd name="T2" fmla="*/ 20 w 51"/>
                <a:gd name="T3" fmla="*/ 52 h 52"/>
                <a:gd name="T4" fmla="*/ 0 w 51"/>
                <a:gd name="T5" fmla="*/ 0 h 52"/>
                <a:gd name="T6" fmla="*/ 11 w 51"/>
                <a:gd name="T7" fmla="*/ 0 h 52"/>
                <a:gd name="T8" fmla="*/ 25 w 51"/>
                <a:gd name="T9" fmla="*/ 42 h 52"/>
                <a:gd name="T10" fmla="*/ 40 w 51"/>
                <a:gd name="T11" fmla="*/ 0 h 52"/>
                <a:gd name="T12" fmla="*/ 51 w 51"/>
                <a:gd name="T13" fmla="*/ 0 h 52"/>
                <a:gd name="T14" fmla="*/ 31 w 51"/>
                <a:gd name="T15" fmla="*/ 52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52">
                  <a:moveTo>
                    <a:pt x="31" y="52"/>
                  </a:moveTo>
                  <a:lnTo>
                    <a:pt x="20" y="52"/>
                  </a:lnTo>
                  <a:lnTo>
                    <a:pt x="0" y="0"/>
                  </a:lnTo>
                  <a:lnTo>
                    <a:pt x="11" y="0"/>
                  </a:lnTo>
                  <a:lnTo>
                    <a:pt x="25" y="42"/>
                  </a:lnTo>
                  <a:lnTo>
                    <a:pt x="40" y="0"/>
                  </a:lnTo>
                  <a:lnTo>
                    <a:pt x="51" y="0"/>
                  </a:lnTo>
                  <a:lnTo>
                    <a:pt x="31" y="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1" name="Freeform 28">
              <a:extLst>
                <a:ext uri="{FF2B5EF4-FFF2-40B4-BE49-F238E27FC236}">
                  <a16:creationId xmlns:a16="http://schemas.microsoft.com/office/drawing/2014/main" id="{7957D02A-F6AA-E7FB-776F-5DF982079E20}"/>
                </a:ext>
              </a:extLst>
            </p:cNvPr>
            <p:cNvSpPr>
              <a:spLocks noEditPoints="1"/>
            </p:cNvSpPr>
            <p:nvPr/>
          </p:nvSpPr>
          <p:spPr bwMode="auto">
            <a:xfrm>
              <a:off x="2789238" y="-3175"/>
              <a:ext cx="74613" cy="85725"/>
            </a:xfrm>
            <a:custGeom>
              <a:avLst/>
              <a:gdLst>
                <a:gd name="T0" fmla="*/ 20 w 90"/>
                <a:gd name="T1" fmla="*/ 56 h 103"/>
                <a:gd name="T2" fmla="*/ 49 w 90"/>
                <a:gd name="T3" fmla="*/ 88 h 103"/>
                <a:gd name="T4" fmla="*/ 80 w 90"/>
                <a:gd name="T5" fmla="*/ 77 h 103"/>
                <a:gd name="T6" fmla="*/ 87 w 90"/>
                <a:gd name="T7" fmla="*/ 89 h 103"/>
                <a:gd name="T8" fmla="*/ 47 w 90"/>
                <a:gd name="T9" fmla="*/ 103 h 103"/>
                <a:gd name="T10" fmla="*/ 0 w 90"/>
                <a:gd name="T11" fmla="*/ 52 h 103"/>
                <a:gd name="T12" fmla="*/ 47 w 90"/>
                <a:gd name="T13" fmla="*/ 0 h 103"/>
                <a:gd name="T14" fmla="*/ 90 w 90"/>
                <a:gd name="T15" fmla="*/ 49 h 103"/>
                <a:gd name="T16" fmla="*/ 90 w 90"/>
                <a:gd name="T17" fmla="*/ 56 h 103"/>
                <a:gd name="T18" fmla="*/ 20 w 90"/>
                <a:gd name="T19" fmla="*/ 56 h 103"/>
                <a:gd name="T20" fmla="*/ 46 w 90"/>
                <a:gd name="T21" fmla="*/ 15 h 103"/>
                <a:gd name="T22" fmla="*/ 19 w 90"/>
                <a:gd name="T23" fmla="*/ 43 h 103"/>
                <a:gd name="T24" fmla="*/ 71 w 90"/>
                <a:gd name="T25" fmla="*/ 43 h 103"/>
                <a:gd name="T26" fmla="*/ 46 w 90"/>
                <a:gd name="T27" fmla="*/ 15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6"/>
                    <a:pt x="31" y="88"/>
                    <a:pt x="49" y="88"/>
                  </a:cubicBezTo>
                  <a:cubicBezTo>
                    <a:pt x="68" y="88"/>
                    <a:pt x="79" y="78"/>
                    <a:pt x="80" y="77"/>
                  </a:cubicBezTo>
                  <a:cubicBezTo>
                    <a:pt x="87" y="89"/>
                    <a:pt x="87" y="89"/>
                    <a:pt x="87" y="89"/>
                  </a:cubicBezTo>
                  <a:cubicBezTo>
                    <a:pt x="87" y="89"/>
                    <a:pt x="74" y="103"/>
                    <a:pt x="47" y="103"/>
                  </a:cubicBezTo>
                  <a:cubicBezTo>
                    <a:pt x="20" y="103"/>
                    <a:pt x="0" y="85"/>
                    <a:pt x="0" y="52"/>
                  </a:cubicBezTo>
                  <a:cubicBezTo>
                    <a:pt x="0" y="20"/>
                    <a:pt x="21" y="0"/>
                    <a:pt x="47" y="0"/>
                  </a:cubicBezTo>
                  <a:cubicBezTo>
                    <a:pt x="74" y="0"/>
                    <a:pt x="90" y="20"/>
                    <a:pt x="90" y="49"/>
                  </a:cubicBezTo>
                  <a:cubicBezTo>
                    <a:pt x="90" y="56"/>
                    <a:pt x="90" y="56"/>
                    <a:pt x="90" y="56"/>
                  </a:cubicBezTo>
                  <a:cubicBezTo>
                    <a:pt x="20" y="56"/>
                    <a:pt x="20" y="56"/>
                    <a:pt x="20" y="56"/>
                  </a:cubicBezTo>
                  <a:close/>
                  <a:moveTo>
                    <a:pt x="46" y="15"/>
                  </a:moveTo>
                  <a:cubicBezTo>
                    <a:pt x="28" y="15"/>
                    <a:pt x="20" y="30"/>
                    <a:pt x="19" y="43"/>
                  </a:cubicBezTo>
                  <a:cubicBezTo>
                    <a:pt x="71" y="43"/>
                    <a:pt x="71" y="43"/>
                    <a:pt x="71" y="43"/>
                  </a:cubicBezTo>
                  <a:cubicBezTo>
                    <a:pt x="71" y="28"/>
                    <a:pt x="64" y="15"/>
                    <a:pt x="46"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2" name="Freeform 29">
              <a:extLst>
                <a:ext uri="{FF2B5EF4-FFF2-40B4-BE49-F238E27FC236}">
                  <a16:creationId xmlns:a16="http://schemas.microsoft.com/office/drawing/2014/main" id="{C091E53F-E8FB-D219-1C2C-C8CDF3A477E2}"/>
                </a:ext>
              </a:extLst>
            </p:cNvPr>
            <p:cNvSpPr>
              <a:spLocks/>
            </p:cNvSpPr>
            <p:nvPr/>
          </p:nvSpPr>
          <p:spPr bwMode="auto">
            <a:xfrm>
              <a:off x="2882901" y="-3175"/>
              <a:ext cx="68263" cy="84138"/>
            </a:xfrm>
            <a:custGeom>
              <a:avLst/>
              <a:gdLst>
                <a:gd name="T0" fmla="*/ 65 w 84"/>
                <a:gd name="T1" fmla="*/ 101 h 101"/>
                <a:gd name="T2" fmla="*/ 65 w 84"/>
                <a:gd name="T3" fmla="*/ 42 h 101"/>
                <a:gd name="T4" fmla="*/ 45 w 84"/>
                <a:gd name="T5" fmla="*/ 16 h 101"/>
                <a:gd name="T6" fmla="*/ 18 w 84"/>
                <a:gd name="T7" fmla="*/ 42 h 101"/>
                <a:gd name="T8" fmla="*/ 18 w 84"/>
                <a:gd name="T9" fmla="*/ 101 h 101"/>
                <a:gd name="T10" fmla="*/ 0 w 84"/>
                <a:gd name="T11" fmla="*/ 101 h 101"/>
                <a:gd name="T12" fmla="*/ 0 w 84"/>
                <a:gd name="T13" fmla="*/ 2 h 101"/>
                <a:gd name="T14" fmla="*/ 17 w 84"/>
                <a:gd name="T15" fmla="*/ 2 h 101"/>
                <a:gd name="T16" fmla="*/ 18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0" y="32"/>
                    <a:pt x="18" y="42"/>
                  </a:cubicBezTo>
                  <a:cubicBezTo>
                    <a:pt x="18" y="101"/>
                    <a:pt x="18" y="101"/>
                    <a:pt x="18" y="101"/>
                  </a:cubicBezTo>
                  <a:cubicBezTo>
                    <a:pt x="0" y="101"/>
                    <a:pt x="0" y="101"/>
                    <a:pt x="0" y="101"/>
                  </a:cubicBezTo>
                  <a:cubicBezTo>
                    <a:pt x="0" y="2"/>
                    <a:pt x="0" y="2"/>
                    <a:pt x="0" y="2"/>
                  </a:cubicBezTo>
                  <a:cubicBezTo>
                    <a:pt x="17" y="2"/>
                    <a:pt x="17" y="2"/>
                    <a:pt x="17" y="2"/>
                  </a:cubicBezTo>
                  <a:cubicBezTo>
                    <a:pt x="18" y="20"/>
                    <a:pt x="18" y="20"/>
                    <a:pt x="18"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3" name="Freeform 30">
              <a:extLst>
                <a:ext uri="{FF2B5EF4-FFF2-40B4-BE49-F238E27FC236}">
                  <a16:creationId xmlns:a16="http://schemas.microsoft.com/office/drawing/2014/main" id="{D8C0F936-155F-B9D3-105E-CB4A7E9C8F31}"/>
                </a:ext>
              </a:extLst>
            </p:cNvPr>
            <p:cNvSpPr>
              <a:spLocks noEditPoints="1"/>
            </p:cNvSpPr>
            <p:nvPr/>
          </p:nvSpPr>
          <p:spPr bwMode="auto">
            <a:xfrm>
              <a:off x="3006726" y="-34925"/>
              <a:ext cx="79375" cy="117475"/>
            </a:xfrm>
            <a:custGeom>
              <a:avLst/>
              <a:gdLst>
                <a:gd name="T0" fmla="*/ 50 w 95"/>
                <a:gd name="T1" fmla="*/ 142 h 142"/>
                <a:gd name="T2" fmla="*/ 20 w 95"/>
                <a:gd name="T3" fmla="*/ 125 h 142"/>
                <a:gd name="T4" fmla="*/ 17 w 95"/>
                <a:gd name="T5" fmla="*/ 140 h 142"/>
                <a:gd name="T6" fmla="*/ 0 w 95"/>
                <a:gd name="T7" fmla="*/ 140 h 142"/>
                <a:gd name="T8" fmla="*/ 0 w 95"/>
                <a:gd name="T9" fmla="*/ 0 h 142"/>
                <a:gd name="T10" fmla="*/ 19 w 95"/>
                <a:gd name="T11" fmla="*/ 0 h 142"/>
                <a:gd name="T12" fmla="*/ 19 w 95"/>
                <a:gd name="T13" fmla="*/ 57 h 142"/>
                <a:gd name="T14" fmla="*/ 52 w 95"/>
                <a:gd name="T15" fmla="*/ 39 h 142"/>
                <a:gd name="T16" fmla="*/ 94 w 95"/>
                <a:gd name="T17" fmla="*/ 91 h 142"/>
                <a:gd name="T18" fmla="*/ 50 w 95"/>
                <a:gd name="T19" fmla="*/ 142 h 142"/>
                <a:gd name="T20" fmla="*/ 47 w 95"/>
                <a:gd name="T21" fmla="*/ 55 h 142"/>
                <a:gd name="T22" fmla="*/ 18 w 95"/>
                <a:gd name="T23" fmla="*/ 91 h 142"/>
                <a:gd name="T24" fmla="*/ 46 w 95"/>
                <a:gd name="T25" fmla="*/ 127 h 142"/>
                <a:gd name="T26" fmla="*/ 75 w 95"/>
                <a:gd name="T27" fmla="*/ 91 h 142"/>
                <a:gd name="T28" fmla="*/ 47 w 95"/>
                <a:gd name="T29" fmla="*/ 5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5" h="142">
                  <a:moveTo>
                    <a:pt x="50" y="142"/>
                  </a:moveTo>
                  <a:cubicBezTo>
                    <a:pt x="31" y="142"/>
                    <a:pt x="22" y="129"/>
                    <a:pt x="20" y="125"/>
                  </a:cubicBezTo>
                  <a:cubicBezTo>
                    <a:pt x="17" y="140"/>
                    <a:pt x="17" y="140"/>
                    <a:pt x="17" y="140"/>
                  </a:cubicBezTo>
                  <a:cubicBezTo>
                    <a:pt x="0" y="140"/>
                    <a:pt x="0" y="140"/>
                    <a:pt x="0" y="140"/>
                  </a:cubicBezTo>
                  <a:cubicBezTo>
                    <a:pt x="0" y="0"/>
                    <a:pt x="0" y="0"/>
                    <a:pt x="0" y="0"/>
                  </a:cubicBezTo>
                  <a:cubicBezTo>
                    <a:pt x="19" y="0"/>
                    <a:pt x="19" y="0"/>
                    <a:pt x="19" y="0"/>
                  </a:cubicBezTo>
                  <a:cubicBezTo>
                    <a:pt x="19" y="57"/>
                    <a:pt x="19" y="57"/>
                    <a:pt x="19" y="57"/>
                  </a:cubicBezTo>
                  <a:cubicBezTo>
                    <a:pt x="20" y="55"/>
                    <a:pt x="31" y="39"/>
                    <a:pt x="52" y="39"/>
                  </a:cubicBezTo>
                  <a:cubicBezTo>
                    <a:pt x="78" y="39"/>
                    <a:pt x="94" y="61"/>
                    <a:pt x="94" y="91"/>
                  </a:cubicBezTo>
                  <a:cubicBezTo>
                    <a:pt x="95" y="121"/>
                    <a:pt x="77" y="142"/>
                    <a:pt x="50" y="142"/>
                  </a:cubicBezTo>
                  <a:close/>
                  <a:moveTo>
                    <a:pt x="47" y="55"/>
                  </a:moveTo>
                  <a:cubicBezTo>
                    <a:pt x="30" y="55"/>
                    <a:pt x="18" y="71"/>
                    <a:pt x="18" y="91"/>
                  </a:cubicBezTo>
                  <a:cubicBezTo>
                    <a:pt x="18" y="110"/>
                    <a:pt x="29" y="127"/>
                    <a:pt x="46" y="127"/>
                  </a:cubicBezTo>
                  <a:cubicBezTo>
                    <a:pt x="63" y="127"/>
                    <a:pt x="75" y="111"/>
                    <a:pt x="75" y="91"/>
                  </a:cubicBezTo>
                  <a:cubicBezTo>
                    <a:pt x="75" y="71"/>
                    <a:pt x="64" y="55"/>
                    <a:pt x="47" y="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4" name="Freeform 31">
              <a:extLst>
                <a:ext uri="{FF2B5EF4-FFF2-40B4-BE49-F238E27FC236}">
                  <a16:creationId xmlns:a16="http://schemas.microsoft.com/office/drawing/2014/main" id="{B3C06BAF-2606-07B2-0633-EFEFFAE9986C}"/>
                </a:ext>
              </a:extLst>
            </p:cNvPr>
            <p:cNvSpPr>
              <a:spLocks/>
            </p:cNvSpPr>
            <p:nvPr/>
          </p:nvSpPr>
          <p:spPr bwMode="auto">
            <a:xfrm>
              <a:off x="3094038" y="-1588"/>
              <a:ext cx="79375" cy="114300"/>
            </a:xfrm>
            <a:custGeom>
              <a:avLst/>
              <a:gdLst>
                <a:gd name="T0" fmla="*/ 52 w 96"/>
                <a:gd name="T1" fmla="*/ 113 h 136"/>
                <a:gd name="T2" fmla="*/ 26 w 96"/>
                <a:gd name="T3" fmla="*/ 136 h 136"/>
                <a:gd name="T4" fmla="*/ 7 w 96"/>
                <a:gd name="T5" fmla="*/ 132 h 136"/>
                <a:gd name="T6" fmla="*/ 11 w 96"/>
                <a:gd name="T7" fmla="*/ 117 h 136"/>
                <a:gd name="T8" fmla="*/ 22 w 96"/>
                <a:gd name="T9" fmla="*/ 120 h 136"/>
                <a:gd name="T10" fmla="*/ 33 w 96"/>
                <a:gd name="T11" fmla="*/ 110 h 136"/>
                <a:gd name="T12" fmla="*/ 38 w 96"/>
                <a:gd name="T13" fmla="*/ 98 h 136"/>
                <a:gd name="T14" fmla="*/ 0 w 96"/>
                <a:gd name="T15" fmla="*/ 0 h 136"/>
                <a:gd name="T16" fmla="*/ 20 w 96"/>
                <a:gd name="T17" fmla="*/ 0 h 136"/>
                <a:gd name="T18" fmla="*/ 48 w 96"/>
                <a:gd name="T19" fmla="*/ 81 h 136"/>
                <a:gd name="T20" fmla="*/ 76 w 96"/>
                <a:gd name="T21" fmla="*/ 0 h 136"/>
                <a:gd name="T22" fmla="*/ 96 w 96"/>
                <a:gd name="T23" fmla="*/ 0 h 136"/>
                <a:gd name="T24" fmla="*/ 52 w 96"/>
                <a:gd name="T25" fmla="*/ 113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36">
                  <a:moveTo>
                    <a:pt x="52" y="113"/>
                  </a:moveTo>
                  <a:cubicBezTo>
                    <a:pt x="45" y="129"/>
                    <a:pt x="38" y="136"/>
                    <a:pt x="26" y="136"/>
                  </a:cubicBezTo>
                  <a:cubicBezTo>
                    <a:pt x="13" y="136"/>
                    <a:pt x="7" y="132"/>
                    <a:pt x="7" y="132"/>
                  </a:cubicBezTo>
                  <a:cubicBezTo>
                    <a:pt x="11" y="117"/>
                    <a:pt x="11" y="117"/>
                    <a:pt x="11" y="117"/>
                  </a:cubicBezTo>
                  <a:cubicBezTo>
                    <a:pt x="11" y="117"/>
                    <a:pt x="17" y="120"/>
                    <a:pt x="22" y="120"/>
                  </a:cubicBezTo>
                  <a:cubicBezTo>
                    <a:pt x="27" y="120"/>
                    <a:pt x="30" y="118"/>
                    <a:pt x="33" y="110"/>
                  </a:cubicBezTo>
                  <a:cubicBezTo>
                    <a:pt x="38" y="98"/>
                    <a:pt x="38" y="98"/>
                    <a:pt x="38" y="98"/>
                  </a:cubicBezTo>
                  <a:cubicBezTo>
                    <a:pt x="0" y="0"/>
                    <a:pt x="0" y="0"/>
                    <a:pt x="0" y="0"/>
                  </a:cubicBezTo>
                  <a:cubicBezTo>
                    <a:pt x="20" y="0"/>
                    <a:pt x="20" y="0"/>
                    <a:pt x="20" y="0"/>
                  </a:cubicBezTo>
                  <a:cubicBezTo>
                    <a:pt x="48" y="81"/>
                    <a:pt x="48" y="81"/>
                    <a:pt x="48" y="81"/>
                  </a:cubicBezTo>
                  <a:cubicBezTo>
                    <a:pt x="76" y="0"/>
                    <a:pt x="76" y="0"/>
                    <a:pt x="76" y="0"/>
                  </a:cubicBezTo>
                  <a:cubicBezTo>
                    <a:pt x="96" y="0"/>
                    <a:pt x="96" y="0"/>
                    <a:pt x="96" y="0"/>
                  </a:cubicBezTo>
                  <a:lnTo>
                    <a:pt x="52"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5" name="Rectangle 32">
              <a:extLst>
                <a:ext uri="{FF2B5EF4-FFF2-40B4-BE49-F238E27FC236}">
                  <a16:creationId xmlns:a16="http://schemas.microsoft.com/office/drawing/2014/main" id="{28E831E1-5403-0391-CFF1-44334240480E}"/>
                </a:ext>
              </a:extLst>
            </p:cNvPr>
            <p:cNvSpPr>
              <a:spLocks noChangeArrowheads="1"/>
            </p:cNvSpPr>
            <p:nvPr/>
          </p:nvSpPr>
          <p:spPr bwMode="auto">
            <a:xfrm>
              <a:off x="3219451" y="-31750"/>
              <a:ext cx="17463" cy="1127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6" name="Freeform 33">
              <a:extLst>
                <a:ext uri="{FF2B5EF4-FFF2-40B4-BE49-F238E27FC236}">
                  <a16:creationId xmlns:a16="http://schemas.microsoft.com/office/drawing/2014/main" id="{C26B6476-3E8D-9E7B-540C-E0FEFAD5DB9D}"/>
                </a:ext>
              </a:extLst>
            </p:cNvPr>
            <p:cNvSpPr>
              <a:spLocks/>
            </p:cNvSpPr>
            <p:nvPr/>
          </p:nvSpPr>
          <p:spPr bwMode="auto">
            <a:xfrm>
              <a:off x="3263901" y="-3175"/>
              <a:ext cx="69850" cy="84138"/>
            </a:xfrm>
            <a:custGeom>
              <a:avLst/>
              <a:gdLst>
                <a:gd name="T0" fmla="*/ 65 w 84"/>
                <a:gd name="T1" fmla="*/ 101 h 101"/>
                <a:gd name="T2" fmla="*/ 65 w 84"/>
                <a:gd name="T3" fmla="*/ 42 h 101"/>
                <a:gd name="T4" fmla="*/ 45 w 84"/>
                <a:gd name="T5" fmla="*/ 16 h 101"/>
                <a:gd name="T6" fmla="*/ 19 w 84"/>
                <a:gd name="T7" fmla="*/ 42 h 101"/>
                <a:gd name="T8" fmla="*/ 19 w 84"/>
                <a:gd name="T9" fmla="*/ 101 h 101"/>
                <a:gd name="T10" fmla="*/ 0 w 84"/>
                <a:gd name="T11" fmla="*/ 101 h 101"/>
                <a:gd name="T12" fmla="*/ 0 w 84"/>
                <a:gd name="T13" fmla="*/ 2 h 101"/>
                <a:gd name="T14" fmla="*/ 18 w 84"/>
                <a:gd name="T15" fmla="*/ 2 h 101"/>
                <a:gd name="T16" fmla="*/ 19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1" y="32"/>
                    <a:pt x="19" y="42"/>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7" name="Freeform 34">
              <a:extLst>
                <a:ext uri="{FF2B5EF4-FFF2-40B4-BE49-F238E27FC236}">
                  <a16:creationId xmlns:a16="http://schemas.microsoft.com/office/drawing/2014/main" id="{944C5982-3C91-7F73-09A4-D3869163BA38}"/>
                </a:ext>
              </a:extLst>
            </p:cNvPr>
            <p:cNvSpPr>
              <a:spLocks/>
            </p:cNvSpPr>
            <p:nvPr/>
          </p:nvSpPr>
          <p:spPr bwMode="auto">
            <a:xfrm>
              <a:off x="3349626" y="-3175"/>
              <a:ext cx="63500" cy="85725"/>
            </a:xfrm>
            <a:custGeom>
              <a:avLst/>
              <a:gdLst>
                <a:gd name="T0" fmla="*/ 68 w 78"/>
                <a:gd name="T1" fmla="*/ 94 h 103"/>
                <a:gd name="T2" fmla="*/ 39 w 78"/>
                <a:gd name="T3" fmla="*/ 103 h 103"/>
                <a:gd name="T4" fmla="*/ 0 w 78"/>
                <a:gd name="T5" fmla="*/ 86 h 103"/>
                <a:gd name="T6" fmla="*/ 10 w 78"/>
                <a:gd name="T7" fmla="*/ 74 h 103"/>
                <a:gd name="T8" fmla="*/ 39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2" y="99"/>
                    <a:pt x="54" y="103"/>
                    <a:pt x="39" y="103"/>
                  </a:cubicBezTo>
                  <a:cubicBezTo>
                    <a:pt x="19" y="103"/>
                    <a:pt x="4" y="91"/>
                    <a:pt x="0" y="86"/>
                  </a:cubicBezTo>
                  <a:cubicBezTo>
                    <a:pt x="10" y="74"/>
                    <a:pt x="10" y="74"/>
                    <a:pt x="10" y="74"/>
                  </a:cubicBezTo>
                  <a:cubicBezTo>
                    <a:pt x="16" y="80"/>
                    <a:pt x="28" y="88"/>
                    <a:pt x="39" y="88"/>
                  </a:cubicBezTo>
                  <a:cubicBezTo>
                    <a:pt x="51" y="88"/>
                    <a:pt x="59" y="84"/>
                    <a:pt x="59" y="75"/>
                  </a:cubicBezTo>
                  <a:cubicBezTo>
                    <a:pt x="59" y="66"/>
                    <a:pt x="49" y="63"/>
                    <a:pt x="43" y="61"/>
                  </a:cubicBezTo>
                  <a:cubicBezTo>
                    <a:pt x="37"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3" y="89"/>
                    <a:pt x="6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8" name="Freeform 35">
              <a:extLst>
                <a:ext uri="{FF2B5EF4-FFF2-40B4-BE49-F238E27FC236}">
                  <a16:creationId xmlns:a16="http://schemas.microsoft.com/office/drawing/2014/main" id="{948AB8FF-2BA3-9E06-B8CF-1E2C0011DA34}"/>
                </a:ext>
              </a:extLst>
            </p:cNvPr>
            <p:cNvSpPr>
              <a:spLocks noEditPoints="1"/>
            </p:cNvSpPr>
            <p:nvPr/>
          </p:nvSpPr>
          <p:spPr bwMode="auto">
            <a:xfrm>
              <a:off x="3429001" y="-36513"/>
              <a:ext cx="20638" cy="117475"/>
            </a:xfrm>
            <a:custGeom>
              <a:avLst/>
              <a:gdLst>
                <a:gd name="T0" fmla="*/ 13 w 26"/>
                <a:gd name="T1" fmla="*/ 24 h 143"/>
                <a:gd name="T2" fmla="*/ 0 w 26"/>
                <a:gd name="T3" fmla="*/ 12 h 143"/>
                <a:gd name="T4" fmla="*/ 13 w 26"/>
                <a:gd name="T5" fmla="*/ 0 h 143"/>
                <a:gd name="T6" fmla="*/ 26 w 26"/>
                <a:gd name="T7" fmla="*/ 12 h 143"/>
                <a:gd name="T8" fmla="*/ 13 w 26"/>
                <a:gd name="T9" fmla="*/ 24 h 143"/>
                <a:gd name="T10" fmla="*/ 4 w 26"/>
                <a:gd name="T11" fmla="*/ 143 h 143"/>
                <a:gd name="T12" fmla="*/ 4 w 26"/>
                <a:gd name="T13" fmla="*/ 44 h 143"/>
                <a:gd name="T14" fmla="*/ 22 w 26"/>
                <a:gd name="T15" fmla="*/ 44 h 143"/>
                <a:gd name="T16" fmla="*/ 22 w 26"/>
                <a:gd name="T17" fmla="*/ 143 h 143"/>
                <a:gd name="T18" fmla="*/ 4 w 26"/>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3">
                  <a:moveTo>
                    <a:pt x="13" y="24"/>
                  </a:moveTo>
                  <a:cubicBezTo>
                    <a:pt x="6" y="24"/>
                    <a:pt x="0" y="19"/>
                    <a:pt x="0" y="12"/>
                  </a:cubicBezTo>
                  <a:cubicBezTo>
                    <a:pt x="0" y="5"/>
                    <a:pt x="6" y="0"/>
                    <a:pt x="13" y="0"/>
                  </a:cubicBezTo>
                  <a:cubicBezTo>
                    <a:pt x="20" y="0"/>
                    <a:pt x="26" y="5"/>
                    <a:pt x="26" y="12"/>
                  </a:cubicBezTo>
                  <a:cubicBezTo>
                    <a:pt x="26"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9" name="Freeform 36">
              <a:extLst>
                <a:ext uri="{FF2B5EF4-FFF2-40B4-BE49-F238E27FC236}">
                  <a16:creationId xmlns:a16="http://schemas.microsoft.com/office/drawing/2014/main" id="{914FBE95-5DCD-B09C-05FA-773F884D73D9}"/>
                </a:ext>
              </a:extLst>
            </p:cNvPr>
            <p:cNvSpPr>
              <a:spLocks noEditPoints="1"/>
            </p:cNvSpPr>
            <p:nvPr/>
          </p:nvSpPr>
          <p:spPr bwMode="auto">
            <a:xfrm>
              <a:off x="3465513" y="-3175"/>
              <a:ext cx="77788" cy="115888"/>
            </a:xfrm>
            <a:custGeom>
              <a:avLst/>
              <a:gdLst>
                <a:gd name="T0" fmla="*/ 84 w 94"/>
                <a:gd name="T1" fmla="*/ 122 h 138"/>
                <a:gd name="T2" fmla="*/ 44 w 94"/>
                <a:gd name="T3" fmla="*/ 138 h 138"/>
                <a:gd name="T4" fmla="*/ 5 w 94"/>
                <a:gd name="T5" fmla="*/ 126 h 138"/>
                <a:gd name="T6" fmla="*/ 12 w 94"/>
                <a:gd name="T7" fmla="*/ 112 h 138"/>
                <a:gd name="T8" fmla="*/ 43 w 94"/>
                <a:gd name="T9" fmla="*/ 122 h 138"/>
                <a:gd name="T10" fmla="*/ 67 w 94"/>
                <a:gd name="T11" fmla="*/ 113 h 138"/>
                <a:gd name="T12" fmla="*/ 74 w 94"/>
                <a:gd name="T13" fmla="*/ 89 h 138"/>
                <a:gd name="T14" fmla="*/ 74 w 94"/>
                <a:gd name="T15" fmla="*/ 80 h 138"/>
                <a:gd name="T16" fmla="*/ 42 w 94"/>
                <a:gd name="T17" fmla="*/ 99 h 138"/>
                <a:gd name="T18" fmla="*/ 0 w 94"/>
                <a:gd name="T19" fmla="*/ 49 h 138"/>
                <a:gd name="T20" fmla="*/ 43 w 94"/>
                <a:gd name="T21" fmla="*/ 0 h 138"/>
                <a:gd name="T22" fmla="*/ 74 w 94"/>
                <a:gd name="T23" fmla="*/ 18 h 138"/>
                <a:gd name="T24" fmla="*/ 76 w 94"/>
                <a:gd name="T25" fmla="*/ 2 h 138"/>
                <a:gd name="T26" fmla="*/ 94 w 94"/>
                <a:gd name="T27" fmla="*/ 2 h 138"/>
                <a:gd name="T28" fmla="*/ 94 w 94"/>
                <a:gd name="T29" fmla="*/ 82 h 138"/>
                <a:gd name="T30" fmla="*/ 84 w 94"/>
                <a:gd name="T31" fmla="*/ 122 h 138"/>
                <a:gd name="T32" fmla="*/ 48 w 94"/>
                <a:gd name="T33" fmla="*/ 15 h 138"/>
                <a:gd name="T34" fmla="*/ 20 w 94"/>
                <a:gd name="T35" fmla="*/ 49 h 138"/>
                <a:gd name="T36" fmla="*/ 47 w 94"/>
                <a:gd name="T37" fmla="*/ 83 h 138"/>
                <a:gd name="T38" fmla="*/ 75 w 94"/>
                <a:gd name="T39" fmla="*/ 49 h 138"/>
                <a:gd name="T40" fmla="*/ 48 w 94"/>
                <a:gd name="T41" fmla="*/ 1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4" h="138">
                  <a:moveTo>
                    <a:pt x="84" y="122"/>
                  </a:moveTo>
                  <a:cubicBezTo>
                    <a:pt x="76" y="130"/>
                    <a:pt x="64" y="138"/>
                    <a:pt x="44" y="138"/>
                  </a:cubicBezTo>
                  <a:cubicBezTo>
                    <a:pt x="23" y="138"/>
                    <a:pt x="8" y="129"/>
                    <a:pt x="5" y="126"/>
                  </a:cubicBezTo>
                  <a:cubicBezTo>
                    <a:pt x="12" y="112"/>
                    <a:pt x="12" y="112"/>
                    <a:pt x="12" y="112"/>
                  </a:cubicBezTo>
                  <a:cubicBezTo>
                    <a:pt x="17" y="116"/>
                    <a:pt x="30" y="122"/>
                    <a:pt x="43" y="122"/>
                  </a:cubicBezTo>
                  <a:cubicBezTo>
                    <a:pt x="55" y="122"/>
                    <a:pt x="63" y="118"/>
                    <a:pt x="67" y="113"/>
                  </a:cubicBezTo>
                  <a:cubicBezTo>
                    <a:pt x="72" y="109"/>
                    <a:pt x="74" y="101"/>
                    <a:pt x="74" y="89"/>
                  </a:cubicBezTo>
                  <a:cubicBezTo>
                    <a:pt x="74" y="80"/>
                    <a:pt x="74" y="80"/>
                    <a:pt x="74" y="80"/>
                  </a:cubicBezTo>
                  <a:cubicBezTo>
                    <a:pt x="73" y="83"/>
                    <a:pt x="64" y="99"/>
                    <a:pt x="42" y="99"/>
                  </a:cubicBezTo>
                  <a:cubicBezTo>
                    <a:pt x="16" y="99"/>
                    <a:pt x="0" y="78"/>
                    <a:pt x="0" y="49"/>
                  </a:cubicBezTo>
                  <a:cubicBezTo>
                    <a:pt x="0" y="20"/>
                    <a:pt x="19" y="0"/>
                    <a:pt x="43" y="0"/>
                  </a:cubicBezTo>
                  <a:cubicBezTo>
                    <a:pt x="65" y="0"/>
                    <a:pt x="73" y="15"/>
                    <a:pt x="74" y="18"/>
                  </a:cubicBezTo>
                  <a:cubicBezTo>
                    <a:pt x="76" y="2"/>
                    <a:pt x="76" y="2"/>
                    <a:pt x="76" y="2"/>
                  </a:cubicBezTo>
                  <a:cubicBezTo>
                    <a:pt x="94" y="2"/>
                    <a:pt x="94" y="2"/>
                    <a:pt x="94" y="2"/>
                  </a:cubicBezTo>
                  <a:cubicBezTo>
                    <a:pt x="94" y="82"/>
                    <a:pt x="94" y="82"/>
                    <a:pt x="94" y="82"/>
                  </a:cubicBezTo>
                  <a:cubicBezTo>
                    <a:pt x="94" y="102"/>
                    <a:pt x="91" y="113"/>
                    <a:pt x="84" y="122"/>
                  </a:cubicBezTo>
                  <a:close/>
                  <a:moveTo>
                    <a:pt x="48" y="15"/>
                  </a:moveTo>
                  <a:cubicBezTo>
                    <a:pt x="31" y="15"/>
                    <a:pt x="20" y="30"/>
                    <a:pt x="20" y="49"/>
                  </a:cubicBezTo>
                  <a:cubicBezTo>
                    <a:pt x="20" y="67"/>
                    <a:pt x="30" y="83"/>
                    <a:pt x="47" y="83"/>
                  </a:cubicBezTo>
                  <a:cubicBezTo>
                    <a:pt x="64" y="83"/>
                    <a:pt x="75" y="67"/>
                    <a:pt x="75" y="49"/>
                  </a:cubicBezTo>
                  <a:cubicBezTo>
                    <a:pt x="75" y="30"/>
                    <a:pt x="65" y="15"/>
                    <a:pt x="48"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0" name="Freeform 37">
              <a:extLst>
                <a:ext uri="{FF2B5EF4-FFF2-40B4-BE49-F238E27FC236}">
                  <a16:creationId xmlns:a16="http://schemas.microsoft.com/office/drawing/2014/main" id="{DCECE63C-3BE4-E3D3-8A34-3F4C88B09AD1}"/>
                </a:ext>
              </a:extLst>
            </p:cNvPr>
            <p:cNvSpPr>
              <a:spLocks/>
            </p:cNvSpPr>
            <p:nvPr/>
          </p:nvSpPr>
          <p:spPr bwMode="auto">
            <a:xfrm>
              <a:off x="3568701" y="-34925"/>
              <a:ext cx="69850" cy="115888"/>
            </a:xfrm>
            <a:custGeom>
              <a:avLst/>
              <a:gdLst>
                <a:gd name="T0" fmla="*/ 66 w 85"/>
                <a:gd name="T1" fmla="*/ 141 h 141"/>
                <a:gd name="T2" fmla="*/ 66 w 85"/>
                <a:gd name="T3" fmla="*/ 82 h 141"/>
                <a:gd name="T4" fmla="*/ 46 w 85"/>
                <a:gd name="T5" fmla="*/ 56 h 141"/>
                <a:gd name="T6" fmla="*/ 19 w 85"/>
                <a:gd name="T7" fmla="*/ 82 h 141"/>
                <a:gd name="T8" fmla="*/ 19 w 85"/>
                <a:gd name="T9" fmla="*/ 141 h 141"/>
                <a:gd name="T10" fmla="*/ 0 w 85"/>
                <a:gd name="T11" fmla="*/ 141 h 141"/>
                <a:gd name="T12" fmla="*/ 0 w 85"/>
                <a:gd name="T13" fmla="*/ 0 h 141"/>
                <a:gd name="T14" fmla="*/ 19 w 85"/>
                <a:gd name="T15" fmla="*/ 0 h 141"/>
                <a:gd name="T16" fmla="*/ 19 w 85"/>
                <a:gd name="T17" fmla="*/ 60 h 141"/>
                <a:gd name="T18" fmla="*/ 52 w 85"/>
                <a:gd name="T19" fmla="*/ 39 h 141"/>
                <a:gd name="T20" fmla="*/ 85 w 85"/>
                <a:gd name="T21" fmla="*/ 77 h 141"/>
                <a:gd name="T22" fmla="*/ 85 w 85"/>
                <a:gd name="T23" fmla="*/ 141 h 141"/>
                <a:gd name="T24" fmla="*/ 66 w 85"/>
                <a:gd name="T25" fmla="*/ 14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5" h="141">
                  <a:moveTo>
                    <a:pt x="66" y="141"/>
                  </a:moveTo>
                  <a:cubicBezTo>
                    <a:pt x="66" y="82"/>
                    <a:pt x="66" y="82"/>
                    <a:pt x="66" y="82"/>
                  </a:cubicBezTo>
                  <a:cubicBezTo>
                    <a:pt x="66" y="66"/>
                    <a:pt x="61" y="56"/>
                    <a:pt x="46" y="56"/>
                  </a:cubicBezTo>
                  <a:cubicBezTo>
                    <a:pt x="31" y="56"/>
                    <a:pt x="21" y="72"/>
                    <a:pt x="19" y="82"/>
                  </a:cubicBezTo>
                  <a:cubicBezTo>
                    <a:pt x="19" y="141"/>
                    <a:pt x="19" y="141"/>
                    <a:pt x="19" y="141"/>
                  </a:cubicBezTo>
                  <a:cubicBezTo>
                    <a:pt x="0" y="141"/>
                    <a:pt x="0" y="141"/>
                    <a:pt x="0" y="141"/>
                  </a:cubicBezTo>
                  <a:cubicBezTo>
                    <a:pt x="0" y="0"/>
                    <a:pt x="0" y="0"/>
                    <a:pt x="0" y="0"/>
                  </a:cubicBezTo>
                  <a:cubicBezTo>
                    <a:pt x="19" y="0"/>
                    <a:pt x="19" y="0"/>
                    <a:pt x="19" y="0"/>
                  </a:cubicBezTo>
                  <a:cubicBezTo>
                    <a:pt x="19" y="60"/>
                    <a:pt x="19" y="60"/>
                    <a:pt x="19" y="60"/>
                  </a:cubicBezTo>
                  <a:cubicBezTo>
                    <a:pt x="25" y="50"/>
                    <a:pt x="36" y="39"/>
                    <a:pt x="52" y="39"/>
                  </a:cubicBezTo>
                  <a:cubicBezTo>
                    <a:pt x="72" y="39"/>
                    <a:pt x="85" y="51"/>
                    <a:pt x="85" y="77"/>
                  </a:cubicBezTo>
                  <a:cubicBezTo>
                    <a:pt x="85" y="141"/>
                    <a:pt x="85" y="141"/>
                    <a:pt x="85" y="141"/>
                  </a:cubicBezTo>
                  <a:lnTo>
                    <a:pt x="66" y="1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1" name="Freeform 38">
              <a:extLst>
                <a:ext uri="{FF2B5EF4-FFF2-40B4-BE49-F238E27FC236}">
                  <a16:creationId xmlns:a16="http://schemas.microsoft.com/office/drawing/2014/main" id="{A628084C-CF66-E7E8-A07E-637CE5D6B84C}"/>
                </a:ext>
              </a:extLst>
            </p:cNvPr>
            <p:cNvSpPr>
              <a:spLocks/>
            </p:cNvSpPr>
            <p:nvPr/>
          </p:nvSpPr>
          <p:spPr bwMode="auto">
            <a:xfrm>
              <a:off x="3654426" y="-23813"/>
              <a:ext cx="50800" cy="106363"/>
            </a:xfrm>
            <a:custGeom>
              <a:avLst/>
              <a:gdLst>
                <a:gd name="T0" fmla="*/ 33 w 61"/>
                <a:gd name="T1" fmla="*/ 41 h 128"/>
                <a:gd name="T2" fmla="*/ 33 w 61"/>
                <a:gd name="T3" fmla="*/ 92 h 128"/>
                <a:gd name="T4" fmla="*/ 37 w 61"/>
                <a:gd name="T5" fmla="*/ 109 h 128"/>
                <a:gd name="T6" fmla="*/ 47 w 61"/>
                <a:gd name="T7" fmla="*/ 113 h 128"/>
                <a:gd name="T8" fmla="*/ 58 w 61"/>
                <a:gd name="T9" fmla="*/ 111 h 128"/>
                <a:gd name="T10" fmla="*/ 60 w 61"/>
                <a:gd name="T11" fmla="*/ 125 h 128"/>
                <a:gd name="T12" fmla="*/ 42 w 61"/>
                <a:gd name="T13" fmla="*/ 128 h 128"/>
                <a:gd name="T14" fmla="*/ 21 w 61"/>
                <a:gd name="T15" fmla="*/ 121 h 128"/>
                <a:gd name="T16" fmla="*/ 15 w 61"/>
                <a:gd name="T17" fmla="*/ 95 h 128"/>
                <a:gd name="T18" fmla="*/ 15 w 61"/>
                <a:gd name="T19" fmla="*/ 41 h 128"/>
                <a:gd name="T20" fmla="*/ 0 w 61"/>
                <a:gd name="T21" fmla="*/ 41 h 128"/>
                <a:gd name="T22" fmla="*/ 0 w 61"/>
                <a:gd name="T23" fmla="*/ 27 h 128"/>
                <a:gd name="T24" fmla="*/ 14 w 61"/>
                <a:gd name="T25" fmla="*/ 27 h 128"/>
                <a:gd name="T26" fmla="*/ 16 w 61"/>
                <a:gd name="T27" fmla="*/ 0 h 128"/>
                <a:gd name="T28" fmla="*/ 33 w 61"/>
                <a:gd name="T29" fmla="*/ 0 h 128"/>
                <a:gd name="T30" fmla="*/ 33 w 61"/>
                <a:gd name="T31" fmla="*/ 27 h 128"/>
                <a:gd name="T32" fmla="*/ 61 w 61"/>
                <a:gd name="T33" fmla="*/ 27 h 128"/>
                <a:gd name="T34" fmla="*/ 61 w 61"/>
                <a:gd name="T35" fmla="*/ 41 h 128"/>
                <a:gd name="T36" fmla="*/ 33 w 61"/>
                <a:gd name="T37" fmla="*/ 4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1" h="128">
                  <a:moveTo>
                    <a:pt x="33" y="41"/>
                  </a:moveTo>
                  <a:cubicBezTo>
                    <a:pt x="33" y="92"/>
                    <a:pt x="33" y="92"/>
                    <a:pt x="33" y="92"/>
                  </a:cubicBezTo>
                  <a:cubicBezTo>
                    <a:pt x="33" y="101"/>
                    <a:pt x="34" y="106"/>
                    <a:pt x="37" y="109"/>
                  </a:cubicBezTo>
                  <a:cubicBezTo>
                    <a:pt x="40" y="112"/>
                    <a:pt x="43" y="113"/>
                    <a:pt x="47" y="113"/>
                  </a:cubicBezTo>
                  <a:cubicBezTo>
                    <a:pt x="52" y="113"/>
                    <a:pt x="56" y="112"/>
                    <a:pt x="58" y="111"/>
                  </a:cubicBezTo>
                  <a:cubicBezTo>
                    <a:pt x="60" y="125"/>
                    <a:pt x="60" y="125"/>
                    <a:pt x="60" y="125"/>
                  </a:cubicBezTo>
                  <a:cubicBezTo>
                    <a:pt x="56" y="127"/>
                    <a:pt x="48" y="128"/>
                    <a:pt x="42" y="128"/>
                  </a:cubicBezTo>
                  <a:cubicBezTo>
                    <a:pt x="33" y="128"/>
                    <a:pt x="27" y="126"/>
                    <a:pt x="21" y="121"/>
                  </a:cubicBezTo>
                  <a:cubicBezTo>
                    <a:pt x="16" y="115"/>
                    <a:pt x="15" y="108"/>
                    <a:pt x="15" y="95"/>
                  </a:cubicBezTo>
                  <a:cubicBezTo>
                    <a:pt x="15" y="41"/>
                    <a:pt x="15" y="41"/>
                    <a:pt x="15" y="41"/>
                  </a:cubicBezTo>
                  <a:cubicBezTo>
                    <a:pt x="0" y="41"/>
                    <a:pt x="0" y="41"/>
                    <a:pt x="0" y="41"/>
                  </a:cubicBezTo>
                  <a:cubicBezTo>
                    <a:pt x="0" y="27"/>
                    <a:pt x="0" y="27"/>
                    <a:pt x="0" y="27"/>
                  </a:cubicBezTo>
                  <a:cubicBezTo>
                    <a:pt x="14" y="27"/>
                    <a:pt x="14" y="27"/>
                    <a:pt x="14" y="27"/>
                  </a:cubicBezTo>
                  <a:cubicBezTo>
                    <a:pt x="16" y="0"/>
                    <a:pt x="16" y="0"/>
                    <a:pt x="16" y="0"/>
                  </a:cubicBezTo>
                  <a:cubicBezTo>
                    <a:pt x="33" y="0"/>
                    <a:pt x="33" y="0"/>
                    <a:pt x="33" y="0"/>
                  </a:cubicBezTo>
                  <a:cubicBezTo>
                    <a:pt x="33" y="27"/>
                    <a:pt x="33" y="27"/>
                    <a:pt x="33" y="27"/>
                  </a:cubicBezTo>
                  <a:cubicBezTo>
                    <a:pt x="61" y="27"/>
                    <a:pt x="61" y="27"/>
                    <a:pt x="61" y="27"/>
                  </a:cubicBezTo>
                  <a:cubicBezTo>
                    <a:pt x="61" y="41"/>
                    <a:pt x="61" y="41"/>
                    <a:pt x="61" y="41"/>
                  </a:cubicBezTo>
                  <a:cubicBezTo>
                    <a:pt x="33" y="41"/>
                    <a:pt x="33" y="41"/>
                    <a:pt x="3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2" name="Freeform 39">
              <a:extLst>
                <a:ext uri="{FF2B5EF4-FFF2-40B4-BE49-F238E27FC236}">
                  <a16:creationId xmlns:a16="http://schemas.microsoft.com/office/drawing/2014/main" id="{644BE14E-EA94-5B64-6A69-FD38062EC86B}"/>
                </a:ext>
              </a:extLst>
            </p:cNvPr>
            <p:cNvSpPr>
              <a:spLocks/>
            </p:cNvSpPr>
            <p:nvPr/>
          </p:nvSpPr>
          <p:spPr bwMode="auto">
            <a:xfrm>
              <a:off x="3711576" y="-3175"/>
              <a:ext cx="63500" cy="85725"/>
            </a:xfrm>
            <a:custGeom>
              <a:avLst/>
              <a:gdLst>
                <a:gd name="T0" fmla="*/ 68 w 78"/>
                <a:gd name="T1" fmla="*/ 94 h 103"/>
                <a:gd name="T2" fmla="*/ 39 w 78"/>
                <a:gd name="T3" fmla="*/ 103 h 103"/>
                <a:gd name="T4" fmla="*/ 0 w 78"/>
                <a:gd name="T5" fmla="*/ 86 h 103"/>
                <a:gd name="T6" fmla="*/ 10 w 78"/>
                <a:gd name="T7" fmla="*/ 74 h 103"/>
                <a:gd name="T8" fmla="*/ 40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3" y="99"/>
                    <a:pt x="54" y="103"/>
                    <a:pt x="39" y="103"/>
                  </a:cubicBezTo>
                  <a:cubicBezTo>
                    <a:pt x="19" y="103"/>
                    <a:pt x="5" y="91"/>
                    <a:pt x="0" y="86"/>
                  </a:cubicBezTo>
                  <a:cubicBezTo>
                    <a:pt x="10" y="74"/>
                    <a:pt x="10" y="74"/>
                    <a:pt x="10" y="74"/>
                  </a:cubicBezTo>
                  <a:cubicBezTo>
                    <a:pt x="16" y="80"/>
                    <a:pt x="28" y="88"/>
                    <a:pt x="40" y="88"/>
                  </a:cubicBezTo>
                  <a:cubicBezTo>
                    <a:pt x="51" y="88"/>
                    <a:pt x="59" y="84"/>
                    <a:pt x="59" y="75"/>
                  </a:cubicBezTo>
                  <a:cubicBezTo>
                    <a:pt x="59" y="66"/>
                    <a:pt x="49" y="63"/>
                    <a:pt x="43" y="61"/>
                  </a:cubicBezTo>
                  <a:cubicBezTo>
                    <a:pt x="38"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4" y="89"/>
                    <a:pt x="6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3" name="Freeform 40">
              <a:extLst>
                <a:ext uri="{FF2B5EF4-FFF2-40B4-BE49-F238E27FC236}">
                  <a16:creationId xmlns:a16="http://schemas.microsoft.com/office/drawing/2014/main" id="{EF137B69-3191-B6FE-C47C-0D807733E2CB}"/>
                </a:ext>
              </a:extLst>
            </p:cNvPr>
            <p:cNvSpPr>
              <a:spLocks noEditPoints="1"/>
            </p:cNvSpPr>
            <p:nvPr/>
          </p:nvSpPr>
          <p:spPr bwMode="auto">
            <a:xfrm>
              <a:off x="2498726" y="157163"/>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6 h 136"/>
                <a:gd name="T12" fmla="*/ 113 w 113"/>
                <a:gd name="T13" fmla="*/ 68 h 136"/>
                <a:gd name="T14" fmla="*/ 92 w 113"/>
                <a:gd name="T15" fmla="*/ 119 h 136"/>
                <a:gd name="T16" fmla="*/ 78 w 113"/>
                <a:gd name="T17" fmla="*/ 28 h 136"/>
                <a:gd name="T18" fmla="*/ 45 w 113"/>
                <a:gd name="T19" fmla="*/ 15 h 136"/>
                <a:gd name="T20" fmla="*/ 20 w 113"/>
                <a:gd name="T21" fmla="*/ 15 h 136"/>
                <a:gd name="T22" fmla="*/ 20 w 113"/>
                <a:gd name="T23" fmla="*/ 119 h 136"/>
                <a:gd name="T24" fmla="*/ 45 w 113"/>
                <a:gd name="T25" fmla="*/ 119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5"/>
                    <a:pt x="92" y="16"/>
                  </a:cubicBezTo>
                  <a:cubicBezTo>
                    <a:pt x="103" y="27"/>
                    <a:pt x="113" y="44"/>
                    <a:pt x="113" y="68"/>
                  </a:cubicBezTo>
                  <a:cubicBezTo>
                    <a:pt x="113" y="91"/>
                    <a:pt x="104" y="108"/>
                    <a:pt x="92" y="119"/>
                  </a:cubicBezTo>
                  <a:close/>
                  <a:moveTo>
                    <a:pt x="78" y="28"/>
                  </a:moveTo>
                  <a:cubicBezTo>
                    <a:pt x="70" y="19"/>
                    <a:pt x="59" y="15"/>
                    <a:pt x="45" y="15"/>
                  </a:cubicBezTo>
                  <a:cubicBezTo>
                    <a:pt x="20" y="15"/>
                    <a:pt x="20" y="15"/>
                    <a:pt x="20" y="15"/>
                  </a:cubicBezTo>
                  <a:cubicBezTo>
                    <a:pt x="20" y="119"/>
                    <a:pt x="20" y="119"/>
                    <a:pt x="20" y="119"/>
                  </a:cubicBezTo>
                  <a:cubicBezTo>
                    <a:pt x="45" y="119"/>
                    <a:pt x="45" y="119"/>
                    <a:pt x="45" y="119"/>
                  </a:cubicBezTo>
                  <a:cubicBezTo>
                    <a:pt x="58" y="119"/>
                    <a:pt x="69" y="116"/>
                    <a:pt x="78" y="107"/>
                  </a:cubicBezTo>
                  <a:cubicBezTo>
                    <a:pt x="87" y="98"/>
                    <a:pt x="92" y="84"/>
                    <a:pt x="92" y="68"/>
                  </a:cubicBezTo>
                  <a:cubicBezTo>
                    <a:pt x="92" y="51"/>
                    <a:pt x="87" y="36"/>
                    <a:pt x="7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4" name="Freeform 41">
              <a:extLst>
                <a:ext uri="{FF2B5EF4-FFF2-40B4-BE49-F238E27FC236}">
                  <a16:creationId xmlns:a16="http://schemas.microsoft.com/office/drawing/2014/main" id="{821A2D0B-222A-FACB-58E1-95FBC0126991}"/>
                </a:ext>
              </a:extLst>
            </p:cNvPr>
            <p:cNvSpPr>
              <a:spLocks noEditPoints="1"/>
            </p:cNvSpPr>
            <p:nvPr/>
          </p:nvSpPr>
          <p:spPr bwMode="auto">
            <a:xfrm>
              <a:off x="2605088"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5" name="Rectangle 42">
              <a:extLst>
                <a:ext uri="{FF2B5EF4-FFF2-40B4-BE49-F238E27FC236}">
                  <a16:creationId xmlns:a16="http://schemas.microsoft.com/office/drawing/2014/main" id="{7DEFDA0D-DEC0-C80E-280E-37E6A828C659}"/>
                </a:ext>
              </a:extLst>
            </p:cNvPr>
            <p:cNvSpPr>
              <a:spLocks noChangeArrowheads="1"/>
            </p:cNvSpPr>
            <p:nvPr/>
          </p:nvSpPr>
          <p:spPr bwMode="auto">
            <a:xfrm>
              <a:off x="2697163" y="153988"/>
              <a:ext cx="15875" cy="1158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6" name="Freeform 43">
              <a:extLst>
                <a:ext uri="{FF2B5EF4-FFF2-40B4-BE49-F238E27FC236}">
                  <a16:creationId xmlns:a16="http://schemas.microsoft.com/office/drawing/2014/main" id="{E1B199F1-629A-2B40-F991-6A433992CFCB}"/>
                </a:ext>
              </a:extLst>
            </p:cNvPr>
            <p:cNvSpPr>
              <a:spLocks noEditPoints="1"/>
            </p:cNvSpPr>
            <p:nvPr/>
          </p:nvSpPr>
          <p:spPr bwMode="auto">
            <a:xfrm>
              <a:off x="2736851" y="150813"/>
              <a:ext cx="20638" cy="119063"/>
            </a:xfrm>
            <a:custGeom>
              <a:avLst/>
              <a:gdLst>
                <a:gd name="T0" fmla="*/ 12 w 25"/>
                <a:gd name="T1" fmla="*/ 25 h 144"/>
                <a:gd name="T2" fmla="*/ 0 w 25"/>
                <a:gd name="T3" fmla="*/ 13 h 144"/>
                <a:gd name="T4" fmla="*/ 12 w 25"/>
                <a:gd name="T5" fmla="*/ 0 h 144"/>
                <a:gd name="T6" fmla="*/ 25 w 25"/>
                <a:gd name="T7" fmla="*/ 12 h 144"/>
                <a:gd name="T8" fmla="*/ 12 w 25"/>
                <a:gd name="T9" fmla="*/ 25 h 144"/>
                <a:gd name="T10" fmla="*/ 3 w 25"/>
                <a:gd name="T11" fmla="*/ 144 h 144"/>
                <a:gd name="T12" fmla="*/ 3 w 25"/>
                <a:gd name="T13" fmla="*/ 45 h 144"/>
                <a:gd name="T14" fmla="*/ 22 w 25"/>
                <a:gd name="T15" fmla="*/ 45 h 144"/>
                <a:gd name="T16" fmla="*/ 22 w 25"/>
                <a:gd name="T17" fmla="*/ 144 h 144"/>
                <a:gd name="T18" fmla="*/ 3 w 25"/>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4">
                  <a:moveTo>
                    <a:pt x="12" y="25"/>
                  </a:moveTo>
                  <a:cubicBezTo>
                    <a:pt x="5" y="25"/>
                    <a:pt x="0" y="20"/>
                    <a:pt x="0" y="13"/>
                  </a:cubicBezTo>
                  <a:cubicBezTo>
                    <a:pt x="0" y="6"/>
                    <a:pt x="5" y="0"/>
                    <a:pt x="12" y="0"/>
                  </a:cubicBezTo>
                  <a:cubicBezTo>
                    <a:pt x="20" y="0"/>
                    <a:pt x="25" y="6"/>
                    <a:pt x="25" y="12"/>
                  </a:cubicBezTo>
                  <a:cubicBezTo>
                    <a:pt x="25" y="19"/>
                    <a:pt x="20" y="25"/>
                    <a:pt x="12"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7" name="Freeform 44">
              <a:extLst>
                <a:ext uri="{FF2B5EF4-FFF2-40B4-BE49-F238E27FC236}">
                  <a16:creationId xmlns:a16="http://schemas.microsoft.com/office/drawing/2014/main" id="{344578C9-CCB4-4F2D-6F97-A69FE48FE92E}"/>
                </a:ext>
              </a:extLst>
            </p:cNvPr>
            <p:cNvSpPr>
              <a:spLocks/>
            </p:cNvSpPr>
            <p:nvPr/>
          </p:nvSpPr>
          <p:spPr bwMode="auto">
            <a:xfrm>
              <a:off x="2768601" y="188913"/>
              <a:ext cx="79375" cy="80963"/>
            </a:xfrm>
            <a:custGeom>
              <a:avLst/>
              <a:gdLst>
                <a:gd name="T0" fmla="*/ 30 w 50"/>
                <a:gd name="T1" fmla="*/ 51 h 51"/>
                <a:gd name="T2" fmla="*/ 19 w 50"/>
                <a:gd name="T3" fmla="*/ 51 h 51"/>
                <a:gd name="T4" fmla="*/ 0 w 50"/>
                <a:gd name="T5" fmla="*/ 0 h 51"/>
                <a:gd name="T6" fmla="*/ 10 w 50"/>
                <a:gd name="T7" fmla="*/ 0 h 51"/>
                <a:gd name="T8" fmla="*/ 25 w 50"/>
                <a:gd name="T9" fmla="*/ 41 h 51"/>
                <a:gd name="T10" fmla="*/ 39 w 50"/>
                <a:gd name="T11" fmla="*/ 0 h 51"/>
                <a:gd name="T12" fmla="*/ 50 w 50"/>
                <a:gd name="T13" fmla="*/ 0 h 51"/>
                <a:gd name="T14" fmla="*/ 30 w 50"/>
                <a:gd name="T15" fmla="*/ 51 h 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 h="51">
                  <a:moveTo>
                    <a:pt x="30" y="51"/>
                  </a:moveTo>
                  <a:lnTo>
                    <a:pt x="19" y="51"/>
                  </a:lnTo>
                  <a:lnTo>
                    <a:pt x="0" y="0"/>
                  </a:lnTo>
                  <a:lnTo>
                    <a:pt x="10" y="0"/>
                  </a:lnTo>
                  <a:lnTo>
                    <a:pt x="25" y="41"/>
                  </a:lnTo>
                  <a:lnTo>
                    <a:pt x="39" y="0"/>
                  </a:lnTo>
                  <a:lnTo>
                    <a:pt x="50" y="0"/>
                  </a:lnTo>
                  <a:lnTo>
                    <a:pt x="30"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8" name="Freeform 45">
              <a:extLst>
                <a:ext uri="{FF2B5EF4-FFF2-40B4-BE49-F238E27FC236}">
                  <a16:creationId xmlns:a16="http://schemas.microsoft.com/office/drawing/2014/main" id="{2236A563-D056-2155-A154-64F4FBDBB116}"/>
                </a:ext>
              </a:extLst>
            </p:cNvPr>
            <p:cNvSpPr>
              <a:spLocks noEditPoints="1"/>
            </p:cNvSpPr>
            <p:nvPr/>
          </p:nvSpPr>
          <p:spPr bwMode="auto">
            <a:xfrm>
              <a:off x="28559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0"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 name="Freeform 46">
              <a:extLst>
                <a:ext uri="{FF2B5EF4-FFF2-40B4-BE49-F238E27FC236}">
                  <a16:creationId xmlns:a16="http://schemas.microsoft.com/office/drawing/2014/main" id="{F4BF70B8-9555-C261-D3C1-88BD30FC33CC}"/>
                </a:ext>
              </a:extLst>
            </p:cNvPr>
            <p:cNvSpPr>
              <a:spLocks/>
            </p:cNvSpPr>
            <p:nvPr/>
          </p:nvSpPr>
          <p:spPr bwMode="auto">
            <a:xfrm>
              <a:off x="2947988" y="185738"/>
              <a:ext cx="47625"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 name="Freeform 47">
              <a:extLst>
                <a:ext uri="{FF2B5EF4-FFF2-40B4-BE49-F238E27FC236}">
                  <a16:creationId xmlns:a16="http://schemas.microsoft.com/office/drawing/2014/main" id="{2EFAC510-CEEE-DA5A-FAA3-F170FED7622E}"/>
                </a:ext>
              </a:extLst>
            </p:cNvPr>
            <p:cNvSpPr>
              <a:spLocks noEditPoints="1"/>
            </p:cNvSpPr>
            <p:nvPr/>
          </p:nvSpPr>
          <p:spPr bwMode="auto">
            <a:xfrm>
              <a:off x="2998788" y="185738"/>
              <a:ext cx="74613" cy="85725"/>
            </a:xfrm>
            <a:custGeom>
              <a:avLst/>
              <a:gdLst>
                <a:gd name="T0" fmla="*/ 20 w 90"/>
                <a:gd name="T1" fmla="*/ 56 h 103"/>
                <a:gd name="T2" fmla="*/ 49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49" y="88"/>
                  </a:cubicBezTo>
                  <a:cubicBezTo>
                    <a:pt x="68" y="88"/>
                    <a:pt x="79" y="78"/>
                    <a:pt x="80" y="77"/>
                  </a:cubicBezTo>
                  <a:cubicBezTo>
                    <a:pt x="88" y="89"/>
                    <a:pt x="88" y="89"/>
                    <a:pt x="88" y="89"/>
                  </a:cubicBezTo>
                  <a:cubicBezTo>
                    <a:pt x="88" y="89"/>
                    <a:pt x="74"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8" y="14"/>
                    <a:pt x="20" y="29"/>
                    <a:pt x="19" y="42"/>
                  </a:cubicBezTo>
                  <a:cubicBezTo>
                    <a:pt x="71" y="42"/>
                    <a:pt x="71" y="42"/>
                    <a:pt x="71" y="42"/>
                  </a:cubicBezTo>
                  <a:cubicBezTo>
                    <a:pt x="71"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 name="Freeform 48">
              <a:extLst>
                <a:ext uri="{FF2B5EF4-FFF2-40B4-BE49-F238E27FC236}">
                  <a16:creationId xmlns:a16="http://schemas.microsoft.com/office/drawing/2014/main" id="{9F75901F-04A3-6B7A-4918-99E7F7C4A01F}"/>
                </a:ext>
              </a:extLst>
            </p:cNvPr>
            <p:cNvSpPr>
              <a:spLocks noEditPoints="1"/>
            </p:cNvSpPr>
            <p:nvPr/>
          </p:nvSpPr>
          <p:spPr bwMode="auto">
            <a:xfrm>
              <a:off x="3084513" y="153988"/>
              <a:ext cx="77788" cy="117475"/>
            </a:xfrm>
            <a:custGeom>
              <a:avLst/>
              <a:gdLst>
                <a:gd name="T0" fmla="*/ 78 w 94"/>
                <a:gd name="T1" fmla="*/ 141 h 143"/>
                <a:gd name="T2" fmla="*/ 75 w 94"/>
                <a:gd name="T3" fmla="*/ 125 h 143"/>
                <a:gd name="T4" fmla="*/ 42 w 94"/>
                <a:gd name="T5" fmla="*/ 143 h 143"/>
                <a:gd name="T6" fmla="*/ 0 w 94"/>
                <a:gd name="T7" fmla="*/ 91 h 143"/>
                <a:gd name="T8" fmla="*/ 44 w 94"/>
                <a:gd name="T9" fmla="*/ 40 h 143"/>
                <a:gd name="T10" fmla="*/ 75 w 94"/>
                <a:gd name="T11" fmla="*/ 58 h 143"/>
                <a:gd name="T12" fmla="*/ 75 w 94"/>
                <a:gd name="T13" fmla="*/ 0 h 143"/>
                <a:gd name="T14" fmla="*/ 94 w 94"/>
                <a:gd name="T15" fmla="*/ 0 h 143"/>
                <a:gd name="T16" fmla="*/ 94 w 94"/>
                <a:gd name="T17" fmla="*/ 141 h 143"/>
                <a:gd name="T18" fmla="*/ 78 w 94"/>
                <a:gd name="T19" fmla="*/ 141 h 143"/>
                <a:gd name="T20" fmla="*/ 48 w 94"/>
                <a:gd name="T21" fmla="*/ 54 h 143"/>
                <a:gd name="T22" fmla="*/ 19 w 94"/>
                <a:gd name="T23" fmla="*/ 90 h 143"/>
                <a:gd name="T24" fmla="*/ 47 w 94"/>
                <a:gd name="T25" fmla="*/ 127 h 143"/>
                <a:gd name="T26" fmla="*/ 75 w 94"/>
                <a:gd name="T27" fmla="*/ 90 h 143"/>
                <a:gd name="T28" fmla="*/ 48 w 94"/>
                <a:gd name="T29" fmla="*/ 5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43">
                  <a:moveTo>
                    <a:pt x="78" y="141"/>
                  </a:moveTo>
                  <a:cubicBezTo>
                    <a:pt x="75" y="125"/>
                    <a:pt x="75" y="125"/>
                    <a:pt x="75" y="125"/>
                  </a:cubicBezTo>
                  <a:cubicBezTo>
                    <a:pt x="74" y="126"/>
                    <a:pt x="65" y="143"/>
                    <a:pt x="42" y="143"/>
                  </a:cubicBezTo>
                  <a:cubicBezTo>
                    <a:pt x="16" y="143"/>
                    <a:pt x="0" y="121"/>
                    <a:pt x="0" y="91"/>
                  </a:cubicBezTo>
                  <a:cubicBezTo>
                    <a:pt x="0" y="62"/>
                    <a:pt x="18" y="40"/>
                    <a:pt x="44" y="40"/>
                  </a:cubicBezTo>
                  <a:cubicBezTo>
                    <a:pt x="65" y="40"/>
                    <a:pt x="74" y="56"/>
                    <a:pt x="75" y="58"/>
                  </a:cubicBezTo>
                  <a:cubicBezTo>
                    <a:pt x="75" y="0"/>
                    <a:pt x="75" y="0"/>
                    <a:pt x="75" y="0"/>
                  </a:cubicBezTo>
                  <a:cubicBezTo>
                    <a:pt x="94" y="0"/>
                    <a:pt x="94" y="0"/>
                    <a:pt x="94" y="0"/>
                  </a:cubicBezTo>
                  <a:cubicBezTo>
                    <a:pt x="94" y="141"/>
                    <a:pt x="94" y="141"/>
                    <a:pt x="94" y="141"/>
                  </a:cubicBezTo>
                  <a:cubicBezTo>
                    <a:pt x="78" y="141"/>
                    <a:pt x="78" y="141"/>
                    <a:pt x="78" y="141"/>
                  </a:cubicBezTo>
                  <a:close/>
                  <a:moveTo>
                    <a:pt x="48" y="54"/>
                  </a:moveTo>
                  <a:cubicBezTo>
                    <a:pt x="30" y="54"/>
                    <a:pt x="19" y="71"/>
                    <a:pt x="19" y="90"/>
                  </a:cubicBezTo>
                  <a:cubicBezTo>
                    <a:pt x="19" y="110"/>
                    <a:pt x="29" y="127"/>
                    <a:pt x="47" y="127"/>
                  </a:cubicBezTo>
                  <a:cubicBezTo>
                    <a:pt x="64" y="127"/>
                    <a:pt x="75" y="110"/>
                    <a:pt x="75" y="90"/>
                  </a:cubicBezTo>
                  <a:cubicBezTo>
                    <a:pt x="76" y="71"/>
                    <a:pt x="66" y="54"/>
                    <a:pt x="48"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 name="Freeform 49">
              <a:extLst>
                <a:ext uri="{FF2B5EF4-FFF2-40B4-BE49-F238E27FC236}">
                  <a16:creationId xmlns:a16="http://schemas.microsoft.com/office/drawing/2014/main" id="{746411D7-FE52-9D4A-5F9C-E781E2B0A65A}"/>
                </a:ext>
              </a:extLst>
            </p:cNvPr>
            <p:cNvSpPr>
              <a:spLocks/>
            </p:cNvSpPr>
            <p:nvPr/>
          </p:nvSpPr>
          <p:spPr bwMode="auto">
            <a:xfrm>
              <a:off x="3209926" y="152400"/>
              <a:ext cx="53975" cy="117475"/>
            </a:xfrm>
            <a:custGeom>
              <a:avLst/>
              <a:gdLst>
                <a:gd name="T0" fmla="*/ 61 w 64"/>
                <a:gd name="T1" fmla="*/ 18 h 142"/>
                <a:gd name="T2" fmla="*/ 49 w 64"/>
                <a:gd name="T3" fmla="*/ 15 h 142"/>
                <a:gd name="T4" fmla="*/ 36 w 64"/>
                <a:gd name="T5" fmla="*/ 21 h 142"/>
                <a:gd name="T6" fmla="*/ 34 w 64"/>
                <a:gd name="T7" fmla="*/ 35 h 142"/>
                <a:gd name="T8" fmla="*/ 34 w 64"/>
                <a:gd name="T9" fmla="*/ 43 h 142"/>
                <a:gd name="T10" fmla="*/ 59 w 64"/>
                <a:gd name="T11" fmla="*/ 43 h 142"/>
                <a:gd name="T12" fmla="*/ 59 w 64"/>
                <a:gd name="T13" fmla="*/ 57 h 142"/>
                <a:gd name="T14" fmla="*/ 34 w 64"/>
                <a:gd name="T15" fmla="*/ 57 h 142"/>
                <a:gd name="T16" fmla="*/ 34 w 64"/>
                <a:gd name="T17" fmla="*/ 142 h 142"/>
                <a:gd name="T18" fmla="*/ 15 w 64"/>
                <a:gd name="T19" fmla="*/ 142 h 142"/>
                <a:gd name="T20" fmla="*/ 15 w 64"/>
                <a:gd name="T21" fmla="*/ 57 h 142"/>
                <a:gd name="T22" fmla="*/ 0 w 64"/>
                <a:gd name="T23" fmla="*/ 57 h 142"/>
                <a:gd name="T24" fmla="*/ 0 w 64"/>
                <a:gd name="T25" fmla="*/ 43 h 142"/>
                <a:gd name="T26" fmla="*/ 15 w 64"/>
                <a:gd name="T27" fmla="*/ 43 h 142"/>
                <a:gd name="T28" fmla="*/ 15 w 64"/>
                <a:gd name="T29" fmla="*/ 32 h 142"/>
                <a:gd name="T30" fmla="*/ 22 w 64"/>
                <a:gd name="T31" fmla="*/ 9 h 142"/>
                <a:gd name="T32" fmla="*/ 45 w 64"/>
                <a:gd name="T33" fmla="*/ 0 h 142"/>
                <a:gd name="T34" fmla="*/ 64 w 64"/>
                <a:gd name="T35" fmla="*/ 4 h 142"/>
                <a:gd name="T36" fmla="*/ 61 w 64"/>
                <a:gd name="T37" fmla="*/ 1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 h="142">
                  <a:moveTo>
                    <a:pt x="61" y="18"/>
                  </a:moveTo>
                  <a:cubicBezTo>
                    <a:pt x="61" y="18"/>
                    <a:pt x="55" y="15"/>
                    <a:pt x="49" y="15"/>
                  </a:cubicBezTo>
                  <a:cubicBezTo>
                    <a:pt x="43" y="15"/>
                    <a:pt x="39" y="17"/>
                    <a:pt x="36" y="21"/>
                  </a:cubicBezTo>
                  <a:cubicBezTo>
                    <a:pt x="34" y="24"/>
                    <a:pt x="34" y="29"/>
                    <a:pt x="34" y="35"/>
                  </a:cubicBezTo>
                  <a:cubicBezTo>
                    <a:pt x="34" y="43"/>
                    <a:pt x="34" y="43"/>
                    <a:pt x="34" y="43"/>
                  </a:cubicBezTo>
                  <a:cubicBezTo>
                    <a:pt x="59" y="43"/>
                    <a:pt x="59" y="43"/>
                    <a:pt x="59" y="43"/>
                  </a:cubicBezTo>
                  <a:cubicBezTo>
                    <a:pt x="59" y="57"/>
                    <a:pt x="59" y="57"/>
                    <a:pt x="59" y="57"/>
                  </a:cubicBezTo>
                  <a:cubicBezTo>
                    <a:pt x="34" y="57"/>
                    <a:pt x="34" y="57"/>
                    <a:pt x="34" y="57"/>
                  </a:cubicBezTo>
                  <a:cubicBezTo>
                    <a:pt x="34" y="142"/>
                    <a:pt x="34" y="142"/>
                    <a:pt x="34" y="142"/>
                  </a:cubicBezTo>
                  <a:cubicBezTo>
                    <a:pt x="15" y="142"/>
                    <a:pt x="15" y="142"/>
                    <a:pt x="15" y="142"/>
                  </a:cubicBezTo>
                  <a:cubicBezTo>
                    <a:pt x="15" y="57"/>
                    <a:pt x="15" y="57"/>
                    <a:pt x="15" y="57"/>
                  </a:cubicBezTo>
                  <a:cubicBezTo>
                    <a:pt x="0" y="57"/>
                    <a:pt x="0" y="57"/>
                    <a:pt x="0" y="57"/>
                  </a:cubicBezTo>
                  <a:cubicBezTo>
                    <a:pt x="0" y="43"/>
                    <a:pt x="0" y="43"/>
                    <a:pt x="0" y="43"/>
                  </a:cubicBezTo>
                  <a:cubicBezTo>
                    <a:pt x="15" y="43"/>
                    <a:pt x="15" y="43"/>
                    <a:pt x="15" y="43"/>
                  </a:cubicBezTo>
                  <a:cubicBezTo>
                    <a:pt x="15" y="32"/>
                    <a:pt x="15" y="32"/>
                    <a:pt x="15" y="32"/>
                  </a:cubicBezTo>
                  <a:cubicBezTo>
                    <a:pt x="15" y="21"/>
                    <a:pt x="18" y="14"/>
                    <a:pt x="22" y="9"/>
                  </a:cubicBezTo>
                  <a:cubicBezTo>
                    <a:pt x="27" y="4"/>
                    <a:pt x="34" y="0"/>
                    <a:pt x="45" y="0"/>
                  </a:cubicBezTo>
                  <a:cubicBezTo>
                    <a:pt x="55" y="0"/>
                    <a:pt x="62" y="3"/>
                    <a:pt x="64" y="4"/>
                  </a:cubicBezTo>
                  <a:lnTo>
                    <a:pt x="61"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3" name="Freeform 50">
              <a:extLst>
                <a:ext uri="{FF2B5EF4-FFF2-40B4-BE49-F238E27FC236}">
                  <a16:creationId xmlns:a16="http://schemas.microsoft.com/office/drawing/2014/main" id="{71C2BF5D-0F27-5DC4-E839-53363129AF20}"/>
                </a:ext>
              </a:extLst>
            </p:cNvPr>
            <p:cNvSpPr>
              <a:spLocks/>
            </p:cNvSpPr>
            <p:nvPr/>
          </p:nvSpPr>
          <p:spPr bwMode="auto">
            <a:xfrm>
              <a:off x="3270251" y="185738"/>
              <a:ext cx="46038"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 name="Freeform 51">
              <a:extLst>
                <a:ext uri="{FF2B5EF4-FFF2-40B4-BE49-F238E27FC236}">
                  <a16:creationId xmlns:a16="http://schemas.microsoft.com/office/drawing/2014/main" id="{6AAE8FD2-F294-9C4A-F94A-068B4B7ABCFB}"/>
                </a:ext>
              </a:extLst>
            </p:cNvPr>
            <p:cNvSpPr>
              <a:spLocks noEditPoints="1"/>
            </p:cNvSpPr>
            <p:nvPr/>
          </p:nvSpPr>
          <p:spPr bwMode="auto">
            <a:xfrm>
              <a:off x="3321051" y="185738"/>
              <a:ext cx="79375" cy="85725"/>
            </a:xfrm>
            <a:custGeom>
              <a:avLst/>
              <a:gdLst>
                <a:gd name="T0" fmla="*/ 48 w 96"/>
                <a:gd name="T1" fmla="*/ 102 h 102"/>
                <a:gd name="T2" fmla="*/ 0 w 96"/>
                <a:gd name="T3" fmla="*/ 51 h 102"/>
                <a:gd name="T4" fmla="*/ 48 w 96"/>
                <a:gd name="T5" fmla="*/ 0 h 102"/>
                <a:gd name="T6" fmla="*/ 96 w 96"/>
                <a:gd name="T7" fmla="*/ 51 h 102"/>
                <a:gd name="T8" fmla="*/ 48 w 96"/>
                <a:gd name="T9" fmla="*/ 102 h 102"/>
                <a:gd name="T10" fmla="*/ 48 w 96"/>
                <a:gd name="T11" fmla="*/ 14 h 102"/>
                <a:gd name="T12" fmla="*/ 20 w 96"/>
                <a:gd name="T13" fmla="*/ 51 h 102"/>
                <a:gd name="T14" fmla="*/ 48 w 96"/>
                <a:gd name="T15" fmla="*/ 88 h 102"/>
                <a:gd name="T16" fmla="*/ 77 w 96"/>
                <a:gd name="T17" fmla="*/ 51 h 102"/>
                <a:gd name="T18" fmla="*/ 48 w 96"/>
                <a:gd name="T19" fmla="*/ 14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102">
                  <a:moveTo>
                    <a:pt x="48" y="102"/>
                  </a:moveTo>
                  <a:cubicBezTo>
                    <a:pt x="20" y="102"/>
                    <a:pt x="0" y="82"/>
                    <a:pt x="0" y="51"/>
                  </a:cubicBezTo>
                  <a:cubicBezTo>
                    <a:pt x="0" y="20"/>
                    <a:pt x="20" y="0"/>
                    <a:pt x="48" y="0"/>
                  </a:cubicBezTo>
                  <a:cubicBezTo>
                    <a:pt x="77" y="0"/>
                    <a:pt x="96" y="20"/>
                    <a:pt x="96" y="51"/>
                  </a:cubicBezTo>
                  <a:cubicBezTo>
                    <a:pt x="96" y="82"/>
                    <a:pt x="77" y="102"/>
                    <a:pt x="48" y="102"/>
                  </a:cubicBezTo>
                  <a:close/>
                  <a:moveTo>
                    <a:pt x="48" y="14"/>
                  </a:moveTo>
                  <a:cubicBezTo>
                    <a:pt x="30" y="14"/>
                    <a:pt x="20" y="29"/>
                    <a:pt x="20" y="51"/>
                  </a:cubicBezTo>
                  <a:cubicBezTo>
                    <a:pt x="20" y="72"/>
                    <a:pt x="30" y="88"/>
                    <a:pt x="48" y="88"/>
                  </a:cubicBezTo>
                  <a:cubicBezTo>
                    <a:pt x="67" y="88"/>
                    <a:pt x="77" y="72"/>
                    <a:pt x="77" y="51"/>
                  </a:cubicBezTo>
                  <a:cubicBezTo>
                    <a:pt x="77" y="29"/>
                    <a:pt x="67" y="14"/>
                    <a:pt x="48"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 name="Freeform 52">
              <a:extLst>
                <a:ext uri="{FF2B5EF4-FFF2-40B4-BE49-F238E27FC236}">
                  <a16:creationId xmlns:a16="http://schemas.microsoft.com/office/drawing/2014/main" id="{C590DB0F-DC19-CD6D-2F4D-61479185D8A5}"/>
                </a:ext>
              </a:extLst>
            </p:cNvPr>
            <p:cNvSpPr>
              <a:spLocks/>
            </p:cNvSpPr>
            <p:nvPr/>
          </p:nvSpPr>
          <p:spPr bwMode="auto">
            <a:xfrm>
              <a:off x="3419476" y="185738"/>
              <a:ext cx="117475" cy="84138"/>
            </a:xfrm>
            <a:custGeom>
              <a:avLst/>
              <a:gdLst>
                <a:gd name="T0" fmla="*/ 123 w 142"/>
                <a:gd name="T1" fmla="*/ 101 h 101"/>
                <a:gd name="T2" fmla="*/ 123 w 142"/>
                <a:gd name="T3" fmla="*/ 39 h 101"/>
                <a:gd name="T4" fmla="*/ 106 w 142"/>
                <a:gd name="T5" fmla="*/ 16 h 101"/>
                <a:gd name="T6" fmla="*/ 80 w 142"/>
                <a:gd name="T7" fmla="*/ 41 h 101"/>
                <a:gd name="T8" fmla="*/ 80 w 142"/>
                <a:gd name="T9" fmla="*/ 101 h 101"/>
                <a:gd name="T10" fmla="*/ 62 w 142"/>
                <a:gd name="T11" fmla="*/ 101 h 101"/>
                <a:gd name="T12" fmla="*/ 62 w 142"/>
                <a:gd name="T13" fmla="*/ 39 h 101"/>
                <a:gd name="T14" fmla="*/ 44 w 142"/>
                <a:gd name="T15" fmla="*/ 16 h 101"/>
                <a:gd name="T16" fmla="*/ 19 w 142"/>
                <a:gd name="T17" fmla="*/ 41 h 101"/>
                <a:gd name="T18" fmla="*/ 19 w 142"/>
                <a:gd name="T19" fmla="*/ 101 h 101"/>
                <a:gd name="T20" fmla="*/ 0 w 142"/>
                <a:gd name="T21" fmla="*/ 101 h 101"/>
                <a:gd name="T22" fmla="*/ 0 w 142"/>
                <a:gd name="T23" fmla="*/ 2 h 101"/>
                <a:gd name="T24" fmla="*/ 18 w 142"/>
                <a:gd name="T25" fmla="*/ 2 h 101"/>
                <a:gd name="T26" fmla="*/ 19 w 142"/>
                <a:gd name="T27" fmla="*/ 20 h 101"/>
                <a:gd name="T28" fmla="*/ 51 w 142"/>
                <a:gd name="T29" fmla="*/ 0 h 101"/>
                <a:gd name="T30" fmla="*/ 79 w 142"/>
                <a:gd name="T31" fmla="*/ 21 h 101"/>
                <a:gd name="T32" fmla="*/ 112 w 142"/>
                <a:gd name="T33" fmla="*/ 0 h 101"/>
                <a:gd name="T34" fmla="*/ 142 w 142"/>
                <a:gd name="T35" fmla="*/ 34 h 101"/>
                <a:gd name="T36" fmla="*/ 142 w 142"/>
                <a:gd name="T37" fmla="*/ 101 h 101"/>
                <a:gd name="T38" fmla="*/ 123 w 142"/>
                <a:gd name="T39"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2" h="101">
                  <a:moveTo>
                    <a:pt x="123" y="101"/>
                  </a:moveTo>
                  <a:cubicBezTo>
                    <a:pt x="123" y="39"/>
                    <a:pt x="123" y="39"/>
                    <a:pt x="123" y="39"/>
                  </a:cubicBezTo>
                  <a:cubicBezTo>
                    <a:pt x="123" y="26"/>
                    <a:pt x="120" y="16"/>
                    <a:pt x="106" y="16"/>
                  </a:cubicBezTo>
                  <a:cubicBezTo>
                    <a:pt x="91" y="16"/>
                    <a:pt x="81" y="34"/>
                    <a:pt x="80" y="41"/>
                  </a:cubicBezTo>
                  <a:cubicBezTo>
                    <a:pt x="80" y="101"/>
                    <a:pt x="80" y="101"/>
                    <a:pt x="80" y="101"/>
                  </a:cubicBezTo>
                  <a:cubicBezTo>
                    <a:pt x="62" y="101"/>
                    <a:pt x="62" y="101"/>
                    <a:pt x="62" y="101"/>
                  </a:cubicBezTo>
                  <a:cubicBezTo>
                    <a:pt x="62" y="39"/>
                    <a:pt x="62" y="39"/>
                    <a:pt x="62" y="39"/>
                  </a:cubicBezTo>
                  <a:cubicBezTo>
                    <a:pt x="62" y="26"/>
                    <a:pt x="59" y="16"/>
                    <a:pt x="44" y="16"/>
                  </a:cubicBezTo>
                  <a:cubicBezTo>
                    <a:pt x="30" y="16"/>
                    <a:pt x="20" y="34"/>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5" y="9"/>
                    <a:pt x="37" y="0"/>
                    <a:pt x="51" y="0"/>
                  </a:cubicBezTo>
                  <a:cubicBezTo>
                    <a:pt x="64" y="0"/>
                    <a:pt x="75" y="6"/>
                    <a:pt x="79" y="21"/>
                  </a:cubicBezTo>
                  <a:cubicBezTo>
                    <a:pt x="86" y="9"/>
                    <a:pt x="98" y="0"/>
                    <a:pt x="112" y="0"/>
                  </a:cubicBezTo>
                  <a:cubicBezTo>
                    <a:pt x="128" y="0"/>
                    <a:pt x="142" y="9"/>
                    <a:pt x="142" y="34"/>
                  </a:cubicBezTo>
                  <a:cubicBezTo>
                    <a:pt x="142" y="101"/>
                    <a:pt x="142" y="101"/>
                    <a:pt x="142" y="101"/>
                  </a:cubicBezTo>
                  <a:cubicBezTo>
                    <a:pt x="123" y="101"/>
                    <a:pt x="123" y="101"/>
                    <a:pt x="123"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6" name="Freeform 53">
              <a:extLst>
                <a:ext uri="{FF2B5EF4-FFF2-40B4-BE49-F238E27FC236}">
                  <a16:creationId xmlns:a16="http://schemas.microsoft.com/office/drawing/2014/main" id="{975A0B57-FD60-D7A6-C45A-346EA17AEAA2}"/>
                </a:ext>
              </a:extLst>
            </p:cNvPr>
            <p:cNvSpPr>
              <a:spLocks/>
            </p:cNvSpPr>
            <p:nvPr/>
          </p:nvSpPr>
          <p:spPr bwMode="auto">
            <a:xfrm>
              <a:off x="3594101" y="157163"/>
              <a:ext cx="69850" cy="112713"/>
            </a:xfrm>
            <a:custGeom>
              <a:avLst/>
              <a:gdLst>
                <a:gd name="T0" fmla="*/ 0 w 44"/>
                <a:gd name="T1" fmla="*/ 71 h 71"/>
                <a:gd name="T2" fmla="*/ 0 w 44"/>
                <a:gd name="T3" fmla="*/ 0 h 71"/>
                <a:gd name="T4" fmla="*/ 43 w 44"/>
                <a:gd name="T5" fmla="*/ 0 h 71"/>
                <a:gd name="T6" fmla="*/ 43 w 44"/>
                <a:gd name="T7" fmla="*/ 8 h 71"/>
                <a:gd name="T8" fmla="*/ 10 w 44"/>
                <a:gd name="T9" fmla="*/ 8 h 71"/>
                <a:gd name="T10" fmla="*/ 10 w 44"/>
                <a:gd name="T11" fmla="*/ 29 h 71"/>
                <a:gd name="T12" fmla="*/ 41 w 44"/>
                <a:gd name="T13" fmla="*/ 29 h 71"/>
                <a:gd name="T14" fmla="*/ 41 w 44"/>
                <a:gd name="T15" fmla="*/ 38 h 71"/>
                <a:gd name="T16" fmla="*/ 10 w 44"/>
                <a:gd name="T17" fmla="*/ 38 h 71"/>
                <a:gd name="T18" fmla="*/ 10 w 44"/>
                <a:gd name="T19" fmla="*/ 62 h 71"/>
                <a:gd name="T20" fmla="*/ 44 w 44"/>
                <a:gd name="T21" fmla="*/ 62 h 71"/>
                <a:gd name="T22" fmla="*/ 44 w 44"/>
                <a:gd name="T23" fmla="*/ 71 h 71"/>
                <a:gd name="T24" fmla="*/ 0 w 44"/>
                <a:gd name="T25" fmla="*/ 71 h 71"/>
                <a:gd name="T26" fmla="*/ 0 w 44"/>
                <a:gd name="T27"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71">
                  <a:moveTo>
                    <a:pt x="0" y="71"/>
                  </a:moveTo>
                  <a:lnTo>
                    <a:pt x="0" y="0"/>
                  </a:lnTo>
                  <a:lnTo>
                    <a:pt x="43" y="0"/>
                  </a:lnTo>
                  <a:lnTo>
                    <a:pt x="43" y="8"/>
                  </a:lnTo>
                  <a:lnTo>
                    <a:pt x="10" y="8"/>
                  </a:lnTo>
                  <a:lnTo>
                    <a:pt x="10" y="29"/>
                  </a:lnTo>
                  <a:lnTo>
                    <a:pt x="41" y="29"/>
                  </a:lnTo>
                  <a:lnTo>
                    <a:pt x="41" y="38"/>
                  </a:lnTo>
                  <a:lnTo>
                    <a:pt x="10" y="38"/>
                  </a:lnTo>
                  <a:lnTo>
                    <a:pt x="10" y="62"/>
                  </a:lnTo>
                  <a:lnTo>
                    <a:pt x="44" y="62"/>
                  </a:lnTo>
                  <a:lnTo>
                    <a:pt x="44" y="71"/>
                  </a:lnTo>
                  <a:lnTo>
                    <a:pt x="0" y="71"/>
                  </a:lnTo>
                  <a:lnTo>
                    <a:pt x="0" y="7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7" name="Freeform 54">
              <a:extLst>
                <a:ext uri="{FF2B5EF4-FFF2-40B4-BE49-F238E27FC236}">
                  <a16:creationId xmlns:a16="http://schemas.microsoft.com/office/drawing/2014/main" id="{E8018739-B110-09C4-D3DE-76CFD23BB4E9}"/>
                </a:ext>
              </a:extLst>
            </p:cNvPr>
            <p:cNvSpPr>
              <a:spLocks/>
            </p:cNvSpPr>
            <p:nvPr/>
          </p:nvSpPr>
          <p:spPr bwMode="auto">
            <a:xfrm>
              <a:off x="3671888" y="188913"/>
              <a:ext cx="77788" cy="80963"/>
            </a:xfrm>
            <a:custGeom>
              <a:avLst/>
              <a:gdLst>
                <a:gd name="T0" fmla="*/ 38 w 49"/>
                <a:gd name="T1" fmla="*/ 51 h 51"/>
                <a:gd name="T2" fmla="*/ 24 w 49"/>
                <a:gd name="T3" fmla="*/ 30 h 51"/>
                <a:gd name="T4" fmla="*/ 11 w 49"/>
                <a:gd name="T5" fmla="*/ 51 h 51"/>
                <a:gd name="T6" fmla="*/ 0 w 49"/>
                <a:gd name="T7" fmla="*/ 51 h 51"/>
                <a:gd name="T8" fmla="*/ 18 w 49"/>
                <a:gd name="T9" fmla="*/ 25 h 51"/>
                <a:gd name="T10" fmla="*/ 1 w 49"/>
                <a:gd name="T11" fmla="*/ 0 h 51"/>
                <a:gd name="T12" fmla="*/ 12 w 49"/>
                <a:gd name="T13" fmla="*/ 0 h 51"/>
                <a:gd name="T14" fmla="*/ 25 w 49"/>
                <a:gd name="T15" fmla="*/ 19 h 51"/>
                <a:gd name="T16" fmla="*/ 37 w 49"/>
                <a:gd name="T17" fmla="*/ 0 h 51"/>
                <a:gd name="T18" fmla="*/ 48 w 49"/>
                <a:gd name="T19" fmla="*/ 0 h 51"/>
                <a:gd name="T20" fmla="*/ 30 w 49"/>
                <a:gd name="T21" fmla="*/ 25 h 51"/>
                <a:gd name="T22" fmla="*/ 49 w 49"/>
                <a:gd name="T23" fmla="*/ 51 h 51"/>
                <a:gd name="T24" fmla="*/ 38 w 49"/>
                <a:gd name="T2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1">
                  <a:moveTo>
                    <a:pt x="38" y="51"/>
                  </a:moveTo>
                  <a:lnTo>
                    <a:pt x="24" y="30"/>
                  </a:lnTo>
                  <a:lnTo>
                    <a:pt x="11" y="51"/>
                  </a:lnTo>
                  <a:lnTo>
                    <a:pt x="0" y="51"/>
                  </a:lnTo>
                  <a:lnTo>
                    <a:pt x="18" y="25"/>
                  </a:lnTo>
                  <a:lnTo>
                    <a:pt x="1" y="0"/>
                  </a:lnTo>
                  <a:lnTo>
                    <a:pt x="12" y="0"/>
                  </a:lnTo>
                  <a:lnTo>
                    <a:pt x="25" y="19"/>
                  </a:lnTo>
                  <a:lnTo>
                    <a:pt x="37" y="0"/>
                  </a:lnTo>
                  <a:lnTo>
                    <a:pt x="48" y="0"/>
                  </a:lnTo>
                  <a:lnTo>
                    <a:pt x="30" y="25"/>
                  </a:lnTo>
                  <a:lnTo>
                    <a:pt x="49" y="51"/>
                  </a:lnTo>
                  <a:lnTo>
                    <a:pt x="38"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8" name="Freeform 55">
              <a:extLst>
                <a:ext uri="{FF2B5EF4-FFF2-40B4-BE49-F238E27FC236}">
                  <a16:creationId xmlns:a16="http://schemas.microsoft.com/office/drawing/2014/main" id="{6262A5DA-588E-44E3-D3E5-B27EFDFBA451}"/>
                </a:ext>
              </a:extLst>
            </p:cNvPr>
            <p:cNvSpPr>
              <a:spLocks noEditPoints="1"/>
            </p:cNvSpPr>
            <p:nvPr/>
          </p:nvSpPr>
          <p:spPr bwMode="auto">
            <a:xfrm>
              <a:off x="3763963" y="185738"/>
              <a:ext cx="77788" cy="114300"/>
            </a:xfrm>
            <a:custGeom>
              <a:avLst/>
              <a:gdLst>
                <a:gd name="T0" fmla="*/ 49 w 94"/>
                <a:gd name="T1" fmla="*/ 102 h 136"/>
                <a:gd name="T2" fmla="*/ 18 w 94"/>
                <a:gd name="T3" fmla="*/ 85 h 136"/>
                <a:gd name="T4" fmla="*/ 18 w 94"/>
                <a:gd name="T5" fmla="*/ 136 h 136"/>
                <a:gd name="T6" fmla="*/ 0 w 94"/>
                <a:gd name="T7" fmla="*/ 136 h 136"/>
                <a:gd name="T8" fmla="*/ 0 w 94"/>
                <a:gd name="T9" fmla="*/ 1 h 136"/>
                <a:gd name="T10" fmla="*/ 17 w 94"/>
                <a:gd name="T11" fmla="*/ 1 h 136"/>
                <a:gd name="T12" fmla="*/ 18 w 94"/>
                <a:gd name="T13" fmla="*/ 17 h 136"/>
                <a:gd name="T14" fmla="*/ 51 w 94"/>
                <a:gd name="T15" fmla="*/ 0 h 136"/>
                <a:gd name="T16" fmla="*/ 94 w 94"/>
                <a:gd name="T17" fmla="*/ 51 h 136"/>
                <a:gd name="T18" fmla="*/ 49 w 94"/>
                <a:gd name="T19" fmla="*/ 102 h 136"/>
                <a:gd name="T20" fmla="*/ 46 w 94"/>
                <a:gd name="T21" fmla="*/ 14 h 136"/>
                <a:gd name="T22" fmla="*/ 17 w 94"/>
                <a:gd name="T23" fmla="*/ 50 h 136"/>
                <a:gd name="T24" fmla="*/ 45 w 94"/>
                <a:gd name="T25" fmla="*/ 87 h 136"/>
                <a:gd name="T26" fmla="*/ 74 w 94"/>
                <a:gd name="T27" fmla="*/ 50 h 136"/>
                <a:gd name="T28" fmla="*/ 46 w 94"/>
                <a:gd name="T29" fmla="*/ 1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36">
                  <a:moveTo>
                    <a:pt x="49" y="102"/>
                  </a:moveTo>
                  <a:cubicBezTo>
                    <a:pt x="29" y="102"/>
                    <a:pt x="21" y="89"/>
                    <a:pt x="18" y="85"/>
                  </a:cubicBezTo>
                  <a:cubicBezTo>
                    <a:pt x="18" y="136"/>
                    <a:pt x="18" y="136"/>
                    <a:pt x="18" y="136"/>
                  </a:cubicBezTo>
                  <a:cubicBezTo>
                    <a:pt x="0" y="136"/>
                    <a:pt x="0" y="136"/>
                    <a:pt x="0" y="136"/>
                  </a:cubicBezTo>
                  <a:cubicBezTo>
                    <a:pt x="0" y="1"/>
                    <a:pt x="0" y="1"/>
                    <a:pt x="0" y="1"/>
                  </a:cubicBezTo>
                  <a:cubicBezTo>
                    <a:pt x="17" y="1"/>
                    <a:pt x="17" y="1"/>
                    <a:pt x="17" y="1"/>
                  </a:cubicBezTo>
                  <a:cubicBezTo>
                    <a:pt x="18" y="17"/>
                    <a:pt x="18" y="17"/>
                    <a:pt x="18" y="17"/>
                  </a:cubicBezTo>
                  <a:cubicBezTo>
                    <a:pt x="20" y="15"/>
                    <a:pt x="30" y="0"/>
                    <a:pt x="51" y="0"/>
                  </a:cubicBezTo>
                  <a:cubicBezTo>
                    <a:pt x="78" y="0"/>
                    <a:pt x="94" y="21"/>
                    <a:pt x="94" y="51"/>
                  </a:cubicBezTo>
                  <a:cubicBezTo>
                    <a:pt x="93" y="81"/>
                    <a:pt x="75" y="102"/>
                    <a:pt x="49" y="102"/>
                  </a:cubicBezTo>
                  <a:close/>
                  <a:moveTo>
                    <a:pt x="46" y="14"/>
                  </a:moveTo>
                  <a:cubicBezTo>
                    <a:pt x="29" y="14"/>
                    <a:pt x="17" y="31"/>
                    <a:pt x="17" y="50"/>
                  </a:cubicBezTo>
                  <a:cubicBezTo>
                    <a:pt x="17" y="70"/>
                    <a:pt x="28" y="87"/>
                    <a:pt x="45" y="87"/>
                  </a:cubicBezTo>
                  <a:cubicBezTo>
                    <a:pt x="62" y="87"/>
                    <a:pt x="74" y="70"/>
                    <a:pt x="74" y="50"/>
                  </a:cubicBezTo>
                  <a:cubicBezTo>
                    <a:pt x="74" y="31"/>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9" name="Freeform 56">
              <a:extLst>
                <a:ext uri="{FF2B5EF4-FFF2-40B4-BE49-F238E27FC236}">
                  <a16:creationId xmlns:a16="http://schemas.microsoft.com/office/drawing/2014/main" id="{35512E43-0E79-8BBC-F997-A442D44277DD}"/>
                </a:ext>
              </a:extLst>
            </p:cNvPr>
            <p:cNvSpPr>
              <a:spLocks noEditPoints="1"/>
            </p:cNvSpPr>
            <p:nvPr/>
          </p:nvSpPr>
          <p:spPr bwMode="auto">
            <a:xfrm>
              <a:off x="3852863"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5"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0" name="Freeform 57">
              <a:extLst>
                <a:ext uri="{FF2B5EF4-FFF2-40B4-BE49-F238E27FC236}">
                  <a16:creationId xmlns:a16="http://schemas.microsoft.com/office/drawing/2014/main" id="{FEF6EF1B-2A95-0FAE-281F-3A8B2AACAC0B}"/>
                </a:ext>
              </a:extLst>
            </p:cNvPr>
            <p:cNvSpPr>
              <a:spLocks/>
            </p:cNvSpPr>
            <p:nvPr/>
          </p:nvSpPr>
          <p:spPr bwMode="auto">
            <a:xfrm>
              <a:off x="3946526" y="185738"/>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 name="Freeform 58">
              <a:extLst>
                <a:ext uri="{FF2B5EF4-FFF2-40B4-BE49-F238E27FC236}">
                  <a16:creationId xmlns:a16="http://schemas.microsoft.com/office/drawing/2014/main" id="{AF31A35E-7433-891D-44E8-BEA36D454EE3}"/>
                </a:ext>
              </a:extLst>
            </p:cNvPr>
            <p:cNvSpPr>
              <a:spLocks noEditPoints="1"/>
            </p:cNvSpPr>
            <p:nvPr/>
          </p:nvSpPr>
          <p:spPr bwMode="auto">
            <a:xfrm>
              <a:off x="4005263" y="150813"/>
              <a:ext cx="20638" cy="119063"/>
            </a:xfrm>
            <a:custGeom>
              <a:avLst/>
              <a:gdLst>
                <a:gd name="T0" fmla="*/ 13 w 26"/>
                <a:gd name="T1" fmla="*/ 25 h 144"/>
                <a:gd name="T2" fmla="*/ 0 w 26"/>
                <a:gd name="T3" fmla="*/ 13 h 144"/>
                <a:gd name="T4" fmla="*/ 13 w 26"/>
                <a:gd name="T5" fmla="*/ 0 h 144"/>
                <a:gd name="T6" fmla="*/ 26 w 26"/>
                <a:gd name="T7" fmla="*/ 12 h 144"/>
                <a:gd name="T8" fmla="*/ 13 w 26"/>
                <a:gd name="T9" fmla="*/ 25 h 144"/>
                <a:gd name="T10" fmla="*/ 3 w 26"/>
                <a:gd name="T11" fmla="*/ 144 h 144"/>
                <a:gd name="T12" fmla="*/ 3 w 26"/>
                <a:gd name="T13" fmla="*/ 45 h 144"/>
                <a:gd name="T14" fmla="*/ 22 w 26"/>
                <a:gd name="T15" fmla="*/ 45 h 144"/>
                <a:gd name="T16" fmla="*/ 22 w 26"/>
                <a:gd name="T17" fmla="*/ 144 h 144"/>
                <a:gd name="T18" fmla="*/ 3 w 26"/>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4">
                  <a:moveTo>
                    <a:pt x="13" y="25"/>
                  </a:moveTo>
                  <a:cubicBezTo>
                    <a:pt x="6" y="25"/>
                    <a:pt x="0" y="20"/>
                    <a:pt x="0" y="13"/>
                  </a:cubicBezTo>
                  <a:cubicBezTo>
                    <a:pt x="0" y="6"/>
                    <a:pt x="6" y="0"/>
                    <a:pt x="13" y="0"/>
                  </a:cubicBezTo>
                  <a:cubicBezTo>
                    <a:pt x="20" y="0"/>
                    <a:pt x="26" y="6"/>
                    <a:pt x="26" y="12"/>
                  </a:cubicBezTo>
                  <a:cubicBezTo>
                    <a:pt x="26" y="19"/>
                    <a:pt x="20" y="25"/>
                    <a:pt x="13"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2" name="Freeform 59">
              <a:extLst>
                <a:ext uri="{FF2B5EF4-FFF2-40B4-BE49-F238E27FC236}">
                  <a16:creationId xmlns:a16="http://schemas.microsoft.com/office/drawing/2014/main" id="{011AEB08-8C96-F19B-82E4-848E1AED67AD}"/>
                </a:ext>
              </a:extLst>
            </p:cNvPr>
            <p:cNvSpPr>
              <a:spLocks noEditPoints="1"/>
            </p:cNvSpPr>
            <p:nvPr/>
          </p:nvSpPr>
          <p:spPr bwMode="auto">
            <a:xfrm>
              <a:off x="4041776"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 name="Freeform 60">
              <a:extLst>
                <a:ext uri="{FF2B5EF4-FFF2-40B4-BE49-F238E27FC236}">
                  <a16:creationId xmlns:a16="http://schemas.microsoft.com/office/drawing/2014/main" id="{131EA098-7609-E572-FDAB-89536CA9855D}"/>
                </a:ext>
              </a:extLst>
            </p:cNvPr>
            <p:cNvSpPr>
              <a:spLocks/>
            </p:cNvSpPr>
            <p:nvPr/>
          </p:nvSpPr>
          <p:spPr bwMode="auto">
            <a:xfrm>
              <a:off x="4135438" y="185738"/>
              <a:ext cx="69850" cy="84138"/>
            </a:xfrm>
            <a:custGeom>
              <a:avLst/>
              <a:gdLst>
                <a:gd name="T0" fmla="*/ 65 w 84"/>
                <a:gd name="T1" fmla="*/ 101 h 101"/>
                <a:gd name="T2" fmla="*/ 65 w 84"/>
                <a:gd name="T3" fmla="*/ 41 h 101"/>
                <a:gd name="T4" fmla="*/ 45 w 84"/>
                <a:gd name="T5" fmla="*/ 16 h 101"/>
                <a:gd name="T6" fmla="*/ 19 w 84"/>
                <a:gd name="T7" fmla="*/ 41 h 101"/>
                <a:gd name="T8" fmla="*/ 19 w 84"/>
                <a:gd name="T9" fmla="*/ 101 h 101"/>
                <a:gd name="T10" fmla="*/ 0 w 84"/>
                <a:gd name="T11" fmla="*/ 101 h 101"/>
                <a:gd name="T12" fmla="*/ 0 w 84"/>
                <a:gd name="T13" fmla="*/ 2 h 101"/>
                <a:gd name="T14" fmla="*/ 18 w 84"/>
                <a:gd name="T15" fmla="*/ 2 h 101"/>
                <a:gd name="T16" fmla="*/ 19 w 84"/>
                <a:gd name="T17" fmla="*/ 20 h 101"/>
                <a:gd name="T18" fmla="*/ 52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1"/>
                    <a:pt x="65" y="41"/>
                    <a:pt x="65" y="41"/>
                  </a:cubicBezTo>
                  <a:cubicBezTo>
                    <a:pt x="65" y="26"/>
                    <a:pt x="60" y="16"/>
                    <a:pt x="45" y="16"/>
                  </a:cubicBezTo>
                  <a:cubicBezTo>
                    <a:pt x="30" y="16"/>
                    <a:pt x="21" y="32"/>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2"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4" name="Freeform 61">
              <a:extLst>
                <a:ext uri="{FF2B5EF4-FFF2-40B4-BE49-F238E27FC236}">
                  <a16:creationId xmlns:a16="http://schemas.microsoft.com/office/drawing/2014/main" id="{8CB86734-E125-A2B2-51F8-7EC52DBF269F}"/>
                </a:ext>
              </a:extLst>
            </p:cNvPr>
            <p:cNvSpPr>
              <a:spLocks/>
            </p:cNvSpPr>
            <p:nvPr/>
          </p:nvSpPr>
          <p:spPr bwMode="auto">
            <a:xfrm>
              <a:off x="4221163" y="185738"/>
              <a:ext cx="71438" cy="85725"/>
            </a:xfrm>
            <a:custGeom>
              <a:avLst/>
              <a:gdLst>
                <a:gd name="T0" fmla="*/ 76 w 86"/>
                <a:gd name="T1" fmla="*/ 28 h 103"/>
                <a:gd name="T2" fmla="*/ 51 w 86"/>
                <a:gd name="T3" fmla="*/ 15 h 103"/>
                <a:gd name="T4" fmla="*/ 20 w 86"/>
                <a:gd name="T5" fmla="*/ 51 h 103"/>
                <a:gd name="T6" fmla="*/ 50 w 86"/>
                <a:gd name="T7" fmla="*/ 86 h 103"/>
                <a:gd name="T8" fmla="*/ 76 w 86"/>
                <a:gd name="T9" fmla="*/ 73 h 103"/>
                <a:gd name="T10" fmla="*/ 86 w 86"/>
                <a:gd name="T11" fmla="*/ 85 h 103"/>
                <a:gd name="T12" fmla="*/ 47 w 86"/>
                <a:gd name="T13" fmla="*/ 103 h 103"/>
                <a:gd name="T14" fmla="*/ 0 w 86"/>
                <a:gd name="T15" fmla="*/ 51 h 103"/>
                <a:gd name="T16" fmla="*/ 48 w 86"/>
                <a:gd name="T17" fmla="*/ 0 h 103"/>
                <a:gd name="T18" fmla="*/ 85 w 86"/>
                <a:gd name="T19" fmla="*/ 17 h 103"/>
                <a:gd name="T20" fmla="*/ 76 w 86"/>
                <a:gd name="T21" fmla="*/ 28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6" h="103">
                  <a:moveTo>
                    <a:pt x="76" y="28"/>
                  </a:moveTo>
                  <a:cubicBezTo>
                    <a:pt x="76" y="28"/>
                    <a:pt x="67" y="15"/>
                    <a:pt x="51" y="15"/>
                  </a:cubicBezTo>
                  <a:cubicBezTo>
                    <a:pt x="34" y="15"/>
                    <a:pt x="20" y="27"/>
                    <a:pt x="20" y="51"/>
                  </a:cubicBezTo>
                  <a:cubicBezTo>
                    <a:pt x="20" y="75"/>
                    <a:pt x="34" y="86"/>
                    <a:pt x="50" y="86"/>
                  </a:cubicBezTo>
                  <a:cubicBezTo>
                    <a:pt x="66" y="86"/>
                    <a:pt x="76" y="74"/>
                    <a:pt x="76" y="73"/>
                  </a:cubicBezTo>
                  <a:cubicBezTo>
                    <a:pt x="86" y="85"/>
                    <a:pt x="86" y="85"/>
                    <a:pt x="86" y="85"/>
                  </a:cubicBezTo>
                  <a:cubicBezTo>
                    <a:pt x="85" y="86"/>
                    <a:pt x="74" y="103"/>
                    <a:pt x="47" y="103"/>
                  </a:cubicBezTo>
                  <a:cubicBezTo>
                    <a:pt x="21" y="103"/>
                    <a:pt x="0" y="83"/>
                    <a:pt x="0" y="51"/>
                  </a:cubicBezTo>
                  <a:cubicBezTo>
                    <a:pt x="0" y="19"/>
                    <a:pt x="22" y="0"/>
                    <a:pt x="48" y="0"/>
                  </a:cubicBezTo>
                  <a:cubicBezTo>
                    <a:pt x="74" y="0"/>
                    <a:pt x="84" y="16"/>
                    <a:pt x="85" y="17"/>
                  </a:cubicBezTo>
                  <a:lnTo>
                    <a:pt x="76"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 name="Freeform 62">
              <a:extLst>
                <a:ext uri="{FF2B5EF4-FFF2-40B4-BE49-F238E27FC236}">
                  <a16:creationId xmlns:a16="http://schemas.microsoft.com/office/drawing/2014/main" id="{E2BA6FAC-BC0B-955C-76C2-7569276E7C26}"/>
                </a:ext>
              </a:extLst>
            </p:cNvPr>
            <p:cNvSpPr>
              <a:spLocks noEditPoints="1"/>
            </p:cNvSpPr>
            <p:nvPr/>
          </p:nvSpPr>
          <p:spPr bwMode="auto">
            <a:xfrm>
              <a:off x="43037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1"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 name="Rectangle 63">
              <a:extLst>
                <a:ext uri="{FF2B5EF4-FFF2-40B4-BE49-F238E27FC236}">
                  <a16:creationId xmlns:a16="http://schemas.microsoft.com/office/drawing/2014/main" id="{8B1668FC-ED11-4E5F-5CD7-B8AECBE72E88}"/>
                </a:ext>
              </a:extLst>
            </p:cNvPr>
            <p:cNvSpPr>
              <a:spLocks noChangeArrowheads="1"/>
            </p:cNvSpPr>
            <p:nvPr/>
          </p:nvSpPr>
          <p:spPr bwMode="auto">
            <a:xfrm>
              <a:off x="2271713" y="-269875"/>
              <a:ext cx="12700" cy="7731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 name="Oval 64">
              <a:extLst>
                <a:ext uri="{FF2B5EF4-FFF2-40B4-BE49-F238E27FC236}">
                  <a16:creationId xmlns:a16="http://schemas.microsoft.com/office/drawing/2014/main" id="{E764F59C-9348-969F-DC4C-91400D94748F}"/>
                </a:ext>
              </a:extLst>
            </p:cNvPr>
            <p:cNvSpPr>
              <a:spLocks noChangeArrowheads="1"/>
            </p:cNvSpPr>
            <p:nvPr/>
          </p:nvSpPr>
          <p:spPr bwMode="auto">
            <a:xfrm>
              <a:off x="911226" y="-279400"/>
              <a:ext cx="119063" cy="1206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8" name="Oval 65">
              <a:extLst>
                <a:ext uri="{FF2B5EF4-FFF2-40B4-BE49-F238E27FC236}">
                  <a16:creationId xmlns:a16="http://schemas.microsoft.com/office/drawing/2014/main" id="{0C6CC64C-557B-7855-41F2-B4CCE30CCF03}"/>
                </a:ext>
              </a:extLst>
            </p:cNvPr>
            <p:cNvSpPr>
              <a:spLocks noChangeArrowheads="1"/>
            </p:cNvSpPr>
            <p:nvPr/>
          </p:nvSpPr>
          <p:spPr bwMode="auto">
            <a:xfrm>
              <a:off x="752476" y="-269875"/>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9" name="Oval 66">
              <a:extLst>
                <a:ext uri="{FF2B5EF4-FFF2-40B4-BE49-F238E27FC236}">
                  <a16:creationId xmlns:a16="http://schemas.microsoft.com/office/drawing/2014/main" id="{6F43F3D1-B8CB-54F6-36F7-16314257D69B}"/>
                </a:ext>
              </a:extLst>
            </p:cNvPr>
            <p:cNvSpPr>
              <a:spLocks noChangeArrowheads="1"/>
            </p:cNvSpPr>
            <p:nvPr/>
          </p:nvSpPr>
          <p:spPr bwMode="auto">
            <a:xfrm>
              <a:off x="919163" y="-103188"/>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0" name="Oval 67">
              <a:extLst>
                <a:ext uri="{FF2B5EF4-FFF2-40B4-BE49-F238E27FC236}">
                  <a16:creationId xmlns:a16="http://schemas.microsoft.com/office/drawing/2014/main" id="{92E571BB-D352-2156-6D4A-C44BE8B1DEC3}"/>
                </a:ext>
              </a:extLst>
            </p:cNvPr>
            <p:cNvSpPr>
              <a:spLocks noChangeArrowheads="1"/>
            </p:cNvSpPr>
            <p:nvPr/>
          </p:nvSpPr>
          <p:spPr bwMode="auto">
            <a:xfrm>
              <a:off x="927101" y="53975"/>
              <a:ext cx="85725"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1" name="Oval 68">
              <a:extLst>
                <a:ext uri="{FF2B5EF4-FFF2-40B4-BE49-F238E27FC236}">
                  <a16:creationId xmlns:a16="http://schemas.microsoft.com/office/drawing/2014/main" id="{7A8957F8-68A4-3EE6-C67A-79E4C3B0E740}"/>
                </a:ext>
              </a:extLst>
            </p:cNvPr>
            <p:cNvSpPr>
              <a:spLocks noChangeArrowheads="1"/>
            </p:cNvSpPr>
            <p:nvPr/>
          </p:nvSpPr>
          <p:spPr bwMode="auto">
            <a:xfrm>
              <a:off x="760413" y="-95250"/>
              <a:ext cx="87313"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2" name="Oval 69">
              <a:extLst>
                <a:ext uri="{FF2B5EF4-FFF2-40B4-BE49-F238E27FC236}">
                  <a16:creationId xmlns:a16="http://schemas.microsoft.com/office/drawing/2014/main" id="{E37C8ED8-118C-127C-C8D8-93DB49103625}"/>
                </a:ext>
              </a:extLst>
            </p:cNvPr>
            <p:cNvSpPr>
              <a:spLocks noChangeArrowheads="1"/>
            </p:cNvSpPr>
            <p:nvPr/>
          </p:nvSpPr>
          <p:spPr bwMode="auto">
            <a:xfrm>
              <a:off x="611188" y="-261938"/>
              <a:ext cx="85725"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 name="TextBox 2">
            <a:extLst>
              <a:ext uri="{FF2B5EF4-FFF2-40B4-BE49-F238E27FC236}">
                <a16:creationId xmlns:a16="http://schemas.microsoft.com/office/drawing/2014/main" id="{BFFC5C2C-B337-3578-4DEF-5FA5EAEA706D}"/>
              </a:ext>
            </a:extLst>
          </p:cNvPr>
          <p:cNvSpPr txBox="1"/>
          <p:nvPr/>
        </p:nvSpPr>
        <p:spPr>
          <a:xfrm>
            <a:off x="1516830" y="6334188"/>
            <a:ext cx="5719046" cy="153888"/>
          </a:xfrm>
          <a:prstGeom prst="rect">
            <a:avLst/>
          </a:prstGeom>
          <a:noFill/>
        </p:spPr>
        <p:txBody>
          <a:bodyPr wrap="square" lIns="0" tIns="0" rIns="0" bIns="0" rtlCol="0">
            <a:spAutoFit/>
          </a:bodyPr>
          <a:lstStyle/>
          <a:p>
            <a:pPr algn="ctr"/>
            <a:r>
              <a:rPr lang="en-US" sz="1000" dirty="0">
                <a:solidFill>
                  <a:schemeClr val="bg1"/>
                </a:solidFill>
              </a:rPr>
              <a:t>Includes content supplied by Sales Benchmark Index; Copyright © Sales Benchmark Index, 2024</a:t>
            </a:r>
          </a:p>
        </p:txBody>
      </p:sp>
    </p:spTree>
    <p:extLst>
      <p:ext uri="{BB962C8B-B14F-4D97-AF65-F5344CB8AC3E}">
        <p14:creationId xmlns:p14="http://schemas.microsoft.com/office/powerpoint/2010/main" val="33131846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1_Agenda">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2BF90FA9-C732-154F-7C41-F42B7E5840D0}"/>
              </a:ext>
            </a:extLst>
          </p:cNvPr>
          <p:cNvGraphicFramePr>
            <a:graphicFrameLocks noChangeAspect="1"/>
          </p:cNvGraphicFramePr>
          <p:nvPr>
            <p:custDataLst>
              <p:tags r:id="rId1"/>
            </p:custDataLst>
            <p:extLst>
              <p:ext uri="{D42A27DB-BD31-4B8C-83A1-F6EECF244321}">
                <p14:modId xmlns:p14="http://schemas.microsoft.com/office/powerpoint/2010/main" val="417092213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5" name="Object 4" hidden="1">
                        <a:extLst>
                          <a:ext uri="{FF2B5EF4-FFF2-40B4-BE49-F238E27FC236}">
                            <a16:creationId xmlns:a16="http://schemas.microsoft.com/office/drawing/2014/main" id="{2BF90FA9-C732-154F-7C41-F42B7E5840D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Text Placeholder 2">
            <a:extLst>
              <a:ext uri="{FF2B5EF4-FFF2-40B4-BE49-F238E27FC236}">
                <a16:creationId xmlns:a16="http://schemas.microsoft.com/office/drawing/2014/main" id="{467268DF-0D1B-2D93-A94B-382F22D1D196}"/>
              </a:ext>
            </a:extLst>
          </p:cNvPr>
          <p:cNvSpPr>
            <a:spLocks noGrp="1"/>
          </p:cNvSpPr>
          <p:nvPr>
            <p:ph type="body" sz="quarter" idx="10" hasCustomPrompt="1"/>
          </p:nvPr>
        </p:nvSpPr>
        <p:spPr>
          <a:xfrm>
            <a:off x="1802541" y="2186099"/>
            <a:ext cx="1354138" cy="2730500"/>
          </a:xfr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lang="en-US" sz="5400" b="1" kern="1200" dirty="0">
                <a:solidFill>
                  <a:srgbClr val="000B0B"/>
                </a:solidFill>
                <a:latin typeface="AvenirNext LT Pro Bold" panose="020B0504020202020204" pitchFamily="34" charset="77"/>
                <a:ea typeface="Verdana" panose="020B0604030504040204" pitchFamily="34" charset="0"/>
                <a:cs typeface="Verdana" panose="020B0604030504040204" pitchFamily="34" charset="0"/>
              </a:defRPr>
            </a:lvl1pPr>
          </a:lstStyle>
          <a:p>
            <a:pPr marL="0" indent="0">
              <a:buNone/>
            </a:pPr>
            <a:r>
              <a:rPr lang="en-US" sz="5400" b="1" dirty="0">
                <a:solidFill>
                  <a:srgbClr val="000B0B"/>
                </a:solidFill>
                <a:latin typeface="AvenirNext LT Pro Bold" panose="020B0504020202020204" pitchFamily="34" charset="77"/>
                <a:ea typeface="Verdana" panose="020B0604030504040204" pitchFamily="34" charset="0"/>
                <a:cs typeface="Verdana" panose="020B0604030504040204" pitchFamily="34" charset="0"/>
              </a:rPr>
              <a:t>01</a:t>
            </a:r>
          </a:p>
          <a:p>
            <a:pPr marL="0" indent="0">
              <a:buNone/>
            </a:pPr>
            <a:r>
              <a:rPr lang="en-US" sz="5400" b="1" dirty="0">
                <a:solidFill>
                  <a:srgbClr val="000B0B"/>
                </a:solidFill>
                <a:latin typeface="AvenirNext LT Pro Bold" panose="020B0504020202020204" pitchFamily="34" charset="77"/>
                <a:ea typeface="Verdana" panose="020B0604030504040204" pitchFamily="34" charset="0"/>
                <a:cs typeface="Verdana" panose="020B0604030504040204" pitchFamily="34" charset="0"/>
              </a:rPr>
              <a:t>02</a:t>
            </a:r>
          </a:p>
          <a:p>
            <a:pPr marL="0" indent="0">
              <a:buNone/>
            </a:pPr>
            <a:r>
              <a:rPr lang="en-US" sz="5400" b="1" dirty="0">
                <a:solidFill>
                  <a:srgbClr val="000B0B"/>
                </a:solidFill>
                <a:latin typeface="AvenirNext LT Pro Bold" panose="020B0504020202020204" pitchFamily="34" charset="77"/>
                <a:ea typeface="Verdana" panose="020B0604030504040204" pitchFamily="34" charset="0"/>
                <a:cs typeface="Verdana" panose="020B0604030504040204" pitchFamily="34" charset="0"/>
              </a:rPr>
              <a:t>03</a:t>
            </a:r>
            <a:endParaRPr lang="en-US" sz="1600" b="1" dirty="0">
              <a:solidFill>
                <a:srgbClr val="000B0B"/>
              </a:solidFill>
              <a:latin typeface="AvenirNext LT Pro Bold" panose="020B0504020202020204" pitchFamily="34" charset="77"/>
              <a:ea typeface="Verdana" panose="020B0604030504040204" pitchFamily="34" charset="0"/>
              <a:cs typeface="Verdana" panose="020B0604030504040204" pitchFamily="34" charset="0"/>
            </a:endParaRPr>
          </a:p>
        </p:txBody>
      </p:sp>
      <p:sp>
        <p:nvSpPr>
          <p:cNvPr id="4" name="Text Placeholder 3">
            <a:extLst>
              <a:ext uri="{FF2B5EF4-FFF2-40B4-BE49-F238E27FC236}">
                <a16:creationId xmlns:a16="http://schemas.microsoft.com/office/drawing/2014/main" id="{1A9591AD-199E-A70A-9360-68820C39D0CE}"/>
              </a:ext>
            </a:extLst>
          </p:cNvPr>
          <p:cNvSpPr>
            <a:spLocks noGrp="1"/>
          </p:cNvSpPr>
          <p:nvPr>
            <p:ph type="body" sz="quarter" idx="11" hasCustomPrompt="1"/>
          </p:nvPr>
        </p:nvSpPr>
        <p:spPr>
          <a:xfrm>
            <a:off x="3209681" y="2331426"/>
            <a:ext cx="6866305" cy="567833"/>
          </a:xfrm>
        </p:spPr>
        <p:txBody>
          <a:bodyPr>
            <a:normAutofit/>
          </a:bodyPr>
          <a:lstStyle>
            <a:lvl1pPr>
              <a:defRPr sz="1400">
                <a:solidFill>
                  <a:schemeClr val="tx1"/>
                </a:solidFill>
              </a:defRPr>
            </a:lvl1pPr>
            <a:lvl4pPr marL="461962" indent="0">
              <a:buNone/>
              <a:defRPr/>
            </a:lvl4pPr>
          </a:lstStyle>
          <a:p>
            <a:pPr lvl="0"/>
            <a:r>
              <a:rPr lang="en-US" dirty="0"/>
              <a:t>Objectives </a:t>
            </a:r>
            <a:r>
              <a:rPr lang="en-US" dirty="0" err="1"/>
              <a:t>Objectives</a:t>
            </a:r>
            <a:r>
              <a:rPr lang="en-US" dirty="0"/>
              <a:t> </a:t>
            </a:r>
            <a:r>
              <a:rPr lang="en-US" dirty="0" err="1"/>
              <a:t>Objectives</a:t>
            </a:r>
            <a:r>
              <a:rPr lang="en-US" dirty="0"/>
              <a:t> </a:t>
            </a:r>
            <a:r>
              <a:rPr lang="en-US" dirty="0" err="1"/>
              <a:t>Objectives</a:t>
            </a:r>
            <a:r>
              <a:rPr lang="en-US" dirty="0"/>
              <a:t> </a:t>
            </a:r>
            <a:r>
              <a:rPr lang="en-US" dirty="0" err="1"/>
              <a:t>Objectives</a:t>
            </a:r>
            <a:r>
              <a:rPr lang="en-US" dirty="0"/>
              <a:t> </a:t>
            </a:r>
            <a:r>
              <a:rPr lang="en-US" dirty="0" err="1"/>
              <a:t>Objectives</a:t>
            </a:r>
            <a:r>
              <a:rPr lang="en-US" dirty="0"/>
              <a:t> </a:t>
            </a:r>
            <a:r>
              <a:rPr lang="en-US" dirty="0" err="1"/>
              <a:t>Objectives</a:t>
            </a:r>
            <a:endParaRPr lang="en-US" dirty="0"/>
          </a:p>
          <a:p>
            <a:pPr lvl="0"/>
            <a:endParaRPr lang="en-US" dirty="0"/>
          </a:p>
        </p:txBody>
      </p:sp>
      <p:sp>
        <p:nvSpPr>
          <p:cNvPr id="6" name="Text Placeholder 3">
            <a:extLst>
              <a:ext uri="{FF2B5EF4-FFF2-40B4-BE49-F238E27FC236}">
                <a16:creationId xmlns:a16="http://schemas.microsoft.com/office/drawing/2014/main" id="{7CF9CE85-3705-01D7-81C8-A9AD3674117E}"/>
              </a:ext>
            </a:extLst>
          </p:cNvPr>
          <p:cNvSpPr>
            <a:spLocks noGrp="1"/>
          </p:cNvSpPr>
          <p:nvPr>
            <p:ph type="body" sz="quarter" idx="12" hasCustomPrompt="1"/>
          </p:nvPr>
        </p:nvSpPr>
        <p:spPr>
          <a:xfrm>
            <a:off x="3209681" y="3209931"/>
            <a:ext cx="6866305" cy="567833"/>
          </a:xfrm>
        </p:spPr>
        <p:txBody>
          <a:bodyPr>
            <a:normAutofit/>
          </a:bodyPr>
          <a:lstStyle>
            <a:lvl1pPr>
              <a:defRPr sz="1400">
                <a:solidFill>
                  <a:schemeClr val="tx1"/>
                </a:solidFill>
              </a:defRPr>
            </a:lvl1pPr>
            <a:lvl4pPr marL="461962" indent="0">
              <a:buNone/>
              <a:defRPr/>
            </a:lvl4pPr>
          </a:lstStyle>
          <a:p>
            <a:pPr lvl="0"/>
            <a:r>
              <a:rPr lang="en-US" dirty="0"/>
              <a:t>Objectives </a:t>
            </a:r>
            <a:r>
              <a:rPr lang="en-US" dirty="0" err="1"/>
              <a:t>Objectives</a:t>
            </a:r>
            <a:r>
              <a:rPr lang="en-US" dirty="0"/>
              <a:t> </a:t>
            </a:r>
            <a:r>
              <a:rPr lang="en-US" dirty="0" err="1"/>
              <a:t>Objectives</a:t>
            </a:r>
            <a:r>
              <a:rPr lang="en-US" dirty="0"/>
              <a:t> </a:t>
            </a:r>
            <a:r>
              <a:rPr lang="en-US" dirty="0" err="1"/>
              <a:t>Objectives</a:t>
            </a:r>
            <a:r>
              <a:rPr lang="en-US" dirty="0"/>
              <a:t> </a:t>
            </a:r>
            <a:r>
              <a:rPr lang="en-US" dirty="0" err="1"/>
              <a:t>Objectives</a:t>
            </a:r>
            <a:r>
              <a:rPr lang="en-US" dirty="0"/>
              <a:t> </a:t>
            </a:r>
            <a:r>
              <a:rPr lang="en-US" dirty="0" err="1"/>
              <a:t>Objectives</a:t>
            </a:r>
            <a:r>
              <a:rPr lang="en-US" dirty="0"/>
              <a:t> </a:t>
            </a:r>
            <a:r>
              <a:rPr lang="en-US" dirty="0" err="1"/>
              <a:t>Objectives</a:t>
            </a:r>
            <a:endParaRPr lang="en-US" dirty="0"/>
          </a:p>
        </p:txBody>
      </p:sp>
      <p:sp>
        <p:nvSpPr>
          <p:cNvPr id="9" name="Text Placeholder 3">
            <a:extLst>
              <a:ext uri="{FF2B5EF4-FFF2-40B4-BE49-F238E27FC236}">
                <a16:creationId xmlns:a16="http://schemas.microsoft.com/office/drawing/2014/main" id="{582B5B75-0F34-37CE-E770-B421C085D249}"/>
              </a:ext>
            </a:extLst>
          </p:cNvPr>
          <p:cNvSpPr>
            <a:spLocks noGrp="1"/>
          </p:cNvSpPr>
          <p:nvPr>
            <p:ph type="body" sz="quarter" idx="13" hasCustomPrompt="1"/>
          </p:nvPr>
        </p:nvSpPr>
        <p:spPr>
          <a:xfrm>
            <a:off x="3209681" y="4094298"/>
            <a:ext cx="6866305" cy="567833"/>
          </a:xfrm>
        </p:spPr>
        <p:txBody>
          <a:bodyPr>
            <a:normAutofit/>
          </a:bodyPr>
          <a:lstStyle>
            <a:lvl1pPr>
              <a:defRPr sz="1400">
                <a:solidFill>
                  <a:schemeClr val="tx1"/>
                </a:solidFill>
              </a:defRPr>
            </a:lvl1pPr>
            <a:lvl4pPr marL="461962" indent="0">
              <a:buNone/>
              <a:defRPr/>
            </a:lvl4pPr>
          </a:lstStyle>
          <a:p>
            <a:pPr lvl="0"/>
            <a:r>
              <a:rPr lang="en-US" dirty="0"/>
              <a:t>Objectives </a:t>
            </a:r>
            <a:r>
              <a:rPr lang="en-US" dirty="0" err="1"/>
              <a:t>Objectives</a:t>
            </a:r>
            <a:r>
              <a:rPr lang="en-US" dirty="0"/>
              <a:t> </a:t>
            </a:r>
            <a:r>
              <a:rPr lang="en-US" dirty="0" err="1"/>
              <a:t>Objectives</a:t>
            </a:r>
            <a:r>
              <a:rPr lang="en-US" dirty="0"/>
              <a:t> </a:t>
            </a:r>
            <a:r>
              <a:rPr lang="en-US" dirty="0" err="1"/>
              <a:t>Objectives</a:t>
            </a:r>
            <a:r>
              <a:rPr lang="en-US" dirty="0"/>
              <a:t> </a:t>
            </a:r>
            <a:r>
              <a:rPr lang="en-US" dirty="0" err="1"/>
              <a:t>Objectives</a:t>
            </a:r>
            <a:r>
              <a:rPr lang="en-US" dirty="0"/>
              <a:t> </a:t>
            </a:r>
            <a:r>
              <a:rPr lang="en-US" dirty="0" err="1"/>
              <a:t>Objectives</a:t>
            </a:r>
            <a:r>
              <a:rPr lang="en-US" dirty="0"/>
              <a:t> </a:t>
            </a:r>
            <a:r>
              <a:rPr lang="en-US" dirty="0" err="1"/>
              <a:t>Objectives</a:t>
            </a:r>
            <a:endParaRPr lang="en-US" dirty="0"/>
          </a:p>
        </p:txBody>
      </p:sp>
      <p:sp>
        <p:nvSpPr>
          <p:cNvPr id="13" name="Text Placeholder 12">
            <a:extLst>
              <a:ext uri="{FF2B5EF4-FFF2-40B4-BE49-F238E27FC236}">
                <a16:creationId xmlns:a16="http://schemas.microsoft.com/office/drawing/2014/main" id="{696ED341-6B69-D776-D498-64B4BD4F4059}"/>
              </a:ext>
            </a:extLst>
          </p:cNvPr>
          <p:cNvSpPr>
            <a:spLocks noGrp="1"/>
          </p:cNvSpPr>
          <p:nvPr>
            <p:ph type="body" sz="quarter" idx="14" hasCustomPrompt="1"/>
          </p:nvPr>
        </p:nvSpPr>
        <p:spPr>
          <a:xfrm>
            <a:off x="1811587" y="1493698"/>
            <a:ext cx="10971942" cy="552450"/>
          </a:xfrm>
        </p:spPr>
        <p:txBody>
          <a:bodyPr>
            <a:noAutofit/>
          </a:bodyPr>
          <a:lstStyle>
            <a:lvl1pPr>
              <a:defRPr sz="2200" b="1"/>
            </a:lvl1pPr>
            <a:lvl5pPr marL="682625" indent="0">
              <a:buNone/>
              <a:defRPr/>
            </a:lvl5pPr>
          </a:lstStyle>
          <a:p>
            <a:pPr lvl="0"/>
            <a:r>
              <a:rPr lang="en-US" dirty="0"/>
              <a:t>For Our Discussion Today</a:t>
            </a:r>
          </a:p>
        </p:txBody>
      </p:sp>
    </p:spTree>
    <p:extLst>
      <p:ext uri="{BB962C8B-B14F-4D97-AF65-F5344CB8AC3E}">
        <p14:creationId xmlns:p14="http://schemas.microsoft.com/office/powerpoint/2010/main" val="30530501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Divider dark blue bkgd">
    <p:bg>
      <p:bgPr>
        <a:solidFill>
          <a:srgbClr val="071E3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40CAFE59-ECF5-B4E2-D8F9-56098D0E7A74}"/>
              </a:ext>
            </a:extLst>
          </p:cNvPr>
          <p:cNvGraphicFramePr>
            <a:graphicFrameLocks noChangeAspect="1"/>
          </p:cNvGraphicFramePr>
          <p:nvPr>
            <p:custDataLst>
              <p:tags r:id="rId1"/>
            </p:custDataLst>
            <p:extLst>
              <p:ext uri="{D42A27DB-BD31-4B8C-83A1-F6EECF244321}">
                <p14:modId xmlns:p14="http://schemas.microsoft.com/office/powerpoint/2010/main" val="375853150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3" name="Object 2" hidden="1">
                        <a:extLst>
                          <a:ext uri="{FF2B5EF4-FFF2-40B4-BE49-F238E27FC236}">
                            <a16:creationId xmlns:a16="http://schemas.microsoft.com/office/drawing/2014/main" id="{40CAFE59-ECF5-B4E2-D8F9-56098D0E7A7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Text Placeholder 4">
            <a:extLst>
              <a:ext uri="{FF2B5EF4-FFF2-40B4-BE49-F238E27FC236}">
                <a16:creationId xmlns:a16="http://schemas.microsoft.com/office/drawing/2014/main" id="{A0C34D61-23F9-6EF3-F72B-2A3B81206FB4}"/>
              </a:ext>
            </a:extLst>
          </p:cNvPr>
          <p:cNvSpPr>
            <a:spLocks noGrp="1"/>
          </p:cNvSpPr>
          <p:nvPr>
            <p:ph type="body" sz="quarter" idx="10" hasCustomPrompt="1"/>
          </p:nvPr>
        </p:nvSpPr>
        <p:spPr>
          <a:xfrm>
            <a:off x="2455817" y="2533650"/>
            <a:ext cx="7310483" cy="875211"/>
          </a:xfrm>
        </p:spPr>
        <p:txBody>
          <a:bodyPr tIns="91440" bIns="91440" anchor="ctr">
            <a:noAutofit/>
          </a:bodyPr>
          <a:lstStyle>
            <a:lvl1pPr>
              <a:defRPr sz="4400" b="1">
                <a:solidFill>
                  <a:schemeClr val="bg1"/>
                </a:solidFill>
              </a:defRPr>
            </a:lvl1pPr>
          </a:lstStyle>
          <a:p>
            <a:pPr lvl="0"/>
            <a:r>
              <a:rPr lang="en-US" dirty="0"/>
              <a:t>Divider Slide</a:t>
            </a:r>
          </a:p>
        </p:txBody>
      </p:sp>
      <p:sp>
        <p:nvSpPr>
          <p:cNvPr id="7" name="Text Placeholder 6">
            <a:extLst>
              <a:ext uri="{FF2B5EF4-FFF2-40B4-BE49-F238E27FC236}">
                <a16:creationId xmlns:a16="http://schemas.microsoft.com/office/drawing/2014/main" id="{FFBEAE2B-15B9-9138-C2CD-0260F66594D8}"/>
              </a:ext>
            </a:extLst>
          </p:cNvPr>
          <p:cNvSpPr>
            <a:spLocks noGrp="1"/>
          </p:cNvSpPr>
          <p:nvPr>
            <p:ph type="body" sz="quarter" idx="11" hasCustomPrompt="1"/>
          </p:nvPr>
        </p:nvSpPr>
        <p:spPr>
          <a:xfrm>
            <a:off x="609601" y="2533650"/>
            <a:ext cx="870858" cy="875211"/>
          </a:xfrm>
        </p:spPr>
        <p:txBody>
          <a:bodyPr tIns="91440" bIns="91440" anchor="ctr">
            <a:normAutofit/>
          </a:bodyPr>
          <a:lstStyle>
            <a:lvl1pPr algn="ctr">
              <a:defRPr sz="4400" b="1">
                <a:solidFill>
                  <a:schemeClr val="accent4"/>
                </a:solidFill>
              </a:defRPr>
            </a:lvl1pPr>
          </a:lstStyle>
          <a:p>
            <a:pPr lvl="0"/>
            <a:r>
              <a:rPr lang="en-US" dirty="0"/>
              <a:t>##</a:t>
            </a:r>
          </a:p>
        </p:txBody>
      </p:sp>
    </p:spTree>
    <p:extLst>
      <p:ext uri="{BB962C8B-B14F-4D97-AF65-F5344CB8AC3E}">
        <p14:creationId xmlns:p14="http://schemas.microsoft.com/office/powerpoint/2010/main" val="34281986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Divider blue bkgd">
    <p:bg>
      <p:bgPr>
        <a:solidFill>
          <a:schemeClr val="accent2"/>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40CAFE59-ECF5-B4E2-D8F9-56098D0E7A74}"/>
              </a:ext>
            </a:extLst>
          </p:cNvPr>
          <p:cNvGraphicFramePr>
            <a:graphicFrameLocks noChangeAspect="1"/>
          </p:cNvGraphicFramePr>
          <p:nvPr>
            <p:custDataLst>
              <p:tags r:id="rId1"/>
            </p:custDataLst>
            <p:extLst>
              <p:ext uri="{D42A27DB-BD31-4B8C-83A1-F6EECF244321}">
                <p14:modId xmlns:p14="http://schemas.microsoft.com/office/powerpoint/2010/main" val="375853150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3" name="Object 2" hidden="1">
                        <a:extLst>
                          <a:ext uri="{FF2B5EF4-FFF2-40B4-BE49-F238E27FC236}">
                            <a16:creationId xmlns:a16="http://schemas.microsoft.com/office/drawing/2014/main" id="{40CAFE59-ECF5-B4E2-D8F9-56098D0E7A7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Text Placeholder 4">
            <a:extLst>
              <a:ext uri="{FF2B5EF4-FFF2-40B4-BE49-F238E27FC236}">
                <a16:creationId xmlns:a16="http://schemas.microsoft.com/office/drawing/2014/main" id="{A0C34D61-23F9-6EF3-F72B-2A3B81206FB4}"/>
              </a:ext>
            </a:extLst>
          </p:cNvPr>
          <p:cNvSpPr>
            <a:spLocks noGrp="1"/>
          </p:cNvSpPr>
          <p:nvPr>
            <p:ph type="body" sz="quarter" idx="10" hasCustomPrompt="1"/>
          </p:nvPr>
        </p:nvSpPr>
        <p:spPr>
          <a:xfrm>
            <a:off x="2455817" y="2533650"/>
            <a:ext cx="7310483" cy="875211"/>
          </a:xfrm>
        </p:spPr>
        <p:txBody>
          <a:bodyPr tIns="91440" bIns="91440" anchor="ctr">
            <a:noAutofit/>
          </a:bodyPr>
          <a:lstStyle>
            <a:lvl1pPr>
              <a:defRPr sz="4400" b="1">
                <a:solidFill>
                  <a:schemeClr val="bg1"/>
                </a:solidFill>
              </a:defRPr>
            </a:lvl1pPr>
          </a:lstStyle>
          <a:p>
            <a:pPr lvl="0"/>
            <a:r>
              <a:rPr lang="en-US" dirty="0"/>
              <a:t>Divider Slide</a:t>
            </a:r>
          </a:p>
        </p:txBody>
      </p:sp>
      <p:sp>
        <p:nvSpPr>
          <p:cNvPr id="7" name="Text Placeholder 6">
            <a:extLst>
              <a:ext uri="{FF2B5EF4-FFF2-40B4-BE49-F238E27FC236}">
                <a16:creationId xmlns:a16="http://schemas.microsoft.com/office/drawing/2014/main" id="{FFBEAE2B-15B9-9138-C2CD-0260F66594D8}"/>
              </a:ext>
            </a:extLst>
          </p:cNvPr>
          <p:cNvSpPr>
            <a:spLocks noGrp="1"/>
          </p:cNvSpPr>
          <p:nvPr>
            <p:ph type="body" sz="quarter" idx="11" hasCustomPrompt="1"/>
          </p:nvPr>
        </p:nvSpPr>
        <p:spPr>
          <a:xfrm>
            <a:off x="609601" y="2533650"/>
            <a:ext cx="870858" cy="875211"/>
          </a:xfrm>
        </p:spPr>
        <p:txBody>
          <a:bodyPr tIns="91440" bIns="91440" anchor="ctr">
            <a:normAutofit/>
          </a:bodyPr>
          <a:lstStyle>
            <a:lvl1pPr algn="ctr">
              <a:defRPr sz="4400" b="1">
                <a:solidFill>
                  <a:schemeClr val="accent4"/>
                </a:solidFill>
              </a:defRPr>
            </a:lvl1pPr>
          </a:lstStyle>
          <a:p>
            <a:pPr lvl="0"/>
            <a:r>
              <a:rPr lang="en-US" dirty="0"/>
              <a:t>##</a:t>
            </a:r>
          </a:p>
        </p:txBody>
      </p:sp>
    </p:spTree>
    <p:extLst>
      <p:ext uri="{BB962C8B-B14F-4D97-AF65-F5344CB8AC3E}">
        <p14:creationId xmlns:p14="http://schemas.microsoft.com/office/powerpoint/2010/main" val="16362073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2BF90FA9-C732-154F-7C41-F42B7E5840D0}"/>
              </a:ext>
            </a:extLst>
          </p:cNvPr>
          <p:cNvGraphicFramePr>
            <a:graphicFrameLocks noChangeAspect="1"/>
          </p:cNvGraphicFramePr>
          <p:nvPr>
            <p:custDataLst>
              <p:tags r:id="rId1"/>
            </p:custDataLst>
            <p:extLst>
              <p:ext uri="{D42A27DB-BD31-4B8C-83A1-F6EECF244321}">
                <p14:modId xmlns:p14="http://schemas.microsoft.com/office/powerpoint/2010/main" val="33877158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5" name="Object 4" hidden="1">
                        <a:extLst>
                          <a:ext uri="{FF2B5EF4-FFF2-40B4-BE49-F238E27FC236}">
                            <a16:creationId xmlns:a16="http://schemas.microsoft.com/office/drawing/2014/main" id="{2BF90FA9-C732-154F-7C41-F42B7E5840D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57136956-7C03-F843-83D0-7C532C736A5E}"/>
              </a:ext>
            </a:extLst>
          </p:cNvPr>
          <p:cNvSpPr>
            <a:spLocks noGrp="1"/>
          </p:cNvSpPr>
          <p:nvPr>
            <p:ph type="title"/>
          </p:nvPr>
        </p:nvSpPr>
        <p:spPr/>
        <p:txBody>
          <a:bodyPr vert="horz"/>
          <a:lstStyle/>
          <a:p>
            <a:r>
              <a:rPr lang="en-US"/>
              <a:t>Click to edit Master title style</a:t>
            </a:r>
            <a:endParaRPr lang="en-US" dirty="0"/>
          </a:p>
        </p:txBody>
      </p:sp>
      <p:sp>
        <p:nvSpPr>
          <p:cNvPr id="3" name="Footer Placeholder 2">
            <a:extLst>
              <a:ext uri="{FF2B5EF4-FFF2-40B4-BE49-F238E27FC236}">
                <a16:creationId xmlns:a16="http://schemas.microsoft.com/office/drawing/2014/main" id="{EDE45AA0-8D59-C76C-1411-2A3A210F2CC8}"/>
              </a:ext>
            </a:extLst>
          </p:cNvPr>
          <p:cNvSpPr>
            <a:spLocks noGrp="1"/>
          </p:cNvSpPr>
          <p:nvPr>
            <p:ph type="ftr" sz="quarter" idx="10"/>
          </p:nvPr>
        </p:nvSpPr>
        <p:spPr/>
        <p:txBody>
          <a:bodyPr/>
          <a:lstStyle/>
          <a:p>
            <a:r>
              <a:rPr lang="en-US" dirty="0"/>
              <a:t>Source:</a:t>
            </a:r>
          </a:p>
          <a:p>
            <a:r>
              <a:rPr lang="en-US" dirty="0"/>
              <a:t>Notes:</a:t>
            </a:r>
          </a:p>
        </p:txBody>
      </p:sp>
    </p:spTree>
    <p:extLst>
      <p:ext uri="{BB962C8B-B14F-4D97-AF65-F5344CB8AC3E}">
        <p14:creationId xmlns:p14="http://schemas.microsoft.com/office/powerpoint/2010/main" val="26532710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Divider light blue bkgd">
    <p:bg>
      <p:bgPr>
        <a:solidFill>
          <a:schemeClr val="accent3"/>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40CAFE59-ECF5-B4E2-D8F9-56098D0E7A74}"/>
              </a:ext>
            </a:extLst>
          </p:cNvPr>
          <p:cNvGraphicFramePr>
            <a:graphicFrameLocks noChangeAspect="1"/>
          </p:cNvGraphicFramePr>
          <p:nvPr>
            <p:custDataLst>
              <p:tags r:id="rId1"/>
            </p:custDataLst>
            <p:extLst>
              <p:ext uri="{D42A27DB-BD31-4B8C-83A1-F6EECF244321}">
                <p14:modId xmlns:p14="http://schemas.microsoft.com/office/powerpoint/2010/main" val="375853150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3" name="Object 2" hidden="1">
                        <a:extLst>
                          <a:ext uri="{FF2B5EF4-FFF2-40B4-BE49-F238E27FC236}">
                            <a16:creationId xmlns:a16="http://schemas.microsoft.com/office/drawing/2014/main" id="{40CAFE59-ECF5-B4E2-D8F9-56098D0E7A7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Text Placeholder 4">
            <a:extLst>
              <a:ext uri="{FF2B5EF4-FFF2-40B4-BE49-F238E27FC236}">
                <a16:creationId xmlns:a16="http://schemas.microsoft.com/office/drawing/2014/main" id="{A0C34D61-23F9-6EF3-F72B-2A3B81206FB4}"/>
              </a:ext>
            </a:extLst>
          </p:cNvPr>
          <p:cNvSpPr>
            <a:spLocks noGrp="1"/>
          </p:cNvSpPr>
          <p:nvPr>
            <p:ph type="body" sz="quarter" idx="10" hasCustomPrompt="1"/>
          </p:nvPr>
        </p:nvSpPr>
        <p:spPr>
          <a:xfrm>
            <a:off x="2455817" y="2533650"/>
            <a:ext cx="7310483" cy="875211"/>
          </a:xfrm>
        </p:spPr>
        <p:txBody>
          <a:bodyPr tIns="91440" bIns="91440" anchor="ctr">
            <a:noAutofit/>
          </a:bodyPr>
          <a:lstStyle>
            <a:lvl1pPr>
              <a:defRPr sz="4400" b="1">
                <a:solidFill>
                  <a:schemeClr val="bg1"/>
                </a:solidFill>
              </a:defRPr>
            </a:lvl1pPr>
          </a:lstStyle>
          <a:p>
            <a:pPr lvl="0"/>
            <a:r>
              <a:rPr lang="en-US" dirty="0"/>
              <a:t>Divider Slide</a:t>
            </a:r>
          </a:p>
        </p:txBody>
      </p:sp>
      <p:sp>
        <p:nvSpPr>
          <p:cNvPr id="7" name="Text Placeholder 6">
            <a:extLst>
              <a:ext uri="{FF2B5EF4-FFF2-40B4-BE49-F238E27FC236}">
                <a16:creationId xmlns:a16="http://schemas.microsoft.com/office/drawing/2014/main" id="{FFBEAE2B-15B9-9138-C2CD-0260F66594D8}"/>
              </a:ext>
            </a:extLst>
          </p:cNvPr>
          <p:cNvSpPr>
            <a:spLocks noGrp="1"/>
          </p:cNvSpPr>
          <p:nvPr>
            <p:ph type="body" sz="quarter" idx="11" hasCustomPrompt="1"/>
          </p:nvPr>
        </p:nvSpPr>
        <p:spPr>
          <a:xfrm>
            <a:off x="609601" y="2533650"/>
            <a:ext cx="870858" cy="875211"/>
          </a:xfrm>
        </p:spPr>
        <p:txBody>
          <a:bodyPr tIns="91440" bIns="91440" anchor="ctr">
            <a:normAutofit/>
          </a:bodyPr>
          <a:lstStyle>
            <a:lvl1pPr algn="ctr">
              <a:defRPr sz="4400" b="1">
                <a:solidFill>
                  <a:schemeClr val="accent4"/>
                </a:solidFill>
              </a:defRPr>
            </a:lvl1pPr>
          </a:lstStyle>
          <a:p>
            <a:pPr lvl="0"/>
            <a:r>
              <a:rPr lang="en-US" dirty="0"/>
              <a:t>##</a:t>
            </a:r>
          </a:p>
        </p:txBody>
      </p:sp>
    </p:spTree>
    <p:extLst>
      <p:ext uri="{BB962C8B-B14F-4D97-AF65-F5344CB8AC3E}">
        <p14:creationId xmlns:p14="http://schemas.microsoft.com/office/powerpoint/2010/main" val="30356254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Big Stmnt right dark blue bkg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EF0769D4-09CF-23F3-570A-508D9151D63B}"/>
              </a:ext>
            </a:extLst>
          </p:cNvPr>
          <p:cNvGraphicFramePr>
            <a:graphicFrameLocks noChangeAspect="1"/>
          </p:cNvGraphicFramePr>
          <p:nvPr>
            <p:custDataLst>
              <p:tags r:id="rId1"/>
            </p:custDataLst>
            <p:extLst>
              <p:ext uri="{D42A27DB-BD31-4B8C-83A1-F6EECF244321}">
                <p14:modId xmlns:p14="http://schemas.microsoft.com/office/powerpoint/2010/main" val="272492903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4" name="Object 3" hidden="1">
                        <a:extLst>
                          <a:ext uri="{FF2B5EF4-FFF2-40B4-BE49-F238E27FC236}">
                            <a16:creationId xmlns:a16="http://schemas.microsoft.com/office/drawing/2014/main" id="{EF0769D4-09CF-23F3-570A-508D9151D63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Rectangle 4">
            <a:extLst>
              <a:ext uri="{FF2B5EF4-FFF2-40B4-BE49-F238E27FC236}">
                <a16:creationId xmlns:a16="http://schemas.microsoft.com/office/drawing/2014/main" id="{6DB5B30A-EBCA-94F2-242C-A03663DF0164}"/>
              </a:ext>
            </a:extLst>
          </p:cNvPr>
          <p:cNvSpPr/>
          <p:nvPr/>
        </p:nvSpPr>
        <p:spPr>
          <a:xfrm>
            <a:off x="7865732" y="77190"/>
            <a:ext cx="4307841" cy="6857997"/>
          </a:xfrm>
          <a:prstGeom prst="rect">
            <a:avLst/>
          </a:prstGeom>
          <a:solidFill>
            <a:srgbClr val="071E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7">
            <a:extLst>
              <a:ext uri="{FF2B5EF4-FFF2-40B4-BE49-F238E27FC236}">
                <a16:creationId xmlns:a16="http://schemas.microsoft.com/office/drawing/2014/main" id="{CDE5DE9C-43B8-4966-6723-47BF0E08EE69}"/>
              </a:ext>
            </a:extLst>
          </p:cNvPr>
          <p:cNvSpPr>
            <a:spLocks noGrp="1"/>
          </p:cNvSpPr>
          <p:nvPr>
            <p:ph type="body" sz="quarter" idx="10"/>
          </p:nvPr>
        </p:nvSpPr>
        <p:spPr>
          <a:xfrm>
            <a:off x="8424742" y="1608083"/>
            <a:ext cx="3226676" cy="3657600"/>
          </a:xfrm>
        </p:spPr>
        <p:txBody>
          <a:bodyPr>
            <a:normAutofit/>
          </a:bodyPr>
          <a:lstStyle>
            <a:lvl1pPr>
              <a:defRPr sz="14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9" name="Text Placeholder 18">
            <a:extLst>
              <a:ext uri="{FF2B5EF4-FFF2-40B4-BE49-F238E27FC236}">
                <a16:creationId xmlns:a16="http://schemas.microsoft.com/office/drawing/2014/main" id="{C85B3F06-6316-3AF0-9DF1-9F1DEB1ADF2D}"/>
              </a:ext>
            </a:extLst>
          </p:cNvPr>
          <p:cNvSpPr>
            <a:spLocks noGrp="1"/>
          </p:cNvSpPr>
          <p:nvPr>
            <p:ph type="body" sz="quarter" idx="11" hasCustomPrompt="1"/>
          </p:nvPr>
        </p:nvSpPr>
        <p:spPr>
          <a:xfrm>
            <a:off x="609599" y="1608083"/>
            <a:ext cx="6380481" cy="3281362"/>
          </a:xfrm>
        </p:spPr>
        <p:txBody>
          <a:bodyPr>
            <a:normAutofit/>
          </a:bodyPr>
          <a:lstStyle>
            <a:lvl1pPr>
              <a:defRPr sz="4000" b="1">
                <a:solidFill>
                  <a:schemeClr val="tx1"/>
                </a:solidFill>
              </a:defRPr>
            </a:lvl1pPr>
            <a:lvl2pPr>
              <a:defRPr b="1">
                <a:solidFill>
                  <a:schemeClr val="tx1"/>
                </a:solidFill>
              </a:defRPr>
            </a:lvl2pPr>
            <a:lvl3pPr>
              <a:defRPr b="1">
                <a:solidFill>
                  <a:schemeClr val="tx1"/>
                </a:solidFill>
              </a:defRPr>
            </a:lvl3pPr>
            <a:lvl4pPr>
              <a:defRPr b="1">
                <a:solidFill>
                  <a:schemeClr val="tx1"/>
                </a:solidFill>
              </a:defRPr>
            </a:lvl4pPr>
            <a:lvl5pPr>
              <a:defRPr b="1">
                <a:solidFill>
                  <a:schemeClr val="tx1"/>
                </a:solidFill>
              </a:defRPr>
            </a:lvl5pPr>
          </a:lstStyle>
          <a:p>
            <a:pPr lvl="0"/>
            <a:r>
              <a:rPr lang="en-US" dirty="0"/>
              <a:t>This is a “Big Statement” slide. Use it to make a single, important point. </a:t>
            </a:r>
          </a:p>
        </p:txBody>
      </p:sp>
      <p:pic>
        <p:nvPicPr>
          <p:cNvPr id="20" name="Picture 19" descr="Logo&#10;&#10;Description automatically generated">
            <a:extLst>
              <a:ext uri="{FF2B5EF4-FFF2-40B4-BE49-F238E27FC236}">
                <a16:creationId xmlns:a16="http://schemas.microsoft.com/office/drawing/2014/main" id="{15AF4891-5BBF-507B-21B3-7FBD409DB9B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20110" y="6400942"/>
            <a:ext cx="620111" cy="262514"/>
          </a:xfrm>
          <a:prstGeom prst="rect">
            <a:avLst/>
          </a:prstGeom>
        </p:spPr>
      </p:pic>
      <p:sp>
        <p:nvSpPr>
          <p:cNvPr id="21" name="TextBox 20">
            <a:extLst>
              <a:ext uri="{FF2B5EF4-FFF2-40B4-BE49-F238E27FC236}">
                <a16:creationId xmlns:a16="http://schemas.microsoft.com/office/drawing/2014/main" id="{A4EBB83B-62B5-8E5B-2297-7438E0511489}"/>
              </a:ext>
            </a:extLst>
          </p:cNvPr>
          <p:cNvSpPr txBox="1"/>
          <p:nvPr/>
        </p:nvSpPr>
        <p:spPr>
          <a:xfrm>
            <a:off x="11267590" y="6451844"/>
            <a:ext cx="304300" cy="169277"/>
          </a:xfrm>
          <a:prstGeom prst="rect">
            <a:avLst/>
          </a:prstGeom>
          <a:noFill/>
        </p:spPr>
        <p:txBody>
          <a:bodyPr wrap="square" lIns="0" tIns="0" rIns="0" bIns="0" rtlCol="0" anchor="ctr">
            <a:spAutoFit/>
          </a:bodyPr>
          <a:lstStyle/>
          <a:p>
            <a:pPr algn="r"/>
            <a:fld id="{DA4F3246-57E6-4D23-B4C0-B33CEEC38083}" type="slidenum">
              <a:rPr lang="en-US" sz="1100" smtClean="0">
                <a:solidFill>
                  <a:schemeClr val="bg1"/>
                </a:solidFill>
              </a:rPr>
              <a:pPr algn="r"/>
              <a:t>‹#›</a:t>
            </a:fld>
            <a:endParaRPr lang="en-US" sz="1100" dirty="0">
              <a:solidFill>
                <a:schemeClr val="bg1"/>
              </a:solidFill>
            </a:endParaRPr>
          </a:p>
        </p:txBody>
      </p:sp>
      <p:sp>
        <p:nvSpPr>
          <p:cNvPr id="2" name="TextBox 1">
            <a:extLst>
              <a:ext uri="{FF2B5EF4-FFF2-40B4-BE49-F238E27FC236}">
                <a16:creationId xmlns:a16="http://schemas.microsoft.com/office/drawing/2014/main" id="{1BA45A60-5D16-E41D-32DF-B6C18EDF4E3C}"/>
              </a:ext>
            </a:extLst>
          </p:cNvPr>
          <p:cNvSpPr txBox="1"/>
          <p:nvPr/>
        </p:nvSpPr>
        <p:spPr>
          <a:xfrm>
            <a:off x="6856733" y="6697300"/>
            <a:ext cx="4715158" cy="92333"/>
          </a:xfrm>
          <a:prstGeom prst="rect">
            <a:avLst/>
          </a:prstGeom>
          <a:noFill/>
        </p:spPr>
        <p:txBody>
          <a:bodyPr wrap="square" lIns="0" tIns="0" rIns="0" bIns="0" rtlCol="0">
            <a:spAutoFit/>
          </a:bodyPr>
          <a:lstStyle/>
          <a:p>
            <a:pPr algn="r"/>
            <a:r>
              <a:rPr lang="en-US" sz="600" dirty="0">
                <a:solidFill>
                  <a:srgbClr val="A0A0A0"/>
                </a:solidFill>
              </a:rPr>
              <a:t>Includes content supplied by Sales Benchmark Index; Copyright © Sales Benchmark Index, 2024</a:t>
            </a:r>
          </a:p>
        </p:txBody>
      </p:sp>
    </p:spTree>
    <p:extLst>
      <p:ext uri="{BB962C8B-B14F-4D97-AF65-F5344CB8AC3E}">
        <p14:creationId xmlns:p14="http://schemas.microsoft.com/office/powerpoint/2010/main" val="32005873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Big Stmnt right light blue bkg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EF0769D4-09CF-23F3-570A-508D9151D63B}"/>
              </a:ext>
            </a:extLst>
          </p:cNvPr>
          <p:cNvGraphicFramePr>
            <a:graphicFrameLocks noChangeAspect="1"/>
          </p:cNvGraphicFramePr>
          <p:nvPr>
            <p:custDataLst>
              <p:tags r:id="rId1"/>
            </p:custDataLst>
            <p:extLst>
              <p:ext uri="{D42A27DB-BD31-4B8C-83A1-F6EECF244321}">
                <p14:modId xmlns:p14="http://schemas.microsoft.com/office/powerpoint/2010/main" val="134339611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4" name="Object 3" hidden="1">
                        <a:extLst>
                          <a:ext uri="{FF2B5EF4-FFF2-40B4-BE49-F238E27FC236}">
                            <a16:creationId xmlns:a16="http://schemas.microsoft.com/office/drawing/2014/main" id="{EF0769D4-09CF-23F3-570A-508D9151D63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Rectangle 4">
            <a:extLst>
              <a:ext uri="{FF2B5EF4-FFF2-40B4-BE49-F238E27FC236}">
                <a16:creationId xmlns:a16="http://schemas.microsoft.com/office/drawing/2014/main" id="{6DB5B30A-EBCA-94F2-242C-A03663DF0164}"/>
              </a:ext>
            </a:extLst>
          </p:cNvPr>
          <p:cNvSpPr/>
          <p:nvPr/>
        </p:nvSpPr>
        <p:spPr>
          <a:xfrm>
            <a:off x="7884159" y="3"/>
            <a:ext cx="4307841" cy="685799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7">
            <a:extLst>
              <a:ext uri="{FF2B5EF4-FFF2-40B4-BE49-F238E27FC236}">
                <a16:creationId xmlns:a16="http://schemas.microsoft.com/office/drawing/2014/main" id="{CDE5DE9C-43B8-4966-6723-47BF0E08EE69}"/>
              </a:ext>
            </a:extLst>
          </p:cNvPr>
          <p:cNvSpPr>
            <a:spLocks noGrp="1"/>
          </p:cNvSpPr>
          <p:nvPr>
            <p:ph type="body" sz="quarter" idx="10"/>
          </p:nvPr>
        </p:nvSpPr>
        <p:spPr>
          <a:xfrm>
            <a:off x="8424742" y="1608083"/>
            <a:ext cx="3226676" cy="3657600"/>
          </a:xfrm>
        </p:spPr>
        <p:txBody>
          <a:bodyPr>
            <a:normAutofit/>
          </a:bodyPr>
          <a:lstStyle>
            <a:lvl1pPr>
              <a:defRPr sz="14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9" name="Text Placeholder 18">
            <a:extLst>
              <a:ext uri="{FF2B5EF4-FFF2-40B4-BE49-F238E27FC236}">
                <a16:creationId xmlns:a16="http://schemas.microsoft.com/office/drawing/2014/main" id="{C85B3F06-6316-3AF0-9DF1-9F1DEB1ADF2D}"/>
              </a:ext>
            </a:extLst>
          </p:cNvPr>
          <p:cNvSpPr>
            <a:spLocks noGrp="1"/>
          </p:cNvSpPr>
          <p:nvPr>
            <p:ph type="body" sz="quarter" idx="11" hasCustomPrompt="1"/>
          </p:nvPr>
        </p:nvSpPr>
        <p:spPr>
          <a:xfrm>
            <a:off x="609599" y="1608083"/>
            <a:ext cx="6380481" cy="3281362"/>
          </a:xfrm>
        </p:spPr>
        <p:txBody>
          <a:bodyPr>
            <a:normAutofit/>
          </a:bodyPr>
          <a:lstStyle>
            <a:lvl1pPr>
              <a:defRPr sz="4000" b="1">
                <a:solidFill>
                  <a:schemeClr val="tx1"/>
                </a:solidFill>
              </a:defRPr>
            </a:lvl1pPr>
            <a:lvl2pPr>
              <a:defRPr b="1">
                <a:solidFill>
                  <a:schemeClr val="tx1"/>
                </a:solidFill>
              </a:defRPr>
            </a:lvl2pPr>
            <a:lvl3pPr>
              <a:defRPr b="1">
                <a:solidFill>
                  <a:schemeClr val="tx1"/>
                </a:solidFill>
              </a:defRPr>
            </a:lvl3pPr>
            <a:lvl4pPr>
              <a:defRPr b="1">
                <a:solidFill>
                  <a:schemeClr val="tx1"/>
                </a:solidFill>
              </a:defRPr>
            </a:lvl4pPr>
            <a:lvl5pPr>
              <a:defRPr b="1">
                <a:solidFill>
                  <a:schemeClr val="tx1"/>
                </a:solidFill>
              </a:defRPr>
            </a:lvl5pPr>
          </a:lstStyle>
          <a:p>
            <a:pPr lvl="0"/>
            <a:r>
              <a:rPr lang="en-US" dirty="0"/>
              <a:t>This is a “Big Statement” slide. Use it to make a single, important point. </a:t>
            </a:r>
          </a:p>
        </p:txBody>
      </p:sp>
      <p:pic>
        <p:nvPicPr>
          <p:cNvPr id="20" name="Picture 19" descr="Logo&#10;&#10;Description automatically generated">
            <a:extLst>
              <a:ext uri="{FF2B5EF4-FFF2-40B4-BE49-F238E27FC236}">
                <a16:creationId xmlns:a16="http://schemas.microsoft.com/office/drawing/2014/main" id="{15AF4891-5BBF-507B-21B3-7FBD409DB9B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20110" y="6400942"/>
            <a:ext cx="620111" cy="262514"/>
          </a:xfrm>
          <a:prstGeom prst="rect">
            <a:avLst/>
          </a:prstGeom>
        </p:spPr>
      </p:pic>
      <p:sp>
        <p:nvSpPr>
          <p:cNvPr id="21" name="TextBox 20">
            <a:extLst>
              <a:ext uri="{FF2B5EF4-FFF2-40B4-BE49-F238E27FC236}">
                <a16:creationId xmlns:a16="http://schemas.microsoft.com/office/drawing/2014/main" id="{A4EBB83B-62B5-8E5B-2297-7438E0511489}"/>
              </a:ext>
            </a:extLst>
          </p:cNvPr>
          <p:cNvSpPr txBox="1"/>
          <p:nvPr/>
        </p:nvSpPr>
        <p:spPr>
          <a:xfrm>
            <a:off x="11267590" y="6451844"/>
            <a:ext cx="304300" cy="169277"/>
          </a:xfrm>
          <a:prstGeom prst="rect">
            <a:avLst/>
          </a:prstGeom>
          <a:noFill/>
        </p:spPr>
        <p:txBody>
          <a:bodyPr wrap="square" lIns="0" tIns="0" rIns="0" bIns="0" rtlCol="0" anchor="ctr">
            <a:spAutoFit/>
          </a:bodyPr>
          <a:lstStyle/>
          <a:p>
            <a:pPr algn="r"/>
            <a:fld id="{DA4F3246-57E6-4D23-B4C0-B33CEEC38083}" type="slidenum">
              <a:rPr lang="en-US" sz="1100" smtClean="0">
                <a:solidFill>
                  <a:schemeClr val="bg1"/>
                </a:solidFill>
              </a:rPr>
              <a:pPr algn="r"/>
              <a:t>‹#›</a:t>
            </a:fld>
            <a:endParaRPr lang="en-US" sz="1100" dirty="0">
              <a:solidFill>
                <a:schemeClr val="bg1"/>
              </a:solidFill>
            </a:endParaRPr>
          </a:p>
        </p:txBody>
      </p:sp>
      <p:sp>
        <p:nvSpPr>
          <p:cNvPr id="2" name="TextBox 1">
            <a:extLst>
              <a:ext uri="{FF2B5EF4-FFF2-40B4-BE49-F238E27FC236}">
                <a16:creationId xmlns:a16="http://schemas.microsoft.com/office/drawing/2014/main" id="{3252A3CD-9F27-5AE1-225C-3361E5B5BB61}"/>
              </a:ext>
            </a:extLst>
          </p:cNvPr>
          <p:cNvSpPr txBox="1"/>
          <p:nvPr/>
        </p:nvSpPr>
        <p:spPr>
          <a:xfrm>
            <a:off x="6856733" y="6697300"/>
            <a:ext cx="4715158" cy="92333"/>
          </a:xfrm>
          <a:prstGeom prst="rect">
            <a:avLst/>
          </a:prstGeom>
          <a:noFill/>
        </p:spPr>
        <p:txBody>
          <a:bodyPr wrap="square" lIns="0" tIns="0" rIns="0" bIns="0" rtlCol="0">
            <a:spAutoFit/>
          </a:bodyPr>
          <a:lstStyle/>
          <a:p>
            <a:pPr algn="r"/>
            <a:r>
              <a:rPr lang="en-US" sz="600" dirty="0">
                <a:solidFill>
                  <a:srgbClr val="A0A0A0"/>
                </a:solidFill>
              </a:rPr>
              <a:t>Includes content supplied by Sales Benchmark Index; Copyright © Sales Benchmark Index, 2024</a:t>
            </a:r>
          </a:p>
        </p:txBody>
      </p:sp>
    </p:spTree>
    <p:extLst>
      <p:ext uri="{BB962C8B-B14F-4D97-AF65-F5344CB8AC3E}">
        <p14:creationId xmlns:p14="http://schemas.microsoft.com/office/powerpoint/2010/main" val="330693927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Big Stmnt left dark blue bkg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EF0769D4-09CF-23F3-570A-508D9151D63B}"/>
              </a:ext>
            </a:extLst>
          </p:cNvPr>
          <p:cNvGraphicFramePr>
            <a:graphicFrameLocks noChangeAspect="1"/>
          </p:cNvGraphicFramePr>
          <p:nvPr>
            <p:custDataLst>
              <p:tags r:id="rId1"/>
            </p:custDataLst>
            <p:extLst>
              <p:ext uri="{D42A27DB-BD31-4B8C-83A1-F6EECF244321}">
                <p14:modId xmlns:p14="http://schemas.microsoft.com/office/powerpoint/2010/main" val="150029913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4" name="Object 3" hidden="1">
                        <a:extLst>
                          <a:ext uri="{FF2B5EF4-FFF2-40B4-BE49-F238E27FC236}">
                            <a16:creationId xmlns:a16="http://schemas.microsoft.com/office/drawing/2014/main" id="{EF0769D4-09CF-23F3-570A-508D9151D63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7" name="Rectangle 6">
            <a:extLst>
              <a:ext uri="{FF2B5EF4-FFF2-40B4-BE49-F238E27FC236}">
                <a16:creationId xmlns:a16="http://schemas.microsoft.com/office/drawing/2014/main" id="{F1E7902B-D476-B2C2-A81B-BD2D4EEEF4EA}"/>
              </a:ext>
            </a:extLst>
          </p:cNvPr>
          <p:cNvSpPr/>
          <p:nvPr/>
        </p:nvSpPr>
        <p:spPr>
          <a:xfrm>
            <a:off x="-18628" y="0"/>
            <a:ext cx="7008708" cy="6858000"/>
          </a:xfrm>
          <a:prstGeom prst="rect">
            <a:avLst/>
          </a:prstGeom>
          <a:solidFill>
            <a:srgbClr val="071E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7">
            <a:extLst>
              <a:ext uri="{FF2B5EF4-FFF2-40B4-BE49-F238E27FC236}">
                <a16:creationId xmlns:a16="http://schemas.microsoft.com/office/drawing/2014/main" id="{CDE5DE9C-43B8-4966-6723-47BF0E08EE69}"/>
              </a:ext>
            </a:extLst>
          </p:cNvPr>
          <p:cNvSpPr>
            <a:spLocks noGrp="1"/>
          </p:cNvSpPr>
          <p:nvPr>
            <p:ph type="body" sz="quarter" idx="10"/>
          </p:nvPr>
        </p:nvSpPr>
        <p:spPr>
          <a:xfrm>
            <a:off x="7935310" y="1608083"/>
            <a:ext cx="3647091" cy="3657600"/>
          </a:xfrm>
        </p:spPr>
        <p:txBody>
          <a:bodyPr>
            <a:normAutofit/>
          </a:bodyPr>
          <a:lstStyle>
            <a:lvl1pPr>
              <a:defRPr sz="140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9" name="Text Placeholder 18">
            <a:extLst>
              <a:ext uri="{FF2B5EF4-FFF2-40B4-BE49-F238E27FC236}">
                <a16:creationId xmlns:a16="http://schemas.microsoft.com/office/drawing/2014/main" id="{C85B3F06-6316-3AF0-9DF1-9F1DEB1ADF2D}"/>
              </a:ext>
            </a:extLst>
          </p:cNvPr>
          <p:cNvSpPr>
            <a:spLocks noGrp="1"/>
          </p:cNvSpPr>
          <p:nvPr>
            <p:ph type="body" sz="quarter" idx="11" hasCustomPrompt="1"/>
          </p:nvPr>
        </p:nvSpPr>
        <p:spPr>
          <a:xfrm>
            <a:off x="609599" y="1608083"/>
            <a:ext cx="5729057" cy="3281362"/>
          </a:xfrm>
        </p:spPr>
        <p:txBody>
          <a:bodyPr>
            <a:normAutofit/>
          </a:bodyPr>
          <a:lstStyle>
            <a:lvl1pPr>
              <a:defRPr sz="4000" b="1">
                <a:solidFill>
                  <a:schemeClr val="bg1"/>
                </a:solidFill>
              </a:defRPr>
            </a:lvl1pPr>
            <a:lvl2pPr>
              <a:defRPr b="1">
                <a:solidFill>
                  <a:schemeClr val="tx1"/>
                </a:solidFill>
              </a:defRPr>
            </a:lvl2pPr>
            <a:lvl3pPr>
              <a:defRPr b="1">
                <a:solidFill>
                  <a:schemeClr val="tx1"/>
                </a:solidFill>
              </a:defRPr>
            </a:lvl3pPr>
            <a:lvl4pPr>
              <a:defRPr b="1">
                <a:solidFill>
                  <a:schemeClr val="tx1"/>
                </a:solidFill>
              </a:defRPr>
            </a:lvl4pPr>
            <a:lvl5pPr>
              <a:defRPr b="1">
                <a:solidFill>
                  <a:schemeClr val="tx1"/>
                </a:solidFill>
              </a:defRPr>
            </a:lvl5pPr>
          </a:lstStyle>
          <a:p>
            <a:pPr lvl="0"/>
            <a:r>
              <a:rPr lang="en-US" dirty="0"/>
              <a:t>This is a “Big Statement” slide. Use it to make a single, important point. </a:t>
            </a:r>
          </a:p>
        </p:txBody>
      </p:sp>
      <p:sp>
        <p:nvSpPr>
          <p:cNvPr id="13" name="TextBox 12">
            <a:extLst>
              <a:ext uri="{FF2B5EF4-FFF2-40B4-BE49-F238E27FC236}">
                <a16:creationId xmlns:a16="http://schemas.microsoft.com/office/drawing/2014/main" id="{78DC7CD8-642F-96D9-AB60-6770D69C426B}"/>
              </a:ext>
            </a:extLst>
          </p:cNvPr>
          <p:cNvSpPr txBox="1"/>
          <p:nvPr/>
        </p:nvSpPr>
        <p:spPr>
          <a:xfrm>
            <a:off x="11267590" y="6451844"/>
            <a:ext cx="304300" cy="169277"/>
          </a:xfrm>
          <a:prstGeom prst="rect">
            <a:avLst/>
          </a:prstGeom>
          <a:noFill/>
        </p:spPr>
        <p:txBody>
          <a:bodyPr wrap="square" lIns="0" tIns="0" rIns="0" bIns="0" rtlCol="0" anchor="ctr">
            <a:spAutoFit/>
          </a:bodyPr>
          <a:lstStyle/>
          <a:p>
            <a:pPr algn="r"/>
            <a:fld id="{DA4F3246-57E6-4D23-B4C0-B33CEEC38083}" type="slidenum">
              <a:rPr lang="en-US" sz="1100" smtClean="0">
                <a:solidFill>
                  <a:schemeClr val="tx1"/>
                </a:solidFill>
              </a:rPr>
              <a:pPr algn="r"/>
              <a:t>‹#›</a:t>
            </a:fld>
            <a:endParaRPr lang="en-US" sz="1100" dirty="0">
              <a:solidFill>
                <a:schemeClr val="tx1"/>
              </a:solidFill>
            </a:endParaRPr>
          </a:p>
        </p:txBody>
      </p:sp>
      <p:pic>
        <p:nvPicPr>
          <p:cNvPr id="10" name="Picture 9" descr="A black and white logo&#10;&#10;Description automatically generated with low confidence">
            <a:extLst>
              <a:ext uri="{FF2B5EF4-FFF2-40B4-BE49-F238E27FC236}">
                <a16:creationId xmlns:a16="http://schemas.microsoft.com/office/drawing/2014/main" id="{D46FC3E1-FCFE-4BFC-896E-BE93A86F066A}"/>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b="23463"/>
          <a:stretch/>
        </p:blipFill>
        <p:spPr>
          <a:xfrm>
            <a:off x="620110" y="6400942"/>
            <a:ext cx="616252" cy="262514"/>
          </a:xfrm>
          <a:prstGeom prst="rect">
            <a:avLst/>
          </a:prstGeom>
        </p:spPr>
      </p:pic>
      <p:sp>
        <p:nvSpPr>
          <p:cNvPr id="2" name="TextBox 1">
            <a:extLst>
              <a:ext uri="{FF2B5EF4-FFF2-40B4-BE49-F238E27FC236}">
                <a16:creationId xmlns:a16="http://schemas.microsoft.com/office/drawing/2014/main" id="{B7BF1FFD-372D-1C59-527C-57A4B18E07F8}"/>
              </a:ext>
            </a:extLst>
          </p:cNvPr>
          <p:cNvSpPr txBox="1"/>
          <p:nvPr/>
        </p:nvSpPr>
        <p:spPr>
          <a:xfrm>
            <a:off x="6856733" y="6697300"/>
            <a:ext cx="4715158" cy="92333"/>
          </a:xfrm>
          <a:prstGeom prst="rect">
            <a:avLst/>
          </a:prstGeom>
          <a:noFill/>
        </p:spPr>
        <p:txBody>
          <a:bodyPr wrap="square" lIns="0" tIns="0" rIns="0" bIns="0" rtlCol="0">
            <a:spAutoFit/>
          </a:bodyPr>
          <a:lstStyle/>
          <a:p>
            <a:pPr algn="r"/>
            <a:r>
              <a:rPr lang="en-US" sz="600" dirty="0">
                <a:solidFill>
                  <a:srgbClr val="A0A0A0"/>
                </a:solidFill>
              </a:rPr>
              <a:t>Includes content supplied by Sales Benchmark Index; Copyright © Sales Benchmark Index, 2024</a:t>
            </a:r>
          </a:p>
        </p:txBody>
      </p:sp>
    </p:spTree>
    <p:extLst>
      <p:ext uri="{BB962C8B-B14F-4D97-AF65-F5344CB8AC3E}">
        <p14:creationId xmlns:p14="http://schemas.microsoft.com/office/powerpoint/2010/main" val="30081972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Big Stmnt left light blue bkg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EF0769D4-09CF-23F3-570A-508D9151D63B}"/>
              </a:ext>
            </a:extLst>
          </p:cNvPr>
          <p:cNvGraphicFramePr>
            <a:graphicFrameLocks noChangeAspect="1"/>
          </p:cNvGraphicFramePr>
          <p:nvPr>
            <p:custDataLst>
              <p:tags r:id="rId1"/>
            </p:custDataLst>
            <p:extLst>
              <p:ext uri="{D42A27DB-BD31-4B8C-83A1-F6EECF244321}">
                <p14:modId xmlns:p14="http://schemas.microsoft.com/office/powerpoint/2010/main" val="78022756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4" name="Object 3" hidden="1">
                        <a:extLst>
                          <a:ext uri="{FF2B5EF4-FFF2-40B4-BE49-F238E27FC236}">
                            <a16:creationId xmlns:a16="http://schemas.microsoft.com/office/drawing/2014/main" id="{EF0769D4-09CF-23F3-570A-508D9151D63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7" name="Rectangle 6">
            <a:extLst>
              <a:ext uri="{FF2B5EF4-FFF2-40B4-BE49-F238E27FC236}">
                <a16:creationId xmlns:a16="http://schemas.microsoft.com/office/drawing/2014/main" id="{F1E7902B-D476-B2C2-A81B-BD2D4EEEF4EA}"/>
              </a:ext>
            </a:extLst>
          </p:cNvPr>
          <p:cNvSpPr/>
          <p:nvPr/>
        </p:nvSpPr>
        <p:spPr>
          <a:xfrm>
            <a:off x="-18628" y="0"/>
            <a:ext cx="7008708"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7">
            <a:extLst>
              <a:ext uri="{FF2B5EF4-FFF2-40B4-BE49-F238E27FC236}">
                <a16:creationId xmlns:a16="http://schemas.microsoft.com/office/drawing/2014/main" id="{CDE5DE9C-43B8-4966-6723-47BF0E08EE69}"/>
              </a:ext>
            </a:extLst>
          </p:cNvPr>
          <p:cNvSpPr>
            <a:spLocks noGrp="1"/>
          </p:cNvSpPr>
          <p:nvPr>
            <p:ph type="body" sz="quarter" idx="10"/>
          </p:nvPr>
        </p:nvSpPr>
        <p:spPr>
          <a:xfrm>
            <a:off x="7935310" y="1608083"/>
            <a:ext cx="3647091" cy="3657600"/>
          </a:xfrm>
        </p:spPr>
        <p:txBody>
          <a:bodyPr>
            <a:normAutofit/>
          </a:bodyPr>
          <a:lstStyle>
            <a:lvl1pPr>
              <a:defRPr sz="140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9" name="Text Placeholder 18">
            <a:extLst>
              <a:ext uri="{FF2B5EF4-FFF2-40B4-BE49-F238E27FC236}">
                <a16:creationId xmlns:a16="http://schemas.microsoft.com/office/drawing/2014/main" id="{C85B3F06-6316-3AF0-9DF1-9F1DEB1ADF2D}"/>
              </a:ext>
            </a:extLst>
          </p:cNvPr>
          <p:cNvSpPr>
            <a:spLocks noGrp="1"/>
          </p:cNvSpPr>
          <p:nvPr>
            <p:ph type="body" sz="quarter" idx="11" hasCustomPrompt="1"/>
          </p:nvPr>
        </p:nvSpPr>
        <p:spPr>
          <a:xfrm>
            <a:off x="609599" y="1608083"/>
            <a:ext cx="5729057" cy="3281362"/>
          </a:xfrm>
        </p:spPr>
        <p:txBody>
          <a:bodyPr>
            <a:normAutofit/>
          </a:bodyPr>
          <a:lstStyle>
            <a:lvl1pPr>
              <a:defRPr sz="4000" b="1">
                <a:solidFill>
                  <a:schemeClr val="bg1"/>
                </a:solidFill>
              </a:defRPr>
            </a:lvl1pPr>
            <a:lvl2pPr>
              <a:defRPr b="1">
                <a:solidFill>
                  <a:schemeClr val="tx1"/>
                </a:solidFill>
              </a:defRPr>
            </a:lvl2pPr>
            <a:lvl3pPr>
              <a:defRPr b="1">
                <a:solidFill>
                  <a:schemeClr val="tx1"/>
                </a:solidFill>
              </a:defRPr>
            </a:lvl3pPr>
            <a:lvl4pPr>
              <a:defRPr b="1">
                <a:solidFill>
                  <a:schemeClr val="tx1"/>
                </a:solidFill>
              </a:defRPr>
            </a:lvl4pPr>
            <a:lvl5pPr>
              <a:defRPr b="1">
                <a:solidFill>
                  <a:schemeClr val="tx1"/>
                </a:solidFill>
              </a:defRPr>
            </a:lvl5pPr>
          </a:lstStyle>
          <a:p>
            <a:pPr lvl="0"/>
            <a:r>
              <a:rPr lang="en-US" dirty="0"/>
              <a:t>This is a “Big Statement” slide. Use it to make a single, important point. </a:t>
            </a:r>
          </a:p>
        </p:txBody>
      </p:sp>
      <p:pic>
        <p:nvPicPr>
          <p:cNvPr id="9" name="Picture 8" descr="A black and white logo&#10;&#10;Description automatically generated with low confidence">
            <a:extLst>
              <a:ext uri="{FF2B5EF4-FFF2-40B4-BE49-F238E27FC236}">
                <a16:creationId xmlns:a16="http://schemas.microsoft.com/office/drawing/2014/main" id="{8E76424F-251D-91B3-502B-FFA88D29D54F}"/>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b="23463"/>
          <a:stretch/>
        </p:blipFill>
        <p:spPr>
          <a:xfrm>
            <a:off x="620110" y="6396759"/>
            <a:ext cx="616252" cy="262514"/>
          </a:xfrm>
          <a:prstGeom prst="rect">
            <a:avLst/>
          </a:prstGeom>
        </p:spPr>
      </p:pic>
      <p:sp>
        <p:nvSpPr>
          <p:cNvPr id="13" name="TextBox 12">
            <a:extLst>
              <a:ext uri="{FF2B5EF4-FFF2-40B4-BE49-F238E27FC236}">
                <a16:creationId xmlns:a16="http://schemas.microsoft.com/office/drawing/2014/main" id="{78DC7CD8-642F-96D9-AB60-6770D69C426B}"/>
              </a:ext>
            </a:extLst>
          </p:cNvPr>
          <p:cNvSpPr txBox="1"/>
          <p:nvPr/>
        </p:nvSpPr>
        <p:spPr>
          <a:xfrm>
            <a:off x="11267590" y="6451844"/>
            <a:ext cx="304300" cy="169277"/>
          </a:xfrm>
          <a:prstGeom prst="rect">
            <a:avLst/>
          </a:prstGeom>
          <a:noFill/>
        </p:spPr>
        <p:txBody>
          <a:bodyPr wrap="square" lIns="0" tIns="0" rIns="0" bIns="0" rtlCol="0" anchor="ctr">
            <a:spAutoFit/>
          </a:bodyPr>
          <a:lstStyle/>
          <a:p>
            <a:pPr algn="r"/>
            <a:fld id="{DA4F3246-57E6-4D23-B4C0-B33CEEC38083}" type="slidenum">
              <a:rPr lang="en-US" sz="1100" smtClean="0">
                <a:solidFill>
                  <a:schemeClr val="tx1"/>
                </a:solidFill>
              </a:rPr>
              <a:pPr algn="r"/>
              <a:t>‹#›</a:t>
            </a:fld>
            <a:endParaRPr lang="en-US" sz="1100" dirty="0">
              <a:solidFill>
                <a:schemeClr val="tx1"/>
              </a:solidFill>
            </a:endParaRPr>
          </a:p>
        </p:txBody>
      </p:sp>
      <p:sp>
        <p:nvSpPr>
          <p:cNvPr id="2" name="TextBox 1">
            <a:extLst>
              <a:ext uri="{FF2B5EF4-FFF2-40B4-BE49-F238E27FC236}">
                <a16:creationId xmlns:a16="http://schemas.microsoft.com/office/drawing/2014/main" id="{B3C5A66D-ACCA-FCA5-BB7A-6090A9490304}"/>
              </a:ext>
            </a:extLst>
          </p:cNvPr>
          <p:cNvSpPr txBox="1"/>
          <p:nvPr/>
        </p:nvSpPr>
        <p:spPr>
          <a:xfrm>
            <a:off x="6856733" y="6697300"/>
            <a:ext cx="4715158" cy="92333"/>
          </a:xfrm>
          <a:prstGeom prst="rect">
            <a:avLst/>
          </a:prstGeom>
          <a:noFill/>
        </p:spPr>
        <p:txBody>
          <a:bodyPr wrap="square" lIns="0" tIns="0" rIns="0" bIns="0" rtlCol="0">
            <a:spAutoFit/>
          </a:bodyPr>
          <a:lstStyle/>
          <a:p>
            <a:pPr algn="r"/>
            <a:r>
              <a:rPr lang="en-US" sz="600" dirty="0">
                <a:solidFill>
                  <a:srgbClr val="A0A0A0"/>
                </a:solidFill>
              </a:rPr>
              <a:t>Includes content supplied by Sales Benchmark Index; Copyright © Sales Benchmark Index, 2024</a:t>
            </a:r>
          </a:p>
        </p:txBody>
      </p:sp>
    </p:spTree>
    <p:extLst>
      <p:ext uri="{BB962C8B-B14F-4D97-AF65-F5344CB8AC3E}">
        <p14:creationId xmlns:p14="http://schemas.microsoft.com/office/powerpoint/2010/main" val="277105718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Case Study">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EF0769D4-09CF-23F3-570A-508D9151D63B}"/>
              </a:ext>
            </a:extLst>
          </p:cNvPr>
          <p:cNvGraphicFramePr>
            <a:graphicFrameLocks noChangeAspect="1"/>
          </p:cNvGraphicFramePr>
          <p:nvPr>
            <p:custDataLst>
              <p:tags r:id="rId1"/>
            </p:custDataLst>
            <p:extLst>
              <p:ext uri="{D42A27DB-BD31-4B8C-83A1-F6EECF244321}">
                <p14:modId xmlns:p14="http://schemas.microsoft.com/office/powerpoint/2010/main" val="123301829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4" name="Object 3" hidden="1">
                        <a:extLst>
                          <a:ext uri="{FF2B5EF4-FFF2-40B4-BE49-F238E27FC236}">
                            <a16:creationId xmlns:a16="http://schemas.microsoft.com/office/drawing/2014/main" id="{EF0769D4-09CF-23F3-570A-508D9151D63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Rectangle 4">
            <a:extLst>
              <a:ext uri="{FF2B5EF4-FFF2-40B4-BE49-F238E27FC236}">
                <a16:creationId xmlns:a16="http://schemas.microsoft.com/office/drawing/2014/main" id="{6DB5B30A-EBCA-94F2-242C-A03663DF0164}"/>
              </a:ext>
            </a:extLst>
          </p:cNvPr>
          <p:cNvSpPr/>
          <p:nvPr/>
        </p:nvSpPr>
        <p:spPr>
          <a:xfrm>
            <a:off x="8839200" y="3"/>
            <a:ext cx="3352800" cy="685799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7">
            <a:extLst>
              <a:ext uri="{FF2B5EF4-FFF2-40B4-BE49-F238E27FC236}">
                <a16:creationId xmlns:a16="http://schemas.microsoft.com/office/drawing/2014/main" id="{CDE5DE9C-43B8-4966-6723-47BF0E08EE69}"/>
              </a:ext>
            </a:extLst>
          </p:cNvPr>
          <p:cNvSpPr>
            <a:spLocks noGrp="1"/>
          </p:cNvSpPr>
          <p:nvPr>
            <p:ph type="body" sz="quarter" idx="10"/>
          </p:nvPr>
        </p:nvSpPr>
        <p:spPr>
          <a:xfrm>
            <a:off x="9343697" y="1608083"/>
            <a:ext cx="2238704" cy="3657600"/>
          </a:xfrm>
        </p:spPr>
        <p:txBody>
          <a:bodyPr>
            <a:normAutofit/>
          </a:bodyPr>
          <a:lstStyle>
            <a:lvl1pPr>
              <a:defRPr sz="14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9" name="Text Placeholder 18">
            <a:extLst>
              <a:ext uri="{FF2B5EF4-FFF2-40B4-BE49-F238E27FC236}">
                <a16:creationId xmlns:a16="http://schemas.microsoft.com/office/drawing/2014/main" id="{C85B3F06-6316-3AF0-9DF1-9F1DEB1ADF2D}"/>
              </a:ext>
            </a:extLst>
          </p:cNvPr>
          <p:cNvSpPr>
            <a:spLocks noGrp="1"/>
          </p:cNvSpPr>
          <p:nvPr>
            <p:ph type="body" sz="quarter" idx="11" hasCustomPrompt="1"/>
          </p:nvPr>
        </p:nvSpPr>
        <p:spPr>
          <a:xfrm>
            <a:off x="609599" y="1608083"/>
            <a:ext cx="7304691" cy="3281362"/>
          </a:xfrm>
        </p:spPr>
        <p:txBody>
          <a:bodyPr>
            <a:normAutofit/>
          </a:bodyPr>
          <a:lstStyle>
            <a:lvl1pPr>
              <a:defRPr sz="4000" b="1">
                <a:solidFill>
                  <a:schemeClr val="tx1"/>
                </a:solidFill>
              </a:defRPr>
            </a:lvl1pPr>
            <a:lvl2pPr>
              <a:defRPr b="1">
                <a:solidFill>
                  <a:schemeClr val="tx1"/>
                </a:solidFill>
              </a:defRPr>
            </a:lvl2pPr>
            <a:lvl3pPr>
              <a:defRPr b="1">
                <a:solidFill>
                  <a:schemeClr val="tx1"/>
                </a:solidFill>
              </a:defRPr>
            </a:lvl3pPr>
            <a:lvl4pPr>
              <a:defRPr b="1">
                <a:solidFill>
                  <a:schemeClr val="tx1"/>
                </a:solidFill>
              </a:defRPr>
            </a:lvl4pPr>
            <a:lvl5pPr>
              <a:defRPr b="1">
                <a:solidFill>
                  <a:schemeClr val="tx1"/>
                </a:solidFill>
              </a:defRPr>
            </a:lvl5pPr>
          </a:lstStyle>
          <a:p>
            <a:pPr lvl="0"/>
            <a:r>
              <a:rPr lang="en-US" dirty="0"/>
              <a:t>Case Study</a:t>
            </a:r>
          </a:p>
        </p:txBody>
      </p:sp>
      <p:pic>
        <p:nvPicPr>
          <p:cNvPr id="20" name="Picture 19" descr="Logo&#10;&#10;Description automatically generated">
            <a:extLst>
              <a:ext uri="{FF2B5EF4-FFF2-40B4-BE49-F238E27FC236}">
                <a16:creationId xmlns:a16="http://schemas.microsoft.com/office/drawing/2014/main" id="{15AF4891-5BBF-507B-21B3-7FBD409DB9B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20110" y="6396759"/>
            <a:ext cx="620111" cy="262514"/>
          </a:xfrm>
          <a:prstGeom prst="rect">
            <a:avLst/>
          </a:prstGeom>
        </p:spPr>
      </p:pic>
      <p:sp>
        <p:nvSpPr>
          <p:cNvPr id="7" name="TextBox 6">
            <a:extLst>
              <a:ext uri="{FF2B5EF4-FFF2-40B4-BE49-F238E27FC236}">
                <a16:creationId xmlns:a16="http://schemas.microsoft.com/office/drawing/2014/main" id="{23EBAC9E-9340-B35E-11EE-6AB60D024A56}"/>
              </a:ext>
            </a:extLst>
          </p:cNvPr>
          <p:cNvSpPr txBox="1"/>
          <p:nvPr/>
        </p:nvSpPr>
        <p:spPr>
          <a:xfrm>
            <a:off x="11267590" y="6447969"/>
            <a:ext cx="304300" cy="169277"/>
          </a:xfrm>
          <a:prstGeom prst="rect">
            <a:avLst/>
          </a:prstGeom>
          <a:noFill/>
        </p:spPr>
        <p:txBody>
          <a:bodyPr wrap="square" lIns="0" tIns="0" rIns="0" bIns="0" rtlCol="0" anchor="ctr">
            <a:spAutoFit/>
          </a:bodyPr>
          <a:lstStyle/>
          <a:p>
            <a:pPr algn="r"/>
            <a:fld id="{DA4F3246-57E6-4D23-B4C0-B33CEEC38083}" type="slidenum">
              <a:rPr lang="en-US" sz="1100" smtClean="0">
                <a:solidFill>
                  <a:schemeClr val="bg1"/>
                </a:solidFill>
              </a:rPr>
              <a:pPr algn="r"/>
              <a:t>‹#›</a:t>
            </a:fld>
            <a:endParaRPr lang="en-US" sz="1100" dirty="0">
              <a:solidFill>
                <a:schemeClr val="bg1"/>
              </a:solidFill>
            </a:endParaRPr>
          </a:p>
        </p:txBody>
      </p:sp>
      <p:sp>
        <p:nvSpPr>
          <p:cNvPr id="3" name="TextBox 2">
            <a:extLst>
              <a:ext uri="{FF2B5EF4-FFF2-40B4-BE49-F238E27FC236}">
                <a16:creationId xmlns:a16="http://schemas.microsoft.com/office/drawing/2014/main" id="{4E66CF8F-5A50-7E72-6C38-E2CAFD8EE8C3}"/>
              </a:ext>
            </a:extLst>
          </p:cNvPr>
          <p:cNvSpPr txBox="1"/>
          <p:nvPr/>
        </p:nvSpPr>
        <p:spPr>
          <a:xfrm>
            <a:off x="620110" y="6709205"/>
            <a:ext cx="4715158" cy="92333"/>
          </a:xfrm>
          <a:prstGeom prst="rect">
            <a:avLst/>
          </a:prstGeom>
          <a:noFill/>
        </p:spPr>
        <p:txBody>
          <a:bodyPr wrap="square" lIns="0" tIns="0" rIns="0" bIns="0" rtlCol="0">
            <a:spAutoFit/>
          </a:bodyPr>
          <a:lstStyle/>
          <a:p>
            <a:pPr algn="l"/>
            <a:r>
              <a:rPr lang="en-US" sz="600" dirty="0">
                <a:solidFill>
                  <a:srgbClr val="A0A0A0"/>
                </a:solidFill>
              </a:rPr>
              <a:t>Includes content supplied by Sales Benchmark Index; Copyright © Sales Benchmark Index, 2022</a:t>
            </a:r>
          </a:p>
        </p:txBody>
      </p:sp>
    </p:spTree>
    <p:extLst>
      <p:ext uri="{BB962C8B-B14F-4D97-AF65-F5344CB8AC3E}">
        <p14:creationId xmlns:p14="http://schemas.microsoft.com/office/powerpoint/2010/main" val="290922945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One panel no bkg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2BF90FA9-C732-154F-7C41-F42B7E5840D0}"/>
              </a:ext>
            </a:extLst>
          </p:cNvPr>
          <p:cNvGraphicFramePr>
            <a:graphicFrameLocks noChangeAspect="1"/>
          </p:cNvGraphicFramePr>
          <p:nvPr>
            <p:custDataLst>
              <p:tags r:id="rId1"/>
            </p:custDataLst>
            <p:extLst>
              <p:ext uri="{D42A27DB-BD31-4B8C-83A1-F6EECF244321}">
                <p14:modId xmlns:p14="http://schemas.microsoft.com/office/powerpoint/2010/main" val="33877158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5" name="Object 4" hidden="1">
                        <a:extLst>
                          <a:ext uri="{FF2B5EF4-FFF2-40B4-BE49-F238E27FC236}">
                            <a16:creationId xmlns:a16="http://schemas.microsoft.com/office/drawing/2014/main" id="{2BF90FA9-C732-154F-7C41-F42B7E5840D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57136956-7C03-F843-83D0-7C532C736A5E}"/>
              </a:ext>
            </a:extLst>
          </p:cNvPr>
          <p:cNvSpPr>
            <a:spLocks noGrp="1"/>
          </p:cNvSpPr>
          <p:nvPr>
            <p:ph type="title"/>
          </p:nvPr>
        </p:nvSpPr>
        <p:spPr/>
        <p:txBody>
          <a:bodyPr vert="horz"/>
          <a:lstStyle/>
          <a:p>
            <a:r>
              <a:rPr lang="en-US"/>
              <a:t>Click to edit Master title style</a:t>
            </a:r>
          </a:p>
        </p:txBody>
      </p:sp>
      <p:sp>
        <p:nvSpPr>
          <p:cNvPr id="3" name="Footer Placeholder 2">
            <a:extLst>
              <a:ext uri="{FF2B5EF4-FFF2-40B4-BE49-F238E27FC236}">
                <a16:creationId xmlns:a16="http://schemas.microsoft.com/office/drawing/2014/main" id="{EDE45AA0-8D59-C76C-1411-2A3A210F2CC8}"/>
              </a:ext>
            </a:extLst>
          </p:cNvPr>
          <p:cNvSpPr>
            <a:spLocks noGrp="1"/>
          </p:cNvSpPr>
          <p:nvPr>
            <p:ph type="ftr" sz="quarter" idx="10"/>
          </p:nvPr>
        </p:nvSpPr>
        <p:spPr/>
        <p:txBody>
          <a:bodyPr/>
          <a:lstStyle/>
          <a:p>
            <a:r>
              <a:rPr lang="en-US"/>
              <a:t>Source:</a:t>
            </a:r>
          </a:p>
          <a:p>
            <a:r>
              <a:rPr lang="en-US"/>
              <a:t>Notes:</a:t>
            </a:r>
            <a:endParaRPr lang="en-US" dirty="0"/>
          </a:p>
        </p:txBody>
      </p:sp>
      <p:sp>
        <p:nvSpPr>
          <p:cNvPr id="6" name="Content Placeholder 2">
            <a:extLst>
              <a:ext uri="{FF2B5EF4-FFF2-40B4-BE49-F238E27FC236}">
                <a16:creationId xmlns:a16="http://schemas.microsoft.com/office/drawing/2014/main" id="{44069DB7-BD92-42FC-963A-F010D7F460C6}"/>
              </a:ext>
            </a:extLst>
          </p:cNvPr>
          <p:cNvSpPr>
            <a:spLocks noGrp="1"/>
          </p:cNvSpPr>
          <p:nvPr>
            <p:ph idx="1"/>
          </p:nvPr>
        </p:nvSpPr>
        <p:spPr>
          <a:xfrm>
            <a:off x="609600" y="1608083"/>
            <a:ext cx="10962290" cy="456411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09864901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2BF90FA9-C732-154F-7C41-F42B7E5840D0}"/>
              </a:ext>
            </a:extLst>
          </p:cNvPr>
          <p:cNvGraphicFramePr>
            <a:graphicFrameLocks noChangeAspect="1"/>
          </p:cNvGraphicFramePr>
          <p:nvPr>
            <p:custDataLst>
              <p:tags r:id="rId1"/>
            </p:custDataLst>
            <p:extLst>
              <p:ext uri="{D42A27DB-BD31-4B8C-83A1-F6EECF244321}">
                <p14:modId xmlns:p14="http://schemas.microsoft.com/office/powerpoint/2010/main" val="33877158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5" name="Object 4" hidden="1">
                        <a:extLst>
                          <a:ext uri="{FF2B5EF4-FFF2-40B4-BE49-F238E27FC236}">
                            <a16:creationId xmlns:a16="http://schemas.microsoft.com/office/drawing/2014/main" id="{2BF90FA9-C732-154F-7C41-F42B7E5840D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57136956-7C03-F843-83D0-7C532C736A5E}"/>
              </a:ext>
            </a:extLst>
          </p:cNvPr>
          <p:cNvSpPr>
            <a:spLocks noGrp="1"/>
          </p:cNvSpPr>
          <p:nvPr>
            <p:ph type="title"/>
          </p:nvPr>
        </p:nvSpPr>
        <p:spPr/>
        <p:txBody>
          <a:bodyPr vert="horz"/>
          <a:lstStyle/>
          <a:p>
            <a:r>
              <a:rPr lang="en-US"/>
              <a:t>Click to edit Master title style</a:t>
            </a:r>
            <a:endParaRPr lang="en-US" dirty="0"/>
          </a:p>
        </p:txBody>
      </p:sp>
      <p:sp>
        <p:nvSpPr>
          <p:cNvPr id="3" name="Footer Placeholder 2">
            <a:extLst>
              <a:ext uri="{FF2B5EF4-FFF2-40B4-BE49-F238E27FC236}">
                <a16:creationId xmlns:a16="http://schemas.microsoft.com/office/drawing/2014/main" id="{EDE45AA0-8D59-C76C-1411-2A3A210F2CC8}"/>
              </a:ext>
            </a:extLst>
          </p:cNvPr>
          <p:cNvSpPr>
            <a:spLocks noGrp="1"/>
          </p:cNvSpPr>
          <p:nvPr>
            <p:ph type="ftr" sz="quarter" idx="10"/>
          </p:nvPr>
        </p:nvSpPr>
        <p:spPr/>
        <p:txBody>
          <a:bodyPr/>
          <a:lstStyle/>
          <a:p>
            <a:r>
              <a:rPr lang="en-US"/>
              <a:t>Source:</a:t>
            </a:r>
          </a:p>
          <a:p>
            <a:r>
              <a:rPr lang="en-US"/>
              <a:t>Notes:</a:t>
            </a:r>
            <a:endParaRPr lang="en-US" dirty="0"/>
          </a:p>
        </p:txBody>
      </p:sp>
    </p:spTree>
    <p:extLst>
      <p:ext uri="{BB962C8B-B14F-4D97-AF65-F5344CB8AC3E}">
        <p14:creationId xmlns:p14="http://schemas.microsoft.com/office/powerpoint/2010/main" val="319902066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Content &amp; Callout">
    <p:spTree>
      <p:nvGrpSpPr>
        <p:cNvPr id="1" name=""/>
        <p:cNvGrpSpPr/>
        <p:nvPr/>
      </p:nvGrpSpPr>
      <p:grpSpPr>
        <a:xfrm>
          <a:off x="0" y="0"/>
          <a:ext cx="0" cy="0"/>
          <a:chOff x="0" y="0"/>
          <a:chExt cx="0" cy="0"/>
        </a:xfrm>
      </p:grpSpPr>
      <p:graphicFrame>
        <p:nvGraphicFramePr>
          <p:cNvPr id="13" name="Object 12" hidden="1">
            <a:extLst>
              <a:ext uri="{FF2B5EF4-FFF2-40B4-BE49-F238E27FC236}">
                <a16:creationId xmlns:a16="http://schemas.microsoft.com/office/drawing/2014/main" id="{A959BB53-5E2D-F154-371F-D8BE52CBAB59}"/>
              </a:ext>
            </a:extLst>
          </p:cNvPr>
          <p:cNvGraphicFramePr>
            <a:graphicFrameLocks noChangeAspect="1"/>
          </p:cNvGraphicFramePr>
          <p:nvPr>
            <p:custDataLst>
              <p:tags r:id="rId1"/>
            </p:custDataLst>
            <p:extLst>
              <p:ext uri="{D42A27DB-BD31-4B8C-83A1-F6EECF244321}">
                <p14:modId xmlns:p14="http://schemas.microsoft.com/office/powerpoint/2010/main" val="109620033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13" name="Object 12" hidden="1">
                        <a:extLst>
                          <a:ext uri="{FF2B5EF4-FFF2-40B4-BE49-F238E27FC236}">
                            <a16:creationId xmlns:a16="http://schemas.microsoft.com/office/drawing/2014/main" id="{A959BB53-5E2D-F154-371F-D8BE52CBAB59}"/>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57136956-7C03-F843-83D0-7C532C736A5E}"/>
              </a:ext>
            </a:extLst>
          </p:cNvPr>
          <p:cNvSpPr>
            <a:spLocks noGrp="1"/>
          </p:cNvSpPr>
          <p:nvPr>
            <p:ph type="title"/>
          </p:nvPr>
        </p:nvSpPr>
        <p:spPr/>
        <p:txBody>
          <a:bodyPr vert="horz"/>
          <a:lstStyle/>
          <a:p>
            <a:r>
              <a:rPr lang="en-US"/>
              <a:t>Click to edit Master title style</a:t>
            </a:r>
          </a:p>
        </p:txBody>
      </p:sp>
      <p:sp>
        <p:nvSpPr>
          <p:cNvPr id="3" name="Text Placeholder 2">
            <a:extLst>
              <a:ext uri="{FF2B5EF4-FFF2-40B4-BE49-F238E27FC236}">
                <a16:creationId xmlns:a16="http://schemas.microsoft.com/office/drawing/2014/main" id="{D23EDBB4-7707-D4A6-E90E-1CB8A56EFDF5}"/>
              </a:ext>
            </a:extLst>
          </p:cNvPr>
          <p:cNvSpPr>
            <a:spLocks noGrp="1"/>
          </p:cNvSpPr>
          <p:nvPr>
            <p:ph type="body" idx="1"/>
          </p:nvPr>
        </p:nvSpPr>
        <p:spPr>
          <a:xfrm>
            <a:off x="609599" y="1681163"/>
            <a:ext cx="7315199" cy="823912"/>
          </a:xfrm>
        </p:spPr>
        <p:txBody>
          <a:bodyPr anchor="b">
            <a:normAutofit/>
          </a:bodyPr>
          <a:lstStyle>
            <a:lvl1pPr marL="0" indent="0">
              <a:buNone/>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C7D541E-AADF-6768-B379-994F7EA8353A}"/>
              </a:ext>
            </a:extLst>
          </p:cNvPr>
          <p:cNvSpPr>
            <a:spLocks noGrp="1"/>
          </p:cNvSpPr>
          <p:nvPr>
            <p:ph sz="half" idx="2"/>
          </p:nvPr>
        </p:nvSpPr>
        <p:spPr>
          <a:xfrm>
            <a:off x="609599" y="2505075"/>
            <a:ext cx="7315199" cy="3684588"/>
          </a:xfrm>
        </p:spPr>
        <p:txBody>
          <a:bodyPr>
            <a:normAutofit/>
          </a:bodyPr>
          <a:lstStyle>
            <a:lvl1pPr>
              <a:defRPr sz="1200"/>
            </a:lvl1pPr>
            <a:lvl2pPr>
              <a:defRPr sz="1100"/>
            </a:lvl2pPr>
            <a:lvl3pPr>
              <a:defRPr sz="1050"/>
            </a:lvl3pPr>
            <a:lvl4pPr>
              <a:defRPr sz="1000"/>
            </a:lvl4pPr>
            <a:lvl5pPr>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ooter Placeholder 6">
            <a:extLst>
              <a:ext uri="{FF2B5EF4-FFF2-40B4-BE49-F238E27FC236}">
                <a16:creationId xmlns:a16="http://schemas.microsoft.com/office/drawing/2014/main" id="{4DBDD8F4-7ADF-FBA0-2A7B-EBB7EC54778E}"/>
              </a:ext>
            </a:extLst>
          </p:cNvPr>
          <p:cNvSpPr>
            <a:spLocks noGrp="1"/>
          </p:cNvSpPr>
          <p:nvPr>
            <p:ph type="ftr" sz="quarter" idx="10"/>
          </p:nvPr>
        </p:nvSpPr>
        <p:spPr/>
        <p:txBody>
          <a:bodyPr/>
          <a:lstStyle/>
          <a:p>
            <a:r>
              <a:rPr lang="en-US"/>
              <a:t>Source:</a:t>
            </a:r>
          </a:p>
          <a:p>
            <a:r>
              <a:rPr lang="en-US"/>
              <a:t>Notes:</a:t>
            </a:r>
            <a:endParaRPr lang="en-US" dirty="0"/>
          </a:p>
        </p:txBody>
      </p:sp>
      <p:sp>
        <p:nvSpPr>
          <p:cNvPr id="10" name="Text Placeholder 2">
            <a:extLst>
              <a:ext uri="{FF2B5EF4-FFF2-40B4-BE49-F238E27FC236}">
                <a16:creationId xmlns:a16="http://schemas.microsoft.com/office/drawing/2014/main" id="{79256D23-E1BC-B6C9-B9DD-EA96DFD4D053}"/>
              </a:ext>
            </a:extLst>
          </p:cNvPr>
          <p:cNvSpPr>
            <a:spLocks noGrp="1"/>
          </p:cNvSpPr>
          <p:nvPr>
            <p:ph type="body" idx="13"/>
          </p:nvPr>
        </p:nvSpPr>
        <p:spPr>
          <a:xfrm>
            <a:off x="8301525" y="1681163"/>
            <a:ext cx="3280875" cy="823912"/>
          </a:xfrm>
        </p:spPr>
        <p:txBody>
          <a:bodyPr anchor="b">
            <a:normAutofit/>
          </a:bodyPr>
          <a:lstStyle>
            <a:lvl1pPr marL="0" indent="0">
              <a:buNone/>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Content Placeholder 3">
            <a:extLst>
              <a:ext uri="{FF2B5EF4-FFF2-40B4-BE49-F238E27FC236}">
                <a16:creationId xmlns:a16="http://schemas.microsoft.com/office/drawing/2014/main" id="{20B05C0F-3DB0-0751-24BE-0FF23DBCEE21}"/>
              </a:ext>
            </a:extLst>
          </p:cNvPr>
          <p:cNvSpPr>
            <a:spLocks noGrp="1"/>
          </p:cNvSpPr>
          <p:nvPr>
            <p:ph sz="half" idx="14"/>
          </p:nvPr>
        </p:nvSpPr>
        <p:spPr>
          <a:xfrm>
            <a:off x="8301525" y="2505075"/>
            <a:ext cx="3280875" cy="3684588"/>
          </a:xfrm>
        </p:spPr>
        <p:txBody>
          <a:bodyPr>
            <a:normAutofit/>
          </a:bodyPr>
          <a:lstStyle>
            <a:lvl1pPr>
              <a:defRPr sz="1200"/>
            </a:lvl1pPr>
            <a:lvl2pPr>
              <a:defRPr sz="1100"/>
            </a:lvl2pPr>
            <a:lvl3pPr>
              <a:defRPr sz="1050"/>
            </a:lvl3pPr>
            <a:lvl4pPr>
              <a:defRPr sz="1000"/>
            </a:lvl4pPr>
            <a:lvl5pPr>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102529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Two panel no bkgd">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F48D1AD9-A85C-CC9C-2379-A294B91BF48E}"/>
              </a:ext>
            </a:extLst>
          </p:cNvPr>
          <p:cNvGraphicFramePr>
            <a:graphicFrameLocks noChangeAspect="1"/>
          </p:cNvGraphicFramePr>
          <p:nvPr>
            <p:custDataLst>
              <p:tags r:id="rId1"/>
            </p:custDataLst>
            <p:extLst>
              <p:ext uri="{D42A27DB-BD31-4B8C-83A1-F6EECF244321}">
                <p14:modId xmlns:p14="http://schemas.microsoft.com/office/powerpoint/2010/main" val="324215754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9" name="Object 8" hidden="1">
                        <a:extLst>
                          <a:ext uri="{FF2B5EF4-FFF2-40B4-BE49-F238E27FC236}">
                            <a16:creationId xmlns:a16="http://schemas.microsoft.com/office/drawing/2014/main" id="{F48D1AD9-A85C-CC9C-2379-A294B91BF48E}"/>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57136956-7C03-F843-83D0-7C532C736A5E}"/>
              </a:ext>
            </a:extLst>
          </p:cNvPr>
          <p:cNvSpPr>
            <a:spLocks noGrp="1"/>
          </p:cNvSpPr>
          <p:nvPr>
            <p:ph type="title"/>
          </p:nvPr>
        </p:nvSpPr>
        <p:spPr/>
        <p:txBody>
          <a:bodyPr vert="horz"/>
          <a:lstStyle/>
          <a:p>
            <a:r>
              <a:rPr lang="en-US"/>
              <a:t>Click to edit Master title style</a:t>
            </a:r>
            <a:endParaRPr lang="en-US" dirty="0"/>
          </a:p>
        </p:txBody>
      </p:sp>
      <p:sp>
        <p:nvSpPr>
          <p:cNvPr id="3" name="Text Placeholder 2">
            <a:extLst>
              <a:ext uri="{FF2B5EF4-FFF2-40B4-BE49-F238E27FC236}">
                <a16:creationId xmlns:a16="http://schemas.microsoft.com/office/drawing/2014/main" id="{D23EDBB4-7707-D4A6-E90E-1CB8A56EFDF5}"/>
              </a:ext>
            </a:extLst>
          </p:cNvPr>
          <p:cNvSpPr>
            <a:spLocks noGrp="1"/>
          </p:cNvSpPr>
          <p:nvPr>
            <p:ph type="body" idx="1"/>
          </p:nvPr>
        </p:nvSpPr>
        <p:spPr>
          <a:xfrm>
            <a:off x="608541" y="1681163"/>
            <a:ext cx="5183188" cy="82391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C7D541E-AADF-6768-B379-994F7EA8353A}"/>
              </a:ext>
            </a:extLst>
          </p:cNvPr>
          <p:cNvSpPr>
            <a:spLocks noGrp="1"/>
          </p:cNvSpPr>
          <p:nvPr>
            <p:ph sz="half" idx="2"/>
          </p:nvPr>
        </p:nvSpPr>
        <p:spPr>
          <a:xfrm>
            <a:off x="609599" y="2505075"/>
            <a:ext cx="5182129"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13CF7D59-AB3D-3F5F-F8BE-608E38ACA203}"/>
              </a:ext>
            </a:extLst>
          </p:cNvPr>
          <p:cNvSpPr>
            <a:spLocks noGrp="1"/>
          </p:cNvSpPr>
          <p:nvPr>
            <p:ph type="body" sz="quarter" idx="3"/>
          </p:nvPr>
        </p:nvSpPr>
        <p:spPr>
          <a:xfrm>
            <a:off x="6400270" y="1681163"/>
            <a:ext cx="5183188" cy="82391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734B5B5-E169-82B3-4823-63269CF0A0C9}"/>
              </a:ext>
            </a:extLst>
          </p:cNvPr>
          <p:cNvSpPr>
            <a:spLocks noGrp="1"/>
          </p:cNvSpPr>
          <p:nvPr>
            <p:ph sz="quarter" idx="4"/>
          </p:nvPr>
        </p:nvSpPr>
        <p:spPr>
          <a:xfrm>
            <a:off x="640027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6">
            <a:extLst>
              <a:ext uri="{FF2B5EF4-FFF2-40B4-BE49-F238E27FC236}">
                <a16:creationId xmlns:a16="http://schemas.microsoft.com/office/drawing/2014/main" id="{4DBDD8F4-7ADF-FBA0-2A7B-EBB7EC54778E}"/>
              </a:ext>
            </a:extLst>
          </p:cNvPr>
          <p:cNvSpPr>
            <a:spLocks noGrp="1"/>
          </p:cNvSpPr>
          <p:nvPr>
            <p:ph type="ftr" sz="quarter" idx="10"/>
          </p:nvPr>
        </p:nvSpPr>
        <p:spPr/>
        <p:txBody>
          <a:bodyPr/>
          <a:lstStyle/>
          <a:p>
            <a:r>
              <a:rPr lang="en-US"/>
              <a:t>Source:</a:t>
            </a:r>
          </a:p>
          <a:p>
            <a:r>
              <a:rPr lang="en-US"/>
              <a:t>Notes:</a:t>
            </a:r>
            <a:endParaRPr lang="en-US" dirty="0"/>
          </a:p>
        </p:txBody>
      </p:sp>
    </p:spTree>
    <p:extLst>
      <p:ext uri="{BB962C8B-B14F-4D97-AF65-F5344CB8AC3E}">
        <p14:creationId xmlns:p14="http://schemas.microsoft.com/office/powerpoint/2010/main" val="20897200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ontent &amp; Callout">
    <p:spTree>
      <p:nvGrpSpPr>
        <p:cNvPr id="1" name=""/>
        <p:cNvGrpSpPr/>
        <p:nvPr/>
      </p:nvGrpSpPr>
      <p:grpSpPr>
        <a:xfrm>
          <a:off x="0" y="0"/>
          <a:ext cx="0" cy="0"/>
          <a:chOff x="0" y="0"/>
          <a:chExt cx="0" cy="0"/>
        </a:xfrm>
      </p:grpSpPr>
      <p:graphicFrame>
        <p:nvGraphicFramePr>
          <p:cNvPr id="13" name="Object 12" hidden="1">
            <a:extLst>
              <a:ext uri="{FF2B5EF4-FFF2-40B4-BE49-F238E27FC236}">
                <a16:creationId xmlns:a16="http://schemas.microsoft.com/office/drawing/2014/main" id="{A959BB53-5E2D-F154-371F-D8BE52CBAB59}"/>
              </a:ext>
            </a:extLst>
          </p:cNvPr>
          <p:cNvGraphicFramePr>
            <a:graphicFrameLocks noChangeAspect="1"/>
          </p:cNvGraphicFramePr>
          <p:nvPr>
            <p:custDataLst>
              <p:tags r:id="rId1"/>
            </p:custDataLst>
            <p:extLst>
              <p:ext uri="{D42A27DB-BD31-4B8C-83A1-F6EECF244321}">
                <p14:modId xmlns:p14="http://schemas.microsoft.com/office/powerpoint/2010/main" val="109620033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13" name="Object 12" hidden="1">
                        <a:extLst>
                          <a:ext uri="{FF2B5EF4-FFF2-40B4-BE49-F238E27FC236}">
                            <a16:creationId xmlns:a16="http://schemas.microsoft.com/office/drawing/2014/main" id="{A959BB53-5E2D-F154-371F-D8BE52CBAB59}"/>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57136956-7C03-F843-83D0-7C532C736A5E}"/>
              </a:ext>
            </a:extLst>
          </p:cNvPr>
          <p:cNvSpPr>
            <a:spLocks noGrp="1"/>
          </p:cNvSpPr>
          <p:nvPr>
            <p:ph type="title"/>
          </p:nvPr>
        </p:nvSpPr>
        <p:spPr/>
        <p:txBody>
          <a:bodyPr vert="horz"/>
          <a:lstStyle/>
          <a:p>
            <a:r>
              <a:rPr lang="en-US"/>
              <a:t>Click to edit Master title style</a:t>
            </a:r>
          </a:p>
        </p:txBody>
      </p:sp>
      <p:sp>
        <p:nvSpPr>
          <p:cNvPr id="3" name="Text Placeholder 2">
            <a:extLst>
              <a:ext uri="{FF2B5EF4-FFF2-40B4-BE49-F238E27FC236}">
                <a16:creationId xmlns:a16="http://schemas.microsoft.com/office/drawing/2014/main" id="{D23EDBB4-7707-D4A6-E90E-1CB8A56EFDF5}"/>
              </a:ext>
            </a:extLst>
          </p:cNvPr>
          <p:cNvSpPr>
            <a:spLocks noGrp="1"/>
          </p:cNvSpPr>
          <p:nvPr>
            <p:ph type="body" idx="1"/>
          </p:nvPr>
        </p:nvSpPr>
        <p:spPr>
          <a:xfrm>
            <a:off x="609599" y="1681163"/>
            <a:ext cx="7315199" cy="823912"/>
          </a:xfrm>
        </p:spPr>
        <p:txBody>
          <a:bodyPr anchor="b">
            <a:normAutofit/>
          </a:bodyPr>
          <a:lstStyle>
            <a:lvl1pPr marL="0" indent="0">
              <a:buNone/>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C7D541E-AADF-6768-B379-994F7EA8353A}"/>
              </a:ext>
            </a:extLst>
          </p:cNvPr>
          <p:cNvSpPr>
            <a:spLocks noGrp="1"/>
          </p:cNvSpPr>
          <p:nvPr>
            <p:ph sz="half" idx="2"/>
          </p:nvPr>
        </p:nvSpPr>
        <p:spPr>
          <a:xfrm>
            <a:off x="609599" y="2505075"/>
            <a:ext cx="7315199" cy="3684588"/>
          </a:xfrm>
        </p:spPr>
        <p:txBody>
          <a:bodyPr>
            <a:normAutofit/>
          </a:bodyPr>
          <a:lstStyle>
            <a:lvl1pPr>
              <a:defRPr sz="1200"/>
            </a:lvl1pPr>
            <a:lvl2pPr>
              <a:defRPr sz="1100"/>
            </a:lvl2pPr>
            <a:lvl3pPr>
              <a:defRPr sz="1050"/>
            </a:lvl3pPr>
            <a:lvl4pPr>
              <a:defRPr sz="1000"/>
            </a:lvl4pPr>
            <a:lvl5pPr>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ooter Placeholder 6">
            <a:extLst>
              <a:ext uri="{FF2B5EF4-FFF2-40B4-BE49-F238E27FC236}">
                <a16:creationId xmlns:a16="http://schemas.microsoft.com/office/drawing/2014/main" id="{4DBDD8F4-7ADF-FBA0-2A7B-EBB7EC54778E}"/>
              </a:ext>
            </a:extLst>
          </p:cNvPr>
          <p:cNvSpPr>
            <a:spLocks noGrp="1"/>
          </p:cNvSpPr>
          <p:nvPr>
            <p:ph type="ftr" sz="quarter" idx="10"/>
          </p:nvPr>
        </p:nvSpPr>
        <p:spPr/>
        <p:txBody>
          <a:bodyPr/>
          <a:lstStyle/>
          <a:p>
            <a:r>
              <a:rPr lang="en-US"/>
              <a:t>Source:</a:t>
            </a:r>
          </a:p>
          <a:p>
            <a:r>
              <a:rPr lang="en-US"/>
              <a:t>Notes:</a:t>
            </a:r>
            <a:endParaRPr lang="en-US" dirty="0"/>
          </a:p>
        </p:txBody>
      </p:sp>
      <p:sp>
        <p:nvSpPr>
          <p:cNvPr id="10" name="Text Placeholder 2">
            <a:extLst>
              <a:ext uri="{FF2B5EF4-FFF2-40B4-BE49-F238E27FC236}">
                <a16:creationId xmlns:a16="http://schemas.microsoft.com/office/drawing/2014/main" id="{79256D23-E1BC-B6C9-B9DD-EA96DFD4D053}"/>
              </a:ext>
            </a:extLst>
          </p:cNvPr>
          <p:cNvSpPr>
            <a:spLocks noGrp="1"/>
          </p:cNvSpPr>
          <p:nvPr>
            <p:ph type="body" idx="13"/>
          </p:nvPr>
        </p:nvSpPr>
        <p:spPr>
          <a:xfrm>
            <a:off x="8301525" y="1681163"/>
            <a:ext cx="3280875" cy="823912"/>
          </a:xfrm>
        </p:spPr>
        <p:txBody>
          <a:bodyPr anchor="b">
            <a:normAutofit/>
          </a:bodyPr>
          <a:lstStyle>
            <a:lvl1pPr marL="0" indent="0">
              <a:buNone/>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Content Placeholder 3">
            <a:extLst>
              <a:ext uri="{FF2B5EF4-FFF2-40B4-BE49-F238E27FC236}">
                <a16:creationId xmlns:a16="http://schemas.microsoft.com/office/drawing/2014/main" id="{20B05C0F-3DB0-0751-24BE-0FF23DBCEE21}"/>
              </a:ext>
            </a:extLst>
          </p:cNvPr>
          <p:cNvSpPr>
            <a:spLocks noGrp="1"/>
          </p:cNvSpPr>
          <p:nvPr>
            <p:ph sz="half" idx="14"/>
          </p:nvPr>
        </p:nvSpPr>
        <p:spPr>
          <a:xfrm>
            <a:off x="8301525" y="2505075"/>
            <a:ext cx="3280875" cy="3684588"/>
          </a:xfrm>
        </p:spPr>
        <p:txBody>
          <a:bodyPr>
            <a:normAutofit/>
          </a:bodyPr>
          <a:lstStyle>
            <a:lvl1pPr>
              <a:defRPr sz="1200"/>
            </a:lvl1pPr>
            <a:lvl2pPr>
              <a:defRPr sz="1100"/>
            </a:lvl2pPr>
            <a:lvl3pPr>
              <a:defRPr sz="1050"/>
            </a:lvl3pPr>
            <a:lvl4pPr>
              <a:defRPr sz="1000"/>
            </a:lvl4pPr>
            <a:lvl5pPr>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35115631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Three panel no bkgd">
    <p:spTree>
      <p:nvGrpSpPr>
        <p:cNvPr id="1" name=""/>
        <p:cNvGrpSpPr/>
        <p:nvPr/>
      </p:nvGrpSpPr>
      <p:grpSpPr>
        <a:xfrm>
          <a:off x="0" y="0"/>
          <a:ext cx="0" cy="0"/>
          <a:chOff x="0" y="0"/>
          <a:chExt cx="0" cy="0"/>
        </a:xfrm>
      </p:grpSpPr>
      <p:graphicFrame>
        <p:nvGraphicFramePr>
          <p:cNvPr id="13" name="Object 12" hidden="1">
            <a:extLst>
              <a:ext uri="{FF2B5EF4-FFF2-40B4-BE49-F238E27FC236}">
                <a16:creationId xmlns:a16="http://schemas.microsoft.com/office/drawing/2014/main" id="{A959BB53-5E2D-F154-371F-D8BE52CBAB59}"/>
              </a:ext>
            </a:extLst>
          </p:cNvPr>
          <p:cNvGraphicFramePr>
            <a:graphicFrameLocks noChangeAspect="1"/>
          </p:cNvGraphicFramePr>
          <p:nvPr>
            <p:custDataLst>
              <p:tags r:id="rId1"/>
            </p:custDataLst>
            <p:extLst>
              <p:ext uri="{D42A27DB-BD31-4B8C-83A1-F6EECF244321}">
                <p14:modId xmlns:p14="http://schemas.microsoft.com/office/powerpoint/2010/main" val="109620033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13" name="Object 12" hidden="1">
                        <a:extLst>
                          <a:ext uri="{FF2B5EF4-FFF2-40B4-BE49-F238E27FC236}">
                            <a16:creationId xmlns:a16="http://schemas.microsoft.com/office/drawing/2014/main" id="{A959BB53-5E2D-F154-371F-D8BE52CBAB59}"/>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57136956-7C03-F843-83D0-7C532C736A5E}"/>
              </a:ext>
            </a:extLst>
          </p:cNvPr>
          <p:cNvSpPr>
            <a:spLocks noGrp="1"/>
          </p:cNvSpPr>
          <p:nvPr>
            <p:ph type="title"/>
          </p:nvPr>
        </p:nvSpPr>
        <p:spPr/>
        <p:txBody>
          <a:bodyPr vert="horz"/>
          <a:lstStyle/>
          <a:p>
            <a:r>
              <a:rPr lang="en-US"/>
              <a:t>Click to edit Master title style</a:t>
            </a:r>
          </a:p>
        </p:txBody>
      </p:sp>
      <p:sp>
        <p:nvSpPr>
          <p:cNvPr id="3" name="Text Placeholder 2">
            <a:extLst>
              <a:ext uri="{FF2B5EF4-FFF2-40B4-BE49-F238E27FC236}">
                <a16:creationId xmlns:a16="http://schemas.microsoft.com/office/drawing/2014/main" id="{D23EDBB4-7707-D4A6-E90E-1CB8A56EFDF5}"/>
              </a:ext>
            </a:extLst>
          </p:cNvPr>
          <p:cNvSpPr>
            <a:spLocks noGrp="1"/>
          </p:cNvSpPr>
          <p:nvPr>
            <p:ph type="body" idx="1"/>
          </p:nvPr>
        </p:nvSpPr>
        <p:spPr>
          <a:xfrm>
            <a:off x="609600" y="1681163"/>
            <a:ext cx="3280876" cy="823912"/>
          </a:xfrm>
        </p:spPr>
        <p:txBody>
          <a:bodyPr anchor="b">
            <a:normAutofit/>
          </a:bodyPr>
          <a:lstStyle>
            <a:lvl1pPr marL="0" indent="0">
              <a:buNone/>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C7D541E-AADF-6768-B379-994F7EA8353A}"/>
              </a:ext>
            </a:extLst>
          </p:cNvPr>
          <p:cNvSpPr>
            <a:spLocks noGrp="1"/>
          </p:cNvSpPr>
          <p:nvPr>
            <p:ph sz="half" idx="2"/>
          </p:nvPr>
        </p:nvSpPr>
        <p:spPr>
          <a:xfrm>
            <a:off x="609600" y="2505075"/>
            <a:ext cx="3280876" cy="3684588"/>
          </a:xfrm>
        </p:spPr>
        <p:txBody>
          <a:bodyPr>
            <a:normAutofit/>
          </a:bodyPr>
          <a:lstStyle>
            <a:lvl1pPr>
              <a:defRPr sz="1200"/>
            </a:lvl1pPr>
            <a:lvl2pPr>
              <a:defRPr sz="1100"/>
            </a:lvl2pPr>
            <a:lvl3pPr>
              <a:defRPr sz="1050"/>
            </a:lvl3pPr>
            <a:lvl4pPr>
              <a:defRPr sz="1000"/>
            </a:lvl4pPr>
            <a:lvl5pPr>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ooter Placeholder 6">
            <a:extLst>
              <a:ext uri="{FF2B5EF4-FFF2-40B4-BE49-F238E27FC236}">
                <a16:creationId xmlns:a16="http://schemas.microsoft.com/office/drawing/2014/main" id="{4DBDD8F4-7ADF-FBA0-2A7B-EBB7EC54778E}"/>
              </a:ext>
            </a:extLst>
          </p:cNvPr>
          <p:cNvSpPr>
            <a:spLocks noGrp="1"/>
          </p:cNvSpPr>
          <p:nvPr>
            <p:ph type="ftr" sz="quarter" idx="10"/>
          </p:nvPr>
        </p:nvSpPr>
        <p:spPr/>
        <p:txBody>
          <a:bodyPr/>
          <a:lstStyle/>
          <a:p>
            <a:r>
              <a:rPr lang="en-US"/>
              <a:t>Source:</a:t>
            </a:r>
          </a:p>
          <a:p>
            <a:r>
              <a:rPr lang="en-US"/>
              <a:t>Notes:</a:t>
            </a:r>
            <a:endParaRPr lang="en-US" dirty="0"/>
          </a:p>
        </p:txBody>
      </p:sp>
      <p:sp>
        <p:nvSpPr>
          <p:cNvPr id="10" name="Text Placeholder 2">
            <a:extLst>
              <a:ext uri="{FF2B5EF4-FFF2-40B4-BE49-F238E27FC236}">
                <a16:creationId xmlns:a16="http://schemas.microsoft.com/office/drawing/2014/main" id="{79256D23-E1BC-B6C9-B9DD-EA96DFD4D053}"/>
              </a:ext>
            </a:extLst>
          </p:cNvPr>
          <p:cNvSpPr>
            <a:spLocks noGrp="1"/>
          </p:cNvSpPr>
          <p:nvPr>
            <p:ph type="body" idx="13"/>
          </p:nvPr>
        </p:nvSpPr>
        <p:spPr>
          <a:xfrm>
            <a:off x="8301525" y="1681163"/>
            <a:ext cx="3280875" cy="823912"/>
          </a:xfrm>
        </p:spPr>
        <p:txBody>
          <a:bodyPr anchor="b">
            <a:normAutofit/>
          </a:bodyPr>
          <a:lstStyle>
            <a:lvl1pPr marL="0" indent="0">
              <a:buNone/>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Content Placeholder 3">
            <a:extLst>
              <a:ext uri="{FF2B5EF4-FFF2-40B4-BE49-F238E27FC236}">
                <a16:creationId xmlns:a16="http://schemas.microsoft.com/office/drawing/2014/main" id="{20B05C0F-3DB0-0751-24BE-0FF23DBCEE21}"/>
              </a:ext>
            </a:extLst>
          </p:cNvPr>
          <p:cNvSpPr>
            <a:spLocks noGrp="1"/>
          </p:cNvSpPr>
          <p:nvPr>
            <p:ph sz="half" idx="14"/>
          </p:nvPr>
        </p:nvSpPr>
        <p:spPr>
          <a:xfrm>
            <a:off x="8301525" y="2505075"/>
            <a:ext cx="3280875" cy="3684588"/>
          </a:xfrm>
        </p:spPr>
        <p:txBody>
          <a:bodyPr>
            <a:normAutofit/>
          </a:bodyPr>
          <a:lstStyle>
            <a:lvl1pPr>
              <a:defRPr sz="1200"/>
            </a:lvl1pPr>
            <a:lvl2pPr>
              <a:defRPr sz="1100"/>
            </a:lvl2pPr>
            <a:lvl3pPr>
              <a:defRPr sz="1050"/>
            </a:lvl3pPr>
            <a:lvl4pPr>
              <a:defRPr sz="1000"/>
            </a:lvl4pPr>
            <a:lvl5pPr>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2">
            <a:extLst>
              <a:ext uri="{FF2B5EF4-FFF2-40B4-BE49-F238E27FC236}">
                <a16:creationId xmlns:a16="http://schemas.microsoft.com/office/drawing/2014/main" id="{B3D2EAEA-4A1A-4BD0-AAA4-E823F3352FAE}"/>
              </a:ext>
            </a:extLst>
          </p:cNvPr>
          <p:cNvSpPr>
            <a:spLocks noGrp="1"/>
          </p:cNvSpPr>
          <p:nvPr>
            <p:ph type="body" idx="15"/>
          </p:nvPr>
        </p:nvSpPr>
        <p:spPr>
          <a:xfrm>
            <a:off x="4455562" y="1681163"/>
            <a:ext cx="3280876" cy="823912"/>
          </a:xfrm>
        </p:spPr>
        <p:txBody>
          <a:bodyPr anchor="b">
            <a:normAutofit/>
          </a:bodyPr>
          <a:lstStyle>
            <a:lvl1pPr marL="0" indent="0">
              <a:buNone/>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4" name="Content Placeholder 3">
            <a:extLst>
              <a:ext uri="{FF2B5EF4-FFF2-40B4-BE49-F238E27FC236}">
                <a16:creationId xmlns:a16="http://schemas.microsoft.com/office/drawing/2014/main" id="{F1A95F98-B444-45B3-B26F-E3A566F5AD24}"/>
              </a:ext>
            </a:extLst>
          </p:cNvPr>
          <p:cNvSpPr>
            <a:spLocks noGrp="1"/>
          </p:cNvSpPr>
          <p:nvPr>
            <p:ph sz="half" idx="16"/>
          </p:nvPr>
        </p:nvSpPr>
        <p:spPr>
          <a:xfrm>
            <a:off x="4455562" y="2505075"/>
            <a:ext cx="3280876" cy="3684588"/>
          </a:xfrm>
        </p:spPr>
        <p:txBody>
          <a:bodyPr>
            <a:normAutofit/>
          </a:bodyPr>
          <a:lstStyle>
            <a:lvl1pPr>
              <a:defRPr sz="1200"/>
            </a:lvl1pPr>
            <a:lvl2pPr>
              <a:defRPr sz="1100"/>
            </a:lvl2pPr>
            <a:lvl3pPr>
              <a:defRPr sz="1050"/>
            </a:lvl3pPr>
            <a:lvl4pPr>
              <a:defRPr sz="1000"/>
            </a:lvl4pPr>
            <a:lvl5pPr>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68288070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Four panel small text bkgd">
    <p:spTree>
      <p:nvGrpSpPr>
        <p:cNvPr id="1" name=""/>
        <p:cNvGrpSpPr/>
        <p:nvPr/>
      </p:nvGrpSpPr>
      <p:grpSpPr>
        <a:xfrm>
          <a:off x="0" y="0"/>
          <a:ext cx="0" cy="0"/>
          <a:chOff x="0" y="0"/>
          <a:chExt cx="0" cy="0"/>
        </a:xfrm>
      </p:grpSpPr>
      <p:graphicFrame>
        <p:nvGraphicFramePr>
          <p:cNvPr id="13" name="Object 12" hidden="1">
            <a:extLst>
              <a:ext uri="{FF2B5EF4-FFF2-40B4-BE49-F238E27FC236}">
                <a16:creationId xmlns:a16="http://schemas.microsoft.com/office/drawing/2014/main" id="{A959BB53-5E2D-F154-371F-D8BE52CBAB59}"/>
              </a:ext>
            </a:extLst>
          </p:cNvPr>
          <p:cNvGraphicFramePr>
            <a:graphicFrameLocks noChangeAspect="1"/>
          </p:cNvGraphicFramePr>
          <p:nvPr>
            <p:custDataLst>
              <p:tags r:id="rId1"/>
            </p:custDataLst>
            <p:extLst>
              <p:ext uri="{D42A27DB-BD31-4B8C-83A1-F6EECF244321}">
                <p14:modId xmlns:p14="http://schemas.microsoft.com/office/powerpoint/2010/main" val="219304597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13" name="Object 12" hidden="1">
                        <a:extLst>
                          <a:ext uri="{FF2B5EF4-FFF2-40B4-BE49-F238E27FC236}">
                            <a16:creationId xmlns:a16="http://schemas.microsoft.com/office/drawing/2014/main" id="{A959BB53-5E2D-F154-371F-D8BE52CBAB59}"/>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57136956-7C03-F843-83D0-7C532C736A5E}"/>
              </a:ext>
            </a:extLst>
          </p:cNvPr>
          <p:cNvSpPr>
            <a:spLocks noGrp="1"/>
          </p:cNvSpPr>
          <p:nvPr>
            <p:ph type="title"/>
          </p:nvPr>
        </p:nvSpPr>
        <p:spPr/>
        <p:txBody>
          <a:bodyPr vert="horz"/>
          <a:lstStyle/>
          <a:p>
            <a:r>
              <a:rPr lang="en-US"/>
              <a:t>Click to edit Master title style</a:t>
            </a:r>
          </a:p>
        </p:txBody>
      </p:sp>
      <p:sp>
        <p:nvSpPr>
          <p:cNvPr id="3" name="Text Placeholder 2">
            <a:extLst>
              <a:ext uri="{FF2B5EF4-FFF2-40B4-BE49-F238E27FC236}">
                <a16:creationId xmlns:a16="http://schemas.microsoft.com/office/drawing/2014/main" id="{D23EDBB4-7707-D4A6-E90E-1CB8A56EFDF5}"/>
              </a:ext>
            </a:extLst>
          </p:cNvPr>
          <p:cNvSpPr>
            <a:spLocks noGrp="1"/>
          </p:cNvSpPr>
          <p:nvPr>
            <p:ph type="body" idx="1"/>
          </p:nvPr>
        </p:nvSpPr>
        <p:spPr>
          <a:xfrm>
            <a:off x="620110" y="1618987"/>
            <a:ext cx="2564586" cy="823912"/>
          </a:xfrm>
        </p:spPr>
        <p:txBody>
          <a:bodyPr anchor="b">
            <a:normAutofit/>
          </a:bodyPr>
          <a:lstStyle>
            <a:lvl1pPr marL="0" indent="0">
              <a:buNone/>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C7D541E-AADF-6768-B379-994F7EA8353A}"/>
              </a:ext>
            </a:extLst>
          </p:cNvPr>
          <p:cNvSpPr>
            <a:spLocks noGrp="1"/>
          </p:cNvSpPr>
          <p:nvPr>
            <p:ph sz="half" idx="2"/>
          </p:nvPr>
        </p:nvSpPr>
        <p:spPr>
          <a:xfrm>
            <a:off x="620110" y="2510632"/>
            <a:ext cx="2564585" cy="3684588"/>
          </a:xfrm>
        </p:spPr>
        <p:txBody>
          <a:bodyPr>
            <a:normAutofit/>
          </a:bodyPr>
          <a:lstStyle>
            <a:lvl1pPr>
              <a:defRPr sz="1400"/>
            </a:lvl1pPr>
            <a:lvl2pPr>
              <a:defRPr sz="1200"/>
            </a:lvl2pPr>
            <a:lvl3pPr>
              <a:defRPr sz="1100"/>
            </a:lvl3pPr>
            <a:lvl4pPr>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ooter Placeholder 6">
            <a:extLst>
              <a:ext uri="{FF2B5EF4-FFF2-40B4-BE49-F238E27FC236}">
                <a16:creationId xmlns:a16="http://schemas.microsoft.com/office/drawing/2014/main" id="{4DBDD8F4-7ADF-FBA0-2A7B-EBB7EC54778E}"/>
              </a:ext>
            </a:extLst>
          </p:cNvPr>
          <p:cNvSpPr>
            <a:spLocks noGrp="1"/>
          </p:cNvSpPr>
          <p:nvPr>
            <p:ph type="ftr" sz="quarter" idx="10"/>
          </p:nvPr>
        </p:nvSpPr>
        <p:spPr/>
        <p:txBody>
          <a:bodyPr/>
          <a:lstStyle/>
          <a:p>
            <a:r>
              <a:rPr lang="en-US"/>
              <a:t>Source:</a:t>
            </a:r>
          </a:p>
          <a:p>
            <a:r>
              <a:rPr lang="en-US"/>
              <a:t>Notes:</a:t>
            </a:r>
            <a:endParaRPr lang="en-US" dirty="0"/>
          </a:p>
        </p:txBody>
      </p:sp>
      <p:sp>
        <p:nvSpPr>
          <p:cNvPr id="14" name="Text Placeholder 2">
            <a:extLst>
              <a:ext uri="{FF2B5EF4-FFF2-40B4-BE49-F238E27FC236}">
                <a16:creationId xmlns:a16="http://schemas.microsoft.com/office/drawing/2014/main" id="{C178CED2-08EF-4CF6-A179-4392DD351445}"/>
              </a:ext>
            </a:extLst>
          </p:cNvPr>
          <p:cNvSpPr>
            <a:spLocks noGrp="1"/>
          </p:cNvSpPr>
          <p:nvPr>
            <p:ph type="body" idx="15"/>
          </p:nvPr>
        </p:nvSpPr>
        <p:spPr>
          <a:xfrm>
            <a:off x="3386316" y="1618987"/>
            <a:ext cx="2564586" cy="823912"/>
          </a:xfrm>
        </p:spPr>
        <p:txBody>
          <a:bodyPr anchor="b">
            <a:normAutofit/>
          </a:bodyPr>
          <a:lstStyle>
            <a:lvl1pPr marL="0" indent="0">
              <a:buNone/>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2" name="Content Placeholder 3">
            <a:extLst>
              <a:ext uri="{FF2B5EF4-FFF2-40B4-BE49-F238E27FC236}">
                <a16:creationId xmlns:a16="http://schemas.microsoft.com/office/drawing/2014/main" id="{CB1AC188-4440-4EA7-A8C4-FD8FE5FF5D07}"/>
              </a:ext>
            </a:extLst>
          </p:cNvPr>
          <p:cNvSpPr>
            <a:spLocks noGrp="1"/>
          </p:cNvSpPr>
          <p:nvPr>
            <p:ph sz="half" idx="16"/>
          </p:nvPr>
        </p:nvSpPr>
        <p:spPr>
          <a:xfrm>
            <a:off x="3386316" y="2510632"/>
            <a:ext cx="2564584" cy="3684588"/>
          </a:xfrm>
        </p:spPr>
        <p:txBody>
          <a:bodyPr>
            <a:normAutofit/>
          </a:bodyPr>
          <a:lstStyle>
            <a:lvl1pPr>
              <a:defRPr sz="1400"/>
            </a:lvl1pPr>
            <a:lvl2pPr>
              <a:defRPr sz="1200"/>
            </a:lvl2pPr>
            <a:lvl3pPr>
              <a:defRPr sz="1100"/>
            </a:lvl3pPr>
            <a:lvl4pPr>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3" name="Text Placeholder 2">
            <a:extLst>
              <a:ext uri="{FF2B5EF4-FFF2-40B4-BE49-F238E27FC236}">
                <a16:creationId xmlns:a16="http://schemas.microsoft.com/office/drawing/2014/main" id="{EA1EBFA0-4A27-4371-8AF1-C2D421D12632}"/>
              </a:ext>
            </a:extLst>
          </p:cNvPr>
          <p:cNvSpPr>
            <a:spLocks noGrp="1"/>
          </p:cNvSpPr>
          <p:nvPr>
            <p:ph type="body" idx="17"/>
          </p:nvPr>
        </p:nvSpPr>
        <p:spPr>
          <a:xfrm>
            <a:off x="9007306" y="1613430"/>
            <a:ext cx="2564586" cy="823912"/>
          </a:xfrm>
        </p:spPr>
        <p:txBody>
          <a:bodyPr anchor="b">
            <a:normAutofit/>
          </a:bodyPr>
          <a:lstStyle>
            <a:lvl1pPr marL="0" indent="0">
              <a:buNone/>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4" name="Content Placeholder 3">
            <a:extLst>
              <a:ext uri="{FF2B5EF4-FFF2-40B4-BE49-F238E27FC236}">
                <a16:creationId xmlns:a16="http://schemas.microsoft.com/office/drawing/2014/main" id="{78971224-A4C3-4B38-8487-E75903A9B75C}"/>
              </a:ext>
            </a:extLst>
          </p:cNvPr>
          <p:cNvSpPr>
            <a:spLocks noGrp="1"/>
          </p:cNvSpPr>
          <p:nvPr>
            <p:ph sz="half" idx="18"/>
          </p:nvPr>
        </p:nvSpPr>
        <p:spPr>
          <a:xfrm>
            <a:off x="9007306" y="2510632"/>
            <a:ext cx="2564584" cy="3684588"/>
          </a:xfrm>
        </p:spPr>
        <p:txBody>
          <a:bodyPr>
            <a:normAutofit/>
          </a:bodyPr>
          <a:lstStyle>
            <a:lvl1pPr>
              <a:defRPr sz="1400"/>
            </a:lvl1pPr>
            <a:lvl2pPr>
              <a:defRPr sz="1200"/>
            </a:lvl2pPr>
            <a:lvl3pPr>
              <a:defRPr sz="1100"/>
            </a:lvl3pPr>
            <a:lvl4pPr>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5" name="Text Placeholder 2">
            <a:extLst>
              <a:ext uri="{FF2B5EF4-FFF2-40B4-BE49-F238E27FC236}">
                <a16:creationId xmlns:a16="http://schemas.microsoft.com/office/drawing/2014/main" id="{4F7C2B96-4B20-46A3-A648-DB8B6AEDC023}"/>
              </a:ext>
            </a:extLst>
          </p:cNvPr>
          <p:cNvSpPr>
            <a:spLocks noGrp="1"/>
          </p:cNvSpPr>
          <p:nvPr>
            <p:ph type="body" idx="19"/>
          </p:nvPr>
        </p:nvSpPr>
        <p:spPr>
          <a:xfrm>
            <a:off x="6235423" y="1613430"/>
            <a:ext cx="2564586" cy="823912"/>
          </a:xfrm>
        </p:spPr>
        <p:txBody>
          <a:bodyPr anchor="b">
            <a:normAutofit/>
          </a:bodyPr>
          <a:lstStyle>
            <a:lvl1pPr marL="0" indent="0">
              <a:buNone/>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Content Placeholder 3">
            <a:extLst>
              <a:ext uri="{FF2B5EF4-FFF2-40B4-BE49-F238E27FC236}">
                <a16:creationId xmlns:a16="http://schemas.microsoft.com/office/drawing/2014/main" id="{0E5215DC-8B13-45E7-AC26-B09A437B5B6E}"/>
              </a:ext>
            </a:extLst>
          </p:cNvPr>
          <p:cNvSpPr>
            <a:spLocks noGrp="1"/>
          </p:cNvSpPr>
          <p:nvPr>
            <p:ph sz="half" idx="20"/>
          </p:nvPr>
        </p:nvSpPr>
        <p:spPr>
          <a:xfrm>
            <a:off x="6241099" y="2510632"/>
            <a:ext cx="2564584" cy="3684588"/>
          </a:xfrm>
        </p:spPr>
        <p:txBody>
          <a:bodyPr>
            <a:normAutofit/>
          </a:bodyPr>
          <a:lstStyle>
            <a:lvl1pPr>
              <a:defRPr sz="1400"/>
            </a:lvl1pPr>
            <a:lvl2pPr>
              <a:defRPr sz="1200"/>
            </a:lvl2pPr>
            <a:lvl3pPr>
              <a:defRPr sz="1100"/>
            </a:lvl3pPr>
            <a:lvl4pPr>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1744143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p:cSld name="Title Slide no bkg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64658552-6E07-9117-0CA9-3B60B698736B}"/>
              </a:ext>
            </a:extLst>
          </p:cNvPr>
          <p:cNvGraphicFramePr>
            <a:graphicFrameLocks noChangeAspect="1"/>
          </p:cNvGraphicFramePr>
          <p:nvPr>
            <p:custDataLst>
              <p:tags r:id="rId1"/>
            </p:custDataLst>
            <p:extLst>
              <p:ext uri="{D42A27DB-BD31-4B8C-83A1-F6EECF244321}">
                <p14:modId xmlns:p14="http://schemas.microsoft.com/office/powerpoint/2010/main" val="412502941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4" name="Object 3" hidden="1">
                        <a:extLst>
                          <a:ext uri="{FF2B5EF4-FFF2-40B4-BE49-F238E27FC236}">
                            <a16:creationId xmlns:a16="http://schemas.microsoft.com/office/drawing/2014/main" id="{64658552-6E07-9117-0CA9-3B60B698736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grpSp>
        <p:nvGrpSpPr>
          <p:cNvPr id="79" name="Group 78">
            <a:extLst>
              <a:ext uri="{FF2B5EF4-FFF2-40B4-BE49-F238E27FC236}">
                <a16:creationId xmlns:a16="http://schemas.microsoft.com/office/drawing/2014/main" id="{B328026A-8319-44BC-B6B3-8D0A2B5E39A0}"/>
              </a:ext>
            </a:extLst>
          </p:cNvPr>
          <p:cNvGrpSpPr>
            <a:grpSpLocks noChangeAspect="1"/>
          </p:cNvGrpSpPr>
          <p:nvPr/>
        </p:nvGrpSpPr>
        <p:grpSpPr bwMode="gray">
          <a:xfrm>
            <a:off x="702214" y="780933"/>
            <a:ext cx="3494345" cy="745107"/>
            <a:chOff x="611188" y="-279400"/>
            <a:chExt cx="3767138" cy="803275"/>
          </a:xfrm>
        </p:grpSpPr>
        <p:sp>
          <p:nvSpPr>
            <p:cNvPr id="14" name="Freeform 5">
              <a:extLst>
                <a:ext uri="{FF2B5EF4-FFF2-40B4-BE49-F238E27FC236}">
                  <a16:creationId xmlns:a16="http://schemas.microsoft.com/office/drawing/2014/main" id="{AB780836-0EA1-4764-9C48-1217D0B297D1}"/>
                </a:ext>
              </a:extLst>
            </p:cNvPr>
            <p:cNvSpPr>
              <a:spLocks noEditPoints="1"/>
            </p:cNvSpPr>
            <p:nvPr/>
          </p:nvSpPr>
          <p:spPr bwMode="gray">
            <a:xfrm>
              <a:off x="1885951" y="438150"/>
              <a:ext cx="60325" cy="63500"/>
            </a:xfrm>
            <a:custGeom>
              <a:avLst/>
              <a:gdLst>
                <a:gd name="T0" fmla="*/ 36 w 73"/>
                <a:gd name="T1" fmla="*/ 0 h 78"/>
                <a:gd name="T2" fmla="*/ 10 w 73"/>
                <a:gd name="T3" fmla="*/ 10 h 78"/>
                <a:gd name="T4" fmla="*/ 0 w 73"/>
                <a:gd name="T5" fmla="*/ 39 h 78"/>
                <a:gd name="T6" fmla="*/ 10 w 73"/>
                <a:gd name="T7" fmla="*/ 67 h 78"/>
                <a:gd name="T8" fmla="*/ 36 w 73"/>
                <a:gd name="T9" fmla="*/ 78 h 78"/>
                <a:gd name="T10" fmla="*/ 63 w 73"/>
                <a:gd name="T11" fmla="*/ 67 h 78"/>
                <a:gd name="T12" fmla="*/ 73 w 73"/>
                <a:gd name="T13" fmla="*/ 39 h 78"/>
                <a:gd name="T14" fmla="*/ 63 w 73"/>
                <a:gd name="T15" fmla="*/ 10 h 78"/>
                <a:gd name="T16" fmla="*/ 36 w 73"/>
                <a:gd name="T17" fmla="*/ 0 h 78"/>
                <a:gd name="T18" fmla="*/ 52 w 73"/>
                <a:gd name="T19" fmla="*/ 59 h 78"/>
                <a:gd name="T20" fmla="*/ 36 w 73"/>
                <a:gd name="T21" fmla="*/ 66 h 78"/>
                <a:gd name="T22" fmla="*/ 20 w 73"/>
                <a:gd name="T23" fmla="*/ 59 h 78"/>
                <a:gd name="T24" fmla="*/ 15 w 73"/>
                <a:gd name="T25" fmla="*/ 39 h 78"/>
                <a:gd name="T26" fmla="*/ 21 w 73"/>
                <a:gd name="T27" fmla="*/ 19 h 78"/>
                <a:gd name="T28" fmla="*/ 36 w 73"/>
                <a:gd name="T29" fmla="*/ 11 h 78"/>
                <a:gd name="T30" fmla="*/ 52 w 73"/>
                <a:gd name="T31" fmla="*/ 19 h 78"/>
                <a:gd name="T32" fmla="*/ 58 w 73"/>
                <a:gd name="T33" fmla="*/ 39 h 78"/>
                <a:gd name="T34" fmla="*/ 52 w 73"/>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 h="78">
                  <a:moveTo>
                    <a:pt x="36" y="0"/>
                  </a:moveTo>
                  <a:cubicBezTo>
                    <a:pt x="25" y="0"/>
                    <a:pt x="17" y="3"/>
                    <a:pt x="10" y="10"/>
                  </a:cubicBezTo>
                  <a:cubicBezTo>
                    <a:pt x="3" y="17"/>
                    <a:pt x="0" y="27"/>
                    <a:pt x="0" y="39"/>
                  </a:cubicBezTo>
                  <a:cubicBezTo>
                    <a:pt x="0" y="51"/>
                    <a:pt x="3" y="60"/>
                    <a:pt x="10" y="67"/>
                  </a:cubicBezTo>
                  <a:cubicBezTo>
                    <a:pt x="17" y="74"/>
                    <a:pt x="25" y="78"/>
                    <a:pt x="36" y="78"/>
                  </a:cubicBezTo>
                  <a:cubicBezTo>
                    <a:pt x="47" y="78"/>
                    <a:pt x="56" y="74"/>
                    <a:pt x="63" y="67"/>
                  </a:cubicBezTo>
                  <a:cubicBezTo>
                    <a:pt x="69" y="60"/>
                    <a:pt x="73" y="51"/>
                    <a:pt x="73" y="39"/>
                  </a:cubicBezTo>
                  <a:cubicBezTo>
                    <a:pt x="73" y="27"/>
                    <a:pt x="69" y="17"/>
                    <a:pt x="63"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1" y="19"/>
                  </a:cubicBezTo>
                  <a:cubicBezTo>
                    <a:pt x="24" y="14"/>
                    <a:pt x="30" y="11"/>
                    <a:pt x="36" y="11"/>
                  </a:cubicBezTo>
                  <a:cubicBezTo>
                    <a:pt x="43" y="11"/>
                    <a:pt x="48" y="14"/>
                    <a:pt x="52" y="19"/>
                  </a:cubicBezTo>
                  <a:cubicBezTo>
                    <a:pt x="56" y="24"/>
                    <a:pt x="58" y="30"/>
                    <a:pt x="58" y="39"/>
                  </a:cubicBezTo>
                  <a:cubicBezTo>
                    <a:pt x="58" y="47"/>
                    <a:pt x="56" y="54"/>
                    <a:pt x="52" y="59"/>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6">
              <a:extLst>
                <a:ext uri="{FF2B5EF4-FFF2-40B4-BE49-F238E27FC236}">
                  <a16:creationId xmlns:a16="http://schemas.microsoft.com/office/drawing/2014/main" id="{06E5C381-914B-47AA-AE2B-28A2392478C7}"/>
                </a:ext>
              </a:extLst>
            </p:cNvPr>
            <p:cNvSpPr>
              <a:spLocks/>
            </p:cNvSpPr>
            <p:nvPr/>
          </p:nvSpPr>
          <p:spPr bwMode="gray">
            <a:xfrm>
              <a:off x="1152526" y="414338"/>
              <a:ext cx="74613" cy="87313"/>
            </a:xfrm>
            <a:custGeom>
              <a:avLst/>
              <a:gdLst>
                <a:gd name="T0" fmla="*/ 50 w 89"/>
                <a:gd name="T1" fmla="*/ 62 h 106"/>
                <a:gd name="T2" fmla="*/ 75 w 89"/>
                <a:gd name="T3" fmla="*/ 62 h 106"/>
                <a:gd name="T4" fmla="*/ 75 w 89"/>
                <a:gd name="T5" fmla="*/ 80 h 106"/>
                <a:gd name="T6" fmla="*/ 74 w 89"/>
                <a:gd name="T7" fmla="*/ 81 h 106"/>
                <a:gd name="T8" fmla="*/ 71 w 89"/>
                <a:gd name="T9" fmla="*/ 84 h 106"/>
                <a:gd name="T10" fmla="*/ 66 w 89"/>
                <a:gd name="T11" fmla="*/ 88 h 106"/>
                <a:gd name="T12" fmla="*/ 58 w 89"/>
                <a:gd name="T13" fmla="*/ 91 h 106"/>
                <a:gd name="T14" fmla="*/ 48 w 89"/>
                <a:gd name="T15" fmla="*/ 92 h 106"/>
                <a:gd name="T16" fmla="*/ 24 w 89"/>
                <a:gd name="T17" fmla="*/ 82 h 106"/>
                <a:gd name="T18" fmla="*/ 15 w 89"/>
                <a:gd name="T19" fmla="*/ 52 h 106"/>
                <a:gd name="T20" fmla="*/ 25 w 89"/>
                <a:gd name="T21" fmla="*/ 23 h 106"/>
                <a:gd name="T22" fmla="*/ 48 w 89"/>
                <a:gd name="T23" fmla="*/ 13 h 106"/>
                <a:gd name="T24" fmla="*/ 57 w 89"/>
                <a:gd name="T25" fmla="*/ 14 h 106"/>
                <a:gd name="T26" fmla="*/ 64 w 89"/>
                <a:gd name="T27" fmla="*/ 16 h 106"/>
                <a:gd name="T28" fmla="*/ 69 w 89"/>
                <a:gd name="T29" fmla="*/ 19 h 106"/>
                <a:gd name="T30" fmla="*/ 73 w 89"/>
                <a:gd name="T31" fmla="*/ 23 h 106"/>
                <a:gd name="T32" fmla="*/ 75 w 89"/>
                <a:gd name="T33" fmla="*/ 26 h 106"/>
                <a:gd name="T34" fmla="*/ 76 w 89"/>
                <a:gd name="T35" fmla="*/ 27 h 106"/>
                <a:gd name="T36" fmla="*/ 86 w 89"/>
                <a:gd name="T37" fmla="*/ 18 h 106"/>
                <a:gd name="T38" fmla="*/ 48 w 89"/>
                <a:gd name="T39" fmla="*/ 0 h 106"/>
                <a:gd name="T40" fmla="*/ 14 w 89"/>
                <a:gd name="T41" fmla="*/ 14 h 106"/>
                <a:gd name="T42" fmla="*/ 0 w 89"/>
                <a:gd name="T43" fmla="*/ 52 h 106"/>
                <a:gd name="T44" fmla="*/ 13 w 89"/>
                <a:gd name="T45" fmla="*/ 91 h 106"/>
                <a:gd name="T46" fmla="*/ 45 w 89"/>
                <a:gd name="T47" fmla="*/ 106 h 106"/>
                <a:gd name="T48" fmla="*/ 57 w 89"/>
                <a:gd name="T49" fmla="*/ 104 h 106"/>
                <a:gd name="T50" fmla="*/ 66 w 89"/>
                <a:gd name="T51" fmla="*/ 101 h 106"/>
                <a:gd name="T52" fmla="*/ 73 w 89"/>
                <a:gd name="T53" fmla="*/ 97 h 106"/>
                <a:gd name="T54" fmla="*/ 76 w 89"/>
                <a:gd name="T55" fmla="*/ 94 h 106"/>
                <a:gd name="T56" fmla="*/ 78 w 89"/>
                <a:gd name="T57" fmla="*/ 92 h 106"/>
                <a:gd name="T58" fmla="*/ 79 w 89"/>
                <a:gd name="T59" fmla="*/ 104 h 106"/>
                <a:gd name="T60" fmla="*/ 89 w 89"/>
                <a:gd name="T61" fmla="*/ 104 h 106"/>
                <a:gd name="T62" fmla="*/ 89 w 89"/>
                <a:gd name="T63" fmla="*/ 51 h 106"/>
                <a:gd name="T64" fmla="*/ 50 w 89"/>
                <a:gd name="T65" fmla="*/ 51 h 106"/>
                <a:gd name="T66" fmla="*/ 50 w 89"/>
                <a:gd name="T67" fmla="*/ 62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9" h="106">
                  <a:moveTo>
                    <a:pt x="50" y="62"/>
                  </a:moveTo>
                  <a:cubicBezTo>
                    <a:pt x="75" y="62"/>
                    <a:pt x="75" y="62"/>
                    <a:pt x="75" y="62"/>
                  </a:cubicBezTo>
                  <a:cubicBezTo>
                    <a:pt x="75" y="80"/>
                    <a:pt x="75" y="80"/>
                    <a:pt x="75" y="80"/>
                  </a:cubicBezTo>
                  <a:cubicBezTo>
                    <a:pt x="74" y="81"/>
                    <a:pt x="74" y="81"/>
                    <a:pt x="74" y="81"/>
                  </a:cubicBezTo>
                  <a:cubicBezTo>
                    <a:pt x="73" y="82"/>
                    <a:pt x="72" y="83"/>
                    <a:pt x="71" y="84"/>
                  </a:cubicBezTo>
                  <a:cubicBezTo>
                    <a:pt x="69" y="86"/>
                    <a:pt x="68" y="87"/>
                    <a:pt x="66" y="88"/>
                  </a:cubicBezTo>
                  <a:cubicBezTo>
                    <a:pt x="64" y="89"/>
                    <a:pt x="61" y="90"/>
                    <a:pt x="58" y="91"/>
                  </a:cubicBezTo>
                  <a:cubicBezTo>
                    <a:pt x="55" y="92"/>
                    <a:pt x="51" y="92"/>
                    <a:pt x="48" y="92"/>
                  </a:cubicBezTo>
                  <a:cubicBezTo>
                    <a:pt x="38" y="92"/>
                    <a:pt x="30" y="89"/>
                    <a:pt x="24" y="82"/>
                  </a:cubicBezTo>
                  <a:cubicBezTo>
                    <a:pt x="18" y="74"/>
                    <a:pt x="15" y="65"/>
                    <a:pt x="15" y="52"/>
                  </a:cubicBezTo>
                  <a:cubicBezTo>
                    <a:pt x="15" y="40"/>
                    <a:pt x="18" y="31"/>
                    <a:pt x="25" y="23"/>
                  </a:cubicBezTo>
                  <a:cubicBezTo>
                    <a:pt x="31" y="16"/>
                    <a:pt x="39" y="13"/>
                    <a:pt x="48" y="13"/>
                  </a:cubicBezTo>
                  <a:cubicBezTo>
                    <a:pt x="51" y="13"/>
                    <a:pt x="54" y="13"/>
                    <a:pt x="57" y="14"/>
                  </a:cubicBezTo>
                  <a:cubicBezTo>
                    <a:pt x="60" y="14"/>
                    <a:pt x="62" y="15"/>
                    <a:pt x="64" y="16"/>
                  </a:cubicBezTo>
                  <a:cubicBezTo>
                    <a:pt x="66" y="17"/>
                    <a:pt x="67" y="18"/>
                    <a:pt x="69" y="19"/>
                  </a:cubicBezTo>
                  <a:cubicBezTo>
                    <a:pt x="71" y="21"/>
                    <a:pt x="72" y="22"/>
                    <a:pt x="73" y="23"/>
                  </a:cubicBezTo>
                  <a:cubicBezTo>
                    <a:pt x="74" y="24"/>
                    <a:pt x="74" y="25"/>
                    <a:pt x="75" y="26"/>
                  </a:cubicBezTo>
                  <a:cubicBezTo>
                    <a:pt x="76" y="27"/>
                    <a:pt x="76" y="27"/>
                    <a:pt x="76" y="27"/>
                  </a:cubicBezTo>
                  <a:cubicBezTo>
                    <a:pt x="86" y="18"/>
                    <a:pt x="86" y="18"/>
                    <a:pt x="86" y="18"/>
                  </a:cubicBezTo>
                  <a:cubicBezTo>
                    <a:pt x="77" y="6"/>
                    <a:pt x="64" y="0"/>
                    <a:pt x="48" y="0"/>
                  </a:cubicBezTo>
                  <a:cubicBezTo>
                    <a:pt x="35" y="0"/>
                    <a:pt x="23" y="4"/>
                    <a:pt x="14" y="14"/>
                  </a:cubicBezTo>
                  <a:cubicBezTo>
                    <a:pt x="4" y="24"/>
                    <a:pt x="0" y="36"/>
                    <a:pt x="0" y="52"/>
                  </a:cubicBezTo>
                  <a:cubicBezTo>
                    <a:pt x="0" y="69"/>
                    <a:pt x="4" y="82"/>
                    <a:pt x="13" y="91"/>
                  </a:cubicBezTo>
                  <a:cubicBezTo>
                    <a:pt x="21" y="101"/>
                    <a:pt x="32" y="106"/>
                    <a:pt x="45" y="106"/>
                  </a:cubicBezTo>
                  <a:cubicBezTo>
                    <a:pt x="50" y="106"/>
                    <a:pt x="54" y="105"/>
                    <a:pt x="57" y="104"/>
                  </a:cubicBezTo>
                  <a:cubicBezTo>
                    <a:pt x="61" y="103"/>
                    <a:pt x="64" y="102"/>
                    <a:pt x="66" y="101"/>
                  </a:cubicBezTo>
                  <a:cubicBezTo>
                    <a:pt x="69" y="100"/>
                    <a:pt x="71" y="99"/>
                    <a:pt x="73" y="97"/>
                  </a:cubicBezTo>
                  <a:cubicBezTo>
                    <a:pt x="75" y="95"/>
                    <a:pt x="76" y="94"/>
                    <a:pt x="76" y="94"/>
                  </a:cubicBezTo>
                  <a:cubicBezTo>
                    <a:pt x="77" y="93"/>
                    <a:pt x="77" y="93"/>
                    <a:pt x="78" y="92"/>
                  </a:cubicBezTo>
                  <a:cubicBezTo>
                    <a:pt x="79" y="104"/>
                    <a:pt x="79" y="104"/>
                    <a:pt x="79" y="104"/>
                  </a:cubicBezTo>
                  <a:cubicBezTo>
                    <a:pt x="89" y="104"/>
                    <a:pt x="89" y="104"/>
                    <a:pt x="89" y="104"/>
                  </a:cubicBezTo>
                  <a:cubicBezTo>
                    <a:pt x="89" y="51"/>
                    <a:pt x="89" y="51"/>
                    <a:pt x="89" y="51"/>
                  </a:cubicBezTo>
                  <a:cubicBezTo>
                    <a:pt x="50" y="51"/>
                    <a:pt x="50" y="51"/>
                    <a:pt x="50" y="51"/>
                  </a:cubicBezTo>
                  <a:lnTo>
                    <a:pt x="50" y="62"/>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7">
              <a:extLst>
                <a:ext uri="{FF2B5EF4-FFF2-40B4-BE49-F238E27FC236}">
                  <a16:creationId xmlns:a16="http://schemas.microsoft.com/office/drawing/2014/main" id="{B0DBDE80-DF7D-4696-AE00-4FF472F4B043}"/>
                </a:ext>
              </a:extLst>
            </p:cNvPr>
            <p:cNvSpPr>
              <a:spLocks/>
            </p:cNvSpPr>
            <p:nvPr/>
          </p:nvSpPr>
          <p:spPr bwMode="gray">
            <a:xfrm>
              <a:off x="1246188" y="436563"/>
              <a:ext cx="34925" cy="63500"/>
            </a:xfrm>
            <a:custGeom>
              <a:avLst/>
              <a:gdLst>
                <a:gd name="T0" fmla="*/ 23 w 43"/>
                <a:gd name="T1" fmla="*/ 5 h 77"/>
                <a:gd name="T2" fmla="*/ 14 w 43"/>
                <a:gd name="T3" fmla="*/ 17 h 77"/>
                <a:gd name="T4" fmla="*/ 13 w 43"/>
                <a:gd name="T5" fmla="*/ 2 h 77"/>
                <a:gd name="T6" fmla="*/ 0 w 43"/>
                <a:gd name="T7" fmla="*/ 2 h 77"/>
                <a:gd name="T8" fmla="*/ 0 w 43"/>
                <a:gd name="T9" fmla="*/ 77 h 77"/>
                <a:gd name="T10" fmla="*/ 14 w 43"/>
                <a:gd name="T11" fmla="*/ 77 h 77"/>
                <a:gd name="T12" fmla="*/ 14 w 43"/>
                <a:gd name="T13" fmla="*/ 35 h 77"/>
                <a:gd name="T14" fmla="*/ 24 w 43"/>
                <a:gd name="T15" fmla="*/ 18 h 77"/>
                <a:gd name="T16" fmla="*/ 35 w 43"/>
                <a:gd name="T17" fmla="*/ 14 h 77"/>
                <a:gd name="T18" fmla="*/ 41 w 43"/>
                <a:gd name="T19" fmla="*/ 15 h 77"/>
                <a:gd name="T20" fmla="*/ 43 w 43"/>
                <a:gd name="T21" fmla="*/ 1 h 77"/>
                <a:gd name="T22" fmla="*/ 37 w 43"/>
                <a:gd name="T23" fmla="*/ 0 h 77"/>
                <a:gd name="T24" fmla="*/ 23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3" y="5"/>
                  </a:moveTo>
                  <a:cubicBezTo>
                    <a:pt x="19" y="8"/>
                    <a:pt x="16" y="12"/>
                    <a:pt x="14" y="17"/>
                  </a:cubicBezTo>
                  <a:cubicBezTo>
                    <a:pt x="13" y="2"/>
                    <a:pt x="13" y="2"/>
                    <a:pt x="13" y="2"/>
                  </a:cubicBezTo>
                  <a:cubicBezTo>
                    <a:pt x="0" y="2"/>
                    <a:pt x="0" y="2"/>
                    <a:pt x="0" y="2"/>
                  </a:cubicBezTo>
                  <a:cubicBezTo>
                    <a:pt x="0" y="77"/>
                    <a:pt x="0" y="77"/>
                    <a:pt x="0" y="77"/>
                  </a:cubicBezTo>
                  <a:cubicBezTo>
                    <a:pt x="14" y="77"/>
                    <a:pt x="14" y="77"/>
                    <a:pt x="14" y="77"/>
                  </a:cubicBezTo>
                  <a:cubicBezTo>
                    <a:pt x="14" y="35"/>
                    <a:pt x="14" y="35"/>
                    <a:pt x="14" y="35"/>
                  </a:cubicBezTo>
                  <a:cubicBezTo>
                    <a:pt x="15" y="27"/>
                    <a:pt x="19" y="22"/>
                    <a:pt x="24" y="18"/>
                  </a:cubicBezTo>
                  <a:cubicBezTo>
                    <a:pt x="28" y="16"/>
                    <a:pt x="31" y="14"/>
                    <a:pt x="35" y="14"/>
                  </a:cubicBezTo>
                  <a:cubicBezTo>
                    <a:pt x="37" y="14"/>
                    <a:pt x="39" y="15"/>
                    <a:pt x="41" y="15"/>
                  </a:cubicBezTo>
                  <a:cubicBezTo>
                    <a:pt x="43" y="1"/>
                    <a:pt x="43" y="1"/>
                    <a:pt x="43" y="1"/>
                  </a:cubicBezTo>
                  <a:cubicBezTo>
                    <a:pt x="37" y="0"/>
                    <a:pt x="37" y="0"/>
                    <a:pt x="37" y="0"/>
                  </a:cubicBezTo>
                  <a:cubicBezTo>
                    <a:pt x="32" y="0"/>
                    <a:pt x="27" y="2"/>
                    <a:pt x="23" y="5"/>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8">
              <a:extLst>
                <a:ext uri="{FF2B5EF4-FFF2-40B4-BE49-F238E27FC236}">
                  <a16:creationId xmlns:a16="http://schemas.microsoft.com/office/drawing/2014/main" id="{EDAEE8C0-239A-4F5F-A01A-65BD5D44AA19}"/>
                </a:ext>
              </a:extLst>
            </p:cNvPr>
            <p:cNvSpPr>
              <a:spLocks noEditPoints="1"/>
            </p:cNvSpPr>
            <p:nvPr/>
          </p:nvSpPr>
          <p:spPr bwMode="gray">
            <a:xfrm>
              <a:off x="1284288" y="438150"/>
              <a:ext cx="60325" cy="63500"/>
            </a:xfrm>
            <a:custGeom>
              <a:avLst/>
              <a:gdLst>
                <a:gd name="T0" fmla="*/ 36 w 72"/>
                <a:gd name="T1" fmla="*/ 0 h 78"/>
                <a:gd name="T2" fmla="*/ 10 w 72"/>
                <a:gd name="T3" fmla="*/ 10 h 78"/>
                <a:gd name="T4" fmla="*/ 0 w 72"/>
                <a:gd name="T5" fmla="*/ 39 h 78"/>
                <a:gd name="T6" fmla="*/ 10 w 72"/>
                <a:gd name="T7" fmla="*/ 67 h 78"/>
                <a:gd name="T8" fmla="*/ 36 w 72"/>
                <a:gd name="T9" fmla="*/ 78 h 78"/>
                <a:gd name="T10" fmla="*/ 62 w 72"/>
                <a:gd name="T11" fmla="*/ 67 h 78"/>
                <a:gd name="T12" fmla="*/ 72 w 72"/>
                <a:gd name="T13" fmla="*/ 39 h 78"/>
                <a:gd name="T14" fmla="*/ 62 w 72"/>
                <a:gd name="T15" fmla="*/ 10 h 78"/>
                <a:gd name="T16" fmla="*/ 36 w 72"/>
                <a:gd name="T17" fmla="*/ 0 h 78"/>
                <a:gd name="T18" fmla="*/ 52 w 72"/>
                <a:gd name="T19" fmla="*/ 59 h 78"/>
                <a:gd name="T20" fmla="*/ 36 w 72"/>
                <a:gd name="T21" fmla="*/ 66 h 78"/>
                <a:gd name="T22" fmla="*/ 20 w 72"/>
                <a:gd name="T23" fmla="*/ 59 h 78"/>
                <a:gd name="T24" fmla="*/ 15 w 72"/>
                <a:gd name="T25" fmla="*/ 39 h 78"/>
                <a:gd name="T26" fmla="*/ 20 w 72"/>
                <a:gd name="T27" fmla="*/ 19 h 78"/>
                <a:gd name="T28" fmla="*/ 36 w 72"/>
                <a:gd name="T29" fmla="*/ 11 h 78"/>
                <a:gd name="T30" fmla="*/ 52 w 72"/>
                <a:gd name="T31" fmla="*/ 19 h 78"/>
                <a:gd name="T32" fmla="*/ 57 w 72"/>
                <a:gd name="T33" fmla="*/ 39 h 78"/>
                <a:gd name="T34" fmla="*/ 52 w 72"/>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78">
                  <a:moveTo>
                    <a:pt x="36" y="0"/>
                  </a:moveTo>
                  <a:cubicBezTo>
                    <a:pt x="25" y="0"/>
                    <a:pt x="16" y="3"/>
                    <a:pt x="10" y="10"/>
                  </a:cubicBezTo>
                  <a:cubicBezTo>
                    <a:pt x="3" y="17"/>
                    <a:pt x="0" y="27"/>
                    <a:pt x="0" y="39"/>
                  </a:cubicBezTo>
                  <a:cubicBezTo>
                    <a:pt x="0" y="51"/>
                    <a:pt x="3" y="60"/>
                    <a:pt x="10" y="67"/>
                  </a:cubicBezTo>
                  <a:cubicBezTo>
                    <a:pt x="16" y="74"/>
                    <a:pt x="25" y="78"/>
                    <a:pt x="36" y="78"/>
                  </a:cubicBezTo>
                  <a:cubicBezTo>
                    <a:pt x="47" y="78"/>
                    <a:pt x="56" y="74"/>
                    <a:pt x="62" y="67"/>
                  </a:cubicBezTo>
                  <a:cubicBezTo>
                    <a:pt x="69" y="60"/>
                    <a:pt x="72" y="51"/>
                    <a:pt x="72" y="39"/>
                  </a:cubicBezTo>
                  <a:cubicBezTo>
                    <a:pt x="72" y="27"/>
                    <a:pt x="69" y="17"/>
                    <a:pt x="62"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0" y="19"/>
                  </a:cubicBezTo>
                  <a:cubicBezTo>
                    <a:pt x="24" y="14"/>
                    <a:pt x="29" y="11"/>
                    <a:pt x="36" y="11"/>
                  </a:cubicBezTo>
                  <a:cubicBezTo>
                    <a:pt x="43" y="11"/>
                    <a:pt x="48" y="14"/>
                    <a:pt x="52" y="19"/>
                  </a:cubicBezTo>
                  <a:cubicBezTo>
                    <a:pt x="56" y="24"/>
                    <a:pt x="57" y="30"/>
                    <a:pt x="57" y="39"/>
                  </a:cubicBezTo>
                  <a:cubicBezTo>
                    <a:pt x="57" y="47"/>
                    <a:pt x="56" y="54"/>
                    <a:pt x="52" y="59"/>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9">
              <a:extLst>
                <a:ext uri="{FF2B5EF4-FFF2-40B4-BE49-F238E27FC236}">
                  <a16:creationId xmlns:a16="http://schemas.microsoft.com/office/drawing/2014/main" id="{A4E68502-6F50-4E7B-AF1B-50A9EB649BDA}"/>
                </a:ext>
              </a:extLst>
            </p:cNvPr>
            <p:cNvSpPr>
              <a:spLocks/>
            </p:cNvSpPr>
            <p:nvPr/>
          </p:nvSpPr>
          <p:spPr bwMode="gray">
            <a:xfrm>
              <a:off x="1350963" y="438150"/>
              <a:ext cx="90488" cy="61913"/>
            </a:xfrm>
            <a:custGeom>
              <a:avLst/>
              <a:gdLst>
                <a:gd name="T0" fmla="*/ 41 w 57"/>
                <a:gd name="T1" fmla="*/ 31 h 39"/>
                <a:gd name="T2" fmla="*/ 32 w 57"/>
                <a:gd name="T3" fmla="*/ 0 h 39"/>
                <a:gd name="T4" fmla="*/ 24 w 57"/>
                <a:gd name="T5" fmla="*/ 0 h 39"/>
                <a:gd name="T6" fmla="*/ 16 w 57"/>
                <a:gd name="T7" fmla="*/ 31 h 39"/>
                <a:gd name="T8" fmla="*/ 8 w 57"/>
                <a:gd name="T9" fmla="*/ 0 h 39"/>
                <a:gd name="T10" fmla="*/ 0 w 57"/>
                <a:gd name="T11" fmla="*/ 0 h 39"/>
                <a:gd name="T12" fmla="*/ 12 w 57"/>
                <a:gd name="T13" fmla="*/ 39 h 39"/>
                <a:gd name="T14" fmla="*/ 20 w 57"/>
                <a:gd name="T15" fmla="*/ 39 h 39"/>
                <a:gd name="T16" fmla="*/ 28 w 57"/>
                <a:gd name="T17" fmla="*/ 9 h 39"/>
                <a:gd name="T18" fmla="*/ 37 w 57"/>
                <a:gd name="T19" fmla="*/ 39 h 39"/>
                <a:gd name="T20" fmla="*/ 45 w 57"/>
                <a:gd name="T21" fmla="*/ 39 h 39"/>
                <a:gd name="T22" fmla="*/ 57 w 57"/>
                <a:gd name="T23" fmla="*/ 0 h 39"/>
                <a:gd name="T24" fmla="*/ 49 w 57"/>
                <a:gd name="T25" fmla="*/ 0 h 39"/>
                <a:gd name="T26" fmla="*/ 41 w 57"/>
                <a:gd name="T27" fmla="*/ 3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7" h="39">
                  <a:moveTo>
                    <a:pt x="41" y="31"/>
                  </a:moveTo>
                  <a:lnTo>
                    <a:pt x="32" y="0"/>
                  </a:lnTo>
                  <a:lnTo>
                    <a:pt x="24" y="0"/>
                  </a:lnTo>
                  <a:lnTo>
                    <a:pt x="16" y="31"/>
                  </a:lnTo>
                  <a:lnTo>
                    <a:pt x="8" y="0"/>
                  </a:lnTo>
                  <a:lnTo>
                    <a:pt x="0" y="0"/>
                  </a:lnTo>
                  <a:lnTo>
                    <a:pt x="12" y="39"/>
                  </a:lnTo>
                  <a:lnTo>
                    <a:pt x="20" y="39"/>
                  </a:lnTo>
                  <a:lnTo>
                    <a:pt x="28" y="9"/>
                  </a:lnTo>
                  <a:lnTo>
                    <a:pt x="37" y="39"/>
                  </a:lnTo>
                  <a:lnTo>
                    <a:pt x="45" y="39"/>
                  </a:lnTo>
                  <a:lnTo>
                    <a:pt x="57" y="0"/>
                  </a:lnTo>
                  <a:lnTo>
                    <a:pt x="49" y="0"/>
                  </a:lnTo>
                  <a:lnTo>
                    <a:pt x="41" y="31"/>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10">
              <a:extLst>
                <a:ext uri="{FF2B5EF4-FFF2-40B4-BE49-F238E27FC236}">
                  <a16:creationId xmlns:a16="http://schemas.microsoft.com/office/drawing/2014/main" id="{0B294D58-DE2D-4091-BE0A-48E0C4BB11EB}"/>
                </a:ext>
              </a:extLst>
            </p:cNvPr>
            <p:cNvSpPr>
              <a:spLocks/>
            </p:cNvSpPr>
            <p:nvPr/>
          </p:nvSpPr>
          <p:spPr bwMode="gray">
            <a:xfrm>
              <a:off x="1446213" y="422275"/>
              <a:ext cx="38100" cy="79375"/>
            </a:xfrm>
            <a:custGeom>
              <a:avLst/>
              <a:gdLst>
                <a:gd name="T0" fmla="*/ 26 w 46"/>
                <a:gd name="T1" fmla="*/ 0 h 97"/>
                <a:gd name="T2" fmla="*/ 13 w 46"/>
                <a:gd name="T3" fmla="*/ 0 h 97"/>
                <a:gd name="T4" fmla="*/ 11 w 46"/>
                <a:gd name="T5" fmla="*/ 20 h 97"/>
                <a:gd name="T6" fmla="*/ 0 w 46"/>
                <a:gd name="T7" fmla="*/ 20 h 97"/>
                <a:gd name="T8" fmla="*/ 0 w 46"/>
                <a:gd name="T9" fmla="*/ 31 h 97"/>
                <a:gd name="T10" fmla="*/ 11 w 46"/>
                <a:gd name="T11" fmla="*/ 31 h 97"/>
                <a:gd name="T12" fmla="*/ 11 w 46"/>
                <a:gd name="T13" fmla="*/ 72 h 97"/>
                <a:gd name="T14" fmla="*/ 16 w 46"/>
                <a:gd name="T15" fmla="*/ 91 h 97"/>
                <a:gd name="T16" fmla="*/ 32 w 46"/>
                <a:gd name="T17" fmla="*/ 97 h 97"/>
                <a:gd name="T18" fmla="*/ 46 w 46"/>
                <a:gd name="T19" fmla="*/ 95 h 97"/>
                <a:gd name="T20" fmla="*/ 44 w 46"/>
                <a:gd name="T21" fmla="*/ 84 h 97"/>
                <a:gd name="T22" fmla="*/ 36 w 46"/>
                <a:gd name="T23" fmla="*/ 85 h 97"/>
                <a:gd name="T24" fmla="*/ 28 w 46"/>
                <a:gd name="T25" fmla="*/ 82 h 97"/>
                <a:gd name="T26" fmla="*/ 26 w 46"/>
                <a:gd name="T27" fmla="*/ 70 h 97"/>
                <a:gd name="T28" fmla="*/ 26 w 46"/>
                <a:gd name="T29" fmla="*/ 31 h 97"/>
                <a:gd name="T30" fmla="*/ 46 w 46"/>
                <a:gd name="T31" fmla="*/ 31 h 97"/>
                <a:gd name="T32" fmla="*/ 46 w 46"/>
                <a:gd name="T33" fmla="*/ 20 h 97"/>
                <a:gd name="T34" fmla="*/ 26 w 46"/>
                <a:gd name="T35" fmla="*/ 20 h 97"/>
                <a:gd name="T36" fmla="*/ 26 w 46"/>
                <a:gd name="T37"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6" h="97">
                  <a:moveTo>
                    <a:pt x="26" y="0"/>
                  </a:moveTo>
                  <a:cubicBezTo>
                    <a:pt x="13" y="0"/>
                    <a:pt x="13" y="0"/>
                    <a:pt x="13" y="0"/>
                  </a:cubicBezTo>
                  <a:cubicBezTo>
                    <a:pt x="11" y="20"/>
                    <a:pt x="11" y="20"/>
                    <a:pt x="11" y="20"/>
                  </a:cubicBezTo>
                  <a:cubicBezTo>
                    <a:pt x="0" y="20"/>
                    <a:pt x="0" y="20"/>
                    <a:pt x="0" y="20"/>
                  </a:cubicBezTo>
                  <a:cubicBezTo>
                    <a:pt x="0" y="31"/>
                    <a:pt x="0" y="31"/>
                    <a:pt x="0" y="31"/>
                  </a:cubicBezTo>
                  <a:cubicBezTo>
                    <a:pt x="11" y="31"/>
                    <a:pt x="11" y="31"/>
                    <a:pt x="11" y="31"/>
                  </a:cubicBezTo>
                  <a:cubicBezTo>
                    <a:pt x="11" y="72"/>
                    <a:pt x="11" y="72"/>
                    <a:pt x="11" y="72"/>
                  </a:cubicBezTo>
                  <a:cubicBezTo>
                    <a:pt x="11" y="81"/>
                    <a:pt x="13" y="88"/>
                    <a:pt x="16" y="91"/>
                  </a:cubicBezTo>
                  <a:cubicBezTo>
                    <a:pt x="20" y="95"/>
                    <a:pt x="25" y="97"/>
                    <a:pt x="32" y="97"/>
                  </a:cubicBezTo>
                  <a:cubicBezTo>
                    <a:pt x="38" y="97"/>
                    <a:pt x="42" y="96"/>
                    <a:pt x="46" y="95"/>
                  </a:cubicBezTo>
                  <a:cubicBezTo>
                    <a:pt x="44" y="84"/>
                    <a:pt x="44" y="84"/>
                    <a:pt x="44" y="84"/>
                  </a:cubicBezTo>
                  <a:cubicBezTo>
                    <a:pt x="42" y="85"/>
                    <a:pt x="39" y="85"/>
                    <a:pt x="36" y="85"/>
                  </a:cubicBezTo>
                  <a:cubicBezTo>
                    <a:pt x="33" y="85"/>
                    <a:pt x="30" y="84"/>
                    <a:pt x="28" y="82"/>
                  </a:cubicBezTo>
                  <a:cubicBezTo>
                    <a:pt x="27" y="80"/>
                    <a:pt x="26" y="76"/>
                    <a:pt x="26" y="70"/>
                  </a:cubicBezTo>
                  <a:cubicBezTo>
                    <a:pt x="26" y="31"/>
                    <a:pt x="26" y="31"/>
                    <a:pt x="26" y="31"/>
                  </a:cubicBezTo>
                  <a:cubicBezTo>
                    <a:pt x="46" y="31"/>
                    <a:pt x="46" y="31"/>
                    <a:pt x="46" y="31"/>
                  </a:cubicBezTo>
                  <a:cubicBezTo>
                    <a:pt x="46" y="20"/>
                    <a:pt x="46" y="20"/>
                    <a:pt x="46" y="20"/>
                  </a:cubicBezTo>
                  <a:cubicBezTo>
                    <a:pt x="26" y="20"/>
                    <a:pt x="26" y="20"/>
                    <a:pt x="26" y="20"/>
                  </a:cubicBezTo>
                  <a:lnTo>
                    <a:pt x="26" y="0"/>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11">
              <a:extLst>
                <a:ext uri="{FF2B5EF4-FFF2-40B4-BE49-F238E27FC236}">
                  <a16:creationId xmlns:a16="http://schemas.microsoft.com/office/drawing/2014/main" id="{0326E64D-04ED-4ABB-93E4-447EB91A43C8}"/>
                </a:ext>
              </a:extLst>
            </p:cNvPr>
            <p:cNvSpPr>
              <a:spLocks/>
            </p:cNvSpPr>
            <p:nvPr/>
          </p:nvSpPr>
          <p:spPr bwMode="gray">
            <a:xfrm>
              <a:off x="1497013" y="412750"/>
              <a:ext cx="52388" cy="87313"/>
            </a:xfrm>
            <a:custGeom>
              <a:avLst/>
              <a:gdLst>
                <a:gd name="T0" fmla="*/ 39 w 64"/>
                <a:gd name="T1" fmla="*/ 30 h 106"/>
                <a:gd name="T2" fmla="*/ 14 w 64"/>
                <a:gd name="T3" fmla="*/ 45 h 106"/>
                <a:gd name="T4" fmla="*/ 14 w 64"/>
                <a:gd name="T5" fmla="*/ 0 h 106"/>
                <a:gd name="T6" fmla="*/ 0 w 64"/>
                <a:gd name="T7" fmla="*/ 0 h 106"/>
                <a:gd name="T8" fmla="*/ 0 w 64"/>
                <a:gd name="T9" fmla="*/ 106 h 106"/>
                <a:gd name="T10" fmla="*/ 14 w 64"/>
                <a:gd name="T11" fmla="*/ 106 h 106"/>
                <a:gd name="T12" fmla="*/ 14 w 64"/>
                <a:gd name="T13" fmla="*/ 62 h 106"/>
                <a:gd name="T14" fmla="*/ 21 w 64"/>
                <a:gd name="T15" fmla="*/ 49 h 106"/>
                <a:gd name="T16" fmla="*/ 34 w 64"/>
                <a:gd name="T17" fmla="*/ 42 h 106"/>
                <a:gd name="T18" fmla="*/ 46 w 64"/>
                <a:gd name="T19" fmla="*/ 47 h 106"/>
                <a:gd name="T20" fmla="*/ 49 w 64"/>
                <a:gd name="T21" fmla="*/ 62 h 106"/>
                <a:gd name="T22" fmla="*/ 49 w 64"/>
                <a:gd name="T23" fmla="*/ 106 h 106"/>
                <a:gd name="T24" fmla="*/ 64 w 64"/>
                <a:gd name="T25" fmla="*/ 106 h 106"/>
                <a:gd name="T26" fmla="*/ 64 w 64"/>
                <a:gd name="T27" fmla="*/ 58 h 106"/>
                <a:gd name="T28" fmla="*/ 57 w 64"/>
                <a:gd name="T29" fmla="*/ 37 h 106"/>
                <a:gd name="T30" fmla="*/ 39 w 64"/>
                <a:gd name="T31" fmla="*/ 3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4" h="106">
                  <a:moveTo>
                    <a:pt x="39" y="30"/>
                  </a:moveTo>
                  <a:cubicBezTo>
                    <a:pt x="29" y="30"/>
                    <a:pt x="20" y="35"/>
                    <a:pt x="14" y="45"/>
                  </a:cubicBezTo>
                  <a:cubicBezTo>
                    <a:pt x="14" y="0"/>
                    <a:pt x="14" y="0"/>
                    <a:pt x="14" y="0"/>
                  </a:cubicBezTo>
                  <a:cubicBezTo>
                    <a:pt x="0" y="0"/>
                    <a:pt x="0" y="0"/>
                    <a:pt x="0" y="0"/>
                  </a:cubicBezTo>
                  <a:cubicBezTo>
                    <a:pt x="0" y="106"/>
                    <a:pt x="0" y="106"/>
                    <a:pt x="0" y="106"/>
                  </a:cubicBezTo>
                  <a:cubicBezTo>
                    <a:pt x="14" y="106"/>
                    <a:pt x="14" y="106"/>
                    <a:pt x="14" y="106"/>
                  </a:cubicBezTo>
                  <a:cubicBezTo>
                    <a:pt x="14" y="62"/>
                    <a:pt x="14" y="62"/>
                    <a:pt x="14" y="62"/>
                  </a:cubicBezTo>
                  <a:cubicBezTo>
                    <a:pt x="15" y="57"/>
                    <a:pt x="17" y="53"/>
                    <a:pt x="21" y="49"/>
                  </a:cubicBezTo>
                  <a:cubicBezTo>
                    <a:pt x="25" y="44"/>
                    <a:pt x="29" y="42"/>
                    <a:pt x="34" y="42"/>
                  </a:cubicBezTo>
                  <a:cubicBezTo>
                    <a:pt x="40" y="42"/>
                    <a:pt x="44" y="44"/>
                    <a:pt x="46" y="47"/>
                  </a:cubicBezTo>
                  <a:cubicBezTo>
                    <a:pt x="48" y="50"/>
                    <a:pt x="49" y="55"/>
                    <a:pt x="49" y="62"/>
                  </a:cubicBezTo>
                  <a:cubicBezTo>
                    <a:pt x="49" y="106"/>
                    <a:pt x="49" y="106"/>
                    <a:pt x="49" y="106"/>
                  </a:cubicBezTo>
                  <a:cubicBezTo>
                    <a:pt x="64" y="106"/>
                    <a:pt x="64" y="106"/>
                    <a:pt x="64" y="106"/>
                  </a:cubicBezTo>
                  <a:cubicBezTo>
                    <a:pt x="64" y="58"/>
                    <a:pt x="64" y="58"/>
                    <a:pt x="64" y="58"/>
                  </a:cubicBezTo>
                  <a:cubicBezTo>
                    <a:pt x="64" y="48"/>
                    <a:pt x="62" y="41"/>
                    <a:pt x="57" y="37"/>
                  </a:cubicBezTo>
                  <a:cubicBezTo>
                    <a:pt x="53" y="32"/>
                    <a:pt x="47" y="30"/>
                    <a:pt x="39" y="30"/>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12">
              <a:extLst>
                <a:ext uri="{FF2B5EF4-FFF2-40B4-BE49-F238E27FC236}">
                  <a16:creationId xmlns:a16="http://schemas.microsoft.com/office/drawing/2014/main" id="{B424A6A0-9FD6-41E0-A6B5-44DACE49A6D3}"/>
                </a:ext>
              </a:extLst>
            </p:cNvPr>
            <p:cNvSpPr>
              <a:spLocks noEditPoints="1"/>
            </p:cNvSpPr>
            <p:nvPr/>
          </p:nvSpPr>
          <p:spPr bwMode="gray">
            <a:xfrm>
              <a:off x="1581151" y="415925"/>
              <a:ext cx="77788" cy="84138"/>
            </a:xfrm>
            <a:custGeom>
              <a:avLst/>
              <a:gdLst>
                <a:gd name="T0" fmla="*/ 20 w 49"/>
                <a:gd name="T1" fmla="*/ 0 h 53"/>
                <a:gd name="T2" fmla="*/ 0 w 49"/>
                <a:gd name="T3" fmla="*/ 53 h 53"/>
                <a:gd name="T4" fmla="*/ 8 w 49"/>
                <a:gd name="T5" fmla="*/ 53 h 53"/>
                <a:gd name="T6" fmla="*/ 13 w 49"/>
                <a:gd name="T7" fmla="*/ 40 h 53"/>
                <a:gd name="T8" fmla="*/ 36 w 49"/>
                <a:gd name="T9" fmla="*/ 40 h 53"/>
                <a:gd name="T10" fmla="*/ 40 w 49"/>
                <a:gd name="T11" fmla="*/ 53 h 53"/>
                <a:gd name="T12" fmla="*/ 49 w 49"/>
                <a:gd name="T13" fmla="*/ 53 h 53"/>
                <a:gd name="T14" fmla="*/ 29 w 49"/>
                <a:gd name="T15" fmla="*/ 0 h 53"/>
                <a:gd name="T16" fmla="*/ 20 w 49"/>
                <a:gd name="T17" fmla="*/ 0 h 53"/>
                <a:gd name="T18" fmla="*/ 15 w 49"/>
                <a:gd name="T19" fmla="*/ 34 h 53"/>
                <a:gd name="T20" fmla="*/ 24 w 49"/>
                <a:gd name="T21" fmla="*/ 7 h 53"/>
                <a:gd name="T22" fmla="*/ 34 w 49"/>
                <a:gd name="T23" fmla="*/ 34 h 53"/>
                <a:gd name="T24" fmla="*/ 15 w 49"/>
                <a:gd name="T25" fmla="*/ 34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3">
                  <a:moveTo>
                    <a:pt x="20" y="0"/>
                  </a:moveTo>
                  <a:lnTo>
                    <a:pt x="0" y="53"/>
                  </a:lnTo>
                  <a:lnTo>
                    <a:pt x="8" y="53"/>
                  </a:lnTo>
                  <a:lnTo>
                    <a:pt x="13" y="40"/>
                  </a:lnTo>
                  <a:lnTo>
                    <a:pt x="36" y="40"/>
                  </a:lnTo>
                  <a:lnTo>
                    <a:pt x="40" y="53"/>
                  </a:lnTo>
                  <a:lnTo>
                    <a:pt x="49" y="53"/>
                  </a:lnTo>
                  <a:lnTo>
                    <a:pt x="29" y="0"/>
                  </a:lnTo>
                  <a:lnTo>
                    <a:pt x="20" y="0"/>
                  </a:lnTo>
                  <a:close/>
                  <a:moveTo>
                    <a:pt x="15" y="34"/>
                  </a:moveTo>
                  <a:lnTo>
                    <a:pt x="24" y="7"/>
                  </a:lnTo>
                  <a:lnTo>
                    <a:pt x="34" y="34"/>
                  </a:lnTo>
                  <a:lnTo>
                    <a:pt x="15" y="34"/>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14">
              <a:extLst>
                <a:ext uri="{FF2B5EF4-FFF2-40B4-BE49-F238E27FC236}">
                  <a16:creationId xmlns:a16="http://schemas.microsoft.com/office/drawing/2014/main" id="{0B3F0C38-DC97-4CD1-984E-7572735440BF}"/>
                </a:ext>
              </a:extLst>
            </p:cNvPr>
            <p:cNvSpPr>
              <a:spLocks noEditPoints="1"/>
            </p:cNvSpPr>
            <p:nvPr/>
          </p:nvSpPr>
          <p:spPr bwMode="gray">
            <a:xfrm>
              <a:off x="1663701" y="412750"/>
              <a:ext cx="58738" cy="88900"/>
            </a:xfrm>
            <a:custGeom>
              <a:avLst/>
              <a:gdLst>
                <a:gd name="T0" fmla="*/ 57 w 71"/>
                <a:gd name="T1" fmla="*/ 43 h 108"/>
                <a:gd name="T2" fmla="*/ 55 w 71"/>
                <a:gd name="T3" fmla="*/ 40 h 108"/>
                <a:gd name="T4" fmla="*/ 51 w 71"/>
                <a:gd name="T5" fmla="*/ 36 h 108"/>
                <a:gd name="T6" fmla="*/ 43 w 71"/>
                <a:gd name="T7" fmla="*/ 31 h 108"/>
                <a:gd name="T8" fmla="*/ 33 w 71"/>
                <a:gd name="T9" fmla="*/ 30 h 108"/>
                <a:gd name="T10" fmla="*/ 9 w 71"/>
                <a:gd name="T11" fmla="*/ 41 h 108"/>
                <a:gd name="T12" fmla="*/ 0 w 71"/>
                <a:gd name="T13" fmla="*/ 69 h 108"/>
                <a:gd name="T14" fmla="*/ 8 w 71"/>
                <a:gd name="T15" fmla="*/ 97 h 108"/>
                <a:gd name="T16" fmla="*/ 32 w 71"/>
                <a:gd name="T17" fmla="*/ 108 h 108"/>
                <a:gd name="T18" fmla="*/ 37 w 71"/>
                <a:gd name="T19" fmla="*/ 107 h 108"/>
                <a:gd name="T20" fmla="*/ 42 w 71"/>
                <a:gd name="T21" fmla="*/ 106 h 108"/>
                <a:gd name="T22" fmla="*/ 46 w 71"/>
                <a:gd name="T23" fmla="*/ 104 h 108"/>
                <a:gd name="T24" fmla="*/ 49 w 71"/>
                <a:gd name="T25" fmla="*/ 103 h 108"/>
                <a:gd name="T26" fmla="*/ 52 w 71"/>
                <a:gd name="T27" fmla="*/ 100 h 108"/>
                <a:gd name="T28" fmla="*/ 54 w 71"/>
                <a:gd name="T29" fmla="*/ 98 h 108"/>
                <a:gd name="T30" fmla="*/ 55 w 71"/>
                <a:gd name="T31" fmla="*/ 97 h 108"/>
                <a:gd name="T32" fmla="*/ 56 w 71"/>
                <a:gd name="T33" fmla="*/ 95 h 108"/>
                <a:gd name="T34" fmla="*/ 57 w 71"/>
                <a:gd name="T35" fmla="*/ 95 h 108"/>
                <a:gd name="T36" fmla="*/ 59 w 71"/>
                <a:gd name="T37" fmla="*/ 106 h 108"/>
                <a:gd name="T38" fmla="*/ 71 w 71"/>
                <a:gd name="T39" fmla="*/ 106 h 108"/>
                <a:gd name="T40" fmla="*/ 71 w 71"/>
                <a:gd name="T41" fmla="*/ 0 h 108"/>
                <a:gd name="T42" fmla="*/ 57 w 71"/>
                <a:gd name="T43" fmla="*/ 0 h 108"/>
                <a:gd name="T44" fmla="*/ 57 w 71"/>
                <a:gd name="T45" fmla="*/ 43 h 108"/>
                <a:gd name="T46" fmla="*/ 51 w 71"/>
                <a:gd name="T47" fmla="*/ 88 h 108"/>
                <a:gd name="T48" fmla="*/ 36 w 71"/>
                <a:gd name="T49" fmla="*/ 96 h 108"/>
                <a:gd name="T50" fmla="*/ 20 w 71"/>
                <a:gd name="T51" fmla="*/ 88 h 108"/>
                <a:gd name="T52" fmla="*/ 15 w 71"/>
                <a:gd name="T53" fmla="*/ 68 h 108"/>
                <a:gd name="T54" fmla="*/ 21 w 71"/>
                <a:gd name="T55" fmla="*/ 49 h 108"/>
                <a:gd name="T56" fmla="*/ 36 w 71"/>
                <a:gd name="T57" fmla="*/ 41 h 108"/>
                <a:gd name="T58" fmla="*/ 51 w 71"/>
                <a:gd name="T59" fmla="*/ 49 h 108"/>
                <a:gd name="T60" fmla="*/ 57 w 71"/>
                <a:gd name="T61" fmla="*/ 68 h 108"/>
                <a:gd name="T62" fmla="*/ 51 w 71"/>
                <a:gd name="T63" fmla="*/ 8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1" h="108">
                  <a:moveTo>
                    <a:pt x="57" y="43"/>
                  </a:moveTo>
                  <a:cubicBezTo>
                    <a:pt x="56" y="42"/>
                    <a:pt x="56" y="41"/>
                    <a:pt x="55" y="40"/>
                  </a:cubicBezTo>
                  <a:cubicBezTo>
                    <a:pt x="54" y="39"/>
                    <a:pt x="53" y="38"/>
                    <a:pt x="51" y="36"/>
                  </a:cubicBezTo>
                  <a:cubicBezTo>
                    <a:pt x="49" y="34"/>
                    <a:pt x="46" y="33"/>
                    <a:pt x="43" y="31"/>
                  </a:cubicBezTo>
                  <a:cubicBezTo>
                    <a:pt x="40" y="30"/>
                    <a:pt x="37" y="30"/>
                    <a:pt x="33" y="30"/>
                  </a:cubicBezTo>
                  <a:cubicBezTo>
                    <a:pt x="23" y="30"/>
                    <a:pt x="15" y="33"/>
                    <a:pt x="9" y="41"/>
                  </a:cubicBezTo>
                  <a:cubicBezTo>
                    <a:pt x="3" y="48"/>
                    <a:pt x="0" y="57"/>
                    <a:pt x="0" y="69"/>
                  </a:cubicBezTo>
                  <a:cubicBezTo>
                    <a:pt x="0" y="80"/>
                    <a:pt x="3" y="90"/>
                    <a:pt x="8" y="97"/>
                  </a:cubicBezTo>
                  <a:cubicBezTo>
                    <a:pt x="14" y="104"/>
                    <a:pt x="22" y="108"/>
                    <a:pt x="32" y="108"/>
                  </a:cubicBezTo>
                  <a:cubicBezTo>
                    <a:pt x="34" y="108"/>
                    <a:pt x="35" y="108"/>
                    <a:pt x="37" y="107"/>
                  </a:cubicBezTo>
                  <a:cubicBezTo>
                    <a:pt x="39" y="107"/>
                    <a:pt x="41" y="107"/>
                    <a:pt x="42" y="106"/>
                  </a:cubicBezTo>
                  <a:cubicBezTo>
                    <a:pt x="43" y="106"/>
                    <a:pt x="45" y="105"/>
                    <a:pt x="46" y="104"/>
                  </a:cubicBezTo>
                  <a:cubicBezTo>
                    <a:pt x="47" y="104"/>
                    <a:pt x="48" y="103"/>
                    <a:pt x="49" y="103"/>
                  </a:cubicBezTo>
                  <a:cubicBezTo>
                    <a:pt x="50" y="102"/>
                    <a:pt x="51" y="101"/>
                    <a:pt x="52" y="100"/>
                  </a:cubicBezTo>
                  <a:cubicBezTo>
                    <a:pt x="53" y="100"/>
                    <a:pt x="53" y="99"/>
                    <a:pt x="54" y="98"/>
                  </a:cubicBezTo>
                  <a:cubicBezTo>
                    <a:pt x="54" y="98"/>
                    <a:pt x="55" y="97"/>
                    <a:pt x="55" y="97"/>
                  </a:cubicBezTo>
                  <a:cubicBezTo>
                    <a:pt x="56" y="96"/>
                    <a:pt x="56" y="96"/>
                    <a:pt x="56" y="95"/>
                  </a:cubicBezTo>
                  <a:cubicBezTo>
                    <a:pt x="57" y="95"/>
                    <a:pt x="57" y="95"/>
                    <a:pt x="57" y="95"/>
                  </a:cubicBezTo>
                  <a:cubicBezTo>
                    <a:pt x="59" y="106"/>
                    <a:pt x="59" y="106"/>
                    <a:pt x="59" y="106"/>
                  </a:cubicBezTo>
                  <a:cubicBezTo>
                    <a:pt x="71" y="106"/>
                    <a:pt x="71" y="106"/>
                    <a:pt x="71" y="106"/>
                  </a:cubicBezTo>
                  <a:cubicBezTo>
                    <a:pt x="71" y="0"/>
                    <a:pt x="71" y="0"/>
                    <a:pt x="71" y="0"/>
                  </a:cubicBezTo>
                  <a:cubicBezTo>
                    <a:pt x="57" y="0"/>
                    <a:pt x="57" y="0"/>
                    <a:pt x="57" y="0"/>
                  </a:cubicBezTo>
                  <a:lnTo>
                    <a:pt x="57" y="43"/>
                  </a:lnTo>
                  <a:close/>
                  <a:moveTo>
                    <a:pt x="51" y="88"/>
                  </a:moveTo>
                  <a:cubicBezTo>
                    <a:pt x="47" y="93"/>
                    <a:pt x="42" y="96"/>
                    <a:pt x="36" y="96"/>
                  </a:cubicBezTo>
                  <a:cubicBezTo>
                    <a:pt x="29" y="96"/>
                    <a:pt x="24" y="93"/>
                    <a:pt x="20" y="88"/>
                  </a:cubicBezTo>
                  <a:cubicBezTo>
                    <a:pt x="17" y="83"/>
                    <a:pt x="15" y="76"/>
                    <a:pt x="15" y="68"/>
                  </a:cubicBezTo>
                  <a:cubicBezTo>
                    <a:pt x="15" y="61"/>
                    <a:pt x="17" y="54"/>
                    <a:pt x="21" y="49"/>
                  </a:cubicBezTo>
                  <a:cubicBezTo>
                    <a:pt x="25" y="44"/>
                    <a:pt x="30" y="41"/>
                    <a:pt x="36" y="41"/>
                  </a:cubicBezTo>
                  <a:cubicBezTo>
                    <a:pt x="43" y="41"/>
                    <a:pt x="48" y="44"/>
                    <a:pt x="51" y="49"/>
                  </a:cubicBezTo>
                  <a:cubicBezTo>
                    <a:pt x="55" y="54"/>
                    <a:pt x="57" y="61"/>
                    <a:pt x="57" y="68"/>
                  </a:cubicBezTo>
                  <a:cubicBezTo>
                    <a:pt x="57" y="76"/>
                    <a:pt x="55" y="83"/>
                    <a:pt x="51" y="88"/>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15">
              <a:extLst>
                <a:ext uri="{FF2B5EF4-FFF2-40B4-BE49-F238E27FC236}">
                  <a16:creationId xmlns:a16="http://schemas.microsoft.com/office/drawing/2014/main" id="{6350261F-44E5-4C95-AA87-2DB3FC7643F6}"/>
                </a:ext>
              </a:extLst>
            </p:cNvPr>
            <p:cNvSpPr>
              <a:spLocks/>
            </p:cNvSpPr>
            <p:nvPr/>
          </p:nvSpPr>
          <p:spPr bwMode="gray">
            <a:xfrm>
              <a:off x="1733551" y="438150"/>
              <a:ext cx="60325" cy="61913"/>
            </a:xfrm>
            <a:custGeom>
              <a:avLst/>
              <a:gdLst>
                <a:gd name="T0" fmla="*/ 18 w 38"/>
                <a:gd name="T1" fmla="*/ 32 h 39"/>
                <a:gd name="T2" fmla="*/ 8 w 38"/>
                <a:gd name="T3" fmla="*/ 0 h 39"/>
                <a:gd name="T4" fmla="*/ 0 w 38"/>
                <a:gd name="T5" fmla="*/ 0 h 39"/>
                <a:gd name="T6" fmla="*/ 15 w 38"/>
                <a:gd name="T7" fmla="*/ 39 h 39"/>
                <a:gd name="T8" fmla="*/ 23 w 38"/>
                <a:gd name="T9" fmla="*/ 39 h 39"/>
                <a:gd name="T10" fmla="*/ 38 w 38"/>
                <a:gd name="T11" fmla="*/ 0 h 39"/>
                <a:gd name="T12" fmla="*/ 29 w 38"/>
                <a:gd name="T13" fmla="*/ 0 h 39"/>
                <a:gd name="T14" fmla="*/ 18 w 38"/>
                <a:gd name="T15" fmla="*/ 32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39">
                  <a:moveTo>
                    <a:pt x="18" y="32"/>
                  </a:moveTo>
                  <a:lnTo>
                    <a:pt x="8" y="0"/>
                  </a:lnTo>
                  <a:lnTo>
                    <a:pt x="0" y="0"/>
                  </a:lnTo>
                  <a:lnTo>
                    <a:pt x="15" y="39"/>
                  </a:lnTo>
                  <a:lnTo>
                    <a:pt x="23" y="39"/>
                  </a:lnTo>
                  <a:lnTo>
                    <a:pt x="38" y="0"/>
                  </a:lnTo>
                  <a:lnTo>
                    <a:pt x="29" y="0"/>
                  </a:lnTo>
                  <a:lnTo>
                    <a:pt x="18" y="32"/>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16">
              <a:extLst>
                <a:ext uri="{FF2B5EF4-FFF2-40B4-BE49-F238E27FC236}">
                  <a16:creationId xmlns:a16="http://schemas.microsoft.com/office/drawing/2014/main" id="{5AB7FC7D-55F6-4FAD-8462-71A4B9753438}"/>
                </a:ext>
              </a:extLst>
            </p:cNvPr>
            <p:cNvSpPr>
              <a:spLocks/>
            </p:cNvSpPr>
            <p:nvPr/>
          </p:nvSpPr>
          <p:spPr bwMode="gray">
            <a:xfrm>
              <a:off x="1801813" y="411163"/>
              <a:ext cx="15875" cy="14288"/>
            </a:xfrm>
            <a:custGeom>
              <a:avLst/>
              <a:gdLst>
                <a:gd name="T0" fmla="*/ 10 w 19"/>
                <a:gd name="T1" fmla="*/ 0 h 18"/>
                <a:gd name="T2" fmla="*/ 3 w 19"/>
                <a:gd name="T3" fmla="*/ 2 h 18"/>
                <a:gd name="T4" fmla="*/ 0 w 19"/>
                <a:gd name="T5" fmla="*/ 9 h 18"/>
                <a:gd name="T6" fmla="*/ 3 w 19"/>
                <a:gd name="T7" fmla="*/ 16 h 18"/>
                <a:gd name="T8" fmla="*/ 10 w 19"/>
                <a:gd name="T9" fmla="*/ 18 h 18"/>
                <a:gd name="T10" fmla="*/ 17 w 19"/>
                <a:gd name="T11" fmla="*/ 16 h 18"/>
                <a:gd name="T12" fmla="*/ 19 w 19"/>
                <a:gd name="T13" fmla="*/ 9 h 18"/>
                <a:gd name="T14" fmla="*/ 17 w 19"/>
                <a:gd name="T15" fmla="*/ 2 h 18"/>
                <a:gd name="T16" fmla="*/ 10 w 19"/>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8">
                  <a:moveTo>
                    <a:pt x="10" y="0"/>
                  </a:moveTo>
                  <a:cubicBezTo>
                    <a:pt x="7" y="0"/>
                    <a:pt x="5" y="1"/>
                    <a:pt x="3" y="2"/>
                  </a:cubicBezTo>
                  <a:cubicBezTo>
                    <a:pt x="1" y="4"/>
                    <a:pt x="0" y="7"/>
                    <a:pt x="0" y="9"/>
                  </a:cubicBezTo>
                  <a:cubicBezTo>
                    <a:pt x="0" y="12"/>
                    <a:pt x="1" y="14"/>
                    <a:pt x="3" y="16"/>
                  </a:cubicBezTo>
                  <a:cubicBezTo>
                    <a:pt x="5" y="17"/>
                    <a:pt x="7" y="18"/>
                    <a:pt x="10" y="18"/>
                  </a:cubicBezTo>
                  <a:cubicBezTo>
                    <a:pt x="13" y="18"/>
                    <a:pt x="15" y="17"/>
                    <a:pt x="17" y="16"/>
                  </a:cubicBezTo>
                  <a:cubicBezTo>
                    <a:pt x="18" y="14"/>
                    <a:pt x="19" y="12"/>
                    <a:pt x="19" y="9"/>
                  </a:cubicBezTo>
                  <a:cubicBezTo>
                    <a:pt x="19" y="6"/>
                    <a:pt x="18" y="4"/>
                    <a:pt x="17" y="2"/>
                  </a:cubicBezTo>
                  <a:cubicBezTo>
                    <a:pt x="15" y="1"/>
                    <a:pt x="12" y="0"/>
                    <a:pt x="10" y="0"/>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Rectangle 17">
              <a:extLst>
                <a:ext uri="{FF2B5EF4-FFF2-40B4-BE49-F238E27FC236}">
                  <a16:creationId xmlns:a16="http://schemas.microsoft.com/office/drawing/2014/main" id="{4BDA452B-8283-4B2A-A8D4-25BB7CF8BAAD}"/>
                </a:ext>
              </a:extLst>
            </p:cNvPr>
            <p:cNvSpPr>
              <a:spLocks noChangeArrowheads="1"/>
            </p:cNvSpPr>
            <p:nvPr/>
          </p:nvSpPr>
          <p:spPr bwMode="gray">
            <a:xfrm>
              <a:off x="1804988" y="438150"/>
              <a:ext cx="11113" cy="61913"/>
            </a:xfrm>
            <a:prstGeom prst="rect">
              <a:avLst/>
            </a:prstGeom>
            <a:solidFill>
              <a:srgbClr val="03327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18">
              <a:extLst>
                <a:ext uri="{FF2B5EF4-FFF2-40B4-BE49-F238E27FC236}">
                  <a16:creationId xmlns:a16="http://schemas.microsoft.com/office/drawing/2014/main" id="{57C01BEE-E1C7-4682-8761-33473C67DB68}"/>
                </a:ext>
              </a:extLst>
            </p:cNvPr>
            <p:cNvSpPr>
              <a:spLocks/>
            </p:cNvSpPr>
            <p:nvPr/>
          </p:nvSpPr>
          <p:spPr bwMode="gray">
            <a:xfrm>
              <a:off x="1828801" y="436563"/>
              <a:ext cx="47625" cy="65088"/>
            </a:xfrm>
            <a:custGeom>
              <a:avLst/>
              <a:gdLst>
                <a:gd name="T0" fmla="*/ 44 w 59"/>
                <a:gd name="T1" fmla="*/ 36 h 79"/>
                <a:gd name="T2" fmla="*/ 37 w 59"/>
                <a:gd name="T3" fmla="*/ 34 h 79"/>
                <a:gd name="T4" fmla="*/ 30 w 59"/>
                <a:gd name="T5" fmla="*/ 31 h 79"/>
                <a:gd name="T6" fmla="*/ 24 w 59"/>
                <a:gd name="T7" fmla="*/ 29 h 79"/>
                <a:gd name="T8" fmla="*/ 20 w 59"/>
                <a:gd name="T9" fmla="*/ 26 h 79"/>
                <a:gd name="T10" fmla="*/ 18 w 59"/>
                <a:gd name="T11" fmla="*/ 21 h 79"/>
                <a:gd name="T12" fmla="*/ 22 w 59"/>
                <a:gd name="T13" fmla="*/ 14 h 79"/>
                <a:gd name="T14" fmla="*/ 32 w 59"/>
                <a:gd name="T15" fmla="*/ 12 h 79"/>
                <a:gd name="T16" fmla="*/ 52 w 59"/>
                <a:gd name="T17" fmla="*/ 20 h 79"/>
                <a:gd name="T18" fmla="*/ 58 w 59"/>
                <a:gd name="T19" fmla="*/ 10 h 79"/>
                <a:gd name="T20" fmla="*/ 55 w 59"/>
                <a:gd name="T21" fmla="*/ 8 h 79"/>
                <a:gd name="T22" fmla="*/ 46 w 59"/>
                <a:gd name="T23" fmla="*/ 3 h 79"/>
                <a:gd name="T24" fmla="*/ 32 w 59"/>
                <a:gd name="T25" fmla="*/ 0 h 79"/>
                <a:gd name="T26" fmla="*/ 12 w 59"/>
                <a:gd name="T27" fmla="*/ 7 h 79"/>
                <a:gd name="T28" fmla="*/ 4 w 59"/>
                <a:gd name="T29" fmla="*/ 23 h 79"/>
                <a:gd name="T30" fmla="*/ 6 w 59"/>
                <a:gd name="T31" fmla="*/ 31 h 79"/>
                <a:gd name="T32" fmla="*/ 11 w 59"/>
                <a:gd name="T33" fmla="*/ 37 h 79"/>
                <a:gd name="T34" fmla="*/ 15 w 59"/>
                <a:gd name="T35" fmla="*/ 40 h 79"/>
                <a:gd name="T36" fmla="*/ 19 w 59"/>
                <a:gd name="T37" fmla="*/ 42 h 79"/>
                <a:gd name="T38" fmla="*/ 23 w 59"/>
                <a:gd name="T39" fmla="*/ 44 h 79"/>
                <a:gd name="T40" fmla="*/ 29 w 59"/>
                <a:gd name="T41" fmla="*/ 45 h 79"/>
                <a:gd name="T42" fmla="*/ 33 w 59"/>
                <a:gd name="T43" fmla="*/ 47 h 79"/>
                <a:gd name="T44" fmla="*/ 38 w 59"/>
                <a:gd name="T45" fmla="*/ 49 h 79"/>
                <a:gd name="T46" fmla="*/ 42 w 59"/>
                <a:gd name="T47" fmla="*/ 52 h 79"/>
                <a:gd name="T48" fmla="*/ 45 w 59"/>
                <a:gd name="T49" fmla="*/ 57 h 79"/>
                <a:gd name="T50" fmla="*/ 41 w 59"/>
                <a:gd name="T51" fmla="*/ 65 h 79"/>
                <a:gd name="T52" fmla="*/ 30 w 59"/>
                <a:gd name="T53" fmla="*/ 67 h 79"/>
                <a:gd name="T54" fmla="*/ 18 w 59"/>
                <a:gd name="T55" fmla="*/ 64 h 79"/>
                <a:gd name="T56" fmla="*/ 8 w 59"/>
                <a:gd name="T57" fmla="*/ 57 h 79"/>
                <a:gd name="T58" fmla="*/ 0 w 59"/>
                <a:gd name="T59" fmla="*/ 66 h 79"/>
                <a:gd name="T60" fmla="*/ 12 w 59"/>
                <a:gd name="T61" fmla="*/ 74 h 79"/>
                <a:gd name="T62" fmla="*/ 30 w 59"/>
                <a:gd name="T63" fmla="*/ 79 h 79"/>
                <a:gd name="T64" fmla="*/ 52 w 59"/>
                <a:gd name="T65" fmla="*/ 72 h 79"/>
                <a:gd name="T66" fmla="*/ 59 w 59"/>
                <a:gd name="T67" fmla="*/ 55 h 79"/>
                <a:gd name="T68" fmla="*/ 44 w 59"/>
                <a:gd name="T69" fmla="*/ 36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9" h="79">
                  <a:moveTo>
                    <a:pt x="44" y="36"/>
                  </a:moveTo>
                  <a:cubicBezTo>
                    <a:pt x="43" y="36"/>
                    <a:pt x="41" y="35"/>
                    <a:pt x="37" y="34"/>
                  </a:cubicBezTo>
                  <a:cubicBezTo>
                    <a:pt x="34" y="33"/>
                    <a:pt x="31" y="32"/>
                    <a:pt x="30" y="31"/>
                  </a:cubicBezTo>
                  <a:cubicBezTo>
                    <a:pt x="27" y="30"/>
                    <a:pt x="25" y="30"/>
                    <a:pt x="24" y="29"/>
                  </a:cubicBezTo>
                  <a:cubicBezTo>
                    <a:pt x="23" y="29"/>
                    <a:pt x="22" y="28"/>
                    <a:pt x="20" y="26"/>
                  </a:cubicBezTo>
                  <a:cubicBezTo>
                    <a:pt x="19" y="25"/>
                    <a:pt x="18" y="23"/>
                    <a:pt x="18" y="21"/>
                  </a:cubicBezTo>
                  <a:cubicBezTo>
                    <a:pt x="18" y="18"/>
                    <a:pt x="19" y="15"/>
                    <a:pt x="22" y="14"/>
                  </a:cubicBezTo>
                  <a:cubicBezTo>
                    <a:pt x="24" y="12"/>
                    <a:pt x="28" y="12"/>
                    <a:pt x="32" y="12"/>
                  </a:cubicBezTo>
                  <a:cubicBezTo>
                    <a:pt x="39" y="12"/>
                    <a:pt x="46" y="14"/>
                    <a:pt x="52" y="20"/>
                  </a:cubicBezTo>
                  <a:cubicBezTo>
                    <a:pt x="58" y="10"/>
                    <a:pt x="58" y="10"/>
                    <a:pt x="58" y="10"/>
                  </a:cubicBezTo>
                  <a:cubicBezTo>
                    <a:pt x="58" y="10"/>
                    <a:pt x="57" y="9"/>
                    <a:pt x="55" y="8"/>
                  </a:cubicBezTo>
                  <a:cubicBezTo>
                    <a:pt x="53" y="6"/>
                    <a:pt x="50" y="5"/>
                    <a:pt x="46" y="3"/>
                  </a:cubicBezTo>
                  <a:cubicBezTo>
                    <a:pt x="41" y="1"/>
                    <a:pt x="37" y="0"/>
                    <a:pt x="32" y="0"/>
                  </a:cubicBezTo>
                  <a:cubicBezTo>
                    <a:pt x="23" y="0"/>
                    <a:pt x="17" y="3"/>
                    <a:pt x="12" y="7"/>
                  </a:cubicBezTo>
                  <a:cubicBezTo>
                    <a:pt x="7" y="11"/>
                    <a:pt x="4" y="16"/>
                    <a:pt x="4" y="23"/>
                  </a:cubicBezTo>
                  <a:cubicBezTo>
                    <a:pt x="4" y="26"/>
                    <a:pt x="5" y="29"/>
                    <a:pt x="6" y="31"/>
                  </a:cubicBezTo>
                  <a:cubicBezTo>
                    <a:pt x="7" y="33"/>
                    <a:pt x="8" y="35"/>
                    <a:pt x="11" y="37"/>
                  </a:cubicBezTo>
                  <a:cubicBezTo>
                    <a:pt x="13" y="39"/>
                    <a:pt x="14" y="40"/>
                    <a:pt x="15" y="40"/>
                  </a:cubicBezTo>
                  <a:cubicBezTo>
                    <a:pt x="16" y="41"/>
                    <a:pt x="18" y="41"/>
                    <a:pt x="19" y="42"/>
                  </a:cubicBezTo>
                  <a:cubicBezTo>
                    <a:pt x="20" y="43"/>
                    <a:pt x="22" y="43"/>
                    <a:pt x="23" y="44"/>
                  </a:cubicBezTo>
                  <a:cubicBezTo>
                    <a:pt x="25" y="44"/>
                    <a:pt x="27" y="45"/>
                    <a:pt x="29" y="45"/>
                  </a:cubicBezTo>
                  <a:cubicBezTo>
                    <a:pt x="31" y="46"/>
                    <a:pt x="32" y="47"/>
                    <a:pt x="33" y="47"/>
                  </a:cubicBezTo>
                  <a:cubicBezTo>
                    <a:pt x="35" y="48"/>
                    <a:pt x="37" y="48"/>
                    <a:pt x="38" y="49"/>
                  </a:cubicBezTo>
                  <a:cubicBezTo>
                    <a:pt x="39" y="49"/>
                    <a:pt x="41" y="50"/>
                    <a:pt x="42" y="52"/>
                  </a:cubicBezTo>
                  <a:cubicBezTo>
                    <a:pt x="44" y="53"/>
                    <a:pt x="45" y="55"/>
                    <a:pt x="45" y="57"/>
                  </a:cubicBezTo>
                  <a:cubicBezTo>
                    <a:pt x="45" y="61"/>
                    <a:pt x="44" y="63"/>
                    <a:pt x="41" y="65"/>
                  </a:cubicBezTo>
                  <a:cubicBezTo>
                    <a:pt x="38" y="66"/>
                    <a:pt x="35" y="67"/>
                    <a:pt x="30" y="67"/>
                  </a:cubicBezTo>
                  <a:cubicBezTo>
                    <a:pt x="26" y="67"/>
                    <a:pt x="22" y="66"/>
                    <a:pt x="18" y="64"/>
                  </a:cubicBezTo>
                  <a:cubicBezTo>
                    <a:pt x="14" y="62"/>
                    <a:pt x="10" y="59"/>
                    <a:pt x="8" y="57"/>
                  </a:cubicBezTo>
                  <a:cubicBezTo>
                    <a:pt x="0" y="66"/>
                    <a:pt x="0" y="66"/>
                    <a:pt x="0" y="66"/>
                  </a:cubicBezTo>
                  <a:cubicBezTo>
                    <a:pt x="3" y="69"/>
                    <a:pt x="7" y="71"/>
                    <a:pt x="12" y="74"/>
                  </a:cubicBezTo>
                  <a:cubicBezTo>
                    <a:pt x="17" y="77"/>
                    <a:pt x="23" y="79"/>
                    <a:pt x="30" y="79"/>
                  </a:cubicBezTo>
                  <a:cubicBezTo>
                    <a:pt x="39" y="79"/>
                    <a:pt x="47" y="76"/>
                    <a:pt x="52" y="72"/>
                  </a:cubicBezTo>
                  <a:cubicBezTo>
                    <a:pt x="57" y="67"/>
                    <a:pt x="59" y="62"/>
                    <a:pt x="59" y="55"/>
                  </a:cubicBezTo>
                  <a:cubicBezTo>
                    <a:pt x="59" y="47"/>
                    <a:pt x="54" y="40"/>
                    <a:pt x="44" y="36"/>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19">
              <a:extLst>
                <a:ext uri="{FF2B5EF4-FFF2-40B4-BE49-F238E27FC236}">
                  <a16:creationId xmlns:a16="http://schemas.microsoft.com/office/drawing/2014/main" id="{6ADD09EB-6CBD-4B56-B289-F1F1B730C703}"/>
                </a:ext>
              </a:extLst>
            </p:cNvPr>
            <p:cNvSpPr>
              <a:spLocks/>
            </p:cNvSpPr>
            <p:nvPr/>
          </p:nvSpPr>
          <p:spPr bwMode="gray">
            <a:xfrm>
              <a:off x="1960563" y="436563"/>
              <a:ext cx="36513" cy="63500"/>
            </a:xfrm>
            <a:custGeom>
              <a:avLst/>
              <a:gdLst>
                <a:gd name="T0" fmla="*/ 24 w 43"/>
                <a:gd name="T1" fmla="*/ 5 h 77"/>
                <a:gd name="T2" fmla="*/ 15 w 43"/>
                <a:gd name="T3" fmla="*/ 17 h 77"/>
                <a:gd name="T4" fmla="*/ 14 w 43"/>
                <a:gd name="T5" fmla="*/ 2 h 77"/>
                <a:gd name="T6" fmla="*/ 0 w 43"/>
                <a:gd name="T7" fmla="*/ 2 h 77"/>
                <a:gd name="T8" fmla="*/ 0 w 43"/>
                <a:gd name="T9" fmla="*/ 77 h 77"/>
                <a:gd name="T10" fmla="*/ 15 w 43"/>
                <a:gd name="T11" fmla="*/ 77 h 77"/>
                <a:gd name="T12" fmla="*/ 15 w 43"/>
                <a:gd name="T13" fmla="*/ 35 h 77"/>
                <a:gd name="T14" fmla="*/ 25 w 43"/>
                <a:gd name="T15" fmla="*/ 18 h 77"/>
                <a:gd name="T16" fmla="*/ 35 w 43"/>
                <a:gd name="T17" fmla="*/ 14 h 77"/>
                <a:gd name="T18" fmla="*/ 41 w 43"/>
                <a:gd name="T19" fmla="*/ 15 h 77"/>
                <a:gd name="T20" fmla="*/ 43 w 43"/>
                <a:gd name="T21" fmla="*/ 1 h 77"/>
                <a:gd name="T22" fmla="*/ 37 w 43"/>
                <a:gd name="T23" fmla="*/ 0 h 77"/>
                <a:gd name="T24" fmla="*/ 24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4" y="5"/>
                  </a:moveTo>
                  <a:cubicBezTo>
                    <a:pt x="20" y="8"/>
                    <a:pt x="17" y="12"/>
                    <a:pt x="15" y="17"/>
                  </a:cubicBezTo>
                  <a:cubicBezTo>
                    <a:pt x="14" y="2"/>
                    <a:pt x="14" y="2"/>
                    <a:pt x="14" y="2"/>
                  </a:cubicBezTo>
                  <a:cubicBezTo>
                    <a:pt x="0" y="2"/>
                    <a:pt x="0" y="2"/>
                    <a:pt x="0" y="2"/>
                  </a:cubicBezTo>
                  <a:cubicBezTo>
                    <a:pt x="0" y="77"/>
                    <a:pt x="0" y="77"/>
                    <a:pt x="0" y="77"/>
                  </a:cubicBezTo>
                  <a:cubicBezTo>
                    <a:pt x="15" y="77"/>
                    <a:pt x="15" y="77"/>
                    <a:pt x="15" y="77"/>
                  </a:cubicBezTo>
                  <a:cubicBezTo>
                    <a:pt x="15" y="35"/>
                    <a:pt x="15" y="35"/>
                    <a:pt x="15" y="35"/>
                  </a:cubicBezTo>
                  <a:cubicBezTo>
                    <a:pt x="16" y="27"/>
                    <a:pt x="19" y="22"/>
                    <a:pt x="25" y="18"/>
                  </a:cubicBezTo>
                  <a:cubicBezTo>
                    <a:pt x="28" y="16"/>
                    <a:pt x="32" y="14"/>
                    <a:pt x="35" y="14"/>
                  </a:cubicBezTo>
                  <a:cubicBezTo>
                    <a:pt x="38" y="14"/>
                    <a:pt x="40" y="15"/>
                    <a:pt x="41" y="15"/>
                  </a:cubicBezTo>
                  <a:cubicBezTo>
                    <a:pt x="43" y="1"/>
                    <a:pt x="43" y="1"/>
                    <a:pt x="43" y="1"/>
                  </a:cubicBezTo>
                  <a:cubicBezTo>
                    <a:pt x="37" y="0"/>
                    <a:pt x="37" y="0"/>
                    <a:pt x="37" y="0"/>
                  </a:cubicBezTo>
                  <a:cubicBezTo>
                    <a:pt x="32" y="0"/>
                    <a:pt x="28" y="2"/>
                    <a:pt x="24" y="5"/>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0">
              <a:extLst>
                <a:ext uri="{FF2B5EF4-FFF2-40B4-BE49-F238E27FC236}">
                  <a16:creationId xmlns:a16="http://schemas.microsoft.com/office/drawing/2014/main" id="{A7F46E3E-21DB-440A-836C-161975F96448}"/>
                </a:ext>
              </a:extLst>
            </p:cNvPr>
            <p:cNvSpPr>
              <a:spLocks/>
            </p:cNvSpPr>
            <p:nvPr/>
          </p:nvSpPr>
          <p:spPr bwMode="gray">
            <a:xfrm>
              <a:off x="2000251" y="438150"/>
              <a:ext cx="58738" cy="85725"/>
            </a:xfrm>
            <a:custGeom>
              <a:avLst/>
              <a:gdLst>
                <a:gd name="T0" fmla="*/ 57 w 72"/>
                <a:gd name="T1" fmla="*/ 0 h 103"/>
                <a:gd name="T2" fmla="*/ 36 w 72"/>
                <a:gd name="T3" fmla="*/ 61 h 103"/>
                <a:gd name="T4" fmla="*/ 15 w 72"/>
                <a:gd name="T5" fmla="*/ 0 h 103"/>
                <a:gd name="T6" fmla="*/ 0 w 72"/>
                <a:gd name="T7" fmla="*/ 0 h 103"/>
                <a:gd name="T8" fmla="*/ 28 w 72"/>
                <a:gd name="T9" fmla="*/ 74 h 103"/>
                <a:gd name="T10" fmla="*/ 25 w 72"/>
                <a:gd name="T11" fmla="*/ 83 h 103"/>
                <a:gd name="T12" fmla="*/ 21 w 72"/>
                <a:gd name="T13" fmla="*/ 90 h 103"/>
                <a:gd name="T14" fmla="*/ 16 w 72"/>
                <a:gd name="T15" fmla="*/ 91 h 103"/>
                <a:gd name="T16" fmla="*/ 8 w 72"/>
                <a:gd name="T17" fmla="*/ 89 h 103"/>
                <a:gd name="T18" fmla="*/ 5 w 72"/>
                <a:gd name="T19" fmla="*/ 100 h 103"/>
                <a:gd name="T20" fmla="*/ 6 w 72"/>
                <a:gd name="T21" fmla="*/ 101 h 103"/>
                <a:gd name="T22" fmla="*/ 12 w 72"/>
                <a:gd name="T23" fmla="*/ 103 h 103"/>
                <a:gd name="T24" fmla="*/ 19 w 72"/>
                <a:gd name="T25" fmla="*/ 103 h 103"/>
                <a:gd name="T26" fmla="*/ 31 w 72"/>
                <a:gd name="T27" fmla="*/ 100 h 103"/>
                <a:gd name="T28" fmla="*/ 39 w 72"/>
                <a:gd name="T29" fmla="*/ 87 h 103"/>
                <a:gd name="T30" fmla="*/ 72 w 72"/>
                <a:gd name="T31" fmla="*/ 0 h 103"/>
                <a:gd name="T32" fmla="*/ 57 w 72"/>
                <a:gd name="T33"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103">
                  <a:moveTo>
                    <a:pt x="57" y="0"/>
                  </a:moveTo>
                  <a:cubicBezTo>
                    <a:pt x="36" y="61"/>
                    <a:pt x="36" y="61"/>
                    <a:pt x="36" y="61"/>
                  </a:cubicBezTo>
                  <a:cubicBezTo>
                    <a:pt x="15" y="0"/>
                    <a:pt x="15" y="0"/>
                    <a:pt x="15" y="0"/>
                  </a:cubicBezTo>
                  <a:cubicBezTo>
                    <a:pt x="0" y="0"/>
                    <a:pt x="0" y="0"/>
                    <a:pt x="0" y="0"/>
                  </a:cubicBezTo>
                  <a:cubicBezTo>
                    <a:pt x="28" y="74"/>
                    <a:pt x="28" y="74"/>
                    <a:pt x="28" y="74"/>
                  </a:cubicBezTo>
                  <a:cubicBezTo>
                    <a:pt x="25" y="83"/>
                    <a:pt x="25" y="83"/>
                    <a:pt x="25" y="83"/>
                  </a:cubicBezTo>
                  <a:cubicBezTo>
                    <a:pt x="24" y="87"/>
                    <a:pt x="22" y="89"/>
                    <a:pt x="21" y="90"/>
                  </a:cubicBezTo>
                  <a:cubicBezTo>
                    <a:pt x="20" y="91"/>
                    <a:pt x="18" y="91"/>
                    <a:pt x="16" y="91"/>
                  </a:cubicBezTo>
                  <a:cubicBezTo>
                    <a:pt x="14" y="91"/>
                    <a:pt x="11" y="91"/>
                    <a:pt x="8" y="89"/>
                  </a:cubicBezTo>
                  <a:cubicBezTo>
                    <a:pt x="5" y="100"/>
                    <a:pt x="5" y="100"/>
                    <a:pt x="5" y="100"/>
                  </a:cubicBezTo>
                  <a:cubicBezTo>
                    <a:pt x="6" y="101"/>
                    <a:pt x="6" y="101"/>
                    <a:pt x="6" y="101"/>
                  </a:cubicBezTo>
                  <a:cubicBezTo>
                    <a:pt x="7" y="102"/>
                    <a:pt x="9" y="102"/>
                    <a:pt x="12" y="103"/>
                  </a:cubicBezTo>
                  <a:cubicBezTo>
                    <a:pt x="14" y="103"/>
                    <a:pt x="17" y="103"/>
                    <a:pt x="19" y="103"/>
                  </a:cubicBezTo>
                  <a:cubicBezTo>
                    <a:pt x="24" y="103"/>
                    <a:pt x="28" y="102"/>
                    <a:pt x="31" y="100"/>
                  </a:cubicBezTo>
                  <a:cubicBezTo>
                    <a:pt x="34" y="97"/>
                    <a:pt x="36" y="93"/>
                    <a:pt x="39" y="87"/>
                  </a:cubicBezTo>
                  <a:cubicBezTo>
                    <a:pt x="72" y="0"/>
                    <a:pt x="72" y="0"/>
                    <a:pt x="72" y="0"/>
                  </a:cubicBezTo>
                  <a:lnTo>
                    <a:pt x="57" y="0"/>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21">
              <a:extLst>
                <a:ext uri="{FF2B5EF4-FFF2-40B4-BE49-F238E27FC236}">
                  <a16:creationId xmlns:a16="http://schemas.microsoft.com/office/drawing/2014/main" id="{05C7460C-2718-41A8-B766-0DB3ABA769E4}"/>
                </a:ext>
              </a:extLst>
            </p:cNvPr>
            <p:cNvSpPr>
              <a:spLocks noEditPoints="1"/>
            </p:cNvSpPr>
            <p:nvPr/>
          </p:nvSpPr>
          <p:spPr bwMode="gray">
            <a:xfrm>
              <a:off x="1547813" y="-96838"/>
              <a:ext cx="352425" cy="422275"/>
            </a:xfrm>
            <a:custGeom>
              <a:avLst/>
              <a:gdLst>
                <a:gd name="T0" fmla="*/ 327 w 425"/>
                <a:gd name="T1" fmla="*/ 247 h 510"/>
                <a:gd name="T2" fmla="*/ 415 w 425"/>
                <a:gd name="T3" fmla="*/ 130 h 510"/>
                <a:gd name="T4" fmla="*/ 268 w 425"/>
                <a:gd name="T5" fmla="*/ 0 h 510"/>
                <a:gd name="T6" fmla="*/ 0 w 425"/>
                <a:gd name="T7" fmla="*/ 0 h 510"/>
                <a:gd name="T8" fmla="*/ 0 w 425"/>
                <a:gd name="T9" fmla="*/ 510 h 510"/>
                <a:gd name="T10" fmla="*/ 277 w 425"/>
                <a:gd name="T11" fmla="*/ 510 h 510"/>
                <a:gd name="T12" fmla="*/ 425 w 425"/>
                <a:gd name="T13" fmla="*/ 373 h 510"/>
                <a:gd name="T14" fmla="*/ 327 w 425"/>
                <a:gd name="T15" fmla="*/ 247 h 510"/>
                <a:gd name="T16" fmla="*/ 109 w 425"/>
                <a:gd name="T17" fmla="*/ 92 h 510"/>
                <a:gd name="T18" fmla="*/ 245 w 425"/>
                <a:gd name="T19" fmla="*/ 92 h 510"/>
                <a:gd name="T20" fmla="*/ 304 w 425"/>
                <a:gd name="T21" fmla="*/ 148 h 510"/>
                <a:gd name="T22" fmla="*/ 245 w 425"/>
                <a:gd name="T23" fmla="*/ 205 h 510"/>
                <a:gd name="T24" fmla="*/ 109 w 425"/>
                <a:gd name="T25" fmla="*/ 205 h 510"/>
                <a:gd name="T26" fmla="*/ 109 w 425"/>
                <a:gd name="T27" fmla="*/ 92 h 510"/>
                <a:gd name="T28" fmla="*/ 249 w 425"/>
                <a:gd name="T29" fmla="*/ 417 h 510"/>
                <a:gd name="T30" fmla="*/ 249 w 425"/>
                <a:gd name="T31" fmla="*/ 418 h 510"/>
                <a:gd name="T32" fmla="*/ 109 w 425"/>
                <a:gd name="T33" fmla="*/ 418 h 510"/>
                <a:gd name="T34" fmla="*/ 109 w 425"/>
                <a:gd name="T35" fmla="*/ 298 h 510"/>
                <a:gd name="T36" fmla="*/ 249 w 425"/>
                <a:gd name="T37" fmla="*/ 298 h 510"/>
                <a:gd name="T38" fmla="*/ 315 w 425"/>
                <a:gd name="T39" fmla="*/ 357 h 510"/>
                <a:gd name="T40" fmla="*/ 249 w 425"/>
                <a:gd name="T41" fmla="*/ 417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25" h="510">
                  <a:moveTo>
                    <a:pt x="327" y="247"/>
                  </a:moveTo>
                  <a:cubicBezTo>
                    <a:pt x="375" y="237"/>
                    <a:pt x="415" y="194"/>
                    <a:pt x="415" y="130"/>
                  </a:cubicBezTo>
                  <a:cubicBezTo>
                    <a:pt x="415" y="62"/>
                    <a:pt x="365" y="0"/>
                    <a:pt x="268" y="0"/>
                  </a:cubicBezTo>
                  <a:cubicBezTo>
                    <a:pt x="0" y="0"/>
                    <a:pt x="0" y="0"/>
                    <a:pt x="0" y="0"/>
                  </a:cubicBezTo>
                  <a:cubicBezTo>
                    <a:pt x="0" y="510"/>
                    <a:pt x="0" y="510"/>
                    <a:pt x="0" y="510"/>
                  </a:cubicBezTo>
                  <a:cubicBezTo>
                    <a:pt x="277" y="510"/>
                    <a:pt x="277" y="510"/>
                    <a:pt x="277" y="510"/>
                  </a:cubicBezTo>
                  <a:cubicBezTo>
                    <a:pt x="374" y="510"/>
                    <a:pt x="425" y="449"/>
                    <a:pt x="425" y="373"/>
                  </a:cubicBezTo>
                  <a:cubicBezTo>
                    <a:pt x="425" y="309"/>
                    <a:pt x="381" y="256"/>
                    <a:pt x="327" y="247"/>
                  </a:cubicBezTo>
                  <a:close/>
                  <a:moveTo>
                    <a:pt x="109" y="92"/>
                  </a:moveTo>
                  <a:cubicBezTo>
                    <a:pt x="245" y="92"/>
                    <a:pt x="245" y="92"/>
                    <a:pt x="245" y="92"/>
                  </a:cubicBezTo>
                  <a:cubicBezTo>
                    <a:pt x="281" y="92"/>
                    <a:pt x="304" y="117"/>
                    <a:pt x="304" y="148"/>
                  </a:cubicBezTo>
                  <a:cubicBezTo>
                    <a:pt x="304" y="181"/>
                    <a:pt x="281" y="205"/>
                    <a:pt x="245" y="205"/>
                  </a:cubicBezTo>
                  <a:cubicBezTo>
                    <a:pt x="109" y="205"/>
                    <a:pt x="109" y="205"/>
                    <a:pt x="109" y="205"/>
                  </a:cubicBezTo>
                  <a:lnTo>
                    <a:pt x="109" y="92"/>
                  </a:lnTo>
                  <a:close/>
                  <a:moveTo>
                    <a:pt x="249" y="417"/>
                  </a:moveTo>
                  <a:cubicBezTo>
                    <a:pt x="249" y="418"/>
                    <a:pt x="249" y="418"/>
                    <a:pt x="249" y="418"/>
                  </a:cubicBezTo>
                  <a:cubicBezTo>
                    <a:pt x="109" y="418"/>
                    <a:pt x="109" y="418"/>
                    <a:pt x="109" y="418"/>
                  </a:cubicBezTo>
                  <a:cubicBezTo>
                    <a:pt x="109" y="298"/>
                    <a:pt x="109" y="298"/>
                    <a:pt x="109" y="298"/>
                  </a:cubicBezTo>
                  <a:cubicBezTo>
                    <a:pt x="249" y="298"/>
                    <a:pt x="249" y="298"/>
                    <a:pt x="249" y="298"/>
                  </a:cubicBezTo>
                  <a:cubicBezTo>
                    <a:pt x="292" y="298"/>
                    <a:pt x="315" y="325"/>
                    <a:pt x="315" y="357"/>
                  </a:cubicBezTo>
                  <a:cubicBezTo>
                    <a:pt x="315" y="394"/>
                    <a:pt x="290" y="417"/>
                    <a:pt x="249" y="417"/>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22">
              <a:extLst>
                <a:ext uri="{FF2B5EF4-FFF2-40B4-BE49-F238E27FC236}">
                  <a16:creationId xmlns:a16="http://schemas.microsoft.com/office/drawing/2014/main" id="{2383DB17-5CC3-49DC-A0C6-BE7B8C2DC75A}"/>
                </a:ext>
              </a:extLst>
            </p:cNvPr>
            <p:cNvSpPr>
              <a:spLocks/>
            </p:cNvSpPr>
            <p:nvPr/>
          </p:nvSpPr>
          <p:spPr bwMode="gray">
            <a:xfrm>
              <a:off x="1139826" y="-103188"/>
              <a:ext cx="347663" cy="436563"/>
            </a:xfrm>
            <a:custGeom>
              <a:avLst/>
              <a:gdLst>
                <a:gd name="T0" fmla="*/ 59 w 420"/>
                <a:gd name="T1" fmla="*/ 363 h 527"/>
                <a:gd name="T2" fmla="*/ 221 w 420"/>
                <a:gd name="T3" fmla="*/ 431 h 527"/>
                <a:gd name="T4" fmla="*/ 310 w 420"/>
                <a:gd name="T5" fmla="*/ 374 h 527"/>
                <a:gd name="T6" fmla="*/ 207 w 420"/>
                <a:gd name="T7" fmla="*/ 309 h 527"/>
                <a:gd name="T8" fmla="*/ 17 w 420"/>
                <a:gd name="T9" fmla="*/ 154 h 527"/>
                <a:gd name="T10" fmla="*/ 210 w 420"/>
                <a:gd name="T11" fmla="*/ 0 h 527"/>
                <a:gd name="T12" fmla="*/ 409 w 420"/>
                <a:gd name="T13" fmla="*/ 71 h 527"/>
                <a:gd name="T14" fmla="*/ 349 w 420"/>
                <a:gd name="T15" fmla="*/ 151 h 527"/>
                <a:gd name="T16" fmla="*/ 203 w 420"/>
                <a:gd name="T17" fmla="*/ 95 h 527"/>
                <a:gd name="T18" fmla="*/ 128 w 420"/>
                <a:gd name="T19" fmla="*/ 147 h 527"/>
                <a:gd name="T20" fmla="*/ 229 w 420"/>
                <a:gd name="T21" fmla="*/ 206 h 527"/>
                <a:gd name="T22" fmla="*/ 420 w 420"/>
                <a:gd name="T23" fmla="*/ 363 h 527"/>
                <a:gd name="T24" fmla="*/ 216 w 420"/>
                <a:gd name="T25" fmla="*/ 527 h 527"/>
                <a:gd name="T26" fmla="*/ 0 w 420"/>
                <a:gd name="T27" fmla="*/ 446 h 527"/>
                <a:gd name="T28" fmla="*/ 59 w 420"/>
                <a:gd name="T29" fmla="*/ 363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0" h="527">
                  <a:moveTo>
                    <a:pt x="59" y="363"/>
                  </a:moveTo>
                  <a:cubicBezTo>
                    <a:pt x="95" y="400"/>
                    <a:pt x="151" y="431"/>
                    <a:pt x="221" y="431"/>
                  </a:cubicBezTo>
                  <a:cubicBezTo>
                    <a:pt x="281" y="431"/>
                    <a:pt x="310" y="403"/>
                    <a:pt x="310" y="374"/>
                  </a:cubicBezTo>
                  <a:cubicBezTo>
                    <a:pt x="310" y="336"/>
                    <a:pt x="266" y="323"/>
                    <a:pt x="207" y="309"/>
                  </a:cubicBezTo>
                  <a:cubicBezTo>
                    <a:pt x="124" y="290"/>
                    <a:pt x="17" y="267"/>
                    <a:pt x="17" y="154"/>
                  </a:cubicBezTo>
                  <a:cubicBezTo>
                    <a:pt x="17" y="69"/>
                    <a:pt x="90" y="0"/>
                    <a:pt x="210" y="0"/>
                  </a:cubicBezTo>
                  <a:cubicBezTo>
                    <a:pt x="291" y="0"/>
                    <a:pt x="359" y="24"/>
                    <a:pt x="409" y="71"/>
                  </a:cubicBezTo>
                  <a:cubicBezTo>
                    <a:pt x="349" y="151"/>
                    <a:pt x="349" y="151"/>
                    <a:pt x="349" y="151"/>
                  </a:cubicBezTo>
                  <a:cubicBezTo>
                    <a:pt x="308" y="113"/>
                    <a:pt x="253" y="95"/>
                    <a:pt x="203" y="95"/>
                  </a:cubicBezTo>
                  <a:cubicBezTo>
                    <a:pt x="154" y="95"/>
                    <a:pt x="128" y="117"/>
                    <a:pt x="128" y="147"/>
                  </a:cubicBezTo>
                  <a:cubicBezTo>
                    <a:pt x="128" y="182"/>
                    <a:pt x="170" y="192"/>
                    <a:pt x="229" y="206"/>
                  </a:cubicBezTo>
                  <a:cubicBezTo>
                    <a:pt x="313" y="225"/>
                    <a:pt x="420" y="250"/>
                    <a:pt x="420" y="363"/>
                  </a:cubicBezTo>
                  <a:cubicBezTo>
                    <a:pt x="420" y="457"/>
                    <a:pt x="353" y="527"/>
                    <a:pt x="216" y="527"/>
                  </a:cubicBezTo>
                  <a:cubicBezTo>
                    <a:pt x="118" y="527"/>
                    <a:pt x="48" y="494"/>
                    <a:pt x="0" y="446"/>
                  </a:cubicBezTo>
                  <a:lnTo>
                    <a:pt x="59" y="363"/>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Rectangle 23">
              <a:extLst>
                <a:ext uri="{FF2B5EF4-FFF2-40B4-BE49-F238E27FC236}">
                  <a16:creationId xmlns:a16="http://schemas.microsoft.com/office/drawing/2014/main" id="{8F9BA604-1770-430B-A304-132F8EA69264}"/>
                </a:ext>
              </a:extLst>
            </p:cNvPr>
            <p:cNvSpPr>
              <a:spLocks noChangeArrowheads="1"/>
            </p:cNvSpPr>
            <p:nvPr/>
          </p:nvSpPr>
          <p:spPr bwMode="gray">
            <a:xfrm>
              <a:off x="1968501" y="-96838"/>
              <a:ext cx="88900" cy="422275"/>
            </a:xfrm>
            <a:prstGeom prst="rect">
              <a:avLst/>
            </a:prstGeom>
            <a:solidFill>
              <a:srgbClr val="03327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24">
              <a:extLst>
                <a:ext uri="{FF2B5EF4-FFF2-40B4-BE49-F238E27FC236}">
                  <a16:creationId xmlns:a16="http://schemas.microsoft.com/office/drawing/2014/main" id="{9CA311BE-EAED-478B-98A4-BF498FEC0E8B}"/>
                </a:ext>
              </a:extLst>
            </p:cNvPr>
            <p:cNvSpPr>
              <a:spLocks noEditPoints="1"/>
            </p:cNvSpPr>
            <p:nvPr/>
          </p:nvSpPr>
          <p:spPr bwMode="gray">
            <a:xfrm>
              <a:off x="2498726" y="-31750"/>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7 h 136"/>
                <a:gd name="T12" fmla="*/ 113 w 113"/>
                <a:gd name="T13" fmla="*/ 68 h 136"/>
                <a:gd name="T14" fmla="*/ 92 w 113"/>
                <a:gd name="T15" fmla="*/ 119 h 136"/>
                <a:gd name="T16" fmla="*/ 78 w 113"/>
                <a:gd name="T17" fmla="*/ 28 h 136"/>
                <a:gd name="T18" fmla="*/ 45 w 113"/>
                <a:gd name="T19" fmla="*/ 16 h 136"/>
                <a:gd name="T20" fmla="*/ 20 w 113"/>
                <a:gd name="T21" fmla="*/ 16 h 136"/>
                <a:gd name="T22" fmla="*/ 20 w 113"/>
                <a:gd name="T23" fmla="*/ 120 h 136"/>
                <a:gd name="T24" fmla="*/ 45 w 113"/>
                <a:gd name="T25" fmla="*/ 120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6"/>
                    <a:pt x="92" y="17"/>
                  </a:cubicBezTo>
                  <a:cubicBezTo>
                    <a:pt x="103" y="28"/>
                    <a:pt x="113" y="44"/>
                    <a:pt x="113" y="68"/>
                  </a:cubicBezTo>
                  <a:cubicBezTo>
                    <a:pt x="113" y="91"/>
                    <a:pt x="104" y="108"/>
                    <a:pt x="92" y="119"/>
                  </a:cubicBezTo>
                  <a:close/>
                  <a:moveTo>
                    <a:pt x="78" y="28"/>
                  </a:moveTo>
                  <a:cubicBezTo>
                    <a:pt x="70" y="20"/>
                    <a:pt x="59" y="16"/>
                    <a:pt x="45" y="16"/>
                  </a:cubicBezTo>
                  <a:cubicBezTo>
                    <a:pt x="20" y="16"/>
                    <a:pt x="20" y="16"/>
                    <a:pt x="20" y="16"/>
                  </a:cubicBezTo>
                  <a:cubicBezTo>
                    <a:pt x="20" y="120"/>
                    <a:pt x="20" y="120"/>
                    <a:pt x="20" y="120"/>
                  </a:cubicBezTo>
                  <a:cubicBezTo>
                    <a:pt x="45" y="120"/>
                    <a:pt x="45" y="120"/>
                    <a:pt x="45" y="120"/>
                  </a:cubicBezTo>
                  <a:cubicBezTo>
                    <a:pt x="58" y="120"/>
                    <a:pt x="69" y="116"/>
                    <a:pt x="78" y="107"/>
                  </a:cubicBezTo>
                  <a:cubicBezTo>
                    <a:pt x="87" y="98"/>
                    <a:pt x="92" y="85"/>
                    <a:pt x="92" y="68"/>
                  </a:cubicBezTo>
                  <a:cubicBezTo>
                    <a:pt x="92" y="51"/>
                    <a:pt x="87" y="37"/>
                    <a:pt x="78" y="28"/>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25">
              <a:extLst>
                <a:ext uri="{FF2B5EF4-FFF2-40B4-BE49-F238E27FC236}">
                  <a16:creationId xmlns:a16="http://schemas.microsoft.com/office/drawing/2014/main" id="{3B0E85FD-D0E6-43B5-9382-FF5952C2CFF2}"/>
                </a:ext>
              </a:extLst>
            </p:cNvPr>
            <p:cNvSpPr>
              <a:spLocks/>
            </p:cNvSpPr>
            <p:nvPr/>
          </p:nvSpPr>
          <p:spPr bwMode="gray">
            <a:xfrm>
              <a:off x="2611438" y="-3175"/>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26">
              <a:extLst>
                <a:ext uri="{FF2B5EF4-FFF2-40B4-BE49-F238E27FC236}">
                  <a16:creationId xmlns:a16="http://schemas.microsoft.com/office/drawing/2014/main" id="{5FB98D20-7032-4D26-B1F1-7EA34F0B31E0}"/>
                </a:ext>
              </a:extLst>
            </p:cNvPr>
            <p:cNvSpPr>
              <a:spLocks noEditPoints="1"/>
            </p:cNvSpPr>
            <p:nvPr/>
          </p:nvSpPr>
          <p:spPr bwMode="gray">
            <a:xfrm>
              <a:off x="2670176" y="-36513"/>
              <a:ext cx="20638" cy="117475"/>
            </a:xfrm>
            <a:custGeom>
              <a:avLst/>
              <a:gdLst>
                <a:gd name="T0" fmla="*/ 13 w 25"/>
                <a:gd name="T1" fmla="*/ 24 h 143"/>
                <a:gd name="T2" fmla="*/ 0 w 25"/>
                <a:gd name="T3" fmla="*/ 12 h 143"/>
                <a:gd name="T4" fmla="*/ 13 w 25"/>
                <a:gd name="T5" fmla="*/ 0 h 143"/>
                <a:gd name="T6" fmla="*/ 25 w 25"/>
                <a:gd name="T7" fmla="*/ 12 h 143"/>
                <a:gd name="T8" fmla="*/ 13 w 25"/>
                <a:gd name="T9" fmla="*/ 24 h 143"/>
                <a:gd name="T10" fmla="*/ 4 w 25"/>
                <a:gd name="T11" fmla="*/ 143 h 143"/>
                <a:gd name="T12" fmla="*/ 4 w 25"/>
                <a:gd name="T13" fmla="*/ 44 h 143"/>
                <a:gd name="T14" fmla="*/ 22 w 25"/>
                <a:gd name="T15" fmla="*/ 44 h 143"/>
                <a:gd name="T16" fmla="*/ 22 w 25"/>
                <a:gd name="T17" fmla="*/ 143 h 143"/>
                <a:gd name="T18" fmla="*/ 4 w 25"/>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3">
                  <a:moveTo>
                    <a:pt x="13" y="24"/>
                  </a:moveTo>
                  <a:cubicBezTo>
                    <a:pt x="6" y="24"/>
                    <a:pt x="0" y="19"/>
                    <a:pt x="0" y="12"/>
                  </a:cubicBezTo>
                  <a:cubicBezTo>
                    <a:pt x="0" y="5"/>
                    <a:pt x="6" y="0"/>
                    <a:pt x="13" y="0"/>
                  </a:cubicBezTo>
                  <a:cubicBezTo>
                    <a:pt x="20" y="0"/>
                    <a:pt x="25" y="5"/>
                    <a:pt x="25" y="12"/>
                  </a:cubicBezTo>
                  <a:cubicBezTo>
                    <a:pt x="25"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27">
              <a:extLst>
                <a:ext uri="{FF2B5EF4-FFF2-40B4-BE49-F238E27FC236}">
                  <a16:creationId xmlns:a16="http://schemas.microsoft.com/office/drawing/2014/main" id="{2E699044-1520-4F88-8A17-6CF62388039A}"/>
                </a:ext>
              </a:extLst>
            </p:cNvPr>
            <p:cNvSpPr>
              <a:spLocks/>
            </p:cNvSpPr>
            <p:nvPr/>
          </p:nvSpPr>
          <p:spPr bwMode="gray">
            <a:xfrm>
              <a:off x="2701926" y="-1588"/>
              <a:ext cx="80963" cy="82550"/>
            </a:xfrm>
            <a:custGeom>
              <a:avLst/>
              <a:gdLst>
                <a:gd name="T0" fmla="*/ 31 w 51"/>
                <a:gd name="T1" fmla="*/ 52 h 52"/>
                <a:gd name="T2" fmla="*/ 20 w 51"/>
                <a:gd name="T3" fmla="*/ 52 h 52"/>
                <a:gd name="T4" fmla="*/ 0 w 51"/>
                <a:gd name="T5" fmla="*/ 0 h 52"/>
                <a:gd name="T6" fmla="*/ 11 w 51"/>
                <a:gd name="T7" fmla="*/ 0 h 52"/>
                <a:gd name="T8" fmla="*/ 25 w 51"/>
                <a:gd name="T9" fmla="*/ 42 h 52"/>
                <a:gd name="T10" fmla="*/ 40 w 51"/>
                <a:gd name="T11" fmla="*/ 0 h 52"/>
                <a:gd name="T12" fmla="*/ 51 w 51"/>
                <a:gd name="T13" fmla="*/ 0 h 52"/>
                <a:gd name="T14" fmla="*/ 31 w 51"/>
                <a:gd name="T15" fmla="*/ 52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52">
                  <a:moveTo>
                    <a:pt x="31" y="52"/>
                  </a:moveTo>
                  <a:lnTo>
                    <a:pt x="20" y="52"/>
                  </a:lnTo>
                  <a:lnTo>
                    <a:pt x="0" y="0"/>
                  </a:lnTo>
                  <a:lnTo>
                    <a:pt x="11" y="0"/>
                  </a:lnTo>
                  <a:lnTo>
                    <a:pt x="25" y="42"/>
                  </a:lnTo>
                  <a:lnTo>
                    <a:pt x="40" y="0"/>
                  </a:lnTo>
                  <a:lnTo>
                    <a:pt x="51" y="0"/>
                  </a:lnTo>
                  <a:lnTo>
                    <a:pt x="31" y="52"/>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28">
              <a:extLst>
                <a:ext uri="{FF2B5EF4-FFF2-40B4-BE49-F238E27FC236}">
                  <a16:creationId xmlns:a16="http://schemas.microsoft.com/office/drawing/2014/main" id="{70DF0DD4-928C-48C0-BC35-CF6EED8953B0}"/>
                </a:ext>
              </a:extLst>
            </p:cNvPr>
            <p:cNvSpPr>
              <a:spLocks noEditPoints="1"/>
            </p:cNvSpPr>
            <p:nvPr/>
          </p:nvSpPr>
          <p:spPr bwMode="gray">
            <a:xfrm>
              <a:off x="2789238" y="-3175"/>
              <a:ext cx="74613" cy="85725"/>
            </a:xfrm>
            <a:custGeom>
              <a:avLst/>
              <a:gdLst>
                <a:gd name="T0" fmla="*/ 20 w 90"/>
                <a:gd name="T1" fmla="*/ 56 h 103"/>
                <a:gd name="T2" fmla="*/ 49 w 90"/>
                <a:gd name="T3" fmla="*/ 88 h 103"/>
                <a:gd name="T4" fmla="*/ 80 w 90"/>
                <a:gd name="T5" fmla="*/ 77 h 103"/>
                <a:gd name="T6" fmla="*/ 87 w 90"/>
                <a:gd name="T7" fmla="*/ 89 h 103"/>
                <a:gd name="T8" fmla="*/ 47 w 90"/>
                <a:gd name="T9" fmla="*/ 103 h 103"/>
                <a:gd name="T10" fmla="*/ 0 w 90"/>
                <a:gd name="T11" fmla="*/ 52 h 103"/>
                <a:gd name="T12" fmla="*/ 47 w 90"/>
                <a:gd name="T13" fmla="*/ 0 h 103"/>
                <a:gd name="T14" fmla="*/ 90 w 90"/>
                <a:gd name="T15" fmla="*/ 49 h 103"/>
                <a:gd name="T16" fmla="*/ 90 w 90"/>
                <a:gd name="T17" fmla="*/ 56 h 103"/>
                <a:gd name="T18" fmla="*/ 20 w 90"/>
                <a:gd name="T19" fmla="*/ 56 h 103"/>
                <a:gd name="T20" fmla="*/ 46 w 90"/>
                <a:gd name="T21" fmla="*/ 15 h 103"/>
                <a:gd name="T22" fmla="*/ 19 w 90"/>
                <a:gd name="T23" fmla="*/ 43 h 103"/>
                <a:gd name="T24" fmla="*/ 71 w 90"/>
                <a:gd name="T25" fmla="*/ 43 h 103"/>
                <a:gd name="T26" fmla="*/ 46 w 90"/>
                <a:gd name="T27" fmla="*/ 15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6"/>
                    <a:pt x="31" y="88"/>
                    <a:pt x="49" y="88"/>
                  </a:cubicBezTo>
                  <a:cubicBezTo>
                    <a:pt x="68" y="88"/>
                    <a:pt x="79" y="78"/>
                    <a:pt x="80" y="77"/>
                  </a:cubicBezTo>
                  <a:cubicBezTo>
                    <a:pt x="87" y="89"/>
                    <a:pt x="87" y="89"/>
                    <a:pt x="87" y="89"/>
                  </a:cubicBezTo>
                  <a:cubicBezTo>
                    <a:pt x="87" y="89"/>
                    <a:pt x="74" y="103"/>
                    <a:pt x="47" y="103"/>
                  </a:cubicBezTo>
                  <a:cubicBezTo>
                    <a:pt x="20" y="103"/>
                    <a:pt x="0" y="85"/>
                    <a:pt x="0" y="52"/>
                  </a:cubicBezTo>
                  <a:cubicBezTo>
                    <a:pt x="0" y="20"/>
                    <a:pt x="21" y="0"/>
                    <a:pt x="47" y="0"/>
                  </a:cubicBezTo>
                  <a:cubicBezTo>
                    <a:pt x="74" y="0"/>
                    <a:pt x="90" y="20"/>
                    <a:pt x="90" y="49"/>
                  </a:cubicBezTo>
                  <a:cubicBezTo>
                    <a:pt x="90" y="56"/>
                    <a:pt x="90" y="56"/>
                    <a:pt x="90" y="56"/>
                  </a:cubicBezTo>
                  <a:cubicBezTo>
                    <a:pt x="20" y="56"/>
                    <a:pt x="20" y="56"/>
                    <a:pt x="20" y="56"/>
                  </a:cubicBezTo>
                  <a:close/>
                  <a:moveTo>
                    <a:pt x="46" y="15"/>
                  </a:moveTo>
                  <a:cubicBezTo>
                    <a:pt x="28" y="15"/>
                    <a:pt x="20" y="30"/>
                    <a:pt x="19" y="43"/>
                  </a:cubicBezTo>
                  <a:cubicBezTo>
                    <a:pt x="71" y="43"/>
                    <a:pt x="71" y="43"/>
                    <a:pt x="71" y="43"/>
                  </a:cubicBezTo>
                  <a:cubicBezTo>
                    <a:pt x="71" y="28"/>
                    <a:pt x="64" y="15"/>
                    <a:pt x="46" y="15"/>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29">
              <a:extLst>
                <a:ext uri="{FF2B5EF4-FFF2-40B4-BE49-F238E27FC236}">
                  <a16:creationId xmlns:a16="http://schemas.microsoft.com/office/drawing/2014/main" id="{B1B76DE3-C2A7-4A83-B953-1F33FCA64DA4}"/>
                </a:ext>
              </a:extLst>
            </p:cNvPr>
            <p:cNvSpPr>
              <a:spLocks/>
            </p:cNvSpPr>
            <p:nvPr/>
          </p:nvSpPr>
          <p:spPr bwMode="gray">
            <a:xfrm>
              <a:off x="2882901" y="-3175"/>
              <a:ext cx="68263" cy="84138"/>
            </a:xfrm>
            <a:custGeom>
              <a:avLst/>
              <a:gdLst>
                <a:gd name="T0" fmla="*/ 65 w 84"/>
                <a:gd name="T1" fmla="*/ 101 h 101"/>
                <a:gd name="T2" fmla="*/ 65 w 84"/>
                <a:gd name="T3" fmla="*/ 42 h 101"/>
                <a:gd name="T4" fmla="*/ 45 w 84"/>
                <a:gd name="T5" fmla="*/ 16 h 101"/>
                <a:gd name="T6" fmla="*/ 18 w 84"/>
                <a:gd name="T7" fmla="*/ 42 h 101"/>
                <a:gd name="T8" fmla="*/ 18 w 84"/>
                <a:gd name="T9" fmla="*/ 101 h 101"/>
                <a:gd name="T10" fmla="*/ 0 w 84"/>
                <a:gd name="T11" fmla="*/ 101 h 101"/>
                <a:gd name="T12" fmla="*/ 0 w 84"/>
                <a:gd name="T13" fmla="*/ 2 h 101"/>
                <a:gd name="T14" fmla="*/ 17 w 84"/>
                <a:gd name="T15" fmla="*/ 2 h 101"/>
                <a:gd name="T16" fmla="*/ 18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0" y="32"/>
                    <a:pt x="18" y="42"/>
                  </a:cubicBezTo>
                  <a:cubicBezTo>
                    <a:pt x="18" y="101"/>
                    <a:pt x="18" y="101"/>
                    <a:pt x="18" y="101"/>
                  </a:cubicBezTo>
                  <a:cubicBezTo>
                    <a:pt x="0" y="101"/>
                    <a:pt x="0" y="101"/>
                    <a:pt x="0" y="101"/>
                  </a:cubicBezTo>
                  <a:cubicBezTo>
                    <a:pt x="0" y="2"/>
                    <a:pt x="0" y="2"/>
                    <a:pt x="0" y="2"/>
                  </a:cubicBezTo>
                  <a:cubicBezTo>
                    <a:pt x="17" y="2"/>
                    <a:pt x="17" y="2"/>
                    <a:pt x="17" y="2"/>
                  </a:cubicBezTo>
                  <a:cubicBezTo>
                    <a:pt x="18" y="20"/>
                    <a:pt x="18" y="20"/>
                    <a:pt x="18"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30">
              <a:extLst>
                <a:ext uri="{FF2B5EF4-FFF2-40B4-BE49-F238E27FC236}">
                  <a16:creationId xmlns:a16="http://schemas.microsoft.com/office/drawing/2014/main" id="{F7EEDA81-C08A-4DC4-8FF5-D29833551AD7}"/>
                </a:ext>
              </a:extLst>
            </p:cNvPr>
            <p:cNvSpPr>
              <a:spLocks noEditPoints="1"/>
            </p:cNvSpPr>
            <p:nvPr/>
          </p:nvSpPr>
          <p:spPr bwMode="gray">
            <a:xfrm>
              <a:off x="3006726" y="-34925"/>
              <a:ext cx="79375" cy="117475"/>
            </a:xfrm>
            <a:custGeom>
              <a:avLst/>
              <a:gdLst>
                <a:gd name="T0" fmla="*/ 50 w 95"/>
                <a:gd name="T1" fmla="*/ 142 h 142"/>
                <a:gd name="T2" fmla="*/ 20 w 95"/>
                <a:gd name="T3" fmla="*/ 125 h 142"/>
                <a:gd name="T4" fmla="*/ 17 w 95"/>
                <a:gd name="T5" fmla="*/ 140 h 142"/>
                <a:gd name="T6" fmla="*/ 0 w 95"/>
                <a:gd name="T7" fmla="*/ 140 h 142"/>
                <a:gd name="T8" fmla="*/ 0 w 95"/>
                <a:gd name="T9" fmla="*/ 0 h 142"/>
                <a:gd name="T10" fmla="*/ 19 w 95"/>
                <a:gd name="T11" fmla="*/ 0 h 142"/>
                <a:gd name="T12" fmla="*/ 19 w 95"/>
                <a:gd name="T13" fmla="*/ 57 h 142"/>
                <a:gd name="T14" fmla="*/ 52 w 95"/>
                <a:gd name="T15" fmla="*/ 39 h 142"/>
                <a:gd name="T16" fmla="*/ 94 w 95"/>
                <a:gd name="T17" fmla="*/ 91 h 142"/>
                <a:gd name="T18" fmla="*/ 50 w 95"/>
                <a:gd name="T19" fmla="*/ 142 h 142"/>
                <a:gd name="T20" fmla="*/ 47 w 95"/>
                <a:gd name="T21" fmla="*/ 55 h 142"/>
                <a:gd name="T22" fmla="*/ 18 w 95"/>
                <a:gd name="T23" fmla="*/ 91 h 142"/>
                <a:gd name="T24" fmla="*/ 46 w 95"/>
                <a:gd name="T25" fmla="*/ 127 h 142"/>
                <a:gd name="T26" fmla="*/ 75 w 95"/>
                <a:gd name="T27" fmla="*/ 91 h 142"/>
                <a:gd name="T28" fmla="*/ 47 w 95"/>
                <a:gd name="T29" fmla="*/ 5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5" h="142">
                  <a:moveTo>
                    <a:pt x="50" y="142"/>
                  </a:moveTo>
                  <a:cubicBezTo>
                    <a:pt x="31" y="142"/>
                    <a:pt x="22" y="129"/>
                    <a:pt x="20" y="125"/>
                  </a:cubicBezTo>
                  <a:cubicBezTo>
                    <a:pt x="17" y="140"/>
                    <a:pt x="17" y="140"/>
                    <a:pt x="17" y="140"/>
                  </a:cubicBezTo>
                  <a:cubicBezTo>
                    <a:pt x="0" y="140"/>
                    <a:pt x="0" y="140"/>
                    <a:pt x="0" y="140"/>
                  </a:cubicBezTo>
                  <a:cubicBezTo>
                    <a:pt x="0" y="0"/>
                    <a:pt x="0" y="0"/>
                    <a:pt x="0" y="0"/>
                  </a:cubicBezTo>
                  <a:cubicBezTo>
                    <a:pt x="19" y="0"/>
                    <a:pt x="19" y="0"/>
                    <a:pt x="19" y="0"/>
                  </a:cubicBezTo>
                  <a:cubicBezTo>
                    <a:pt x="19" y="57"/>
                    <a:pt x="19" y="57"/>
                    <a:pt x="19" y="57"/>
                  </a:cubicBezTo>
                  <a:cubicBezTo>
                    <a:pt x="20" y="55"/>
                    <a:pt x="31" y="39"/>
                    <a:pt x="52" y="39"/>
                  </a:cubicBezTo>
                  <a:cubicBezTo>
                    <a:pt x="78" y="39"/>
                    <a:pt x="94" y="61"/>
                    <a:pt x="94" y="91"/>
                  </a:cubicBezTo>
                  <a:cubicBezTo>
                    <a:pt x="95" y="121"/>
                    <a:pt x="77" y="142"/>
                    <a:pt x="50" y="142"/>
                  </a:cubicBezTo>
                  <a:close/>
                  <a:moveTo>
                    <a:pt x="47" y="55"/>
                  </a:moveTo>
                  <a:cubicBezTo>
                    <a:pt x="30" y="55"/>
                    <a:pt x="18" y="71"/>
                    <a:pt x="18" y="91"/>
                  </a:cubicBezTo>
                  <a:cubicBezTo>
                    <a:pt x="18" y="110"/>
                    <a:pt x="29" y="127"/>
                    <a:pt x="46" y="127"/>
                  </a:cubicBezTo>
                  <a:cubicBezTo>
                    <a:pt x="63" y="127"/>
                    <a:pt x="75" y="111"/>
                    <a:pt x="75" y="91"/>
                  </a:cubicBezTo>
                  <a:cubicBezTo>
                    <a:pt x="75" y="71"/>
                    <a:pt x="64" y="55"/>
                    <a:pt x="47" y="55"/>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31">
              <a:extLst>
                <a:ext uri="{FF2B5EF4-FFF2-40B4-BE49-F238E27FC236}">
                  <a16:creationId xmlns:a16="http://schemas.microsoft.com/office/drawing/2014/main" id="{74011A3E-5D81-44C1-81C8-0E9C3D1613F8}"/>
                </a:ext>
              </a:extLst>
            </p:cNvPr>
            <p:cNvSpPr>
              <a:spLocks/>
            </p:cNvSpPr>
            <p:nvPr/>
          </p:nvSpPr>
          <p:spPr bwMode="gray">
            <a:xfrm>
              <a:off x="3094038" y="-1588"/>
              <a:ext cx="79375" cy="114300"/>
            </a:xfrm>
            <a:custGeom>
              <a:avLst/>
              <a:gdLst>
                <a:gd name="T0" fmla="*/ 52 w 96"/>
                <a:gd name="T1" fmla="*/ 113 h 136"/>
                <a:gd name="T2" fmla="*/ 26 w 96"/>
                <a:gd name="T3" fmla="*/ 136 h 136"/>
                <a:gd name="T4" fmla="*/ 7 w 96"/>
                <a:gd name="T5" fmla="*/ 132 h 136"/>
                <a:gd name="T6" fmla="*/ 11 w 96"/>
                <a:gd name="T7" fmla="*/ 117 h 136"/>
                <a:gd name="T8" fmla="*/ 22 w 96"/>
                <a:gd name="T9" fmla="*/ 120 h 136"/>
                <a:gd name="T10" fmla="*/ 33 w 96"/>
                <a:gd name="T11" fmla="*/ 110 h 136"/>
                <a:gd name="T12" fmla="*/ 38 w 96"/>
                <a:gd name="T13" fmla="*/ 98 h 136"/>
                <a:gd name="T14" fmla="*/ 0 w 96"/>
                <a:gd name="T15" fmla="*/ 0 h 136"/>
                <a:gd name="T16" fmla="*/ 20 w 96"/>
                <a:gd name="T17" fmla="*/ 0 h 136"/>
                <a:gd name="T18" fmla="*/ 48 w 96"/>
                <a:gd name="T19" fmla="*/ 81 h 136"/>
                <a:gd name="T20" fmla="*/ 76 w 96"/>
                <a:gd name="T21" fmla="*/ 0 h 136"/>
                <a:gd name="T22" fmla="*/ 96 w 96"/>
                <a:gd name="T23" fmla="*/ 0 h 136"/>
                <a:gd name="T24" fmla="*/ 52 w 96"/>
                <a:gd name="T25" fmla="*/ 113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36">
                  <a:moveTo>
                    <a:pt x="52" y="113"/>
                  </a:moveTo>
                  <a:cubicBezTo>
                    <a:pt x="45" y="129"/>
                    <a:pt x="38" y="136"/>
                    <a:pt x="26" y="136"/>
                  </a:cubicBezTo>
                  <a:cubicBezTo>
                    <a:pt x="13" y="136"/>
                    <a:pt x="7" y="132"/>
                    <a:pt x="7" y="132"/>
                  </a:cubicBezTo>
                  <a:cubicBezTo>
                    <a:pt x="11" y="117"/>
                    <a:pt x="11" y="117"/>
                    <a:pt x="11" y="117"/>
                  </a:cubicBezTo>
                  <a:cubicBezTo>
                    <a:pt x="11" y="117"/>
                    <a:pt x="17" y="120"/>
                    <a:pt x="22" y="120"/>
                  </a:cubicBezTo>
                  <a:cubicBezTo>
                    <a:pt x="27" y="120"/>
                    <a:pt x="30" y="118"/>
                    <a:pt x="33" y="110"/>
                  </a:cubicBezTo>
                  <a:cubicBezTo>
                    <a:pt x="38" y="98"/>
                    <a:pt x="38" y="98"/>
                    <a:pt x="38" y="98"/>
                  </a:cubicBezTo>
                  <a:cubicBezTo>
                    <a:pt x="0" y="0"/>
                    <a:pt x="0" y="0"/>
                    <a:pt x="0" y="0"/>
                  </a:cubicBezTo>
                  <a:cubicBezTo>
                    <a:pt x="20" y="0"/>
                    <a:pt x="20" y="0"/>
                    <a:pt x="20" y="0"/>
                  </a:cubicBezTo>
                  <a:cubicBezTo>
                    <a:pt x="48" y="81"/>
                    <a:pt x="48" y="81"/>
                    <a:pt x="48" y="81"/>
                  </a:cubicBezTo>
                  <a:cubicBezTo>
                    <a:pt x="76" y="0"/>
                    <a:pt x="76" y="0"/>
                    <a:pt x="76" y="0"/>
                  </a:cubicBezTo>
                  <a:cubicBezTo>
                    <a:pt x="96" y="0"/>
                    <a:pt x="96" y="0"/>
                    <a:pt x="96" y="0"/>
                  </a:cubicBezTo>
                  <a:lnTo>
                    <a:pt x="52" y="113"/>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Rectangle 32">
              <a:extLst>
                <a:ext uri="{FF2B5EF4-FFF2-40B4-BE49-F238E27FC236}">
                  <a16:creationId xmlns:a16="http://schemas.microsoft.com/office/drawing/2014/main" id="{B85124B3-6C21-4594-A9A6-59A2C470C132}"/>
                </a:ext>
              </a:extLst>
            </p:cNvPr>
            <p:cNvSpPr>
              <a:spLocks noChangeArrowheads="1"/>
            </p:cNvSpPr>
            <p:nvPr/>
          </p:nvSpPr>
          <p:spPr bwMode="gray">
            <a:xfrm>
              <a:off x="3219451" y="-31750"/>
              <a:ext cx="17463" cy="112713"/>
            </a:xfrm>
            <a:prstGeom prst="rect">
              <a:avLst/>
            </a:prstGeom>
            <a:solidFill>
              <a:srgbClr val="03327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33">
              <a:extLst>
                <a:ext uri="{FF2B5EF4-FFF2-40B4-BE49-F238E27FC236}">
                  <a16:creationId xmlns:a16="http://schemas.microsoft.com/office/drawing/2014/main" id="{0C47C8D2-EDBD-422C-BAD0-54C40A72FBDD}"/>
                </a:ext>
              </a:extLst>
            </p:cNvPr>
            <p:cNvSpPr>
              <a:spLocks/>
            </p:cNvSpPr>
            <p:nvPr/>
          </p:nvSpPr>
          <p:spPr bwMode="gray">
            <a:xfrm>
              <a:off x="3263901" y="-3175"/>
              <a:ext cx="69850" cy="84138"/>
            </a:xfrm>
            <a:custGeom>
              <a:avLst/>
              <a:gdLst>
                <a:gd name="T0" fmla="*/ 65 w 84"/>
                <a:gd name="T1" fmla="*/ 101 h 101"/>
                <a:gd name="T2" fmla="*/ 65 w 84"/>
                <a:gd name="T3" fmla="*/ 42 h 101"/>
                <a:gd name="T4" fmla="*/ 45 w 84"/>
                <a:gd name="T5" fmla="*/ 16 h 101"/>
                <a:gd name="T6" fmla="*/ 19 w 84"/>
                <a:gd name="T7" fmla="*/ 42 h 101"/>
                <a:gd name="T8" fmla="*/ 19 w 84"/>
                <a:gd name="T9" fmla="*/ 101 h 101"/>
                <a:gd name="T10" fmla="*/ 0 w 84"/>
                <a:gd name="T11" fmla="*/ 101 h 101"/>
                <a:gd name="T12" fmla="*/ 0 w 84"/>
                <a:gd name="T13" fmla="*/ 2 h 101"/>
                <a:gd name="T14" fmla="*/ 18 w 84"/>
                <a:gd name="T15" fmla="*/ 2 h 101"/>
                <a:gd name="T16" fmla="*/ 19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1" y="32"/>
                    <a:pt x="19" y="42"/>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34">
              <a:extLst>
                <a:ext uri="{FF2B5EF4-FFF2-40B4-BE49-F238E27FC236}">
                  <a16:creationId xmlns:a16="http://schemas.microsoft.com/office/drawing/2014/main" id="{A40CB4FE-CD15-4C2F-9494-477D01BCD623}"/>
                </a:ext>
              </a:extLst>
            </p:cNvPr>
            <p:cNvSpPr>
              <a:spLocks/>
            </p:cNvSpPr>
            <p:nvPr/>
          </p:nvSpPr>
          <p:spPr bwMode="gray">
            <a:xfrm>
              <a:off x="3349626" y="-3175"/>
              <a:ext cx="63500" cy="85725"/>
            </a:xfrm>
            <a:custGeom>
              <a:avLst/>
              <a:gdLst>
                <a:gd name="T0" fmla="*/ 68 w 78"/>
                <a:gd name="T1" fmla="*/ 94 h 103"/>
                <a:gd name="T2" fmla="*/ 39 w 78"/>
                <a:gd name="T3" fmla="*/ 103 h 103"/>
                <a:gd name="T4" fmla="*/ 0 w 78"/>
                <a:gd name="T5" fmla="*/ 86 h 103"/>
                <a:gd name="T6" fmla="*/ 10 w 78"/>
                <a:gd name="T7" fmla="*/ 74 h 103"/>
                <a:gd name="T8" fmla="*/ 39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2" y="99"/>
                    <a:pt x="54" y="103"/>
                    <a:pt x="39" y="103"/>
                  </a:cubicBezTo>
                  <a:cubicBezTo>
                    <a:pt x="19" y="103"/>
                    <a:pt x="4" y="91"/>
                    <a:pt x="0" y="86"/>
                  </a:cubicBezTo>
                  <a:cubicBezTo>
                    <a:pt x="10" y="74"/>
                    <a:pt x="10" y="74"/>
                    <a:pt x="10" y="74"/>
                  </a:cubicBezTo>
                  <a:cubicBezTo>
                    <a:pt x="16" y="80"/>
                    <a:pt x="28" y="88"/>
                    <a:pt x="39" y="88"/>
                  </a:cubicBezTo>
                  <a:cubicBezTo>
                    <a:pt x="51" y="88"/>
                    <a:pt x="59" y="84"/>
                    <a:pt x="59" y="75"/>
                  </a:cubicBezTo>
                  <a:cubicBezTo>
                    <a:pt x="59" y="66"/>
                    <a:pt x="49" y="63"/>
                    <a:pt x="43" y="61"/>
                  </a:cubicBezTo>
                  <a:cubicBezTo>
                    <a:pt x="37"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3" y="89"/>
                    <a:pt x="68" y="94"/>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35">
              <a:extLst>
                <a:ext uri="{FF2B5EF4-FFF2-40B4-BE49-F238E27FC236}">
                  <a16:creationId xmlns:a16="http://schemas.microsoft.com/office/drawing/2014/main" id="{8578F2B6-A484-465A-8C41-7F0832C6D5DA}"/>
                </a:ext>
              </a:extLst>
            </p:cNvPr>
            <p:cNvSpPr>
              <a:spLocks noEditPoints="1"/>
            </p:cNvSpPr>
            <p:nvPr/>
          </p:nvSpPr>
          <p:spPr bwMode="gray">
            <a:xfrm>
              <a:off x="3429001" y="-36513"/>
              <a:ext cx="20638" cy="117475"/>
            </a:xfrm>
            <a:custGeom>
              <a:avLst/>
              <a:gdLst>
                <a:gd name="T0" fmla="*/ 13 w 26"/>
                <a:gd name="T1" fmla="*/ 24 h 143"/>
                <a:gd name="T2" fmla="*/ 0 w 26"/>
                <a:gd name="T3" fmla="*/ 12 h 143"/>
                <a:gd name="T4" fmla="*/ 13 w 26"/>
                <a:gd name="T5" fmla="*/ 0 h 143"/>
                <a:gd name="T6" fmla="*/ 26 w 26"/>
                <a:gd name="T7" fmla="*/ 12 h 143"/>
                <a:gd name="T8" fmla="*/ 13 w 26"/>
                <a:gd name="T9" fmla="*/ 24 h 143"/>
                <a:gd name="T10" fmla="*/ 4 w 26"/>
                <a:gd name="T11" fmla="*/ 143 h 143"/>
                <a:gd name="T12" fmla="*/ 4 w 26"/>
                <a:gd name="T13" fmla="*/ 44 h 143"/>
                <a:gd name="T14" fmla="*/ 22 w 26"/>
                <a:gd name="T15" fmla="*/ 44 h 143"/>
                <a:gd name="T16" fmla="*/ 22 w 26"/>
                <a:gd name="T17" fmla="*/ 143 h 143"/>
                <a:gd name="T18" fmla="*/ 4 w 26"/>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3">
                  <a:moveTo>
                    <a:pt x="13" y="24"/>
                  </a:moveTo>
                  <a:cubicBezTo>
                    <a:pt x="6" y="24"/>
                    <a:pt x="0" y="19"/>
                    <a:pt x="0" y="12"/>
                  </a:cubicBezTo>
                  <a:cubicBezTo>
                    <a:pt x="0" y="5"/>
                    <a:pt x="6" y="0"/>
                    <a:pt x="13" y="0"/>
                  </a:cubicBezTo>
                  <a:cubicBezTo>
                    <a:pt x="20" y="0"/>
                    <a:pt x="26" y="5"/>
                    <a:pt x="26" y="12"/>
                  </a:cubicBezTo>
                  <a:cubicBezTo>
                    <a:pt x="26"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36">
              <a:extLst>
                <a:ext uri="{FF2B5EF4-FFF2-40B4-BE49-F238E27FC236}">
                  <a16:creationId xmlns:a16="http://schemas.microsoft.com/office/drawing/2014/main" id="{BA0B863B-99FA-4614-A890-EF612AA0C023}"/>
                </a:ext>
              </a:extLst>
            </p:cNvPr>
            <p:cNvSpPr>
              <a:spLocks noEditPoints="1"/>
            </p:cNvSpPr>
            <p:nvPr/>
          </p:nvSpPr>
          <p:spPr bwMode="gray">
            <a:xfrm>
              <a:off x="3465513" y="-3175"/>
              <a:ext cx="77788" cy="115888"/>
            </a:xfrm>
            <a:custGeom>
              <a:avLst/>
              <a:gdLst>
                <a:gd name="T0" fmla="*/ 84 w 94"/>
                <a:gd name="T1" fmla="*/ 122 h 138"/>
                <a:gd name="T2" fmla="*/ 44 w 94"/>
                <a:gd name="T3" fmla="*/ 138 h 138"/>
                <a:gd name="T4" fmla="*/ 5 w 94"/>
                <a:gd name="T5" fmla="*/ 126 h 138"/>
                <a:gd name="T6" fmla="*/ 12 w 94"/>
                <a:gd name="T7" fmla="*/ 112 h 138"/>
                <a:gd name="T8" fmla="*/ 43 w 94"/>
                <a:gd name="T9" fmla="*/ 122 h 138"/>
                <a:gd name="T10" fmla="*/ 67 w 94"/>
                <a:gd name="T11" fmla="*/ 113 h 138"/>
                <a:gd name="T12" fmla="*/ 74 w 94"/>
                <a:gd name="T13" fmla="*/ 89 h 138"/>
                <a:gd name="T14" fmla="*/ 74 w 94"/>
                <a:gd name="T15" fmla="*/ 80 h 138"/>
                <a:gd name="T16" fmla="*/ 42 w 94"/>
                <a:gd name="T17" fmla="*/ 99 h 138"/>
                <a:gd name="T18" fmla="*/ 0 w 94"/>
                <a:gd name="T19" fmla="*/ 49 h 138"/>
                <a:gd name="T20" fmla="*/ 43 w 94"/>
                <a:gd name="T21" fmla="*/ 0 h 138"/>
                <a:gd name="T22" fmla="*/ 74 w 94"/>
                <a:gd name="T23" fmla="*/ 18 h 138"/>
                <a:gd name="T24" fmla="*/ 76 w 94"/>
                <a:gd name="T25" fmla="*/ 2 h 138"/>
                <a:gd name="T26" fmla="*/ 94 w 94"/>
                <a:gd name="T27" fmla="*/ 2 h 138"/>
                <a:gd name="T28" fmla="*/ 94 w 94"/>
                <a:gd name="T29" fmla="*/ 82 h 138"/>
                <a:gd name="T30" fmla="*/ 84 w 94"/>
                <a:gd name="T31" fmla="*/ 122 h 138"/>
                <a:gd name="T32" fmla="*/ 48 w 94"/>
                <a:gd name="T33" fmla="*/ 15 h 138"/>
                <a:gd name="T34" fmla="*/ 20 w 94"/>
                <a:gd name="T35" fmla="*/ 49 h 138"/>
                <a:gd name="T36" fmla="*/ 47 w 94"/>
                <a:gd name="T37" fmla="*/ 83 h 138"/>
                <a:gd name="T38" fmla="*/ 75 w 94"/>
                <a:gd name="T39" fmla="*/ 49 h 138"/>
                <a:gd name="T40" fmla="*/ 48 w 94"/>
                <a:gd name="T41" fmla="*/ 1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4" h="138">
                  <a:moveTo>
                    <a:pt x="84" y="122"/>
                  </a:moveTo>
                  <a:cubicBezTo>
                    <a:pt x="76" y="130"/>
                    <a:pt x="64" y="138"/>
                    <a:pt x="44" y="138"/>
                  </a:cubicBezTo>
                  <a:cubicBezTo>
                    <a:pt x="23" y="138"/>
                    <a:pt x="8" y="129"/>
                    <a:pt x="5" y="126"/>
                  </a:cubicBezTo>
                  <a:cubicBezTo>
                    <a:pt x="12" y="112"/>
                    <a:pt x="12" y="112"/>
                    <a:pt x="12" y="112"/>
                  </a:cubicBezTo>
                  <a:cubicBezTo>
                    <a:pt x="17" y="116"/>
                    <a:pt x="30" y="122"/>
                    <a:pt x="43" y="122"/>
                  </a:cubicBezTo>
                  <a:cubicBezTo>
                    <a:pt x="55" y="122"/>
                    <a:pt x="63" y="118"/>
                    <a:pt x="67" y="113"/>
                  </a:cubicBezTo>
                  <a:cubicBezTo>
                    <a:pt x="72" y="109"/>
                    <a:pt x="74" y="101"/>
                    <a:pt x="74" y="89"/>
                  </a:cubicBezTo>
                  <a:cubicBezTo>
                    <a:pt x="74" y="80"/>
                    <a:pt x="74" y="80"/>
                    <a:pt x="74" y="80"/>
                  </a:cubicBezTo>
                  <a:cubicBezTo>
                    <a:pt x="73" y="83"/>
                    <a:pt x="64" y="99"/>
                    <a:pt x="42" y="99"/>
                  </a:cubicBezTo>
                  <a:cubicBezTo>
                    <a:pt x="16" y="99"/>
                    <a:pt x="0" y="78"/>
                    <a:pt x="0" y="49"/>
                  </a:cubicBezTo>
                  <a:cubicBezTo>
                    <a:pt x="0" y="20"/>
                    <a:pt x="19" y="0"/>
                    <a:pt x="43" y="0"/>
                  </a:cubicBezTo>
                  <a:cubicBezTo>
                    <a:pt x="65" y="0"/>
                    <a:pt x="73" y="15"/>
                    <a:pt x="74" y="18"/>
                  </a:cubicBezTo>
                  <a:cubicBezTo>
                    <a:pt x="76" y="2"/>
                    <a:pt x="76" y="2"/>
                    <a:pt x="76" y="2"/>
                  </a:cubicBezTo>
                  <a:cubicBezTo>
                    <a:pt x="94" y="2"/>
                    <a:pt x="94" y="2"/>
                    <a:pt x="94" y="2"/>
                  </a:cubicBezTo>
                  <a:cubicBezTo>
                    <a:pt x="94" y="82"/>
                    <a:pt x="94" y="82"/>
                    <a:pt x="94" y="82"/>
                  </a:cubicBezTo>
                  <a:cubicBezTo>
                    <a:pt x="94" y="102"/>
                    <a:pt x="91" y="113"/>
                    <a:pt x="84" y="122"/>
                  </a:cubicBezTo>
                  <a:close/>
                  <a:moveTo>
                    <a:pt x="48" y="15"/>
                  </a:moveTo>
                  <a:cubicBezTo>
                    <a:pt x="31" y="15"/>
                    <a:pt x="20" y="30"/>
                    <a:pt x="20" y="49"/>
                  </a:cubicBezTo>
                  <a:cubicBezTo>
                    <a:pt x="20" y="67"/>
                    <a:pt x="30" y="83"/>
                    <a:pt x="47" y="83"/>
                  </a:cubicBezTo>
                  <a:cubicBezTo>
                    <a:pt x="64" y="83"/>
                    <a:pt x="75" y="67"/>
                    <a:pt x="75" y="49"/>
                  </a:cubicBezTo>
                  <a:cubicBezTo>
                    <a:pt x="75" y="30"/>
                    <a:pt x="65" y="15"/>
                    <a:pt x="48" y="15"/>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37">
              <a:extLst>
                <a:ext uri="{FF2B5EF4-FFF2-40B4-BE49-F238E27FC236}">
                  <a16:creationId xmlns:a16="http://schemas.microsoft.com/office/drawing/2014/main" id="{8BF3FDF6-9666-4930-96E4-BC4E609DB24D}"/>
                </a:ext>
              </a:extLst>
            </p:cNvPr>
            <p:cNvSpPr>
              <a:spLocks/>
            </p:cNvSpPr>
            <p:nvPr/>
          </p:nvSpPr>
          <p:spPr bwMode="gray">
            <a:xfrm>
              <a:off x="3568701" y="-34925"/>
              <a:ext cx="69850" cy="115888"/>
            </a:xfrm>
            <a:custGeom>
              <a:avLst/>
              <a:gdLst>
                <a:gd name="T0" fmla="*/ 66 w 85"/>
                <a:gd name="T1" fmla="*/ 141 h 141"/>
                <a:gd name="T2" fmla="*/ 66 w 85"/>
                <a:gd name="T3" fmla="*/ 82 h 141"/>
                <a:gd name="T4" fmla="*/ 46 w 85"/>
                <a:gd name="T5" fmla="*/ 56 h 141"/>
                <a:gd name="T6" fmla="*/ 19 w 85"/>
                <a:gd name="T7" fmla="*/ 82 h 141"/>
                <a:gd name="T8" fmla="*/ 19 w 85"/>
                <a:gd name="T9" fmla="*/ 141 h 141"/>
                <a:gd name="T10" fmla="*/ 0 w 85"/>
                <a:gd name="T11" fmla="*/ 141 h 141"/>
                <a:gd name="T12" fmla="*/ 0 w 85"/>
                <a:gd name="T13" fmla="*/ 0 h 141"/>
                <a:gd name="T14" fmla="*/ 19 w 85"/>
                <a:gd name="T15" fmla="*/ 0 h 141"/>
                <a:gd name="T16" fmla="*/ 19 w 85"/>
                <a:gd name="T17" fmla="*/ 60 h 141"/>
                <a:gd name="T18" fmla="*/ 52 w 85"/>
                <a:gd name="T19" fmla="*/ 39 h 141"/>
                <a:gd name="T20" fmla="*/ 85 w 85"/>
                <a:gd name="T21" fmla="*/ 77 h 141"/>
                <a:gd name="T22" fmla="*/ 85 w 85"/>
                <a:gd name="T23" fmla="*/ 141 h 141"/>
                <a:gd name="T24" fmla="*/ 66 w 85"/>
                <a:gd name="T25" fmla="*/ 14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5" h="141">
                  <a:moveTo>
                    <a:pt x="66" y="141"/>
                  </a:moveTo>
                  <a:cubicBezTo>
                    <a:pt x="66" y="82"/>
                    <a:pt x="66" y="82"/>
                    <a:pt x="66" y="82"/>
                  </a:cubicBezTo>
                  <a:cubicBezTo>
                    <a:pt x="66" y="66"/>
                    <a:pt x="61" y="56"/>
                    <a:pt x="46" y="56"/>
                  </a:cubicBezTo>
                  <a:cubicBezTo>
                    <a:pt x="31" y="56"/>
                    <a:pt x="21" y="72"/>
                    <a:pt x="19" y="82"/>
                  </a:cubicBezTo>
                  <a:cubicBezTo>
                    <a:pt x="19" y="141"/>
                    <a:pt x="19" y="141"/>
                    <a:pt x="19" y="141"/>
                  </a:cubicBezTo>
                  <a:cubicBezTo>
                    <a:pt x="0" y="141"/>
                    <a:pt x="0" y="141"/>
                    <a:pt x="0" y="141"/>
                  </a:cubicBezTo>
                  <a:cubicBezTo>
                    <a:pt x="0" y="0"/>
                    <a:pt x="0" y="0"/>
                    <a:pt x="0" y="0"/>
                  </a:cubicBezTo>
                  <a:cubicBezTo>
                    <a:pt x="19" y="0"/>
                    <a:pt x="19" y="0"/>
                    <a:pt x="19" y="0"/>
                  </a:cubicBezTo>
                  <a:cubicBezTo>
                    <a:pt x="19" y="60"/>
                    <a:pt x="19" y="60"/>
                    <a:pt x="19" y="60"/>
                  </a:cubicBezTo>
                  <a:cubicBezTo>
                    <a:pt x="25" y="50"/>
                    <a:pt x="36" y="39"/>
                    <a:pt x="52" y="39"/>
                  </a:cubicBezTo>
                  <a:cubicBezTo>
                    <a:pt x="72" y="39"/>
                    <a:pt x="85" y="51"/>
                    <a:pt x="85" y="77"/>
                  </a:cubicBezTo>
                  <a:cubicBezTo>
                    <a:pt x="85" y="141"/>
                    <a:pt x="85" y="141"/>
                    <a:pt x="85" y="141"/>
                  </a:cubicBezTo>
                  <a:lnTo>
                    <a:pt x="66" y="141"/>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38">
              <a:extLst>
                <a:ext uri="{FF2B5EF4-FFF2-40B4-BE49-F238E27FC236}">
                  <a16:creationId xmlns:a16="http://schemas.microsoft.com/office/drawing/2014/main" id="{097DB741-0174-4445-ACF0-2E111BD10440}"/>
                </a:ext>
              </a:extLst>
            </p:cNvPr>
            <p:cNvSpPr>
              <a:spLocks/>
            </p:cNvSpPr>
            <p:nvPr/>
          </p:nvSpPr>
          <p:spPr bwMode="gray">
            <a:xfrm>
              <a:off x="3654426" y="-23813"/>
              <a:ext cx="50800" cy="106363"/>
            </a:xfrm>
            <a:custGeom>
              <a:avLst/>
              <a:gdLst>
                <a:gd name="T0" fmla="*/ 33 w 61"/>
                <a:gd name="T1" fmla="*/ 41 h 128"/>
                <a:gd name="T2" fmla="*/ 33 w 61"/>
                <a:gd name="T3" fmla="*/ 92 h 128"/>
                <a:gd name="T4" fmla="*/ 37 w 61"/>
                <a:gd name="T5" fmla="*/ 109 h 128"/>
                <a:gd name="T6" fmla="*/ 47 w 61"/>
                <a:gd name="T7" fmla="*/ 113 h 128"/>
                <a:gd name="T8" fmla="*/ 58 w 61"/>
                <a:gd name="T9" fmla="*/ 111 h 128"/>
                <a:gd name="T10" fmla="*/ 60 w 61"/>
                <a:gd name="T11" fmla="*/ 125 h 128"/>
                <a:gd name="T12" fmla="*/ 42 w 61"/>
                <a:gd name="T13" fmla="*/ 128 h 128"/>
                <a:gd name="T14" fmla="*/ 21 w 61"/>
                <a:gd name="T15" fmla="*/ 121 h 128"/>
                <a:gd name="T16" fmla="*/ 15 w 61"/>
                <a:gd name="T17" fmla="*/ 95 h 128"/>
                <a:gd name="T18" fmla="*/ 15 w 61"/>
                <a:gd name="T19" fmla="*/ 41 h 128"/>
                <a:gd name="T20" fmla="*/ 0 w 61"/>
                <a:gd name="T21" fmla="*/ 41 h 128"/>
                <a:gd name="T22" fmla="*/ 0 w 61"/>
                <a:gd name="T23" fmla="*/ 27 h 128"/>
                <a:gd name="T24" fmla="*/ 14 w 61"/>
                <a:gd name="T25" fmla="*/ 27 h 128"/>
                <a:gd name="T26" fmla="*/ 16 w 61"/>
                <a:gd name="T27" fmla="*/ 0 h 128"/>
                <a:gd name="T28" fmla="*/ 33 w 61"/>
                <a:gd name="T29" fmla="*/ 0 h 128"/>
                <a:gd name="T30" fmla="*/ 33 w 61"/>
                <a:gd name="T31" fmla="*/ 27 h 128"/>
                <a:gd name="T32" fmla="*/ 61 w 61"/>
                <a:gd name="T33" fmla="*/ 27 h 128"/>
                <a:gd name="T34" fmla="*/ 61 w 61"/>
                <a:gd name="T35" fmla="*/ 41 h 128"/>
                <a:gd name="T36" fmla="*/ 33 w 61"/>
                <a:gd name="T37" fmla="*/ 4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1" h="128">
                  <a:moveTo>
                    <a:pt x="33" y="41"/>
                  </a:moveTo>
                  <a:cubicBezTo>
                    <a:pt x="33" y="92"/>
                    <a:pt x="33" y="92"/>
                    <a:pt x="33" y="92"/>
                  </a:cubicBezTo>
                  <a:cubicBezTo>
                    <a:pt x="33" y="101"/>
                    <a:pt x="34" y="106"/>
                    <a:pt x="37" y="109"/>
                  </a:cubicBezTo>
                  <a:cubicBezTo>
                    <a:pt x="40" y="112"/>
                    <a:pt x="43" y="113"/>
                    <a:pt x="47" y="113"/>
                  </a:cubicBezTo>
                  <a:cubicBezTo>
                    <a:pt x="52" y="113"/>
                    <a:pt x="56" y="112"/>
                    <a:pt x="58" y="111"/>
                  </a:cubicBezTo>
                  <a:cubicBezTo>
                    <a:pt x="60" y="125"/>
                    <a:pt x="60" y="125"/>
                    <a:pt x="60" y="125"/>
                  </a:cubicBezTo>
                  <a:cubicBezTo>
                    <a:pt x="56" y="127"/>
                    <a:pt x="48" y="128"/>
                    <a:pt x="42" y="128"/>
                  </a:cubicBezTo>
                  <a:cubicBezTo>
                    <a:pt x="33" y="128"/>
                    <a:pt x="27" y="126"/>
                    <a:pt x="21" y="121"/>
                  </a:cubicBezTo>
                  <a:cubicBezTo>
                    <a:pt x="16" y="115"/>
                    <a:pt x="15" y="108"/>
                    <a:pt x="15" y="95"/>
                  </a:cubicBezTo>
                  <a:cubicBezTo>
                    <a:pt x="15" y="41"/>
                    <a:pt x="15" y="41"/>
                    <a:pt x="15" y="41"/>
                  </a:cubicBezTo>
                  <a:cubicBezTo>
                    <a:pt x="0" y="41"/>
                    <a:pt x="0" y="41"/>
                    <a:pt x="0" y="41"/>
                  </a:cubicBezTo>
                  <a:cubicBezTo>
                    <a:pt x="0" y="27"/>
                    <a:pt x="0" y="27"/>
                    <a:pt x="0" y="27"/>
                  </a:cubicBezTo>
                  <a:cubicBezTo>
                    <a:pt x="14" y="27"/>
                    <a:pt x="14" y="27"/>
                    <a:pt x="14" y="27"/>
                  </a:cubicBezTo>
                  <a:cubicBezTo>
                    <a:pt x="16" y="0"/>
                    <a:pt x="16" y="0"/>
                    <a:pt x="16" y="0"/>
                  </a:cubicBezTo>
                  <a:cubicBezTo>
                    <a:pt x="33" y="0"/>
                    <a:pt x="33" y="0"/>
                    <a:pt x="33" y="0"/>
                  </a:cubicBezTo>
                  <a:cubicBezTo>
                    <a:pt x="33" y="27"/>
                    <a:pt x="33" y="27"/>
                    <a:pt x="33" y="27"/>
                  </a:cubicBezTo>
                  <a:cubicBezTo>
                    <a:pt x="61" y="27"/>
                    <a:pt x="61" y="27"/>
                    <a:pt x="61" y="27"/>
                  </a:cubicBezTo>
                  <a:cubicBezTo>
                    <a:pt x="61" y="41"/>
                    <a:pt x="61" y="41"/>
                    <a:pt x="61" y="41"/>
                  </a:cubicBezTo>
                  <a:cubicBezTo>
                    <a:pt x="33" y="41"/>
                    <a:pt x="33" y="41"/>
                    <a:pt x="33" y="41"/>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39">
              <a:extLst>
                <a:ext uri="{FF2B5EF4-FFF2-40B4-BE49-F238E27FC236}">
                  <a16:creationId xmlns:a16="http://schemas.microsoft.com/office/drawing/2014/main" id="{5339DFA6-7C0F-49F2-B455-8F6C2763AFB1}"/>
                </a:ext>
              </a:extLst>
            </p:cNvPr>
            <p:cNvSpPr>
              <a:spLocks/>
            </p:cNvSpPr>
            <p:nvPr/>
          </p:nvSpPr>
          <p:spPr bwMode="gray">
            <a:xfrm>
              <a:off x="3711576" y="-3175"/>
              <a:ext cx="63500" cy="85725"/>
            </a:xfrm>
            <a:custGeom>
              <a:avLst/>
              <a:gdLst>
                <a:gd name="T0" fmla="*/ 68 w 78"/>
                <a:gd name="T1" fmla="*/ 94 h 103"/>
                <a:gd name="T2" fmla="*/ 39 w 78"/>
                <a:gd name="T3" fmla="*/ 103 h 103"/>
                <a:gd name="T4" fmla="*/ 0 w 78"/>
                <a:gd name="T5" fmla="*/ 86 h 103"/>
                <a:gd name="T6" fmla="*/ 10 w 78"/>
                <a:gd name="T7" fmla="*/ 74 h 103"/>
                <a:gd name="T8" fmla="*/ 40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3" y="99"/>
                    <a:pt x="54" y="103"/>
                    <a:pt x="39" y="103"/>
                  </a:cubicBezTo>
                  <a:cubicBezTo>
                    <a:pt x="19" y="103"/>
                    <a:pt x="5" y="91"/>
                    <a:pt x="0" y="86"/>
                  </a:cubicBezTo>
                  <a:cubicBezTo>
                    <a:pt x="10" y="74"/>
                    <a:pt x="10" y="74"/>
                    <a:pt x="10" y="74"/>
                  </a:cubicBezTo>
                  <a:cubicBezTo>
                    <a:pt x="16" y="80"/>
                    <a:pt x="28" y="88"/>
                    <a:pt x="40" y="88"/>
                  </a:cubicBezTo>
                  <a:cubicBezTo>
                    <a:pt x="51" y="88"/>
                    <a:pt x="59" y="84"/>
                    <a:pt x="59" y="75"/>
                  </a:cubicBezTo>
                  <a:cubicBezTo>
                    <a:pt x="59" y="66"/>
                    <a:pt x="49" y="63"/>
                    <a:pt x="43" y="61"/>
                  </a:cubicBezTo>
                  <a:cubicBezTo>
                    <a:pt x="38"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4" y="89"/>
                    <a:pt x="68" y="94"/>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40">
              <a:extLst>
                <a:ext uri="{FF2B5EF4-FFF2-40B4-BE49-F238E27FC236}">
                  <a16:creationId xmlns:a16="http://schemas.microsoft.com/office/drawing/2014/main" id="{0EB02563-F1E0-4B91-8A08-45117DF2EC99}"/>
                </a:ext>
              </a:extLst>
            </p:cNvPr>
            <p:cNvSpPr>
              <a:spLocks noEditPoints="1"/>
            </p:cNvSpPr>
            <p:nvPr/>
          </p:nvSpPr>
          <p:spPr bwMode="gray">
            <a:xfrm>
              <a:off x="2498726" y="157163"/>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6 h 136"/>
                <a:gd name="T12" fmla="*/ 113 w 113"/>
                <a:gd name="T13" fmla="*/ 68 h 136"/>
                <a:gd name="T14" fmla="*/ 92 w 113"/>
                <a:gd name="T15" fmla="*/ 119 h 136"/>
                <a:gd name="T16" fmla="*/ 78 w 113"/>
                <a:gd name="T17" fmla="*/ 28 h 136"/>
                <a:gd name="T18" fmla="*/ 45 w 113"/>
                <a:gd name="T19" fmla="*/ 15 h 136"/>
                <a:gd name="T20" fmla="*/ 20 w 113"/>
                <a:gd name="T21" fmla="*/ 15 h 136"/>
                <a:gd name="T22" fmla="*/ 20 w 113"/>
                <a:gd name="T23" fmla="*/ 119 h 136"/>
                <a:gd name="T24" fmla="*/ 45 w 113"/>
                <a:gd name="T25" fmla="*/ 119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5"/>
                    <a:pt x="92" y="16"/>
                  </a:cubicBezTo>
                  <a:cubicBezTo>
                    <a:pt x="103" y="27"/>
                    <a:pt x="113" y="44"/>
                    <a:pt x="113" y="68"/>
                  </a:cubicBezTo>
                  <a:cubicBezTo>
                    <a:pt x="113" y="91"/>
                    <a:pt x="104" y="108"/>
                    <a:pt x="92" y="119"/>
                  </a:cubicBezTo>
                  <a:close/>
                  <a:moveTo>
                    <a:pt x="78" y="28"/>
                  </a:moveTo>
                  <a:cubicBezTo>
                    <a:pt x="70" y="19"/>
                    <a:pt x="59" y="15"/>
                    <a:pt x="45" y="15"/>
                  </a:cubicBezTo>
                  <a:cubicBezTo>
                    <a:pt x="20" y="15"/>
                    <a:pt x="20" y="15"/>
                    <a:pt x="20" y="15"/>
                  </a:cubicBezTo>
                  <a:cubicBezTo>
                    <a:pt x="20" y="119"/>
                    <a:pt x="20" y="119"/>
                    <a:pt x="20" y="119"/>
                  </a:cubicBezTo>
                  <a:cubicBezTo>
                    <a:pt x="45" y="119"/>
                    <a:pt x="45" y="119"/>
                    <a:pt x="45" y="119"/>
                  </a:cubicBezTo>
                  <a:cubicBezTo>
                    <a:pt x="58" y="119"/>
                    <a:pt x="69" y="116"/>
                    <a:pt x="78" y="107"/>
                  </a:cubicBezTo>
                  <a:cubicBezTo>
                    <a:pt x="87" y="98"/>
                    <a:pt x="92" y="84"/>
                    <a:pt x="92" y="68"/>
                  </a:cubicBezTo>
                  <a:cubicBezTo>
                    <a:pt x="92" y="51"/>
                    <a:pt x="87" y="36"/>
                    <a:pt x="78" y="28"/>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41">
              <a:extLst>
                <a:ext uri="{FF2B5EF4-FFF2-40B4-BE49-F238E27FC236}">
                  <a16:creationId xmlns:a16="http://schemas.microsoft.com/office/drawing/2014/main" id="{906C1324-2438-4CB8-B14E-FFDF0537B305}"/>
                </a:ext>
              </a:extLst>
            </p:cNvPr>
            <p:cNvSpPr>
              <a:spLocks noEditPoints="1"/>
            </p:cNvSpPr>
            <p:nvPr/>
          </p:nvSpPr>
          <p:spPr bwMode="gray">
            <a:xfrm>
              <a:off x="2605088"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Rectangle 42">
              <a:extLst>
                <a:ext uri="{FF2B5EF4-FFF2-40B4-BE49-F238E27FC236}">
                  <a16:creationId xmlns:a16="http://schemas.microsoft.com/office/drawing/2014/main" id="{BEAF57B2-015F-40B8-AF84-515E59FF7B13}"/>
                </a:ext>
              </a:extLst>
            </p:cNvPr>
            <p:cNvSpPr>
              <a:spLocks noChangeArrowheads="1"/>
            </p:cNvSpPr>
            <p:nvPr/>
          </p:nvSpPr>
          <p:spPr bwMode="gray">
            <a:xfrm>
              <a:off x="2697163" y="153988"/>
              <a:ext cx="15875" cy="115888"/>
            </a:xfrm>
            <a:prstGeom prst="rect">
              <a:avLst/>
            </a:prstGeom>
            <a:solidFill>
              <a:srgbClr val="03327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43">
              <a:extLst>
                <a:ext uri="{FF2B5EF4-FFF2-40B4-BE49-F238E27FC236}">
                  <a16:creationId xmlns:a16="http://schemas.microsoft.com/office/drawing/2014/main" id="{CF6638C6-5E94-43FF-B8CB-2E4C6C897571}"/>
                </a:ext>
              </a:extLst>
            </p:cNvPr>
            <p:cNvSpPr>
              <a:spLocks noEditPoints="1"/>
            </p:cNvSpPr>
            <p:nvPr/>
          </p:nvSpPr>
          <p:spPr bwMode="gray">
            <a:xfrm>
              <a:off x="2736851" y="150813"/>
              <a:ext cx="20638" cy="119063"/>
            </a:xfrm>
            <a:custGeom>
              <a:avLst/>
              <a:gdLst>
                <a:gd name="T0" fmla="*/ 12 w 25"/>
                <a:gd name="T1" fmla="*/ 25 h 144"/>
                <a:gd name="T2" fmla="*/ 0 w 25"/>
                <a:gd name="T3" fmla="*/ 13 h 144"/>
                <a:gd name="T4" fmla="*/ 12 w 25"/>
                <a:gd name="T5" fmla="*/ 0 h 144"/>
                <a:gd name="T6" fmla="*/ 25 w 25"/>
                <a:gd name="T7" fmla="*/ 12 h 144"/>
                <a:gd name="T8" fmla="*/ 12 w 25"/>
                <a:gd name="T9" fmla="*/ 25 h 144"/>
                <a:gd name="T10" fmla="*/ 3 w 25"/>
                <a:gd name="T11" fmla="*/ 144 h 144"/>
                <a:gd name="T12" fmla="*/ 3 w 25"/>
                <a:gd name="T13" fmla="*/ 45 h 144"/>
                <a:gd name="T14" fmla="*/ 22 w 25"/>
                <a:gd name="T15" fmla="*/ 45 h 144"/>
                <a:gd name="T16" fmla="*/ 22 w 25"/>
                <a:gd name="T17" fmla="*/ 144 h 144"/>
                <a:gd name="T18" fmla="*/ 3 w 25"/>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4">
                  <a:moveTo>
                    <a:pt x="12" y="25"/>
                  </a:moveTo>
                  <a:cubicBezTo>
                    <a:pt x="5" y="25"/>
                    <a:pt x="0" y="20"/>
                    <a:pt x="0" y="13"/>
                  </a:cubicBezTo>
                  <a:cubicBezTo>
                    <a:pt x="0" y="6"/>
                    <a:pt x="5" y="0"/>
                    <a:pt x="12" y="0"/>
                  </a:cubicBezTo>
                  <a:cubicBezTo>
                    <a:pt x="20" y="0"/>
                    <a:pt x="25" y="6"/>
                    <a:pt x="25" y="12"/>
                  </a:cubicBezTo>
                  <a:cubicBezTo>
                    <a:pt x="25" y="19"/>
                    <a:pt x="20" y="25"/>
                    <a:pt x="12"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44">
              <a:extLst>
                <a:ext uri="{FF2B5EF4-FFF2-40B4-BE49-F238E27FC236}">
                  <a16:creationId xmlns:a16="http://schemas.microsoft.com/office/drawing/2014/main" id="{E43F4615-1DA6-4F95-A77B-12A91752972F}"/>
                </a:ext>
              </a:extLst>
            </p:cNvPr>
            <p:cNvSpPr>
              <a:spLocks/>
            </p:cNvSpPr>
            <p:nvPr/>
          </p:nvSpPr>
          <p:spPr bwMode="gray">
            <a:xfrm>
              <a:off x="2768601" y="188913"/>
              <a:ext cx="79375" cy="80963"/>
            </a:xfrm>
            <a:custGeom>
              <a:avLst/>
              <a:gdLst>
                <a:gd name="T0" fmla="*/ 30 w 50"/>
                <a:gd name="T1" fmla="*/ 51 h 51"/>
                <a:gd name="T2" fmla="*/ 19 w 50"/>
                <a:gd name="T3" fmla="*/ 51 h 51"/>
                <a:gd name="T4" fmla="*/ 0 w 50"/>
                <a:gd name="T5" fmla="*/ 0 h 51"/>
                <a:gd name="T6" fmla="*/ 10 w 50"/>
                <a:gd name="T7" fmla="*/ 0 h 51"/>
                <a:gd name="T8" fmla="*/ 25 w 50"/>
                <a:gd name="T9" fmla="*/ 41 h 51"/>
                <a:gd name="T10" fmla="*/ 39 w 50"/>
                <a:gd name="T11" fmla="*/ 0 h 51"/>
                <a:gd name="T12" fmla="*/ 50 w 50"/>
                <a:gd name="T13" fmla="*/ 0 h 51"/>
                <a:gd name="T14" fmla="*/ 30 w 50"/>
                <a:gd name="T15" fmla="*/ 51 h 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 h="51">
                  <a:moveTo>
                    <a:pt x="30" y="51"/>
                  </a:moveTo>
                  <a:lnTo>
                    <a:pt x="19" y="51"/>
                  </a:lnTo>
                  <a:lnTo>
                    <a:pt x="0" y="0"/>
                  </a:lnTo>
                  <a:lnTo>
                    <a:pt x="10" y="0"/>
                  </a:lnTo>
                  <a:lnTo>
                    <a:pt x="25" y="41"/>
                  </a:lnTo>
                  <a:lnTo>
                    <a:pt x="39" y="0"/>
                  </a:lnTo>
                  <a:lnTo>
                    <a:pt x="50" y="0"/>
                  </a:lnTo>
                  <a:lnTo>
                    <a:pt x="30" y="51"/>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45">
              <a:extLst>
                <a:ext uri="{FF2B5EF4-FFF2-40B4-BE49-F238E27FC236}">
                  <a16:creationId xmlns:a16="http://schemas.microsoft.com/office/drawing/2014/main" id="{A31BF1F7-BE07-47E9-94AB-5CCD46FF8A3F}"/>
                </a:ext>
              </a:extLst>
            </p:cNvPr>
            <p:cNvSpPr>
              <a:spLocks noEditPoints="1"/>
            </p:cNvSpPr>
            <p:nvPr/>
          </p:nvSpPr>
          <p:spPr bwMode="gray">
            <a:xfrm>
              <a:off x="28559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0"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46">
              <a:extLst>
                <a:ext uri="{FF2B5EF4-FFF2-40B4-BE49-F238E27FC236}">
                  <a16:creationId xmlns:a16="http://schemas.microsoft.com/office/drawing/2014/main" id="{3A22ADA2-4714-4C31-B6E5-7A6DE6B2A6E3}"/>
                </a:ext>
              </a:extLst>
            </p:cNvPr>
            <p:cNvSpPr>
              <a:spLocks/>
            </p:cNvSpPr>
            <p:nvPr/>
          </p:nvSpPr>
          <p:spPr bwMode="gray">
            <a:xfrm>
              <a:off x="2947988" y="185738"/>
              <a:ext cx="47625"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47">
              <a:extLst>
                <a:ext uri="{FF2B5EF4-FFF2-40B4-BE49-F238E27FC236}">
                  <a16:creationId xmlns:a16="http://schemas.microsoft.com/office/drawing/2014/main" id="{C31B1364-FEB4-4067-808C-3AB6A9DBEC06}"/>
                </a:ext>
              </a:extLst>
            </p:cNvPr>
            <p:cNvSpPr>
              <a:spLocks noEditPoints="1"/>
            </p:cNvSpPr>
            <p:nvPr/>
          </p:nvSpPr>
          <p:spPr bwMode="gray">
            <a:xfrm>
              <a:off x="2998788" y="185738"/>
              <a:ext cx="74613" cy="85725"/>
            </a:xfrm>
            <a:custGeom>
              <a:avLst/>
              <a:gdLst>
                <a:gd name="T0" fmla="*/ 20 w 90"/>
                <a:gd name="T1" fmla="*/ 56 h 103"/>
                <a:gd name="T2" fmla="*/ 49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49" y="88"/>
                  </a:cubicBezTo>
                  <a:cubicBezTo>
                    <a:pt x="68" y="88"/>
                    <a:pt x="79" y="78"/>
                    <a:pt x="80" y="77"/>
                  </a:cubicBezTo>
                  <a:cubicBezTo>
                    <a:pt x="88" y="89"/>
                    <a:pt x="88" y="89"/>
                    <a:pt x="88" y="89"/>
                  </a:cubicBezTo>
                  <a:cubicBezTo>
                    <a:pt x="88" y="89"/>
                    <a:pt x="74"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8" y="14"/>
                    <a:pt x="20" y="29"/>
                    <a:pt x="19" y="42"/>
                  </a:cubicBezTo>
                  <a:cubicBezTo>
                    <a:pt x="71" y="42"/>
                    <a:pt x="71" y="42"/>
                    <a:pt x="71" y="42"/>
                  </a:cubicBezTo>
                  <a:cubicBezTo>
                    <a:pt x="71" y="28"/>
                    <a:pt x="64" y="14"/>
                    <a:pt x="46" y="14"/>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48">
              <a:extLst>
                <a:ext uri="{FF2B5EF4-FFF2-40B4-BE49-F238E27FC236}">
                  <a16:creationId xmlns:a16="http://schemas.microsoft.com/office/drawing/2014/main" id="{0058F51C-6920-4633-BD74-B7B7F9115418}"/>
                </a:ext>
              </a:extLst>
            </p:cNvPr>
            <p:cNvSpPr>
              <a:spLocks noEditPoints="1"/>
            </p:cNvSpPr>
            <p:nvPr/>
          </p:nvSpPr>
          <p:spPr bwMode="gray">
            <a:xfrm>
              <a:off x="3084513" y="153988"/>
              <a:ext cx="77788" cy="117475"/>
            </a:xfrm>
            <a:custGeom>
              <a:avLst/>
              <a:gdLst>
                <a:gd name="T0" fmla="*/ 78 w 94"/>
                <a:gd name="T1" fmla="*/ 141 h 143"/>
                <a:gd name="T2" fmla="*/ 75 w 94"/>
                <a:gd name="T3" fmla="*/ 125 h 143"/>
                <a:gd name="T4" fmla="*/ 42 w 94"/>
                <a:gd name="T5" fmla="*/ 143 h 143"/>
                <a:gd name="T6" fmla="*/ 0 w 94"/>
                <a:gd name="T7" fmla="*/ 91 h 143"/>
                <a:gd name="T8" fmla="*/ 44 w 94"/>
                <a:gd name="T9" fmla="*/ 40 h 143"/>
                <a:gd name="T10" fmla="*/ 75 w 94"/>
                <a:gd name="T11" fmla="*/ 58 h 143"/>
                <a:gd name="T12" fmla="*/ 75 w 94"/>
                <a:gd name="T13" fmla="*/ 0 h 143"/>
                <a:gd name="T14" fmla="*/ 94 w 94"/>
                <a:gd name="T15" fmla="*/ 0 h 143"/>
                <a:gd name="T16" fmla="*/ 94 w 94"/>
                <a:gd name="T17" fmla="*/ 141 h 143"/>
                <a:gd name="T18" fmla="*/ 78 w 94"/>
                <a:gd name="T19" fmla="*/ 141 h 143"/>
                <a:gd name="T20" fmla="*/ 48 w 94"/>
                <a:gd name="T21" fmla="*/ 54 h 143"/>
                <a:gd name="T22" fmla="*/ 19 w 94"/>
                <a:gd name="T23" fmla="*/ 90 h 143"/>
                <a:gd name="T24" fmla="*/ 47 w 94"/>
                <a:gd name="T25" fmla="*/ 127 h 143"/>
                <a:gd name="T26" fmla="*/ 75 w 94"/>
                <a:gd name="T27" fmla="*/ 90 h 143"/>
                <a:gd name="T28" fmla="*/ 48 w 94"/>
                <a:gd name="T29" fmla="*/ 5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43">
                  <a:moveTo>
                    <a:pt x="78" y="141"/>
                  </a:moveTo>
                  <a:cubicBezTo>
                    <a:pt x="75" y="125"/>
                    <a:pt x="75" y="125"/>
                    <a:pt x="75" y="125"/>
                  </a:cubicBezTo>
                  <a:cubicBezTo>
                    <a:pt x="74" y="126"/>
                    <a:pt x="65" y="143"/>
                    <a:pt x="42" y="143"/>
                  </a:cubicBezTo>
                  <a:cubicBezTo>
                    <a:pt x="16" y="143"/>
                    <a:pt x="0" y="121"/>
                    <a:pt x="0" y="91"/>
                  </a:cubicBezTo>
                  <a:cubicBezTo>
                    <a:pt x="0" y="62"/>
                    <a:pt x="18" y="40"/>
                    <a:pt x="44" y="40"/>
                  </a:cubicBezTo>
                  <a:cubicBezTo>
                    <a:pt x="65" y="40"/>
                    <a:pt x="74" y="56"/>
                    <a:pt x="75" y="58"/>
                  </a:cubicBezTo>
                  <a:cubicBezTo>
                    <a:pt x="75" y="0"/>
                    <a:pt x="75" y="0"/>
                    <a:pt x="75" y="0"/>
                  </a:cubicBezTo>
                  <a:cubicBezTo>
                    <a:pt x="94" y="0"/>
                    <a:pt x="94" y="0"/>
                    <a:pt x="94" y="0"/>
                  </a:cubicBezTo>
                  <a:cubicBezTo>
                    <a:pt x="94" y="141"/>
                    <a:pt x="94" y="141"/>
                    <a:pt x="94" y="141"/>
                  </a:cubicBezTo>
                  <a:cubicBezTo>
                    <a:pt x="78" y="141"/>
                    <a:pt x="78" y="141"/>
                    <a:pt x="78" y="141"/>
                  </a:cubicBezTo>
                  <a:close/>
                  <a:moveTo>
                    <a:pt x="48" y="54"/>
                  </a:moveTo>
                  <a:cubicBezTo>
                    <a:pt x="30" y="54"/>
                    <a:pt x="19" y="71"/>
                    <a:pt x="19" y="90"/>
                  </a:cubicBezTo>
                  <a:cubicBezTo>
                    <a:pt x="19" y="110"/>
                    <a:pt x="29" y="127"/>
                    <a:pt x="47" y="127"/>
                  </a:cubicBezTo>
                  <a:cubicBezTo>
                    <a:pt x="64" y="127"/>
                    <a:pt x="75" y="110"/>
                    <a:pt x="75" y="90"/>
                  </a:cubicBezTo>
                  <a:cubicBezTo>
                    <a:pt x="76" y="71"/>
                    <a:pt x="66" y="54"/>
                    <a:pt x="48" y="54"/>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Freeform 49">
              <a:extLst>
                <a:ext uri="{FF2B5EF4-FFF2-40B4-BE49-F238E27FC236}">
                  <a16:creationId xmlns:a16="http://schemas.microsoft.com/office/drawing/2014/main" id="{0E426658-42CE-4CFA-9C79-3A40251C8AD6}"/>
                </a:ext>
              </a:extLst>
            </p:cNvPr>
            <p:cNvSpPr>
              <a:spLocks/>
            </p:cNvSpPr>
            <p:nvPr/>
          </p:nvSpPr>
          <p:spPr bwMode="gray">
            <a:xfrm>
              <a:off x="3209926" y="152400"/>
              <a:ext cx="53975" cy="117475"/>
            </a:xfrm>
            <a:custGeom>
              <a:avLst/>
              <a:gdLst>
                <a:gd name="T0" fmla="*/ 61 w 64"/>
                <a:gd name="T1" fmla="*/ 18 h 142"/>
                <a:gd name="T2" fmla="*/ 49 w 64"/>
                <a:gd name="T3" fmla="*/ 15 h 142"/>
                <a:gd name="T4" fmla="*/ 36 w 64"/>
                <a:gd name="T5" fmla="*/ 21 h 142"/>
                <a:gd name="T6" fmla="*/ 34 w 64"/>
                <a:gd name="T7" fmla="*/ 35 h 142"/>
                <a:gd name="T8" fmla="*/ 34 w 64"/>
                <a:gd name="T9" fmla="*/ 43 h 142"/>
                <a:gd name="T10" fmla="*/ 59 w 64"/>
                <a:gd name="T11" fmla="*/ 43 h 142"/>
                <a:gd name="T12" fmla="*/ 59 w 64"/>
                <a:gd name="T13" fmla="*/ 57 h 142"/>
                <a:gd name="T14" fmla="*/ 34 w 64"/>
                <a:gd name="T15" fmla="*/ 57 h 142"/>
                <a:gd name="T16" fmla="*/ 34 w 64"/>
                <a:gd name="T17" fmla="*/ 142 h 142"/>
                <a:gd name="T18" fmla="*/ 15 w 64"/>
                <a:gd name="T19" fmla="*/ 142 h 142"/>
                <a:gd name="T20" fmla="*/ 15 w 64"/>
                <a:gd name="T21" fmla="*/ 57 h 142"/>
                <a:gd name="T22" fmla="*/ 0 w 64"/>
                <a:gd name="T23" fmla="*/ 57 h 142"/>
                <a:gd name="T24" fmla="*/ 0 w 64"/>
                <a:gd name="T25" fmla="*/ 43 h 142"/>
                <a:gd name="T26" fmla="*/ 15 w 64"/>
                <a:gd name="T27" fmla="*/ 43 h 142"/>
                <a:gd name="T28" fmla="*/ 15 w 64"/>
                <a:gd name="T29" fmla="*/ 32 h 142"/>
                <a:gd name="T30" fmla="*/ 22 w 64"/>
                <a:gd name="T31" fmla="*/ 9 h 142"/>
                <a:gd name="T32" fmla="*/ 45 w 64"/>
                <a:gd name="T33" fmla="*/ 0 h 142"/>
                <a:gd name="T34" fmla="*/ 64 w 64"/>
                <a:gd name="T35" fmla="*/ 4 h 142"/>
                <a:gd name="T36" fmla="*/ 61 w 64"/>
                <a:gd name="T37" fmla="*/ 1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 h="142">
                  <a:moveTo>
                    <a:pt x="61" y="18"/>
                  </a:moveTo>
                  <a:cubicBezTo>
                    <a:pt x="61" y="18"/>
                    <a:pt x="55" y="15"/>
                    <a:pt x="49" y="15"/>
                  </a:cubicBezTo>
                  <a:cubicBezTo>
                    <a:pt x="43" y="15"/>
                    <a:pt x="39" y="17"/>
                    <a:pt x="36" y="21"/>
                  </a:cubicBezTo>
                  <a:cubicBezTo>
                    <a:pt x="34" y="24"/>
                    <a:pt x="34" y="29"/>
                    <a:pt x="34" y="35"/>
                  </a:cubicBezTo>
                  <a:cubicBezTo>
                    <a:pt x="34" y="43"/>
                    <a:pt x="34" y="43"/>
                    <a:pt x="34" y="43"/>
                  </a:cubicBezTo>
                  <a:cubicBezTo>
                    <a:pt x="59" y="43"/>
                    <a:pt x="59" y="43"/>
                    <a:pt x="59" y="43"/>
                  </a:cubicBezTo>
                  <a:cubicBezTo>
                    <a:pt x="59" y="57"/>
                    <a:pt x="59" y="57"/>
                    <a:pt x="59" y="57"/>
                  </a:cubicBezTo>
                  <a:cubicBezTo>
                    <a:pt x="34" y="57"/>
                    <a:pt x="34" y="57"/>
                    <a:pt x="34" y="57"/>
                  </a:cubicBezTo>
                  <a:cubicBezTo>
                    <a:pt x="34" y="142"/>
                    <a:pt x="34" y="142"/>
                    <a:pt x="34" y="142"/>
                  </a:cubicBezTo>
                  <a:cubicBezTo>
                    <a:pt x="15" y="142"/>
                    <a:pt x="15" y="142"/>
                    <a:pt x="15" y="142"/>
                  </a:cubicBezTo>
                  <a:cubicBezTo>
                    <a:pt x="15" y="57"/>
                    <a:pt x="15" y="57"/>
                    <a:pt x="15" y="57"/>
                  </a:cubicBezTo>
                  <a:cubicBezTo>
                    <a:pt x="0" y="57"/>
                    <a:pt x="0" y="57"/>
                    <a:pt x="0" y="57"/>
                  </a:cubicBezTo>
                  <a:cubicBezTo>
                    <a:pt x="0" y="43"/>
                    <a:pt x="0" y="43"/>
                    <a:pt x="0" y="43"/>
                  </a:cubicBezTo>
                  <a:cubicBezTo>
                    <a:pt x="15" y="43"/>
                    <a:pt x="15" y="43"/>
                    <a:pt x="15" y="43"/>
                  </a:cubicBezTo>
                  <a:cubicBezTo>
                    <a:pt x="15" y="32"/>
                    <a:pt x="15" y="32"/>
                    <a:pt x="15" y="32"/>
                  </a:cubicBezTo>
                  <a:cubicBezTo>
                    <a:pt x="15" y="21"/>
                    <a:pt x="18" y="14"/>
                    <a:pt x="22" y="9"/>
                  </a:cubicBezTo>
                  <a:cubicBezTo>
                    <a:pt x="27" y="4"/>
                    <a:pt x="34" y="0"/>
                    <a:pt x="45" y="0"/>
                  </a:cubicBezTo>
                  <a:cubicBezTo>
                    <a:pt x="55" y="0"/>
                    <a:pt x="62" y="3"/>
                    <a:pt x="64" y="4"/>
                  </a:cubicBezTo>
                  <a:lnTo>
                    <a:pt x="61" y="18"/>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50">
              <a:extLst>
                <a:ext uri="{FF2B5EF4-FFF2-40B4-BE49-F238E27FC236}">
                  <a16:creationId xmlns:a16="http://schemas.microsoft.com/office/drawing/2014/main" id="{8B1D0F47-BA80-466B-890A-7AFAA099276F}"/>
                </a:ext>
              </a:extLst>
            </p:cNvPr>
            <p:cNvSpPr>
              <a:spLocks/>
            </p:cNvSpPr>
            <p:nvPr/>
          </p:nvSpPr>
          <p:spPr bwMode="gray">
            <a:xfrm>
              <a:off x="3270251" y="185738"/>
              <a:ext cx="46038"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51">
              <a:extLst>
                <a:ext uri="{FF2B5EF4-FFF2-40B4-BE49-F238E27FC236}">
                  <a16:creationId xmlns:a16="http://schemas.microsoft.com/office/drawing/2014/main" id="{9CC49CFE-C30A-45D7-9150-7EE856DA7C2E}"/>
                </a:ext>
              </a:extLst>
            </p:cNvPr>
            <p:cNvSpPr>
              <a:spLocks noEditPoints="1"/>
            </p:cNvSpPr>
            <p:nvPr/>
          </p:nvSpPr>
          <p:spPr bwMode="gray">
            <a:xfrm>
              <a:off x="3321051" y="185738"/>
              <a:ext cx="79375" cy="85725"/>
            </a:xfrm>
            <a:custGeom>
              <a:avLst/>
              <a:gdLst>
                <a:gd name="T0" fmla="*/ 48 w 96"/>
                <a:gd name="T1" fmla="*/ 102 h 102"/>
                <a:gd name="T2" fmla="*/ 0 w 96"/>
                <a:gd name="T3" fmla="*/ 51 h 102"/>
                <a:gd name="T4" fmla="*/ 48 w 96"/>
                <a:gd name="T5" fmla="*/ 0 h 102"/>
                <a:gd name="T6" fmla="*/ 96 w 96"/>
                <a:gd name="T7" fmla="*/ 51 h 102"/>
                <a:gd name="T8" fmla="*/ 48 w 96"/>
                <a:gd name="T9" fmla="*/ 102 h 102"/>
                <a:gd name="T10" fmla="*/ 48 w 96"/>
                <a:gd name="T11" fmla="*/ 14 h 102"/>
                <a:gd name="T12" fmla="*/ 20 w 96"/>
                <a:gd name="T13" fmla="*/ 51 h 102"/>
                <a:gd name="T14" fmla="*/ 48 w 96"/>
                <a:gd name="T15" fmla="*/ 88 h 102"/>
                <a:gd name="T16" fmla="*/ 77 w 96"/>
                <a:gd name="T17" fmla="*/ 51 h 102"/>
                <a:gd name="T18" fmla="*/ 48 w 96"/>
                <a:gd name="T19" fmla="*/ 14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102">
                  <a:moveTo>
                    <a:pt x="48" y="102"/>
                  </a:moveTo>
                  <a:cubicBezTo>
                    <a:pt x="20" y="102"/>
                    <a:pt x="0" y="82"/>
                    <a:pt x="0" y="51"/>
                  </a:cubicBezTo>
                  <a:cubicBezTo>
                    <a:pt x="0" y="20"/>
                    <a:pt x="20" y="0"/>
                    <a:pt x="48" y="0"/>
                  </a:cubicBezTo>
                  <a:cubicBezTo>
                    <a:pt x="77" y="0"/>
                    <a:pt x="96" y="20"/>
                    <a:pt x="96" y="51"/>
                  </a:cubicBezTo>
                  <a:cubicBezTo>
                    <a:pt x="96" y="82"/>
                    <a:pt x="77" y="102"/>
                    <a:pt x="48" y="102"/>
                  </a:cubicBezTo>
                  <a:close/>
                  <a:moveTo>
                    <a:pt x="48" y="14"/>
                  </a:moveTo>
                  <a:cubicBezTo>
                    <a:pt x="30" y="14"/>
                    <a:pt x="20" y="29"/>
                    <a:pt x="20" y="51"/>
                  </a:cubicBezTo>
                  <a:cubicBezTo>
                    <a:pt x="20" y="72"/>
                    <a:pt x="30" y="88"/>
                    <a:pt x="48" y="88"/>
                  </a:cubicBezTo>
                  <a:cubicBezTo>
                    <a:pt x="67" y="88"/>
                    <a:pt x="77" y="72"/>
                    <a:pt x="77" y="51"/>
                  </a:cubicBezTo>
                  <a:cubicBezTo>
                    <a:pt x="77" y="29"/>
                    <a:pt x="67" y="14"/>
                    <a:pt x="48" y="14"/>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52">
              <a:extLst>
                <a:ext uri="{FF2B5EF4-FFF2-40B4-BE49-F238E27FC236}">
                  <a16:creationId xmlns:a16="http://schemas.microsoft.com/office/drawing/2014/main" id="{A40FE52E-7390-4224-981F-5B9B6DC75BAE}"/>
                </a:ext>
              </a:extLst>
            </p:cNvPr>
            <p:cNvSpPr>
              <a:spLocks/>
            </p:cNvSpPr>
            <p:nvPr/>
          </p:nvSpPr>
          <p:spPr bwMode="gray">
            <a:xfrm>
              <a:off x="3419476" y="185738"/>
              <a:ext cx="117475" cy="84138"/>
            </a:xfrm>
            <a:custGeom>
              <a:avLst/>
              <a:gdLst>
                <a:gd name="T0" fmla="*/ 123 w 142"/>
                <a:gd name="T1" fmla="*/ 101 h 101"/>
                <a:gd name="T2" fmla="*/ 123 w 142"/>
                <a:gd name="T3" fmla="*/ 39 h 101"/>
                <a:gd name="T4" fmla="*/ 106 w 142"/>
                <a:gd name="T5" fmla="*/ 16 h 101"/>
                <a:gd name="T6" fmla="*/ 80 w 142"/>
                <a:gd name="T7" fmla="*/ 41 h 101"/>
                <a:gd name="T8" fmla="*/ 80 w 142"/>
                <a:gd name="T9" fmla="*/ 101 h 101"/>
                <a:gd name="T10" fmla="*/ 62 w 142"/>
                <a:gd name="T11" fmla="*/ 101 h 101"/>
                <a:gd name="T12" fmla="*/ 62 w 142"/>
                <a:gd name="T13" fmla="*/ 39 h 101"/>
                <a:gd name="T14" fmla="*/ 44 w 142"/>
                <a:gd name="T15" fmla="*/ 16 h 101"/>
                <a:gd name="T16" fmla="*/ 19 w 142"/>
                <a:gd name="T17" fmla="*/ 41 h 101"/>
                <a:gd name="T18" fmla="*/ 19 w 142"/>
                <a:gd name="T19" fmla="*/ 101 h 101"/>
                <a:gd name="T20" fmla="*/ 0 w 142"/>
                <a:gd name="T21" fmla="*/ 101 h 101"/>
                <a:gd name="T22" fmla="*/ 0 w 142"/>
                <a:gd name="T23" fmla="*/ 2 h 101"/>
                <a:gd name="T24" fmla="*/ 18 w 142"/>
                <a:gd name="T25" fmla="*/ 2 h 101"/>
                <a:gd name="T26" fmla="*/ 19 w 142"/>
                <a:gd name="T27" fmla="*/ 20 h 101"/>
                <a:gd name="T28" fmla="*/ 51 w 142"/>
                <a:gd name="T29" fmla="*/ 0 h 101"/>
                <a:gd name="T30" fmla="*/ 79 w 142"/>
                <a:gd name="T31" fmla="*/ 21 h 101"/>
                <a:gd name="T32" fmla="*/ 112 w 142"/>
                <a:gd name="T33" fmla="*/ 0 h 101"/>
                <a:gd name="T34" fmla="*/ 142 w 142"/>
                <a:gd name="T35" fmla="*/ 34 h 101"/>
                <a:gd name="T36" fmla="*/ 142 w 142"/>
                <a:gd name="T37" fmla="*/ 101 h 101"/>
                <a:gd name="T38" fmla="*/ 123 w 142"/>
                <a:gd name="T39"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2" h="101">
                  <a:moveTo>
                    <a:pt x="123" y="101"/>
                  </a:moveTo>
                  <a:cubicBezTo>
                    <a:pt x="123" y="39"/>
                    <a:pt x="123" y="39"/>
                    <a:pt x="123" y="39"/>
                  </a:cubicBezTo>
                  <a:cubicBezTo>
                    <a:pt x="123" y="26"/>
                    <a:pt x="120" y="16"/>
                    <a:pt x="106" y="16"/>
                  </a:cubicBezTo>
                  <a:cubicBezTo>
                    <a:pt x="91" y="16"/>
                    <a:pt x="81" y="34"/>
                    <a:pt x="80" y="41"/>
                  </a:cubicBezTo>
                  <a:cubicBezTo>
                    <a:pt x="80" y="101"/>
                    <a:pt x="80" y="101"/>
                    <a:pt x="80" y="101"/>
                  </a:cubicBezTo>
                  <a:cubicBezTo>
                    <a:pt x="62" y="101"/>
                    <a:pt x="62" y="101"/>
                    <a:pt x="62" y="101"/>
                  </a:cubicBezTo>
                  <a:cubicBezTo>
                    <a:pt x="62" y="39"/>
                    <a:pt x="62" y="39"/>
                    <a:pt x="62" y="39"/>
                  </a:cubicBezTo>
                  <a:cubicBezTo>
                    <a:pt x="62" y="26"/>
                    <a:pt x="59" y="16"/>
                    <a:pt x="44" y="16"/>
                  </a:cubicBezTo>
                  <a:cubicBezTo>
                    <a:pt x="30" y="16"/>
                    <a:pt x="20" y="34"/>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5" y="9"/>
                    <a:pt x="37" y="0"/>
                    <a:pt x="51" y="0"/>
                  </a:cubicBezTo>
                  <a:cubicBezTo>
                    <a:pt x="64" y="0"/>
                    <a:pt x="75" y="6"/>
                    <a:pt x="79" y="21"/>
                  </a:cubicBezTo>
                  <a:cubicBezTo>
                    <a:pt x="86" y="9"/>
                    <a:pt x="98" y="0"/>
                    <a:pt x="112" y="0"/>
                  </a:cubicBezTo>
                  <a:cubicBezTo>
                    <a:pt x="128" y="0"/>
                    <a:pt x="142" y="9"/>
                    <a:pt x="142" y="34"/>
                  </a:cubicBezTo>
                  <a:cubicBezTo>
                    <a:pt x="142" y="101"/>
                    <a:pt x="142" y="101"/>
                    <a:pt x="142" y="101"/>
                  </a:cubicBezTo>
                  <a:cubicBezTo>
                    <a:pt x="123" y="101"/>
                    <a:pt x="123" y="101"/>
                    <a:pt x="123" y="101"/>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53">
              <a:extLst>
                <a:ext uri="{FF2B5EF4-FFF2-40B4-BE49-F238E27FC236}">
                  <a16:creationId xmlns:a16="http://schemas.microsoft.com/office/drawing/2014/main" id="{225F0FE3-9380-41E3-A971-A1DC24E451B0}"/>
                </a:ext>
              </a:extLst>
            </p:cNvPr>
            <p:cNvSpPr>
              <a:spLocks/>
            </p:cNvSpPr>
            <p:nvPr/>
          </p:nvSpPr>
          <p:spPr bwMode="gray">
            <a:xfrm>
              <a:off x="3594101" y="157163"/>
              <a:ext cx="69850" cy="112713"/>
            </a:xfrm>
            <a:custGeom>
              <a:avLst/>
              <a:gdLst>
                <a:gd name="T0" fmla="*/ 0 w 44"/>
                <a:gd name="T1" fmla="*/ 71 h 71"/>
                <a:gd name="T2" fmla="*/ 0 w 44"/>
                <a:gd name="T3" fmla="*/ 0 h 71"/>
                <a:gd name="T4" fmla="*/ 43 w 44"/>
                <a:gd name="T5" fmla="*/ 0 h 71"/>
                <a:gd name="T6" fmla="*/ 43 w 44"/>
                <a:gd name="T7" fmla="*/ 8 h 71"/>
                <a:gd name="T8" fmla="*/ 10 w 44"/>
                <a:gd name="T9" fmla="*/ 8 h 71"/>
                <a:gd name="T10" fmla="*/ 10 w 44"/>
                <a:gd name="T11" fmla="*/ 29 h 71"/>
                <a:gd name="T12" fmla="*/ 41 w 44"/>
                <a:gd name="T13" fmla="*/ 29 h 71"/>
                <a:gd name="T14" fmla="*/ 41 w 44"/>
                <a:gd name="T15" fmla="*/ 38 h 71"/>
                <a:gd name="T16" fmla="*/ 10 w 44"/>
                <a:gd name="T17" fmla="*/ 38 h 71"/>
                <a:gd name="T18" fmla="*/ 10 w 44"/>
                <a:gd name="T19" fmla="*/ 62 h 71"/>
                <a:gd name="T20" fmla="*/ 44 w 44"/>
                <a:gd name="T21" fmla="*/ 62 h 71"/>
                <a:gd name="T22" fmla="*/ 44 w 44"/>
                <a:gd name="T23" fmla="*/ 71 h 71"/>
                <a:gd name="T24" fmla="*/ 0 w 44"/>
                <a:gd name="T25" fmla="*/ 71 h 71"/>
                <a:gd name="T26" fmla="*/ 0 w 44"/>
                <a:gd name="T27"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71">
                  <a:moveTo>
                    <a:pt x="0" y="71"/>
                  </a:moveTo>
                  <a:lnTo>
                    <a:pt x="0" y="0"/>
                  </a:lnTo>
                  <a:lnTo>
                    <a:pt x="43" y="0"/>
                  </a:lnTo>
                  <a:lnTo>
                    <a:pt x="43" y="8"/>
                  </a:lnTo>
                  <a:lnTo>
                    <a:pt x="10" y="8"/>
                  </a:lnTo>
                  <a:lnTo>
                    <a:pt x="10" y="29"/>
                  </a:lnTo>
                  <a:lnTo>
                    <a:pt x="41" y="29"/>
                  </a:lnTo>
                  <a:lnTo>
                    <a:pt x="41" y="38"/>
                  </a:lnTo>
                  <a:lnTo>
                    <a:pt x="10" y="38"/>
                  </a:lnTo>
                  <a:lnTo>
                    <a:pt x="10" y="62"/>
                  </a:lnTo>
                  <a:lnTo>
                    <a:pt x="44" y="62"/>
                  </a:lnTo>
                  <a:lnTo>
                    <a:pt x="44" y="71"/>
                  </a:lnTo>
                  <a:lnTo>
                    <a:pt x="0" y="71"/>
                  </a:lnTo>
                  <a:lnTo>
                    <a:pt x="0" y="71"/>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54">
              <a:extLst>
                <a:ext uri="{FF2B5EF4-FFF2-40B4-BE49-F238E27FC236}">
                  <a16:creationId xmlns:a16="http://schemas.microsoft.com/office/drawing/2014/main" id="{6AA00411-4F40-4847-97A9-4AB47DD95393}"/>
                </a:ext>
              </a:extLst>
            </p:cNvPr>
            <p:cNvSpPr>
              <a:spLocks/>
            </p:cNvSpPr>
            <p:nvPr/>
          </p:nvSpPr>
          <p:spPr bwMode="gray">
            <a:xfrm>
              <a:off x="3671888" y="188913"/>
              <a:ext cx="77788" cy="80963"/>
            </a:xfrm>
            <a:custGeom>
              <a:avLst/>
              <a:gdLst>
                <a:gd name="T0" fmla="*/ 38 w 49"/>
                <a:gd name="T1" fmla="*/ 51 h 51"/>
                <a:gd name="T2" fmla="*/ 24 w 49"/>
                <a:gd name="T3" fmla="*/ 30 h 51"/>
                <a:gd name="T4" fmla="*/ 11 w 49"/>
                <a:gd name="T5" fmla="*/ 51 h 51"/>
                <a:gd name="T6" fmla="*/ 0 w 49"/>
                <a:gd name="T7" fmla="*/ 51 h 51"/>
                <a:gd name="T8" fmla="*/ 18 w 49"/>
                <a:gd name="T9" fmla="*/ 25 h 51"/>
                <a:gd name="T10" fmla="*/ 1 w 49"/>
                <a:gd name="T11" fmla="*/ 0 h 51"/>
                <a:gd name="T12" fmla="*/ 12 w 49"/>
                <a:gd name="T13" fmla="*/ 0 h 51"/>
                <a:gd name="T14" fmla="*/ 25 w 49"/>
                <a:gd name="T15" fmla="*/ 19 h 51"/>
                <a:gd name="T16" fmla="*/ 37 w 49"/>
                <a:gd name="T17" fmla="*/ 0 h 51"/>
                <a:gd name="T18" fmla="*/ 48 w 49"/>
                <a:gd name="T19" fmla="*/ 0 h 51"/>
                <a:gd name="T20" fmla="*/ 30 w 49"/>
                <a:gd name="T21" fmla="*/ 25 h 51"/>
                <a:gd name="T22" fmla="*/ 49 w 49"/>
                <a:gd name="T23" fmla="*/ 51 h 51"/>
                <a:gd name="T24" fmla="*/ 38 w 49"/>
                <a:gd name="T2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1">
                  <a:moveTo>
                    <a:pt x="38" y="51"/>
                  </a:moveTo>
                  <a:lnTo>
                    <a:pt x="24" y="30"/>
                  </a:lnTo>
                  <a:lnTo>
                    <a:pt x="11" y="51"/>
                  </a:lnTo>
                  <a:lnTo>
                    <a:pt x="0" y="51"/>
                  </a:lnTo>
                  <a:lnTo>
                    <a:pt x="18" y="25"/>
                  </a:lnTo>
                  <a:lnTo>
                    <a:pt x="1" y="0"/>
                  </a:lnTo>
                  <a:lnTo>
                    <a:pt x="12" y="0"/>
                  </a:lnTo>
                  <a:lnTo>
                    <a:pt x="25" y="19"/>
                  </a:lnTo>
                  <a:lnTo>
                    <a:pt x="37" y="0"/>
                  </a:lnTo>
                  <a:lnTo>
                    <a:pt x="48" y="0"/>
                  </a:lnTo>
                  <a:lnTo>
                    <a:pt x="30" y="25"/>
                  </a:lnTo>
                  <a:lnTo>
                    <a:pt x="49" y="51"/>
                  </a:lnTo>
                  <a:lnTo>
                    <a:pt x="38" y="51"/>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55">
              <a:extLst>
                <a:ext uri="{FF2B5EF4-FFF2-40B4-BE49-F238E27FC236}">
                  <a16:creationId xmlns:a16="http://schemas.microsoft.com/office/drawing/2014/main" id="{5C5F2C34-52CC-46A3-8253-9C9F98D87E30}"/>
                </a:ext>
              </a:extLst>
            </p:cNvPr>
            <p:cNvSpPr>
              <a:spLocks noEditPoints="1"/>
            </p:cNvSpPr>
            <p:nvPr/>
          </p:nvSpPr>
          <p:spPr bwMode="gray">
            <a:xfrm>
              <a:off x="3763963" y="185738"/>
              <a:ext cx="77788" cy="114300"/>
            </a:xfrm>
            <a:custGeom>
              <a:avLst/>
              <a:gdLst>
                <a:gd name="T0" fmla="*/ 49 w 94"/>
                <a:gd name="T1" fmla="*/ 102 h 136"/>
                <a:gd name="T2" fmla="*/ 18 w 94"/>
                <a:gd name="T3" fmla="*/ 85 h 136"/>
                <a:gd name="T4" fmla="*/ 18 w 94"/>
                <a:gd name="T5" fmla="*/ 136 h 136"/>
                <a:gd name="T6" fmla="*/ 0 w 94"/>
                <a:gd name="T7" fmla="*/ 136 h 136"/>
                <a:gd name="T8" fmla="*/ 0 w 94"/>
                <a:gd name="T9" fmla="*/ 1 h 136"/>
                <a:gd name="T10" fmla="*/ 17 w 94"/>
                <a:gd name="T11" fmla="*/ 1 h 136"/>
                <a:gd name="T12" fmla="*/ 18 w 94"/>
                <a:gd name="T13" fmla="*/ 17 h 136"/>
                <a:gd name="T14" fmla="*/ 51 w 94"/>
                <a:gd name="T15" fmla="*/ 0 h 136"/>
                <a:gd name="T16" fmla="*/ 94 w 94"/>
                <a:gd name="T17" fmla="*/ 51 h 136"/>
                <a:gd name="T18" fmla="*/ 49 w 94"/>
                <a:gd name="T19" fmla="*/ 102 h 136"/>
                <a:gd name="T20" fmla="*/ 46 w 94"/>
                <a:gd name="T21" fmla="*/ 14 h 136"/>
                <a:gd name="T22" fmla="*/ 17 w 94"/>
                <a:gd name="T23" fmla="*/ 50 h 136"/>
                <a:gd name="T24" fmla="*/ 45 w 94"/>
                <a:gd name="T25" fmla="*/ 87 h 136"/>
                <a:gd name="T26" fmla="*/ 74 w 94"/>
                <a:gd name="T27" fmla="*/ 50 h 136"/>
                <a:gd name="T28" fmla="*/ 46 w 94"/>
                <a:gd name="T29" fmla="*/ 1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36">
                  <a:moveTo>
                    <a:pt x="49" y="102"/>
                  </a:moveTo>
                  <a:cubicBezTo>
                    <a:pt x="29" y="102"/>
                    <a:pt x="21" y="89"/>
                    <a:pt x="18" y="85"/>
                  </a:cubicBezTo>
                  <a:cubicBezTo>
                    <a:pt x="18" y="136"/>
                    <a:pt x="18" y="136"/>
                    <a:pt x="18" y="136"/>
                  </a:cubicBezTo>
                  <a:cubicBezTo>
                    <a:pt x="0" y="136"/>
                    <a:pt x="0" y="136"/>
                    <a:pt x="0" y="136"/>
                  </a:cubicBezTo>
                  <a:cubicBezTo>
                    <a:pt x="0" y="1"/>
                    <a:pt x="0" y="1"/>
                    <a:pt x="0" y="1"/>
                  </a:cubicBezTo>
                  <a:cubicBezTo>
                    <a:pt x="17" y="1"/>
                    <a:pt x="17" y="1"/>
                    <a:pt x="17" y="1"/>
                  </a:cubicBezTo>
                  <a:cubicBezTo>
                    <a:pt x="18" y="17"/>
                    <a:pt x="18" y="17"/>
                    <a:pt x="18" y="17"/>
                  </a:cubicBezTo>
                  <a:cubicBezTo>
                    <a:pt x="20" y="15"/>
                    <a:pt x="30" y="0"/>
                    <a:pt x="51" y="0"/>
                  </a:cubicBezTo>
                  <a:cubicBezTo>
                    <a:pt x="78" y="0"/>
                    <a:pt x="94" y="21"/>
                    <a:pt x="94" y="51"/>
                  </a:cubicBezTo>
                  <a:cubicBezTo>
                    <a:pt x="93" y="81"/>
                    <a:pt x="75" y="102"/>
                    <a:pt x="49" y="102"/>
                  </a:cubicBezTo>
                  <a:close/>
                  <a:moveTo>
                    <a:pt x="46" y="14"/>
                  </a:moveTo>
                  <a:cubicBezTo>
                    <a:pt x="29" y="14"/>
                    <a:pt x="17" y="31"/>
                    <a:pt x="17" y="50"/>
                  </a:cubicBezTo>
                  <a:cubicBezTo>
                    <a:pt x="17" y="70"/>
                    <a:pt x="28" y="87"/>
                    <a:pt x="45" y="87"/>
                  </a:cubicBezTo>
                  <a:cubicBezTo>
                    <a:pt x="62" y="87"/>
                    <a:pt x="74" y="70"/>
                    <a:pt x="74" y="50"/>
                  </a:cubicBezTo>
                  <a:cubicBezTo>
                    <a:pt x="74" y="31"/>
                    <a:pt x="63" y="14"/>
                    <a:pt x="46" y="14"/>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56">
              <a:extLst>
                <a:ext uri="{FF2B5EF4-FFF2-40B4-BE49-F238E27FC236}">
                  <a16:creationId xmlns:a16="http://schemas.microsoft.com/office/drawing/2014/main" id="{F3FA3044-1824-4008-9D96-843FADC68A83}"/>
                </a:ext>
              </a:extLst>
            </p:cNvPr>
            <p:cNvSpPr>
              <a:spLocks noEditPoints="1"/>
            </p:cNvSpPr>
            <p:nvPr/>
          </p:nvSpPr>
          <p:spPr bwMode="gray">
            <a:xfrm>
              <a:off x="3852863"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5" y="14"/>
                    <a:pt x="46" y="14"/>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57">
              <a:extLst>
                <a:ext uri="{FF2B5EF4-FFF2-40B4-BE49-F238E27FC236}">
                  <a16:creationId xmlns:a16="http://schemas.microsoft.com/office/drawing/2014/main" id="{741F03E7-CEFB-463E-B41D-FAFD19AFB475}"/>
                </a:ext>
              </a:extLst>
            </p:cNvPr>
            <p:cNvSpPr>
              <a:spLocks/>
            </p:cNvSpPr>
            <p:nvPr/>
          </p:nvSpPr>
          <p:spPr bwMode="gray">
            <a:xfrm>
              <a:off x="3946526" y="185738"/>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58">
              <a:extLst>
                <a:ext uri="{FF2B5EF4-FFF2-40B4-BE49-F238E27FC236}">
                  <a16:creationId xmlns:a16="http://schemas.microsoft.com/office/drawing/2014/main" id="{72E0C9EC-4353-4470-9B5B-8020BB524814}"/>
                </a:ext>
              </a:extLst>
            </p:cNvPr>
            <p:cNvSpPr>
              <a:spLocks noEditPoints="1"/>
            </p:cNvSpPr>
            <p:nvPr/>
          </p:nvSpPr>
          <p:spPr bwMode="gray">
            <a:xfrm>
              <a:off x="4005263" y="150813"/>
              <a:ext cx="20638" cy="119063"/>
            </a:xfrm>
            <a:custGeom>
              <a:avLst/>
              <a:gdLst>
                <a:gd name="T0" fmla="*/ 13 w 26"/>
                <a:gd name="T1" fmla="*/ 25 h 144"/>
                <a:gd name="T2" fmla="*/ 0 w 26"/>
                <a:gd name="T3" fmla="*/ 13 h 144"/>
                <a:gd name="T4" fmla="*/ 13 w 26"/>
                <a:gd name="T5" fmla="*/ 0 h 144"/>
                <a:gd name="T6" fmla="*/ 26 w 26"/>
                <a:gd name="T7" fmla="*/ 12 h 144"/>
                <a:gd name="T8" fmla="*/ 13 w 26"/>
                <a:gd name="T9" fmla="*/ 25 h 144"/>
                <a:gd name="T10" fmla="*/ 3 w 26"/>
                <a:gd name="T11" fmla="*/ 144 h 144"/>
                <a:gd name="T12" fmla="*/ 3 w 26"/>
                <a:gd name="T13" fmla="*/ 45 h 144"/>
                <a:gd name="T14" fmla="*/ 22 w 26"/>
                <a:gd name="T15" fmla="*/ 45 h 144"/>
                <a:gd name="T16" fmla="*/ 22 w 26"/>
                <a:gd name="T17" fmla="*/ 144 h 144"/>
                <a:gd name="T18" fmla="*/ 3 w 26"/>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4">
                  <a:moveTo>
                    <a:pt x="13" y="25"/>
                  </a:moveTo>
                  <a:cubicBezTo>
                    <a:pt x="6" y="25"/>
                    <a:pt x="0" y="20"/>
                    <a:pt x="0" y="13"/>
                  </a:cubicBezTo>
                  <a:cubicBezTo>
                    <a:pt x="0" y="6"/>
                    <a:pt x="6" y="0"/>
                    <a:pt x="13" y="0"/>
                  </a:cubicBezTo>
                  <a:cubicBezTo>
                    <a:pt x="20" y="0"/>
                    <a:pt x="26" y="6"/>
                    <a:pt x="26" y="12"/>
                  </a:cubicBezTo>
                  <a:cubicBezTo>
                    <a:pt x="26" y="19"/>
                    <a:pt x="20" y="25"/>
                    <a:pt x="13"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59">
              <a:extLst>
                <a:ext uri="{FF2B5EF4-FFF2-40B4-BE49-F238E27FC236}">
                  <a16:creationId xmlns:a16="http://schemas.microsoft.com/office/drawing/2014/main" id="{98B83E80-EEA6-4BB3-ABCB-5F9325CBE139}"/>
                </a:ext>
              </a:extLst>
            </p:cNvPr>
            <p:cNvSpPr>
              <a:spLocks noEditPoints="1"/>
            </p:cNvSpPr>
            <p:nvPr/>
          </p:nvSpPr>
          <p:spPr bwMode="gray">
            <a:xfrm>
              <a:off x="4041776"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60">
              <a:extLst>
                <a:ext uri="{FF2B5EF4-FFF2-40B4-BE49-F238E27FC236}">
                  <a16:creationId xmlns:a16="http://schemas.microsoft.com/office/drawing/2014/main" id="{FE827C06-4B96-4A16-AD13-91F144096E7D}"/>
                </a:ext>
              </a:extLst>
            </p:cNvPr>
            <p:cNvSpPr>
              <a:spLocks/>
            </p:cNvSpPr>
            <p:nvPr/>
          </p:nvSpPr>
          <p:spPr bwMode="gray">
            <a:xfrm>
              <a:off x="4135438" y="185738"/>
              <a:ext cx="69850" cy="84138"/>
            </a:xfrm>
            <a:custGeom>
              <a:avLst/>
              <a:gdLst>
                <a:gd name="T0" fmla="*/ 65 w 84"/>
                <a:gd name="T1" fmla="*/ 101 h 101"/>
                <a:gd name="T2" fmla="*/ 65 w 84"/>
                <a:gd name="T3" fmla="*/ 41 h 101"/>
                <a:gd name="T4" fmla="*/ 45 w 84"/>
                <a:gd name="T5" fmla="*/ 16 h 101"/>
                <a:gd name="T6" fmla="*/ 19 w 84"/>
                <a:gd name="T7" fmla="*/ 41 h 101"/>
                <a:gd name="T8" fmla="*/ 19 w 84"/>
                <a:gd name="T9" fmla="*/ 101 h 101"/>
                <a:gd name="T10" fmla="*/ 0 w 84"/>
                <a:gd name="T11" fmla="*/ 101 h 101"/>
                <a:gd name="T12" fmla="*/ 0 w 84"/>
                <a:gd name="T13" fmla="*/ 2 h 101"/>
                <a:gd name="T14" fmla="*/ 18 w 84"/>
                <a:gd name="T15" fmla="*/ 2 h 101"/>
                <a:gd name="T16" fmla="*/ 19 w 84"/>
                <a:gd name="T17" fmla="*/ 20 h 101"/>
                <a:gd name="T18" fmla="*/ 52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1"/>
                    <a:pt x="65" y="41"/>
                    <a:pt x="65" y="41"/>
                  </a:cubicBezTo>
                  <a:cubicBezTo>
                    <a:pt x="65" y="26"/>
                    <a:pt x="60" y="16"/>
                    <a:pt x="45" y="16"/>
                  </a:cubicBezTo>
                  <a:cubicBezTo>
                    <a:pt x="30" y="16"/>
                    <a:pt x="21" y="32"/>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2" y="0"/>
                  </a:cubicBezTo>
                  <a:cubicBezTo>
                    <a:pt x="71" y="0"/>
                    <a:pt x="84" y="11"/>
                    <a:pt x="84" y="37"/>
                  </a:cubicBezTo>
                  <a:cubicBezTo>
                    <a:pt x="84" y="101"/>
                    <a:pt x="84" y="101"/>
                    <a:pt x="84" y="101"/>
                  </a:cubicBezTo>
                  <a:cubicBezTo>
                    <a:pt x="65" y="101"/>
                    <a:pt x="65" y="101"/>
                    <a:pt x="65" y="101"/>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61">
              <a:extLst>
                <a:ext uri="{FF2B5EF4-FFF2-40B4-BE49-F238E27FC236}">
                  <a16:creationId xmlns:a16="http://schemas.microsoft.com/office/drawing/2014/main" id="{9F5B7148-53F2-4CC5-9B1B-56B74DF15CFB}"/>
                </a:ext>
              </a:extLst>
            </p:cNvPr>
            <p:cNvSpPr>
              <a:spLocks/>
            </p:cNvSpPr>
            <p:nvPr/>
          </p:nvSpPr>
          <p:spPr bwMode="gray">
            <a:xfrm>
              <a:off x="4221163" y="185738"/>
              <a:ext cx="71438" cy="85725"/>
            </a:xfrm>
            <a:custGeom>
              <a:avLst/>
              <a:gdLst>
                <a:gd name="T0" fmla="*/ 76 w 86"/>
                <a:gd name="T1" fmla="*/ 28 h 103"/>
                <a:gd name="T2" fmla="*/ 51 w 86"/>
                <a:gd name="T3" fmla="*/ 15 h 103"/>
                <a:gd name="T4" fmla="*/ 20 w 86"/>
                <a:gd name="T5" fmla="*/ 51 h 103"/>
                <a:gd name="T6" fmla="*/ 50 w 86"/>
                <a:gd name="T7" fmla="*/ 86 h 103"/>
                <a:gd name="T8" fmla="*/ 76 w 86"/>
                <a:gd name="T9" fmla="*/ 73 h 103"/>
                <a:gd name="T10" fmla="*/ 86 w 86"/>
                <a:gd name="T11" fmla="*/ 85 h 103"/>
                <a:gd name="T12" fmla="*/ 47 w 86"/>
                <a:gd name="T13" fmla="*/ 103 h 103"/>
                <a:gd name="T14" fmla="*/ 0 w 86"/>
                <a:gd name="T15" fmla="*/ 51 h 103"/>
                <a:gd name="T16" fmla="*/ 48 w 86"/>
                <a:gd name="T17" fmla="*/ 0 h 103"/>
                <a:gd name="T18" fmla="*/ 85 w 86"/>
                <a:gd name="T19" fmla="*/ 17 h 103"/>
                <a:gd name="T20" fmla="*/ 76 w 86"/>
                <a:gd name="T21" fmla="*/ 28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6" h="103">
                  <a:moveTo>
                    <a:pt x="76" y="28"/>
                  </a:moveTo>
                  <a:cubicBezTo>
                    <a:pt x="76" y="28"/>
                    <a:pt x="67" y="15"/>
                    <a:pt x="51" y="15"/>
                  </a:cubicBezTo>
                  <a:cubicBezTo>
                    <a:pt x="34" y="15"/>
                    <a:pt x="20" y="27"/>
                    <a:pt x="20" y="51"/>
                  </a:cubicBezTo>
                  <a:cubicBezTo>
                    <a:pt x="20" y="75"/>
                    <a:pt x="34" y="86"/>
                    <a:pt x="50" y="86"/>
                  </a:cubicBezTo>
                  <a:cubicBezTo>
                    <a:pt x="66" y="86"/>
                    <a:pt x="76" y="74"/>
                    <a:pt x="76" y="73"/>
                  </a:cubicBezTo>
                  <a:cubicBezTo>
                    <a:pt x="86" y="85"/>
                    <a:pt x="86" y="85"/>
                    <a:pt x="86" y="85"/>
                  </a:cubicBezTo>
                  <a:cubicBezTo>
                    <a:pt x="85" y="86"/>
                    <a:pt x="74" y="103"/>
                    <a:pt x="47" y="103"/>
                  </a:cubicBezTo>
                  <a:cubicBezTo>
                    <a:pt x="21" y="103"/>
                    <a:pt x="0" y="83"/>
                    <a:pt x="0" y="51"/>
                  </a:cubicBezTo>
                  <a:cubicBezTo>
                    <a:pt x="0" y="19"/>
                    <a:pt x="22" y="0"/>
                    <a:pt x="48" y="0"/>
                  </a:cubicBezTo>
                  <a:cubicBezTo>
                    <a:pt x="74" y="0"/>
                    <a:pt x="84" y="16"/>
                    <a:pt x="85" y="17"/>
                  </a:cubicBezTo>
                  <a:lnTo>
                    <a:pt x="76" y="28"/>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62">
              <a:extLst>
                <a:ext uri="{FF2B5EF4-FFF2-40B4-BE49-F238E27FC236}">
                  <a16:creationId xmlns:a16="http://schemas.microsoft.com/office/drawing/2014/main" id="{751FCF45-B390-4115-A636-DB10FDE1DE04}"/>
                </a:ext>
              </a:extLst>
            </p:cNvPr>
            <p:cNvSpPr>
              <a:spLocks noEditPoints="1"/>
            </p:cNvSpPr>
            <p:nvPr/>
          </p:nvSpPr>
          <p:spPr bwMode="gray">
            <a:xfrm>
              <a:off x="43037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1"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Rectangle 63">
              <a:extLst>
                <a:ext uri="{FF2B5EF4-FFF2-40B4-BE49-F238E27FC236}">
                  <a16:creationId xmlns:a16="http://schemas.microsoft.com/office/drawing/2014/main" id="{9059B125-F3A2-430A-99C1-BCE86CFF5F3B}"/>
                </a:ext>
              </a:extLst>
            </p:cNvPr>
            <p:cNvSpPr>
              <a:spLocks noChangeArrowheads="1"/>
            </p:cNvSpPr>
            <p:nvPr/>
          </p:nvSpPr>
          <p:spPr bwMode="gray">
            <a:xfrm>
              <a:off x="2271713" y="-269875"/>
              <a:ext cx="12700" cy="773113"/>
            </a:xfrm>
            <a:prstGeom prst="rect">
              <a:avLst/>
            </a:prstGeom>
            <a:solidFill>
              <a:srgbClr val="03327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Oval 64">
              <a:extLst>
                <a:ext uri="{FF2B5EF4-FFF2-40B4-BE49-F238E27FC236}">
                  <a16:creationId xmlns:a16="http://schemas.microsoft.com/office/drawing/2014/main" id="{0F2051E8-EAF8-4E49-9A02-D04863AFED3E}"/>
                </a:ext>
              </a:extLst>
            </p:cNvPr>
            <p:cNvSpPr>
              <a:spLocks noChangeArrowheads="1"/>
            </p:cNvSpPr>
            <p:nvPr/>
          </p:nvSpPr>
          <p:spPr bwMode="gray">
            <a:xfrm>
              <a:off x="911226" y="-279400"/>
              <a:ext cx="119063" cy="120650"/>
            </a:xfrm>
            <a:prstGeom prst="ellipse">
              <a:avLst/>
            </a:pr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Oval 65">
              <a:extLst>
                <a:ext uri="{FF2B5EF4-FFF2-40B4-BE49-F238E27FC236}">
                  <a16:creationId xmlns:a16="http://schemas.microsoft.com/office/drawing/2014/main" id="{F222E149-4D3D-46E7-8E15-1380BD4165D9}"/>
                </a:ext>
              </a:extLst>
            </p:cNvPr>
            <p:cNvSpPr>
              <a:spLocks noChangeArrowheads="1"/>
            </p:cNvSpPr>
            <p:nvPr/>
          </p:nvSpPr>
          <p:spPr bwMode="gray">
            <a:xfrm>
              <a:off x="752476" y="-269875"/>
              <a:ext cx="101600" cy="101600"/>
            </a:xfrm>
            <a:prstGeom prst="ellipse">
              <a:avLst/>
            </a:prstGeom>
            <a:solidFill>
              <a:srgbClr val="2193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Oval 66">
              <a:extLst>
                <a:ext uri="{FF2B5EF4-FFF2-40B4-BE49-F238E27FC236}">
                  <a16:creationId xmlns:a16="http://schemas.microsoft.com/office/drawing/2014/main" id="{8F12F9D8-1C12-49B1-AEFE-9723C9E81AB9}"/>
                </a:ext>
              </a:extLst>
            </p:cNvPr>
            <p:cNvSpPr>
              <a:spLocks noChangeArrowheads="1"/>
            </p:cNvSpPr>
            <p:nvPr/>
          </p:nvSpPr>
          <p:spPr bwMode="gray">
            <a:xfrm>
              <a:off x="919163" y="-103188"/>
              <a:ext cx="101600" cy="101600"/>
            </a:xfrm>
            <a:prstGeom prst="ellipse">
              <a:avLst/>
            </a:prstGeom>
            <a:solidFill>
              <a:srgbClr val="2193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 name="Oval 67">
              <a:extLst>
                <a:ext uri="{FF2B5EF4-FFF2-40B4-BE49-F238E27FC236}">
                  <a16:creationId xmlns:a16="http://schemas.microsoft.com/office/drawing/2014/main" id="{BAA348BF-2B1E-456C-9685-C53DCA4B3830}"/>
                </a:ext>
              </a:extLst>
            </p:cNvPr>
            <p:cNvSpPr>
              <a:spLocks noChangeArrowheads="1"/>
            </p:cNvSpPr>
            <p:nvPr/>
          </p:nvSpPr>
          <p:spPr bwMode="gray">
            <a:xfrm>
              <a:off x="927101" y="53975"/>
              <a:ext cx="85725" cy="87313"/>
            </a:xfrm>
            <a:prstGeom prst="ellipse">
              <a:avLst/>
            </a:prstGeom>
            <a:solidFill>
              <a:srgbClr val="7AC3F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 name="Oval 68">
              <a:extLst>
                <a:ext uri="{FF2B5EF4-FFF2-40B4-BE49-F238E27FC236}">
                  <a16:creationId xmlns:a16="http://schemas.microsoft.com/office/drawing/2014/main" id="{41A1F4EA-78D7-4C65-8430-31B1D585F003}"/>
                </a:ext>
              </a:extLst>
            </p:cNvPr>
            <p:cNvSpPr>
              <a:spLocks noChangeArrowheads="1"/>
            </p:cNvSpPr>
            <p:nvPr/>
          </p:nvSpPr>
          <p:spPr bwMode="gray">
            <a:xfrm>
              <a:off x="760413" y="-95250"/>
              <a:ext cx="87313" cy="87313"/>
            </a:xfrm>
            <a:prstGeom prst="ellipse">
              <a:avLst/>
            </a:prstGeom>
            <a:solidFill>
              <a:srgbClr val="7AC3F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 name="Oval 69">
              <a:extLst>
                <a:ext uri="{FF2B5EF4-FFF2-40B4-BE49-F238E27FC236}">
                  <a16:creationId xmlns:a16="http://schemas.microsoft.com/office/drawing/2014/main" id="{421EBBA9-8C4F-4295-8553-30463683964B}"/>
                </a:ext>
              </a:extLst>
            </p:cNvPr>
            <p:cNvSpPr>
              <a:spLocks noChangeArrowheads="1"/>
            </p:cNvSpPr>
            <p:nvPr/>
          </p:nvSpPr>
          <p:spPr bwMode="gray">
            <a:xfrm>
              <a:off x="611188" y="-261938"/>
              <a:ext cx="85725" cy="87313"/>
            </a:xfrm>
            <a:prstGeom prst="ellipse">
              <a:avLst/>
            </a:prstGeom>
            <a:solidFill>
              <a:srgbClr val="7AC3F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50" name="Title 1">
            <a:extLst>
              <a:ext uri="{FF2B5EF4-FFF2-40B4-BE49-F238E27FC236}">
                <a16:creationId xmlns:a16="http://schemas.microsoft.com/office/drawing/2014/main" id="{99B2FAE0-6F28-0B07-ABC2-210010161C2C}"/>
              </a:ext>
            </a:extLst>
          </p:cNvPr>
          <p:cNvSpPr>
            <a:spLocks noGrp="1"/>
          </p:cNvSpPr>
          <p:nvPr>
            <p:ph type="ctrTitle"/>
          </p:nvPr>
        </p:nvSpPr>
        <p:spPr>
          <a:xfrm>
            <a:off x="1516830" y="2523757"/>
            <a:ext cx="9139234" cy="664797"/>
          </a:xfrm>
        </p:spPr>
        <p:txBody>
          <a:bodyPr vert="horz" lIns="91440" tIns="91440" rIns="91440" bIns="91440" anchor="ctr">
            <a:noAutofit/>
          </a:bodyPr>
          <a:lstStyle>
            <a:lvl1pPr algn="l">
              <a:defRPr sz="3600">
                <a:solidFill>
                  <a:schemeClr val="tx1"/>
                </a:solidFill>
              </a:defRPr>
            </a:lvl1pPr>
          </a:lstStyle>
          <a:p>
            <a:r>
              <a:rPr lang="en-US"/>
              <a:t>Click to edit Master title style</a:t>
            </a:r>
            <a:endParaRPr lang="en-US" dirty="0"/>
          </a:p>
        </p:txBody>
      </p:sp>
      <p:sp>
        <p:nvSpPr>
          <p:cNvPr id="151" name="Text Placeholder 81">
            <a:extLst>
              <a:ext uri="{FF2B5EF4-FFF2-40B4-BE49-F238E27FC236}">
                <a16:creationId xmlns:a16="http://schemas.microsoft.com/office/drawing/2014/main" id="{AABBBD46-2D94-9A1E-1B0B-4EA66A5B81E5}"/>
              </a:ext>
            </a:extLst>
          </p:cNvPr>
          <p:cNvSpPr>
            <a:spLocks noGrp="1"/>
          </p:cNvSpPr>
          <p:nvPr>
            <p:ph type="body" sz="quarter" idx="13"/>
          </p:nvPr>
        </p:nvSpPr>
        <p:spPr>
          <a:xfrm>
            <a:off x="1520386" y="3998279"/>
            <a:ext cx="4586287" cy="323850"/>
          </a:xfrm>
        </p:spPr>
        <p:txBody>
          <a:bodyPr lIns="91440" tIns="91440" rIns="91440" bIns="91440" anchor="ctr"/>
          <a:lstStyle>
            <a:lvl1pPr>
              <a:defRPr b="0">
                <a:solidFill>
                  <a:schemeClr val="tx1"/>
                </a:solidFill>
              </a:defRPr>
            </a:lvl1pPr>
          </a:lstStyle>
          <a:p>
            <a:pPr lvl="0"/>
            <a:r>
              <a:rPr lang="en-US"/>
              <a:t>Click to edit Master text styles</a:t>
            </a:r>
          </a:p>
        </p:txBody>
      </p:sp>
      <p:sp>
        <p:nvSpPr>
          <p:cNvPr id="152" name="Subtitle 2">
            <a:extLst>
              <a:ext uri="{FF2B5EF4-FFF2-40B4-BE49-F238E27FC236}">
                <a16:creationId xmlns:a16="http://schemas.microsoft.com/office/drawing/2014/main" id="{AE1C7A48-0D13-1059-2A8B-9267721FA7D4}"/>
              </a:ext>
            </a:extLst>
          </p:cNvPr>
          <p:cNvSpPr>
            <a:spLocks noGrp="1"/>
          </p:cNvSpPr>
          <p:nvPr>
            <p:ph type="subTitle" idx="1"/>
          </p:nvPr>
        </p:nvSpPr>
        <p:spPr>
          <a:xfrm>
            <a:off x="1516830" y="3444432"/>
            <a:ext cx="9139234" cy="297969"/>
          </a:xfrm>
        </p:spPr>
        <p:txBody>
          <a:bodyPr vert="horz" lIns="91440" tIns="91440" rIns="91440" bIns="91440" rtlCol="0" anchor="ctr">
            <a:noAutofit/>
          </a:bodyPr>
          <a:lstStyle>
            <a:lvl1pPr>
              <a:defRPr lang="en-US" sz="2200" b="0" dirty="0">
                <a:solidFill>
                  <a:schemeClr val="tx1"/>
                </a:solidFill>
              </a:defRPr>
            </a:lvl1pPr>
          </a:lstStyle>
          <a:p>
            <a:pPr lvl="0"/>
            <a:r>
              <a:rPr lang="en-US"/>
              <a:t>Click to edit Master subtitle style</a:t>
            </a:r>
            <a:endParaRPr lang="en-US" dirty="0"/>
          </a:p>
        </p:txBody>
      </p:sp>
      <p:sp>
        <p:nvSpPr>
          <p:cNvPr id="80" name="TextBox 79">
            <a:extLst>
              <a:ext uri="{FF2B5EF4-FFF2-40B4-BE49-F238E27FC236}">
                <a16:creationId xmlns:a16="http://schemas.microsoft.com/office/drawing/2014/main" id="{35FA29A0-C03A-3277-5EF6-1E67883CD46A}"/>
              </a:ext>
            </a:extLst>
          </p:cNvPr>
          <p:cNvSpPr txBox="1"/>
          <p:nvPr/>
        </p:nvSpPr>
        <p:spPr>
          <a:xfrm>
            <a:off x="1516830" y="6334188"/>
            <a:ext cx="5719046" cy="153888"/>
          </a:xfrm>
          <a:prstGeom prst="rect">
            <a:avLst/>
          </a:prstGeom>
          <a:noFill/>
        </p:spPr>
        <p:txBody>
          <a:bodyPr wrap="square" lIns="0" tIns="0" rIns="0" bIns="0" rtlCol="0">
            <a:spAutoFit/>
          </a:bodyPr>
          <a:lstStyle/>
          <a:p>
            <a:pPr algn="ctr"/>
            <a:r>
              <a:rPr lang="en-US" sz="1000" dirty="0">
                <a:solidFill>
                  <a:schemeClr val="tx1"/>
                </a:solidFill>
              </a:rPr>
              <a:t>Includes content supplied by Sales Benchmark Index; Copyright © Sales Benchmark Index, 2024</a:t>
            </a:r>
          </a:p>
        </p:txBody>
      </p:sp>
    </p:spTree>
    <p:extLst>
      <p:ext uri="{BB962C8B-B14F-4D97-AF65-F5344CB8AC3E}">
        <p14:creationId xmlns:p14="http://schemas.microsoft.com/office/powerpoint/2010/main" val="14107818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p:cSld name="Title Slide blue dots bkdg">
    <p:bg>
      <p:bgPr>
        <a:solidFill>
          <a:schemeClr val="accent1"/>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64658552-6E07-9117-0CA9-3B60B698736B}"/>
              </a:ext>
            </a:extLst>
          </p:cNvPr>
          <p:cNvGraphicFramePr>
            <a:graphicFrameLocks noChangeAspect="1"/>
          </p:cNvGraphicFramePr>
          <p:nvPr>
            <p:custDataLst>
              <p:tags r:id="rId1"/>
            </p:custDataLst>
            <p:extLst>
              <p:ext uri="{D42A27DB-BD31-4B8C-83A1-F6EECF244321}">
                <p14:modId xmlns:p14="http://schemas.microsoft.com/office/powerpoint/2010/main" val="121670506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4" name="Object 3" hidden="1">
                        <a:extLst>
                          <a:ext uri="{FF2B5EF4-FFF2-40B4-BE49-F238E27FC236}">
                            <a16:creationId xmlns:a16="http://schemas.microsoft.com/office/drawing/2014/main" id="{64658552-6E07-9117-0CA9-3B60B698736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9C5F5AEC-749C-44CA-94C1-9495903C3571}"/>
              </a:ext>
            </a:extLst>
          </p:cNvPr>
          <p:cNvSpPr>
            <a:spLocks noGrp="1"/>
          </p:cNvSpPr>
          <p:nvPr>
            <p:ph type="ctrTitle"/>
          </p:nvPr>
        </p:nvSpPr>
        <p:spPr>
          <a:xfrm>
            <a:off x="1516830" y="2523757"/>
            <a:ext cx="9139234" cy="664797"/>
          </a:xfrm>
        </p:spPr>
        <p:txBody>
          <a:bodyPr vert="horz" lIns="91440" tIns="91440" rIns="91440" bIns="91440" anchor="ctr">
            <a:noAutofit/>
          </a:bodyPr>
          <a:lstStyle>
            <a:lvl1pPr algn="l">
              <a:defRPr sz="3600">
                <a:solidFill>
                  <a:schemeClr val="bg1"/>
                </a:solidFill>
              </a:defRPr>
            </a:lvl1pPr>
          </a:lstStyle>
          <a:p>
            <a:r>
              <a:rPr lang="en-US"/>
              <a:t>Click to edit Master title style</a:t>
            </a:r>
            <a:endParaRPr lang="en-US" dirty="0"/>
          </a:p>
        </p:txBody>
      </p:sp>
      <p:sp>
        <p:nvSpPr>
          <p:cNvPr id="82" name="Text Placeholder 81">
            <a:extLst>
              <a:ext uri="{FF2B5EF4-FFF2-40B4-BE49-F238E27FC236}">
                <a16:creationId xmlns:a16="http://schemas.microsoft.com/office/drawing/2014/main" id="{B020BF28-FA10-43DE-B2FD-965A7D8594C0}"/>
              </a:ext>
            </a:extLst>
          </p:cNvPr>
          <p:cNvSpPr>
            <a:spLocks noGrp="1"/>
          </p:cNvSpPr>
          <p:nvPr>
            <p:ph type="body" sz="quarter" idx="13"/>
          </p:nvPr>
        </p:nvSpPr>
        <p:spPr>
          <a:xfrm>
            <a:off x="1520386" y="3998279"/>
            <a:ext cx="4586287" cy="323850"/>
          </a:xfrm>
        </p:spPr>
        <p:txBody>
          <a:bodyPr lIns="91440" tIns="91440" rIns="91440" bIns="91440" anchor="ctr"/>
          <a:lstStyle>
            <a:lvl1pPr>
              <a:defRPr b="0">
                <a:solidFill>
                  <a:schemeClr val="bg1"/>
                </a:solidFill>
              </a:defRPr>
            </a:lvl1pPr>
          </a:lstStyle>
          <a:p>
            <a:pPr lvl="0"/>
            <a:r>
              <a:rPr lang="en-US"/>
              <a:t>Click to edit Master text styles</a:t>
            </a:r>
          </a:p>
        </p:txBody>
      </p:sp>
      <p:sp>
        <p:nvSpPr>
          <p:cNvPr id="83" name="Subtitle 2">
            <a:extLst>
              <a:ext uri="{FF2B5EF4-FFF2-40B4-BE49-F238E27FC236}">
                <a16:creationId xmlns:a16="http://schemas.microsoft.com/office/drawing/2014/main" id="{CA420EE9-07D0-49A0-A796-E6EAA8EBDB96}"/>
              </a:ext>
            </a:extLst>
          </p:cNvPr>
          <p:cNvSpPr>
            <a:spLocks noGrp="1"/>
          </p:cNvSpPr>
          <p:nvPr>
            <p:ph type="subTitle" idx="1"/>
          </p:nvPr>
        </p:nvSpPr>
        <p:spPr>
          <a:xfrm>
            <a:off x="1516830" y="3444432"/>
            <a:ext cx="9139234" cy="297969"/>
          </a:xfrm>
        </p:spPr>
        <p:txBody>
          <a:bodyPr vert="horz" lIns="91440" tIns="91440" rIns="91440" bIns="91440" rtlCol="0" anchor="ctr">
            <a:noAutofit/>
          </a:bodyPr>
          <a:lstStyle>
            <a:lvl1pPr>
              <a:defRPr lang="en-US" sz="2200" b="0" dirty="0">
                <a:solidFill>
                  <a:schemeClr val="bg1"/>
                </a:solidFill>
              </a:defRPr>
            </a:lvl1pPr>
          </a:lstStyle>
          <a:p>
            <a:pPr lvl="0"/>
            <a:r>
              <a:rPr lang="en-US"/>
              <a:t>Click to edit Master subtitle style</a:t>
            </a:r>
            <a:endParaRPr lang="en-US" dirty="0"/>
          </a:p>
        </p:txBody>
      </p:sp>
      <p:grpSp>
        <p:nvGrpSpPr>
          <p:cNvPr id="148" name="Group 147">
            <a:extLst>
              <a:ext uri="{FF2B5EF4-FFF2-40B4-BE49-F238E27FC236}">
                <a16:creationId xmlns:a16="http://schemas.microsoft.com/office/drawing/2014/main" id="{AF47BE45-9A6B-F77A-A246-E9AD74AC3E05}"/>
              </a:ext>
            </a:extLst>
          </p:cNvPr>
          <p:cNvGrpSpPr>
            <a:grpSpLocks noChangeAspect="1"/>
          </p:cNvGrpSpPr>
          <p:nvPr/>
        </p:nvGrpSpPr>
        <p:grpSpPr>
          <a:xfrm>
            <a:off x="702214" y="780933"/>
            <a:ext cx="3494345" cy="745107"/>
            <a:chOff x="611188" y="-279400"/>
            <a:chExt cx="3767138" cy="803275"/>
          </a:xfrm>
          <a:solidFill>
            <a:schemeClr val="bg1"/>
          </a:solidFill>
        </p:grpSpPr>
        <p:sp>
          <p:nvSpPr>
            <p:cNvPr id="149" name="Freeform 5">
              <a:extLst>
                <a:ext uri="{FF2B5EF4-FFF2-40B4-BE49-F238E27FC236}">
                  <a16:creationId xmlns:a16="http://schemas.microsoft.com/office/drawing/2014/main" id="{5C5B487B-3C0A-CD7C-49B9-906DAA6B051C}"/>
                </a:ext>
              </a:extLst>
            </p:cNvPr>
            <p:cNvSpPr>
              <a:spLocks noEditPoints="1"/>
            </p:cNvSpPr>
            <p:nvPr/>
          </p:nvSpPr>
          <p:spPr bwMode="auto">
            <a:xfrm>
              <a:off x="1885951" y="438150"/>
              <a:ext cx="60325" cy="63500"/>
            </a:xfrm>
            <a:custGeom>
              <a:avLst/>
              <a:gdLst>
                <a:gd name="T0" fmla="*/ 36 w 73"/>
                <a:gd name="T1" fmla="*/ 0 h 78"/>
                <a:gd name="T2" fmla="*/ 10 w 73"/>
                <a:gd name="T3" fmla="*/ 10 h 78"/>
                <a:gd name="T4" fmla="*/ 0 w 73"/>
                <a:gd name="T5" fmla="*/ 39 h 78"/>
                <a:gd name="T6" fmla="*/ 10 w 73"/>
                <a:gd name="T7" fmla="*/ 67 h 78"/>
                <a:gd name="T8" fmla="*/ 36 w 73"/>
                <a:gd name="T9" fmla="*/ 78 h 78"/>
                <a:gd name="T10" fmla="*/ 63 w 73"/>
                <a:gd name="T11" fmla="*/ 67 h 78"/>
                <a:gd name="T12" fmla="*/ 73 w 73"/>
                <a:gd name="T13" fmla="*/ 39 h 78"/>
                <a:gd name="T14" fmla="*/ 63 w 73"/>
                <a:gd name="T15" fmla="*/ 10 h 78"/>
                <a:gd name="T16" fmla="*/ 36 w 73"/>
                <a:gd name="T17" fmla="*/ 0 h 78"/>
                <a:gd name="T18" fmla="*/ 52 w 73"/>
                <a:gd name="T19" fmla="*/ 59 h 78"/>
                <a:gd name="T20" fmla="*/ 36 w 73"/>
                <a:gd name="T21" fmla="*/ 66 h 78"/>
                <a:gd name="T22" fmla="*/ 20 w 73"/>
                <a:gd name="T23" fmla="*/ 59 h 78"/>
                <a:gd name="T24" fmla="*/ 15 w 73"/>
                <a:gd name="T25" fmla="*/ 39 h 78"/>
                <a:gd name="T26" fmla="*/ 21 w 73"/>
                <a:gd name="T27" fmla="*/ 19 h 78"/>
                <a:gd name="T28" fmla="*/ 36 w 73"/>
                <a:gd name="T29" fmla="*/ 11 h 78"/>
                <a:gd name="T30" fmla="*/ 52 w 73"/>
                <a:gd name="T31" fmla="*/ 19 h 78"/>
                <a:gd name="T32" fmla="*/ 58 w 73"/>
                <a:gd name="T33" fmla="*/ 39 h 78"/>
                <a:gd name="T34" fmla="*/ 52 w 73"/>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 h="78">
                  <a:moveTo>
                    <a:pt x="36" y="0"/>
                  </a:moveTo>
                  <a:cubicBezTo>
                    <a:pt x="25" y="0"/>
                    <a:pt x="17" y="3"/>
                    <a:pt x="10" y="10"/>
                  </a:cubicBezTo>
                  <a:cubicBezTo>
                    <a:pt x="3" y="17"/>
                    <a:pt x="0" y="27"/>
                    <a:pt x="0" y="39"/>
                  </a:cubicBezTo>
                  <a:cubicBezTo>
                    <a:pt x="0" y="51"/>
                    <a:pt x="3" y="60"/>
                    <a:pt x="10" y="67"/>
                  </a:cubicBezTo>
                  <a:cubicBezTo>
                    <a:pt x="17" y="74"/>
                    <a:pt x="25" y="78"/>
                    <a:pt x="36" y="78"/>
                  </a:cubicBezTo>
                  <a:cubicBezTo>
                    <a:pt x="47" y="78"/>
                    <a:pt x="56" y="74"/>
                    <a:pt x="63" y="67"/>
                  </a:cubicBezTo>
                  <a:cubicBezTo>
                    <a:pt x="69" y="60"/>
                    <a:pt x="73" y="51"/>
                    <a:pt x="73" y="39"/>
                  </a:cubicBezTo>
                  <a:cubicBezTo>
                    <a:pt x="73" y="27"/>
                    <a:pt x="69" y="17"/>
                    <a:pt x="63"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1" y="19"/>
                  </a:cubicBezTo>
                  <a:cubicBezTo>
                    <a:pt x="24" y="14"/>
                    <a:pt x="30" y="11"/>
                    <a:pt x="36" y="11"/>
                  </a:cubicBezTo>
                  <a:cubicBezTo>
                    <a:pt x="43" y="11"/>
                    <a:pt x="48" y="14"/>
                    <a:pt x="52" y="19"/>
                  </a:cubicBezTo>
                  <a:cubicBezTo>
                    <a:pt x="56" y="24"/>
                    <a:pt x="58" y="30"/>
                    <a:pt x="58" y="39"/>
                  </a:cubicBezTo>
                  <a:cubicBezTo>
                    <a:pt x="58" y="47"/>
                    <a:pt x="56" y="54"/>
                    <a:pt x="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 name="Freeform 6">
              <a:extLst>
                <a:ext uri="{FF2B5EF4-FFF2-40B4-BE49-F238E27FC236}">
                  <a16:creationId xmlns:a16="http://schemas.microsoft.com/office/drawing/2014/main" id="{FC002D50-1258-94CD-A4CA-8EF05842095A}"/>
                </a:ext>
              </a:extLst>
            </p:cNvPr>
            <p:cNvSpPr>
              <a:spLocks/>
            </p:cNvSpPr>
            <p:nvPr/>
          </p:nvSpPr>
          <p:spPr bwMode="auto">
            <a:xfrm>
              <a:off x="1152526" y="414338"/>
              <a:ext cx="74613" cy="87313"/>
            </a:xfrm>
            <a:custGeom>
              <a:avLst/>
              <a:gdLst>
                <a:gd name="T0" fmla="*/ 50 w 89"/>
                <a:gd name="T1" fmla="*/ 62 h 106"/>
                <a:gd name="T2" fmla="*/ 75 w 89"/>
                <a:gd name="T3" fmla="*/ 62 h 106"/>
                <a:gd name="T4" fmla="*/ 75 w 89"/>
                <a:gd name="T5" fmla="*/ 80 h 106"/>
                <a:gd name="T6" fmla="*/ 74 w 89"/>
                <a:gd name="T7" fmla="*/ 81 h 106"/>
                <a:gd name="T8" fmla="*/ 71 w 89"/>
                <a:gd name="T9" fmla="*/ 84 h 106"/>
                <a:gd name="T10" fmla="*/ 66 w 89"/>
                <a:gd name="T11" fmla="*/ 88 h 106"/>
                <a:gd name="T12" fmla="*/ 58 w 89"/>
                <a:gd name="T13" fmla="*/ 91 h 106"/>
                <a:gd name="T14" fmla="*/ 48 w 89"/>
                <a:gd name="T15" fmla="*/ 92 h 106"/>
                <a:gd name="T16" fmla="*/ 24 w 89"/>
                <a:gd name="T17" fmla="*/ 82 h 106"/>
                <a:gd name="T18" fmla="*/ 15 w 89"/>
                <a:gd name="T19" fmla="*/ 52 h 106"/>
                <a:gd name="T20" fmla="*/ 25 w 89"/>
                <a:gd name="T21" fmla="*/ 23 h 106"/>
                <a:gd name="T22" fmla="*/ 48 w 89"/>
                <a:gd name="T23" fmla="*/ 13 h 106"/>
                <a:gd name="T24" fmla="*/ 57 w 89"/>
                <a:gd name="T25" fmla="*/ 14 h 106"/>
                <a:gd name="T26" fmla="*/ 64 w 89"/>
                <a:gd name="T27" fmla="*/ 16 h 106"/>
                <a:gd name="T28" fmla="*/ 69 w 89"/>
                <a:gd name="T29" fmla="*/ 19 h 106"/>
                <a:gd name="T30" fmla="*/ 73 w 89"/>
                <a:gd name="T31" fmla="*/ 23 h 106"/>
                <a:gd name="T32" fmla="*/ 75 w 89"/>
                <a:gd name="T33" fmla="*/ 26 h 106"/>
                <a:gd name="T34" fmla="*/ 76 w 89"/>
                <a:gd name="T35" fmla="*/ 27 h 106"/>
                <a:gd name="T36" fmla="*/ 86 w 89"/>
                <a:gd name="T37" fmla="*/ 18 h 106"/>
                <a:gd name="T38" fmla="*/ 48 w 89"/>
                <a:gd name="T39" fmla="*/ 0 h 106"/>
                <a:gd name="T40" fmla="*/ 14 w 89"/>
                <a:gd name="T41" fmla="*/ 14 h 106"/>
                <a:gd name="T42" fmla="*/ 0 w 89"/>
                <a:gd name="T43" fmla="*/ 52 h 106"/>
                <a:gd name="T44" fmla="*/ 13 w 89"/>
                <a:gd name="T45" fmla="*/ 91 h 106"/>
                <a:gd name="T46" fmla="*/ 45 w 89"/>
                <a:gd name="T47" fmla="*/ 106 h 106"/>
                <a:gd name="T48" fmla="*/ 57 w 89"/>
                <a:gd name="T49" fmla="*/ 104 h 106"/>
                <a:gd name="T50" fmla="*/ 66 w 89"/>
                <a:gd name="T51" fmla="*/ 101 h 106"/>
                <a:gd name="T52" fmla="*/ 73 w 89"/>
                <a:gd name="T53" fmla="*/ 97 h 106"/>
                <a:gd name="T54" fmla="*/ 76 w 89"/>
                <a:gd name="T55" fmla="*/ 94 h 106"/>
                <a:gd name="T56" fmla="*/ 78 w 89"/>
                <a:gd name="T57" fmla="*/ 92 h 106"/>
                <a:gd name="T58" fmla="*/ 79 w 89"/>
                <a:gd name="T59" fmla="*/ 104 h 106"/>
                <a:gd name="T60" fmla="*/ 89 w 89"/>
                <a:gd name="T61" fmla="*/ 104 h 106"/>
                <a:gd name="T62" fmla="*/ 89 w 89"/>
                <a:gd name="T63" fmla="*/ 51 h 106"/>
                <a:gd name="T64" fmla="*/ 50 w 89"/>
                <a:gd name="T65" fmla="*/ 51 h 106"/>
                <a:gd name="T66" fmla="*/ 50 w 89"/>
                <a:gd name="T67" fmla="*/ 62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9" h="106">
                  <a:moveTo>
                    <a:pt x="50" y="62"/>
                  </a:moveTo>
                  <a:cubicBezTo>
                    <a:pt x="75" y="62"/>
                    <a:pt x="75" y="62"/>
                    <a:pt x="75" y="62"/>
                  </a:cubicBezTo>
                  <a:cubicBezTo>
                    <a:pt x="75" y="80"/>
                    <a:pt x="75" y="80"/>
                    <a:pt x="75" y="80"/>
                  </a:cubicBezTo>
                  <a:cubicBezTo>
                    <a:pt x="74" y="81"/>
                    <a:pt x="74" y="81"/>
                    <a:pt x="74" y="81"/>
                  </a:cubicBezTo>
                  <a:cubicBezTo>
                    <a:pt x="73" y="82"/>
                    <a:pt x="72" y="83"/>
                    <a:pt x="71" y="84"/>
                  </a:cubicBezTo>
                  <a:cubicBezTo>
                    <a:pt x="69" y="86"/>
                    <a:pt x="68" y="87"/>
                    <a:pt x="66" y="88"/>
                  </a:cubicBezTo>
                  <a:cubicBezTo>
                    <a:pt x="64" y="89"/>
                    <a:pt x="61" y="90"/>
                    <a:pt x="58" y="91"/>
                  </a:cubicBezTo>
                  <a:cubicBezTo>
                    <a:pt x="55" y="92"/>
                    <a:pt x="51" y="92"/>
                    <a:pt x="48" y="92"/>
                  </a:cubicBezTo>
                  <a:cubicBezTo>
                    <a:pt x="38" y="92"/>
                    <a:pt x="30" y="89"/>
                    <a:pt x="24" y="82"/>
                  </a:cubicBezTo>
                  <a:cubicBezTo>
                    <a:pt x="18" y="74"/>
                    <a:pt x="15" y="65"/>
                    <a:pt x="15" y="52"/>
                  </a:cubicBezTo>
                  <a:cubicBezTo>
                    <a:pt x="15" y="40"/>
                    <a:pt x="18" y="31"/>
                    <a:pt x="25" y="23"/>
                  </a:cubicBezTo>
                  <a:cubicBezTo>
                    <a:pt x="31" y="16"/>
                    <a:pt x="39" y="13"/>
                    <a:pt x="48" y="13"/>
                  </a:cubicBezTo>
                  <a:cubicBezTo>
                    <a:pt x="51" y="13"/>
                    <a:pt x="54" y="13"/>
                    <a:pt x="57" y="14"/>
                  </a:cubicBezTo>
                  <a:cubicBezTo>
                    <a:pt x="60" y="14"/>
                    <a:pt x="62" y="15"/>
                    <a:pt x="64" y="16"/>
                  </a:cubicBezTo>
                  <a:cubicBezTo>
                    <a:pt x="66" y="17"/>
                    <a:pt x="67" y="18"/>
                    <a:pt x="69" y="19"/>
                  </a:cubicBezTo>
                  <a:cubicBezTo>
                    <a:pt x="71" y="21"/>
                    <a:pt x="72" y="22"/>
                    <a:pt x="73" y="23"/>
                  </a:cubicBezTo>
                  <a:cubicBezTo>
                    <a:pt x="74" y="24"/>
                    <a:pt x="74" y="25"/>
                    <a:pt x="75" y="26"/>
                  </a:cubicBezTo>
                  <a:cubicBezTo>
                    <a:pt x="76" y="27"/>
                    <a:pt x="76" y="27"/>
                    <a:pt x="76" y="27"/>
                  </a:cubicBezTo>
                  <a:cubicBezTo>
                    <a:pt x="86" y="18"/>
                    <a:pt x="86" y="18"/>
                    <a:pt x="86" y="18"/>
                  </a:cubicBezTo>
                  <a:cubicBezTo>
                    <a:pt x="77" y="6"/>
                    <a:pt x="64" y="0"/>
                    <a:pt x="48" y="0"/>
                  </a:cubicBezTo>
                  <a:cubicBezTo>
                    <a:pt x="35" y="0"/>
                    <a:pt x="23" y="4"/>
                    <a:pt x="14" y="14"/>
                  </a:cubicBezTo>
                  <a:cubicBezTo>
                    <a:pt x="4" y="24"/>
                    <a:pt x="0" y="36"/>
                    <a:pt x="0" y="52"/>
                  </a:cubicBezTo>
                  <a:cubicBezTo>
                    <a:pt x="0" y="69"/>
                    <a:pt x="4" y="82"/>
                    <a:pt x="13" y="91"/>
                  </a:cubicBezTo>
                  <a:cubicBezTo>
                    <a:pt x="21" y="101"/>
                    <a:pt x="32" y="106"/>
                    <a:pt x="45" y="106"/>
                  </a:cubicBezTo>
                  <a:cubicBezTo>
                    <a:pt x="50" y="106"/>
                    <a:pt x="54" y="105"/>
                    <a:pt x="57" y="104"/>
                  </a:cubicBezTo>
                  <a:cubicBezTo>
                    <a:pt x="61" y="103"/>
                    <a:pt x="64" y="102"/>
                    <a:pt x="66" y="101"/>
                  </a:cubicBezTo>
                  <a:cubicBezTo>
                    <a:pt x="69" y="100"/>
                    <a:pt x="71" y="99"/>
                    <a:pt x="73" y="97"/>
                  </a:cubicBezTo>
                  <a:cubicBezTo>
                    <a:pt x="75" y="95"/>
                    <a:pt x="76" y="94"/>
                    <a:pt x="76" y="94"/>
                  </a:cubicBezTo>
                  <a:cubicBezTo>
                    <a:pt x="77" y="93"/>
                    <a:pt x="77" y="93"/>
                    <a:pt x="78" y="92"/>
                  </a:cubicBezTo>
                  <a:cubicBezTo>
                    <a:pt x="79" y="104"/>
                    <a:pt x="79" y="104"/>
                    <a:pt x="79" y="104"/>
                  </a:cubicBezTo>
                  <a:cubicBezTo>
                    <a:pt x="89" y="104"/>
                    <a:pt x="89" y="104"/>
                    <a:pt x="89" y="104"/>
                  </a:cubicBezTo>
                  <a:cubicBezTo>
                    <a:pt x="89" y="51"/>
                    <a:pt x="89" y="51"/>
                    <a:pt x="89" y="51"/>
                  </a:cubicBezTo>
                  <a:cubicBezTo>
                    <a:pt x="50" y="51"/>
                    <a:pt x="50" y="51"/>
                    <a:pt x="50" y="51"/>
                  </a:cubicBezTo>
                  <a:lnTo>
                    <a:pt x="50" y="6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1" name="Freeform 7">
              <a:extLst>
                <a:ext uri="{FF2B5EF4-FFF2-40B4-BE49-F238E27FC236}">
                  <a16:creationId xmlns:a16="http://schemas.microsoft.com/office/drawing/2014/main" id="{5E276722-5197-B412-82F4-CAE376DBBFED}"/>
                </a:ext>
              </a:extLst>
            </p:cNvPr>
            <p:cNvSpPr>
              <a:spLocks/>
            </p:cNvSpPr>
            <p:nvPr/>
          </p:nvSpPr>
          <p:spPr bwMode="auto">
            <a:xfrm>
              <a:off x="1246188" y="436563"/>
              <a:ext cx="34925" cy="63500"/>
            </a:xfrm>
            <a:custGeom>
              <a:avLst/>
              <a:gdLst>
                <a:gd name="T0" fmla="*/ 23 w 43"/>
                <a:gd name="T1" fmla="*/ 5 h 77"/>
                <a:gd name="T2" fmla="*/ 14 w 43"/>
                <a:gd name="T3" fmla="*/ 17 h 77"/>
                <a:gd name="T4" fmla="*/ 13 w 43"/>
                <a:gd name="T5" fmla="*/ 2 h 77"/>
                <a:gd name="T6" fmla="*/ 0 w 43"/>
                <a:gd name="T7" fmla="*/ 2 h 77"/>
                <a:gd name="T8" fmla="*/ 0 w 43"/>
                <a:gd name="T9" fmla="*/ 77 h 77"/>
                <a:gd name="T10" fmla="*/ 14 w 43"/>
                <a:gd name="T11" fmla="*/ 77 h 77"/>
                <a:gd name="T12" fmla="*/ 14 w 43"/>
                <a:gd name="T13" fmla="*/ 35 h 77"/>
                <a:gd name="T14" fmla="*/ 24 w 43"/>
                <a:gd name="T15" fmla="*/ 18 h 77"/>
                <a:gd name="T16" fmla="*/ 35 w 43"/>
                <a:gd name="T17" fmla="*/ 14 h 77"/>
                <a:gd name="T18" fmla="*/ 41 w 43"/>
                <a:gd name="T19" fmla="*/ 15 h 77"/>
                <a:gd name="T20" fmla="*/ 43 w 43"/>
                <a:gd name="T21" fmla="*/ 1 h 77"/>
                <a:gd name="T22" fmla="*/ 37 w 43"/>
                <a:gd name="T23" fmla="*/ 0 h 77"/>
                <a:gd name="T24" fmla="*/ 23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3" y="5"/>
                  </a:moveTo>
                  <a:cubicBezTo>
                    <a:pt x="19" y="8"/>
                    <a:pt x="16" y="12"/>
                    <a:pt x="14" y="17"/>
                  </a:cubicBezTo>
                  <a:cubicBezTo>
                    <a:pt x="13" y="2"/>
                    <a:pt x="13" y="2"/>
                    <a:pt x="13" y="2"/>
                  </a:cubicBezTo>
                  <a:cubicBezTo>
                    <a:pt x="0" y="2"/>
                    <a:pt x="0" y="2"/>
                    <a:pt x="0" y="2"/>
                  </a:cubicBezTo>
                  <a:cubicBezTo>
                    <a:pt x="0" y="77"/>
                    <a:pt x="0" y="77"/>
                    <a:pt x="0" y="77"/>
                  </a:cubicBezTo>
                  <a:cubicBezTo>
                    <a:pt x="14" y="77"/>
                    <a:pt x="14" y="77"/>
                    <a:pt x="14" y="77"/>
                  </a:cubicBezTo>
                  <a:cubicBezTo>
                    <a:pt x="14" y="35"/>
                    <a:pt x="14" y="35"/>
                    <a:pt x="14" y="35"/>
                  </a:cubicBezTo>
                  <a:cubicBezTo>
                    <a:pt x="15" y="27"/>
                    <a:pt x="19" y="22"/>
                    <a:pt x="24" y="18"/>
                  </a:cubicBezTo>
                  <a:cubicBezTo>
                    <a:pt x="28" y="16"/>
                    <a:pt x="31" y="14"/>
                    <a:pt x="35" y="14"/>
                  </a:cubicBezTo>
                  <a:cubicBezTo>
                    <a:pt x="37" y="14"/>
                    <a:pt x="39" y="15"/>
                    <a:pt x="41" y="15"/>
                  </a:cubicBezTo>
                  <a:cubicBezTo>
                    <a:pt x="43" y="1"/>
                    <a:pt x="43" y="1"/>
                    <a:pt x="43" y="1"/>
                  </a:cubicBezTo>
                  <a:cubicBezTo>
                    <a:pt x="37" y="0"/>
                    <a:pt x="37" y="0"/>
                    <a:pt x="37" y="0"/>
                  </a:cubicBezTo>
                  <a:cubicBezTo>
                    <a:pt x="32" y="0"/>
                    <a:pt x="27" y="2"/>
                    <a:pt x="23"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 name="Freeform 8">
              <a:extLst>
                <a:ext uri="{FF2B5EF4-FFF2-40B4-BE49-F238E27FC236}">
                  <a16:creationId xmlns:a16="http://schemas.microsoft.com/office/drawing/2014/main" id="{030C0CC0-0956-B1B0-70A8-800FA865F98A}"/>
                </a:ext>
              </a:extLst>
            </p:cNvPr>
            <p:cNvSpPr>
              <a:spLocks noEditPoints="1"/>
            </p:cNvSpPr>
            <p:nvPr/>
          </p:nvSpPr>
          <p:spPr bwMode="auto">
            <a:xfrm>
              <a:off x="1284288" y="438150"/>
              <a:ext cx="60325" cy="63500"/>
            </a:xfrm>
            <a:custGeom>
              <a:avLst/>
              <a:gdLst>
                <a:gd name="T0" fmla="*/ 36 w 72"/>
                <a:gd name="T1" fmla="*/ 0 h 78"/>
                <a:gd name="T2" fmla="*/ 10 w 72"/>
                <a:gd name="T3" fmla="*/ 10 h 78"/>
                <a:gd name="T4" fmla="*/ 0 w 72"/>
                <a:gd name="T5" fmla="*/ 39 h 78"/>
                <a:gd name="T6" fmla="*/ 10 w 72"/>
                <a:gd name="T7" fmla="*/ 67 h 78"/>
                <a:gd name="T8" fmla="*/ 36 w 72"/>
                <a:gd name="T9" fmla="*/ 78 h 78"/>
                <a:gd name="T10" fmla="*/ 62 w 72"/>
                <a:gd name="T11" fmla="*/ 67 h 78"/>
                <a:gd name="T12" fmla="*/ 72 w 72"/>
                <a:gd name="T13" fmla="*/ 39 h 78"/>
                <a:gd name="T14" fmla="*/ 62 w 72"/>
                <a:gd name="T15" fmla="*/ 10 h 78"/>
                <a:gd name="T16" fmla="*/ 36 w 72"/>
                <a:gd name="T17" fmla="*/ 0 h 78"/>
                <a:gd name="T18" fmla="*/ 52 w 72"/>
                <a:gd name="T19" fmla="*/ 59 h 78"/>
                <a:gd name="T20" fmla="*/ 36 w 72"/>
                <a:gd name="T21" fmla="*/ 66 h 78"/>
                <a:gd name="T22" fmla="*/ 20 w 72"/>
                <a:gd name="T23" fmla="*/ 59 h 78"/>
                <a:gd name="T24" fmla="*/ 15 w 72"/>
                <a:gd name="T25" fmla="*/ 39 h 78"/>
                <a:gd name="T26" fmla="*/ 20 w 72"/>
                <a:gd name="T27" fmla="*/ 19 h 78"/>
                <a:gd name="T28" fmla="*/ 36 w 72"/>
                <a:gd name="T29" fmla="*/ 11 h 78"/>
                <a:gd name="T30" fmla="*/ 52 w 72"/>
                <a:gd name="T31" fmla="*/ 19 h 78"/>
                <a:gd name="T32" fmla="*/ 57 w 72"/>
                <a:gd name="T33" fmla="*/ 39 h 78"/>
                <a:gd name="T34" fmla="*/ 52 w 72"/>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78">
                  <a:moveTo>
                    <a:pt x="36" y="0"/>
                  </a:moveTo>
                  <a:cubicBezTo>
                    <a:pt x="25" y="0"/>
                    <a:pt x="16" y="3"/>
                    <a:pt x="10" y="10"/>
                  </a:cubicBezTo>
                  <a:cubicBezTo>
                    <a:pt x="3" y="17"/>
                    <a:pt x="0" y="27"/>
                    <a:pt x="0" y="39"/>
                  </a:cubicBezTo>
                  <a:cubicBezTo>
                    <a:pt x="0" y="51"/>
                    <a:pt x="3" y="60"/>
                    <a:pt x="10" y="67"/>
                  </a:cubicBezTo>
                  <a:cubicBezTo>
                    <a:pt x="16" y="74"/>
                    <a:pt x="25" y="78"/>
                    <a:pt x="36" y="78"/>
                  </a:cubicBezTo>
                  <a:cubicBezTo>
                    <a:pt x="47" y="78"/>
                    <a:pt x="56" y="74"/>
                    <a:pt x="62" y="67"/>
                  </a:cubicBezTo>
                  <a:cubicBezTo>
                    <a:pt x="69" y="60"/>
                    <a:pt x="72" y="51"/>
                    <a:pt x="72" y="39"/>
                  </a:cubicBezTo>
                  <a:cubicBezTo>
                    <a:pt x="72" y="27"/>
                    <a:pt x="69" y="17"/>
                    <a:pt x="62"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0" y="19"/>
                  </a:cubicBezTo>
                  <a:cubicBezTo>
                    <a:pt x="24" y="14"/>
                    <a:pt x="29" y="11"/>
                    <a:pt x="36" y="11"/>
                  </a:cubicBezTo>
                  <a:cubicBezTo>
                    <a:pt x="43" y="11"/>
                    <a:pt x="48" y="14"/>
                    <a:pt x="52" y="19"/>
                  </a:cubicBezTo>
                  <a:cubicBezTo>
                    <a:pt x="56" y="24"/>
                    <a:pt x="57" y="30"/>
                    <a:pt x="57" y="39"/>
                  </a:cubicBezTo>
                  <a:cubicBezTo>
                    <a:pt x="57" y="47"/>
                    <a:pt x="56" y="54"/>
                    <a:pt x="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 name="Freeform 9">
              <a:extLst>
                <a:ext uri="{FF2B5EF4-FFF2-40B4-BE49-F238E27FC236}">
                  <a16:creationId xmlns:a16="http://schemas.microsoft.com/office/drawing/2014/main" id="{88BAE485-97CC-07B4-6CBC-75F7EB1F86CD}"/>
                </a:ext>
              </a:extLst>
            </p:cNvPr>
            <p:cNvSpPr>
              <a:spLocks/>
            </p:cNvSpPr>
            <p:nvPr/>
          </p:nvSpPr>
          <p:spPr bwMode="auto">
            <a:xfrm>
              <a:off x="1350963" y="438150"/>
              <a:ext cx="90488" cy="61913"/>
            </a:xfrm>
            <a:custGeom>
              <a:avLst/>
              <a:gdLst>
                <a:gd name="T0" fmla="*/ 41 w 57"/>
                <a:gd name="T1" fmla="*/ 31 h 39"/>
                <a:gd name="T2" fmla="*/ 32 w 57"/>
                <a:gd name="T3" fmla="*/ 0 h 39"/>
                <a:gd name="T4" fmla="*/ 24 w 57"/>
                <a:gd name="T5" fmla="*/ 0 h 39"/>
                <a:gd name="T6" fmla="*/ 16 w 57"/>
                <a:gd name="T7" fmla="*/ 31 h 39"/>
                <a:gd name="T8" fmla="*/ 8 w 57"/>
                <a:gd name="T9" fmla="*/ 0 h 39"/>
                <a:gd name="T10" fmla="*/ 0 w 57"/>
                <a:gd name="T11" fmla="*/ 0 h 39"/>
                <a:gd name="T12" fmla="*/ 12 w 57"/>
                <a:gd name="T13" fmla="*/ 39 h 39"/>
                <a:gd name="T14" fmla="*/ 20 w 57"/>
                <a:gd name="T15" fmla="*/ 39 h 39"/>
                <a:gd name="T16" fmla="*/ 28 w 57"/>
                <a:gd name="T17" fmla="*/ 9 h 39"/>
                <a:gd name="T18" fmla="*/ 37 w 57"/>
                <a:gd name="T19" fmla="*/ 39 h 39"/>
                <a:gd name="T20" fmla="*/ 45 w 57"/>
                <a:gd name="T21" fmla="*/ 39 h 39"/>
                <a:gd name="T22" fmla="*/ 57 w 57"/>
                <a:gd name="T23" fmla="*/ 0 h 39"/>
                <a:gd name="T24" fmla="*/ 49 w 57"/>
                <a:gd name="T25" fmla="*/ 0 h 39"/>
                <a:gd name="T26" fmla="*/ 41 w 57"/>
                <a:gd name="T27" fmla="*/ 3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7" h="39">
                  <a:moveTo>
                    <a:pt x="41" y="31"/>
                  </a:moveTo>
                  <a:lnTo>
                    <a:pt x="32" y="0"/>
                  </a:lnTo>
                  <a:lnTo>
                    <a:pt x="24" y="0"/>
                  </a:lnTo>
                  <a:lnTo>
                    <a:pt x="16" y="31"/>
                  </a:lnTo>
                  <a:lnTo>
                    <a:pt x="8" y="0"/>
                  </a:lnTo>
                  <a:lnTo>
                    <a:pt x="0" y="0"/>
                  </a:lnTo>
                  <a:lnTo>
                    <a:pt x="12" y="39"/>
                  </a:lnTo>
                  <a:lnTo>
                    <a:pt x="20" y="39"/>
                  </a:lnTo>
                  <a:lnTo>
                    <a:pt x="28" y="9"/>
                  </a:lnTo>
                  <a:lnTo>
                    <a:pt x="37" y="39"/>
                  </a:lnTo>
                  <a:lnTo>
                    <a:pt x="45" y="39"/>
                  </a:lnTo>
                  <a:lnTo>
                    <a:pt x="57" y="0"/>
                  </a:lnTo>
                  <a:lnTo>
                    <a:pt x="49" y="0"/>
                  </a:lnTo>
                  <a:lnTo>
                    <a:pt x="41" y="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 name="Freeform 10">
              <a:extLst>
                <a:ext uri="{FF2B5EF4-FFF2-40B4-BE49-F238E27FC236}">
                  <a16:creationId xmlns:a16="http://schemas.microsoft.com/office/drawing/2014/main" id="{E0EE8424-6820-BE0B-2C64-487E7DD59BC7}"/>
                </a:ext>
              </a:extLst>
            </p:cNvPr>
            <p:cNvSpPr>
              <a:spLocks/>
            </p:cNvSpPr>
            <p:nvPr/>
          </p:nvSpPr>
          <p:spPr bwMode="auto">
            <a:xfrm>
              <a:off x="1446213" y="422275"/>
              <a:ext cx="38100" cy="79375"/>
            </a:xfrm>
            <a:custGeom>
              <a:avLst/>
              <a:gdLst>
                <a:gd name="T0" fmla="*/ 26 w 46"/>
                <a:gd name="T1" fmla="*/ 0 h 97"/>
                <a:gd name="T2" fmla="*/ 13 w 46"/>
                <a:gd name="T3" fmla="*/ 0 h 97"/>
                <a:gd name="T4" fmla="*/ 11 w 46"/>
                <a:gd name="T5" fmla="*/ 20 h 97"/>
                <a:gd name="T6" fmla="*/ 0 w 46"/>
                <a:gd name="T7" fmla="*/ 20 h 97"/>
                <a:gd name="T8" fmla="*/ 0 w 46"/>
                <a:gd name="T9" fmla="*/ 31 h 97"/>
                <a:gd name="T10" fmla="*/ 11 w 46"/>
                <a:gd name="T11" fmla="*/ 31 h 97"/>
                <a:gd name="T12" fmla="*/ 11 w 46"/>
                <a:gd name="T13" fmla="*/ 72 h 97"/>
                <a:gd name="T14" fmla="*/ 16 w 46"/>
                <a:gd name="T15" fmla="*/ 91 h 97"/>
                <a:gd name="T16" fmla="*/ 32 w 46"/>
                <a:gd name="T17" fmla="*/ 97 h 97"/>
                <a:gd name="T18" fmla="*/ 46 w 46"/>
                <a:gd name="T19" fmla="*/ 95 h 97"/>
                <a:gd name="T20" fmla="*/ 44 w 46"/>
                <a:gd name="T21" fmla="*/ 84 h 97"/>
                <a:gd name="T22" fmla="*/ 36 w 46"/>
                <a:gd name="T23" fmla="*/ 85 h 97"/>
                <a:gd name="T24" fmla="*/ 28 w 46"/>
                <a:gd name="T25" fmla="*/ 82 h 97"/>
                <a:gd name="T26" fmla="*/ 26 w 46"/>
                <a:gd name="T27" fmla="*/ 70 h 97"/>
                <a:gd name="T28" fmla="*/ 26 w 46"/>
                <a:gd name="T29" fmla="*/ 31 h 97"/>
                <a:gd name="T30" fmla="*/ 46 w 46"/>
                <a:gd name="T31" fmla="*/ 31 h 97"/>
                <a:gd name="T32" fmla="*/ 46 w 46"/>
                <a:gd name="T33" fmla="*/ 20 h 97"/>
                <a:gd name="T34" fmla="*/ 26 w 46"/>
                <a:gd name="T35" fmla="*/ 20 h 97"/>
                <a:gd name="T36" fmla="*/ 26 w 46"/>
                <a:gd name="T37"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6" h="97">
                  <a:moveTo>
                    <a:pt x="26" y="0"/>
                  </a:moveTo>
                  <a:cubicBezTo>
                    <a:pt x="13" y="0"/>
                    <a:pt x="13" y="0"/>
                    <a:pt x="13" y="0"/>
                  </a:cubicBezTo>
                  <a:cubicBezTo>
                    <a:pt x="11" y="20"/>
                    <a:pt x="11" y="20"/>
                    <a:pt x="11" y="20"/>
                  </a:cubicBezTo>
                  <a:cubicBezTo>
                    <a:pt x="0" y="20"/>
                    <a:pt x="0" y="20"/>
                    <a:pt x="0" y="20"/>
                  </a:cubicBezTo>
                  <a:cubicBezTo>
                    <a:pt x="0" y="31"/>
                    <a:pt x="0" y="31"/>
                    <a:pt x="0" y="31"/>
                  </a:cubicBezTo>
                  <a:cubicBezTo>
                    <a:pt x="11" y="31"/>
                    <a:pt x="11" y="31"/>
                    <a:pt x="11" y="31"/>
                  </a:cubicBezTo>
                  <a:cubicBezTo>
                    <a:pt x="11" y="72"/>
                    <a:pt x="11" y="72"/>
                    <a:pt x="11" y="72"/>
                  </a:cubicBezTo>
                  <a:cubicBezTo>
                    <a:pt x="11" y="81"/>
                    <a:pt x="13" y="88"/>
                    <a:pt x="16" y="91"/>
                  </a:cubicBezTo>
                  <a:cubicBezTo>
                    <a:pt x="20" y="95"/>
                    <a:pt x="25" y="97"/>
                    <a:pt x="32" y="97"/>
                  </a:cubicBezTo>
                  <a:cubicBezTo>
                    <a:pt x="38" y="97"/>
                    <a:pt x="42" y="96"/>
                    <a:pt x="46" y="95"/>
                  </a:cubicBezTo>
                  <a:cubicBezTo>
                    <a:pt x="44" y="84"/>
                    <a:pt x="44" y="84"/>
                    <a:pt x="44" y="84"/>
                  </a:cubicBezTo>
                  <a:cubicBezTo>
                    <a:pt x="42" y="85"/>
                    <a:pt x="39" y="85"/>
                    <a:pt x="36" y="85"/>
                  </a:cubicBezTo>
                  <a:cubicBezTo>
                    <a:pt x="33" y="85"/>
                    <a:pt x="30" y="84"/>
                    <a:pt x="28" y="82"/>
                  </a:cubicBezTo>
                  <a:cubicBezTo>
                    <a:pt x="27" y="80"/>
                    <a:pt x="26" y="76"/>
                    <a:pt x="26" y="70"/>
                  </a:cubicBezTo>
                  <a:cubicBezTo>
                    <a:pt x="26" y="31"/>
                    <a:pt x="26" y="31"/>
                    <a:pt x="26" y="31"/>
                  </a:cubicBezTo>
                  <a:cubicBezTo>
                    <a:pt x="46" y="31"/>
                    <a:pt x="46" y="31"/>
                    <a:pt x="46" y="31"/>
                  </a:cubicBezTo>
                  <a:cubicBezTo>
                    <a:pt x="46" y="20"/>
                    <a:pt x="46" y="20"/>
                    <a:pt x="46" y="20"/>
                  </a:cubicBezTo>
                  <a:cubicBezTo>
                    <a:pt x="26" y="20"/>
                    <a:pt x="26" y="20"/>
                    <a:pt x="26" y="20"/>
                  </a:cubicBezTo>
                  <a:lnTo>
                    <a:pt x="2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5" name="Freeform 11">
              <a:extLst>
                <a:ext uri="{FF2B5EF4-FFF2-40B4-BE49-F238E27FC236}">
                  <a16:creationId xmlns:a16="http://schemas.microsoft.com/office/drawing/2014/main" id="{493BFF13-D216-7236-ADB3-513803D7A451}"/>
                </a:ext>
              </a:extLst>
            </p:cNvPr>
            <p:cNvSpPr>
              <a:spLocks/>
            </p:cNvSpPr>
            <p:nvPr/>
          </p:nvSpPr>
          <p:spPr bwMode="auto">
            <a:xfrm>
              <a:off x="1497013" y="412750"/>
              <a:ext cx="52388" cy="87313"/>
            </a:xfrm>
            <a:custGeom>
              <a:avLst/>
              <a:gdLst>
                <a:gd name="T0" fmla="*/ 39 w 64"/>
                <a:gd name="T1" fmla="*/ 30 h 106"/>
                <a:gd name="T2" fmla="*/ 14 w 64"/>
                <a:gd name="T3" fmla="*/ 45 h 106"/>
                <a:gd name="T4" fmla="*/ 14 w 64"/>
                <a:gd name="T5" fmla="*/ 0 h 106"/>
                <a:gd name="T6" fmla="*/ 0 w 64"/>
                <a:gd name="T7" fmla="*/ 0 h 106"/>
                <a:gd name="T8" fmla="*/ 0 w 64"/>
                <a:gd name="T9" fmla="*/ 106 h 106"/>
                <a:gd name="T10" fmla="*/ 14 w 64"/>
                <a:gd name="T11" fmla="*/ 106 h 106"/>
                <a:gd name="T12" fmla="*/ 14 w 64"/>
                <a:gd name="T13" fmla="*/ 62 h 106"/>
                <a:gd name="T14" fmla="*/ 21 w 64"/>
                <a:gd name="T15" fmla="*/ 49 h 106"/>
                <a:gd name="T16" fmla="*/ 34 w 64"/>
                <a:gd name="T17" fmla="*/ 42 h 106"/>
                <a:gd name="T18" fmla="*/ 46 w 64"/>
                <a:gd name="T19" fmla="*/ 47 h 106"/>
                <a:gd name="T20" fmla="*/ 49 w 64"/>
                <a:gd name="T21" fmla="*/ 62 h 106"/>
                <a:gd name="T22" fmla="*/ 49 w 64"/>
                <a:gd name="T23" fmla="*/ 106 h 106"/>
                <a:gd name="T24" fmla="*/ 64 w 64"/>
                <a:gd name="T25" fmla="*/ 106 h 106"/>
                <a:gd name="T26" fmla="*/ 64 w 64"/>
                <a:gd name="T27" fmla="*/ 58 h 106"/>
                <a:gd name="T28" fmla="*/ 57 w 64"/>
                <a:gd name="T29" fmla="*/ 37 h 106"/>
                <a:gd name="T30" fmla="*/ 39 w 64"/>
                <a:gd name="T31" fmla="*/ 3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4" h="106">
                  <a:moveTo>
                    <a:pt x="39" y="30"/>
                  </a:moveTo>
                  <a:cubicBezTo>
                    <a:pt x="29" y="30"/>
                    <a:pt x="20" y="35"/>
                    <a:pt x="14" y="45"/>
                  </a:cubicBezTo>
                  <a:cubicBezTo>
                    <a:pt x="14" y="0"/>
                    <a:pt x="14" y="0"/>
                    <a:pt x="14" y="0"/>
                  </a:cubicBezTo>
                  <a:cubicBezTo>
                    <a:pt x="0" y="0"/>
                    <a:pt x="0" y="0"/>
                    <a:pt x="0" y="0"/>
                  </a:cubicBezTo>
                  <a:cubicBezTo>
                    <a:pt x="0" y="106"/>
                    <a:pt x="0" y="106"/>
                    <a:pt x="0" y="106"/>
                  </a:cubicBezTo>
                  <a:cubicBezTo>
                    <a:pt x="14" y="106"/>
                    <a:pt x="14" y="106"/>
                    <a:pt x="14" y="106"/>
                  </a:cubicBezTo>
                  <a:cubicBezTo>
                    <a:pt x="14" y="62"/>
                    <a:pt x="14" y="62"/>
                    <a:pt x="14" y="62"/>
                  </a:cubicBezTo>
                  <a:cubicBezTo>
                    <a:pt x="15" y="57"/>
                    <a:pt x="17" y="53"/>
                    <a:pt x="21" y="49"/>
                  </a:cubicBezTo>
                  <a:cubicBezTo>
                    <a:pt x="25" y="44"/>
                    <a:pt x="29" y="42"/>
                    <a:pt x="34" y="42"/>
                  </a:cubicBezTo>
                  <a:cubicBezTo>
                    <a:pt x="40" y="42"/>
                    <a:pt x="44" y="44"/>
                    <a:pt x="46" y="47"/>
                  </a:cubicBezTo>
                  <a:cubicBezTo>
                    <a:pt x="48" y="50"/>
                    <a:pt x="49" y="55"/>
                    <a:pt x="49" y="62"/>
                  </a:cubicBezTo>
                  <a:cubicBezTo>
                    <a:pt x="49" y="106"/>
                    <a:pt x="49" y="106"/>
                    <a:pt x="49" y="106"/>
                  </a:cubicBezTo>
                  <a:cubicBezTo>
                    <a:pt x="64" y="106"/>
                    <a:pt x="64" y="106"/>
                    <a:pt x="64" y="106"/>
                  </a:cubicBezTo>
                  <a:cubicBezTo>
                    <a:pt x="64" y="58"/>
                    <a:pt x="64" y="58"/>
                    <a:pt x="64" y="58"/>
                  </a:cubicBezTo>
                  <a:cubicBezTo>
                    <a:pt x="64" y="48"/>
                    <a:pt x="62" y="41"/>
                    <a:pt x="57" y="37"/>
                  </a:cubicBezTo>
                  <a:cubicBezTo>
                    <a:pt x="53" y="32"/>
                    <a:pt x="47" y="30"/>
                    <a:pt x="39"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 name="Freeform 12">
              <a:extLst>
                <a:ext uri="{FF2B5EF4-FFF2-40B4-BE49-F238E27FC236}">
                  <a16:creationId xmlns:a16="http://schemas.microsoft.com/office/drawing/2014/main" id="{A2FBFC85-5630-8BC3-A583-1DEC58BBCCA5}"/>
                </a:ext>
              </a:extLst>
            </p:cNvPr>
            <p:cNvSpPr>
              <a:spLocks noEditPoints="1"/>
            </p:cNvSpPr>
            <p:nvPr/>
          </p:nvSpPr>
          <p:spPr bwMode="auto">
            <a:xfrm>
              <a:off x="1581151" y="415925"/>
              <a:ext cx="77788" cy="84138"/>
            </a:xfrm>
            <a:custGeom>
              <a:avLst/>
              <a:gdLst>
                <a:gd name="T0" fmla="*/ 20 w 49"/>
                <a:gd name="T1" fmla="*/ 0 h 53"/>
                <a:gd name="T2" fmla="*/ 0 w 49"/>
                <a:gd name="T3" fmla="*/ 53 h 53"/>
                <a:gd name="T4" fmla="*/ 8 w 49"/>
                <a:gd name="T5" fmla="*/ 53 h 53"/>
                <a:gd name="T6" fmla="*/ 13 w 49"/>
                <a:gd name="T7" fmla="*/ 40 h 53"/>
                <a:gd name="T8" fmla="*/ 36 w 49"/>
                <a:gd name="T9" fmla="*/ 40 h 53"/>
                <a:gd name="T10" fmla="*/ 40 w 49"/>
                <a:gd name="T11" fmla="*/ 53 h 53"/>
                <a:gd name="T12" fmla="*/ 49 w 49"/>
                <a:gd name="T13" fmla="*/ 53 h 53"/>
                <a:gd name="T14" fmla="*/ 29 w 49"/>
                <a:gd name="T15" fmla="*/ 0 h 53"/>
                <a:gd name="T16" fmla="*/ 20 w 49"/>
                <a:gd name="T17" fmla="*/ 0 h 53"/>
                <a:gd name="T18" fmla="*/ 15 w 49"/>
                <a:gd name="T19" fmla="*/ 34 h 53"/>
                <a:gd name="T20" fmla="*/ 24 w 49"/>
                <a:gd name="T21" fmla="*/ 7 h 53"/>
                <a:gd name="T22" fmla="*/ 34 w 49"/>
                <a:gd name="T23" fmla="*/ 34 h 53"/>
                <a:gd name="T24" fmla="*/ 15 w 49"/>
                <a:gd name="T25" fmla="*/ 34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3">
                  <a:moveTo>
                    <a:pt x="20" y="0"/>
                  </a:moveTo>
                  <a:lnTo>
                    <a:pt x="0" y="53"/>
                  </a:lnTo>
                  <a:lnTo>
                    <a:pt x="8" y="53"/>
                  </a:lnTo>
                  <a:lnTo>
                    <a:pt x="13" y="40"/>
                  </a:lnTo>
                  <a:lnTo>
                    <a:pt x="36" y="40"/>
                  </a:lnTo>
                  <a:lnTo>
                    <a:pt x="40" y="53"/>
                  </a:lnTo>
                  <a:lnTo>
                    <a:pt x="49" y="53"/>
                  </a:lnTo>
                  <a:lnTo>
                    <a:pt x="29" y="0"/>
                  </a:lnTo>
                  <a:lnTo>
                    <a:pt x="20" y="0"/>
                  </a:lnTo>
                  <a:close/>
                  <a:moveTo>
                    <a:pt x="15" y="34"/>
                  </a:moveTo>
                  <a:lnTo>
                    <a:pt x="24" y="7"/>
                  </a:lnTo>
                  <a:lnTo>
                    <a:pt x="34" y="34"/>
                  </a:lnTo>
                  <a:lnTo>
                    <a:pt x="15" y="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 name="Freeform 14">
              <a:extLst>
                <a:ext uri="{FF2B5EF4-FFF2-40B4-BE49-F238E27FC236}">
                  <a16:creationId xmlns:a16="http://schemas.microsoft.com/office/drawing/2014/main" id="{FF83A1F9-4D22-902B-230C-EA48637DF2D8}"/>
                </a:ext>
              </a:extLst>
            </p:cNvPr>
            <p:cNvSpPr>
              <a:spLocks noEditPoints="1"/>
            </p:cNvSpPr>
            <p:nvPr/>
          </p:nvSpPr>
          <p:spPr bwMode="auto">
            <a:xfrm>
              <a:off x="1663701" y="412750"/>
              <a:ext cx="58738" cy="88900"/>
            </a:xfrm>
            <a:custGeom>
              <a:avLst/>
              <a:gdLst>
                <a:gd name="T0" fmla="*/ 57 w 71"/>
                <a:gd name="T1" fmla="*/ 43 h 108"/>
                <a:gd name="T2" fmla="*/ 55 w 71"/>
                <a:gd name="T3" fmla="*/ 40 h 108"/>
                <a:gd name="T4" fmla="*/ 51 w 71"/>
                <a:gd name="T5" fmla="*/ 36 h 108"/>
                <a:gd name="T6" fmla="*/ 43 w 71"/>
                <a:gd name="T7" fmla="*/ 31 h 108"/>
                <a:gd name="T8" fmla="*/ 33 w 71"/>
                <a:gd name="T9" fmla="*/ 30 h 108"/>
                <a:gd name="T10" fmla="*/ 9 w 71"/>
                <a:gd name="T11" fmla="*/ 41 h 108"/>
                <a:gd name="T12" fmla="*/ 0 w 71"/>
                <a:gd name="T13" fmla="*/ 69 h 108"/>
                <a:gd name="T14" fmla="*/ 8 w 71"/>
                <a:gd name="T15" fmla="*/ 97 h 108"/>
                <a:gd name="T16" fmla="*/ 32 w 71"/>
                <a:gd name="T17" fmla="*/ 108 h 108"/>
                <a:gd name="T18" fmla="*/ 37 w 71"/>
                <a:gd name="T19" fmla="*/ 107 h 108"/>
                <a:gd name="T20" fmla="*/ 42 w 71"/>
                <a:gd name="T21" fmla="*/ 106 h 108"/>
                <a:gd name="T22" fmla="*/ 46 w 71"/>
                <a:gd name="T23" fmla="*/ 104 h 108"/>
                <a:gd name="T24" fmla="*/ 49 w 71"/>
                <a:gd name="T25" fmla="*/ 103 h 108"/>
                <a:gd name="T26" fmla="*/ 52 w 71"/>
                <a:gd name="T27" fmla="*/ 100 h 108"/>
                <a:gd name="T28" fmla="*/ 54 w 71"/>
                <a:gd name="T29" fmla="*/ 98 h 108"/>
                <a:gd name="T30" fmla="*/ 55 w 71"/>
                <a:gd name="T31" fmla="*/ 97 h 108"/>
                <a:gd name="T32" fmla="*/ 56 w 71"/>
                <a:gd name="T33" fmla="*/ 95 h 108"/>
                <a:gd name="T34" fmla="*/ 57 w 71"/>
                <a:gd name="T35" fmla="*/ 95 h 108"/>
                <a:gd name="T36" fmla="*/ 59 w 71"/>
                <a:gd name="T37" fmla="*/ 106 h 108"/>
                <a:gd name="T38" fmla="*/ 71 w 71"/>
                <a:gd name="T39" fmla="*/ 106 h 108"/>
                <a:gd name="T40" fmla="*/ 71 w 71"/>
                <a:gd name="T41" fmla="*/ 0 h 108"/>
                <a:gd name="T42" fmla="*/ 57 w 71"/>
                <a:gd name="T43" fmla="*/ 0 h 108"/>
                <a:gd name="T44" fmla="*/ 57 w 71"/>
                <a:gd name="T45" fmla="*/ 43 h 108"/>
                <a:gd name="T46" fmla="*/ 51 w 71"/>
                <a:gd name="T47" fmla="*/ 88 h 108"/>
                <a:gd name="T48" fmla="*/ 36 w 71"/>
                <a:gd name="T49" fmla="*/ 96 h 108"/>
                <a:gd name="T50" fmla="*/ 20 w 71"/>
                <a:gd name="T51" fmla="*/ 88 h 108"/>
                <a:gd name="T52" fmla="*/ 15 w 71"/>
                <a:gd name="T53" fmla="*/ 68 h 108"/>
                <a:gd name="T54" fmla="*/ 21 w 71"/>
                <a:gd name="T55" fmla="*/ 49 h 108"/>
                <a:gd name="T56" fmla="*/ 36 w 71"/>
                <a:gd name="T57" fmla="*/ 41 h 108"/>
                <a:gd name="T58" fmla="*/ 51 w 71"/>
                <a:gd name="T59" fmla="*/ 49 h 108"/>
                <a:gd name="T60" fmla="*/ 57 w 71"/>
                <a:gd name="T61" fmla="*/ 68 h 108"/>
                <a:gd name="T62" fmla="*/ 51 w 71"/>
                <a:gd name="T63" fmla="*/ 8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1" h="108">
                  <a:moveTo>
                    <a:pt x="57" y="43"/>
                  </a:moveTo>
                  <a:cubicBezTo>
                    <a:pt x="56" y="42"/>
                    <a:pt x="56" y="41"/>
                    <a:pt x="55" y="40"/>
                  </a:cubicBezTo>
                  <a:cubicBezTo>
                    <a:pt x="54" y="39"/>
                    <a:pt x="53" y="38"/>
                    <a:pt x="51" y="36"/>
                  </a:cubicBezTo>
                  <a:cubicBezTo>
                    <a:pt x="49" y="34"/>
                    <a:pt x="46" y="33"/>
                    <a:pt x="43" y="31"/>
                  </a:cubicBezTo>
                  <a:cubicBezTo>
                    <a:pt x="40" y="30"/>
                    <a:pt x="37" y="30"/>
                    <a:pt x="33" y="30"/>
                  </a:cubicBezTo>
                  <a:cubicBezTo>
                    <a:pt x="23" y="30"/>
                    <a:pt x="15" y="33"/>
                    <a:pt x="9" y="41"/>
                  </a:cubicBezTo>
                  <a:cubicBezTo>
                    <a:pt x="3" y="48"/>
                    <a:pt x="0" y="57"/>
                    <a:pt x="0" y="69"/>
                  </a:cubicBezTo>
                  <a:cubicBezTo>
                    <a:pt x="0" y="80"/>
                    <a:pt x="3" y="90"/>
                    <a:pt x="8" y="97"/>
                  </a:cubicBezTo>
                  <a:cubicBezTo>
                    <a:pt x="14" y="104"/>
                    <a:pt x="22" y="108"/>
                    <a:pt x="32" y="108"/>
                  </a:cubicBezTo>
                  <a:cubicBezTo>
                    <a:pt x="34" y="108"/>
                    <a:pt x="35" y="108"/>
                    <a:pt x="37" y="107"/>
                  </a:cubicBezTo>
                  <a:cubicBezTo>
                    <a:pt x="39" y="107"/>
                    <a:pt x="41" y="107"/>
                    <a:pt x="42" y="106"/>
                  </a:cubicBezTo>
                  <a:cubicBezTo>
                    <a:pt x="43" y="106"/>
                    <a:pt x="45" y="105"/>
                    <a:pt x="46" y="104"/>
                  </a:cubicBezTo>
                  <a:cubicBezTo>
                    <a:pt x="47" y="104"/>
                    <a:pt x="48" y="103"/>
                    <a:pt x="49" y="103"/>
                  </a:cubicBezTo>
                  <a:cubicBezTo>
                    <a:pt x="50" y="102"/>
                    <a:pt x="51" y="101"/>
                    <a:pt x="52" y="100"/>
                  </a:cubicBezTo>
                  <a:cubicBezTo>
                    <a:pt x="53" y="100"/>
                    <a:pt x="53" y="99"/>
                    <a:pt x="54" y="98"/>
                  </a:cubicBezTo>
                  <a:cubicBezTo>
                    <a:pt x="54" y="98"/>
                    <a:pt x="55" y="97"/>
                    <a:pt x="55" y="97"/>
                  </a:cubicBezTo>
                  <a:cubicBezTo>
                    <a:pt x="56" y="96"/>
                    <a:pt x="56" y="96"/>
                    <a:pt x="56" y="95"/>
                  </a:cubicBezTo>
                  <a:cubicBezTo>
                    <a:pt x="57" y="95"/>
                    <a:pt x="57" y="95"/>
                    <a:pt x="57" y="95"/>
                  </a:cubicBezTo>
                  <a:cubicBezTo>
                    <a:pt x="59" y="106"/>
                    <a:pt x="59" y="106"/>
                    <a:pt x="59" y="106"/>
                  </a:cubicBezTo>
                  <a:cubicBezTo>
                    <a:pt x="71" y="106"/>
                    <a:pt x="71" y="106"/>
                    <a:pt x="71" y="106"/>
                  </a:cubicBezTo>
                  <a:cubicBezTo>
                    <a:pt x="71" y="0"/>
                    <a:pt x="71" y="0"/>
                    <a:pt x="71" y="0"/>
                  </a:cubicBezTo>
                  <a:cubicBezTo>
                    <a:pt x="57" y="0"/>
                    <a:pt x="57" y="0"/>
                    <a:pt x="57" y="0"/>
                  </a:cubicBezTo>
                  <a:lnTo>
                    <a:pt x="57" y="43"/>
                  </a:lnTo>
                  <a:close/>
                  <a:moveTo>
                    <a:pt x="51" y="88"/>
                  </a:moveTo>
                  <a:cubicBezTo>
                    <a:pt x="47" y="93"/>
                    <a:pt x="42" y="96"/>
                    <a:pt x="36" y="96"/>
                  </a:cubicBezTo>
                  <a:cubicBezTo>
                    <a:pt x="29" y="96"/>
                    <a:pt x="24" y="93"/>
                    <a:pt x="20" y="88"/>
                  </a:cubicBezTo>
                  <a:cubicBezTo>
                    <a:pt x="17" y="83"/>
                    <a:pt x="15" y="76"/>
                    <a:pt x="15" y="68"/>
                  </a:cubicBezTo>
                  <a:cubicBezTo>
                    <a:pt x="15" y="61"/>
                    <a:pt x="17" y="54"/>
                    <a:pt x="21" y="49"/>
                  </a:cubicBezTo>
                  <a:cubicBezTo>
                    <a:pt x="25" y="44"/>
                    <a:pt x="30" y="41"/>
                    <a:pt x="36" y="41"/>
                  </a:cubicBezTo>
                  <a:cubicBezTo>
                    <a:pt x="43" y="41"/>
                    <a:pt x="48" y="44"/>
                    <a:pt x="51" y="49"/>
                  </a:cubicBezTo>
                  <a:cubicBezTo>
                    <a:pt x="55" y="54"/>
                    <a:pt x="57" y="61"/>
                    <a:pt x="57" y="68"/>
                  </a:cubicBezTo>
                  <a:cubicBezTo>
                    <a:pt x="57" y="76"/>
                    <a:pt x="55" y="83"/>
                    <a:pt x="51" y="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 name="Freeform 15">
              <a:extLst>
                <a:ext uri="{FF2B5EF4-FFF2-40B4-BE49-F238E27FC236}">
                  <a16:creationId xmlns:a16="http://schemas.microsoft.com/office/drawing/2014/main" id="{B67964F5-8081-A3D8-089C-A081B2E521A9}"/>
                </a:ext>
              </a:extLst>
            </p:cNvPr>
            <p:cNvSpPr>
              <a:spLocks/>
            </p:cNvSpPr>
            <p:nvPr/>
          </p:nvSpPr>
          <p:spPr bwMode="auto">
            <a:xfrm>
              <a:off x="1733551" y="438150"/>
              <a:ext cx="60325" cy="61913"/>
            </a:xfrm>
            <a:custGeom>
              <a:avLst/>
              <a:gdLst>
                <a:gd name="T0" fmla="*/ 18 w 38"/>
                <a:gd name="T1" fmla="*/ 32 h 39"/>
                <a:gd name="T2" fmla="*/ 8 w 38"/>
                <a:gd name="T3" fmla="*/ 0 h 39"/>
                <a:gd name="T4" fmla="*/ 0 w 38"/>
                <a:gd name="T5" fmla="*/ 0 h 39"/>
                <a:gd name="T6" fmla="*/ 15 w 38"/>
                <a:gd name="T7" fmla="*/ 39 h 39"/>
                <a:gd name="T8" fmla="*/ 23 w 38"/>
                <a:gd name="T9" fmla="*/ 39 h 39"/>
                <a:gd name="T10" fmla="*/ 38 w 38"/>
                <a:gd name="T11" fmla="*/ 0 h 39"/>
                <a:gd name="T12" fmla="*/ 29 w 38"/>
                <a:gd name="T13" fmla="*/ 0 h 39"/>
                <a:gd name="T14" fmla="*/ 18 w 38"/>
                <a:gd name="T15" fmla="*/ 32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39">
                  <a:moveTo>
                    <a:pt x="18" y="32"/>
                  </a:moveTo>
                  <a:lnTo>
                    <a:pt x="8" y="0"/>
                  </a:lnTo>
                  <a:lnTo>
                    <a:pt x="0" y="0"/>
                  </a:lnTo>
                  <a:lnTo>
                    <a:pt x="15" y="39"/>
                  </a:lnTo>
                  <a:lnTo>
                    <a:pt x="23" y="39"/>
                  </a:lnTo>
                  <a:lnTo>
                    <a:pt x="38" y="0"/>
                  </a:lnTo>
                  <a:lnTo>
                    <a:pt x="29" y="0"/>
                  </a:lnTo>
                  <a:lnTo>
                    <a:pt x="18"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9" name="Freeform 16">
              <a:extLst>
                <a:ext uri="{FF2B5EF4-FFF2-40B4-BE49-F238E27FC236}">
                  <a16:creationId xmlns:a16="http://schemas.microsoft.com/office/drawing/2014/main" id="{C73E25E4-139B-A180-CBFD-59414A4BD238}"/>
                </a:ext>
              </a:extLst>
            </p:cNvPr>
            <p:cNvSpPr>
              <a:spLocks/>
            </p:cNvSpPr>
            <p:nvPr/>
          </p:nvSpPr>
          <p:spPr bwMode="auto">
            <a:xfrm>
              <a:off x="1801813" y="411163"/>
              <a:ext cx="15875" cy="14288"/>
            </a:xfrm>
            <a:custGeom>
              <a:avLst/>
              <a:gdLst>
                <a:gd name="T0" fmla="*/ 10 w 19"/>
                <a:gd name="T1" fmla="*/ 0 h 18"/>
                <a:gd name="T2" fmla="*/ 3 w 19"/>
                <a:gd name="T3" fmla="*/ 2 h 18"/>
                <a:gd name="T4" fmla="*/ 0 w 19"/>
                <a:gd name="T5" fmla="*/ 9 h 18"/>
                <a:gd name="T6" fmla="*/ 3 w 19"/>
                <a:gd name="T7" fmla="*/ 16 h 18"/>
                <a:gd name="T8" fmla="*/ 10 w 19"/>
                <a:gd name="T9" fmla="*/ 18 h 18"/>
                <a:gd name="T10" fmla="*/ 17 w 19"/>
                <a:gd name="T11" fmla="*/ 16 h 18"/>
                <a:gd name="T12" fmla="*/ 19 w 19"/>
                <a:gd name="T13" fmla="*/ 9 h 18"/>
                <a:gd name="T14" fmla="*/ 17 w 19"/>
                <a:gd name="T15" fmla="*/ 2 h 18"/>
                <a:gd name="T16" fmla="*/ 10 w 19"/>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8">
                  <a:moveTo>
                    <a:pt x="10" y="0"/>
                  </a:moveTo>
                  <a:cubicBezTo>
                    <a:pt x="7" y="0"/>
                    <a:pt x="5" y="1"/>
                    <a:pt x="3" y="2"/>
                  </a:cubicBezTo>
                  <a:cubicBezTo>
                    <a:pt x="1" y="4"/>
                    <a:pt x="0" y="7"/>
                    <a:pt x="0" y="9"/>
                  </a:cubicBezTo>
                  <a:cubicBezTo>
                    <a:pt x="0" y="12"/>
                    <a:pt x="1" y="14"/>
                    <a:pt x="3" y="16"/>
                  </a:cubicBezTo>
                  <a:cubicBezTo>
                    <a:pt x="5" y="17"/>
                    <a:pt x="7" y="18"/>
                    <a:pt x="10" y="18"/>
                  </a:cubicBezTo>
                  <a:cubicBezTo>
                    <a:pt x="13" y="18"/>
                    <a:pt x="15" y="17"/>
                    <a:pt x="17" y="16"/>
                  </a:cubicBezTo>
                  <a:cubicBezTo>
                    <a:pt x="18" y="14"/>
                    <a:pt x="19" y="12"/>
                    <a:pt x="19" y="9"/>
                  </a:cubicBezTo>
                  <a:cubicBezTo>
                    <a:pt x="19" y="6"/>
                    <a:pt x="18" y="4"/>
                    <a:pt x="17" y="2"/>
                  </a:cubicBezTo>
                  <a:cubicBezTo>
                    <a:pt x="15" y="1"/>
                    <a:pt x="12" y="0"/>
                    <a:pt x="1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 name="Rectangle 17">
              <a:extLst>
                <a:ext uri="{FF2B5EF4-FFF2-40B4-BE49-F238E27FC236}">
                  <a16:creationId xmlns:a16="http://schemas.microsoft.com/office/drawing/2014/main" id="{7B6F8562-C3CB-5305-FB0B-63FF8D97092D}"/>
                </a:ext>
              </a:extLst>
            </p:cNvPr>
            <p:cNvSpPr>
              <a:spLocks noChangeArrowheads="1"/>
            </p:cNvSpPr>
            <p:nvPr/>
          </p:nvSpPr>
          <p:spPr bwMode="auto">
            <a:xfrm>
              <a:off x="1804988" y="438150"/>
              <a:ext cx="11113" cy="619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 name="Freeform 18">
              <a:extLst>
                <a:ext uri="{FF2B5EF4-FFF2-40B4-BE49-F238E27FC236}">
                  <a16:creationId xmlns:a16="http://schemas.microsoft.com/office/drawing/2014/main" id="{AAAB2CA3-ACC4-BAB9-7B09-8D2F882AE852}"/>
                </a:ext>
              </a:extLst>
            </p:cNvPr>
            <p:cNvSpPr>
              <a:spLocks/>
            </p:cNvSpPr>
            <p:nvPr/>
          </p:nvSpPr>
          <p:spPr bwMode="auto">
            <a:xfrm>
              <a:off x="1828801" y="436563"/>
              <a:ext cx="47625" cy="65088"/>
            </a:xfrm>
            <a:custGeom>
              <a:avLst/>
              <a:gdLst>
                <a:gd name="T0" fmla="*/ 44 w 59"/>
                <a:gd name="T1" fmla="*/ 36 h 79"/>
                <a:gd name="T2" fmla="*/ 37 w 59"/>
                <a:gd name="T3" fmla="*/ 34 h 79"/>
                <a:gd name="T4" fmla="*/ 30 w 59"/>
                <a:gd name="T5" fmla="*/ 31 h 79"/>
                <a:gd name="T6" fmla="*/ 24 w 59"/>
                <a:gd name="T7" fmla="*/ 29 h 79"/>
                <a:gd name="T8" fmla="*/ 20 w 59"/>
                <a:gd name="T9" fmla="*/ 26 h 79"/>
                <a:gd name="T10" fmla="*/ 18 w 59"/>
                <a:gd name="T11" fmla="*/ 21 h 79"/>
                <a:gd name="T12" fmla="*/ 22 w 59"/>
                <a:gd name="T13" fmla="*/ 14 h 79"/>
                <a:gd name="T14" fmla="*/ 32 w 59"/>
                <a:gd name="T15" fmla="*/ 12 h 79"/>
                <a:gd name="T16" fmla="*/ 52 w 59"/>
                <a:gd name="T17" fmla="*/ 20 h 79"/>
                <a:gd name="T18" fmla="*/ 58 w 59"/>
                <a:gd name="T19" fmla="*/ 10 h 79"/>
                <a:gd name="T20" fmla="*/ 55 w 59"/>
                <a:gd name="T21" fmla="*/ 8 h 79"/>
                <a:gd name="T22" fmla="*/ 46 w 59"/>
                <a:gd name="T23" fmla="*/ 3 h 79"/>
                <a:gd name="T24" fmla="*/ 32 w 59"/>
                <a:gd name="T25" fmla="*/ 0 h 79"/>
                <a:gd name="T26" fmla="*/ 12 w 59"/>
                <a:gd name="T27" fmla="*/ 7 h 79"/>
                <a:gd name="T28" fmla="*/ 4 w 59"/>
                <a:gd name="T29" fmla="*/ 23 h 79"/>
                <a:gd name="T30" fmla="*/ 6 w 59"/>
                <a:gd name="T31" fmla="*/ 31 h 79"/>
                <a:gd name="T32" fmla="*/ 11 w 59"/>
                <a:gd name="T33" fmla="*/ 37 h 79"/>
                <a:gd name="T34" fmla="*/ 15 w 59"/>
                <a:gd name="T35" fmla="*/ 40 h 79"/>
                <a:gd name="T36" fmla="*/ 19 w 59"/>
                <a:gd name="T37" fmla="*/ 42 h 79"/>
                <a:gd name="T38" fmla="*/ 23 w 59"/>
                <a:gd name="T39" fmla="*/ 44 h 79"/>
                <a:gd name="T40" fmla="*/ 29 w 59"/>
                <a:gd name="T41" fmla="*/ 45 h 79"/>
                <a:gd name="T42" fmla="*/ 33 w 59"/>
                <a:gd name="T43" fmla="*/ 47 h 79"/>
                <a:gd name="T44" fmla="*/ 38 w 59"/>
                <a:gd name="T45" fmla="*/ 49 h 79"/>
                <a:gd name="T46" fmla="*/ 42 w 59"/>
                <a:gd name="T47" fmla="*/ 52 h 79"/>
                <a:gd name="T48" fmla="*/ 45 w 59"/>
                <a:gd name="T49" fmla="*/ 57 h 79"/>
                <a:gd name="T50" fmla="*/ 41 w 59"/>
                <a:gd name="T51" fmla="*/ 65 h 79"/>
                <a:gd name="T52" fmla="*/ 30 w 59"/>
                <a:gd name="T53" fmla="*/ 67 h 79"/>
                <a:gd name="T54" fmla="*/ 18 w 59"/>
                <a:gd name="T55" fmla="*/ 64 h 79"/>
                <a:gd name="T56" fmla="*/ 8 w 59"/>
                <a:gd name="T57" fmla="*/ 57 h 79"/>
                <a:gd name="T58" fmla="*/ 0 w 59"/>
                <a:gd name="T59" fmla="*/ 66 h 79"/>
                <a:gd name="T60" fmla="*/ 12 w 59"/>
                <a:gd name="T61" fmla="*/ 74 h 79"/>
                <a:gd name="T62" fmla="*/ 30 w 59"/>
                <a:gd name="T63" fmla="*/ 79 h 79"/>
                <a:gd name="T64" fmla="*/ 52 w 59"/>
                <a:gd name="T65" fmla="*/ 72 h 79"/>
                <a:gd name="T66" fmla="*/ 59 w 59"/>
                <a:gd name="T67" fmla="*/ 55 h 79"/>
                <a:gd name="T68" fmla="*/ 44 w 59"/>
                <a:gd name="T69" fmla="*/ 36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9" h="79">
                  <a:moveTo>
                    <a:pt x="44" y="36"/>
                  </a:moveTo>
                  <a:cubicBezTo>
                    <a:pt x="43" y="36"/>
                    <a:pt x="41" y="35"/>
                    <a:pt x="37" y="34"/>
                  </a:cubicBezTo>
                  <a:cubicBezTo>
                    <a:pt x="34" y="33"/>
                    <a:pt x="31" y="32"/>
                    <a:pt x="30" y="31"/>
                  </a:cubicBezTo>
                  <a:cubicBezTo>
                    <a:pt x="27" y="30"/>
                    <a:pt x="25" y="30"/>
                    <a:pt x="24" y="29"/>
                  </a:cubicBezTo>
                  <a:cubicBezTo>
                    <a:pt x="23" y="29"/>
                    <a:pt x="22" y="28"/>
                    <a:pt x="20" y="26"/>
                  </a:cubicBezTo>
                  <a:cubicBezTo>
                    <a:pt x="19" y="25"/>
                    <a:pt x="18" y="23"/>
                    <a:pt x="18" y="21"/>
                  </a:cubicBezTo>
                  <a:cubicBezTo>
                    <a:pt x="18" y="18"/>
                    <a:pt x="19" y="15"/>
                    <a:pt x="22" y="14"/>
                  </a:cubicBezTo>
                  <a:cubicBezTo>
                    <a:pt x="24" y="12"/>
                    <a:pt x="28" y="12"/>
                    <a:pt x="32" y="12"/>
                  </a:cubicBezTo>
                  <a:cubicBezTo>
                    <a:pt x="39" y="12"/>
                    <a:pt x="46" y="14"/>
                    <a:pt x="52" y="20"/>
                  </a:cubicBezTo>
                  <a:cubicBezTo>
                    <a:pt x="58" y="10"/>
                    <a:pt x="58" y="10"/>
                    <a:pt x="58" y="10"/>
                  </a:cubicBezTo>
                  <a:cubicBezTo>
                    <a:pt x="58" y="10"/>
                    <a:pt x="57" y="9"/>
                    <a:pt x="55" y="8"/>
                  </a:cubicBezTo>
                  <a:cubicBezTo>
                    <a:pt x="53" y="6"/>
                    <a:pt x="50" y="5"/>
                    <a:pt x="46" y="3"/>
                  </a:cubicBezTo>
                  <a:cubicBezTo>
                    <a:pt x="41" y="1"/>
                    <a:pt x="37" y="0"/>
                    <a:pt x="32" y="0"/>
                  </a:cubicBezTo>
                  <a:cubicBezTo>
                    <a:pt x="23" y="0"/>
                    <a:pt x="17" y="3"/>
                    <a:pt x="12" y="7"/>
                  </a:cubicBezTo>
                  <a:cubicBezTo>
                    <a:pt x="7" y="11"/>
                    <a:pt x="4" y="16"/>
                    <a:pt x="4" y="23"/>
                  </a:cubicBezTo>
                  <a:cubicBezTo>
                    <a:pt x="4" y="26"/>
                    <a:pt x="5" y="29"/>
                    <a:pt x="6" y="31"/>
                  </a:cubicBezTo>
                  <a:cubicBezTo>
                    <a:pt x="7" y="33"/>
                    <a:pt x="8" y="35"/>
                    <a:pt x="11" y="37"/>
                  </a:cubicBezTo>
                  <a:cubicBezTo>
                    <a:pt x="13" y="39"/>
                    <a:pt x="14" y="40"/>
                    <a:pt x="15" y="40"/>
                  </a:cubicBezTo>
                  <a:cubicBezTo>
                    <a:pt x="16" y="41"/>
                    <a:pt x="18" y="41"/>
                    <a:pt x="19" y="42"/>
                  </a:cubicBezTo>
                  <a:cubicBezTo>
                    <a:pt x="20" y="43"/>
                    <a:pt x="22" y="43"/>
                    <a:pt x="23" y="44"/>
                  </a:cubicBezTo>
                  <a:cubicBezTo>
                    <a:pt x="25" y="44"/>
                    <a:pt x="27" y="45"/>
                    <a:pt x="29" y="45"/>
                  </a:cubicBezTo>
                  <a:cubicBezTo>
                    <a:pt x="31" y="46"/>
                    <a:pt x="32" y="47"/>
                    <a:pt x="33" y="47"/>
                  </a:cubicBezTo>
                  <a:cubicBezTo>
                    <a:pt x="35" y="48"/>
                    <a:pt x="37" y="48"/>
                    <a:pt x="38" y="49"/>
                  </a:cubicBezTo>
                  <a:cubicBezTo>
                    <a:pt x="39" y="49"/>
                    <a:pt x="41" y="50"/>
                    <a:pt x="42" y="52"/>
                  </a:cubicBezTo>
                  <a:cubicBezTo>
                    <a:pt x="44" y="53"/>
                    <a:pt x="45" y="55"/>
                    <a:pt x="45" y="57"/>
                  </a:cubicBezTo>
                  <a:cubicBezTo>
                    <a:pt x="45" y="61"/>
                    <a:pt x="44" y="63"/>
                    <a:pt x="41" y="65"/>
                  </a:cubicBezTo>
                  <a:cubicBezTo>
                    <a:pt x="38" y="66"/>
                    <a:pt x="35" y="67"/>
                    <a:pt x="30" y="67"/>
                  </a:cubicBezTo>
                  <a:cubicBezTo>
                    <a:pt x="26" y="67"/>
                    <a:pt x="22" y="66"/>
                    <a:pt x="18" y="64"/>
                  </a:cubicBezTo>
                  <a:cubicBezTo>
                    <a:pt x="14" y="62"/>
                    <a:pt x="10" y="59"/>
                    <a:pt x="8" y="57"/>
                  </a:cubicBezTo>
                  <a:cubicBezTo>
                    <a:pt x="0" y="66"/>
                    <a:pt x="0" y="66"/>
                    <a:pt x="0" y="66"/>
                  </a:cubicBezTo>
                  <a:cubicBezTo>
                    <a:pt x="3" y="69"/>
                    <a:pt x="7" y="71"/>
                    <a:pt x="12" y="74"/>
                  </a:cubicBezTo>
                  <a:cubicBezTo>
                    <a:pt x="17" y="77"/>
                    <a:pt x="23" y="79"/>
                    <a:pt x="30" y="79"/>
                  </a:cubicBezTo>
                  <a:cubicBezTo>
                    <a:pt x="39" y="79"/>
                    <a:pt x="47" y="76"/>
                    <a:pt x="52" y="72"/>
                  </a:cubicBezTo>
                  <a:cubicBezTo>
                    <a:pt x="57" y="67"/>
                    <a:pt x="59" y="62"/>
                    <a:pt x="59" y="55"/>
                  </a:cubicBezTo>
                  <a:cubicBezTo>
                    <a:pt x="59" y="47"/>
                    <a:pt x="54" y="40"/>
                    <a:pt x="44"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 name="Freeform 19">
              <a:extLst>
                <a:ext uri="{FF2B5EF4-FFF2-40B4-BE49-F238E27FC236}">
                  <a16:creationId xmlns:a16="http://schemas.microsoft.com/office/drawing/2014/main" id="{995386EE-0219-9B59-3015-DA98004633E3}"/>
                </a:ext>
              </a:extLst>
            </p:cNvPr>
            <p:cNvSpPr>
              <a:spLocks/>
            </p:cNvSpPr>
            <p:nvPr/>
          </p:nvSpPr>
          <p:spPr bwMode="auto">
            <a:xfrm>
              <a:off x="1960563" y="436563"/>
              <a:ext cx="36513" cy="63500"/>
            </a:xfrm>
            <a:custGeom>
              <a:avLst/>
              <a:gdLst>
                <a:gd name="T0" fmla="*/ 24 w 43"/>
                <a:gd name="T1" fmla="*/ 5 h 77"/>
                <a:gd name="T2" fmla="*/ 15 w 43"/>
                <a:gd name="T3" fmla="*/ 17 h 77"/>
                <a:gd name="T4" fmla="*/ 14 w 43"/>
                <a:gd name="T5" fmla="*/ 2 h 77"/>
                <a:gd name="T6" fmla="*/ 0 w 43"/>
                <a:gd name="T7" fmla="*/ 2 h 77"/>
                <a:gd name="T8" fmla="*/ 0 w 43"/>
                <a:gd name="T9" fmla="*/ 77 h 77"/>
                <a:gd name="T10" fmla="*/ 15 w 43"/>
                <a:gd name="T11" fmla="*/ 77 h 77"/>
                <a:gd name="T12" fmla="*/ 15 w 43"/>
                <a:gd name="T13" fmla="*/ 35 h 77"/>
                <a:gd name="T14" fmla="*/ 25 w 43"/>
                <a:gd name="T15" fmla="*/ 18 h 77"/>
                <a:gd name="T16" fmla="*/ 35 w 43"/>
                <a:gd name="T17" fmla="*/ 14 h 77"/>
                <a:gd name="T18" fmla="*/ 41 w 43"/>
                <a:gd name="T19" fmla="*/ 15 h 77"/>
                <a:gd name="T20" fmla="*/ 43 w 43"/>
                <a:gd name="T21" fmla="*/ 1 h 77"/>
                <a:gd name="T22" fmla="*/ 37 w 43"/>
                <a:gd name="T23" fmla="*/ 0 h 77"/>
                <a:gd name="T24" fmla="*/ 24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4" y="5"/>
                  </a:moveTo>
                  <a:cubicBezTo>
                    <a:pt x="20" y="8"/>
                    <a:pt x="17" y="12"/>
                    <a:pt x="15" y="17"/>
                  </a:cubicBezTo>
                  <a:cubicBezTo>
                    <a:pt x="14" y="2"/>
                    <a:pt x="14" y="2"/>
                    <a:pt x="14" y="2"/>
                  </a:cubicBezTo>
                  <a:cubicBezTo>
                    <a:pt x="0" y="2"/>
                    <a:pt x="0" y="2"/>
                    <a:pt x="0" y="2"/>
                  </a:cubicBezTo>
                  <a:cubicBezTo>
                    <a:pt x="0" y="77"/>
                    <a:pt x="0" y="77"/>
                    <a:pt x="0" y="77"/>
                  </a:cubicBezTo>
                  <a:cubicBezTo>
                    <a:pt x="15" y="77"/>
                    <a:pt x="15" y="77"/>
                    <a:pt x="15" y="77"/>
                  </a:cubicBezTo>
                  <a:cubicBezTo>
                    <a:pt x="15" y="35"/>
                    <a:pt x="15" y="35"/>
                    <a:pt x="15" y="35"/>
                  </a:cubicBezTo>
                  <a:cubicBezTo>
                    <a:pt x="16" y="27"/>
                    <a:pt x="19" y="22"/>
                    <a:pt x="25" y="18"/>
                  </a:cubicBezTo>
                  <a:cubicBezTo>
                    <a:pt x="28" y="16"/>
                    <a:pt x="32" y="14"/>
                    <a:pt x="35" y="14"/>
                  </a:cubicBezTo>
                  <a:cubicBezTo>
                    <a:pt x="38" y="14"/>
                    <a:pt x="40" y="15"/>
                    <a:pt x="41" y="15"/>
                  </a:cubicBezTo>
                  <a:cubicBezTo>
                    <a:pt x="43" y="1"/>
                    <a:pt x="43" y="1"/>
                    <a:pt x="43" y="1"/>
                  </a:cubicBezTo>
                  <a:cubicBezTo>
                    <a:pt x="37" y="0"/>
                    <a:pt x="37" y="0"/>
                    <a:pt x="37" y="0"/>
                  </a:cubicBezTo>
                  <a:cubicBezTo>
                    <a:pt x="32" y="0"/>
                    <a:pt x="28" y="2"/>
                    <a:pt x="24"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3" name="Freeform 20">
              <a:extLst>
                <a:ext uri="{FF2B5EF4-FFF2-40B4-BE49-F238E27FC236}">
                  <a16:creationId xmlns:a16="http://schemas.microsoft.com/office/drawing/2014/main" id="{2960E1C6-F590-264A-344E-7EF84C9D9013}"/>
                </a:ext>
              </a:extLst>
            </p:cNvPr>
            <p:cNvSpPr>
              <a:spLocks/>
            </p:cNvSpPr>
            <p:nvPr/>
          </p:nvSpPr>
          <p:spPr bwMode="auto">
            <a:xfrm>
              <a:off x="2000251" y="438150"/>
              <a:ext cx="58738" cy="85725"/>
            </a:xfrm>
            <a:custGeom>
              <a:avLst/>
              <a:gdLst>
                <a:gd name="T0" fmla="*/ 57 w 72"/>
                <a:gd name="T1" fmla="*/ 0 h 103"/>
                <a:gd name="T2" fmla="*/ 36 w 72"/>
                <a:gd name="T3" fmla="*/ 61 h 103"/>
                <a:gd name="T4" fmla="*/ 15 w 72"/>
                <a:gd name="T5" fmla="*/ 0 h 103"/>
                <a:gd name="T6" fmla="*/ 0 w 72"/>
                <a:gd name="T7" fmla="*/ 0 h 103"/>
                <a:gd name="T8" fmla="*/ 28 w 72"/>
                <a:gd name="T9" fmla="*/ 74 h 103"/>
                <a:gd name="T10" fmla="*/ 25 w 72"/>
                <a:gd name="T11" fmla="*/ 83 h 103"/>
                <a:gd name="T12" fmla="*/ 21 w 72"/>
                <a:gd name="T13" fmla="*/ 90 h 103"/>
                <a:gd name="T14" fmla="*/ 16 w 72"/>
                <a:gd name="T15" fmla="*/ 91 h 103"/>
                <a:gd name="T16" fmla="*/ 8 w 72"/>
                <a:gd name="T17" fmla="*/ 89 h 103"/>
                <a:gd name="T18" fmla="*/ 5 w 72"/>
                <a:gd name="T19" fmla="*/ 100 h 103"/>
                <a:gd name="T20" fmla="*/ 6 w 72"/>
                <a:gd name="T21" fmla="*/ 101 h 103"/>
                <a:gd name="T22" fmla="*/ 12 w 72"/>
                <a:gd name="T23" fmla="*/ 103 h 103"/>
                <a:gd name="T24" fmla="*/ 19 w 72"/>
                <a:gd name="T25" fmla="*/ 103 h 103"/>
                <a:gd name="T26" fmla="*/ 31 w 72"/>
                <a:gd name="T27" fmla="*/ 100 h 103"/>
                <a:gd name="T28" fmla="*/ 39 w 72"/>
                <a:gd name="T29" fmla="*/ 87 h 103"/>
                <a:gd name="T30" fmla="*/ 72 w 72"/>
                <a:gd name="T31" fmla="*/ 0 h 103"/>
                <a:gd name="T32" fmla="*/ 57 w 72"/>
                <a:gd name="T33"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103">
                  <a:moveTo>
                    <a:pt x="57" y="0"/>
                  </a:moveTo>
                  <a:cubicBezTo>
                    <a:pt x="36" y="61"/>
                    <a:pt x="36" y="61"/>
                    <a:pt x="36" y="61"/>
                  </a:cubicBezTo>
                  <a:cubicBezTo>
                    <a:pt x="15" y="0"/>
                    <a:pt x="15" y="0"/>
                    <a:pt x="15" y="0"/>
                  </a:cubicBezTo>
                  <a:cubicBezTo>
                    <a:pt x="0" y="0"/>
                    <a:pt x="0" y="0"/>
                    <a:pt x="0" y="0"/>
                  </a:cubicBezTo>
                  <a:cubicBezTo>
                    <a:pt x="28" y="74"/>
                    <a:pt x="28" y="74"/>
                    <a:pt x="28" y="74"/>
                  </a:cubicBezTo>
                  <a:cubicBezTo>
                    <a:pt x="25" y="83"/>
                    <a:pt x="25" y="83"/>
                    <a:pt x="25" y="83"/>
                  </a:cubicBezTo>
                  <a:cubicBezTo>
                    <a:pt x="24" y="87"/>
                    <a:pt x="22" y="89"/>
                    <a:pt x="21" y="90"/>
                  </a:cubicBezTo>
                  <a:cubicBezTo>
                    <a:pt x="20" y="91"/>
                    <a:pt x="18" y="91"/>
                    <a:pt x="16" y="91"/>
                  </a:cubicBezTo>
                  <a:cubicBezTo>
                    <a:pt x="14" y="91"/>
                    <a:pt x="11" y="91"/>
                    <a:pt x="8" y="89"/>
                  </a:cubicBezTo>
                  <a:cubicBezTo>
                    <a:pt x="5" y="100"/>
                    <a:pt x="5" y="100"/>
                    <a:pt x="5" y="100"/>
                  </a:cubicBezTo>
                  <a:cubicBezTo>
                    <a:pt x="6" y="101"/>
                    <a:pt x="6" y="101"/>
                    <a:pt x="6" y="101"/>
                  </a:cubicBezTo>
                  <a:cubicBezTo>
                    <a:pt x="7" y="102"/>
                    <a:pt x="9" y="102"/>
                    <a:pt x="12" y="103"/>
                  </a:cubicBezTo>
                  <a:cubicBezTo>
                    <a:pt x="14" y="103"/>
                    <a:pt x="17" y="103"/>
                    <a:pt x="19" y="103"/>
                  </a:cubicBezTo>
                  <a:cubicBezTo>
                    <a:pt x="24" y="103"/>
                    <a:pt x="28" y="102"/>
                    <a:pt x="31" y="100"/>
                  </a:cubicBezTo>
                  <a:cubicBezTo>
                    <a:pt x="34" y="97"/>
                    <a:pt x="36" y="93"/>
                    <a:pt x="39" y="87"/>
                  </a:cubicBezTo>
                  <a:cubicBezTo>
                    <a:pt x="72" y="0"/>
                    <a:pt x="72" y="0"/>
                    <a:pt x="72" y="0"/>
                  </a:cubicBezTo>
                  <a:lnTo>
                    <a:pt x="5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4" name="Freeform 21">
              <a:extLst>
                <a:ext uri="{FF2B5EF4-FFF2-40B4-BE49-F238E27FC236}">
                  <a16:creationId xmlns:a16="http://schemas.microsoft.com/office/drawing/2014/main" id="{8279F213-F01D-0BA8-7DEC-BF8F2017D953}"/>
                </a:ext>
              </a:extLst>
            </p:cNvPr>
            <p:cNvSpPr>
              <a:spLocks noEditPoints="1"/>
            </p:cNvSpPr>
            <p:nvPr/>
          </p:nvSpPr>
          <p:spPr bwMode="auto">
            <a:xfrm>
              <a:off x="1547813" y="-96838"/>
              <a:ext cx="352425" cy="422275"/>
            </a:xfrm>
            <a:custGeom>
              <a:avLst/>
              <a:gdLst>
                <a:gd name="T0" fmla="*/ 327 w 425"/>
                <a:gd name="T1" fmla="*/ 247 h 510"/>
                <a:gd name="T2" fmla="*/ 415 w 425"/>
                <a:gd name="T3" fmla="*/ 130 h 510"/>
                <a:gd name="T4" fmla="*/ 268 w 425"/>
                <a:gd name="T5" fmla="*/ 0 h 510"/>
                <a:gd name="T6" fmla="*/ 0 w 425"/>
                <a:gd name="T7" fmla="*/ 0 h 510"/>
                <a:gd name="T8" fmla="*/ 0 w 425"/>
                <a:gd name="T9" fmla="*/ 510 h 510"/>
                <a:gd name="T10" fmla="*/ 277 w 425"/>
                <a:gd name="T11" fmla="*/ 510 h 510"/>
                <a:gd name="T12" fmla="*/ 425 w 425"/>
                <a:gd name="T13" fmla="*/ 373 h 510"/>
                <a:gd name="T14" fmla="*/ 327 w 425"/>
                <a:gd name="T15" fmla="*/ 247 h 510"/>
                <a:gd name="T16" fmla="*/ 109 w 425"/>
                <a:gd name="T17" fmla="*/ 92 h 510"/>
                <a:gd name="T18" fmla="*/ 245 w 425"/>
                <a:gd name="T19" fmla="*/ 92 h 510"/>
                <a:gd name="T20" fmla="*/ 304 w 425"/>
                <a:gd name="T21" fmla="*/ 148 h 510"/>
                <a:gd name="T22" fmla="*/ 245 w 425"/>
                <a:gd name="T23" fmla="*/ 205 h 510"/>
                <a:gd name="T24" fmla="*/ 109 w 425"/>
                <a:gd name="T25" fmla="*/ 205 h 510"/>
                <a:gd name="T26" fmla="*/ 109 w 425"/>
                <a:gd name="T27" fmla="*/ 92 h 510"/>
                <a:gd name="T28" fmla="*/ 249 w 425"/>
                <a:gd name="T29" fmla="*/ 417 h 510"/>
                <a:gd name="T30" fmla="*/ 249 w 425"/>
                <a:gd name="T31" fmla="*/ 418 h 510"/>
                <a:gd name="T32" fmla="*/ 109 w 425"/>
                <a:gd name="T33" fmla="*/ 418 h 510"/>
                <a:gd name="T34" fmla="*/ 109 w 425"/>
                <a:gd name="T35" fmla="*/ 298 h 510"/>
                <a:gd name="T36" fmla="*/ 249 w 425"/>
                <a:gd name="T37" fmla="*/ 298 h 510"/>
                <a:gd name="T38" fmla="*/ 315 w 425"/>
                <a:gd name="T39" fmla="*/ 357 h 510"/>
                <a:gd name="T40" fmla="*/ 249 w 425"/>
                <a:gd name="T41" fmla="*/ 417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25" h="510">
                  <a:moveTo>
                    <a:pt x="327" y="247"/>
                  </a:moveTo>
                  <a:cubicBezTo>
                    <a:pt x="375" y="237"/>
                    <a:pt x="415" y="194"/>
                    <a:pt x="415" y="130"/>
                  </a:cubicBezTo>
                  <a:cubicBezTo>
                    <a:pt x="415" y="62"/>
                    <a:pt x="365" y="0"/>
                    <a:pt x="268" y="0"/>
                  </a:cubicBezTo>
                  <a:cubicBezTo>
                    <a:pt x="0" y="0"/>
                    <a:pt x="0" y="0"/>
                    <a:pt x="0" y="0"/>
                  </a:cubicBezTo>
                  <a:cubicBezTo>
                    <a:pt x="0" y="510"/>
                    <a:pt x="0" y="510"/>
                    <a:pt x="0" y="510"/>
                  </a:cubicBezTo>
                  <a:cubicBezTo>
                    <a:pt x="277" y="510"/>
                    <a:pt x="277" y="510"/>
                    <a:pt x="277" y="510"/>
                  </a:cubicBezTo>
                  <a:cubicBezTo>
                    <a:pt x="374" y="510"/>
                    <a:pt x="425" y="449"/>
                    <a:pt x="425" y="373"/>
                  </a:cubicBezTo>
                  <a:cubicBezTo>
                    <a:pt x="425" y="309"/>
                    <a:pt x="381" y="256"/>
                    <a:pt x="327" y="247"/>
                  </a:cubicBezTo>
                  <a:close/>
                  <a:moveTo>
                    <a:pt x="109" y="92"/>
                  </a:moveTo>
                  <a:cubicBezTo>
                    <a:pt x="245" y="92"/>
                    <a:pt x="245" y="92"/>
                    <a:pt x="245" y="92"/>
                  </a:cubicBezTo>
                  <a:cubicBezTo>
                    <a:pt x="281" y="92"/>
                    <a:pt x="304" y="117"/>
                    <a:pt x="304" y="148"/>
                  </a:cubicBezTo>
                  <a:cubicBezTo>
                    <a:pt x="304" y="181"/>
                    <a:pt x="281" y="205"/>
                    <a:pt x="245" y="205"/>
                  </a:cubicBezTo>
                  <a:cubicBezTo>
                    <a:pt x="109" y="205"/>
                    <a:pt x="109" y="205"/>
                    <a:pt x="109" y="205"/>
                  </a:cubicBezTo>
                  <a:lnTo>
                    <a:pt x="109" y="92"/>
                  </a:lnTo>
                  <a:close/>
                  <a:moveTo>
                    <a:pt x="249" y="417"/>
                  </a:moveTo>
                  <a:cubicBezTo>
                    <a:pt x="249" y="418"/>
                    <a:pt x="249" y="418"/>
                    <a:pt x="249" y="418"/>
                  </a:cubicBezTo>
                  <a:cubicBezTo>
                    <a:pt x="109" y="418"/>
                    <a:pt x="109" y="418"/>
                    <a:pt x="109" y="418"/>
                  </a:cubicBezTo>
                  <a:cubicBezTo>
                    <a:pt x="109" y="298"/>
                    <a:pt x="109" y="298"/>
                    <a:pt x="109" y="298"/>
                  </a:cubicBezTo>
                  <a:cubicBezTo>
                    <a:pt x="249" y="298"/>
                    <a:pt x="249" y="298"/>
                    <a:pt x="249" y="298"/>
                  </a:cubicBezTo>
                  <a:cubicBezTo>
                    <a:pt x="292" y="298"/>
                    <a:pt x="315" y="325"/>
                    <a:pt x="315" y="357"/>
                  </a:cubicBezTo>
                  <a:cubicBezTo>
                    <a:pt x="315" y="394"/>
                    <a:pt x="290" y="417"/>
                    <a:pt x="249" y="4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5" name="Freeform 22">
              <a:extLst>
                <a:ext uri="{FF2B5EF4-FFF2-40B4-BE49-F238E27FC236}">
                  <a16:creationId xmlns:a16="http://schemas.microsoft.com/office/drawing/2014/main" id="{05C0F3AF-1E64-F4C9-5564-207AB298F6B9}"/>
                </a:ext>
              </a:extLst>
            </p:cNvPr>
            <p:cNvSpPr>
              <a:spLocks/>
            </p:cNvSpPr>
            <p:nvPr/>
          </p:nvSpPr>
          <p:spPr bwMode="auto">
            <a:xfrm>
              <a:off x="1139826" y="-103188"/>
              <a:ext cx="347663" cy="436563"/>
            </a:xfrm>
            <a:custGeom>
              <a:avLst/>
              <a:gdLst>
                <a:gd name="T0" fmla="*/ 59 w 420"/>
                <a:gd name="T1" fmla="*/ 363 h 527"/>
                <a:gd name="T2" fmla="*/ 221 w 420"/>
                <a:gd name="T3" fmla="*/ 431 h 527"/>
                <a:gd name="T4" fmla="*/ 310 w 420"/>
                <a:gd name="T5" fmla="*/ 374 h 527"/>
                <a:gd name="T6" fmla="*/ 207 w 420"/>
                <a:gd name="T7" fmla="*/ 309 h 527"/>
                <a:gd name="T8" fmla="*/ 17 w 420"/>
                <a:gd name="T9" fmla="*/ 154 h 527"/>
                <a:gd name="T10" fmla="*/ 210 w 420"/>
                <a:gd name="T11" fmla="*/ 0 h 527"/>
                <a:gd name="T12" fmla="*/ 409 w 420"/>
                <a:gd name="T13" fmla="*/ 71 h 527"/>
                <a:gd name="T14" fmla="*/ 349 w 420"/>
                <a:gd name="T15" fmla="*/ 151 h 527"/>
                <a:gd name="T16" fmla="*/ 203 w 420"/>
                <a:gd name="T17" fmla="*/ 95 h 527"/>
                <a:gd name="T18" fmla="*/ 128 w 420"/>
                <a:gd name="T19" fmla="*/ 147 h 527"/>
                <a:gd name="T20" fmla="*/ 229 w 420"/>
                <a:gd name="T21" fmla="*/ 206 h 527"/>
                <a:gd name="T22" fmla="*/ 420 w 420"/>
                <a:gd name="T23" fmla="*/ 363 h 527"/>
                <a:gd name="T24" fmla="*/ 216 w 420"/>
                <a:gd name="T25" fmla="*/ 527 h 527"/>
                <a:gd name="T26" fmla="*/ 0 w 420"/>
                <a:gd name="T27" fmla="*/ 446 h 527"/>
                <a:gd name="T28" fmla="*/ 59 w 420"/>
                <a:gd name="T29" fmla="*/ 363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0" h="527">
                  <a:moveTo>
                    <a:pt x="59" y="363"/>
                  </a:moveTo>
                  <a:cubicBezTo>
                    <a:pt x="95" y="400"/>
                    <a:pt x="151" y="431"/>
                    <a:pt x="221" y="431"/>
                  </a:cubicBezTo>
                  <a:cubicBezTo>
                    <a:pt x="281" y="431"/>
                    <a:pt x="310" y="403"/>
                    <a:pt x="310" y="374"/>
                  </a:cubicBezTo>
                  <a:cubicBezTo>
                    <a:pt x="310" y="336"/>
                    <a:pt x="266" y="323"/>
                    <a:pt x="207" y="309"/>
                  </a:cubicBezTo>
                  <a:cubicBezTo>
                    <a:pt x="124" y="290"/>
                    <a:pt x="17" y="267"/>
                    <a:pt x="17" y="154"/>
                  </a:cubicBezTo>
                  <a:cubicBezTo>
                    <a:pt x="17" y="69"/>
                    <a:pt x="90" y="0"/>
                    <a:pt x="210" y="0"/>
                  </a:cubicBezTo>
                  <a:cubicBezTo>
                    <a:pt x="291" y="0"/>
                    <a:pt x="359" y="24"/>
                    <a:pt x="409" y="71"/>
                  </a:cubicBezTo>
                  <a:cubicBezTo>
                    <a:pt x="349" y="151"/>
                    <a:pt x="349" y="151"/>
                    <a:pt x="349" y="151"/>
                  </a:cubicBezTo>
                  <a:cubicBezTo>
                    <a:pt x="308" y="113"/>
                    <a:pt x="253" y="95"/>
                    <a:pt x="203" y="95"/>
                  </a:cubicBezTo>
                  <a:cubicBezTo>
                    <a:pt x="154" y="95"/>
                    <a:pt x="128" y="117"/>
                    <a:pt x="128" y="147"/>
                  </a:cubicBezTo>
                  <a:cubicBezTo>
                    <a:pt x="128" y="182"/>
                    <a:pt x="170" y="192"/>
                    <a:pt x="229" y="206"/>
                  </a:cubicBezTo>
                  <a:cubicBezTo>
                    <a:pt x="313" y="225"/>
                    <a:pt x="420" y="250"/>
                    <a:pt x="420" y="363"/>
                  </a:cubicBezTo>
                  <a:cubicBezTo>
                    <a:pt x="420" y="457"/>
                    <a:pt x="353" y="527"/>
                    <a:pt x="216" y="527"/>
                  </a:cubicBezTo>
                  <a:cubicBezTo>
                    <a:pt x="118" y="527"/>
                    <a:pt x="48" y="494"/>
                    <a:pt x="0" y="446"/>
                  </a:cubicBezTo>
                  <a:lnTo>
                    <a:pt x="59" y="3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6" name="Rectangle 23">
              <a:extLst>
                <a:ext uri="{FF2B5EF4-FFF2-40B4-BE49-F238E27FC236}">
                  <a16:creationId xmlns:a16="http://schemas.microsoft.com/office/drawing/2014/main" id="{5308E799-0736-BCF1-CC1A-3F3E2248F93B}"/>
                </a:ext>
              </a:extLst>
            </p:cNvPr>
            <p:cNvSpPr>
              <a:spLocks noChangeArrowheads="1"/>
            </p:cNvSpPr>
            <p:nvPr/>
          </p:nvSpPr>
          <p:spPr bwMode="auto">
            <a:xfrm>
              <a:off x="1968501" y="-96838"/>
              <a:ext cx="88900" cy="422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7" name="Freeform 24">
              <a:extLst>
                <a:ext uri="{FF2B5EF4-FFF2-40B4-BE49-F238E27FC236}">
                  <a16:creationId xmlns:a16="http://schemas.microsoft.com/office/drawing/2014/main" id="{D9308C71-8329-D144-E136-1D34018B4D56}"/>
                </a:ext>
              </a:extLst>
            </p:cNvPr>
            <p:cNvSpPr>
              <a:spLocks noEditPoints="1"/>
            </p:cNvSpPr>
            <p:nvPr/>
          </p:nvSpPr>
          <p:spPr bwMode="auto">
            <a:xfrm>
              <a:off x="2498726" y="-31750"/>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7 h 136"/>
                <a:gd name="T12" fmla="*/ 113 w 113"/>
                <a:gd name="T13" fmla="*/ 68 h 136"/>
                <a:gd name="T14" fmla="*/ 92 w 113"/>
                <a:gd name="T15" fmla="*/ 119 h 136"/>
                <a:gd name="T16" fmla="*/ 78 w 113"/>
                <a:gd name="T17" fmla="*/ 28 h 136"/>
                <a:gd name="T18" fmla="*/ 45 w 113"/>
                <a:gd name="T19" fmla="*/ 16 h 136"/>
                <a:gd name="T20" fmla="*/ 20 w 113"/>
                <a:gd name="T21" fmla="*/ 16 h 136"/>
                <a:gd name="T22" fmla="*/ 20 w 113"/>
                <a:gd name="T23" fmla="*/ 120 h 136"/>
                <a:gd name="T24" fmla="*/ 45 w 113"/>
                <a:gd name="T25" fmla="*/ 120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6"/>
                    <a:pt x="92" y="17"/>
                  </a:cubicBezTo>
                  <a:cubicBezTo>
                    <a:pt x="103" y="28"/>
                    <a:pt x="113" y="44"/>
                    <a:pt x="113" y="68"/>
                  </a:cubicBezTo>
                  <a:cubicBezTo>
                    <a:pt x="113" y="91"/>
                    <a:pt x="104" y="108"/>
                    <a:pt x="92" y="119"/>
                  </a:cubicBezTo>
                  <a:close/>
                  <a:moveTo>
                    <a:pt x="78" y="28"/>
                  </a:moveTo>
                  <a:cubicBezTo>
                    <a:pt x="70" y="20"/>
                    <a:pt x="59" y="16"/>
                    <a:pt x="45" y="16"/>
                  </a:cubicBezTo>
                  <a:cubicBezTo>
                    <a:pt x="20" y="16"/>
                    <a:pt x="20" y="16"/>
                    <a:pt x="20" y="16"/>
                  </a:cubicBezTo>
                  <a:cubicBezTo>
                    <a:pt x="20" y="120"/>
                    <a:pt x="20" y="120"/>
                    <a:pt x="20" y="120"/>
                  </a:cubicBezTo>
                  <a:cubicBezTo>
                    <a:pt x="45" y="120"/>
                    <a:pt x="45" y="120"/>
                    <a:pt x="45" y="120"/>
                  </a:cubicBezTo>
                  <a:cubicBezTo>
                    <a:pt x="58" y="120"/>
                    <a:pt x="69" y="116"/>
                    <a:pt x="78" y="107"/>
                  </a:cubicBezTo>
                  <a:cubicBezTo>
                    <a:pt x="87" y="98"/>
                    <a:pt x="92" y="85"/>
                    <a:pt x="92" y="68"/>
                  </a:cubicBezTo>
                  <a:cubicBezTo>
                    <a:pt x="92" y="51"/>
                    <a:pt x="87" y="37"/>
                    <a:pt x="7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8" name="Freeform 25">
              <a:extLst>
                <a:ext uri="{FF2B5EF4-FFF2-40B4-BE49-F238E27FC236}">
                  <a16:creationId xmlns:a16="http://schemas.microsoft.com/office/drawing/2014/main" id="{9B065B41-2B00-5183-95B8-2C97D2776E9F}"/>
                </a:ext>
              </a:extLst>
            </p:cNvPr>
            <p:cNvSpPr>
              <a:spLocks/>
            </p:cNvSpPr>
            <p:nvPr/>
          </p:nvSpPr>
          <p:spPr bwMode="auto">
            <a:xfrm>
              <a:off x="2611438" y="-3175"/>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9" name="Freeform 26">
              <a:extLst>
                <a:ext uri="{FF2B5EF4-FFF2-40B4-BE49-F238E27FC236}">
                  <a16:creationId xmlns:a16="http://schemas.microsoft.com/office/drawing/2014/main" id="{AEBBA209-4388-44E3-1F5D-110C6416935E}"/>
                </a:ext>
              </a:extLst>
            </p:cNvPr>
            <p:cNvSpPr>
              <a:spLocks noEditPoints="1"/>
            </p:cNvSpPr>
            <p:nvPr/>
          </p:nvSpPr>
          <p:spPr bwMode="auto">
            <a:xfrm>
              <a:off x="2670176" y="-36513"/>
              <a:ext cx="20638" cy="117475"/>
            </a:xfrm>
            <a:custGeom>
              <a:avLst/>
              <a:gdLst>
                <a:gd name="T0" fmla="*/ 13 w 25"/>
                <a:gd name="T1" fmla="*/ 24 h 143"/>
                <a:gd name="T2" fmla="*/ 0 w 25"/>
                <a:gd name="T3" fmla="*/ 12 h 143"/>
                <a:gd name="T4" fmla="*/ 13 w 25"/>
                <a:gd name="T5" fmla="*/ 0 h 143"/>
                <a:gd name="T6" fmla="*/ 25 w 25"/>
                <a:gd name="T7" fmla="*/ 12 h 143"/>
                <a:gd name="T8" fmla="*/ 13 w 25"/>
                <a:gd name="T9" fmla="*/ 24 h 143"/>
                <a:gd name="T10" fmla="*/ 4 w 25"/>
                <a:gd name="T11" fmla="*/ 143 h 143"/>
                <a:gd name="T12" fmla="*/ 4 w 25"/>
                <a:gd name="T13" fmla="*/ 44 h 143"/>
                <a:gd name="T14" fmla="*/ 22 w 25"/>
                <a:gd name="T15" fmla="*/ 44 h 143"/>
                <a:gd name="T16" fmla="*/ 22 w 25"/>
                <a:gd name="T17" fmla="*/ 143 h 143"/>
                <a:gd name="T18" fmla="*/ 4 w 25"/>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3">
                  <a:moveTo>
                    <a:pt x="13" y="24"/>
                  </a:moveTo>
                  <a:cubicBezTo>
                    <a:pt x="6" y="24"/>
                    <a:pt x="0" y="19"/>
                    <a:pt x="0" y="12"/>
                  </a:cubicBezTo>
                  <a:cubicBezTo>
                    <a:pt x="0" y="5"/>
                    <a:pt x="6" y="0"/>
                    <a:pt x="13" y="0"/>
                  </a:cubicBezTo>
                  <a:cubicBezTo>
                    <a:pt x="20" y="0"/>
                    <a:pt x="25" y="5"/>
                    <a:pt x="25" y="12"/>
                  </a:cubicBezTo>
                  <a:cubicBezTo>
                    <a:pt x="25"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0" name="Freeform 27">
              <a:extLst>
                <a:ext uri="{FF2B5EF4-FFF2-40B4-BE49-F238E27FC236}">
                  <a16:creationId xmlns:a16="http://schemas.microsoft.com/office/drawing/2014/main" id="{4524D336-2EEE-036C-C9C9-0D5F156C9443}"/>
                </a:ext>
              </a:extLst>
            </p:cNvPr>
            <p:cNvSpPr>
              <a:spLocks/>
            </p:cNvSpPr>
            <p:nvPr/>
          </p:nvSpPr>
          <p:spPr bwMode="auto">
            <a:xfrm>
              <a:off x="2701926" y="-1588"/>
              <a:ext cx="80963" cy="82550"/>
            </a:xfrm>
            <a:custGeom>
              <a:avLst/>
              <a:gdLst>
                <a:gd name="T0" fmla="*/ 31 w 51"/>
                <a:gd name="T1" fmla="*/ 52 h 52"/>
                <a:gd name="T2" fmla="*/ 20 w 51"/>
                <a:gd name="T3" fmla="*/ 52 h 52"/>
                <a:gd name="T4" fmla="*/ 0 w 51"/>
                <a:gd name="T5" fmla="*/ 0 h 52"/>
                <a:gd name="T6" fmla="*/ 11 w 51"/>
                <a:gd name="T7" fmla="*/ 0 h 52"/>
                <a:gd name="T8" fmla="*/ 25 w 51"/>
                <a:gd name="T9" fmla="*/ 42 h 52"/>
                <a:gd name="T10" fmla="*/ 40 w 51"/>
                <a:gd name="T11" fmla="*/ 0 h 52"/>
                <a:gd name="T12" fmla="*/ 51 w 51"/>
                <a:gd name="T13" fmla="*/ 0 h 52"/>
                <a:gd name="T14" fmla="*/ 31 w 51"/>
                <a:gd name="T15" fmla="*/ 52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52">
                  <a:moveTo>
                    <a:pt x="31" y="52"/>
                  </a:moveTo>
                  <a:lnTo>
                    <a:pt x="20" y="52"/>
                  </a:lnTo>
                  <a:lnTo>
                    <a:pt x="0" y="0"/>
                  </a:lnTo>
                  <a:lnTo>
                    <a:pt x="11" y="0"/>
                  </a:lnTo>
                  <a:lnTo>
                    <a:pt x="25" y="42"/>
                  </a:lnTo>
                  <a:lnTo>
                    <a:pt x="40" y="0"/>
                  </a:lnTo>
                  <a:lnTo>
                    <a:pt x="51" y="0"/>
                  </a:lnTo>
                  <a:lnTo>
                    <a:pt x="31" y="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1" name="Freeform 28">
              <a:extLst>
                <a:ext uri="{FF2B5EF4-FFF2-40B4-BE49-F238E27FC236}">
                  <a16:creationId xmlns:a16="http://schemas.microsoft.com/office/drawing/2014/main" id="{7957D02A-F6AA-E7FB-776F-5DF982079E20}"/>
                </a:ext>
              </a:extLst>
            </p:cNvPr>
            <p:cNvSpPr>
              <a:spLocks noEditPoints="1"/>
            </p:cNvSpPr>
            <p:nvPr/>
          </p:nvSpPr>
          <p:spPr bwMode="auto">
            <a:xfrm>
              <a:off x="2789238" y="-3175"/>
              <a:ext cx="74613" cy="85725"/>
            </a:xfrm>
            <a:custGeom>
              <a:avLst/>
              <a:gdLst>
                <a:gd name="T0" fmla="*/ 20 w 90"/>
                <a:gd name="T1" fmla="*/ 56 h 103"/>
                <a:gd name="T2" fmla="*/ 49 w 90"/>
                <a:gd name="T3" fmla="*/ 88 h 103"/>
                <a:gd name="T4" fmla="*/ 80 w 90"/>
                <a:gd name="T5" fmla="*/ 77 h 103"/>
                <a:gd name="T6" fmla="*/ 87 w 90"/>
                <a:gd name="T7" fmla="*/ 89 h 103"/>
                <a:gd name="T8" fmla="*/ 47 w 90"/>
                <a:gd name="T9" fmla="*/ 103 h 103"/>
                <a:gd name="T10" fmla="*/ 0 w 90"/>
                <a:gd name="T11" fmla="*/ 52 h 103"/>
                <a:gd name="T12" fmla="*/ 47 w 90"/>
                <a:gd name="T13" fmla="*/ 0 h 103"/>
                <a:gd name="T14" fmla="*/ 90 w 90"/>
                <a:gd name="T15" fmla="*/ 49 h 103"/>
                <a:gd name="T16" fmla="*/ 90 w 90"/>
                <a:gd name="T17" fmla="*/ 56 h 103"/>
                <a:gd name="T18" fmla="*/ 20 w 90"/>
                <a:gd name="T19" fmla="*/ 56 h 103"/>
                <a:gd name="T20" fmla="*/ 46 w 90"/>
                <a:gd name="T21" fmla="*/ 15 h 103"/>
                <a:gd name="T22" fmla="*/ 19 w 90"/>
                <a:gd name="T23" fmla="*/ 43 h 103"/>
                <a:gd name="T24" fmla="*/ 71 w 90"/>
                <a:gd name="T25" fmla="*/ 43 h 103"/>
                <a:gd name="T26" fmla="*/ 46 w 90"/>
                <a:gd name="T27" fmla="*/ 15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6"/>
                    <a:pt x="31" y="88"/>
                    <a:pt x="49" y="88"/>
                  </a:cubicBezTo>
                  <a:cubicBezTo>
                    <a:pt x="68" y="88"/>
                    <a:pt x="79" y="78"/>
                    <a:pt x="80" y="77"/>
                  </a:cubicBezTo>
                  <a:cubicBezTo>
                    <a:pt x="87" y="89"/>
                    <a:pt x="87" y="89"/>
                    <a:pt x="87" y="89"/>
                  </a:cubicBezTo>
                  <a:cubicBezTo>
                    <a:pt x="87" y="89"/>
                    <a:pt x="74" y="103"/>
                    <a:pt x="47" y="103"/>
                  </a:cubicBezTo>
                  <a:cubicBezTo>
                    <a:pt x="20" y="103"/>
                    <a:pt x="0" y="85"/>
                    <a:pt x="0" y="52"/>
                  </a:cubicBezTo>
                  <a:cubicBezTo>
                    <a:pt x="0" y="20"/>
                    <a:pt x="21" y="0"/>
                    <a:pt x="47" y="0"/>
                  </a:cubicBezTo>
                  <a:cubicBezTo>
                    <a:pt x="74" y="0"/>
                    <a:pt x="90" y="20"/>
                    <a:pt x="90" y="49"/>
                  </a:cubicBezTo>
                  <a:cubicBezTo>
                    <a:pt x="90" y="56"/>
                    <a:pt x="90" y="56"/>
                    <a:pt x="90" y="56"/>
                  </a:cubicBezTo>
                  <a:cubicBezTo>
                    <a:pt x="20" y="56"/>
                    <a:pt x="20" y="56"/>
                    <a:pt x="20" y="56"/>
                  </a:cubicBezTo>
                  <a:close/>
                  <a:moveTo>
                    <a:pt x="46" y="15"/>
                  </a:moveTo>
                  <a:cubicBezTo>
                    <a:pt x="28" y="15"/>
                    <a:pt x="20" y="30"/>
                    <a:pt x="19" y="43"/>
                  </a:cubicBezTo>
                  <a:cubicBezTo>
                    <a:pt x="71" y="43"/>
                    <a:pt x="71" y="43"/>
                    <a:pt x="71" y="43"/>
                  </a:cubicBezTo>
                  <a:cubicBezTo>
                    <a:pt x="71" y="28"/>
                    <a:pt x="64" y="15"/>
                    <a:pt x="46"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2" name="Freeform 29">
              <a:extLst>
                <a:ext uri="{FF2B5EF4-FFF2-40B4-BE49-F238E27FC236}">
                  <a16:creationId xmlns:a16="http://schemas.microsoft.com/office/drawing/2014/main" id="{C091E53F-E8FB-D219-1C2C-C8CDF3A477E2}"/>
                </a:ext>
              </a:extLst>
            </p:cNvPr>
            <p:cNvSpPr>
              <a:spLocks/>
            </p:cNvSpPr>
            <p:nvPr/>
          </p:nvSpPr>
          <p:spPr bwMode="auto">
            <a:xfrm>
              <a:off x="2882901" y="-3175"/>
              <a:ext cx="68263" cy="84138"/>
            </a:xfrm>
            <a:custGeom>
              <a:avLst/>
              <a:gdLst>
                <a:gd name="T0" fmla="*/ 65 w 84"/>
                <a:gd name="T1" fmla="*/ 101 h 101"/>
                <a:gd name="T2" fmla="*/ 65 w 84"/>
                <a:gd name="T3" fmla="*/ 42 h 101"/>
                <a:gd name="T4" fmla="*/ 45 w 84"/>
                <a:gd name="T5" fmla="*/ 16 h 101"/>
                <a:gd name="T6" fmla="*/ 18 w 84"/>
                <a:gd name="T7" fmla="*/ 42 h 101"/>
                <a:gd name="T8" fmla="*/ 18 w 84"/>
                <a:gd name="T9" fmla="*/ 101 h 101"/>
                <a:gd name="T10" fmla="*/ 0 w 84"/>
                <a:gd name="T11" fmla="*/ 101 h 101"/>
                <a:gd name="T12" fmla="*/ 0 w 84"/>
                <a:gd name="T13" fmla="*/ 2 h 101"/>
                <a:gd name="T14" fmla="*/ 17 w 84"/>
                <a:gd name="T15" fmla="*/ 2 h 101"/>
                <a:gd name="T16" fmla="*/ 18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0" y="32"/>
                    <a:pt x="18" y="42"/>
                  </a:cubicBezTo>
                  <a:cubicBezTo>
                    <a:pt x="18" y="101"/>
                    <a:pt x="18" y="101"/>
                    <a:pt x="18" y="101"/>
                  </a:cubicBezTo>
                  <a:cubicBezTo>
                    <a:pt x="0" y="101"/>
                    <a:pt x="0" y="101"/>
                    <a:pt x="0" y="101"/>
                  </a:cubicBezTo>
                  <a:cubicBezTo>
                    <a:pt x="0" y="2"/>
                    <a:pt x="0" y="2"/>
                    <a:pt x="0" y="2"/>
                  </a:cubicBezTo>
                  <a:cubicBezTo>
                    <a:pt x="17" y="2"/>
                    <a:pt x="17" y="2"/>
                    <a:pt x="17" y="2"/>
                  </a:cubicBezTo>
                  <a:cubicBezTo>
                    <a:pt x="18" y="20"/>
                    <a:pt x="18" y="20"/>
                    <a:pt x="18"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3" name="Freeform 30">
              <a:extLst>
                <a:ext uri="{FF2B5EF4-FFF2-40B4-BE49-F238E27FC236}">
                  <a16:creationId xmlns:a16="http://schemas.microsoft.com/office/drawing/2014/main" id="{D8C0F936-155F-B9D3-105E-CB4A7E9C8F31}"/>
                </a:ext>
              </a:extLst>
            </p:cNvPr>
            <p:cNvSpPr>
              <a:spLocks noEditPoints="1"/>
            </p:cNvSpPr>
            <p:nvPr/>
          </p:nvSpPr>
          <p:spPr bwMode="auto">
            <a:xfrm>
              <a:off x="3006726" y="-34925"/>
              <a:ext cx="79375" cy="117475"/>
            </a:xfrm>
            <a:custGeom>
              <a:avLst/>
              <a:gdLst>
                <a:gd name="T0" fmla="*/ 50 w 95"/>
                <a:gd name="T1" fmla="*/ 142 h 142"/>
                <a:gd name="T2" fmla="*/ 20 w 95"/>
                <a:gd name="T3" fmla="*/ 125 h 142"/>
                <a:gd name="T4" fmla="*/ 17 w 95"/>
                <a:gd name="T5" fmla="*/ 140 h 142"/>
                <a:gd name="T6" fmla="*/ 0 w 95"/>
                <a:gd name="T7" fmla="*/ 140 h 142"/>
                <a:gd name="T8" fmla="*/ 0 w 95"/>
                <a:gd name="T9" fmla="*/ 0 h 142"/>
                <a:gd name="T10" fmla="*/ 19 w 95"/>
                <a:gd name="T11" fmla="*/ 0 h 142"/>
                <a:gd name="T12" fmla="*/ 19 w 95"/>
                <a:gd name="T13" fmla="*/ 57 h 142"/>
                <a:gd name="T14" fmla="*/ 52 w 95"/>
                <a:gd name="T15" fmla="*/ 39 h 142"/>
                <a:gd name="T16" fmla="*/ 94 w 95"/>
                <a:gd name="T17" fmla="*/ 91 h 142"/>
                <a:gd name="T18" fmla="*/ 50 w 95"/>
                <a:gd name="T19" fmla="*/ 142 h 142"/>
                <a:gd name="T20" fmla="*/ 47 w 95"/>
                <a:gd name="T21" fmla="*/ 55 h 142"/>
                <a:gd name="T22" fmla="*/ 18 w 95"/>
                <a:gd name="T23" fmla="*/ 91 h 142"/>
                <a:gd name="T24" fmla="*/ 46 w 95"/>
                <a:gd name="T25" fmla="*/ 127 h 142"/>
                <a:gd name="T26" fmla="*/ 75 w 95"/>
                <a:gd name="T27" fmla="*/ 91 h 142"/>
                <a:gd name="T28" fmla="*/ 47 w 95"/>
                <a:gd name="T29" fmla="*/ 5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5" h="142">
                  <a:moveTo>
                    <a:pt x="50" y="142"/>
                  </a:moveTo>
                  <a:cubicBezTo>
                    <a:pt x="31" y="142"/>
                    <a:pt x="22" y="129"/>
                    <a:pt x="20" y="125"/>
                  </a:cubicBezTo>
                  <a:cubicBezTo>
                    <a:pt x="17" y="140"/>
                    <a:pt x="17" y="140"/>
                    <a:pt x="17" y="140"/>
                  </a:cubicBezTo>
                  <a:cubicBezTo>
                    <a:pt x="0" y="140"/>
                    <a:pt x="0" y="140"/>
                    <a:pt x="0" y="140"/>
                  </a:cubicBezTo>
                  <a:cubicBezTo>
                    <a:pt x="0" y="0"/>
                    <a:pt x="0" y="0"/>
                    <a:pt x="0" y="0"/>
                  </a:cubicBezTo>
                  <a:cubicBezTo>
                    <a:pt x="19" y="0"/>
                    <a:pt x="19" y="0"/>
                    <a:pt x="19" y="0"/>
                  </a:cubicBezTo>
                  <a:cubicBezTo>
                    <a:pt x="19" y="57"/>
                    <a:pt x="19" y="57"/>
                    <a:pt x="19" y="57"/>
                  </a:cubicBezTo>
                  <a:cubicBezTo>
                    <a:pt x="20" y="55"/>
                    <a:pt x="31" y="39"/>
                    <a:pt x="52" y="39"/>
                  </a:cubicBezTo>
                  <a:cubicBezTo>
                    <a:pt x="78" y="39"/>
                    <a:pt x="94" y="61"/>
                    <a:pt x="94" y="91"/>
                  </a:cubicBezTo>
                  <a:cubicBezTo>
                    <a:pt x="95" y="121"/>
                    <a:pt x="77" y="142"/>
                    <a:pt x="50" y="142"/>
                  </a:cubicBezTo>
                  <a:close/>
                  <a:moveTo>
                    <a:pt x="47" y="55"/>
                  </a:moveTo>
                  <a:cubicBezTo>
                    <a:pt x="30" y="55"/>
                    <a:pt x="18" y="71"/>
                    <a:pt x="18" y="91"/>
                  </a:cubicBezTo>
                  <a:cubicBezTo>
                    <a:pt x="18" y="110"/>
                    <a:pt x="29" y="127"/>
                    <a:pt x="46" y="127"/>
                  </a:cubicBezTo>
                  <a:cubicBezTo>
                    <a:pt x="63" y="127"/>
                    <a:pt x="75" y="111"/>
                    <a:pt x="75" y="91"/>
                  </a:cubicBezTo>
                  <a:cubicBezTo>
                    <a:pt x="75" y="71"/>
                    <a:pt x="64" y="55"/>
                    <a:pt x="47" y="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4" name="Freeform 31">
              <a:extLst>
                <a:ext uri="{FF2B5EF4-FFF2-40B4-BE49-F238E27FC236}">
                  <a16:creationId xmlns:a16="http://schemas.microsoft.com/office/drawing/2014/main" id="{B3C06BAF-2606-07B2-0633-EFEFFAE9986C}"/>
                </a:ext>
              </a:extLst>
            </p:cNvPr>
            <p:cNvSpPr>
              <a:spLocks/>
            </p:cNvSpPr>
            <p:nvPr/>
          </p:nvSpPr>
          <p:spPr bwMode="auto">
            <a:xfrm>
              <a:off x="3094038" y="-1588"/>
              <a:ext cx="79375" cy="114300"/>
            </a:xfrm>
            <a:custGeom>
              <a:avLst/>
              <a:gdLst>
                <a:gd name="T0" fmla="*/ 52 w 96"/>
                <a:gd name="T1" fmla="*/ 113 h 136"/>
                <a:gd name="T2" fmla="*/ 26 w 96"/>
                <a:gd name="T3" fmla="*/ 136 h 136"/>
                <a:gd name="T4" fmla="*/ 7 w 96"/>
                <a:gd name="T5" fmla="*/ 132 h 136"/>
                <a:gd name="T6" fmla="*/ 11 w 96"/>
                <a:gd name="T7" fmla="*/ 117 h 136"/>
                <a:gd name="T8" fmla="*/ 22 w 96"/>
                <a:gd name="T9" fmla="*/ 120 h 136"/>
                <a:gd name="T10" fmla="*/ 33 w 96"/>
                <a:gd name="T11" fmla="*/ 110 h 136"/>
                <a:gd name="T12" fmla="*/ 38 w 96"/>
                <a:gd name="T13" fmla="*/ 98 h 136"/>
                <a:gd name="T14" fmla="*/ 0 w 96"/>
                <a:gd name="T15" fmla="*/ 0 h 136"/>
                <a:gd name="T16" fmla="*/ 20 w 96"/>
                <a:gd name="T17" fmla="*/ 0 h 136"/>
                <a:gd name="T18" fmla="*/ 48 w 96"/>
                <a:gd name="T19" fmla="*/ 81 h 136"/>
                <a:gd name="T20" fmla="*/ 76 w 96"/>
                <a:gd name="T21" fmla="*/ 0 h 136"/>
                <a:gd name="T22" fmla="*/ 96 w 96"/>
                <a:gd name="T23" fmla="*/ 0 h 136"/>
                <a:gd name="T24" fmla="*/ 52 w 96"/>
                <a:gd name="T25" fmla="*/ 113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36">
                  <a:moveTo>
                    <a:pt x="52" y="113"/>
                  </a:moveTo>
                  <a:cubicBezTo>
                    <a:pt x="45" y="129"/>
                    <a:pt x="38" y="136"/>
                    <a:pt x="26" y="136"/>
                  </a:cubicBezTo>
                  <a:cubicBezTo>
                    <a:pt x="13" y="136"/>
                    <a:pt x="7" y="132"/>
                    <a:pt x="7" y="132"/>
                  </a:cubicBezTo>
                  <a:cubicBezTo>
                    <a:pt x="11" y="117"/>
                    <a:pt x="11" y="117"/>
                    <a:pt x="11" y="117"/>
                  </a:cubicBezTo>
                  <a:cubicBezTo>
                    <a:pt x="11" y="117"/>
                    <a:pt x="17" y="120"/>
                    <a:pt x="22" y="120"/>
                  </a:cubicBezTo>
                  <a:cubicBezTo>
                    <a:pt x="27" y="120"/>
                    <a:pt x="30" y="118"/>
                    <a:pt x="33" y="110"/>
                  </a:cubicBezTo>
                  <a:cubicBezTo>
                    <a:pt x="38" y="98"/>
                    <a:pt x="38" y="98"/>
                    <a:pt x="38" y="98"/>
                  </a:cubicBezTo>
                  <a:cubicBezTo>
                    <a:pt x="0" y="0"/>
                    <a:pt x="0" y="0"/>
                    <a:pt x="0" y="0"/>
                  </a:cubicBezTo>
                  <a:cubicBezTo>
                    <a:pt x="20" y="0"/>
                    <a:pt x="20" y="0"/>
                    <a:pt x="20" y="0"/>
                  </a:cubicBezTo>
                  <a:cubicBezTo>
                    <a:pt x="48" y="81"/>
                    <a:pt x="48" y="81"/>
                    <a:pt x="48" y="81"/>
                  </a:cubicBezTo>
                  <a:cubicBezTo>
                    <a:pt x="76" y="0"/>
                    <a:pt x="76" y="0"/>
                    <a:pt x="76" y="0"/>
                  </a:cubicBezTo>
                  <a:cubicBezTo>
                    <a:pt x="96" y="0"/>
                    <a:pt x="96" y="0"/>
                    <a:pt x="96" y="0"/>
                  </a:cubicBezTo>
                  <a:lnTo>
                    <a:pt x="52"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5" name="Rectangle 32">
              <a:extLst>
                <a:ext uri="{FF2B5EF4-FFF2-40B4-BE49-F238E27FC236}">
                  <a16:creationId xmlns:a16="http://schemas.microsoft.com/office/drawing/2014/main" id="{28E831E1-5403-0391-CFF1-44334240480E}"/>
                </a:ext>
              </a:extLst>
            </p:cNvPr>
            <p:cNvSpPr>
              <a:spLocks noChangeArrowheads="1"/>
            </p:cNvSpPr>
            <p:nvPr/>
          </p:nvSpPr>
          <p:spPr bwMode="auto">
            <a:xfrm>
              <a:off x="3219451" y="-31750"/>
              <a:ext cx="17463" cy="1127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6" name="Freeform 33">
              <a:extLst>
                <a:ext uri="{FF2B5EF4-FFF2-40B4-BE49-F238E27FC236}">
                  <a16:creationId xmlns:a16="http://schemas.microsoft.com/office/drawing/2014/main" id="{C26B6476-3E8D-9E7B-540C-E0FEFAD5DB9D}"/>
                </a:ext>
              </a:extLst>
            </p:cNvPr>
            <p:cNvSpPr>
              <a:spLocks/>
            </p:cNvSpPr>
            <p:nvPr/>
          </p:nvSpPr>
          <p:spPr bwMode="auto">
            <a:xfrm>
              <a:off x="3263901" y="-3175"/>
              <a:ext cx="69850" cy="84138"/>
            </a:xfrm>
            <a:custGeom>
              <a:avLst/>
              <a:gdLst>
                <a:gd name="T0" fmla="*/ 65 w 84"/>
                <a:gd name="T1" fmla="*/ 101 h 101"/>
                <a:gd name="T2" fmla="*/ 65 w 84"/>
                <a:gd name="T3" fmla="*/ 42 h 101"/>
                <a:gd name="T4" fmla="*/ 45 w 84"/>
                <a:gd name="T5" fmla="*/ 16 h 101"/>
                <a:gd name="T6" fmla="*/ 19 w 84"/>
                <a:gd name="T7" fmla="*/ 42 h 101"/>
                <a:gd name="T8" fmla="*/ 19 w 84"/>
                <a:gd name="T9" fmla="*/ 101 h 101"/>
                <a:gd name="T10" fmla="*/ 0 w 84"/>
                <a:gd name="T11" fmla="*/ 101 h 101"/>
                <a:gd name="T12" fmla="*/ 0 w 84"/>
                <a:gd name="T13" fmla="*/ 2 h 101"/>
                <a:gd name="T14" fmla="*/ 18 w 84"/>
                <a:gd name="T15" fmla="*/ 2 h 101"/>
                <a:gd name="T16" fmla="*/ 19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1" y="32"/>
                    <a:pt x="19" y="42"/>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7" name="Freeform 34">
              <a:extLst>
                <a:ext uri="{FF2B5EF4-FFF2-40B4-BE49-F238E27FC236}">
                  <a16:creationId xmlns:a16="http://schemas.microsoft.com/office/drawing/2014/main" id="{944C5982-3C91-7F73-09A4-D3869163BA38}"/>
                </a:ext>
              </a:extLst>
            </p:cNvPr>
            <p:cNvSpPr>
              <a:spLocks/>
            </p:cNvSpPr>
            <p:nvPr/>
          </p:nvSpPr>
          <p:spPr bwMode="auto">
            <a:xfrm>
              <a:off x="3349626" y="-3175"/>
              <a:ext cx="63500" cy="85725"/>
            </a:xfrm>
            <a:custGeom>
              <a:avLst/>
              <a:gdLst>
                <a:gd name="T0" fmla="*/ 68 w 78"/>
                <a:gd name="T1" fmla="*/ 94 h 103"/>
                <a:gd name="T2" fmla="*/ 39 w 78"/>
                <a:gd name="T3" fmla="*/ 103 h 103"/>
                <a:gd name="T4" fmla="*/ 0 w 78"/>
                <a:gd name="T5" fmla="*/ 86 h 103"/>
                <a:gd name="T6" fmla="*/ 10 w 78"/>
                <a:gd name="T7" fmla="*/ 74 h 103"/>
                <a:gd name="T8" fmla="*/ 39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2" y="99"/>
                    <a:pt x="54" y="103"/>
                    <a:pt x="39" y="103"/>
                  </a:cubicBezTo>
                  <a:cubicBezTo>
                    <a:pt x="19" y="103"/>
                    <a:pt x="4" y="91"/>
                    <a:pt x="0" y="86"/>
                  </a:cubicBezTo>
                  <a:cubicBezTo>
                    <a:pt x="10" y="74"/>
                    <a:pt x="10" y="74"/>
                    <a:pt x="10" y="74"/>
                  </a:cubicBezTo>
                  <a:cubicBezTo>
                    <a:pt x="16" y="80"/>
                    <a:pt x="28" y="88"/>
                    <a:pt x="39" y="88"/>
                  </a:cubicBezTo>
                  <a:cubicBezTo>
                    <a:pt x="51" y="88"/>
                    <a:pt x="59" y="84"/>
                    <a:pt x="59" y="75"/>
                  </a:cubicBezTo>
                  <a:cubicBezTo>
                    <a:pt x="59" y="66"/>
                    <a:pt x="49" y="63"/>
                    <a:pt x="43" y="61"/>
                  </a:cubicBezTo>
                  <a:cubicBezTo>
                    <a:pt x="37"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3" y="89"/>
                    <a:pt x="6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8" name="Freeform 35">
              <a:extLst>
                <a:ext uri="{FF2B5EF4-FFF2-40B4-BE49-F238E27FC236}">
                  <a16:creationId xmlns:a16="http://schemas.microsoft.com/office/drawing/2014/main" id="{948AB8FF-2BA3-9E06-B8CF-1E2C0011DA34}"/>
                </a:ext>
              </a:extLst>
            </p:cNvPr>
            <p:cNvSpPr>
              <a:spLocks noEditPoints="1"/>
            </p:cNvSpPr>
            <p:nvPr/>
          </p:nvSpPr>
          <p:spPr bwMode="auto">
            <a:xfrm>
              <a:off x="3429001" y="-36513"/>
              <a:ext cx="20638" cy="117475"/>
            </a:xfrm>
            <a:custGeom>
              <a:avLst/>
              <a:gdLst>
                <a:gd name="T0" fmla="*/ 13 w 26"/>
                <a:gd name="T1" fmla="*/ 24 h 143"/>
                <a:gd name="T2" fmla="*/ 0 w 26"/>
                <a:gd name="T3" fmla="*/ 12 h 143"/>
                <a:gd name="T4" fmla="*/ 13 w 26"/>
                <a:gd name="T5" fmla="*/ 0 h 143"/>
                <a:gd name="T6" fmla="*/ 26 w 26"/>
                <a:gd name="T7" fmla="*/ 12 h 143"/>
                <a:gd name="T8" fmla="*/ 13 w 26"/>
                <a:gd name="T9" fmla="*/ 24 h 143"/>
                <a:gd name="T10" fmla="*/ 4 w 26"/>
                <a:gd name="T11" fmla="*/ 143 h 143"/>
                <a:gd name="T12" fmla="*/ 4 w 26"/>
                <a:gd name="T13" fmla="*/ 44 h 143"/>
                <a:gd name="T14" fmla="*/ 22 w 26"/>
                <a:gd name="T15" fmla="*/ 44 h 143"/>
                <a:gd name="T16" fmla="*/ 22 w 26"/>
                <a:gd name="T17" fmla="*/ 143 h 143"/>
                <a:gd name="T18" fmla="*/ 4 w 26"/>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3">
                  <a:moveTo>
                    <a:pt x="13" y="24"/>
                  </a:moveTo>
                  <a:cubicBezTo>
                    <a:pt x="6" y="24"/>
                    <a:pt x="0" y="19"/>
                    <a:pt x="0" y="12"/>
                  </a:cubicBezTo>
                  <a:cubicBezTo>
                    <a:pt x="0" y="5"/>
                    <a:pt x="6" y="0"/>
                    <a:pt x="13" y="0"/>
                  </a:cubicBezTo>
                  <a:cubicBezTo>
                    <a:pt x="20" y="0"/>
                    <a:pt x="26" y="5"/>
                    <a:pt x="26" y="12"/>
                  </a:cubicBezTo>
                  <a:cubicBezTo>
                    <a:pt x="26"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9" name="Freeform 36">
              <a:extLst>
                <a:ext uri="{FF2B5EF4-FFF2-40B4-BE49-F238E27FC236}">
                  <a16:creationId xmlns:a16="http://schemas.microsoft.com/office/drawing/2014/main" id="{914FBE95-5DCD-B09C-05FA-773F884D73D9}"/>
                </a:ext>
              </a:extLst>
            </p:cNvPr>
            <p:cNvSpPr>
              <a:spLocks noEditPoints="1"/>
            </p:cNvSpPr>
            <p:nvPr/>
          </p:nvSpPr>
          <p:spPr bwMode="auto">
            <a:xfrm>
              <a:off x="3465513" y="-3175"/>
              <a:ext cx="77788" cy="115888"/>
            </a:xfrm>
            <a:custGeom>
              <a:avLst/>
              <a:gdLst>
                <a:gd name="T0" fmla="*/ 84 w 94"/>
                <a:gd name="T1" fmla="*/ 122 h 138"/>
                <a:gd name="T2" fmla="*/ 44 w 94"/>
                <a:gd name="T3" fmla="*/ 138 h 138"/>
                <a:gd name="T4" fmla="*/ 5 w 94"/>
                <a:gd name="T5" fmla="*/ 126 h 138"/>
                <a:gd name="T6" fmla="*/ 12 w 94"/>
                <a:gd name="T7" fmla="*/ 112 h 138"/>
                <a:gd name="T8" fmla="*/ 43 w 94"/>
                <a:gd name="T9" fmla="*/ 122 h 138"/>
                <a:gd name="T10" fmla="*/ 67 w 94"/>
                <a:gd name="T11" fmla="*/ 113 h 138"/>
                <a:gd name="T12" fmla="*/ 74 w 94"/>
                <a:gd name="T13" fmla="*/ 89 h 138"/>
                <a:gd name="T14" fmla="*/ 74 w 94"/>
                <a:gd name="T15" fmla="*/ 80 h 138"/>
                <a:gd name="T16" fmla="*/ 42 w 94"/>
                <a:gd name="T17" fmla="*/ 99 h 138"/>
                <a:gd name="T18" fmla="*/ 0 w 94"/>
                <a:gd name="T19" fmla="*/ 49 h 138"/>
                <a:gd name="T20" fmla="*/ 43 w 94"/>
                <a:gd name="T21" fmla="*/ 0 h 138"/>
                <a:gd name="T22" fmla="*/ 74 w 94"/>
                <a:gd name="T23" fmla="*/ 18 h 138"/>
                <a:gd name="T24" fmla="*/ 76 w 94"/>
                <a:gd name="T25" fmla="*/ 2 h 138"/>
                <a:gd name="T26" fmla="*/ 94 w 94"/>
                <a:gd name="T27" fmla="*/ 2 h 138"/>
                <a:gd name="T28" fmla="*/ 94 w 94"/>
                <a:gd name="T29" fmla="*/ 82 h 138"/>
                <a:gd name="T30" fmla="*/ 84 w 94"/>
                <a:gd name="T31" fmla="*/ 122 h 138"/>
                <a:gd name="T32" fmla="*/ 48 w 94"/>
                <a:gd name="T33" fmla="*/ 15 h 138"/>
                <a:gd name="T34" fmla="*/ 20 w 94"/>
                <a:gd name="T35" fmla="*/ 49 h 138"/>
                <a:gd name="T36" fmla="*/ 47 w 94"/>
                <a:gd name="T37" fmla="*/ 83 h 138"/>
                <a:gd name="T38" fmla="*/ 75 w 94"/>
                <a:gd name="T39" fmla="*/ 49 h 138"/>
                <a:gd name="T40" fmla="*/ 48 w 94"/>
                <a:gd name="T41" fmla="*/ 1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4" h="138">
                  <a:moveTo>
                    <a:pt x="84" y="122"/>
                  </a:moveTo>
                  <a:cubicBezTo>
                    <a:pt x="76" y="130"/>
                    <a:pt x="64" y="138"/>
                    <a:pt x="44" y="138"/>
                  </a:cubicBezTo>
                  <a:cubicBezTo>
                    <a:pt x="23" y="138"/>
                    <a:pt x="8" y="129"/>
                    <a:pt x="5" y="126"/>
                  </a:cubicBezTo>
                  <a:cubicBezTo>
                    <a:pt x="12" y="112"/>
                    <a:pt x="12" y="112"/>
                    <a:pt x="12" y="112"/>
                  </a:cubicBezTo>
                  <a:cubicBezTo>
                    <a:pt x="17" y="116"/>
                    <a:pt x="30" y="122"/>
                    <a:pt x="43" y="122"/>
                  </a:cubicBezTo>
                  <a:cubicBezTo>
                    <a:pt x="55" y="122"/>
                    <a:pt x="63" y="118"/>
                    <a:pt x="67" y="113"/>
                  </a:cubicBezTo>
                  <a:cubicBezTo>
                    <a:pt x="72" y="109"/>
                    <a:pt x="74" y="101"/>
                    <a:pt x="74" y="89"/>
                  </a:cubicBezTo>
                  <a:cubicBezTo>
                    <a:pt x="74" y="80"/>
                    <a:pt x="74" y="80"/>
                    <a:pt x="74" y="80"/>
                  </a:cubicBezTo>
                  <a:cubicBezTo>
                    <a:pt x="73" y="83"/>
                    <a:pt x="64" y="99"/>
                    <a:pt x="42" y="99"/>
                  </a:cubicBezTo>
                  <a:cubicBezTo>
                    <a:pt x="16" y="99"/>
                    <a:pt x="0" y="78"/>
                    <a:pt x="0" y="49"/>
                  </a:cubicBezTo>
                  <a:cubicBezTo>
                    <a:pt x="0" y="20"/>
                    <a:pt x="19" y="0"/>
                    <a:pt x="43" y="0"/>
                  </a:cubicBezTo>
                  <a:cubicBezTo>
                    <a:pt x="65" y="0"/>
                    <a:pt x="73" y="15"/>
                    <a:pt x="74" y="18"/>
                  </a:cubicBezTo>
                  <a:cubicBezTo>
                    <a:pt x="76" y="2"/>
                    <a:pt x="76" y="2"/>
                    <a:pt x="76" y="2"/>
                  </a:cubicBezTo>
                  <a:cubicBezTo>
                    <a:pt x="94" y="2"/>
                    <a:pt x="94" y="2"/>
                    <a:pt x="94" y="2"/>
                  </a:cubicBezTo>
                  <a:cubicBezTo>
                    <a:pt x="94" y="82"/>
                    <a:pt x="94" y="82"/>
                    <a:pt x="94" y="82"/>
                  </a:cubicBezTo>
                  <a:cubicBezTo>
                    <a:pt x="94" y="102"/>
                    <a:pt x="91" y="113"/>
                    <a:pt x="84" y="122"/>
                  </a:cubicBezTo>
                  <a:close/>
                  <a:moveTo>
                    <a:pt x="48" y="15"/>
                  </a:moveTo>
                  <a:cubicBezTo>
                    <a:pt x="31" y="15"/>
                    <a:pt x="20" y="30"/>
                    <a:pt x="20" y="49"/>
                  </a:cubicBezTo>
                  <a:cubicBezTo>
                    <a:pt x="20" y="67"/>
                    <a:pt x="30" y="83"/>
                    <a:pt x="47" y="83"/>
                  </a:cubicBezTo>
                  <a:cubicBezTo>
                    <a:pt x="64" y="83"/>
                    <a:pt x="75" y="67"/>
                    <a:pt x="75" y="49"/>
                  </a:cubicBezTo>
                  <a:cubicBezTo>
                    <a:pt x="75" y="30"/>
                    <a:pt x="65" y="15"/>
                    <a:pt x="48"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0" name="Freeform 37">
              <a:extLst>
                <a:ext uri="{FF2B5EF4-FFF2-40B4-BE49-F238E27FC236}">
                  <a16:creationId xmlns:a16="http://schemas.microsoft.com/office/drawing/2014/main" id="{DCECE63C-3BE4-E3D3-8A34-3F4C88B09AD1}"/>
                </a:ext>
              </a:extLst>
            </p:cNvPr>
            <p:cNvSpPr>
              <a:spLocks/>
            </p:cNvSpPr>
            <p:nvPr/>
          </p:nvSpPr>
          <p:spPr bwMode="auto">
            <a:xfrm>
              <a:off x="3568701" y="-34925"/>
              <a:ext cx="69850" cy="115888"/>
            </a:xfrm>
            <a:custGeom>
              <a:avLst/>
              <a:gdLst>
                <a:gd name="T0" fmla="*/ 66 w 85"/>
                <a:gd name="T1" fmla="*/ 141 h 141"/>
                <a:gd name="T2" fmla="*/ 66 w 85"/>
                <a:gd name="T3" fmla="*/ 82 h 141"/>
                <a:gd name="T4" fmla="*/ 46 w 85"/>
                <a:gd name="T5" fmla="*/ 56 h 141"/>
                <a:gd name="T6" fmla="*/ 19 w 85"/>
                <a:gd name="T7" fmla="*/ 82 h 141"/>
                <a:gd name="T8" fmla="*/ 19 w 85"/>
                <a:gd name="T9" fmla="*/ 141 h 141"/>
                <a:gd name="T10" fmla="*/ 0 w 85"/>
                <a:gd name="T11" fmla="*/ 141 h 141"/>
                <a:gd name="T12" fmla="*/ 0 w 85"/>
                <a:gd name="T13" fmla="*/ 0 h 141"/>
                <a:gd name="T14" fmla="*/ 19 w 85"/>
                <a:gd name="T15" fmla="*/ 0 h 141"/>
                <a:gd name="T16" fmla="*/ 19 w 85"/>
                <a:gd name="T17" fmla="*/ 60 h 141"/>
                <a:gd name="T18" fmla="*/ 52 w 85"/>
                <a:gd name="T19" fmla="*/ 39 h 141"/>
                <a:gd name="T20" fmla="*/ 85 w 85"/>
                <a:gd name="T21" fmla="*/ 77 h 141"/>
                <a:gd name="T22" fmla="*/ 85 w 85"/>
                <a:gd name="T23" fmla="*/ 141 h 141"/>
                <a:gd name="T24" fmla="*/ 66 w 85"/>
                <a:gd name="T25" fmla="*/ 14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5" h="141">
                  <a:moveTo>
                    <a:pt x="66" y="141"/>
                  </a:moveTo>
                  <a:cubicBezTo>
                    <a:pt x="66" y="82"/>
                    <a:pt x="66" y="82"/>
                    <a:pt x="66" y="82"/>
                  </a:cubicBezTo>
                  <a:cubicBezTo>
                    <a:pt x="66" y="66"/>
                    <a:pt x="61" y="56"/>
                    <a:pt x="46" y="56"/>
                  </a:cubicBezTo>
                  <a:cubicBezTo>
                    <a:pt x="31" y="56"/>
                    <a:pt x="21" y="72"/>
                    <a:pt x="19" y="82"/>
                  </a:cubicBezTo>
                  <a:cubicBezTo>
                    <a:pt x="19" y="141"/>
                    <a:pt x="19" y="141"/>
                    <a:pt x="19" y="141"/>
                  </a:cubicBezTo>
                  <a:cubicBezTo>
                    <a:pt x="0" y="141"/>
                    <a:pt x="0" y="141"/>
                    <a:pt x="0" y="141"/>
                  </a:cubicBezTo>
                  <a:cubicBezTo>
                    <a:pt x="0" y="0"/>
                    <a:pt x="0" y="0"/>
                    <a:pt x="0" y="0"/>
                  </a:cubicBezTo>
                  <a:cubicBezTo>
                    <a:pt x="19" y="0"/>
                    <a:pt x="19" y="0"/>
                    <a:pt x="19" y="0"/>
                  </a:cubicBezTo>
                  <a:cubicBezTo>
                    <a:pt x="19" y="60"/>
                    <a:pt x="19" y="60"/>
                    <a:pt x="19" y="60"/>
                  </a:cubicBezTo>
                  <a:cubicBezTo>
                    <a:pt x="25" y="50"/>
                    <a:pt x="36" y="39"/>
                    <a:pt x="52" y="39"/>
                  </a:cubicBezTo>
                  <a:cubicBezTo>
                    <a:pt x="72" y="39"/>
                    <a:pt x="85" y="51"/>
                    <a:pt x="85" y="77"/>
                  </a:cubicBezTo>
                  <a:cubicBezTo>
                    <a:pt x="85" y="141"/>
                    <a:pt x="85" y="141"/>
                    <a:pt x="85" y="141"/>
                  </a:cubicBezTo>
                  <a:lnTo>
                    <a:pt x="66" y="1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1" name="Freeform 38">
              <a:extLst>
                <a:ext uri="{FF2B5EF4-FFF2-40B4-BE49-F238E27FC236}">
                  <a16:creationId xmlns:a16="http://schemas.microsoft.com/office/drawing/2014/main" id="{A628084C-CF66-E7E8-A07E-637CE5D6B84C}"/>
                </a:ext>
              </a:extLst>
            </p:cNvPr>
            <p:cNvSpPr>
              <a:spLocks/>
            </p:cNvSpPr>
            <p:nvPr/>
          </p:nvSpPr>
          <p:spPr bwMode="auto">
            <a:xfrm>
              <a:off x="3654426" y="-23813"/>
              <a:ext cx="50800" cy="106363"/>
            </a:xfrm>
            <a:custGeom>
              <a:avLst/>
              <a:gdLst>
                <a:gd name="T0" fmla="*/ 33 w 61"/>
                <a:gd name="T1" fmla="*/ 41 h 128"/>
                <a:gd name="T2" fmla="*/ 33 w 61"/>
                <a:gd name="T3" fmla="*/ 92 h 128"/>
                <a:gd name="T4" fmla="*/ 37 w 61"/>
                <a:gd name="T5" fmla="*/ 109 h 128"/>
                <a:gd name="T6" fmla="*/ 47 w 61"/>
                <a:gd name="T7" fmla="*/ 113 h 128"/>
                <a:gd name="T8" fmla="*/ 58 w 61"/>
                <a:gd name="T9" fmla="*/ 111 h 128"/>
                <a:gd name="T10" fmla="*/ 60 w 61"/>
                <a:gd name="T11" fmla="*/ 125 h 128"/>
                <a:gd name="T12" fmla="*/ 42 w 61"/>
                <a:gd name="T13" fmla="*/ 128 h 128"/>
                <a:gd name="T14" fmla="*/ 21 w 61"/>
                <a:gd name="T15" fmla="*/ 121 h 128"/>
                <a:gd name="T16" fmla="*/ 15 w 61"/>
                <a:gd name="T17" fmla="*/ 95 h 128"/>
                <a:gd name="T18" fmla="*/ 15 w 61"/>
                <a:gd name="T19" fmla="*/ 41 h 128"/>
                <a:gd name="T20" fmla="*/ 0 w 61"/>
                <a:gd name="T21" fmla="*/ 41 h 128"/>
                <a:gd name="T22" fmla="*/ 0 w 61"/>
                <a:gd name="T23" fmla="*/ 27 h 128"/>
                <a:gd name="T24" fmla="*/ 14 w 61"/>
                <a:gd name="T25" fmla="*/ 27 h 128"/>
                <a:gd name="T26" fmla="*/ 16 w 61"/>
                <a:gd name="T27" fmla="*/ 0 h 128"/>
                <a:gd name="T28" fmla="*/ 33 w 61"/>
                <a:gd name="T29" fmla="*/ 0 h 128"/>
                <a:gd name="T30" fmla="*/ 33 w 61"/>
                <a:gd name="T31" fmla="*/ 27 h 128"/>
                <a:gd name="T32" fmla="*/ 61 w 61"/>
                <a:gd name="T33" fmla="*/ 27 h 128"/>
                <a:gd name="T34" fmla="*/ 61 w 61"/>
                <a:gd name="T35" fmla="*/ 41 h 128"/>
                <a:gd name="T36" fmla="*/ 33 w 61"/>
                <a:gd name="T37" fmla="*/ 4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1" h="128">
                  <a:moveTo>
                    <a:pt x="33" y="41"/>
                  </a:moveTo>
                  <a:cubicBezTo>
                    <a:pt x="33" y="92"/>
                    <a:pt x="33" y="92"/>
                    <a:pt x="33" y="92"/>
                  </a:cubicBezTo>
                  <a:cubicBezTo>
                    <a:pt x="33" y="101"/>
                    <a:pt x="34" y="106"/>
                    <a:pt x="37" y="109"/>
                  </a:cubicBezTo>
                  <a:cubicBezTo>
                    <a:pt x="40" y="112"/>
                    <a:pt x="43" y="113"/>
                    <a:pt x="47" y="113"/>
                  </a:cubicBezTo>
                  <a:cubicBezTo>
                    <a:pt x="52" y="113"/>
                    <a:pt x="56" y="112"/>
                    <a:pt x="58" y="111"/>
                  </a:cubicBezTo>
                  <a:cubicBezTo>
                    <a:pt x="60" y="125"/>
                    <a:pt x="60" y="125"/>
                    <a:pt x="60" y="125"/>
                  </a:cubicBezTo>
                  <a:cubicBezTo>
                    <a:pt x="56" y="127"/>
                    <a:pt x="48" y="128"/>
                    <a:pt x="42" y="128"/>
                  </a:cubicBezTo>
                  <a:cubicBezTo>
                    <a:pt x="33" y="128"/>
                    <a:pt x="27" y="126"/>
                    <a:pt x="21" y="121"/>
                  </a:cubicBezTo>
                  <a:cubicBezTo>
                    <a:pt x="16" y="115"/>
                    <a:pt x="15" y="108"/>
                    <a:pt x="15" y="95"/>
                  </a:cubicBezTo>
                  <a:cubicBezTo>
                    <a:pt x="15" y="41"/>
                    <a:pt x="15" y="41"/>
                    <a:pt x="15" y="41"/>
                  </a:cubicBezTo>
                  <a:cubicBezTo>
                    <a:pt x="0" y="41"/>
                    <a:pt x="0" y="41"/>
                    <a:pt x="0" y="41"/>
                  </a:cubicBezTo>
                  <a:cubicBezTo>
                    <a:pt x="0" y="27"/>
                    <a:pt x="0" y="27"/>
                    <a:pt x="0" y="27"/>
                  </a:cubicBezTo>
                  <a:cubicBezTo>
                    <a:pt x="14" y="27"/>
                    <a:pt x="14" y="27"/>
                    <a:pt x="14" y="27"/>
                  </a:cubicBezTo>
                  <a:cubicBezTo>
                    <a:pt x="16" y="0"/>
                    <a:pt x="16" y="0"/>
                    <a:pt x="16" y="0"/>
                  </a:cubicBezTo>
                  <a:cubicBezTo>
                    <a:pt x="33" y="0"/>
                    <a:pt x="33" y="0"/>
                    <a:pt x="33" y="0"/>
                  </a:cubicBezTo>
                  <a:cubicBezTo>
                    <a:pt x="33" y="27"/>
                    <a:pt x="33" y="27"/>
                    <a:pt x="33" y="27"/>
                  </a:cubicBezTo>
                  <a:cubicBezTo>
                    <a:pt x="61" y="27"/>
                    <a:pt x="61" y="27"/>
                    <a:pt x="61" y="27"/>
                  </a:cubicBezTo>
                  <a:cubicBezTo>
                    <a:pt x="61" y="41"/>
                    <a:pt x="61" y="41"/>
                    <a:pt x="61" y="41"/>
                  </a:cubicBezTo>
                  <a:cubicBezTo>
                    <a:pt x="33" y="41"/>
                    <a:pt x="33" y="41"/>
                    <a:pt x="3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2" name="Freeform 39">
              <a:extLst>
                <a:ext uri="{FF2B5EF4-FFF2-40B4-BE49-F238E27FC236}">
                  <a16:creationId xmlns:a16="http://schemas.microsoft.com/office/drawing/2014/main" id="{644BE14E-EA94-5B64-6A69-FD38062EC86B}"/>
                </a:ext>
              </a:extLst>
            </p:cNvPr>
            <p:cNvSpPr>
              <a:spLocks/>
            </p:cNvSpPr>
            <p:nvPr/>
          </p:nvSpPr>
          <p:spPr bwMode="auto">
            <a:xfrm>
              <a:off x="3711576" y="-3175"/>
              <a:ext cx="63500" cy="85725"/>
            </a:xfrm>
            <a:custGeom>
              <a:avLst/>
              <a:gdLst>
                <a:gd name="T0" fmla="*/ 68 w 78"/>
                <a:gd name="T1" fmla="*/ 94 h 103"/>
                <a:gd name="T2" fmla="*/ 39 w 78"/>
                <a:gd name="T3" fmla="*/ 103 h 103"/>
                <a:gd name="T4" fmla="*/ 0 w 78"/>
                <a:gd name="T5" fmla="*/ 86 h 103"/>
                <a:gd name="T6" fmla="*/ 10 w 78"/>
                <a:gd name="T7" fmla="*/ 74 h 103"/>
                <a:gd name="T8" fmla="*/ 40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3" y="99"/>
                    <a:pt x="54" y="103"/>
                    <a:pt x="39" y="103"/>
                  </a:cubicBezTo>
                  <a:cubicBezTo>
                    <a:pt x="19" y="103"/>
                    <a:pt x="5" y="91"/>
                    <a:pt x="0" y="86"/>
                  </a:cubicBezTo>
                  <a:cubicBezTo>
                    <a:pt x="10" y="74"/>
                    <a:pt x="10" y="74"/>
                    <a:pt x="10" y="74"/>
                  </a:cubicBezTo>
                  <a:cubicBezTo>
                    <a:pt x="16" y="80"/>
                    <a:pt x="28" y="88"/>
                    <a:pt x="40" y="88"/>
                  </a:cubicBezTo>
                  <a:cubicBezTo>
                    <a:pt x="51" y="88"/>
                    <a:pt x="59" y="84"/>
                    <a:pt x="59" y="75"/>
                  </a:cubicBezTo>
                  <a:cubicBezTo>
                    <a:pt x="59" y="66"/>
                    <a:pt x="49" y="63"/>
                    <a:pt x="43" y="61"/>
                  </a:cubicBezTo>
                  <a:cubicBezTo>
                    <a:pt x="38"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4" y="89"/>
                    <a:pt x="6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3" name="Freeform 40">
              <a:extLst>
                <a:ext uri="{FF2B5EF4-FFF2-40B4-BE49-F238E27FC236}">
                  <a16:creationId xmlns:a16="http://schemas.microsoft.com/office/drawing/2014/main" id="{EF137B69-3191-B6FE-C47C-0D807733E2CB}"/>
                </a:ext>
              </a:extLst>
            </p:cNvPr>
            <p:cNvSpPr>
              <a:spLocks noEditPoints="1"/>
            </p:cNvSpPr>
            <p:nvPr/>
          </p:nvSpPr>
          <p:spPr bwMode="auto">
            <a:xfrm>
              <a:off x="2498726" y="157163"/>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6 h 136"/>
                <a:gd name="T12" fmla="*/ 113 w 113"/>
                <a:gd name="T13" fmla="*/ 68 h 136"/>
                <a:gd name="T14" fmla="*/ 92 w 113"/>
                <a:gd name="T15" fmla="*/ 119 h 136"/>
                <a:gd name="T16" fmla="*/ 78 w 113"/>
                <a:gd name="T17" fmla="*/ 28 h 136"/>
                <a:gd name="T18" fmla="*/ 45 w 113"/>
                <a:gd name="T19" fmla="*/ 15 h 136"/>
                <a:gd name="T20" fmla="*/ 20 w 113"/>
                <a:gd name="T21" fmla="*/ 15 h 136"/>
                <a:gd name="T22" fmla="*/ 20 w 113"/>
                <a:gd name="T23" fmla="*/ 119 h 136"/>
                <a:gd name="T24" fmla="*/ 45 w 113"/>
                <a:gd name="T25" fmla="*/ 119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5"/>
                    <a:pt x="92" y="16"/>
                  </a:cubicBezTo>
                  <a:cubicBezTo>
                    <a:pt x="103" y="27"/>
                    <a:pt x="113" y="44"/>
                    <a:pt x="113" y="68"/>
                  </a:cubicBezTo>
                  <a:cubicBezTo>
                    <a:pt x="113" y="91"/>
                    <a:pt x="104" y="108"/>
                    <a:pt x="92" y="119"/>
                  </a:cubicBezTo>
                  <a:close/>
                  <a:moveTo>
                    <a:pt x="78" y="28"/>
                  </a:moveTo>
                  <a:cubicBezTo>
                    <a:pt x="70" y="19"/>
                    <a:pt x="59" y="15"/>
                    <a:pt x="45" y="15"/>
                  </a:cubicBezTo>
                  <a:cubicBezTo>
                    <a:pt x="20" y="15"/>
                    <a:pt x="20" y="15"/>
                    <a:pt x="20" y="15"/>
                  </a:cubicBezTo>
                  <a:cubicBezTo>
                    <a:pt x="20" y="119"/>
                    <a:pt x="20" y="119"/>
                    <a:pt x="20" y="119"/>
                  </a:cubicBezTo>
                  <a:cubicBezTo>
                    <a:pt x="45" y="119"/>
                    <a:pt x="45" y="119"/>
                    <a:pt x="45" y="119"/>
                  </a:cubicBezTo>
                  <a:cubicBezTo>
                    <a:pt x="58" y="119"/>
                    <a:pt x="69" y="116"/>
                    <a:pt x="78" y="107"/>
                  </a:cubicBezTo>
                  <a:cubicBezTo>
                    <a:pt x="87" y="98"/>
                    <a:pt x="92" y="84"/>
                    <a:pt x="92" y="68"/>
                  </a:cubicBezTo>
                  <a:cubicBezTo>
                    <a:pt x="92" y="51"/>
                    <a:pt x="87" y="36"/>
                    <a:pt x="7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4" name="Freeform 41">
              <a:extLst>
                <a:ext uri="{FF2B5EF4-FFF2-40B4-BE49-F238E27FC236}">
                  <a16:creationId xmlns:a16="http://schemas.microsoft.com/office/drawing/2014/main" id="{821A2D0B-222A-FACB-58E1-95FBC0126991}"/>
                </a:ext>
              </a:extLst>
            </p:cNvPr>
            <p:cNvSpPr>
              <a:spLocks noEditPoints="1"/>
            </p:cNvSpPr>
            <p:nvPr/>
          </p:nvSpPr>
          <p:spPr bwMode="auto">
            <a:xfrm>
              <a:off x="2605088"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5" name="Rectangle 42">
              <a:extLst>
                <a:ext uri="{FF2B5EF4-FFF2-40B4-BE49-F238E27FC236}">
                  <a16:creationId xmlns:a16="http://schemas.microsoft.com/office/drawing/2014/main" id="{7DEFDA0D-DEC0-C80E-280E-37E6A828C659}"/>
                </a:ext>
              </a:extLst>
            </p:cNvPr>
            <p:cNvSpPr>
              <a:spLocks noChangeArrowheads="1"/>
            </p:cNvSpPr>
            <p:nvPr/>
          </p:nvSpPr>
          <p:spPr bwMode="auto">
            <a:xfrm>
              <a:off x="2697163" y="153988"/>
              <a:ext cx="15875" cy="1158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6" name="Freeform 43">
              <a:extLst>
                <a:ext uri="{FF2B5EF4-FFF2-40B4-BE49-F238E27FC236}">
                  <a16:creationId xmlns:a16="http://schemas.microsoft.com/office/drawing/2014/main" id="{E1B199F1-629A-2B40-F991-6A433992CFCB}"/>
                </a:ext>
              </a:extLst>
            </p:cNvPr>
            <p:cNvSpPr>
              <a:spLocks noEditPoints="1"/>
            </p:cNvSpPr>
            <p:nvPr/>
          </p:nvSpPr>
          <p:spPr bwMode="auto">
            <a:xfrm>
              <a:off x="2736851" y="150813"/>
              <a:ext cx="20638" cy="119063"/>
            </a:xfrm>
            <a:custGeom>
              <a:avLst/>
              <a:gdLst>
                <a:gd name="T0" fmla="*/ 12 w 25"/>
                <a:gd name="T1" fmla="*/ 25 h 144"/>
                <a:gd name="T2" fmla="*/ 0 w 25"/>
                <a:gd name="T3" fmla="*/ 13 h 144"/>
                <a:gd name="T4" fmla="*/ 12 w 25"/>
                <a:gd name="T5" fmla="*/ 0 h 144"/>
                <a:gd name="T6" fmla="*/ 25 w 25"/>
                <a:gd name="T7" fmla="*/ 12 h 144"/>
                <a:gd name="T8" fmla="*/ 12 w 25"/>
                <a:gd name="T9" fmla="*/ 25 h 144"/>
                <a:gd name="T10" fmla="*/ 3 w 25"/>
                <a:gd name="T11" fmla="*/ 144 h 144"/>
                <a:gd name="T12" fmla="*/ 3 w 25"/>
                <a:gd name="T13" fmla="*/ 45 h 144"/>
                <a:gd name="T14" fmla="*/ 22 w 25"/>
                <a:gd name="T15" fmla="*/ 45 h 144"/>
                <a:gd name="T16" fmla="*/ 22 w 25"/>
                <a:gd name="T17" fmla="*/ 144 h 144"/>
                <a:gd name="T18" fmla="*/ 3 w 25"/>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4">
                  <a:moveTo>
                    <a:pt x="12" y="25"/>
                  </a:moveTo>
                  <a:cubicBezTo>
                    <a:pt x="5" y="25"/>
                    <a:pt x="0" y="20"/>
                    <a:pt x="0" y="13"/>
                  </a:cubicBezTo>
                  <a:cubicBezTo>
                    <a:pt x="0" y="6"/>
                    <a:pt x="5" y="0"/>
                    <a:pt x="12" y="0"/>
                  </a:cubicBezTo>
                  <a:cubicBezTo>
                    <a:pt x="20" y="0"/>
                    <a:pt x="25" y="6"/>
                    <a:pt x="25" y="12"/>
                  </a:cubicBezTo>
                  <a:cubicBezTo>
                    <a:pt x="25" y="19"/>
                    <a:pt x="20" y="25"/>
                    <a:pt x="12"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7" name="Freeform 44">
              <a:extLst>
                <a:ext uri="{FF2B5EF4-FFF2-40B4-BE49-F238E27FC236}">
                  <a16:creationId xmlns:a16="http://schemas.microsoft.com/office/drawing/2014/main" id="{344578C9-CCB4-4F2D-6F97-A69FE48FE92E}"/>
                </a:ext>
              </a:extLst>
            </p:cNvPr>
            <p:cNvSpPr>
              <a:spLocks/>
            </p:cNvSpPr>
            <p:nvPr/>
          </p:nvSpPr>
          <p:spPr bwMode="auto">
            <a:xfrm>
              <a:off x="2768601" y="188913"/>
              <a:ext cx="79375" cy="80963"/>
            </a:xfrm>
            <a:custGeom>
              <a:avLst/>
              <a:gdLst>
                <a:gd name="T0" fmla="*/ 30 w 50"/>
                <a:gd name="T1" fmla="*/ 51 h 51"/>
                <a:gd name="T2" fmla="*/ 19 w 50"/>
                <a:gd name="T3" fmla="*/ 51 h 51"/>
                <a:gd name="T4" fmla="*/ 0 w 50"/>
                <a:gd name="T5" fmla="*/ 0 h 51"/>
                <a:gd name="T6" fmla="*/ 10 w 50"/>
                <a:gd name="T7" fmla="*/ 0 h 51"/>
                <a:gd name="T8" fmla="*/ 25 w 50"/>
                <a:gd name="T9" fmla="*/ 41 h 51"/>
                <a:gd name="T10" fmla="*/ 39 w 50"/>
                <a:gd name="T11" fmla="*/ 0 h 51"/>
                <a:gd name="T12" fmla="*/ 50 w 50"/>
                <a:gd name="T13" fmla="*/ 0 h 51"/>
                <a:gd name="T14" fmla="*/ 30 w 50"/>
                <a:gd name="T15" fmla="*/ 51 h 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 h="51">
                  <a:moveTo>
                    <a:pt x="30" y="51"/>
                  </a:moveTo>
                  <a:lnTo>
                    <a:pt x="19" y="51"/>
                  </a:lnTo>
                  <a:lnTo>
                    <a:pt x="0" y="0"/>
                  </a:lnTo>
                  <a:lnTo>
                    <a:pt x="10" y="0"/>
                  </a:lnTo>
                  <a:lnTo>
                    <a:pt x="25" y="41"/>
                  </a:lnTo>
                  <a:lnTo>
                    <a:pt x="39" y="0"/>
                  </a:lnTo>
                  <a:lnTo>
                    <a:pt x="50" y="0"/>
                  </a:lnTo>
                  <a:lnTo>
                    <a:pt x="30"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8" name="Freeform 45">
              <a:extLst>
                <a:ext uri="{FF2B5EF4-FFF2-40B4-BE49-F238E27FC236}">
                  <a16:creationId xmlns:a16="http://schemas.microsoft.com/office/drawing/2014/main" id="{2236A563-D056-2155-A154-64F4FBDBB116}"/>
                </a:ext>
              </a:extLst>
            </p:cNvPr>
            <p:cNvSpPr>
              <a:spLocks noEditPoints="1"/>
            </p:cNvSpPr>
            <p:nvPr/>
          </p:nvSpPr>
          <p:spPr bwMode="auto">
            <a:xfrm>
              <a:off x="28559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0"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 name="Freeform 46">
              <a:extLst>
                <a:ext uri="{FF2B5EF4-FFF2-40B4-BE49-F238E27FC236}">
                  <a16:creationId xmlns:a16="http://schemas.microsoft.com/office/drawing/2014/main" id="{F4BF70B8-9555-C261-D3C1-88BD30FC33CC}"/>
                </a:ext>
              </a:extLst>
            </p:cNvPr>
            <p:cNvSpPr>
              <a:spLocks/>
            </p:cNvSpPr>
            <p:nvPr/>
          </p:nvSpPr>
          <p:spPr bwMode="auto">
            <a:xfrm>
              <a:off x="2947988" y="185738"/>
              <a:ext cx="47625"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 name="Freeform 47">
              <a:extLst>
                <a:ext uri="{FF2B5EF4-FFF2-40B4-BE49-F238E27FC236}">
                  <a16:creationId xmlns:a16="http://schemas.microsoft.com/office/drawing/2014/main" id="{2EFAC510-CEEE-DA5A-FAA3-F170FED7622E}"/>
                </a:ext>
              </a:extLst>
            </p:cNvPr>
            <p:cNvSpPr>
              <a:spLocks noEditPoints="1"/>
            </p:cNvSpPr>
            <p:nvPr/>
          </p:nvSpPr>
          <p:spPr bwMode="auto">
            <a:xfrm>
              <a:off x="2998788" y="185738"/>
              <a:ext cx="74613" cy="85725"/>
            </a:xfrm>
            <a:custGeom>
              <a:avLst/>
              <a:gdLst>
                <a:gd name="T0" fmla="*/ 20 w 90"/>
                <a:gd name="T1" fmla="*/ 56 h 103"/>
                <a:gd name="T2" fmla="*/ 49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49" y="88"/>
                  </a:cubicBezTo>
                  <a:cubicBezTo>
                    <a:pt x="68" y="88"/>
                    <a:pt x="79" y="78"/>
                    <a:pt x="80" y="77"/>
                  </a:cubicBezTo>
                  <a:cubicBezTo>
                    <a:pt x="88" y="89"/>
                    <a:pt x="88" y="89"/>
                    <a:pt x="88" y="89"/>
                  </a:cubicBezTo>
                  <a:cubicBezTo>
                    <a:pt x="88" y="89"/>
                    <a:pt x="74"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8" y="14"/>
                    <a:pt x="20" y="29"/>
                    <a:pt x="19" y="42"/>
                  </a:cubicBezTo>
                  <a:cubicBezTo>
                    <a:pt x="71" y="42"/>
                    <a:pt x="71" y="42"/>
                    <a:pt x="71" y="42"/>
                  </a:cubicBezTo>
                  <a:cubicBezTo>
                    <a:pt x="71"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 name="Freeform 48">
              <a:extLst>
                <a:ext uri="{FF2B5EF4-FFF2-40B4-BE49-F238E27FC236}">
                  <a16:creationId xmlns:a16="http://schemas.microsoft.com/office/drawing/2014/main" id="{9F75901F-04A3-6B7A-4918-99E7F7C4A01F}"/>
                </a:ext>
              </a:extLst>
            </p:cNvPr>
            <p:cNvSpPr>
              <a:spLocks noEditPoints="1"/>
            </p:cNvSpPr>
            <p:nvPr/>
          </p:nvSpPr>
          <p:spPr bwMode="auto">
            <a:xfrm>
              <a:off x="3084513" y="153988"/>
              <a:ext cx="77788" cy="117475"/>
            </a:xfrm>
            <a:custGeom>
              <a:avLst/>
              <a:gdLst>
                <a:gd name="T0" fmla="*/ 78 w 94"/>
                <a:gd name="T1" fmla="*/ 141 h 143"/>
                <a:gd name="T2" fmla="*/ 75 w 94"/>
                <a:gd name="T3" fmla="*/ 125 h 143"/>
                <a:gd name="T4" fmla="*/ 42 w 94"/>
                <a:gd name="T5" fmla="*/ 143 h 143"/>
                <a:gd name="T6" fmla="*/ 0 w 94"/>
                <a:gd name="T7" fmla="*/ 91 h 143"/>
                <a:gd name="T8" fmla="*/ 44 w 94"/>
                <a:gd name="T9" fmla="*/ 40 h 143"/>
                <a:gd name="T10" fmla="*/ 75 w 94"/>
                <a:gd name="T11" fmla="*/ 58 h 143"/>
                <a:gd name="T12" fmla="*/ 75 w 94"/>
                <a:gd name="T13" fmla="*/ 0 h 143"/>
                <a:gd name="T14" fmla="*/ 94 w 94"/>
                <a:gd name="T15" fmla="*/ 0 h 143"/>
                <a:gd name="T16" fmla="*/ 94 w 94"/>
                <a:gd name="T17" fmla="*/ 141 h 143"/>
                <a:gd name="T18" fmla="*/ 78 w 94"/>
                <a:gd name="T19" fmla="*/ 141 h 143"/>
                <a:gd name="T20" fmla="*/ 48 w 94"/>
                <a:gd name="T21" fmla="*/ 54 h 143"/>
                <a:gd name="T22" fmla="*/ 19 w 94"/>
                <a:gd name="T23" fmla="*/ 90 h 143"/>
                <a:gd name="T24" fmla="*/ 47 w 94"/>
                <a:gd name="T25" fmla="*/ 127 h 143"/>
                <a:gd name="T26" fmla="*/ 75 w 94"/>
                <a:gd name="T27" fmla="*/ 90 h 143"/>
                <a:gd name="T28" fmla="*/ 48 w 94"/>
                <a:gd name="T29" fmla="*/ 5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43">
                  <a:moveTo>
                    <a:pt x="78" y="141"/>
                  </a:moveTo>
                  <a:cubicBezTo>
                    <a:pt x="75" y="125"/>
                    <a:pt x="75" y="125"/>
                    <a:pt x="75" y="125"/>
                  </a:cubicBezTo>
                  <a:cubicBezTo>
                    <a:pt x="74" y="126"/>
                    <a:pt x="65" y="143"/>
                    <a:pt x="42" y="143"/>
                  </a:cubicBezTo>
                  <a:cubicBezTo>
                    <a:pt x="16" y="143"/>
                    <a:pt x="0" y="121"/>
                    <a:pt x="0" y="91"/>
                  </a:cubicBezTo>
                  <a:cubicBezTo>
                    <a:pt x="0" y="62"/>
                    <a:pt x="18" y="40"/>
                    <a:pt x="44" y="40"/>
                  </a:cubicBezTo>
                  <a:cubicBezTo>
                    <a:pt x="65" y="40"/>
                    <a:pt x="74" y="56"/>
                    <a:pt x="75" y="58"/>
                  </a:cubicBezTo>
                  <a:cubicBezTo>
                    <a:pt x="75" y="0"/>
                    <a:pt x="75" y="0"/>
                    <a:pt x="75" y="0"/>
                  </a:cubicBezTo>
                  <a:cubicBezTo>
                    <a:pt x="94" y="0"/>
                    <a:pt x="94" y="0"/>
                    <a:pt x="94" y="0"/>
                  </a:cubicBezTo>
                  <a:cubicBezTo>
                    <a:pt x="94" y="141"/>
                    <a:pt x="94" y="141"/>
                    <a:pt x="94" y="141"/>
                  </a:cubicBezTo>
                  <a:cubicBezTo>
                    <a:pt x="78" y="141"/>
                    <a:pt x="78" y="141"/>
                    <a:pt x="78" y="141"/>
                  </a:cubicBezTo>
                  <a:close/>
                  <a:moveTo>
                    <a:pt x="48" y="54"/>
                  </a:moveTo>
                  <a:cubicBezTo>
                    <a:pt x="30" y="54"/>
                    <a:pt x="19" y="71"/>
                    <a:pt x="19" y="90"/>
                  </a:cubicBezTo>
                  <a:cubicBezTo>
                    <a:pt x="19" y="110"/>
                    <a:pt x="29" y="127"/>
                    <a:pt x="47" y="127"/>
                  </a:cubicBezTo>
                  <a:cubicBezTo>
                    <a:pt x="64" y="127"/>
                    <a:pt x="75" y="110"/>
                    <a:pt x="75" y="90"/>
                  </a:cubicBezTo>
                  <a:cubicBezTo>
                    <a:pt x="76" y="71"/>
                    <a:pt x="66" y="54"/>
                    <a:pt x="48"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 name="Freeform 49">
              <a:extLst>
                <a:ext uri="{FF2B5EF4-FFF2-40B4-BE49-F238E27FC236}">
                  <a16:creationId xmlns:a16="http://schemas.microsoft.com/office/drawing/2014/main" id="{746411D7-FE52-9D4A-5F9C-E781E2B0A65A}"/>
                </a:ext>
              </a:extLst>
            </p:cNvPr>
            <p:cNvSpPr>
              <a:spLocks/>
            </p:cNvSpPr>
            <p:nvPr/>
          </p:nvSpPr>
          <p:spPr bwMode="auto">
            <a:xfrm>
              <a:off x="3209926" y="152400"/>
              <a:ext cx="53975" cy="117475"/>
            </a:xfrm>
            <a:custGeom>
              <a:avLst/>
              <a:gdLst>
                <a:gd name="T0" fmla="*/ 61 w 64"/>
                <a:gd name="T1" fmla="*/ 18 h 142"/>
                <a:gd name="T2" fmla="*/ 49 w 64"/>
                <a:gd name="T3" fmla="*/ 15 h 142"/>
                <a:gd name="T4" fmla="*/ 36 w 64"/>
                <a:gd name="T5" fmla="*/ 21 h 142"/>
                <a:gd name="T6" fmla="*/ 34 w 64"/>
                <a:gd name="T7" fmla="*/ 35 h 142"/>
                <a:gd name="T8" fmla="*/ 34 w 64"/>
                <a:gd name="T9" fmla="*/ 43 h 142"/>
                <a:gd name="T10" fmla="*/ 59 w 64"/>
                <a:gd name="T11" fmla="*/ 43 h 142"/>
                <a:gd name="T12" fmla="*/ 59 w 64"/>
                <a:gd name="T13" fmla="*/ 57 h 142"/>
                <a:gd name="T14" fmla="*/ 34 w 64"/>
                <a:gd name="T15" fmla="*/ 57 h 142"/>
                <a:gd name="T16" fmla="*/ 34 w 64"/>
                <a:gd name="T17" fmla="*/ 142 h 142"/>
                <a:gd name="T18" fmla="*/ 15 w 64"/>
                <a:gd name="T19" fmla="*/ 142 h 142"/>
                <a:gd name="T20" fmla="*/ 15 w 64"/>
                <a:gd name="T21" fmla="*/ 57 h 142"/>
                <a:gd name="T22" fmla="*/ 0 w 64"/>
                <a:gd name="T23" fmla="*/ 57 h 142"/>
                <a:gd name="T24" fmla="*/ 0 w 64"/>
                <a:gd name="T25" fmla="*/ 43 h 142"/>
                <a:gd name="T26" fmla="*/ 15 w 64"/>
                <a:gd name="T27" fmla="*/ 43 h 142"/>
                <a:gd name="T28" fmla="*/ 15 w 64"/>
                <a:gd name="T29" fmla="*/ 32 h 142"/>
                <a:gd name="T30" fmla="*/ 22 w 64"/>
                <a:gd name="T31" fmla="*/ 9 h 142"/>
                <a:gd name="T32" fmla="*/ 45 w 64"/>
                <a:gd name="T33" fmla="*/ 0 h 142"/>
                <a:gd name="T34" fmla="*/ 64 w 64"/>
                <a:gd name="T35" fmla="*/ 4 h 142"/>
                <a:gd name="T36" fmla="*/ 61 w 64"/>
                <a:gd name="T37" fmla="*/ 1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 h="142">
                  <a:moveTo>
                    <a:pt x="61" y="18"/>
                  </a:moveTo>
                  <a:cubicBezTo>
                    <a:pt x="61" y="18"/>
                    <a:pt x="55" y="15"/>
                    <a:pt x="49" y="15"/>
                  </a:cubicBezTo>
                  <a:cubicBezTo>
                    <a:pt x="43" y="15"/>
                    <a:pt x="39" y="17"/>
                    <a:pt x="36" y="21"/>
                  </a:cubicBezTo>
                  <a:cubicBezTo>
                    <a:pt x="34" y="24"/>
                    <a:pt x="34" y="29"/>
                    <a:pt x="34" y="35"/>
                  </a:cubicBezTo>
                  <a:cubicBezTo>
                    <a:pt x="34" y="43"/>
                    <a:pt x="34" y="43"/>
                    <a:pt x="34" y="43"/>
                  </a:cubicBezTo>
                  <a:cubicBezTo>
                    <a:pt x="59" y="43"/>
                    <a:pt x="59" y="43"/>
                    <a:pt x="59" y="43"/>
                  </a:cubicBezTo>
                  <a:cubicBezTo>
                    <a:pt x="59" y="57"/>
                    <a:pt x="59" y="57"/>
                    <a:pt x="59" y="57"/>
                  </a:cubicBezTo>
                  <a:cubicBezTo>
                    <a:pt x="34" y="57"/>
                    <a:pt x="34" y="57"/>
                    <a:pt x="34" y="57"/>
                  </a:cubicBezTo>
                  <a:cubicBezTo>
                    <a:pt x="34" y="142"/>
                    <a:pt x="34" y="142"/>
                    <a:pt x="34" y="142"/>
                  </a:cubicBezTo>
                  <a:cubicBezTo>
                    <a:pt x="15" y="142"/>
                    <a:pt x="15" y="142"/>
                    <a:pt x="15" y="142"/>
                  </a:cubicBezTo>
                  <a:cubicBezTo>
                    <a:pt x="15" y="57"/>
                    <a:pt x="15" y="57"/>
                    <a:pt x="15" y="57"/>
                  </a:cubicBezTo>
                  <a:cubicBezTo>
                    <a:pt x="0" y="57"/>
                    <a:pt x="0" y="57"/>
                    <a:pt x="0" y="57"/>
                  </a:cubicBezTo>
                  <a:cubicBezTo>
                    <a:pt x="0" y="43"/>
                    <a:pt x="0" y="43"/>
                    <a:pt x="0" y="43"/>
                  </a:cubicBezTo>
                  <a:cubicBezTo>
                    <a:pt x="15" y="43"/>
                    <a:pt x="15" y="43"/>
                    <a:pt x="15" y="43"/>
                  </a:cubicBezTo>
                  <a:cubicBezTo>
                    <a:pt x="15" y="32"/>
                    <a:pt x="15" y="32"/>
                    <a:pt x="15" y="32"/>
                  </a:cubicBezTo>
                  <a:cubicBezTo>
                    <a:pt x="15" y="21"/>
                    <a:pt x="18" y="14"/>
                    <a:pt x="22" y="9"/>
                  </a:cubicBezTo>
                  <a:cubicBezTo>
                    <a:pt x="27" y="4"/>
                    <a:pt x="34" y="0"/>
                    <a:pt x="45" y="0"/>
                  </a:cubicBezTo>
                  <a:cubicBezTo>
                    <a:pt x="55" y="0"/>
                    <a:pt x="62" y="3"/>
                    <a:pt x="64" y="4"/>
                  </a:cubicBezTo>
                  <a:lnTo>
                    <a:pt x="61"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3" name="Freeform 50">
              <a:extLst>
                <a:ext uri="{FF2B5EF4-FFF2-40B4-BE49-F238E27FC236}">
                  <a16:creationId xmlns:a16="http://schemas.microsoft.com/office/drawing/2014/main" id="{71C2BF5D-0F27-5DC4-E839-53363129AF20}"/>
                </a:ext>
              </a:extLst>
            </p:cNvPr>
            <p:cNvSpPr>
              <a:spLocks/>
            </p:cNvSpPr>
            <p:nvPr/>
          </p:nvSpPr>
          <p:spPr bwMode="auto">
            <a:xfrm>
              <a:off x="3270251" y="185738"/>
              <a:ext cx="46038"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 name="Freeform 51">
              <a:extLst>
                <a:ext uri="{FF2B5EF4-FFF2-40B4-BE49-F238E27FC236}">
                  <a16:creationId xmlns:a16="http://schemas.microsoft.com/office/drawing/2014/main" id="{6AAE8FD2-F294-9C4A-F94A-068B4B7ABCFB}"/>
                </a:ext>
              </a:extLst>
            </p:cNvPr>
            <p:cNvSpPr>
              <a:spLocks noEditPoints="1"/>
            </p:cNvSpPr>
            <p:nvPr/>
          </p:nvSpPr>
          <p:spPr bwMode="auto">
            <a:xfrm>
              <a:off x="3321051" y="185738"/>
              <a:ext cx="79375" cy="85725"/>
            </a:xfrm>
            <a:custGeom>
              <a:avLst/>
              <a:gdLst>
                <a:gd name="T0" fmla="*/ 48 w 96"/>
                <a:gd name="T1" fmla="*/ 102 h 102"/>
                <a:gd name="T2" fmla="*/ 0 w 96"/>
                <a:gd name="T3" fmla="*/ 51 h 102"/>
                <a:gd name="T4" fmla="*/ 48 w 96"/>
                <a:gd name="T5" fmla="*/ 0 h 102"/>
                <a:gd name="T6" fmla="*/ 96 w 96"/>
                <a:gd name="T7" fmla="*/ 51 h 102"/>
                <a:gd name="T8" fmla="*/ 48 w 96"/>
                <a:gd name="T9" fmla="*/ 102 h 102"/>
                <a:gd name="T10" fmla="*/ 48 w 96"/>
                <a:gd name="T11" fmla="*/ 14 h 102"/>
                <a:gd name="T12" fmla="*/ 20 w 96"/>
                <a:gd name="T13" fmla="*/ 51 h 102"/>
                <a:gd name="T14" fmla="*/ 48 w 96"/>
                <a:gd name="T15" fmla="*/ 88 h 102"/>
                <a:gd name="T16" fmla="*/ 77 w 96"/>
                <a:gd name="T17" fmla="*/ 51 h 102"/>
                <a:gd name="T18" fmla="*/ 48 w 96"/>
                <a:gd name="T19" fmla="*/ 14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102">
                  <a:moveTo>
                    <a:pt x="48" y="102"/>
                  </a:moveTo>
                  <a:cubicBezTo>
                    <a:pt x="20" y="102"/>
                    <a:pt x="0" y="82"/>
                    <a:pt x="0" y="51"/>
                  </a:cubicBezTo>
                  <a:cubicBezTo>
                    <a:pt x="0" y="20"/>
                    <a:pt x="20" y="0"/>
                    <a:pt x="48" y="0"/>
                  </a:cubicBezTo>
                  <a:cubicBezTo>
                    <a:pt x="77" y="0"/>
                    <a:pt x="96" y="20"/>
                    <a:pt x="96" y="51"/>
                  </a:cubicBezTo>
                  <a:cubicBezTo>
                    <a:pt x="96" y="82"/>
                    <a:pt x="77" y="102"/>
                    <a:pt x="48" y="102"/>
                  </a:cubicBezTo>
                  <a:close/>
                  <a:moveTo>
                    <a:pt x="48" y="14"/>
                  </a:moveTo>
                  <a:cubicBezTo>
                    <a:pt x="30" y="14"/>
                    <a:pt x="20" y="29"/>
                    <a:pt x="20" y="51"/>
                  </a:cubicBezTo>
                  <a:cubicBezTo>
                    <a:pt x="20" y="72"/>
                    <a:pt x="30" y="88"/>
                    <a:pt x="48" y="88"/>
                  </a:cubicBezTo>
                  <a:cubicBezTo>
                    <a:pt x="67" y="88"/>
                    <a:pt x="77" y="72"/>
                    <a:pt x="77" y="51"/>
                  </a:cubicBezTo>
                  <a:cubicBezTo>
                    <a:pt x="77" y="29"/>
                    <a:pt x="67" y="14"/>
                    <a:pt x="48"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 name="Freeform 52">
              <a:extLst>
                <a:ext uri="{FF2B5EF4-FFF2-40B4-BE49-F238E27FC236}">
                  <a16:creationId xmlns:a16="http://schemas.microsoft.com/office/drawing/2014/main" id="{C590DB0F-DC19-CD6D-2F4D-61479185D8A5}"/>
                </a:ext>
              </a:extLst>
            </p:cNvPr>
            <p:cNvSpPr>
              <a:spLocks/>
            </p:cNvSpPr>
            <p:nvPr/>
          </p:nvSpPr>
          <p:spPr bwMode="auto">
            <a:xfrm>
              <a:off x="3419476" y="185738"/>
              <a:ext cx="117475" cy="84138"/>
            </a:xfrm>
            <a:custGeom>
              <a:avLst/>
              <a:gdLst>
                <a:gd name="T0" fmla="*/ 123 w 142"/>
                <a:gd name="T1" fmla="*/ 101 h 101"/>
                <a:gd name="T2" fmla="*/ 123 w 142"/>
                <a:gd name="T3" fmla="*/ 39 h 101"/>
                <a:gd name="T4" fmla="*/ 106 w 142"/>
                <a:gd name="T5" fmla="*/ 16 h 101"/>
                <a:gd name="T6" fmla="*/ 80 w 142"/>
                <a:gd name="T7" fmla="*/ 41 h 101"/>
                <a:gd name="T8" fmla="*/ 80 w 142"/>
                <a:gd name="T9" fmla="*/ 101 h 101"/>
                <a:gd name="T10" fmla="*/ 62 w 142"/>
                <a:gd name="T11" fmla="*/ 101 h 101"/>
                <a:gd name="T12" fmla="*/ 62 w 142"/>
                <a:gd name="T13" fmla="*/ 39 h 101"/>
                <a:gd name="T14" fmla="*/ 44 w 142"/>
                <a:gd name="T15" fmla="*/ 16 h 101"/>
                <a:gd name="T16" fmla="*/ 19 w 142"/>
                <a:gd name="T17" fmla="*/ 41 h 101"/>
                <a:gd name="T18" fmla="*/ 19 w 142"/>
                <a:gd name="T19" fmla="*/ 101 h 101"/>
                <a:gd name="T20" fmla="*/ 0 w 142"/>
                <a:gd name="T21" fmla="*/ 101 h 101"/>
                <a:gd name="T22" fmla="*/ 0 w 142"/>
                <a:gd name="T23" fmla="*/ 2 h 101"/>
                <a:gd name="T24" fmla="*/ 18 w 142"/>
                <a:gd name="T25" fmla="*/ 2 h 101"/>
                <a:gd name="T26" fmla="*/ 19 w 142"/>
                <a:gd name="T27" fmla="*/ 20 h 101"/>
                <a:gd name="T28" fmla="*/ 51 w 142"/>
                <a:gd name="T29" fmla="*/ 0 h 101"/>
                <a:gd name="T30" fmla="*/ 79 w 142"/>
                <a:gd name="T31" fmla="*/ 21 h 101"/>
                <a:gd name="T32" fmla="*/ 112 w 142"/>
                <a:gd name="T33" fmla="*/ 0 h 101"/>
                <a:gd name="T34" fmla="*/ 142 w 142"/>
                <a:gd name="T35" fmla="*/ 34 h 101"/>
                <a:gd name="T36" fmla="*/ 142 w 142"/>
                <a:gd name="T37" fmla="*/ 101 h 101"/>
                <a:gd name="T38" fmla="*/ 123 w 142"/>
                <a:gd name="T39"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2" h="101">
                  <a:moveTo>
                    <a:pt x="123" y="101"/>
                  </a:moveTo>
                  <a:cubicBezTo>
                    <a:pt x="123" y="39"/>
                    <a:pt x="123" y="39"/>
                    <a:pt x="123" y="39"/>
                  </a:cubicBezTo>
                  <a:cubicBezTo>
                    <a:pt x="123" y="26"/>
                    <a:pt x="120" y="16"/>
                    <a:pt x="106" y="16"/>
                  </a:cubicBezTo>
                  <a:cubicBezTo>
                    <a:pt x="91" y="16"/>
                    <a:pt x="81" y="34"/>
                    <a:pt x="80" y="41"/>
                  </a:cubicBezTo>
                  <a:cubicBezTo>
                    <a:pt x="80" y="101"/>
                    <a:pt x="80" y="101"/>
                    <a:pt x="80" y="101"/>
                  </a:cubicBezTo>
                  <a:cubicBezTo>
                    <a:pt x="62" y="101"/>
                    <a:pt x="62" y="101"/>
                    <a:pt x="62" y="101"/>
                  </a:cubicBezTo>
                  <a:cubicBezTo>
                    <a:pt x="62" y="39"/>
                    <a:pt x="62" y="39"/>
                    <a:pt x="62" y="39"/>
                  </a:cubicBezTo>
                  <a:cubicBezTo>
                    <a:pt x="62" y="26"/>
                    <a:pt x="59" y="16"/>
                    <a:pt x="44" y="16"/>
                  </a:cubicBezTo>
                  <a:cubicBezTo>
                    <a:pt x="30" y="16"/>
                    <a:pt x="20" y="34"/>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5" y="9"/>
                    <a:pt x="37" y="0"/>
                    <a:pt x="51" y="0"/>
                  </a:cubicBezTo>
                  <a:cubicBezTo>
                    <a:pt x="64" y="0"/>
                    <a:pt x="75" y="6"/>
                    <a:pt x="79" y="21"/>
                  </a:cubicBezTo>
                  <a:cubicBezTo>
                    <a:pt x="86" y="9"/>
                    <a:pt x="98" y="0"/>
                    <a:pt x="112" y="0"/>
                  </a:cubicBezTo>
                  <a:cubicBezTo>
                    <a:pt x="128" y="0"/>
                    <a:pt x="142" y="9"/>
                    <a:pt x="142" y="34"/>
                  </a:cubicBezTo>
                  <a:cubicBezTo>
                    <a:pt x="142" y="101"/>
                    <a:pt x="142" y="101"/>
                    <a:pt x="142" y="101"/>
                  </a:cubicBezTo>
                  <a:cubicBezTo>
                    <a:pt x="123" y="101"/>
                    <a:pt x="123" y="101"/>
                    <a:pt x="123"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6" name="Freeform 53">
              <a:extLst>
                <a:ext uri="{FF2B5EF4-FFF2-40B4-BE49-F238E27FC236}">
                  <a16:creationId xmlns:a16="http://schemas.microsoft.com/office/drawing/2014/main" id="{975A0B57-FD60-D7A6-C45A-346EA17AEAA2}"/>
                </a:ext>
              </a:extLst>
            </p:cNvPr>
            <p:cNvSpPr>
              <a:spLocks/>
            </p:cNvSpPr>
            <p:nvPr/>
          </p:nvSpPr>
          <p:spPr bwMode="auto">
            <a:xfrm>
              <a:off x="3594101" y="157163"/>
              <a:ext cx="69850" cy="112713"/>
            </a:xfrm>
            <a:custGeom>
              <a:avLst/>
              <a:gdLst>
                <a:gd name="T0" fmla="*/ 0 w 44"/>
                <a:gd name="T1" fmla="*/ 71 h 71"/>
                <a:gd name="T2" fmla="*/ 0 w 44"/>
                <a:gd name="T3" fmla="*/ 0 h 71"/>
                <a:gd name="T4" fmla="*/ 43 w 44"/>
                <a:gd name="T5" fmla="*/ 0 h 71"/>
                <a:gd name="T6" fmla="*/ 43 w 44"/>
                <a:gd name="T7" fmla="*/ 8 h 71"/>
                <a:gd name="T8" fmla="*/ 10 w 44"/>
                <a:gd name="T9" fmla="*/ 8 h 71"/>
                <a:gd name="T10" fmla="*/ 10 w 44"/>
                <a:gd name="T11" fmla="*/ 29 h 71"/>
                <a:gd name="T12" fmla="*/ 41 w 44"/>
                <a:gd name="T13" fmla="*/ 29 h 71"/>
                <a:gd name="T14" fmla="*/ 41 w 44"/>
                <a:gd name="T15" fmla="*/ 38 h 71"/>
                <a:gd name="T16" fmla="*/ 10 w 44"/>
                <a:gd name="T17" fmla="*/ 38 h 71"/>
                <a:gd name="T18" fmla="*/ 10 w 44"/>
                <a:gd name="T19" fmla="*/ 62 h 71"/>
                <a:gd name="T20" fmla="*/ 44 w 44"/>
                <a:gd name="T21" fmla="*/ 62 h 71"/>
                <a:gd name="T22" fmla="*/ 44 w 44"/>
                <a:gd name="T23" fmla="*/ 71 h 71"/>
                <a:gd name="T24" fmla="*/ 0 w 44"/>
                <a:gd name="T25" fmla="*/ 71 h 71"/>
                <a:gd name="T26" fmla="*/ 0 w 44"/>
                <a:gd name="T27"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71">
                  <a:moveTo>
                    <a:pt x="0" y="71"/>
                  </a:moveTo>
                  <a:lnTo>
                    <a:pt x="0" y="0"/>
                  </a:lnTo>
                  <a:lnTo>
                    <a:pt x="43" y="0"/>
                  </a:lnTo>
                  <a:lnTo>
                    <a:pt x="43" y="8"/>
                  </a:lnTo>
                  <a:lnTo>
                    <a:pt x="10" y="8"/>
                  </a:lnTo>
                  <a:lnTo>
                    <a:pt x="10" y="29"/>
                  </a:lnTo>
                  <a:lnTo>
                    <a:pt x="41" y="29"/>
                  </a:lnTo>
                  <a:lnTo>
                    <a:pt x="41" y="38"/>
                  </a:lnTo>
                  <a:lnTo>
                    <a:pt x="10" y="38"/>
                  </a:lnTo>
                  <a:lnTo>
                    <a:pt x="10" y="62"/>
                  </a:lnTo>
                  <a:lnTo>
                    <a:pt x="44" y="62"/>
                  </a:lnTo>
                  <a:lnTo>
                    <a:pt x="44" y="71"/>
                  </a:lnTo>
                  <a:lnTo>
                    <a:pt x="0" y="71"/>
                  </a:lnTo>
                  <a:lnTo>
                    <a:pt x="0" y="7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7" name="Freeform 54">
              <a:extLst>
                <a:ext uri="{FF2B5EF4-FFF2-40B4-BE49-F238E27FC236}">
                  <a16:creationId xmlns:a16="http://schemas.microsoft.com/office/drawing/2014/main" id="{E8018739-B110-09C4-D3DE-76CFD23BB4E9}"/>
                </a:ext>
              </a:extLst>
            </p:cNvPr>
            <p:cNvSpPr>
              <a:spLocks/>
            </p:cNvSpPr>
            <p:nvPr/>
          </p:nvSpPr>
          <p:spPr bwMode="auto">
            <a:xfrm>
              <a:off x="3671888" y="188913"/>
              <a:ext cx="77788" cy="80963"/>
            </a:xfrm>
            <a:custGeom>
              <a:avLst/>
              <a:gdLst>
                <a:gd name="T0" fmla="*/ 38 w 49"/>
                <a:gd name="T1" fmla="*/ 51 h 51"/>
                <a:gd name="T2" fmla="*/ 24 w 49"/>
                <a:gd name="T3" fmla="*/ 30 h 51"/>
                <a:gd name="T4" fmla="*/ 11 w 49"/>
                <a:gd name="T5" fmla="*/ 51 h 51"/>
                <a:gd name="T6" fmla="*/ 0 w 49"/>
                <a:gd name="T7" fmla="*/ 51 h 51"/>
                <a:gd name="T8" fmla="*/ 18 w 49"/>
                <a:gd name="T9" fmla="*/ 25 h 51"/>
                <a:gd name="T10" fmla="*/ 1 w 49"/>
                <a:gd name="T11" fmla="*/ 0 h 51"/>
                <a:gd name="T12" fmla="*/ 12 w 49"/>
                <a:gd name="T13" fmla="*/ 0 h 51"/>
                <a:gd name="T14" fmla="*/ 25 w 49"/>
                <a:gd name="T15" fmla="*/ 19 h 51"/>
                <a:gd name="T16" fmla="*/ 37 w 49"/>
                <a:gd name="T17" fmla="*/ 0 h 51"/>
                <a:gd name="T18" fmla="*/ 48 w 49"/>
                <a:gd name="T19" fmla="*/ 0 h 51"/>
                <a:gd name="T20" fmla="*/ 30 w 49"/>
                <a:gd name="T21" fmla="*/ 25 h 51"/>
                <a:gd name="T22" fmla="*/ 49 w 49"/>
                <a:gd name="T23" fmla="*/ 51 h 51"/>
                <a:gd name="T24" fmla="*/ 38 w 49"/>
                <a:gd name="T2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1">
                  <a:moveTo>
                    <a:pt x="38" y="51"/>
                  </a:moveTo>
                  <a:lnTo>
                    <a:pt x="24" y="30"/>
                  </a:lnTo>
                  <a:lnTo>
                    <a:pt x="11" y="51"/>
                  </a:lnTo>
                  <a:lnTo>
                    <a:pt x="0" y="51"/>
                  </a:lnTo>
                  <a:lnTo>
                    <a:pt x="18" y="25"/>
                  </a:lnTo>
                  <a:lnTo>
                    <a:pt x="1" y="0"/>
                  </a:lnTo>
                  <a:lnTo>
                    <a:pt x="12" y="0"/>
                  </a:lnTo>
                  <a:lnTo>
                    <a:pt x="25" y="19"/>
                  </a:lnTo>
                  <a:lnTo>
                    <a:pt x="37" y="0"/>
                  </a:lnTo>
                  <a:lnTo>
                    <a:pt x="48" y="0"/>
                  </a:lnTo>
                  <a:lnTo>
                    <a:pt x="30" y="25"/>
                  </a:lnTo>
                  <a:lnTo>
                    <a:pt x="49" y="51"/>
                  </a:lnTo>
                  <a:lnTo>
                    <a:pt x="38"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8" name="Freeform 55">
              <a:extLst>
                <a:ext uri="{FF2B5EF4-FFF2-40B4-BE49-F238E27FC236}">
                  <a16:creationId xmlns:a16="http://schemas.microsoft.com/office/drawing/2014/main" id="{6262A5DA-588E-44E3-D3E5-B27EFDFBA451}"/>
                </a:ext>
              </a:extLst>
            </p:cNvPr>
            <p:cNvSpPr>
              <a:spLocks noEditPoints="1"/>
            </p:cNvSpPr>
            <p:nvPr/>
          </p:nvSpPr>
          <p:spPr bwMode="auto">
            <a:xfrm>
              <a:off x="3763963" y="185738"/>
              <a:ext cx="77788" cy="114300"/>
            </a:xfrm>
            <a:custGeom>
              <a:avLst/>
              <a:gdLst>
                <a:gd name="T0" fmla="*/ 49 w 94"/>
                <a:gd name="T1" fmla="*/ 102 h 136"/>
                <a:gd name="T2" fmla="*/ 18 w 94"/>
                <a:gd name="T3" fmla="*/ 85 h 136"/>
                <a:gd name="T4" fmla="*/ 18 w 94"/>
                <a:gd name="T5" fmla="*/ 136 h 136"/>
                <a:gd name="T6" fmla="*/ 0 w 94"/>
                <a:gd name="T7" fmla="*/ 136 h 136"/>
                <a:gd name="T8" fmla="*/ 0 w 94"/>
                <a:gd name="T9" fmla="*/ 1 h 136"/>
                <a:gd name="T10" fmla="*/ 17 w 94"/>
                <a:gd name="T11" fmla="*/ 1 h 136"/>
                <a:gd name="T12" fmla="*/ 18 w 94"/>
                <a:gd name="T13" fmla="*/ 17 h 136"/>
                <a:gd name="T14" fmla="*/ 51 w 94"/>
                <a:gd name="T15" fmla="*/ 0 h 136"/>
                <a:gd name="T16" fmla="*/ 94 w 94"/>
                <a:gd name="T17" fmla="*/ 51 h 136"/>
                <a:gd name="T18" fmla="*/ 49 w 94"/>
                <a:gd name="T19" fmla="*/ 102 h 136"/>
                <a:gd name="T20" fmla="*/ 46 w 94"/>
                <a:gd name="T21" fmla="*/ 14 h 136"/>
                <a:gd name="T22" fmla="*/ 17 w 94"/>
                <a:gd name="T23" fmla="*/ 50 h 136"/>
                <a:gd name="T24" fmla="*/ 45 w 94"/>
                <a:gd name="T25" fmla="*/ 87 h 136"/>
                <a:gd name="T26" fmla="*/ 74 w 94"/>
                <a:gd name="T27" fmla="*/ 50 h 136"/>
                <a:gd name="T28" fmla="*/ 46 w 94"/>
                <a:gd name="T29" fmla="*/ 1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36">
                  <a:moveTo>
                    <a:pt x="49" y="102"/>
                  </a:moveTo>
                  <a:cubicBezTo>
                    <a:pt x="29" y="102"/>
                    <a:pt x="21" y="89"/>
                    <a:pt x="18" y="85"/>
                  </a:cubicBezTo>
                  <a:cubicBezTo>
                    <a:pt x="18" y="136"/>
                    <a:pt x="18" y="136"/>
                    <a:pt x="18" y="136"/>
                  </a:cubicBezTo>
                  <a:cubicBezTo>
                    <a:pt x="0" y="136"/>
                    <a:pt x="0" y="136"/>
                    <a:pt x="0" y="136"/>
                  </a:cubicBezTo>
                  <a:cubicBezTo>
                    <a:pt x="0" y="1"/>
                    <a:pt x="0" y="1"/>
                    <a:pt x="0" y="1"/>
                  </a:cubicBezTo>
                  <a:cubicBezTo>
                    <a:pt x="17" y="1"/>
                    <a:pt x="17" y="1"/>
                    <a:pt x="17" y="1"/>
                  </a:cubicBezTo>
                  <a:cubicBezTo>
                    <a:pt x="18" y="17"/>
                    <a:pt x="18" y="17"/>
                    <a:pt x="18" y="17"/>
                  </a:cubicBezTo>
                  <a:cubicBezTo>
                    <a:pt x="20" y="15"/>
                    <a:pt x="30" y="0"/>
                    <a:pt x="51" y="0"/>
                  </a:cubicBezTo>
                  <a:cubicBezTo>
                    <a:pt x="78" y="0"/>
                    <a:pt x="94" y="21"/>
                    <a:pt x="94" y="51"/>
                  </a:cubicBezTo>
                  <a:cubicBezTo>
                    <a:pt x="93" y="81"/>
                    <a:pt x="75" y="102"/>
                    <a:pt x="49" y="102"/>
                  </a:cubicBezTo>
                  <a:close/>
                  <a:moveTo>
                    <a:pt x="46" y="14"/>
                  </a:moveTo>
                  <a:cubicBezTo>
                    <a:pt x="29" y="14"/>
                    <a:pt x="17" y="31"/>
                    <a:pt x="17" y="50"/>
                  </a:cubicBezTo>
                  <a:cubicBezTo>
                    <a:pt x="17" y="70"/>
                    <a:pt x="28" y="87"/>
                    <a:pt x="45" y="87"/>
                  </a:cubicBezTo>
                  <a:cubicBezTo>
                    <a:pt x="62" y="87"/>
                    <a:pt x="74" y="70"/>
                    <a:pt x="74" y="50"/>
                  </a:cubicBezTo>
                  <a:cubicBezTo>
                    <a:pt x="74" y="31"/>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9" name="Freeform 56">
              <a:extLst>
                <a:ext uri="{FF2B5EF4-FFF2-40B4-BE49-F238E27FC236}">
                  <a16:creationId xmlns:a16="http://schemas.microsoft.com/office/drawing/2014/main" id="{35512E43-0E79-8BBC-F997-A442D44277DD}"/>
                </a:ext>
              </a:extLst>
            </p:cNvPr>
            <p:cNvSpPr>
              <a:spLocks noEditPoints="1"/>
            </p:cNvSpPr>
            <p:nvPr/>
          </p:nvSpPr>
          <p:spPr bwMode="auto">
            <a:xfrm>
              <a:off x="3852863"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5"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0" name="Freeform 57">
              <a:extLst>
                <a:ext uri="{FF2B5EF4-FFF2-40B4-BE49-F238E27FC236}">
                  <a16:creationId xmlns:a16="http://schemas.microsoft.com/office/drawing/2014/main" id="{FEF6EF1B-2A95-0FAE-281F-3A8B2AACAC0B}"/>
                </a:ext>
              </a:extLst>
            </p:cNvPr>
            <p:cNvSpPr>
              <a:spLocks/>
            </p:cNvSpPr>
            <p:nvPr/>
          </p:nvSpPr>
          <p:spPr bwMode="auto">
            <a:xfrm>
              <a:off x="3946526" y="185738"/>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 name="Freeform 58">
              <a:extLst>
                <a:ext uri="{FF2B5EF4-FFF2-40B4-BE49-F238E27FC236}">
                  <a16:creationId xmlns:a16="http://schemas.microsoft.com/office/drawing/2014/main" id="{AF31A35E-7433-891D-44E8-BEA36D454EE3}"/>
                </a:ext>
              </a:extLst>
            </p:cNvPr>
            <p:cNvSpPr>
              <a:spLocks noEditPoints="1"/>
            </p:cNvSpPr>
            <p:nvPr/>
          </p:nvSpPr>
          <p:spPr bwMode="auto">
            <a:xfrm>
              <a:off x="4005263" y="150813"/>
              <a:ext cx="20638" cy="119063"/>
            </a:xfrm>
            <a:custGeom>
              <a:avLst/>
              <a:gdLst>
                <a:gd name="T0" fmla="*/ 13 w 26"/>
                <a:gd name="T1" fmla="*/ 25 h 144"/>
                <a:gd name="T2" fmla="*/ 0 w 26"/>
                <a:gd name="T3" fmla="*/ 13 h 144"/>
                <a:gd name="T4" fmla="*/ 13 w 26"/>
                <a:gd name="T5" fmla="*/ 0 h 144"/>
                <a:gd name="T6" fmla="*/ 26 w 26"/>
                <a:gd name="T7" fmla="*/ 12 h 144"/>
                <a:gd name="T8" fmla="*/ 13 w 26"/>
                <a:gd name="T9" fmla="*/ 25 h 144"/>
                <a:gd name="T10" fmla="*/ 3 w 26"/>
                <a:gd name="T11" fmla="*/ 144 h 144"/>
                <a:gd name="T12" fmla="*/ 3 w 26"/>
                <a:gd name="T13" fmla="*/ 45 h 144"/>
                <a:gd name="T14" fmla="*/ 22 w 26"/>
                <a:gd name="T15" fmla="*/ 45 h 144"/>
                <a:gd name="T16" fmla="*/ 22 w 26"/>
                <a:gd name="T17" fmla="*/ 144 h 144"/>
                <a:gd name="T18" fmla="*/ 3 w 26"/>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4">
                  <a:moveTo>
                    <a:pt x="13" y="25"/>
                  </a:moveTo>
                  <a:cubicBezTo>
                    <a:pt x="6" y="25"/>
                    <a:pt x="0" y="20"/>
                    <a:pt x="0" y="13"/>
                  </a:cubicBezTo>
                  <a:cubicBezTo>
                    <a:pt x="0" y="6"/>
                    <a:pt x="6" y="0"/>
                    <a:pt x="13" y="0"/>
                  </a:cubicBezTo>
                  <a:cubicBezTo>
                    <a:pt x="20" y="0"/>
                    <a:pt x="26" y="6"/>
                    <a:pt x="26" y="12"/>
                  </a:cubicBezTo>
                  <a:cubicBezTo>
                    <a:pt x="26" y="19"/>
                    <a:pt x="20" y="25"/>
                    <a:pt x="13"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2" name="Freeform 59">
              <a:extLst>
                <a:ext uri="{FF2B5EF4-FFF2-40B4-BE49-F238E27FC236}">
                  <a16:creationId xmlns:a16="http://schemas.microsoft.com/office/drawing/2014/main" id="{011AEB08-8C96-F19B-82E4-848E1AED67AD}"/>
                </a:ext>
              </a:extLst>
            </p:cNvPr>
            <p:cNvSpPr>
              <a:spLocks noEditPoints="1"/>
            </p:cNvSpPr>
            <p:nvPr/>
          </p:nvSpPr>
          <p:spPr bwMode="auto">
            <a:xfrm>
              <a:off x="4041776"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 name="Freeform 60">
              <a:extLst>
                <a:ext uri="{FF2B5EF4-FFF2-40B4-BE49-F238E27FC236}">
                  <a16:creationId xmlns:a16="http://schemas.microsoft.com/office/drawing/2014/main" id="{131EA098-7609-E572-FDAB-89536CA9855D}"/>
                </a:ext>
              </a:extLst>
            </p:cNvPr>
            <p:cNvSpPr>
              <a:spLocks/>
            </p:cNvSpPr>
            <p:nvPr/>
          </p:nvSpPr>
          <p:spPr bwMode="auto">
            <a:xfrm>
              <a:off x="4135438" y="185738"/>
              <a:ext cx="69850" cy="84138"/>
            </a:xfrm>
            <a:custGeom>
              <a:avLst/>
              <a:gdLst>
                <a:gd name="T0" fmla="*/ 65 w 84"/>
                <a:gd name="T1" fmla="*/ 101 h 101"/>
                <a:gd name="T2" fmla="*/ 65 w 84"/>
                <a:gd name="T3" fmla="*/ 41 h 101"/>
                <a:gd name="T4" fmla="*/ 45 w 84"/>
                <a:gd name="T5" fmla="*/ 16 h 101"/>
                <a:gd name="T6" fmla="*/ 19 w 84"/>
                <a:gd name="T7" fmla="*/ 41 h 101"/>
                <a:gd name="T8" fmla="*/ 19 w 84"/>
                <a:gd name="T9" fmla="*/ 101 h 101"/>
                <a:gd name="T10" fmla="*/ 0 w 84"/>
                <a:gd name="T11" fmla="*/ 101 h 101"/>
                <a:gd name="T12" fmla="*/ 0 w 84"/>
                <a:gd name="T13" fmla="*/ 2 h 101"/>
                <a:gd name="T14" fmla="*/ 18 w 84"/>
                <a:gd name="T15" fmla="*/ 2 h 101"/>
                <a:gd name="T16" fmla="*/ 19 w 84"/>
                <a:gd name="T17" fmla="*/ 20 h 101"/>
                <a:gd name="T18" fmla="*/ 52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1"/>
                    <a:pt x="65" y="41"/>
                    <a:pt x="65" y="41"/>
                  </a:cubicBezTo>
                  <a:cubicBezTo>
                    <a:pt x="65" y="26"/>
                    <a:pt x="60" y="16"/>
                    <a:pt x="45" y="16"/>
                  </a:cubicBezTo>
                  <a:cubicBezTo>
                    <a:pt x="30" y="16"/>
                    <a:pt x="21" y="32"/>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2"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4" name="Freeform 61">
              <a:extLst>
                <a:ext uri="{FF2B5EF4-FFF2-40B4-BE49-F238E27FC236}">
                  <a16:creationId xmlns:a16="http://schemas.microsoft.com/office/drawing/2014/main" id="{8CB86734-E125-A2B2-51F8-7EC52DBF269F}"/>
                </a:ext>
              </a:extLst>
            </p:cNvPr>
            <p:cNvSpPr>
              <a:spLocks/>
            </p:cNvSpPr>
            <p:nvPr/>
          </p:nvSpPr>
          <p:spPr bwMode="auto">
            <a:xfrm>
              <a:off x="4221163" y="185738"/>
              <a:ext cx="71438" cy="85725"/>
            </a:xfrm>
            <a:custGeom>
              <a:avLst/>
              <a:gdLst>
                <a:gd name="T0" fmla="*/ 76 w 86"/>
                <a:gd name="T1" fmla="*/ 28 h 103"/>
                <a:gd name="T2" fmla="*/ 51 w 86"/>
                <a:gd name="T3" fmla="*/ 15 h 103"/>
                <a:gd name="T4" fmla="*/ 20 w 86"/>
                <a:gd name="T5" fmla="*/ 51 h 103"/>
                <a:gd name="T6" fmla="*/ 50 w 86"/>
                <a:gd name="T7" fmla="*/ 86 h 103"/>
                <a:gd name="T8" fmla="*/ 76 w 86"/>
                <a:gd name="T9" fmla="*/ 73 h 103"/>
                <a:gd name="T10" fmla="*/ 86 w 86"/>
                <a:gd name="T11" fmla="*/ 85 h 103"/>
                <a:gd name="T12" fmla="*/ 47 w 86"/>
                <a:gd name="T13" fmla="*/ 103 h 103"/>
                <a:gd name="T14" fmla="*/ 0 w 86"/>
                <a:gd name="T15" fmla="*/ 51 h 103"/>
                <a:gd name="T16" fmla="*/ 48 w 86"/>
                <a:gd name="T17" fmla="*/ 0 h 103"/>
                <a:gd name="T18" fmla="*/ 85 w 86"/>
                <a:gd name="T19" fmla="*/ 17 h 103"/>
                <a:gd name="T20" fmla="*/ 76 w 86"/>
                <a:gd name="T21" fmla="*/ 28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6" h="103">
                  <a:moveTo>
                    <a:pt x="76" y="28"/>
                  </a:moveTo>
                  <a:cubicBezTo>
                    <a:pt x="76" y="28"/>
                    <a:pt x="67" y="15"/>
                    <a:pt x="51" y="15"/>
                  </a:cubicBezTo>
                  <a:cubicBezTo>
                    <a:pt x="34" y="15"/>
                    <a:pt x="20" y="27"/>
                    <a:pt x="20" y="51"/>
                  </a:cubicBezTo>
                  <a:cubicBezTo>
                    <a:pt x="20" y="75"/>
                    <a:pt x="34" y="86"/>
                    <a:pt x="50" y="86"/>
                  </a:cubicBezTo>
                  <a:cubicBezTo>
                    <a:pt x="66" y="86"/>
                    <a:pt x="76" y="74"/>
                    <a:pt x="76" y="73"/>
                  </a:cubicBezTo>
                  <a:cubicBezTo>
                    <a:pt x="86" y="85"/>
                    <a:pt x="86" y="85"/>
                    <a:pt x="86" y="85"/>
                  </a:cubicBezTo>
                  <a:cubicBezTo>
                    <a:pt x="85" y="86"/>
                    <a:pt x="74" y="103"/>
                    <a:pt x="47" y="103"/>
                  </a:cubicBezTo>
                  <a:cubicBezTo>
                    <a:pt x="21" y="103"/>
                    <a:pt x="0" y="83"/>
                    <a:pt x="0" y="51"/>
                  </a:cubicBezTo>
                  <a:cubicBezTo>
                    <a:pt x="0" y="19"/>
                    <a:pt x="22" y="0"/>
                    <a:pt x="48" y="0"/>
                  </a:cubicBezTo>
                  <a:cubicBezTo>
                    <a:pt x="74" y="0"/>
                    <a:pt x="84" y="16"/>
                    <a:pt x="85" y="17"/>
                  </a:cubicBezTo>
                  <a:lnTo>
                    <a:pt x="76"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 name="Freeform 62">
              <a:extLst>
                <a:ext uri="{FF2B5EF4-FFF2-40B4-BE49-F238E27FC236}">
                  <a16:creationId xmlns:a16="http://schemas.microsoft.com/office/drawing/2014/main" id="{E2BA6FAC-BC0B-955C-76C2-7569276E7C26}"/>
                </a:ext>
              </a:extLst>
            </p:cNvPr>
            <p:cNvSpPr>
              <a:spLocks noEditPoints="1"/>
            </p:cNvSpPr>
            <p:nvPr/>
          </p:nvSpPr>
          <p:spPr bwMode="auto">
            <a:xfrm>
              <a:off x="43037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1"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 name="Rectangle 63">
              <a:extLst>
                <a:ext uri="{FF2B5EF4-FFF2-40B4-BE49-F238E27FC236}">
                  <a16:creationId xmlns:a16="http://schemas.microsoft.com/office/drawing/2014/main" id="{8B1668FC-ED11-4E5F-5CD7-B8AECBE72E88}"/>
                </a:ext>
              </a:extLst>
            </p:cNvPr>
            <p:cNvSpPr>
              <a:spLocks noChangeArrowheads="1"/>
            </p:cNvSpPr>
            <p:nvPr/>
          </p:nvSpPr>
          <p:spPr bwMode="auto">
            <a:xfrm>
              <a:off x="2271713" y="-269875"/>
              <a:ext cx="12700" cy="7731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 name="Oval 64">
              <a:extLst>
                <a:ext uri="{FF2B5EF4-FFF2-40B4-BE49-F238E27FC236}">
                  <a16:creationId xmlns:a16="http://schemas.microsoft.com/office/drawing/2014/main" id="{E764F59C-9348-969F-DC4C-91400D94748F}"/>
                </a:ext>
              </a:extLst>
            </p:cNvPr>
            <p:cNvSpPr>
              <a:spLocks noChangeArrowheads="1"/>
            </p:cNvSpPr>
            <p:nvPr/>
          </p:nvSpPr>
          <p:spPr bwMode="auto">
            <a:xfrm>
              <a:off x="911226" y="-279400"/>
              <a:ext cx="119063" cy="1206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8" name="Oval 65">
              <a:extLst>
                <a:ext uri="{FF2B5EF4-FFF2-40B4-BE49-F238E27FC236}">
                  <a16:creationId xmlns:a16="http://schemas.microsoft.com/office/drawing/2014/main" id="{0C6CC64C-557B-7855-41F2-B4CCE30CCF03}"/>
                </a:ext>
              </a:extLst>
            </p:cNvPr>
            <p:cNvSpPr>
              <a:spLocks noChangeArrowheads="1"/>
            </p:cNvSpPr>
            <p:nvPr/>
          </p:nvSpPr>
          <p:spPr bwMode="auto">
            <a:xfrm>
              <a:off x="752476" y="-269875"/>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9" name="Oval 66">
              <a:extLst>
                <a:ext uri="{FF2B5EF4-FFF2-40B4-BE49-F238E27FC236}">
                  <a16:creationId xmlns:a16="http://schemas.microsoft.com/office/drawing/2014/main" id="{6F43F3D1-B8CB-54F6-36F7-16314257D69B}"/>
                </a:ext>
              </a:extLst>
            </p:cNvPr>
            <p:cNvSpPr>
              <a:spLocks noChangeArrowheads="1"/>
            </p:cNvSpPr>
            <p:nvPr/>
          </p:nvSpPr>
          <p:spPr bwMode="auto">
            <a:xfrm>
              <a:off x="919163" y="-103188"/>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0" name="Oval 67">
              <a:extLst>
                <a:ext uri="{FF2B5EF4-FFF2-40B4-BE49-F238E27FC236}">
                  <a16:creationId xmlns:a16="http://schemas.microsoft.com/office/drawing/2014/main" id="{92E571BB-D352-2156-6D4A-C44BE8B1DEC3}"/>
                </a:ext>
              </a:extLst>
            </p:cNvPr>
            <p:cNvSpPr>
              <a:spLocks noChangeArrowheads="1"/>
            </p:cNvSpPr>
            <p:nvPr/>
          </p:nvSpPr>
          <p:spPr bwMode="auto">
            <a:xfrm>
              <a:off x="927101" y="53975"/>
              <a:ext cx="85725"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1" name="Oval 68">
              <a:extLst>
                <a:ext uri="{FF2B5EF4-FFF2-40B4-BE49-F238E27FC236}">
                  <a16:creationId xmlns:a16="http://schemas.microsoft.com/office/drawing/2014/main" id="{7A8957F8-68A4-3EE6-C67A-79E4C3B0E740}"/>
                </a:ext>
              </a:extLst>
            </p:cNvPr>
            <p:cNvSpPr>
              <a:spLocks noChangeArrowheads="1"/>
            </p:cNvSpPr>
            <p:nvPr/>
          </p:nvSpPr>
          <p:spPr bwMode="auto">
            <a:xfrm>
              <a:off x="760413" y="-95250"/>
              <a:ext cx="87313"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2" name="Oval 69">
              <a:extLst>
                <a:ext uri="{FF2B5EF4-FFF2-40B4-BE49-F238E27FC236}">
                  <a16:creationId xmlns:a16="http://schemas.microsoft.com/office/drawing/2014/main" id="{E37C8ED8-118C-127C-C8D8-93DB49103625}"/>
                </a:ext>
              </a:extLst>
            </p:cNvPr>
            <p:cNvSpPr>
              <a:spLocks noChangeArrowheads="1"/>
            </p:cNvSpPr>
            <p:nvPr/>
          </p:nvSpPr>
          <p:spPr bwMode="auto">
            <a:xfrm>
              <a:off x="611188" y="-261938"/>
              <a:ext cx="85725"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 name="TextBox 2">
            <a:extLst>
              <a:ext uri="{FF2B5EF4-FFF2-40B4-BE49-F238E27FC236}">
                <a16:creationId xmlns:a16="http://schemas.microsoft.com/office/drawing/2014/main" id="{BFFC5C2C-B337-3578-4DEF-5FA5EAEA706D}"/>
              </a:ext>
            </a:extLst>
          </p:cNvPr>
          <p:cNvSpPr txBox="1"/>
          <p:nvPr/>
        </p:nvSpPr>
        <p:spPr>
          <a:xfrm>
            <a:off x="1516830" y="6334188"/>
            <a:ext cx="5719046" cy="153888"/>
          </a:xfrm>
          <a:prstGeom prst="rect">
            <a:avLst/>
          </a:prstGeom>
          <a:noFill/>
        </p:spPr>
        <p:txBody>
          <a:bodyPr wrap="square" lIns="0" tIns="0" rIns="0" bIns="0" rtlCol="0">
            <a:spAutoFit/>
          </a:bodyPr>
          <a:lstStyle/>
          <a:p>
            <a:pPr algn="ctr"/>
            <a:r>
              <a:rPr lang="en-US" sz="1000" dirty="0">
                <a:solidFill>
                  <a:schemeClr val="bg1"/>
                </a:solidFill>
              </a:rPr>
              <a:t>Includes content supplied by Sales Benchmark Index; Copyright © Sales Benchmark Index, 2024</a:t>
            </a:r>
          </a:p>
        </p:txBody>
      </p:sp>
    </p:spTree>
    <p:extLst>
      <p:ext uri="{BB962C8B-B14F-4D97-AF65-F5344CB8AC3E}">
        <p14:creationId xmlns:p14="http://schemas.microsoft.com/office/powerpoint/2010/main" val="158241073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p:cSld name="Title Slide dark blue bckgd">
    <p:bg>
      <p:bgPr>
        <a:solidFill>
          <a:schemeClr val="accent2"/>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64658552-6E07-9117-0CA9-3B60B698736B}"/>
              </a:ext>
            </a:extLst>
          </p:cNvPr>
          <p:cNvGraphicFramePr>
            <a:graphicFrameLocks noChangeAspect="1"/>
          </p:cNvGraphicFramePr>
          <p:nvPr>
            <p:custDataLst>
              <p:tags r:id="rId1"/>
            </p:custDataLst>
            <p:extLst>
              <p:ext uri="{D42A27DB-BD31-4B8C-83A1-F6EECF244321}">
                <p14:modId xmlns:p14="http://schemas.microsoft.com/office/powerpoint/2010/main" val="121670506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4" name="Object 3" hidden="1">
                        <a:extLst>
                          <a:ext uri="{FF2B5EF4-FFF2-40B4-BE49-F238E27FC236}">
                            <a16:creationId xmlns:a16="http://schemas.microsoft.com/office/drawing/2014/main" id="{64658552-6E07-9117-0CA9-3B60B698736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9C5F5AEC-749C-44CA-94C1-9495903C3571}"/>
              </a:ext>
            </a:extLst>
          </p:cNvPr>
          <p:cNvSpPr>
            <a:spLocks noGrp="1"/>
          </p:cNvSpPr>
          <p:nvPr>
            <p:ph type="ctrTitle"/>
          </p:nvPr>
        </p:nvSpPr>
        <p:spPr>
          <a:xfrm>
            <a:off x="1516830" y="2523757"/>
            <a:ext cx="9139234" cy="664797"/>
          </a:xfrm>
        </p:spPr>
        <p:txBody>
          <a:bodyPr vert="horz" lIns="91440" tIns="91440" rIns="91440" bIns="91440" anchor="ctr">
            <a:noAutofit/>
          </a:bodyPr>
          <a:lstStyle>
            <a:lvl1pPr algn="l">
              <a:defRPr sz="3600">
                <a:solidFill>
                  <a:schemeClr val="bg1"/>
                </a:solidFill>
              </a:defRPr>
            </a:lvl1pPr>
          </a:lstStyle>
          <a:p>
            <a:r>
              <a:rPr lang="en-US"/>
              <a:t>Click to edit Master title style</a:t>
            </a:r>
            <a:endParaRPr lang="en-US" dirty="0"/>
          </a:p>
        </p:txBody>
      </p:sp>
      <p:sp>
        <p:nvSpPr>
          <p:cNvPr id="82" name="Text Placeholder 81">
            <a:extLst>
              <a:ext uri="{FF2B5EF4-FFF2-40B4-BE49-F238E27FC236}">
                <a16:creationId xmlns:a16="http://schemas.microsoft.com/office/drawing/2014/main" id="{B020BF28-FA10-43DE-B2FD-965A7D8594C0}"/>
              </a:ext>
            </a:extLst>
          </p:cNvPr>
          <p:cNvSpPr>
            <a:spLocks noGrp="1"/>
          </p:cNvSpPr>
          <p:nvPr>
            <p:ph type="body" sz="quarter" idx="13"/>
          </p:nvPr>
        </p:nvSpPr>
        <p:spPr>
          <a:xfrm>
            <a:off x="1520386" y="3998279"/>
            <a:ext cx="4586287" cy="323850"/>
          </a:xfrm>
        </p:spPr>
        <p:txBody>
          <a:bodyPr lIns="91440" tIns="91440" rIns="91440" bIns="91440" anchor="ctr"/>
          <a:lstStyle>
            <a:lvl1pPr>
              <a:defRPr b="0">
                <a:solidFill>
                  <a:schemeClr val="bg1"/>
                </a:solidFill>
              </a:defRPr>
            </a:lvl1pPr>
          </a:lstStyle>
          <a:p>
            <a:pPr lvl="0"/>
            <a:r>
              <a:rPr lang="en-US"/>
              <a:t>Click to edit Master text styles</a:t>
            </a:r>
          </a:p>
        </p:txBody>
      </p:sp>
      <p:sp>
        <p:nvSpPr>
          <p:cNvPr id="83" name="Subtitle 2">
            <a:extLst>
              <a:ext uri="{FF2B5EF4-FFF2-40B4-BE49-F238E27FC236}">
                <a16:creationId xmlns:a16="http://schemas.microsoft.com/office/drawing/2014/main" id="{CA420EE9-07D0-49A0-A796-E6EAA8EBDB96}"/>
              </a:ext>
            </a:extLst>
          </p:cNvPr>
          <p:cNvSpPr>
            <a:spLocks noGrp="1"/>
          </p:cNvSpPr>
          <p:nvPr>
            <p:ph type="subTitle" idx="1"/>
          </p:nvPr>
        </p:nvSpPr>
        <p:spPr>
          <a:xfrm>
            <a:off x="1516830" y="3444432"/>
            <a:ext cx="9139234" cy="297969"/>
          </a:xfrm>
        </p:spPr>
        <p:txBody>
          <a:bodyPr vert="horz" lIns="91440" tIns="91440" rIns="91440" bIns="91440" rtlCol="0" anchor="ctr">
            <a:noAutofit/>
          </a:bodyPr>
          <a:lstStyle>
            <a:lvl1pPr>
              <a:defRPr lang="en-US" sz="2200" b="0" dirty="0">
                <a:solidFill>
                  <a:schemeClr val="bg1"/>
                </a:solidFill>
              </a:defRPr>
            </a:lvl1pPr>
          </a:lstStyle>
          <a:p>
            <a:pPr lvl="0"/>
            <a:r>
              <a:rPr lang="en-US"/>
              <a:t>Click to edit Master subtitle style</a:t>
            </a:r>
            <a:endParaRPr lang="en-US" dirty="0"/>
          </a:p>
        </p:txBody>
      </p:sp>
      <p:grpSp>
        <p:nvGrpSpPr>
          <p:cNvPr id="148" name="Group 147">
            <a:extLst>
              <a:ext uri="{FF2B5EF4-FFF2-40B4-BE49-F238E27FC236}">
                <a16:creationId xmlns:a16="http://schemas.microsoft.com/office/drawing/2014/main" id="{AF47BE45-9A6B-F77A-A246-E9AD74AC3E05}"/>
              </a:ext>
            </a:extLst>
          </p:cNvPr>
          <p:cNvGrpSpPr>
            <a:grpSpLocks noChangeAspect="1"/>
          </p:cNvGrpSpPr>
          <p:nvPr/>
        </p:nvGrpSpPr>
        <p:grpSpPr>
          <a:xfrm>
            <a:off x="702214" y="780933"/>
            <a:ext cx="3494345" cy="745107"/>
            <a:chOff x="611188" y="-279400"/>
            <a:chExt cx="3767138" cy="803275"/>
          </a:xfrm>
          <a:solidFill>
            <a:schemeClr val="bg1"/>
          </a:solidFill>
        </p:grpSpPr>
        <p:sp>
          <p:nvSpPr>
            <p:cNvPr id="149" name="Freeform 5">
              <a:extLst>
                <a:ext uri="{FF2B5EF4-FFF2-40B4-BE49-F238E27FC236}">
                  <a16:creationId xmlns:a16="http://schemas.microsoft.com/office/drawing/2014/main" id="{5C5B487B-3C0A-CD7C-49B9-906DAA6B051C}"/>
                </a:ext>
              </a:extLst>
            </p:cNvPr>
            <p:cNvSpPr>
              <a:spLocks noEditPoints="1"/>
            </p:cNvSpPr>
            <p:nvPr/>
          </p:nvSpPr>
          <p:spPr bwMode="auto">
            <a:xfrm>
              <a:off x="1885951" y="438150"/>
              <a:ext cx="60325" cy="63500"/>
            </a:xfrm>
            <a:custGeom>
              <a:avLst/>
              <a:gdLst>
                <a:gd name="T0" fmla="*/ 36 w 73"/>
                <a:gd name="T1" fmla="*/ 0 h 78"/>
                <a:gd name="T2" fmla="*/ 10 w 73"/>
                <a:gd name="T3" fmla="*/ 10 h 78"/>
                <a:gd name="T4" fmla="*/ 0 w 73"/>
                <a:gd name="T5" fmla="*/ 39 h 78"/>
                <a:gd name="T6" fmla="*/ 10 w 73"/>
                <a:gd name="T7" fmla="*/ 67 h 78"/>
                <a:gd name="T8" fmla="*/ 36 w 73"/>
                <a:gd name="T9" fmla="*/ 78 h 78"/>
                <a:gd name="T10" fmla="*/ 63 w 73"/>
                <a:gd name="T11" fmla="*/ 67 h 78"/>
                <a:gd name="T12" fmla="*/ 73 w 73"/>
                <a:gd name="T13" fmla="*/ 39 h 78"/>
                <a:gd name="T14" fmla="*/ 63 w 73"/>
                <a:gd name="T15" fmla="*/ 10 h 78"/>
                <a:gd name="T16" fmla="*/ 36 w 73"/>
                <a:gd name="T17" fmla="*/ 0 h 78"/>
                <a:gd name="T18" fmla="*/ 52 w 73"/>
                <a:gd name="T19" fmla="*/ 59 h 78"/>
                <a:gd name="T20" fmla="*/ 36 w 73"/>
                <a:gd name="T21" fmla="*/ 66 h 78"/>
                <a:gd name="T22" fmla="*/ 20 w 73"/>
                <a:gd name="T23" fmla="*/ 59 h 78"/>
                <a:gd name="T24" fmla="*/ 15 w 73"/>
                <a:gd name="T25" fmla="*/ 39 h 78"/>
                <a:gd name="T26" fmla="*/ 21 w 73"/>
                <a:gd name="T27" fmla="*/ 19 h 78"/>
                <a:gd name="T28" fmla="*/ 36 w 73"/>
                <a:gd name="T29" fmla="*/ 11 h 78"/>
                <a:gd name="T30" fmla="*/ 52 w 73"/>
                <a:gd name="T31" fmla="*/ 19 h 78"/>
                <a:gd name="T32" fmla="*/ 58 w 73"/>
                <a:gd name="T33" fmla="*/ 39 h 78"/>
                <a:gd name="T34" fmla="*/ 52 w 73"/>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 h="78">
                  <a:moveTo>
                    <a:pt x="36" y="0"/>
                  </a:moveTo>
                  <a:cubicBezTo>
                    <a:pt x="25" y="0"/>
                    <a:pt x="17" y="3"/>
                    <a:pt x="10" y="10"/>
                  </a:cubicBezTo>
                  <a:cubicBezTo>
                    <a:pt x="3" y="17"/>
                    <a:pt x="0" y="27"/>
                    <a:pt x="0" y="39"/>
                  </a:cubicBezTo>
                  <a:cubicBezTo>
                    <a:pt x="0" y="51"/>
                    <a:pt x="3" y="60"/>
                    <a:pt x="10" y="67"/>
                  </a:cubicBezTo>
                  <a:cubicBezTo>
                    <a:pt x="17" y="74"/>
                    <a:pt x="25" y="78"/>
                    <a:pt x="36" y="78"/>
                  </a:cubicBezTo>
                  <a:cubicBezTo>
                    <a:pt x="47" y="78"/>
                    <a:pt x="56" y="74"/>
                    <a:pt x="63" y="67"/>
                  </a:cubicBezTo>
                  <a:cubicBezTo>
                    <a:pt x="69" y="60"/>
                    <a:pt x="73" y="51"/>
                    <a:pt x="73" y="39"/>
                  </a:cubicBezTo>
                  <a:cubicBezTo>
                    <a:pt x="73" y="27"/>
                    <a:pt x="69" y="17"/>
                    <a:pt x="63"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1" y="19"/>
                  </a:cubicBezTo>
                  <a:cubicBezTo>
                    <a:pt x="24" y="14"/>
                    <a:pt x="30" y="11"/>
                    <a:pt x="36" y="11"/>
                  </a:cubicBezTo>
                  <a:cubicBezTo>
                    <a:pt x="43" y="11"/>
                    <a:pt x="48" y="14"/>
                    <a:pt x="52" y="19"/>
                  </a:cubicBezTo>
                  <a:cubicBezTo>
                    <a:pt x="56" y="24"/>
                    <a:pt x="58" y="30"/>
                    <a:pt x="58" y="39"/>
                  </a:cubicBezTo>
                  <a:cubicBezTo>
                    <a:pt x="58" y="47"/>
                    <a:pt x="56" y="54"/>
                    <a:pt x="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 name="Freeform 6">
              <a:extLst>
                <a:ext uri="{FF2B5EF4-FFF2-40B4-BE49-F238E27FC236}">
                  <a16:creationId xmlns:a16="http://schemas.microsoft.com/office/drawing/2014/main" id="{FC002D50-1258-94CD-A4CA-8EF05842095A}"/>
                </a:ext>
              </a:extLst>
            </p:cNvPr>
            <p:cNvSpPr>
              <a:spLocks/>
            </p:cNvSpPr>
            <p:nvPr/>
          </p:nvSpPr>
          <p:spPr bwMode="auto">
            <a:xfrm>
              <a:off x="1152526" y="414338"/>
              <a:ext cx="74613" cy="87313"/>
            </a:xfrm>
            <a:custGeom>
              <a:avLst/>
              <a:gdLst>
                <a:gd name="T0" fmla="*/ 50 w 89"/>
                <a:gd name="T1" fmla="*/ 62 h 106"/>
                <a:gd name="T2" fmla="*/ 75 w 89"/>
                <a:gd name="T3" fmla="*/ 62 h 106"/>
                <a:gd name="T4" fmla="*/ 75 w 89"/>
                <a:gd name="T5" fmla="*/ 80 h 106"/>
                <a:gd name="T6" fmla="*/ 74 w 89"/>
                <a:gd name="T7" fmla="*/ 81 h 106"/>
                <a:gd name="T8" fmla="*/ 71 w 89"/>
                <a:gd name="T9" fmla="*/ 84 h 106"/>
                <a:gd name="T10" fmla="*/ 66 w 89"/>
                <a:gd name="T11" fmla="*/ 88 h 106"/>
                <a:gd name="T12" fmla="*/ 58 w 89"/>
                <a:gd name="T13" fmla="*/ 91 h 106"/>
                <a:gd name="T14" fmla="*/ 48 w 89"/>
                <a:gd name="T15" fmla="*/ 92 h 106"/>
                <a:gd name="T16" fmla="*/ 24 w 89"/>
                <a:gd name="T17" fmla="*/ 82 h 106"/>
                <a:gd name="T18" fmla="*/ 15 w 89"/>
                <a:gd name="T19" fmla="*/ 52 h 106"/>
                <a:gd name="T20" fmla="*/ 25 w 89"/>
                <a:gd name="T21" fmla="*/ 23 h 106"/>
                <a:gd name="T22" fmla="*/ 48 w 89"/>
                <a:gd name="T23" fmla="*/ 13 h 106"/>
                <a:gd name="T24" fmla="*/ 57 w 89"/>
                <a:gd name="T25" fmla="*/ 14 h 106"/>
                <a:gd name="T26" fmla="*/ 64 w 89"/>
                <a:gd name="T27" fmla="*/ 16 h 106"/>
                <a:gd name="T28" fmla="*/ 69 w 89"/>
                <a:gd name="T29" fmla="*/ 19 h 106"/>
                <a:gd name="T30" fmla="*/ 73 w 89"/>
                <a:gd name="T31" fmla="*/ 23 h 106"/>
                <a:gd name="T32" fmla="*/ 75 w 89"/>
                <a:gd name="T33" fmla="*/ 26 h 106"/>
                <a:gd name="T34" fmla="*/ 76 w 89"/>
                <a:gd name="T35" fmla="*/ 27 h 106"/>
                <a:gd name="T36" fmla="*/ 86 w 89"/>
                <a:gd name="T37" fmla="*/ 18 h 106"/>
                <a:gd name="T38" fmla="*/ 48 w 89"/>
                <a:gd name="T39" fmla="*/ 0 h 106"/>
                <a:gd name="T40" fmla="*/ 14 w 89"/>
                <a:gd name="T41" fmla="*/ 14 h 106"/>
                <a:gd name="T42" fmla="*/ 0 w 89"/>
                <a:gd name="T43" fmla="*/ 52 h 106"/>
                <a:gd name="T44" fmla="*/ 13 w 89"/>
                <a:gd name="T45" fmla="*/ 91 h 106"/>
                <a:gd name="T46" fmla="*/ 45 w 89"/>
                <a:gd name="T47" fmla="*/ 106 h 106"/>
                <a:gd name="T48" fmla="*/ 57 w 89"/>
                <a:gd name="T49" fmla="*/ 104 h 106"/>
                <a:gd name="T50" fmla="*/ 66 w 89"/>
                <a:gd name="T51" fmla="*/ 101 h 106"/>
                <a:gd name="T52" fmla="*/ 73 w 89"/>
                <a:gd name="T53" fmla="*/ 97 h 106"/>
                <a:gd name="T54" fmla="*/ 76 w 89"/>
                <a:gd name="T55" fmla="*/ 94 h 106"/>
                <a:gd name="T56" fmla="*/ 78 w 89"/>
                <a:gd name="T57" fmla="*/ 92 h 106"/>
                <a:gd name="T58" fmla="*/ 79 w 89"/>
                <a:gd name="T59" fmla="*/ 104 h 106"/>
                <a:gd name="T60" fmla="*/ 89 w 89"/>
                <a:gd name="T61" fmla="*/ 104 h 106"/>
                <a:gd name="T62" fmla="*/ 89 w 89"/>
                <a:gd name="T63" fmla="*/ 51 h 106"/>
                <a:gd name="T64" fmla="*/ 50 w 89"/>
                <a:gd name="T65" fmla="*/ 51 h 106"/>
                <a:gd name="T66" fmla="*/ 50 w 89"/>
                <a:gd name="T67" fmla="*/ 62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9" h="106">
                  <a:moveTo>
                    <a:pt x="50" y="62"/>
                  </a:moveTo>
                  <a:cubicBezTo>
                    <a:pt x="75" y="62"/>
                    <a:pt x="75" y="62"/>
                    <a:pt x="75" y="62"/>
                  </a:cubicBezTo>
                  <a:cubicBezTo>
                    <a:pt x="75" y="80"/>
                    <a:pt x="75" y="80"/>
                    <a:pt x="75" y="80"/>
                  </a:cubicBezTo>
                  <a:cubicBezTo>
                    <a:pt x="74" y="81"/>
                    <a:pt x="74" y="81"/>
                    <a:pt x="74" y="81"/>
                  </a:cubicBezTo>
                  <a:cubicBezTo>
                    <a:pt x="73" y="82"/>
                    <a:pt x="72" y="83"/>
                    <a:pt x="71" y="84"/>
                  </a:cubicBezTo>
                  <a:cubicBezTo>
                    <a:pt x="69" y="86"/>
                    <a:pt x="68" y="87"/>
                    <a:pt x="66" y="88"/>
                  </a:cubicBezTo>
                  <a:cubicBezTo>
                    <a:pt x="64" y="89"/>
                    <a:pt x="61" y="90"/>
                    <a:pt x="58" y="91"/>
                  </a:cubicBezTo>
                  <a:cubicBezTo>
                    <a:pt x="55" y="92"/>
                    <a:pt x="51" y="92"/>
                    <a:pt x="48" y="92"/>
                  </a:cubicBezTo>
                  <a:cubicBezTo>
                    <a:pt x="38" y="92"/>
                    <a:pt x="30" y="89"/>
                    <a:pt x="24" y="82"/>
                  </a:cubicBezTo>
                  <a:cubicBezTo>
                    <a:pt x="18" y="74"/>
                    <a:pt x="15" y="65"/>
                    <a:pt x="15" y="52"/>
                  </a:cubicBezTo>
                  <a:cubicBezTo>
                    <a:pt x="15" y="40"/>
                    <a:pt x="18" y="31"/>
                    <a:pt x="25" y="23"/>
                  </a:cubicBezTo>
                  <a:cubicBezTo>
                    <a:pt x="31" y="16"/>
                    <a:pt x="39" y="13"/>
                    <a:pt x="48" y="13"/>
                  </a:cubicBezTo>
                  <a:cubicBezTo>
                    <a:pt x="51" y="13"/>
                    <a:pt x="54" y="13"/>
                    <a:pt x="57" y="14"/>
                  </a:cubicBezTo>
                  <a:cubicBezTo>
                    <a:pt x="60" y="14"/>
                    <a:pt x="62" y="15"/>
                    <a:pt x="64" y="16"/>
                  </a:cubicBezTo>
                  <a:cubicBezTo>
                    <a:pt x="66" y="17"/>
                    <a:pt x="67" y="18"/>
                    <a:pt x="69" y="19"/>
                  </a:cubicBezTo>
                  <a:cubicBezTo>
                    <a:pt x="71" y="21"/>
                    <a:pt x="72" y="22"/>
                    <a:pt x="73" y="23"/>
                  </a:cubicBezTo>
                  <a:cubicBezTo>
                    <a:pt x="74" y="24"/>
                    <a:pt x="74" y="25"/>
                    <a:pt x="75" y="26"/>
                  </a:cubicBezTo>
                  <a:cubicBezTo>
                    <a:pt x="76" y="27"/>
                    <a:pt x="76" y="27"/>
                    <a:pt x="76" y="27"/>
                  </a:cubicBezTo>
                  <a:cubicBezTo>
                    <a:pt x="86" y="18"/>
                    <a:pt x="86" y="18"/>
                    <a:pt x="86" y="18"/>
                  </a:cubicBezTo>
                  <a:cubicBezTo>
                    <a:pt x="77" y="6"/>
                    <a:pt x="64" y="0"/>
                    <a:pt x="48" y="0"/>
                  </a:cubicBezTo>
                  <a:cubicBezTo>
                    <a:pt x="35" y="0"/>
                    <a:pt x="23" y="4"/>
                    <a:pt x="14" y="14"/>
                  </a:cubicBezTo>
                  <a:cubicBezTo>
                    <a:pt x="4" y="24"/>
                    <a:pt x="0" y="36"/>
                    <a:pt x="0" y="52"/>
                  </a:cubicBezTo>
                  <a:cubicBezTo>
                    <a:pt x="0" y="69"/>
                    <a:pt x="4" y="82"/>
                    <a:pt x="13" y="91"/>
                  </a:cubicBezTo>
                  <a:cubicBezTo>
                    <a:pt x="21" y="101"/>
                    <a:pt x="32" y="106"/>
                    <a:pt x="45" y="106"/>
                  </a:cubicBezTo>
                  <a:cubicBezTo>
                    <a:pt x="50" y="106"/>
                    <a:pt x="54" y="105"/>
                    <a:pt x="57" y="104"/>
                  </a:cubicBezTo>
                  <a:cubicBezTo>
                    <a:pt x="61" y="103"/>
                    <a:pt x="64" y="102"/>
                    <a:pt x="66" y="101"/>
                  </a:cubicBezTo>
                  <a:cubicBezTo>
                    <a:pt x="69" y="100"/>
                    <a:pt x="71" y="99"/>
                    <a:pt x="73" y="97"/>
                  </a:cubicBezTo>
                  <a:cubicBezTo>
                    <a:pt x="75" y="95"/>
                    <a:pt x="76" y="94"/>
                    <a:pt x="76" y="94"/>
                  </a:cubicBezTo>
                  <a:cubicBezTo>
                    <a:pt x="77" y="93"/>
                    <a:pt x="77" y="93"/>
                    <a:pt x="78" y="92"/>
                  </a:cubicBezTo>
                  <a:cubicBezTo>
                    <a:pt x="79" y="104"/>
                    <a:pt x="79" y="104"/>
                    <a:pt x="79" y="104"/>
                  </a:cubicBezTo>
                  <a:cubicBezTo>
                    <a:pt x="89" y="104"/>
                    <a:pt x="89" y="104"/>
                    <a:pt x="89" y="104"/>
                  </a:cubicBezTo>
                  <a:cubicBezTo>
                    <a:pt x="89" y="51"/>
                    <a:pt x="89" y="51"/>
                    <a:pt x="89" y="51"/>
                  </a:cubicBezTo>
                  <a:cubicBezTo>
                    <a:pt x="50" y="51"/>
                    <a:pt x="50" y="51"/>
                    <a:pt x="50" y="51"/>
                  </a:cubicBezTo>
                  <a:lnTo>
                    <a:pt x="50" y="6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1" name="Freeform 7">
              <a:extLst>
                <a:ext uri="{FF2B5EF4-FFF2-40B4-BE49-F238E27FC236}">
                  <a16:creationId xmlns:a16="http://schemas.microsoft.com/office/drawing/2014/main" id="{5E276722-5197-B412-82F4-CAE376DBBFED}"/>
                </a:ext>
              </a:extLst>
            </p:cNvPr>
            <p:cNvSpPr>
              <a:spLocks/>
            </p:cNvSpPr>
            <p:nvPr/>
          </p:nvSpPr>
          <p:spPr bwMode="auto">
            <a:xfrm>
              <a:off x="1246188" y="436563"/>
              <a:ext cx="34925" cy="63500"/>
            </a:xfrm>
            <a:custGeom>
              <a:avLst/>
              <a:gdLst>
                <a:gd name="T0" fmla="*/ 23 w 43"/>
                <a:gd name="T1" fmla="*/ 5 h 77"/>
                <a:gd name="T2" fmla="*/ 14 w 43"/>
                <a:gd name="T3" fmla="*/ 17 h 77"/>
                <a:gd name="T4" fmla="*/ 13 w 43"/>
                <a:gd name="T5" fmla="*/ 2 h 77"/>
                <a:gd name="T6" fmla="*/ 0 w 43"/>
                <a:gd name="T7" fmla="*/ 2 h 77"/>
                <a:gd name="T8" fmla="*/ 0 w 43"/>
                <a:gd name="T9" fmla="*/ 77 h 77"/>
                <a:gd name="T10" fmla="*/ 14 w 43"/>
                <a:gd name="T11" fmla="*/ 77 h 77"/>
                <a:gd name="T12" fmla="*/ 14 w 43"/>
                <a:gd name="T13" fmla="*/ 35 h 77"/>
                <a:gd name="T14" fmla="*/ 24 w 43"/>
                <a:gd name="T15" fmla="*/ 18 h 77"/>
                <a:gd name="T16" fmla="*/ 35 w 43"/>
                <a:gd name="T17" fmla="*/ 14 h 77"/>
                <a:gd name="T18" fmla="*/ 41 w 43"/>
                <a:gd name="T19" fmla="*/ 15 h 77"/>
                <a:gd name="T20" fmla="*/ 43 w 43"/>
                <a:gd name="T21" fmla="*/ 1 h 77"/>
                <a:gd name="T22" fmla="*/ 37 w 43"/>
                <a:gd name="T23" fmla="*/ 0 h 77"/>
                <a:gd name="T24" fmla="*/ 23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3" y="5"/>
                  </a:moveTo>
                  <a:cubicBezTo>
                    <a:pt x="19" y="8"/>
                    <a:pt x="16" y="12"/>
                    <a:pt x="14" y="17"/>
                  </a:cubicBezTo>
                  <a:cubicBezTo>
                    <a:pt x="13" y="2"/>
                    <a:pt x="13" y="2"/>
                    <a:pt x="13" y="2"/>
                  </a:cubicBezTo>
                  <a:cubicBezTo>
                    <a:pt x="0" y="2"/>
                    <a:pt x="0" y="2"/>
                    <a:pt x="0" y="2"/>
                  </a:cubicBezTo>
                  <a:cubicBezTo>
                    <a:pt x="0" y="77"/>
                    <a:pt x="0" y="77"/>
                    <a:pt x="0" y="77"/>
                  </a:cubicBezTo>
                  <a:cubicBezTo>
                    <a:pt x="14" y="77"/>
                    <a:pt x="14" y="77"/>
                    <a:pt x="14" y="77"/>
                  </a:cubicBezTo>
                  <a:cubicBezTo>
                    <a:pt x="14" y="35"/>
                    <a:pt x="14" y="35"/>
                    <a:pt x="14" y="35"/>
                  </a:cubicBezTo>
                  <a:cubicBezTo>
                    <a:pt x="15" y="27"/>
                    <a:pt x="19" y="22"/>
                    <a:pt x="24" y="18"/>
                  </a:cubicBezTo>
                  <a:cubicBezTo>
                    <a:pt x="28" y="16"/>
                    <a:pt x="31" y="14"/>
                    <a:pt x="35" y="14"/>
                  </a:cubicBezTo>
                  <a:cubicBezTo>
                    <a:pt x="37" y="14"/>
                    <a:pt x="39" y="15"/>
                    <a:pt x="41" y="15"/>
                  </a:cubicBezTo>
                  <a:cubicBezTo>
                    <a:pt x="43" y="1"/>
                    <a:pt x="43" y="1"/>
                    <a:pt x="43" y="1"/>
                  </a:cubicBezTo>
                  <a:cubicBezTo>
                    <a:pt x="37" y="0"/>
                    <a:pt x="37" y="0"/>
                    <a:pt x="37" y="0"/>
                  </a:cubicBezTo>
                  <a:cubicBezTo>
                    <a:pt x="32" y="0"/>
                    <a:pt x="27" y="2"/>
                    <a:pt x="23"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 name="Freeform 8">
              <a:extLst>
                <a:ext uri="{FF2B5EF4-FFF2-40B4-BE49-F238E27FC236}">
                  <a16:creationId xmlns:a16="http://schemas.microsoft.com/office/drawing/2014/main" id="{030C0CC0-0956-B1B0-70A8-800FA865F98A}"/>
                </a:ext>
              </a:extLst>
            </p:cNvPr>
            <p:cNvSpPr>
              <a:spLocks noEditPoints="1"/>
            </p:cNvSpPr>
            <p:nvPr/>
          </p:nvSpPr>
          <p:spPr bwMode="auto">
            <a:xfrm>
              <a:off x="1284288" y="438150"/>
              <a:ext cx="60325" cy="63500"/>
            </a:xfrm>
            <a:custGeom>
              <a:avLst/>
              <a:gdLst>
                <a:gd name="T0" fmla="*/ 36 w 72"/>
                <a:gd name="T1" fmla="*/ 0 h 78"/>
                <a:gd name="T2" fmla="*/ 10 w 72"/>
                <a:gd name="T3" fmla="*/ 10 h 78"/>
                <a:gd name="T4" fmla="*/ 0 w 72"/>
                <a:gd name="T5" fmla="*/ 39 h 78"/>
                <a:gd name="T6" fmla="*/ 10 w 72"/>
                <a:gd name="T7" fmla="*/ 67 h 78"/>
                <a:gd name="T8" fmla="*/ 36 w 72"/>
                <a:gd name="T9" fmla="*/ 78 h 78"/>
                <a:gd name="T10" fmla="*/ 62 w 72"/>
                <a:gd name="T11" fmla="*/ 67 h 78"/>
                <a:gd name="T12" fmla="*/ 72 w 72"/>
                <a:gd name="T13" fmla="*/ 39 h 78"/>
                <a:gd name="T14" fmla="*/ 62 w 72"/>
                <a:gd name="T15" fmla="*/ 10 h 78"/>
                <a:gd name="T16" fmla="*/ 36 w 72"/>
                <a:gd name="T17" fmla="*/ 0 h 78"/>
                <a:gd name="T18" fmla="*/ 52 w 72"/>
                <a:gd name="T19" fmla="*/ 59 h 78"/>
                <a:gd name="T20" fmla="*/ 36 w 72"/>
                <a:gd name="T21" fmla="*/ 66 h 78"/>
                <a:gd name="T22" fmla="*/ 20 w 72"/>
                <a:gd name="T23" fmla="*/ 59 h 78"/>
                <a:gd name="T24" fmla="*/ 15 w 72"/>
                <a:gd name="T25" fmla="*/ 39 h 78"/>
                <a:gd name="T26" fmla="*/ 20 w 72"/>
                <a:gd name="T27" fmla="*/ 19 h 78"/>
                <a:gd name="T28" fmla="*/ 36 w 72"/>
                <a:gd name="T29" fmla="*/ 11 h 78"/>
                <a:gd name="T30" fmla="*/ 52 w 72"/>
                <a:gd name="T31" fmla="*/ 19 h 78"/>
                <a:gd name="T32" fmla="*/ 57 w 72"/>
                <a:gd name="T33" fmla="*/ 39 h 78"/>
                <a:gd name="T34" fmla="*/ 52 w 72"/>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78">
                  <a:moveTo>
                    <a:pt x="36" y="0"/>
                  </a:moveTo>
                  <a:cubicBezTo>
                    <a:pt x="25" y="0"/>
                    <a:pt x="16" y="3"/>
                    <a:pt x="10" y="10"/>
                  </a:cubicBezTo>
                  <a:cubicBezTo>
                    <a:pt x="3" y="17"/>
                    <a:pt x="0" y="27"/>
                    <a:pt x="0" y="39"/>
                  </a:cubicBezTo>
                  <a:cubicBezTo>
                    <a:pt x="0" y="51"/>
                    <a:pt x="3" y="60"/>
                    <a:pt x="10" y="67"/>
                  </a:cubicBezTo>
                  <a:cubicBezTo>
                    <a:pt x="16" y="74"/>
                    <a:pt x="25" y="78"/>
                    <a:pt x="36" y="78"/>
                  </a:cubicBezTo>
                  <a:cubicBezTo>
                    <a:pt x="47" y="78"/>
                    <a:pt x="56" y="74"/>
                    <a:pt x="62" y="67"/>
                  </a:cubicBezTo>
                  <a:cubicBezTo>
                    <a:pt x="69" y="60"/>
                    <a:pt x="72" y="51"/>
                    <a:pt x="72" y="39"/>
                  </a:cubicBezTo>
                  <a:cubicBezTo>
                    <a:pt x="72" y="27"/>
                    <a:pt x="69" y="17"/>
                    <a:pt x="62"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0" y="19"/>
                  </a:cubicBezTo>
                  <a:cubicBezTo>
                    <a:pt x="24" y="14"/>
                    <a:pt x="29" y="11"/>
                    <a:pt x="36" y="11"/>
                  </a:cubicBezTo>
                  <a:cubicBezTo>
                    <a:pt x="43" y="11"/>
                    <a:pt x="48" y="14"/>
                    <a:pt x="52" y="19"/>
                  </a:cubicBezTo>
                  <a:cubicBezTo>
                    <a:pt x="56" y="24"/>
                    <a:pt x="57" y="30"/>
                    <a:pt x="57" y="39"/>
                  </a:cubicBezTo>
                  <a:cubicBezTo>
                    <a:pt x="57" y="47"/>
                    <a:pt x="56" y="54"/>
                    <a:pt x="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 name="Freeform 9">
              <a:extLst>
                <a:ext uri="{FF2B5EF4-FFF2-40B4-BE49-F238E27FC236}">
                  <a16:creationId xmlns:a16="http://schemas.microsoft.com/office/drawing/2014/main" id="{88BAE485-97CC-07B4-6CBC-75F7EB1F86CD}"/>
                </a:ext>
              </a:extLst>
            </p:cNvPr>
            <p:cNvSpPr>
              <a:spLocks/>
            </p:cNvSpPr>
            <p:nvPr/>
          </p:nvSpPr>
          <p:spPr bwMode="auto">
            <a:xfrm>
              <a:off x="1350963" y="438150"/>
              <a:ext cx="90488" cy="61913"/>
            </a:xfrm>
            <a:custGeom>
              <a:avLst/>
              <a:gdLst>
                <a:gd name="T0" fmla="*/ 41 w 57"/>
                <a:gd name="T1" fmla="*/ 31 h 39"/>
                <a:gd name="T2" fmla="*/ 32 w 57"/>
                <a:gd name="T3" fmla="*/ 0 h 39"/>
                <a:gd name="T4" fmla="*/ 24 w 57"/>
                <a:gd name="T5" fmla="*/ 0 h 39"/>
                <a:gd name="T6" fmla="*/ 16 w 57"/>
                <a:gd name="T7" fmla="*/ 31 h 39"/>
                <a:gd name="T8" fmla="*/ 8 w 57"/>
                <a:gd name="T9" fmla="*/ 0 h 39"/>
                <a:gd name="T10" fmla="*/ 0 w 57"/>
                <a:gd name="T11" fmla="*/ 0 h 39"/>
                <a:gd name="T12" fmla="*/ 12 w 57"/>
                <a:gd name="T13" fmla="*/ 39 h 39"/>
                <a:gd name="T14" fmla="*/ 20 w 57"/>
                <a:gd name="T15" fmla="*/ 39 h 39"/>
                <a:gd name="T16" fmla="*/ 28 w 57"/>
                <a:gd name="T17" fmla="*/ 9 h 39"/>
                <a:gd name="T18" fmla="*/ 37 w 57"/>
                <a:gd name="T19" fmla="*/ 39 h 39"/>
                <a:gd name="T20" fmla="*/ 45 w 57"/>
                <a:gd name="T21" fmla="*/ 39 h 39"/>
                <a:gd name="T22" fmla="*/ 57 w 57"/>
                <a:gd name="T23" fmla="*/ 0 h 39"/>
                <a:gd name="T24" fmla="*/ 49 w 57"/>
                <a:gd name="T25" fmla="*/ 0 h 39"/>
                <a:gd name="T26" fmla="*/ 41 w 57"/>
                <a:gd name="T27" fmla="*/ 3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7" h="39">
                  <a:moveTo>
                    <a:pt x="41" y="31"/>
                  </a:moveTo>
                  <a:lnTo>
                    <a:pt x="32" y="0"/>
                  </a:lnTo>
                  <a:lnTo>
                    <a:pt x="24" y="0"/>
                  </a:lnTo>
                  <a:lnTo>
                    <a:pt x="16" y="31"/>
                  </a:lnTo>
                  <a:lnTo>
                    <a:pt x="8" y="0"/>
                  </a:lnTo>
                  <a:lnTo>
                    <a:pt x="0" y="0"/>
                  </a:lnTo>
                  <a:lnTo>
                    <a:pt x="12" y="39"/>
                  </a:lnTo>
                  <a:lnTo>
                    <a:pt x="20" y="39"/>
                  </a:lnTo>
                  <a:lnTo>
                    <a:pt x="28" y="9"/>
                  </a:lnTo>
                  <a:lnTo>
                    <a:pt x="37" y="39"/>
                  </a:lnTo>
                  <a:lnTo>
                    <a:pt x="45" y="39"/>
                  </a:lnTo>
                  <a:lnTo>
                    <a:pt x="57" y="0"/>
                  </a:lnTo>
                  <a:lnTo>
                    <a:pt x="49" y="0"/>
                  </a:lnTo>
                  <a:lnTo>
                    <a:pt x="41" y="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 name="Freeform 10">
              <a:extLst>
                <a:ext uri="{FF2B5EF4-FFF2-40B4-BE49-F238E27FC236}">
                  <a16:creationId xmlns:a16="http://schemas.microsoft.com/office/drawing/2014/main" id="{E0EE8424-6820-BE0B-2C64-487E7DD59BC7}"/>
                </a:ext>
              </a:extLst>
            </p:cNvPr>
            <p:cNvSpPr>
              <a:spLocks/>
            </p:cNvSpPr>
            <p:nvPr/>
          </p:nvSpPr>
          <p:spPr bwMode="auto">
            <a:xfrm>
              <a:off x="1446213" y="422275"/>
              <a:ext cx="38100" cy="79375"/>
            </a:xfrm>
            <a:custGeom>
              <a:avLst/>
              <a:gdLst>
                <a:gd name="T0" fmla="*/ 26 w 46"/>
                <a:gd name="T1" fmla="*/ 0 h 97"/>
                <a:gd name="T2" fmla="*/ 13 w 46"/>
                <a:gd name="T3" fmla="*/ 0 h 97"/>
                <a:gd name="T4" fmla="*/ 11 w 46"/>
                <a:gd name="T5" fmla="*/ 20 h 97"/>
                <a:gd name="T6" fmla="*/ 0 w 46"/>
                <a:gd name="T7" fmla="*/ 20 h 97"/>
                <a:gd name="T8" fmla="*/ 0 w 46"/>
                <a:gd name="T9" fmla="*/ 31 h 97"/>
                <a:gd name="T10" fmla="*/ 11 w 46"/>
                <a:gd name="T11" fmla="*/ 31 h 97"/>
                <a:gd name="T12" fmla="*/ 11 w 46"/>
                <a:gd name="T13" fmla="*/ 72 h 97"/>
                <a:gd name="T14" fmla="*/ 16 w 46"/>
                <a:gd name="T15" fmla="*/ 91 h 97"/>
                <a:gd name="T16" fmla="*/ 32 w 46"/>
                <a:gd name="T17" fmla="*/ 97 h 97"/>
                <a:gd name="T18" fmla="*/ 46 w 46"/>
                <a:gd name="T19" fmla="*/ 95 h 97"/>
                <a:gd name="T20" fmla="*/ 44 w 46"/>
                <a:gd name="T21" fmla="*/ 84 h 97"/>
                <a:gd name="T22" fmla="*/ 36 w 46"/>
                <a:gd name="T23" fmla="*/ 85 h 97"/>
                <a:gd name="T24" fmla="*/ 28 w 46"/>
                <a:gd name="T25" fmla="*/ 82 h 97"/>
                <a:gd name="T26" fmla="*/ 26 w 46"/>
                <a:gd name="T27" fmla="*/ 70 h 97"/>
                <a:gd name="T28" fmla="*/ 26 w 46"/>
                <a:gd name="T29" fmla="*/ 31 h 97"/>
                <a:gd name="T30" fmla="*/ 46 w 46"/>
                <a:gd name="T31" fmla="*/ 31 h 97"/>
                <a:gd name="T32" fmla="*/ 46 w 46"/>
                <a:gd name="T33" fmla="*/ 20 h 97"/>
                <a:gd name="T34" fmla="*/ 26 w 46"/>
                <a:gd name="T35" fmla="*/ 20 h 97"/>
                <a:gd name="T36" fmla="*/ 26 w 46"/>
                <a:gd name="T37"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6" h="97">
                  <a:moveTo>
                    <a:pt x="26" y="0"/>
                  </a:moveTo>
                  <a:cubicBezTo>
                    <a:pt x="13" y="0"/>
                    <a:pt x="13" y="0"/>
                    <a:pt x="13" y="0"/>
                  </a:cubicBezTo>
                  <a:cubicBezTo>
                    <a:pt x="11" y="20"/>
                    <a:pt x="11" y="20"/>
                    <a:pt x="11" y="20"/>
                  </a:cubicBezTo>
                  <a:cubicBezTo>
                    <a:pt x="0" y="20"/>
                    <a:pt x="0" y="20"/>
                    <a:pt x="0" y="20"/>
                  </a:cubicBezTo>
                  <a:cubicBezTo>
                    <a:pt x="0" y="31"/>
                    <a:pt x="0" y="31"/>
                    <a:pt x="0" y="31"/>
                  </a:cubicBezTo>
                  <a:cubicBezTo>
                    <a:pt x="11" y="31"/>
                    <a:pt x="11" y="31"/>
                    <a:pt x="11" y="31"/>
                  </a:cubicBezTo>
                  <a:cubicBezTo>
                    <a:pt x="11" y="72"/>
                    <a:pt x="11" y="72"/>
                    <a:pt x="11" y="72"/>
                  </a:cubicBezTo>
                  <a:cubicBezTo>
                    <a:pt x="11" y="81"/>
                    <a:pt x="13" y="88"/>
                    <a:pt x="16" y="91"/>
                  </a:cubicBezTo>
                  <a:cubicBezTo>
                    <a:pt x="20" y="95"/>
                    <a:pt x="25" y="97"/>
                    <a:pt x="32" y="97"/>
                  </a:cubicBezTo>
                  <a:cubicBezTo>
                    <a:pt x="38" y="97"/>
                    <a:pt x="42" y="96"/>
                    <a:pt x="46" y="95"/>
                  </a:cubicBezTo>
                  <a:cubicBezTo>
                    <a:pt x="44" y="84"/>
                    <a:pt x="44" y="84"/>
                    <a:pt x="44" y="84"/>
                  </a:cubicBezTo>
                  <a:cubicBezTo>
                    <a:pt x="42" y="85"/>
                    <a:pt x="39" y="85"/>
                    <a:pt x="36" y="85"/>
                  </a:cubicBezTo>
                  <a:cubicBezTo>
                    <a:pt x="33" y="85"/>
                    <a:pt x="30" y="84"/>
                    <a:pt x="28" y="82"/>
                  </a:cubicBezTo>
                  <a:cubicBezTo>
                    <a:pt x="27" y="80"/>
                    <a:pt x="26" y="76"/>
                    <a:pt x="26" y="70"/>
                  </a:cubicBezTo>
                  <a:cubicBezTo>
                    <a:pt x="26" y="31"/>
                    <a:pt x="26" y="31"/>
                    <a:pt x="26" y="31"/>
                  </a:cubicBezTo>
                  <a:cubicBezTo>
                    <a:pt x="46" y="31"/>
                    <a:pt x="46" y="31"/>
                    <a:pt x="46" y="31"/>
                  </a:cubicBezTo>
                  <a:cubicBezTo>
                    <a:pt x="46" y="20"/>
                    <a:pt x="46" y="20"/>
                    <a:pt x="46" y="20"/>
                  </a:cubicBezTo>
                  <a:cubicBezTo>
                    <a:pt x="26" y="20"/>
                    <a:pt x="26" y="20"/>
                    <a:pt x="26" y="20"/>
                  </a:cubicBezTo>
                  <a:lnTo>
                    <a:pt x="2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5" name="Freeform 11">
              <a:extLst>
                <a:ext uri="{FF2B5EF4-FFF2-40B4-BE49-F238E27FC236}">
                  <a16:creationId xmlns:a16="http://schemas.microsoft.com/office/drawing/2014/main" id="{493BFF13-D216-7236-ADB3-513803D7A451}"/>
                </a:ext>
              </a:extLst>
            </p:cNvPr>
            <p:cNvSpPr>
              <a:spLocks/>
            </p:cNvSpPr>
            <p:nvPr/>
          </p:nvSpPr>
          <p:spPr bwMode="auto">
            <a:xfrm>
              <a:off x="1497013" y="412750"/>
              <a:ext cx="52388" cy="87313"/>
            </a:xfrm>
            <a:custGeom>
              <a:avLst/>
              <a:gdLst>
                <a:gd name="T0" fmla="*/ 39 w 64"/>
                <a:gd name="T1" fmla="*/ 30 h 106"/>
                <a:gd name="T2" fmla="*/ 14 w 64"/>
                <a:gd name="T3" fmla="*/ 45 h 106"/>
                <a:gd name="T4" fmla="*/ 14 w 64"/>
                <a:gd name="T5" fmla="*/ 0 h 106"/>
                <a:gd name="T6" fmla="*/ 0 w 64"/>
                <a:gd name="T7" fmla="*/ 0 h 106"/>
                <a:gd name="T8" fmla="*/ 0 w 64"/>
                <a:gd name="T9" fmla="*/ 106 h 106"/>
                <a:gd name="T10" fmla="*/ 14 w 64"/>
                <a:gd name="T11" fmla="*/ 106 h 106"/>
                <a:gd name="T12" fmla="*/ 14 w 64"/>
                <a:gd name="T13" fmla="*/ 62 h 106"/>
                <a:gd name="T14" fmla="*/ 21 w 64"/>
                <a:gd name="T15" fmla="*/ 49 h 106"/>
                <a:gd name="T16" fmla="*/ 34 w 64"/>
                <a:gd name="T17" fmla="*/ 42 h 106"/>
                <a:gd name="T18" fmla="*/ 46 w 64"/>
                <a:gd name="T19" fmla="*/ 47 h 106"/>
                <a:gd name="T20" fmla="*/ 49 w 64"/>
                <a:gd name="T21" fmla="*/ 62 h 106"/>
                <a:gd name="T22" fmla="*/ 49 w 64"/>
                <a:gd name="T23" fmla="*/ 106 h 106"/>
                <a:gd name="T24" fmla="*/ 64 w 64"/>
                <a:gd name="T25" fmla="*/ 106 h 106"/>
                <a:gd name="T26" fmla="*/ 64 w 64"/>
                <a:gd name="T27" fmla="*/ 58 h 106"/>
                <a:gd name="T28" fmla="*/ 57 w 64"/>
                <a:gd name="T29" fmla="*/ 37 h 106"/>
                <a:gd name="T30" fmla="*/ 39 w 64"/>
                <a:gd name="T31" fmla="*/ 3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4" h="106">
                  <a:moveTo>
                    <a:pt x="39" y="30"/>
                  </a:moveTo>
                  <a:cubicBezTo>
                    <a:pt x="29" y="30"/>
                    <a:pt x="20" y="35"/>
                    <a:pt x="14" y="45"/>
                  </a:cubicBezTo>
                  <a:cubicBezTo>
                    <a:pt x="14" y="0"/>
                    <a:pt x="14" y="0"/>
                    <a:pt x="14" y="0"/>
                  </a:cubicBezTo>
                  <a:cubicBezTo>
                    <a:pt x="0" y="0"/>
                    <a:pt x="0" y="0"/>
                    <a:pt x="0" y="0"/>
                  </a:cubicBezTo>
                  <a:cubicBezTo>
                    <a:pt x="0" y="106"/>
                    <a:pt x="0" y="106"/>
                    <a:pt x="0" y="106"/>
                  </a:cubicBezTo>
                  <a:cubicBezTo>
                    <a:pt x="14" y="106"/>
                    <a:pt x="14" y="106"/>
                    <a:pt x="14" y="106"/>
                  </a:cubicBezTo>
                  <a:cubicBezTo>
                    <a:pt x="14" y="62"/>
                    <a:pt x="14" y="62"/>
                    <a:pt x="14" y="62"/>
                  </a:cubicBezTo>
                  <a:cubicBezTo>
                    <a:pt x="15" y="57"/>
                    <a:pt x="17" y="53"/>
                    <a:pt x="21" y="49"/>
                  </a:cubicBezTo>
                  <a:cubicBezTo>
                    <a:pt x="25" y="44"/>
                    <a:pt x="29" y="42"/>
                    <a:pt x="34" y="42"/>
                  </a:cubicBezTo>
                  <a:cubicBezTo>
                    <a:pt x="40" y="42"/>
                    <a:pt x="44" y="44"/>
                    <a:pt x="46" y="47"/>
                  </a:cubicBezTo>
                  <a:cubicBezTo>
                    <a:pt x="48" y="50"/>
                    <a:pt x="49" y="55"/>
                    <a:pt x="49" y="62"/>
                  </a:cubicBezTo>
                  <a:cubicBezTo>
                    <a:pt x="49" y="106"/>
                    <a:pt x="49" y="106"/>
                    <a:pt x="49" y="106"/>
                  </a:cubicBezTo>
                  <a:cubicBezTo>
                    <a:pt x="64" y="106"/>
                    <a:pt x="64" y="106"/>
                    <a:pt x="64" y="106"/>
                  </a:cubicBezTo>
                  <a:cubicBezTo>
                    <a:pt x="64" y="58"/>
                    <a:pt x="64" y="58"/>
                    <a:pt x="64" y="58"/>
                  </a:cubicBezTo>
                  <a:cubicBezTo>
                    <a:pt x="64" y="48"/>
                    <a:pt x="62" y="41"/>
                    <a:pt x="57" y="37"/>
                  </a:cubicBezTo>
                  <a:cubicBezTo>
                    <a:pt x="53" y="32"/>
                    <a:pt x="47" y="30"/>
                    <a:pt x="39"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 name="Freeform 12">
              <a:extLst>
                <a:ext uri="{FF2B5EF4-FFF2-40B4-BE49-F238E27FC236}">
                  <a16:creationId xmlns:a16="http://schemas.microsoft.com/office/drawing/2014/main" id="{A2FBFC85-5630-8BC3-A583-1DEC58BBCCA5}"/>
                </a:ext>
              </a:extLst>
            </p:cNvPr>
            <p:cNvSpPr>
              <a:spLocks noEditPoints="1"/>
            </p:cNvSpPr>
            <p:nvPr/>
          </p:nvSpPr>
          <p:spPr bwMode="auto">
            <a:xfrm>
              <a:off x="1581151" y="415925"/>
              <a:ext cx="77788" cy="84138"/>
            </a:xfrm>
            <a:custGeom>
              <a:avLst/>
              <a:gdLst>
                <a:gd name="T0" fmla="*/ 20 w 49"/>
                <a:gd name="T1" fmla="*/ 0 h 53"/>
                <a:gd name="T2" fmla="*/ 0 w 49"/>
                <a:gd name="T3" fmla="*/ 53 h 53"/>
                <a:gd name="T4" fmla="*/ 8 w 49"/>
                <a:gd name="T5" fmla="*/ 53 h 53"/>
                <a:gd name="T6" fmla="*/ 13 w 49"/>
                <a:gd name="T7" fmla="*/ 40 h 53"/>
                <a:gd name="T8" fmla="*/ 36 w 49"/>
                <a:gd name="T9" fmla="*/ 40 h 53"/>
                <a:gd name="T10" fmla="*/ 40 w 49"/>
                <a:gd name="T11" fmla="*/ 53 h 53"/>
                <a:gd name="T12" fmla="*/ 49 w 49"/>
                <a:gd name="T13" fmla="*/ 53 h 53"/>
                <a:gd name="T14" fmla="*/ 29 w 49"/>
                <a:gd name="T15" fmla="*/ 0 h 53"/>
                <a:gd name="T16" fmla="*/ 20 w 49"/>
                <a:gd name="T17" fmla="*/ 0 h 53"/>
                <a:gd name="T18" fmla="*/ 15 w 49"/>
                <a:gd name="T19" fmla="*/ 34 h 53"/>
                <a:gd name="T20" fmla="*/ 24 w 49"/>
                <a:gd name="T21" fmla="*/ 7 h 53"/>
                <a:gd name="T22" fmla="*/ 34 w 49"/>
                <a:gd name="T23" fmla="*/ 34 h 53"/>
                <a:gd name="T24" fmla="*/ 15 w 49"/>
                <a:gd name="T25" fmla="*/ 34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3">
                  <a:moveTo>
                    <a:pt x="20" y="0"/>
                  </a:moveTo>
                  <a:lnTo>
                    <a:pt x="0" y="53"/>
                  </a:lnTo>
                  <a:lnTo>
                    <a:pt x="8" y="53"/>
                  </a:lnTo>
                  <a:lnTo>
                    <a:pt x="13" y="40"/>
                  </a:lnTo>
                  <a:lnTo>
                    <a:pt x="36" y="40"/>
                  </a:lnTo>
                  <a:lnTo>
                    <a:pt x="40" y="53"/>
                  </a:lnTo>
                  <a:lnTo>
                    <a:pt x="49" y="53"/>
                  </a:lnTo>
                  <a:lnTo>
                    <a:pt x="29" y="0"/>
                  </a:lnTo>
                  <a:lnTo>
                    <a:pt x="20" y="0"/>
                  </a:lnTo>
                  <a:close/>
                  <a:moveTo>
                    <a:pt x="15" y="34"/>
                  </a:moveTo>
                  <a:lnTo>
                    <a:pt x="24" y="7"/>
                  </a:lnTo>
                  <a:lnTo>
                    <a:pt x="34" y="34"/>
                  </a:lnTo>
                  <a:lnTo>
                    <a:pt x="15" y="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 name="Freeform 14">
              <a:extLst>
                <a:ext uri="{FF2B5EF4-FFF2-40B4-BE49-F238E27FC236}">
                  <a16:creationId xmlns:a16="http://schemas.microsoft.com/office/drawing/2014/main" id="{FF83A1F9-4D22-902B-230C-EA48637DF2D8}"/>
                </a:ext>
              </a:extLst>
            </p:cNvPr>
            <p:cNvSpPr>
              <a:spLocks noEditPoints="1"/>
            </p:cNvSpPr>
            <p:nvPr/>
          </p:nvSpPr>
          <p:spPr bwMode="auto">
            <a:xfrm>
              <a:off x="1663701" y="412750"/>
              <a:ext cx="58738" cy="88900"/>
            </a:xfrm>
            <a:custGeom>
              <a:avLst/>
              <a:gdLst>
                <a:gd name="T0" fmla="*/ 57 w 71"/>
                <a:gd name="T1" fmla="*/ 43 h 108"/>
                <a:gd name="T2" fmla="*/ 55 w 71"/>
                <a:gd name="T3" fmla="*/ 40 h 108"/>
                <a:gd name="T4" fmla="*/ 51 w 71"/>
                <a:gd name="T5" fmla="*/ 36 h 108"/>
                <a:gd name="T6" fmla="*/ 43 w 71"/>
                <a:gd name="T7" fmla="*/ 31 h 108"/>
                <a:gd name="T8" fmla="*/ 33 w 71"/>
                <a:gd name="T9" fmla="*/ 30 h 108"/>
                <a:gd name="T10" fmla="*/ 9 w 71"/>
                <a:gd name="T11" fmla="*/ 41 h 108"/>
                <a:gd name="T12" fmla="*/ 0 w 71"/>
                <a:gd name="T13" fmla="*/ 69 h 108"/>
                <a:gd name="T14" fmla="*/ 8 w 71"/>
                <a:gd name="T15" fmla="*/ 97 h 108"/>
                <a:gd name="T16" fmla="*/ 32 w 71"/>
                <a:gd name="T17" fmla="*/ 108 h 108"/>
                <a:gd name="T18" fmla="*/ 37 w 71"/>
                <a:gd name="T19" fmla="*/ 107 h 108"/>
                <a:gd name="T20" fmla="*/ 42 w 71"/>
                <a:gd name="T21" fmla="*/ 106 h 108"/>
                <a:gd name="T22" fmla="*/ 46 w 71"/>
                <a:gd name="T23" fmla="*/ 104 h 108"/>
                <a:gd name="T24" fmla="*/ 49 w 71"/>
                <a:gd name="T25" fmla="*/ 103 h 108"/>
                <a:gd name="T26" fmla="*/ 52 w 71"/>
                <a:gd name="T27" fmla="*/ 100 h 108"/>
                <a:gd name="T28" fmla="*/ 54 w 71"/>
                <a:gd name="T29" fmla="*/ 98 h 108"/>
                <a:gd name="T30" fmla="*/ 55 w 71"/>
                <a:gd name="T31" fmla="*/ 97 h 108"/>
                <a:gd name="T32" fmla="*/ 56 w 71"/>
                <a:gd name="T33" fmla="*/ 95 h 108"/>
                <a:gd name="T34" fmla="*/ 57 w 71"/>
                <a:gd name="T35" fmla="*/ 95 h 108"/>
                <a:gd name="T36" fmla="*/ 59 w 71"/>
                <a:gd name="T37" fmla="*/ 106 h 108"/>
                <a:gd name="T38" fmla="*/ 71 w 71"/>
                <a:gd name="T39" fmla="*/ 106 h 108"/>
                <a:gd name="T40" fmla="*/ 71 w 71"/>
                <a:gd name="T41" fmla="*/ 0 h 108"/>
                <a:gd name="T42" fmla="*/ 57 w 71"/>
                <a:gd name="T43" fmla="*/ 0 h 108"/>
                <a:gd name="T44" fmla="*/ 57 w 71"/>
                <a:gd name="T45" fmla="*/ 43 h 108"/>
                <a:gd name="T46" fmla="*/ 51 w 71"/>
                <a:gd name="T47" fmla="*/ 88 h 108"/>
                <a:gd name="T48" fmla="*/ 36 w 71"/>
                <a:gd name="T49" fmla="*/ 96 h 108"/>
                <a:gd name="T50" fmla="*/ 20 w 71"/>
                <a:gd name="T51" fmla="*/ 88 h 108"/>
                <a:gd name="T52" fmla="*/ 15 w 71"/>
                <a:gd name="T53" fmla="*/ 68 h 108"/>
                <a:gd name="T54" fmla="*/ 21 w 71"/>
                <a:gd name="T55" fmla="*/ 49 h 108"/>
                <a:gd name="T56" fmla="*/ 36 w 71"/>
                <a:gd name="T57" fmla="*/ 41 h 108"/>
                <a:gd name="T58" fmla="*/ 51 w 71"/>
                <a:gd name="T59" fmla="*/ 49 h 108"/>
                <a:gd name="T60" fmla="*/ 57 w 71"/>
                <a:gd name="T61" fmla="*/ 68 h 108"/>
                <a:gd name="T62" fmla="*/ 51 w 71"/>
                <a:gd name="T63" fmla="*/ 8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1" h="108">
                  <a:moveTo>
                    <a:pt x="57" y="43"/>
                  </a:moveTo>
                  <a:cubicBezTo>
                    <a:pt x="56" y="42"/>
                    <a:pt x="56" y="41"/>
                    <a:pt x="55" y="40"/>
                  </a:cubicBezTo>
                  <a:cubicBezTo>
                    <a:pt x="54" y="39"/>
                    <a:pt x="53" y="38"/>
                    <a:pt x="51" y="36"/>
                  </a:cubicBezTo>
                  <a:cubicBezTo>
                    <a:pt x="49" y="34"/>
                    <a:pt x="46" y="33"/>
                    <a:pt x="43" y="31"/>
                  </a:cubicBezTo>
                  <a:cubicBezTo>
                    <a:pt x="40" y="30"/>
                    <a:pt x="37" y="30"/>
                    <a:pt x="33" y="30"/>
                  </a:cubicBezTo>
                  <a:cubicBezTo>
                    <a:pt x="23" y="30"/>
                    <a:pt x="15" y="33"/>
                    <a:pt x="9" y="41"/>
                  </a:cubicBezTo>
                  <a:cubicBezTo>
                    <a:pt x="3" y="48"/>
                    <a:pt x="0" y="57"/>
                    <a:pt x="0" y="69"/>
                  </a:cubicBezTo>
                  <a:cubicBezTo>
                    <a:pt x="0" y="80"/>
                    <a:pt x="3" y="90"/>
                    <a:pt x="8" y="97"/>
                  </a:cubicBezTo>
                  <a:cubicBezTo>
                    <a:pt x="14" y="104"/>
                    <a:pt x="22" y="108"/>
                    <a:pt x="32" y="108"/>
                  </a:cubicBezTo>
                  <a:cubicBezTo>
                    <a:pt x="34" y="108"/>
                    <a:pt x="35" y="108"/>
                    <a:pt x="37" y="107"/>
                  </a:cubicBezTo>
                  <a:cubicBezTo>
                    <a:pt x="39" y="107"/>
                    <a:pt x="41" y="107"/>
                    <a:pt x="42" y="106"/>
                  </a:cubicBezTo>
                  <a:cubicBezTo>
                    <a:pt x="43" y="106"/>
                    <a:pt x="45" y="105"/>
                    <a:pt x="46" y="104"/>
                  </a:cubicBezTo>
                  <a:cubicBezTo>
                    <a:pt x="47" y="104"/>
                    <a:pt x="48" y="103"/>
                    <a:pt x="49" y="103"/>
                  </a:cubicBezTo>
                  <a:cubicBezTo>
                    <a:pt x="50" y="102"/>
                    <a:pt x="51" y="101"/>
                    <a:pt x="52" y="100"/>
                  </a:cubicBezTo>
                  <a:cubicBezTo>
                    <a:pt x="53" y="100"/>
                    <a:pt x="53" y="99"/>
                    <a:pt x="54" y="98"/>
                  </a:cubicBezTo>
                  <a:cubicBezTo>
                    <a:pt x="54" y="98"/>
                    <a:pt x="55" y="97"/>
                    <a:pt x="55" y="97"/>
                  </a:cubicBezTo>
                  <a:cubicBezTo>
                    <a:pt x="56" y="96"/>
                    <a:pt x="56" y="96"/>
                    <a:pt x="56" y="95"/>
                  </a:cubicBezTo>
                  <a:cubicBezTo>
                    <a:pt x="57" y="95"/>
                    <a:pt x="57" y="95"/>
                    <a:pt x="57" y="95"/>
                  </a:cubicBezTo>
                  <a:cubicBezTo>
                    <a:pt x="59" y="106"/>
                    <a:pt x="59" y="106"/>
                    <a:pt x="59" y="106"/>
                  </a:cubicBezTo>
                  <a:cubicBezTo>
                    <a:pt x="71" y="106"/>
                    <a:pt x="71" y="106"/>
                    <a:pt x="71" y="106"/>
                  </a:cubicBezTo>
                  <a:cubicBezTo>
                    <a:pt x="71" y="0"/>
                    <a:pt x="71" y="0"/>
                    <a:pt x="71" y="0"/>
                  </a:cubicBezTo>
                  <a:cubicBezTo>
                    <a:pt x="57" y="0"/>
                    <a:pt x="57" y="0"/>
                    <a:pt x="57" y="0"/>
                  </a:cubicBezTo>
                  <a:lnTo>
                    <a:pt x="57" y="43"/>
                  </a:lnTo>
                  <a:close/>
                  <a:moveTo>
                    <a:pt x="51" y="88"/>
                  </a:moveTo>
                  <a:cubicBezTo>
                    <a:pt x="47" y="93"/>
                    <a:pt x="42" y="96"/>
                    <a:pt x="36" y="96"/>
                  </a:cubicBezTo>
                  <a:cubicBezTo>
                    <a:pt x="29" y="96"/>
                    <a:pt x="24" y="93"/>
                    <a:pt x="20" y="88"/>
                  </a:cubicBezTo>
                  <a:cubicBezTo>
                    <a:pt x="17" y="83"/>
                    <a:pt x="15" y="76"/>
                    <a:pt x="15" y="68"/>
                  </a:cubicBezTo>
                  <a:cubicBezTo>
                    <a:pt x="15" y="61"/>
                    <a:pt x="17" y="54"/>
                    <a:pt x="21" y="49"/>
                  </a:cubicBezTo>
                  <a:cubicBezTo>
                    <a:pt x="25" y="44"/>
                    <a:pt x="30" y="41"/>
                    <a:pt x="36" y="41"/>
                  </a:cubicBezTo>
                  <a:cubicBezTo>
                    <a:pt x="43" y="41"/>
                    <a:pt x="48" y="44"/>
                    <a:pt x="51" y="49"/>
                  </a:cubicBezTo>
                  <a:cubicBezTo>
                    <a:pt x="55" y="54"/>
                    <a:pt x="57" y="61"/>
                    <a:pt x="57" y="68"/>
                  </a:cubicBezTo>
                  <a:cubicBezTo>
                    <a:pt x="57" y="76"/>
                    <a:pt x="55" y="83"/>
                    <a:pt x="51" y="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 name="Freeform 15">
              <a:extLst>
                <a:ext uri="{FF2B5EF4-FFF2-40B4-BE49-F238E27FC236}">
                  <a16:creationId xmlns:a16="http://schemas.microsoft.com/office/drawing/2014/main" id="{B67964F5-8081-A3D8-089C-A081B2E521A9}"/>
                </a:ext>
              </a:extLst>
            </p:cNvPr>
            <p:cNvSpPr>
              <a:spLocks/>
            </p:cNvSpPr>
            <p:nvPr/>
          </p:nvSpPr>
          <p:spPr bwMode="auto">
            <a:xfrm>
              <a:off x="1733551" y="438150"/>
              <a:ext cx="60325" cy="61913"/>
            </a:xfrm>
            <a:custGeom>
              <a:avLst/>
              <a:gdLst>
                <a:gd name="T0" fmla="*/ 18 w 38"/>
                <a:gd name="T1" fmla="*/ 32 h 39"/>
                <a:gd name="T2" fmla="*/ 8 w 38"/>
                <a:gd name="T3" fmla="*/ 0 h 39"/>
                <a:gd name="T4" fmla="*/ 0 w 38"/>
                <a:gd name="T5" fmla="*/ 0 h 39"/>
                <a:gd name="T6" fmla="*/ 15 w 38"/>
                <a:gd name="T7" fmla="*/ 39 h 39"/>
                <a:gd name="T8" fmla="*/ 23 w 38"/>
                <a:gd name="T9" fmla="*/ 39 h 39"/>
                <a:gd name="T10" fmla="*/ 38 w 38"/>
                <a:gd name="T11" fmla="*/ 0 h 39"/>
                <a:gd name="T12" fmla="*/ 29 w 38"/>
                <a:gd name="T13" fmla="*/ 0 h 39"/>
                <a:gd name="T14" fmla="*/ 18 w 38"/>
                <a:gd name="T15" fmla="*/ 32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39">
                  <a:moveTo>
                    <a:pt x="18" y="32"/>
                  </a:moveTo>
                  <a:lnTo>
                    <a:pt x="8" y="0"/>
                  </a:lnTo>
                  <a:lnTo>
                    <a:pt x="0" y="0"/>
                  </a:lnTo>
                  <a:lnTo>
                    <a:pt x="15" y="39"/>
                  </a:lnTo>
                  <a:lnTo>
                    <a:pt x="23" y="39"/>
                  </a:lnTo>
                  <a:lnTo>
                    <a:pt x="38" y="0"/>
                  </a:lnTo>
                  <a:lnTo>
                    <a:pt x="29" y="0"/>
                  </a:lnTo>
                  <a:lnTo>
                    <a:pt x="18"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9" name="Freeform 16">
              <a:extLst>
                <a:ext uri="{FF2B5EF4-FFF2-40B4-BE49-F238E27FC236}">
                  <a16:creationId xmlns:a16="http://schemas.microsoft.com/office/drawing/2014/main" id="{C73E25E4-139B-A180-CBFD-59414A4BD238}"/>
                </a:ext>
              </a:extLst>
            </p:cNvPr>
            <p:cNvSpPr>
              <a:spLocks/>
            </p:cNvSpPr>
            <p:nvPr/>
          </p:nvSpPr>
          <p:spPr bwMode="auto">
            <a:xfrm>
              <a:off x="1801813" y="411163"/>
              <a:ext cx="15875" cy="14288"/>
            </a:xfrm>
            <a:custGeom>
              <a:avLst/>
              <a:gdLst>
                <a:gd name="T0" fmla="*/ 10 w 19"/>
                <a:gd name="T1" fmla="*/ 0 h 18"/>
                <a:gd name="T2" fmla="*/ 3 w 19"/>
                <a:gd name="T3" fmla="*/ 2 h 18"/>
                <a:gd name="T4" fmla="*/ 0 w 19"/>
                <a:gd name="T5" fmla="*/ 9 h 18"/>
                <a:gd name="T6" fmla="*/ 3 w 19"/>
                <a:gd name="T7" fmla="*/ 16 h 18"/>
                <a:gd name="T8" fmla="*/ 10 w 19"/>
                <a:gd name="T9" fmla="*/ 18 h 18"/>
                <a:gd name="T10" fmla="*/ 17 w 19"/>
                <a:gd name="T11" fmla="*/ 16 h 18"/>
                <a:gd name="T12" fmla="*/ 19 w 19"/>
                <a:gd name="T13" fmla="*/ 9 h 18"/>
                <a:gd name="T14" fmla="*/ 17 w 19"/>
                <a:gd name="T15" fmla="*/ 2 h 18"/>
                <a:gd name="T16" fmla="*/ 10 w 19"/>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8">
                  <a:moveTo>
                    <a:pt x="10" y="0"/>
                  </a:moveTo>
                  <a:cubicBezTo>
                    <a:pt x="7" y="0"/>
                    <a:pt x="5" y="1"/>
                    <a:pt x="3" y="2"/>
                  </a:cubicBezTo>
                  <a:cubicBezTo>
                    <a:pt x="1" y="4"/>
                    <a:pt x="0" y="7"/>
                    <a:pt x="0" y="9"/>
                  </a:cubicBezTo>
                  <a:cubicBezTo>
                    <a:pt x="0" y="12"/>
                    <a:pt x="1" y="14"/>
                    <a:pt x="3" y="16"/>
                  </a:cubicBezTo>
                  <a:cubicBezTo>
                    <a:pt x="5" y="17"/>
                    <a:pt x="7" y="18"/>
                    <a:pt x="10" y="18"/>
                  </a:cubicBezTo>
                  <a:cubicBezTo>
                    <a:pt x="13" y="18"/>
                    <a:pt x="15" y="17"/>
                    <a:pt x="17" y="16"/>
                  </a:cubicBezTo>
                  <a:cubicBezTo>
                    <a:pt x="18" y="14"/>
                    <a:pt x="19" y="12"/>
                    <a:pt x="19" y="9"/>
                  </a:cubicBezTo>
                  <a:cubicBezTo>
                    <a:pt x="19" y="6"/>
                    <a:pt x="18" y="4"/>
                    <a:pt x="17" y="2"/>
                  </a:cubicBezTo>
                  <a:cubicBezTo>
                    <a:pt x="15" y="1"/>
                    <a:pt x="12" y="0"/>
                    <a:pt x="1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 name="Rectangle 17">
              <a:extLst>
                <a:ext uri="{FF2B5EF4-FFF2-40B4-BE49-F238E27FC236}">
                  <a16:creationId xmlns:a16="http://schemas.microsoft.com/office/drawing/2014/main" id="{7B6F8562-C3CB-5305-FB0B-63FF8D97092D}"/>
                </a:ext>
              </a:extLst>
            </p:cNvPr>
            <p:cNvSpPr>
              <a:spLocks noChangeArrowheads="1"/>
            </p:cNvSpPr>
            <p:nvPr/>
          </p:nvSpPr>
          <p:spPr bwMode="auto">
            <a:xfrm>
              <a:off x="1804988" y="438150"/>
              <a:ext cx="11113" cy="619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 name="Freeform 18">
              <a:extLst>
                <a:ext uri="{FF2B5EF4-FFF2-40B4-BE49-F238E27FC236}">
                  <a16:creationId xmlns:a16="http://schemas.microsoft.com/office/drawing/2014/main" id="{AAAB2CA3-ACC4-BAB9-7B09-8D2F882AE852}"/>
                </a:ext>
              </a:extLst>
            </p:cNvPr>
            <p:cNvSpPr>
              <a:spLocks/>
            </p:cNvSpPr>
            <p:nvPr/>
          </p:nvSpPr>
          <p:spPr bwMode="auto">
            <a:xfrm>
              <a:off x="1828801" y="436563"/>
              <a:ext cx="47625" cy="65088"/>
            </a:xfrm>
            <a:custGeom>
              <a:avLst/>
              <a:gdLst>
                <a:gd name="T0" fmla="*/ 44 w 59"/>
                <a:gd name="T1" fmla="*/ 36 h 79"/>
                <a:gd name="T2" fmla="*/ 37 w 59"/>
                <a:gd name="T3" fmla="*/ 34 h 79"/>
                <a:gd name="T4" fmla="*/ 30 w 59"/>
                <a:gd name="T5" fmla="*/ 31 h 79"/>
                <a:gd name="T6" fmla="*/ 24 w 59"/>
                <a:gd name="T7" fmla="*/ 29 h 79"/>
                <a:gd name="T8" fmla="*/ 20 w 59"/>
                <a:gd name="T9" fmla="*/ 26 h 79"/>
                <a:gd name="T10" fmla="*/ 18 w 59"/>
                <a:gd name="T11" fmla="*/ 21 h 79"/>
                <a:gd name="T12" fmla="*/ 22 w 59"/>
                <a:gd name="T13" fmla="*/ 14 h 79"/>
                <a:gd name="T14" fmla="*/ 32 w 59"/>
                <a:gd name="T15" fmla="*/ 12 h 79"/>
                <a:gd name="T16" fmla="*/ 52 w 59"/>
                <a:gd name="T17" fmla="*/ 20 h 79"/>
                <a:gd name="T18" fmla="*/ 58 w 59"/>
                <a:gd name="T19" fmla="*/ 10 h 79"/>
                <a:gd name="T20" fmla="*/ 55 w 59"/>
                <a:gd name="T21" fmla="*/ 8 h 79"/>
                <a:gd name="T22" fmla="*/ 46 w 59"/>
                <a:gd name="T23" fmla="*/ 3 h 79"/>
                <a:gd name="T24" fmla="*/ 32 w 59"/>
                <a:gd name="T25" fmla="*/ 0 h 79"/>
                <a:gd name="T26" fmla="*/ 12 w 59"/>
                <a:gd name="T27" fmla="*/ 7 h 79"/>
                <a:gd name="T28" fmla="*/ 4 w 59"/>
                <a:gd name="T29" fmla="*/ 23 h 79"/>
                <a:gd name="T30" fmla="*/ 6 w 59"/>
                <a:gd name="T31" fmla="*/ 31 h 79"/>
                <a:gd name="T32" fmla="*/ 11 w 59"/>
                <a:gd name="T33" fmla="*/ 37 h 79"/>
                <a:gd name="T34" fmla="*/ 15 w 59"/>
                <a:gd name="T35" fmla="*/ 40 h 79"/>
                <a:gd name="T36" fmla="*/ 19 w 59"/>
                <a:gd name="T37" fmla="*/ 42 h 79"/>
                <a:gd name="T38" fmla="*/ 23 w 59"/>
                <a:gd name="T39" fmla="*/ 44 h 79"/>
                <a:gd name="T40" fmla="*/ 29 w 59"/>
                <a:gd name="T41" fmla="*/ 45 h 79"/>
                <a:gd name="T42" fmla="*/ 33 w 59"/>
                <a:gd name="T43" fmla="*/ 47 h 79"/>
                <a:gd name="T44" fmla="*/ 38 w 59"/>
                <a:gd name="T45" fmla="*/ 49 h 79"/>
                <a:gd name="T46" fmla="*/ 42 w 59"/>
                <a:gd name="T47" fmla="*/ 52 h 79"/>
                <a:gd name="T48" fmla="*/ 45 w 59"/>
                <a:gd name="T49" fmla="*/ 57 h 79"/>
                <a:gd name="T50" fmla="*/ 41 w 59"/>
                <a:gd name="T51" fmla="*/ 65 h 79"/>
                <a:gd name="T52" fmla="*/ 30 w 59"/>
                <a:gd name="T53" fmla="*/ 67 h 79"/>
                <a:gd name="T54" fmla="*/ 18 w 59"/>
                <a:gd name="T55" fmla="*/ 64 h 79"/>
                <a:gd name="T56" fmla="*/ 8 w 59"/>
                <a:gd name="T57" fmla="*/ 57 h 79"/>
                <a:gd name="T58" fmla="*/ 0 w 59"/>
                <a:gd name="T59" fmla="*/ 66 h 79"/>
                <a:gd name="T60" fmla="*/ 12 w 59"/>
                <a:gd name="T61" fmla="*/ 74 h 79"/>
                <a:gd name="T62" fmla="*/ 30 w 59"/>
                <a:gd name="T63" fmla="*/ 79 h 79"/>
                <a:gd name="T64" fmla="*/ 52 w 59"/>
                <a:gd name="T65" fmla="*/ 72 h 79"/>
                <a:gd name="T66" fmla="*/ 59 w 59"/>
                <a:gd name="T67" fmla="*/ 55 h 79"/>
                <a:gd name="T68" fmla="*/ 44 w 59"/>
                <a:gd name="T69" fmla="*/ 36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9" h="79">
                  <a:moveTo>
                    <a:pt x="44" y="36"/>
                  </a:moveTo>
                  <a:cubicBezTo>
                    <a:pt x="43" y="36"/>
                    <a:pt x="41" y="35"/>
                    <a:pt x="37" y="34"/>
                  </a:cubicBezTo>
                  <a:cubicBezTo>
                    <a:pt x="34" y="33"/>
                    <a:pt x="31" y="32"/>
                    <a:pt x="30" y="31"/>
                  </a:cubicBezTo>
                  <a:cubicBezTo>
                    <a:pt x="27" y="30"/>
                    <a:pt x="25" y="30"/>
                    <a:pt x="24" y="29"/>
                  </a:cubicBezTo>
                  <a:cubicBezTo>
                    <a:pt x="23" y="29"/>
                    <a:pt x="22" y="28"/>
                    <a:pt x="20" y="26"/>
                  </a:cubicBezTo>
                  <a:cubicBezTo>
                    <a:pt x="19" y="25"/>
                    <a:pt x="18" y="23"/>
                    <a:pt x="18" y="21"/>
                  </a:cubicBezTo>
                  <a:cubicBezTo>
                    <a:pt x="18" y="18"/>
                    <a:pt x="19" y="15"/>
                    <a:pt x="22" y="14"/>
                  </a:cubicBezTo>
                  <a:cubicBezTo>
                    <a:pt x="24" y="12"/>
                    <a:pt x="28" y="12"/>
                    <a:pt x="32" y="12"/>
                  </a:cubicBezTo>
                  <a:cubicBezTo>
                    <a:pt x="39" y="12"/>
                    <a:pt x="46" y="14"/>
                    <a:pt x="52" y="20"/>
                  </a:cubicBezTo>
                  <a:cubicBezTo>
                    <a:pt x="58" y="10"/>
                    <a:pt x="58" y="10"/>
                    <a:pt x="58" y="10"/>
                  </a:cubicBezTo>
                  <a:cubicBezTo>
                    <a:pt x="58" y="10"/>
                    <a:pt x="57" y="9"/>
                    <a:pt x="55" y="8"/>
                  </a:cubicBezTo>
                  <a:cubicBezTo>
                    <a:pt x="53" y="6"/>
                    <a:pt x="50" y="5"/>
                    <a:pt x="46" y="3"/>
                  </a:cubicBezTo>
                  <a:cubicBezTo>
                    <a:pt x="41" y="1"/>
                    <a:pt x="37" y="0"/>
                    <a:pt x="32" y="0"/>
                  </a:cubicBezTo>
                  <a:cubicBezTo>
                    <a:pt x="23" y="0"/>
                    <a:pt x="17" y="3"/>
                    <a:pt x="12" y="7"/>
                  </a:cubicBezTo>
                  <a:cubicBezTo>
                    <a:pt x="7" y="11"/>
                    <a:pt x="4" y="16"/>
                    <a:pt x="4" y="23"/>
                  </a:cubicBezTo>
                  <a:cubicBezTo>
                    <a:pt x="4" y="26"/>
                    <a:pt x="5" y="29"/>
                    <a:pt x="6" y="31"/>
                  </a:cubicBezTo>
                  <a:cubicBezTo>
                    <a:pt x="7" y="33"/>
                    <a:pt x="8" y="35"/>
                    <a:pt x="11" y="37"/>
                  </a:cubicBezTo>
                  <a:cubicBezTo>
                    <a:pt x="13" y="39"/>
                    <a:pt x="14" y="40"/>
                    <a:pt x="15" y="40"/>
                  </a:cubicBezTo>
                  <a:cubicBezTo>
                    <a:pt x="16" y="41"/>
                    <a:pt x="18" y="41"/>
                    <a:pt x="19" y="42"/>
                  </a:cubicBezTo>
                  <a:cubicBezTo>
                    <a:pt x="20" y="43"/>
                    <a:pt x="22" y="43"/>
                    <a:pt x="23" y="44"/>
                  </a:cubicBezTo>
                  <a:cubicBezTo>
                    <a:pt x="25" y="44"/>
                    <a:pt x="27" y="45"/>
                    <a:pt x="29" y="45"/>
                  </a:cubicBezTo>
                  <a:cubicBezTo>
                    <a:pt x="31" y="46"/>
                    <a:pt x="32" y="47"/>
                    <a:pt x="33" y="47"/>
                  </a:cubicBezTo>
                  <a:cubicBezTo>
                    <a:pt x="35" y="48"/>
                    <a:pt x="37" y="48"/>
                    <a:pt x="38" y="49"/>
                  </a:cubicBezTo>
                  <a:cubicBezTo>
                    <a:pt x="39" y="49"/>
                    <a:pt x="41" y="50"/>
                    <a:pt x="42" y="52"/>
                  </a:cubicBezTo>
                  <a:cubicBezTo>
                    <a:pt x="44" y="53"/>
                    <a:pt x="45" y="55"/>
                    <a:pt x="45" y="57"/>
                  </a:cubicBezTo>
                  <a:cubicBezTo>
                    <a:pt x="45" y="61"/>
                    <a:pt x="44" y="63"/>
                    <a:pt x="41" y="65"/>
                  </a:cubicBezTo>
                  <a:cubicBezTo>
                    <a:pt x="38" y="66"/>
                    <a:pt x="35" y="67"/>
                    <a:pt x="30" y="67"/>
                  </a:cubicBezTo>
                  <a:cubicBezTo>
                    <a:pt x="26" y="67"/>
                    <a:pt x="22" y="66"/>
                    <a:pt x="18" y="64"/>
                  </a:cubicBezTo>
                  <a:cubicBezTo>
                    <a:pt x="14" y="62"/>
                    <a:pt x="10" y="59"/>
                    <a:pt x="8" y="57"/>
                  </a:cubicBezTo>
                  <a:cubicBezTo>
                    <a:pt x="0" y="66"/>
                    <a:pt x="0" y="66"/>
                    <a:pt x="0" y="66"/>
                  </a:cubicBezTo>
                  <a:cubicBezTo>
                    <a:pt x="3" y="69"/>
                    <a:pt x="7" y="71"/>
                    <a:pt x="12" y="74"/>
                  </a:cubicBezTo>
                  <a:cubicBezTo>
                    <a:pt x="17" y="77"/>
                    <a:pt x="23" y="79"/>
                    <a:pt x="30" y="79"/>
                  </a:cubicBezTo>
                  <a:cubicBezTo>
                    <a:pt x="39" y="79"/>
                    <a:pt x="47" y="76"/>
                    <a:pt x="52" y="72"/>
                  </a:cubicBezTo>
                  <a:cubicBezTo>
                    <a:pt x="57" y="67"/>
                    <a:pt x="59" y="62"/>
                    <a:pt x="59" y="55"/>
                  </a:cubicBezTo>
                  <a:cubicBezTo>
                    <a:pt x="59" y="47"/>
                    <a:pt x="54" y="40"/>
                    <a:pt x="44"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 name="Freeform 19">
              <a:extLst>
                <a:ext uri="{FF2B5EF4-FFF2-40B4-BE49-F238E27FC236}">
                  <a16:creationId xmlns:a16="http://schemas.microsoft.com/office/drawing/2014/main" id="{995386EE-0219-9B59-3015-DA98004633E3}"/>
                </a:ext>
              </a:extLst>
            </p:cNvPr>
            <p:cNvSpPr>
              <a:spLocks/>
            </p:cNvSpPr>
            <p:nvPr/>
          </p:nvSpPr>
          <p:spPr bwMode="auto">
            <a:xfrm>
              <a:off x="1960563" y="436563"/>
              <a:ext cx="36513" cy="63500"/>
            </a:xfrm>
            <a:custGeom>
              <a:avLst/>
              <a:gdLst>
                <a:gd name="T0" fmla="*/ 24 w 43"/>
                <a:gd name="T1" fmla="*/ 5 h 77"/>
                <a:gd name="T2" fmla="*/ 15 w 43"/>
                <a:gd name="T3" fmla="*/ 17 h 77"/>
                <a:gd name="T4" fmla="*/ 14 w 43"/>
                <a:gd name="T5" fmla="*/ 2 h 77"/>
                <a:gd name="T6" fmla="*/ 0 w 43"/>
                <a:gd name="T7" fmla="*/ 2 h 77"/>
                <a:gd name="T8" fmla="*/ 0 w 43"/>
                <a:gd name="T9" fmla="*/ 77 h 77"/>
                <a:gd name="T10" fmla="*/ 15 w 43"/>
                <a:gd name="T11" fmla="*/ 77 h 77"/>
                <a:gd name="T12" fmla="*/ 15 w 43"/>
                <a:gd name="T13" fmla="*/ 35 h 77"/>
                <a:gd name="T14" fmla="*/ 25 w 43"/>
                <a:gd name="T15" fmla="*/ 18 h 77"/>
                <a:gd name="T16" fmla="*/ 35 w 43"/>
                <a:gd name="T17" fmla="*/ 14 h 77"/>
                <a:gd name="T18" fmla="*/ 41 w 43"/>
                <a:gd name="T19" fmla="*/ 15 h 77"/>
                <a:gd name="T20" fmla="*/ 43 w 43"/>
                <a:gd name="T21" fmla="*/ 1 h 77"/>
                <a:gd name="T22" fmla="*/ 37 w 43"/>
                <a:gd name="T23" fmla="*/ 0 h 77"/>
                <a:gd name="T24" fmla="*/ 24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4" y="5"/>
                  </a:moveTo>
                  <a:cubicBezTo>
                    <a:pt x="20" y="8"/>
                    <a:pt x="17" y="12"/>
                    <a:pt x="15" y="17"/>
                  </a:cubicBezTo>
                  <a:cubicBezTo>
                    <a:pt x="14" y="2"/>
                    <a:pt x="14" y="2"/>
                    <a:pt x="14" y="2"/>
                  </a:cubicBezTo>
                  <a:cubicBezTo>
                    <a:pt x="0" y="2"/>
                    <a:pt x="0" y="2"/>
                    <a:pt x="0" y="2"/>
                  </a:cubicBezTo>
                  <a:cubicBezTo>
                    <a:pt x="0" y="77"/>
                    <a:pt x="0" y="77"/>
                    <a:pt x="0" y="77"/>
                  </a:cubicBezTo>
                  <a:cubicBezTo>
                    <a:pt x="15" y="77"/>
                    <a:pt x="15" y="77"/>
                    <a:pt x="15" y="77"/>
                  </a:cubicBezTo>
                  <a:cubicBezTo>
                    <a:pt x="15" y="35"/>
                    <a:pt x="15" y="35"/>
                    <a:pt x="15" y="35"/>
                  </a:cubicBezTo>
                  <a:cubicBezTo>
                    <a:pt x="16" y="27"/>
                    <a:pt x="19" y="22"/>
                    <a:pt x="25" y="18"/>
                  </a:cubicBezTo>
                  <a:cubicBezTo>
                    <a:pt x="28" y="16"/>
                    <a:pt x="32" y="14"/>
                    <a:pt x="35" y="14"/>
                  </a:cubicBezTo>
                  <a:cubicBezTo>
                    <a:pt x="38" y="14"/>
                    <a:pt x="40" y="15"/>
                    <a:pt x="41" y="15"/>
                  </a:cubicBezTo>
                  <a:cubicBezTo>
                    <a:pt x="43" y="1"/>
                    <a:pt x="43" y="1"/>
                    <a:pt x="43" y="1"/>
                  </a:cubicBezTo>
                  <a:cubicBezTo>
                    <a:pt x="37" y="0"/>
                    <a:pt x="37" y="0"/>
                    <a:pt x="37" y="0"/>
                  </a:cubicBezTo>
                  <a:cubicBezTo>
                    <a:pt x="32" y="0"/>
                    <a:pt x="28" y="2"/>
                    <a:pt x="24"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3" name="Freeform 20">
              <a:extLst>
                <a:ext uri="{FF2B5EF4-FFF2-40B4-BE49-F238E27FC236}">
                  <a16:creationId xmlns:a16="http://schemas.microsoft.com/office/drawing/2014/main" id="{2960E1C6-F590-264A-344E-7EF84C9D9013}"/>
                </a:ext>
              </a:extLst>
            </p:cNvPr>
            <p:cNvSpPr>
              <a:spLocks/>
            </p:cNvSpPr>
            <p:nvPr/>
          </p:nvSpPr>
          <p:spPr bwMode="auto">
            <a:xfrm>
              <a:off x="2000251" y="438150"/>
              <a:ext cx="58738" cy="85725"/>
            </a:xfrm>
            <a:custGeom>
              <a:avLst/>
              <a:gdLst>
                <a:gd name="T0" fmla="*/ 57 w 72"/>
                <a:gd name="T1" fmla="*/ 0 h 103"/>
                <a:gd name="T2" fmla="*/ 36 w 72"/>
                <a:gd name="T3" fmla="*/ 61 h 103"/>
                <a:gd name="T4" fmla="*/ 15 w 72"/>
                <a:gd name="T5" fmla="*/ 0 h 103"/>
                <a:gd name="T6" fmla="*/ 0 w 72"/>
                <a:gd name="T7" fmla="*/ 0 h 103"/>
                <a:gd name="T8" fmla="*/ 28 w 72"/>
                <a:gd name="T9" fmla="*/ 74 h 103"/>
                <a:gd name="T10" fmla="*/ 25 w 72"/>
                <a:gd name="T11" fmla="*/ 83 h 103"/>
                <a:gd name="T12" fmla="*/ 21 w 72"/>
                <a:gd name="T13" fmla="*/ 90 h 103"/>
                <a:gd name="T14" fmla="*/ 16 w 72"/>
                <a:gd name="T15" fmla="*/ 91 h 103"/>
                <a:gd name="T16" fmla="*/ 8 w 72"/>
                <a:gd name="T17" fmla="*/ 89 h 103"/>
                <a:gd name="T18" fmla="*/ 5 w 72"/>
                <a:gd name="T19" fmla="*/ 100 h 103"/>
                <a:gd name="T20" fmla="*/ 6 w 72"/>
                <a:gd name="T21" fmla="*/ 101 h 103"/>
                <a:gd name="T22" fmla="*/ 12 w 72"/>
                <a:gd name="T23" fmla="*/ 103 h 103"/>
                <a:gd name="T24" fmla="*/ 19 w 72"/>
                <a:gd name="T25" fmla="*/ 103 h 103"/>
                <a:gd name="T26" fmla="*/ 31 w 72"/>
                <a:gd name="T27" fmla="*/ 100 h 103"/>
                <a:gd name="T28" fmla="*/ 39 w 72"/>
                <a:gd name="T29" fmla="*/ 87 h 103"/>
                <a:gd name="T30" fmla="*/ 72 w 72"/>
                <a:gd name="T31" fmla="*/ 0 h 103"/>
                <a:gd name="T32" fmla="*/ 57 w 72"/>
                <a:gd name="T33"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103">
                  <a:moveTo>
                    <a:pt x="57" y="0"/>
                  </a:moveTo>
                  <a:cubicBezTo>
                    <a:pt x="36" y="61"/>
                    <a:pt x="36" y="61"/>
                    <a:pt x="36" y="61"/>
                  </a:cubicBezTo>
                  <a:cubicBezTo>
                    <a:pt x="15" y="0"/>
                    <a:pt x="15" y="0"/>
                    <a:pt x="15" y="0"/>
                  </a:cubicBezTo>
                  <a:cubicBezTo>
                    <a:pt x="0" y="0"/>
                    <a:pt x="0" y="0"/>
                    <a:pt x="0" y="0"/>
                  </a:cubicBezTo>
                  <a:cubicBezTo>
                    <a:pt x="28" y="74"/>
                    <a:pt x="28" y="74"/>
                    <a:pt x="28" y="74"/>
                  </a:cubicBezTo>
                  <a:cubicBezTo>
                    <a:pt x="25" y="83"/>
                    <a:pt x="25" y="83"/>
                    <a:pt x="25" y="83"/>
                  </a:cubicBezTo>
                  <a:cubicBezTo>
                    <a:pt x="24" y="87"/>
                    <a:pt x="22" y="89"/>
                    <a:pt x="21" y="90"/>
                  </a:cubicBezTo>
                  <a:cubicBezTo>
                    <a:pt x="20" y="91"/>
                    <a:pt x="18" y="91"/>
                    <a:pt x="16" y="91"/>
                  </a:cubicBezTo>
                  <a:cubicBezTo>
                    <a:pt x="14" y="91"/>
                    <a:pt x="11" y="91"/>
                    <a:pt x="8" y="89"/>
                  </a:cubicBezTo>
                  <a:cubicBezTo>
                    <a:pt x="5" y="100"/>
                    <a:pt x="5" y="100"/>
                    <a:pt x="5" y="100"/>
                  </a:cubicBezTo>
                  <a:cubicBezTo>
                    <a:pt x="6" y="101"/>
                    <a:pt x="6" y="101"/>
                    <a:pt x="6" y="101"/>
                  </a:cubicBezTo>
                  <a:cubicBezTo>
                    <a:pt x="7" y="102"/>
                    <a:pt x="9" y="102"/>
                    <a:pt x="12" y="103"/>
                  </a:cubicBezTo>
                  <a:cubicBezTo>
                    <a:pt x="14" y="103"/>
                    <a:pt x="17" y="103"/>
                    <a:pt x="19" y="103"/>
                  </a:cubicBezTo>
                  <a:cubicBezTo>
                    <a:pt x="24" y="103"/>
                    <a:pt x="28" y="102"/>
                    <a:pt x="31" y="100"/>
                  </a:cubicBezTo>
                  <a:cubicBezTo>
                    <a:pt x="34" y="97"/>
                    <a:pt x="36" y="93"/>
                    <a:pt x="39" y="87"/>
                  </a:cubicBezTo>
                  <a:cubicBezTo>
                    <a:pt x="72" y="0"/>
                    <a:pt x="72" y="0"/>
                    <a:pt x="72" y="0"/>
                  </a:cubicBezTo>
                  <a:lnTo>
                    <a:pt x="5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4" name="Freeform 21">
              <a:extLst>
                <a:ext uri="{FF2B5EF4-FFF2-40B4-BE49-F238E27FC236}">
                  <a16:creationId xmlns:a16="http://schemas.microsoft.com/office/drawing/2014/main" id="{8279F213-F01D-0BA8-7DEC-BF8F2017D953}"/>
                </a:ext>
              </a:extLst>
            </p:cNvPr>
            <p:cNvSpPr>
              <a:spLocks noEditPoints="1"/>
            </p:cNvSpPr>
            <p:nvPr/>
          </p:nvSpPr>
          <p:spPr bwMode="auto">
            <a:xfrm>
              <a:off x="1547813" y="-96838"/>
              <a:ext cx="352425" cy="422275"/>
            </a:xfrm>
            <a:custGeom>
              <a:avLst/>
              <a:gdLst>
                <a:gd name="T0" fmla="*/ 327 w 425"/>
                <a:gd name="T1" fmla="*/ 247 h 510"/>
                <a:gd name="T2" fmla="*/ 415 w 425"/>
                <a:gd name="T3" fmla="*/ 130 h 510"/>
                <a:gd name="T4" fmla="*/ 268 w 425"/>
                <a:gd name="T5" fmla="*/ 0 h 510"/>
                <a:gd name="T6" fmla="*/ 0 w 425"/>
                <a:gd name="T7" fmla="*/ 0 h 510"/>
                <a:gd name="T8" fmla="*/ 0 w 425"/>
                <a:gd name="T9" fmla="*/ 510 h 510"/>
                <a:gd name="T10" fmla="*/ 277 w 425"/>
                <a:gd name="T11" fmla="*/ 510 h 510"/>
                <a:gd name="T12" fmla="*/ 425 w 425"/>
                <a:gd name="T13" fmla="*/ 373 h 510"/>
                <a:gd name="T14" fmla="*/ 327 w 425"/>
                <a:gd name="T15" fmla="*/ 247 h 510"/>
                <a:gd name="T16" fmla="*/ 109 w 425"/>
                <a:gd name="T17" fmla="*/ 92 h 510"/>
                <a:gd name="T18" fmla="*/ 245 w 425"/>
                <a:gd name="T19" fmla="*/ 92 h 510"/>
                <a:gd name="T20" fmla="*/ 304 w 425"/>
                <a:gd name="T21" fmla="*/ 148 h 510"/>
                <a:gd name="T22" fmla="*/ 245 w 425"/>
                <a:gd name="T23" fmla="*/ 205 h 510"/>
                <a:gd name="T24" fmla="*/ 109 w 425"/>
                <a:gd name="T25" fmla="*/ 205 h 510"/>
                <a:gd name="T26" fmla="*/ 109 w 425"/>
                <a:gd name="T27" fmla="*/ 92 h 510"/>
                <a:gd name="T28" fmla="*/ 249 w 425"/>
                <a:gd name="T29" fmla="*/ 417 h 510"/>
                <a:gd name="T30" fmla="*/ 249 w 425"/>
                <a:gd name="T31" fmla="*/ 418 h 510"/>
                <a:gd name="T32" fmla="*/ 109 w 425"/>
                <a:gd name="T33" fmla="*/ 418 h 510"/>
                <a:gd name="T34" fmla="*/ 109 w 425"/>
                <a:gd name="T35" fmla="*/ 298 h 510"/>
                <a:gd name="T36" fmla="*/ 249 w 425"/>
                <a:gd name="T37" fmla="*/ 298 h 510"/>
                <a:gd name="T38" fmla="*/ 315 w 425"/>
                <a:gd name="T39" fmla="*/ 357 h 510"/>
                <a:gd name="T40" fmla="*/ 249 w 425"/>
                <a:gd name="T41" fmla="*/ 417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25" h="510">
                  <a:moveTo>
                    <a:pt x="327" y="247"/>
                  </a:moveTo>
                  <a:cubicBezTo>
                    <a:pt x="375" y="237"/>
                    <a:pt x="415" y="194"/>
                    <a:pt x="415" y="130"/>
                  </a:cubicBezTo>
                  <a:cubicBezTo>
                    <a:pt x="415" y="62"/>
                    <a:pt x="365" y="0"/>
                    <a:pt x="268" y="0"/>
                  </a:cubicBezTo>
                  <a:cubicBezTo>
                    <a:pt x="0" y="0"/>
                    <a:pt x="0" y="0"/>
                    <a:pt x="0" y="0"/>
                  </a:cubicBezTo>
                  <a:cubicBezTo>
                    <a:pt x="0" y="510"/>
                    <a:pt x="0" y="510"/>
                    <a:pt x="0" y="510"/>
                  </a:cubicBezTo>
                  <a:cubicBezTo>
                    <a:pt x="277" y="510"/>
                    <a:pt x="277" y="510"/>
                    <a:pt x="277" y="510"/>
                  </a:cubicBezTo>
                  <a:cubicBezTo>
                    <a:pt x="374" y="510"/>
                    <a:pt x="425" y="449"/>
                    <a:pt x="425" y="373"/>
                  </a:cubicBezTo>
                  <a:cubicBezTo>
                    <a:pt x="425" y="309"/>
                    <a:pt x="381" y="256"/>
                    <a:pt x="327" y="247"/>
                  </a:cubicBezTo>
                  <a:close/>
                  <a:moveTo>
                    <a:pt x="109" y="92"/>
                  </a:moveTo>
                  <a:cubicBezTo>
                    <a:pt x="245" y="92"/>
                    <a:pt x="245" y="92"/>
                    <a:pt x="245" y="92"/>
                  </a:cubicBezTo>
                  <a:cubicBezTo>
                    <a:pt x="281" y="92"/>
                    <a:pt x="304" y="117"/>
                    <a:pt x="304" y="148"/>
                  </a:cubicBezTo>
                  <a:cubicBezTo>
                    <a:pt x="304" y="181"/>
                    <a:pt x="281" y="205"/>
                    <a:pt x="245" y="205"/>
                  </a:cubicBezTo>
                  <a:cubicBezTo>
                    <a:pt x="109" y="205"/>
                    <a:pt x="109" y="205"/>
                    <a:pt x="109" y="205"/>
                  </a:cubicBezTo>
                  <a:lnTo>
                    <a:pt x="109" y="92"/>
                  </a:lnTo>
                  <a:close/>
                  <a:moveTo>
                    <a:pt x="249" y="417"/>
                  </a:moveTo>
                  <a:cubicBezTo>
                    <a:pt x="249" y="418"/>
                    <a:pt x="249" y="418"/>
                    <a:pt x="249" y="418"/>
                  </a:cubicBezTo>
                  <a:cubicBezTo>
                    <a:pt x="109" y="418"/>
                    <a:pt x="109" y="418"/>
                    <a:pt x="109" y="418"/>
                  </a:cubicBezTo>
                  <a:cubicBezTo>
                    <a:pt x="109" y="298"/>
                    <a:pt x="109" y="298"/>
                    <a:pt x="109" y="298"/>
                  </a:cubicBezTo>
                  <a:cubicBezTo>
                    <a:pt x="249" y="298"/>
                    <a:pt x="249" y="298"/>
                    <a:pt x="249" y="298"/>
                  </a:cubicBezTo>
                  <a:cubicBezTo>
                    <a:pt x="292" y="298"/>
                    <a:pt x="315" y="325"/>
                    <a:pt x="315" y="357"/>
                  </a:cubicBezTo>
                  <a:cubicBezTo>
                    <a:pt x="315" y="394"/>
                    <a:pt x="290" y="417"/>
                    <a:pt x="249" y="4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5" name="Freeform 22">
              <a:extLst>
                <a:ext uri="{FF2B5EF4-FFF2-40B4-BE49-F238E27FC236}">
                  <a16:creationId xmlns:a16="http://schemas.microsoft.com/office/drawing/2014/main" id="{05C0F3AF-1E64-F4C9-5564-207AB298F6B9}"/>
                </a:ext>
              </a:extLst>
            </p:cNvPr>
            <p:cNvSpPr>
              <a:spLocks/>
            </p:cNvSpPr>
            <p:nvPr/>
          </p:nvSpPr>
          <p:spPr bwMode="auto">
            <a:xfrm>
              <a:off x="1139826" y="-103188"/>
              <a:ext cx="347663" cy="436563"/>
            </a:xfrm>
            <a:custGeom>
              <a:avLst/>
              <a:gdLst>
                <a:gd name="T0" fmla="*/ 59 w 420"/>
                <a:gd name="T1" fmla="*/ 363 h 527"/>
                <a:gd name="T2" fmla="*/ 221 w 420"/>
                <a:gd name="T3" fmla="*/ 431 h 527"/>
                <a:gd name="T4" fmla="*/ 310 w 420"/>
                <a:gd name="T5" fmla="*/ 374 h 527"/>
                <a:gd name="T6" fmla="*/ 207 w 420"/>
                <a:gd name="T7" fmla="*/ 309 h 527"/>
                <a:gd name="T8" fmla="*/ 17 w 420"/>
                <a:gd name="T9" fmla="*/ 154 h 527"/>
                <a:gd name="T10" fmla="*/ 210 w 420"/>
                <a:gd name="T11" fmla="*/ 0 h 527"/>
                <a:gd name="T12" fmla="*/ 409 w 420"/>
                <a:gd name="T13" fmla="*/ 71 h 527"/>
                <a:gd name="T14" fmla="*/ 349 w 420"/>
                <a:gd name="T15" fmla="*/ 151 h 527"/>
                <a:gd name="T16" fmla="*/ 203 w 420"/>
                <a:gd name="T17" fmla="*/ 95 h 527"/>
                <a:gd name="T18" fmla="*/ 128 w 420"/>
                <a:gd name="T19" fmla="*/ 147 h 527"/>
                <a:gd name="T20" fmla="*/ 229 w 420"/>
                <a:gd name="T21" fmla="*/ 206 h 527"/>
                <a:gd name="T22" fmla="*/ 420 w 420"/>
                <a:gd name="T23" fmla="*/ 363 h 527"/>
                <a:gd name="T24" fmla="*/ 216 w 420"/>
                <a:gd name="T25" fmla="*/ 527 h 527"/>
                <a:gd name="T26" fmla="*/ 0 w 420"/>
                <a:gd name="T27" fmla="*/ 446 h 527"/>
                <a:gd name="T28" fmla="*/ 59 w 420"/>
                <a:gd name="T29" fmla="*/ 363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0" h="527">
                  <a:moveTo>
                    <a:pt x="59" y="363"/>
                  </a:moveTo>
                  <a:cubicBezTo>
                    <a:pt x="95" y="400"/>
                    <a:pt x="151" y="431"/>
                    <a:pt x="221" y="431"/>
                  </a:cubicBezTo>
                  <a:cubicBezTo>
                    <a:pt x="281" y="431"/>
                    <a:pt x="310" y="403"/>
                    <a:pt x="310" y="374"/>
                  </a:cubicBezTo>
                  <a:cubicBezTo>
                    <a:pt x="310" y="336"/>
                    <a:pt x="266" y="323"/>
                    <a:pt x="207" y="309"/>
                  </a:cubicBezTo>
                  <a:cubicBezTo>
                    <a:pt x="124" y="290"/>
                    <a:pt x="17" y="267"/>
                    <a:pt x="17" y="154"/>
                  </a:cubicBezTo>
                  <a:cubicBezTo>
                    <a:pt x="17" y="69"/>
                    <a:pt x="90" y="0"/>
                    <a:pt x="210" y="0"/>
                  </a:cubicBezTo>
                  <a:cubicBezTo>
                    <a:pt x="291" y="0"/>
                    <a:pt x="359" y="24"/>
                    <a:pt x="409" y="71"/>
                  </a:cubicBezTo>
                  <a:cubicBezTo>
                    <a:pt x="349" y="151"/>
                    <a:pt x="349" y="151"/>
                    <a:pt x="349" y="151"/>
                  </a:cubicBezTo>
                  <a:cubicBezTo>
                    <a:pt x="308" y="113"/>
                    <a:pt x="253" y="95"/>
                    <a:pt x="203" y="95"/>
                  </a:cubicBezTo>
                  <a:cubicBezTo>
                    <a:pt x="154" y="95"/>
                    <a:pt x="128" y="117"/>
                    <a:pt x="128" y="147"/>
                  </a:cubicBezTo>
                  <a:cubicBezTo>
                    <a:pt x="128" y="182"/>
                    <a:pt x="170" y="192"/>
                    <a:pt x="229" y="206"/>
                  </a:cubicBezTo>
                  <a:cubicBezTo>
                    <a:pt x="313" y="225"/>
                    <a:pt x="420" y="250"/>
                    <a:pt x="420" y="363"/>
                  </a:cubicBezTo>
                  <a:cubicBezTo>
                    <a:pt x="420" y="457"/>
                    <a:pt x="353" y="527"/>
                    <a:pt x="216" y="527"/>
                  </a:cubicBezTo>
                  <a:cubicBezTo>
                    <a:pt x="118" y="527"/>
                    <a:pt x="48" y="494"/>
                    <a:pt x="0" y="446"/>
                  </a:cubicBezTo>
                  <a:lnTo>
                    <a:pt x="59" y="3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6" name="Rectangle 23">
              <a:extLst>
                <a:ext uri="{FF2B5EF4-FFF2-40B4-BE49-F238E27FC236}">
                  <a16:creationId xmlns:a16="http://schemas.microsoft.com/office/drawing/2014/main" id="{5308E799-0736-BCF1-CC1A-3F3E2248F93B}"/>
                </a:ext>
              </a:extLst>
            </p:cNvPr>
            <p:cNvSpPr>
              <a:spLocks noChangeArrowheads="1"/>
            </p:cNvSpPr>
            <p:nvPr/>
          </p:nvSpPr>
          <p:spPr bwMode="auto">
            <a:xfrm>
              <a:off x="1968501" y="-96838"/>
              <a:ext cx="88900" cy="422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7" name="Freeform 24">
              <a:extLst>
                <a:ext uri="{FF2B5EF4-FFF2-40B4-BE49-F238E27FC236}">
                  <a16:creationId xmlns:a16="http://schemas.microsoft.com/office/drawing/2014/main" id="{D9308C71-8329-D144-E136-1D34018B4D56}"/>
                </a:ext>
              </a:extLst>
            </p:cNvPr>
            <p:cNvSpPr>
              <a:spLocks noEditPoints="1"/>
            </p:cNvSpPr>
            <p:nvPr/>
          </p:nvSpPr>
          <p:spPr bwMode="auto">
            <a:xfrm>
              <a:off x="2498726" y="-31750"/>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7 h 136"/>
                <a:gd name="T12" fmla="*/ 113 w 113"/>
                <a:gd name="T13" fmla="*/ 68 h 136"/>
                <a:gd name="T14" fmla="*/ 92 w 113"/>
                <a:gd name="T15" fmla="*/ 119 h 136"/>
                <a:gd name="T16" fmla="*/ 78 w 113"/>
                <a:gd name="T17" fmla="*/ 28 h 136"/>
                <a:gd name="T18" fmla="*/ 45 w 113"/>
                <a:gd name="T19" fmla="*/ 16 h 136"/>
                <a:gd name="T20" fmla="*/ 20 w 113"/>
                <a:gd name="T21" fmla="*/ 16 h 136"/>
                <a:gd name="T22" fmla="*/ 20 w 113"/>
                <a:gd name="T23" fmla="*/ 120 h 136"/>
                <a:gd name="T24" fmla="*/ 45 w 113"/>
                <a:gd name="T25" fmla="*/ 120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6"/>
                    <a:pt x="92" y="17"/>
                  </a:cubicBezTo>
                  <a:cubicBezTo>
                    <a:pt x="103" y="28"/>
                    <a:pt x="113" y="44"/>
                    <a:pt x="113" y="68"/>
                  </a:cubicBezTo>
                  <a:cubicBezTo>
                    <a:pt x="113" y="91"/>
                    <a:pt x="104" y="108"/>
                    <a:pt x="92" y="119"/>
                  </a:cubicBezTo>
                  <a:close/>
                  <a:moveTo>
                    <a:pt x="78" y="28"/>
                  </a:moveTo>
                  <a:cubicBezTo>
                    <a:pt x="70" y="20"/>
                    <a:pt x="59" y="16"/>
                    <a:pt x="45" y="16"/>
                  </a:cubicBezTo>
                  <a:cubicBezTo>
                    <a:pt x="20" y="16"/>
                    <a:pt x="20" y="16"/>
                    <a:pt x="20" y="16"/>
                  </a:cubicBezTo>
                  <a:cubicBezTo>
                    <a:pt x="20" y="120"/>
                    <a:pt x="20" y="120"/>
                    <a:pt x="20" y="120"/>
                  </a:cubicBezTo>
                  <a:cubicBezTo>
                    <a:pt x="45" y="120"/>
                    <a:pt x="45" y="120"/>
                    <a:pt x="45" y="120"/>
                  </a:cubicBezTo>
                  <a:cubicBezTo>
                    <a:pt x="58" y="120"/>
                    <a:pt x="69" y="116"/>
                    <a:pt x="78" y="107"/>
                  </a:cubicBezTo>
                  <a:cubicBezTo>
                    <a:pt x="87" y="98"/>
                    <a:pt x="92" y="85"/>
                    <a:pt x="92" y="68"/>
                  </a:cubicBezTo>
                  <a:cubicBezTo>
                    <a:pt x="92" y="51"/>
                    <a:pt x="87" y="37"/>
                    <a:pt x="7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8" name="Freeform 25">
              <a:extLst>
                <a:ext uri="{FF2B5EF4-FFF2-40B4-BE49-F238E27FC236}">
                  <a16:creationId xmlns:a16="http://schemas.microsoft.com/office/drawing/2014/main" id="{9B065B41-2B00-5183-95B8-2C97D2776E9F}"/>
                </a:ext>
              </a:extLst>
            </p:cNvPr>
            <p:cNvSpPr>
              <a:spLocks/>
            </p:cNvSpPr>
            <p:nvPr/>
          </p:nvSpPr>
          <p:spPr bwMode="auto">
            <a:xfrm>
              <a:off x="2611438" y="-3175"/>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9" name="Freeform 26">
              <a:extLst>
                <a:ext uri="{FF2B5EF4-FFF2-40B4-BE49-F238E27FC236}">
                  <a16:creationId xmlns:a16="http://schemas.microsoft.com/office/drawing/2014/main" id="{AEBBA209-4388-44E3-1F5D-110C6416935E}"/>
                </a:ext>
              </a:extLst>
            </p:cNvPr>
            <p:cNvSpPr>
              <a:spLocks noEditPoints="1"/>
            </p:cNvSpPr>
            <p:nvPr/>
          </p:nvSpPr>
          <p:spPr bwMode="auto">
            <a:xfrm>
              <a:off x="2670176" y="-36513"/>
              <a:ext cx="20638" cy="117475"/>
            </a:xfrm>
            <a:custGeom>
              <a:avLst/>
              <a:gdLst>
                <a:gd name="T0" fmla="*/ 13 w 25"/>
                <a:gd name="T1" fmla="*/ 24 h 143"/>
                <a:gd name="T2" fmla="*/ 0 w 25"/>
                <a:gd name="T3" fmla="*/ 12 h 143"/>
                <a:gd name="T4" fmla="*/ 13 w 25"/>
                <a:gd name="T5" fmla="*/ 0 h 143"/>
                <a:gd name="T6" fmla="*/ 25 w 25"/>
                <a:gd name="T7" fmla="*/ 12 h 143"/>
                <a:gd name="T8" fmla="*/ 13 w 25"/>
                <a:gd name="T9" fmla="*/ 24 h 143"/>
                <a:gd name="T10" fmla="*/ 4 w 25"/>
                <a:gd name="T11" fmla="*/ 143 h 143"/>
                <a:gd name="T12" fmla="*/ 4 w 25"/>
                <a:gd name="T13" fmla="*/ 44 h 143"/>
                <a:gd name="T14" fmla="*/ 22 w 25"/>
                <a:gd name="T15" fmla="*/ 44 h 143"/>
                <a:gd name="T16" fmla="*/ 22 w 25"/>
                <a:gd name="T17" fmla="*/ 143 h 143"/>
                <a:gd name="T18" fmla="*/ 4 w 25"/>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3">
                  <a:moveTo>
                    <a:pt x="13" y="24"/>
                  </a:moveTo>
                  <a:cubicBezTo>
                    <a:pt x="6" y="24"/>
                    <a:pt x="0" y="19"/>
                    <a:pt x="0" y="12"/>
                  </a:cubicBezTo>
                  <a:cubicBezTo>
                    <a:pt x="0" y="5"/>
                    <a:pt x="6" y="0"/>
                    <a:pt x="13" y="0"/>
                  </a:cubicBezTo>
                  <a:cubicBezTo>
                    <a:pt x="20" y="0"/>
                    <a:pt x="25" y="5"/>
                    <a:pt x="25" y="12"/>
                  </a:cubicBezTo>
                  <a:cubicBezTo>
                    <a:pt x="25"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0" name="Freeform 27">
              <a:extLst>
                <a:ext uri="{FF2B5EF4-FFF2-40B4-BE49-F238E27FC236}">
                  <a16:creationId xmlns:a16="http://schemas.microsoft.com/office/drawing/2014/main" id="{4524D336-2EEE-036C-C9C9-0D5F156C9443}"/>
                </a:ext>
              </a:extLst>
            </p:cNvPr>
            <p:cNvSpPr>
              <a:spLocks/>
            </p:cNvSpPr>
            <p:nvPr/>
          </p:nvSpPr>
          <p:spPr bwMode="auto">
            <a:xfrm>
              <a:off x="2701926" y="-1588"/>
              <a:ext cx="80963" cy="82550"/>
            </a:xfrm>
            <a:custGeom>
              <a:avLst/>
              <a:gdLst>
                <a:gd name="T0" fmla="*/ 31 w 51"/>
                <a:gd name="T1" fmla="*/ 52 h 52"/>
                <a:gd name="T2" fmla="*/ 20 w 51"/>
                <a:gd name="T3" fmla="*/ 52 h 52"/>
                <a:gd name="T4" fmla="*/ 0 w 51"/>
                <a:gd name="T5" fmla="*/ 0 h 52"/>
                <a:gd name="T6" fmla="*/ 11 w 51"/>
                <a:gd name="T7" fmla="*/ 0 h 52"/>
                <a:gd name="T8" fmla="*/ 25 w 51"/>
                <a:gd name="T9" fmla="*/ 42 h 52"/>
                <a:gd name="T10" fmla="*/ 40 w 51"/>
                <a:gd name="T11" fmla="*/ 0 h 52"/>
                <a:gd name="T12" fmla="*/ 51 w 51"/>
                <a:gd name="T13" fmla="*/ 0 h 52"/>
                <a:gd name="T14" fmla="*/ 31 w 51"/>
                <a:gd name="T15" fmla="*/ 52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52">
                  <a:moveTo>
                    <a:pt x="31" y="52"/>
                  </a:moveTo>
                  <a:lnTo>
                    <a:pt x="20" y="52"/>
                  </a:lnTo>
                  <a:lnTo>
                    <a:pt x="0" y="0"/>
                  </a:lnTo>
                  <a:lnTo>
                    <a:pt x="11" y="0"/>
                  </a:lnTo>
                  <a:lnTo>
                    <a:pt x="25" y="42"/>
                  </a:lnTo>
                  <a:lnTo>
                    <a:pt x="40" y="0"/>
                  </a:lnTo>
                  <a:lnTo>
                    <a:pt x="51" y="0"/>
                  </a:lnTo>
                  <a:lnTo>
                    <a:pt x="31" y="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1" name="Freeform 28">
              <a:extLst>
                <a:ext uri="{FF2B5EF4-FFF2-40B4-BE49-F238E27FC236}">
                  <a16:creationId xmlns:a16="http://schemas.microsoft.com/office/drawing/2014/main" id="{7957D02A-F6AA-E7FB-776F-5DF982079E20}"/>
                </a:ext>
              </a:extLst>
            </p:cNvPr>
            <p:cNvSpPr>
              <a:spLocks noEditPoints="1"/>
            </p:cNvSpPr>
            <p:nvPr/>
          </p:nvSpPr>
          <p:spPr bwMode="auto">
            <a:xfrm>
              <a:off x="2789238" y="-3175"/>
              <a:ext cx="74613" cy="85725"/>
            </a:xfrm>
            <a:custGeom>
              <a:avLst/>
              <a:gdLst>
                <a:gd name="T0" fmla="*/ 20 w 90"/>
                <a:gd name="T1" fmla="*/ 56 h 103"/>
                <a:gd name="T2" fmla="*/ 49 w 90"/>
                <a:gd name="T3" fmla="*/ 88 h 103"/>
                <a:gd name="T4" fmla="*/ 80 w 90"/>
                <a:gd name="T5" fmla="*/ 77 h 103"/>
                <a:gd name="T6" fmla="*/ 87 w 90"/>
                <a:gd name="T7" fmla="*/ 89 h 103"/>
                <a:gd name="T8" fmla="*/ 47 w 90"/>
                <a:gd name="T9" fmla="*/ 103 h 103"/>
                <a:gd name="T10" fmla="*/ 0 w 90"/>
                <a:gd name="T11" fmla="*/ 52 h 103"/>
                <a:gd name="T12" fmla="*/ 47 w 90"/>
                <a:gd name="T13" fmla="*/ 0 h 103"/>
                <a:gd name="T14" fmla="*/ 90 w 90"/>
                <a:gd name="T15" fmla="*/ 49 h 103"/>
                <a:gd name="T16" fmla="*/ 90 w 90"/>
                <a:gd name="T17" fmla="*/ 56 h 103"/>
                <a:gd name="T18" fmla="*/ 20 w 90"/>
                <a:gd name="T19" fmla="*/ 56 h 103"/>
                <a:gd name="T20" fmla="*/ 46 w 90"/>
                <a:gd name="T21" fmla="*/ 15 h 103"/>
                <a:gd name="T22" fmla="*/ 19 w 90"/>
                <a:gd name="T23" fmla="*/ 43 h 103"/>
                <a:gd name="T24" fmla="*/ 71 w 90"/>
                <a:gd name="T25" fmla="*/ 43 h 103"/>
                <a:gd name="T26" fmla="*/ 46 w 90"/>
                <a:gd name="T27" fmla="*/ 15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6"/>
                    <a:pt x="31" y="88"/>
                    <a:pt x="49" y="88"/>
                  </a:cubicBezTo>
                  <a:cubicBezTo>
                    <a:pt x="68" y="88"/>
                    <a:pt x="79" y="78"/>
                    <a:pt x="80" y="77"/>
                  </a:cubicBezTo>
                  <a:cubicBezTo>
                    <a:pt x="87" y="89"/>
                    <a:pt x="87" y="89"/>
                    <a:pt x="87" y="89"/>
                  </a:cubicBezTo>
                  <a:cubicBezTo>
                    <a:pt x="87" y="89"/>
                    <a:pt x="74" y="103"/>
                    <a:pt x="47" y="103"/>
                  </a:cubicBezTo>
                  <a:cubicBezTo>
                    <a:pt x="20" y="103"/>
                    <a:pt x="0" y="85"/>
                    <a:pt x="0" y="52"/>
                  </a:cubicBezTo>
                  <a:cubicBezTo>
                    <a:pt x="0" y="20"/>
                    <a:pt x="21" y="0"/>
                    <a:pt x="47" y="0"/>
                  </a:cubicBezTo>
                  <a:cubicBezTo>
                    <a:pt x="74" y="0"/>
                    <a:pt x="90" y="20"/>
                    <a:pt x="90" y="49"/>
                  </a:cubicBezTo>
                  <a:cubicBezTo>
                    <a:pt x="90" y="56"/>
                    <a:pt x="90" y="56"/>
                    <a:pt x="90" y="56"/>
                  </a:cubicBezTo>
                  <a:cubicBezTo>
                    <a:pt x="20" y="56"/>
                    <a:pt x="20" y="56"/>
                    <a:pt x="20" y="56"/>
                  </a:cubicBezTo>
                  <a:close/>
                  <a:moveTo>
                    <a:pt x="46" y="15"/>
                  </a:moveTo>
                  <a:cubicBezTo>
                    <a:pt x="28" y="15"/>
                    <a:pt x="20" y="30"/>
                    <a:pt x="19" y="43"/>
                  </a:cubicBezTo>
                  <a:cubicBezTo>
                    <a:pt x="71" y="43"/>
                    <a:pt x="71" y="43"/>
                    <a:pt x="71" y="43"/>
                  </a:cubicBezTo>
                  <a:cubicBezTo>
                    <a:pt x="71" y="28"/>
                    <a:pt x="64" y="15"/>
                    <a:pt x="46"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2" name="Freeform 29">
              <a:extLst>
                <a:ext uri="{FF2B5EF4-FFF2-40B4-BE49-F238E27FC236}">
                  <a16:creationId xmlns:a16="http://schemas.microsoft.com/office/drawing/2014/main" id="{C091E53F-E8FB-D219-1C2C-C8CDF3A477E2}"/>
                </a:ext>
              </a:extLst>
            </p:cNvPr>
            <p:cNvSpPr>
              <a:spLocks/>
            </p:cNvSpPr>
            <p:nvPr/>
          </p:nvSpPr>
          <p:spPr bwMode="auto">
            <a:xfrm>
              <a:off x="2882901" y="-3175"/>
              <a:ext cx="68263" cy="84138"/>
            </a:xfrm>
            <a:custGeom>
              <a:avLst/>
              <a:gdLst>
                <a:gd name="T0" fmla="*/ 65 w 84"/>
                <a:gd name="T1" fmla="*/ 101 h 101"/>
                <a:gd name="T2" fmla="*/ 65 w 84"/>
                <a:gd name="T3" fmla="*/ 42 h 101"/>
                <a:gd name="T4" fmla="*/ 45 w 84"/>
                <a:gd name="T5" fmla="*/ 16 h 101"/>
                <a:gd name="T6" fmla="*/ 18 w 84"/>
                <a:gd name="T7" fmla="*/ 42 h 101"/>
                <a:gd name="T8" fmla="*/ 18 w 84"/>
                <a:gd name="T9" fmla="*/ 101 h 101"/>
                <a:gd name="T10" fmla="*/ 0 w 84"/>
                <a:gd name="T11" fmla="*/ 101 h 101"/>
                <a:gd name="T12" fmla="*/ 0 w 84"/>
                <a:gd name="T13" fmla="*/ 2 h 101"/>
                <a:gd name="T14" fmla="*/ 17 w 84"/>
                <a:gd name="T15" fmla="*/ 2 h 101"/>
                <a:gd name="T16" fmla="*/ 18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0" y="32"/>
                    <a:pt x="18" y="42"/>
                  </a:cubicBezTo>
                  <a:cubicBezTo>
                    <a:pt x="18" y="101"/>
                    <a:pt x="18" y="101"/>
                    <a:pt x="18" y="101"/>
                  </a:cubicBezTo>
                  <a:cubicBezTo>
                    <a:pt x="0" y="101"/>
                    <a:pt x="0" y="101"/>
                    <a:pt x="0" y="101"/>
                  </a:cubicBezTo>
                  <a:cubicBezTo>
                    <a:pt x="0" y="2"/>
                    <a:pt x="0" y="2"/>
                    <a:pt x="0" y="2"/>
                  </a:cubicBezTo>
                  <a:cubicBezTo>
                    <a:pt x="17" y="2"/>
                    <a:pt x="17" y="2"/>
                    <a:pt x="17" y="2"/>
                  </a:cubicBezTo>
                  <a:cubicBezTo>
                    <a:pt x="18" y="20"/>
                    <a:pt x="18" y="20"/>
                    <a:pt x="18"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3" name="Freeform 30">
              <a:extLst>
                <a:ext uri="{FF2B5EF4-FFF2-40B4-BE49-F238E27FC236}">
                  <a16:creationId xmlns:a16="http://schemas.microsoft.com/office/drawing/2014/main" id="{D8C0F936-155F-B9D3-105E-CB4A7E9C8F31}"/>
                </a:ext>
              </a:extLst>
            </p:cNvPr>
            <p:cNvSpPr>
              <a:spLocks noEditPoints="1"/>
            </p:cNvSpPr>
            <p:nvPr/>
          </p:nvSpPr>
          <p:spPr bwMode="auto">
            <a:xfrm>
              <a:off x="3006726" y="-34925"/>
              <a:ext cx="79375" cy="117475"/>
            </a:xfrm>
            <a:custGeom>
              <a:avLst/>
              <a:gdLst>
                <a:gd name="T0" fmla="*/ 50 w 95"/>
                <a:gd name="T1" fmla="*/ 142 h 142"/>
                <a:gd name="T2" fmla="*/ 20 w 95"/>
                <a:gd name="T3" fmla="*/ 125 h 142"/>
                <a:gd name="T4" fmla="*/ 17 w 95"/>
                <a:gd name="T5" fmla="*/ 140 h 142"/>
                <a:gd name="T6" fmla="*/ 0 w 95"/>
                <a:gd name="T7" fmla="*/ 140 h 142"/>
                <a:gd name="T8" fmla="*/ 0 w 95"/>
                <a:gd name="T9" fmla="*/ 0 h 142"/>
                <a:gd name="T10" fmla="*/ 19 w 95"/>
                <a:gd name="T11" fmla="*/ 0 h 142"/>
                <a:gd name="T12" fmla="*/ 19 w 95"/>
                <a:gd name="T13" fmla="*/ 57 h 142"/>
                <a:gd name="T14" fmla="*/ 52 w 95"/>
                <a:gd name="T15" fmla="*/ 39 h 142"/>
                <a:gd name="T16" fmla="*/ 94 w 95"/>
                <a:gd name="T17" fmla="*/ 91 h 142"/>
                <a:gd name="T18" fmla="*/ 50 w 95"/>
                <a:gd name="T19" fmla="*/ 142 h 142"/>
                <a:gd name="T20" fmla="*/ 47 w 95"/>
                <a:gd name="T21" fmla="*/ 55 h 142"/>
                <a:gd name="T22" fmla="*/ 18 w 95"/>
                <a:gd name="T23" fmla="*/ 91 h 142"/>
                <a:gd name="T24" fmla="*/ 46 w 95"/>
                <a:gd name="T25" fmla="*/ 127 h 142"/>
                <a:gd name="T26" fmla="*/ 75 w 95"/>
                <a:gd name="T27" fmla="*/ 91 h 142"/>
                <a:gd name="T28" fmla="*/ 47 w 95"/>
                <a:gd name="T29" fmla="*/ 5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5" h="142">
                  <a:moveTo>
                    <a:pt x="50" y="142"/>
                  </a:moveTo>
                  <a:cubicBezTo>
                    <a:pt x="31" y="142"/>
                    <a:pt x="22" y="129"/>
                    <a:pt x="20" y="125"/>
                  </a:cubicBezTo>
                  <a:cubicBezTo>
                    <a:pt x="17" y="140"/>
                    <a:pt x="17" y="140"/>
                    <a:pt x="17" y="140"/>
                  </a:cubicBezTo>
                  <a:cubicBezTo>
                    <a:pt x="0" y="140"/>
                    <a:pt x="0" y="140"/>
                    <a:pt x="0" y="140"/>
                  </a:cubicBezTo>
                  <a:cubicBezTo>
                    <a:pt x="0" y="0"/>
                    <a:pt x="0" y="0"/>
                    <a:pt x="0" y="0"/>
                  </a:cubicBezTo>
                  <a:cubicBezTo>
                    <a:pt x="19" y="0"/>
                    <a:pt x="19" y="0"/>
                    <a:pt x="19" y="0"/>
                  </a:cubicBezTo>
                  <a:cubicBezTo>
                    <a:pt x="19" y="57"/>
                    <a:pt x="19" y="57"/>
                    <a:pt x="19" y="57"/>
                  </a:cubicBezTo>
                  <a:cubicBezTo>
                    <a:pt x="20" y="55"/>
                    <a:pt x="31" y="39"/>
                    <a:pt x="52" y="39"/>
                  </a:cubicBezTo>
                  <a:cubicBezTo>
                    <a:pt x="78" y="39"/>
                    <a:pt x="94" y="61"/>
                    <a:pt x="94" y="91"/>
                  </a:cubicBezTo>
                  <a:cubicBezTo>
                    <a:pt x="95" y="121"/>
                    <a:pt x="77" y="142"/>
                    <a:pt x="50" y="142"/>
                  </a:cubicBezTo>
                  <a:close/>
                  <a:moveTo>
                    <a:pt x="47" y="55"/>
                  </a:moveTo>
                  <a:cubicBezTo>
                    <a:pt x="30" y="55"/>
                    <a:pt x="18" y="71"/>
                    <a:pt x="18" y="91"/>
                  </a:cubicBezTo>
                  <a:cubicBezTo>
                    <a:pt x="18" y="110"/>
                    <a:pt x="29" y="127"/>
                    <a:pt x="46" y="127"/>
                  </a:cubicBezTo>
                  <a:cubicBezTo>
                    <a:pt x="63" y="127"/>
                    <a:pt x="75" y="111"/>
                    <a:pt x="75" y="91"/>
                  </a:cubicBezTo>
                  <a:cubicBezTo>
                    <a:pt x="75" y="71"/>
                    <a:pt x="64" y="55"/>
                    <a:pt x="47" y="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4" name="Freeform 31">
              <a:extLst>
                <a:ext uri="{FF2B5EF4-FFF2-40B4-BE49-F238E27FC236}">
                  <a16:creationId xmlns:a16="http://schemas.microsoft.com/office/drawing/2014/main" id="{B3C06BAF-2606-07B2-0633-EFEFFAE9986C}"/>
                </a:ext>
              </a:extLst>
            </p:cNvPr>
            <p:cNvSpPr>
              <a:spLocks/>
            </p:cNvSpPr>
            <p:nvPr/>
          </p:nvSpPr>
          <p:spPr bwMode="auto">
            <a:xfrm>
              <a:off x="3094038" y="-1588"/>
              <a:ext cx="79375" cy="114300"/>
            </a:xfrm>
            <a:custGeom>
              <a:avLst/>
              <a:gdLst>
                <a:gd name="T0" fmla="*/ 52 w 96"/>
                <a:gd name="T1" fmla="*/ 113 h 136"/>
                <a:gd name="T2" fmla="*/ 26 w 96"/>
                <a:gd name="T3" fmla="*/ 136 h 136"/>
                <a:gd name="T4" fmla="*/ 7 w 96"/>
                <a:gd name="T5" fmla="*/ 132 h 136"/>
                <a:gd name="T6" fmla="*/ 11 w 96"/>
                <a:gd name="T7" fmla="*/ 117 h 136"/>
                <a:gd name="T8" fmla="*/ 22 w 96"/>
                <a:gd name="T9" fmla="*/ 120 h 136"/>
                <a:gd name="T10" fmla="*/ 33 w 96"/>
                <a:gd name="T11" fmla="*/ 110 h 136"/>
                <a:gd name="T12" fmla="*/ 38 w 96"/>
                <a:gd name="T13" fmla="*/ 98 h 136"/>
                <a:gd name="T14" fmla="*/ 0 w 96"/>
                <a:gd name="T15" fmla="*/ 0 h 136"/>
                <a:gd name="T16" fmla="*/ 20 w 96"/>
                <a:gd name="T17" fmla="*/ 0 h 136"/>
                <a:gd name="T18" fmla="*/ 48 w 96"/>
                <a:gd name="T19" fmla="*/ 81 h 136"/>
                <a:gd name="T20" fmla="*/ 76 w 96"/>
                <a:gd name="T21" fmla="*/ 0 h 136"/>
                <a:gd name="T22" fmla="*/ 96 w 96"/>
                <a:gd name="T23" fmla="*/ 0 h 136"/>
                <a:gd name="T24" fmla="*/ 52 w 96"/>
                <a:gd name="T25" fmla="*/ 113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36">
                  <a:moveTo>
                    <a:pt x="52" y="113"/>
                  </a:moveTo>
                  <a:cubicBezTo>
                    <a:pt x="45" y="129"/>
                    <a:pt x="38" y="136"/>
                    <a:pt x="26" y="136"/>
                  </a:cubicBezTo>
                  <a:cubicBezTo>
                    <a:pt x="13" y="136"/>
                    <a:pt x="7" y="132"/>
                    <a:pt x="7" y="132"/>
                  </a:cubicBezTo>
                  <a:cubicBezTo>
                    <a:pt x="11" y="117"/>
                    <a:pt x="11" y="117"/>
                    <a:pt x="11" y="117"/>
                  </a:cubicBezTo>
                  <a:cubicBezTo>
                    <a:pt x="11" y="117"/>
                    <a:pt x="17" y="120"/>
                    <a:pt x="22" y="120"/>
                  </a:cubicBezTo>
                  <a:cubicBezTo>
                    <a:pt x="27" y="120"/>
                    <a:pt x="30" y="118"/>
                    <a:pt x="33" y="110"/>
                  </a:cubicBezTo>
                  <a:cubicBezTo>
                    <a:pt x="38" y="98"/>
                    <a:pt x="38" y="98"/>
                    <a:pt x="38" y="98"/>
                  </a:cubicBezTo>
                  <a:cubicBezTo>
                    <a:pt x="0" y="0"/>
                    <a:pt x="0" y="0"/>
                    <a:pt x="0" y="0"/>
                  </a:cubicBezTo>
                  <a:cubicBezTo>
                    <a:pt x="20" y="0"/>
                    <a:pt x="20" y="0"/>
                    <a:pt x="20" y="0"/>
                  </a:cubicBezTo>
                  <a:cubicBezTo>
                    <a:pt x="48" y="81"/>
                    <a:pt x="48" y="81"/>
                    <a:pt x="48" y="81"/>
                  </a:cubicBezTo>
                  <a:cubicBezTo>
                    <a:pt x="76" y="0"/>
                    <a:pt x="76" y="0"/>
                    <a:pt x="76" y="0"/>
                  </a:cubicBezTo>
                  <a:cubicBezTo>
                    <a:pt x="96" y="0"/>
                    <a:pt x="96" y="0"/>
                    <a:pt x="96" y="0"/>
                  </a:cubicBezTo>
                  <a:lnTo>
                    <a:pt x="52"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5" name="Rectangle 32">
              <a:extLst>
                <a:ext uri="{FF2B5EF4-FFF2-40B4-BE49-F238E27FC236}">
                  <a16:creationId xmlns:a16="http://schemas.microsoft.com/office/drawing/2014/main" id="{28E831E1-5403-0391-CFF1-44334240480E}"/>
                </a:ext>
              </a:extLst>
            </p:cNvPr>
            <p:cNvSpPr>
              <a:spLocks noChangeArrowheads="1"/>
            </p:cNvSpPr>
            <p:nvPr/>
          </p:nvSpPr>
          <p:spPr bwMode="auto">
            <a:xfrm>
              <a:off x="3219451" y="-31750"/>
              <a:ext cx="17463" cy="1127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6" name="Freeform 33">
              <a:extLst>
                <a:ext uri="{FF2B5EF4-FFF2-40B4-BE49-F238E27FC236}">
                  <a16:creationId xmlns:a16="http://schemas.microsoft.com/office/drawing/2014/main" id="{C26B6476-3E8D-9E7B-540C-E0FEFAD5DB9D}"/>
                </a:ext>
              </a:extLst>
            </p:cNvPr>
            <p:cNvSpPr>
              <a:spLocks/>
            </p:cNvSpPr>
            <p:nvPr/>
          </p:nvSpPr>
          <p:spPr bwMode="auto">
            <a:xfrm>
              <a:off x="3263901" y="-3175"/>
              <a:ext cx="69850" cy="84138"/>
            </a:xfrm>
            <a:custGeom>
              <a:avLst/>
              <a:gdLst>
                <a:gd name="T0" fmla="*/ 65 w 84"/>
                <a:gd name="T1" fmla="*/ 101 h 101"/>
                <a:gd name="T2" fmla="*/ 65 w 84"/>
                <a:gd name="T3" fmla="*/ 42 h 101"/>
                <a:gd name="T4" fmla="*/ 45 w 84"/>
                <a:gd name="T5" fmla="*/ 16 h 101"/>
                <a:gd name="T6" fmla="*/ 19 w 84"/>
                <a:gd name="T7" fmla="*/ 42 h 101"/>
                <a:gd name="T8" fmla="*/ 19 w 84"/>
                <a:gd name="T9" fmla="*/ 101 h 101"/>
                <a:gd name="T10" fmla="*/ 0 w 84"/>
                <a:gd name="T11" fmla="*/ 101 h 101"/>
                <a:gd name="T12" fmla="*/ 0 w 84"/>
                <a:gd name="T13" fmla="*/ 2 h 101"/>
                <a:gd name="T14" fmla="*/ 18 w 84"/>
                <a:gd name="T15" fmla="*/ 2 h 101"/>
                <a:gd name="T16" fmla="*/ 19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1" y="32"/>
                    <a:pt x="19" y="42"/>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7" name="Freeform 34">
              <a:extLst>
                <a:ext uri="{FF2B5EF4-FFF2-40B4-BE49-F238E27FC236}">
                  <a16:creationId xmlns:a16="http://schemas.microsoft.com/office/drawing/2014/main" id="{944C5982-3C91-7F73-09A4-D3869163BA38}"/>
                </a:ext>
              </a:extLst>
            </p:cNvPr>
            <p:cNvSpPr>
              <a:spLocks/>
            </p:cNvSpPr>
            <p:nvPr/>
          </p:nvSpPr>
          <p:spPr bwMode="auto">
            <a:xfrm>
              <a:off x="3349626" y="-3175"/>
              <a:ext cx="63500" cy="85725"/>
            </a:xfrm>
            <a:custGeom>
              <a:avLst/>
              <a:gdLst>
                <a:gd name="T0" fmla="*/ 68 w 78"/>
                <a:gd name="T1" fmla="*/ 94 h 103"/>
                <a:gd name="T2" fmla="*/ 39 w 78"/>
                <a:gd name="T3" fmla="*/ 103 h 103"/>
                <a:gd name="T4" fmla="*/ 0 w 78"/>
                <a:gd name="T5" fmla="*/ 86 h 103"/>
                <a:gd name="T6" fmla="*/ 10 w 78"/>
                <a:gd name="T7" fmla="*/ 74 h 103"/>
                <a:gd name="T8" fmla="*/ 39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2" y="99"/>
                    <a:pt x="54" y="103"/>
                    <a:pt x="39" y="103"/>
                  </a:cubicBezTo>
                  <a:cubicBezTo>
                    <a:pt x="19" y="103"/>
                    <a:pt x="4" y="91"/>
                    <a:pt x="0" y="86"/>
                  </a:cubicBezTo>
                  <a:cubicBezTo>
                    <a:pt x="10" y="74"/>
                    <a:pt x="10" y="74"/>
                    <a:pt x="10" y="74"/>
                  </a:cubicBezTo>
                  <a:cubicBezTo>
                    <a:pt x="16" y="80"/>
                    <a:pt x="28" y="88"/>
                    <a:pt x="39" y="88"/>
                  </a:cubicBezTo>
                  <a:cubicBezTo>
                    <a:pt x="51" y="88"/>
                    <a:pt x="59" y="84"/>
                    <a:pt x="59" y="75"/>
                  </a:cubicBezTo>
                  <a:cubicBezTo>
                    <a:pt x="59" y="66"/>
                    <a:pt x="49" y="63"/>
                    <a:pt x="43" y="61"/>
                  </a:cubicBezTo>
                  <a:cubicBezTo>
                    <a:pt x="37"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3" y="89"/>
                    <a:pt x="6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8" name="Freeform 35">
              <a:extLst>
                <a:ext uri="{FF2B5EF4-FFF2-40B4-BE49-F238E27FC236}">
                  <a16:creationId xmlns:a16="http://schemas.microsoft.com/office/drawing/2014/main" id="{948AB8FF-2BA3-9E06-B8CF-1E2C0011DA34}"/>
                </a:ext>
              </a:extLst>
            </p:cNvPr>
            <p:cNvSpPr>
              <a:spLocks noEditPoints="1"/>
            </p:cNvSpPr>
            <p:nvPr/>
          </p:nvSpPr>
          <p:spPr bwMode="auto">
            <a:xfrm>
              <a:off x="3429001" y="-36513"/>
              <a:ext cx="20638" cy="117475"/>
            </a:xfrm>
            <a:custGeom>
              <a:avLst/>
              <a:gdLst>
                <a:gd name="T0" fmla="*/ 13 w 26"/>
                <a:gd name="T1" fmla="*/ 24 h 143"/>
                <a:gd name="T2" fmla="*/ 0 w 26"/>
                <a:gd name="T3" fmla="*/ 12 h 143"/>
                <a:gd name="T4" fmla="*/ 13 w 26"/>
                <a:gd name="T5" fmla="*/ 0 h 143"/>
                <a:gd name="T6" fmla="*/ 26 w 26"/>
                <a:gd name="T7" fmla="*/ 12 h 143"/>
                <a:gd name="T8" fmla="*/ 13 w 26"/>
                <a:gd name="T9" fmla="*/ 24 h 143"/>
                <a:gd name="T10" fmla="*/ 4 w 26"/>
                <a:gd name="T11" fmla="*/ 143 h 143"/>
                <a:gd name="T12" fmla="*/ 4 w 26"/>
                <a:gd name="T13" fmla="*/ 44 h 143"/>
                <a:gd name="T14" fmla="*/ 22 w 26"/>
                <a:gd name="T15" fmla="*/ 44 h 143"/>
                <a:gd name="T16" fmla="*/ 22 w 26"/>
                <a:gd name="T17" fmla="*/ 143 h 143"/>
                <a:gd name="T18" fmla="*/ 4 w 26"/>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3">
                  <a:moveTo>
                    <a:pt x="13" y="24"/>
                  </a:moveTo>
                  <a:cubicBezTo>
                    <a:pt x="6" y="24"/>
                    <a:pt x="0" y="19"/>
                    <a:pt x="0" y="12"/>
                  </a:cubicBezTo>
                  <a:cubicBezTo>
                    <a:pt x="0" y="5"/>
                    <a:pt x="6" y="0"/>
                    <a:pt x="13" y="0"/>
                  </a:cubicBezTo>
                  <a:cubicBezTo>
                    <a:pt x="20" y="0"/>
                    <a:pt x="26" y="5"/>
                    <a:pt x="26" y="12"/>
                  </a:cubicBezTo>
                  <a:cubicBezTo>
                    <a:pt x="26"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9" name="Freeform 36">
              <a:extLst>
                <a:ext uri="{FF2B5EF4-FFF2-40B4-BE49-F238E27FC236}">
                  <a16:creationId xmlns:a16="http://schemas.microsoft.com/office/drawing/2014/main" id="{914FBE95-5DCD-B09C-05FA-773F884D73D9}"/>
                </a:ext>
              </a:extLst>
            </p:cNvPr>
            <p:cNvSpPr>
              <a:spLocks noEditPoints="1"/>
            </p:cNvSpPr>
            <p:nvPr/>
          </p:nvSpPr>
          <p:spPr bwMode="auto">
            <a:xfrm>
              <a:off x="3465513" y="-3175"/>
              <a:ext cx="77788" cy="115888"/>
            </a:xfrm>
            <a:custGeom>
              <a:avLst/>
              <a:gdLst>
                <a:gd name="T0" fmla="*/ 84 w 94"/>
                <a:gd name="T1" fmla="*/ 122 h 138"/>
                <a:gd name="T2" fmla="*/ 44 w 94"/>
                <a:gd name="T3" fmla="*/ 138 h 138"/>
                <a:gd name="T4" fmla="*/ 5 w 94"/>
                <a:gd name="T5" fmla="*/ 126 h 138"/>
                <a:gd name="T6" fmla="*/ 12 w 94"/>
                <a:gd name="T7" fmla="*/ 112 h 138"/>
                <a:gd name="T8" fmla="*/ 43 w 94"/>
                <a:gd name="T9" fmla="*/ 122 h 138"/>
                <a:gd name="T10" fmla="*/ 67 w 94"/>
                <a:gd name="T11" fmla="*/ 113 h 138"/>
                <a:gd name="T12" fmla="*/ 74 w 94"/>
                <a:gd name="T13" fmla="*/ 89 h 138"/>
                <a:gd name="T14" fmla="*/ 74 w 94"/>
                <a:gd name="T15" fmla="*/ 80 h 138"/>
                <a:gd name="T16" fmla="*/ 42 w 94"/>
                <a:gd name="T17" fmla="*/ 99 h 138"/>
                <a:gd name="T18" fmla="*/ 0 w 94"/>
                <a:gd name="T19" fmla="*/ 49 h 138"/>
                <a:gd name="T20" fmla="*/ 43 w 94"/>
                <a:gd name="T21" fmla="*/ 0 h 138"/>
                <a:gd name="T22" fmla="*/ 74 w 94"/>
                <a:gd name="T23" fmla="*/ 18 h 138"/>
                <a:gd name="T24" fmla="*/ 76 w 94"/>
                <a:gd name="T25" fmla="*/ 2 h 138"/>
                <a:gd name="T26" fmla="*/ 94 w 94"/>
                <a:gd name="T27" fmla="*/ 2 h 138"/>
                <a:gd name="T28" fmla="*/ 94 w 94"/>
                <a:gd name="T29" fmla="*/ 82 h 138"/>
                <a:gd name="T30" fmla="*/ 84 w 94"/>
                <a:gd name="T31" fmla="*/ 122 h 138"/>
                <a:gd name="T32" fmla="*/ 48 w 94"/>
                <a:gd name="T33" fmla="*/ 15 h 138"/>
                <a:gd name="T34" fmla="*/ 20 w 94"/>
                <a:gd name="T35" fmla="*/ 49 h 138"/>
                <a:gd name="T36" fmla="*/ 47 w 94"/>
                <a:gd name="T37" fmla="*/ 83 h 138"/>
                <a:gd name="T38" fmla="*/ 75 w 94"/>
                <a:gd name="T39" fmla="*/ 49 h 138"/>
                <a:gd name="T40" fmla="*/ 48 w 94"/>
                <a:gd name="T41" fmla="*/ 1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4" h="138">
                  <a:moveTo>
                    <a:pt x="84" y="122"/>
                  </a:moveTo>
                  <a:cubicBezTo>
                    <a:pt x="76" y="130"/>
                    <a:pt x="64" y="138"/>
                    <a:pt x="44" y="138"/>
                  </a:cubicBezTo>
                  <a:cubicBezTo>
                    <a:pt x="23" y="138"/>
                    <a:pt x="8" y="129"/>
                    <a:pt x="5" y="126"/>
                  </a:cubicBezTo>
                  <a:cubicBezTo>
                    <a:pt x="12" y="112"/>
                    <a:pt x="12" y="112"/>
                    <a:pt x="12" y="112"/>
                  </a:cubicBezTo>
                  <a:cubicBezTo>
                    <a:pt x="17" y="116"/>
                    <a:pt x="30" y="122"/>
                    <a:pt x="43" y="122"/>
                  </a:cubicBezTo>
                  <a:cubicBezTo>
                    <a:pt x="55" y="122"/>
                    <a:pt x="63" y="118"/>
                    <a:pt x="67" y="113"/>
                  </a:cubicBezTo>
                  <a:cubicBezTo>
                    <a:pt x="72" y="109"/>
                    <a:pt x="74" y="101"/>
                    <a:pt x="74" y="89"/>
                  </a:cubicBezTo>
                  <a:cubicBezTo>
                    <a:pt x="74" y="80"/>
                    <a:pt x="74" y="80"/>
                    <a:pt x="74" y="80"/>
                  </a:cubicBezTo>
                  <a:cubicBezTo>
                    <a:pt x="73" y="83"/>
                    <a:pt x="64" y="99"/>
                    <a:pt x="42" y="99"/>
                  </a:cubicBezTo>
                  <a:cubicBezTo>
                    <a:pt x="16" y="99"/>
                    <a:pt x="0" y="78"/>
                    <a:pt x="0" y="49"/>
                  </a:cubicBezTo>
                  <a:cubicBezTo>
                    <a:pt x="0" y="20"/>
                    <a:pt x="19" y="0"/>
                    <a:pt x="43" y="0"/>
                  </a:cubicBezTo>
                  <a:cubicBezTo>
                    <a:pt x="65" y="0"/>
                    <a:pt x="73" y="15"/>
                    <a:pt x="74" y="18"/>
                  </a:cubicBezTo>
                  <a:cubicBezTo>
                    <a:pt x="76" y="2"/>
                    <a:pt x="76" y="2"/>
                    <a:pt x="76" y="2"/>
                  </a:cubicBezTo>
                  <a:cubicBezTo>
                    <a:pt x="94" y="2"/>
                    <a:pt x="94" y="2"/>
                    <a:pt x="94" y="2"/>
                  </a:cubicBezTo>
                  <a:cubicBezTo>
                    <a:pt x="94" y="82"/>
                    <a:pt x="94" y="82"/>
                    <a:pt x="94" y="82"/>
                  </a:cubicBezTo>
                  <a:cubicBezTo>
                    <a:pt x="94" y="102"/>
                    <a:pt x="91" y="113"/>
                    <a:pt x="84" y="122"/>
                  </a:cubicBezTo>
                  <a:close/>
                  <a:moveTo>
                    <a:pt x="48" y="15"/>
                  </a:moveTo>
                  <a:cubicBezTo>
                    <a:pt x="31" y="15"/>
                    <a:pt x="20" y="30"/>
                    <a:pt x="20" y="49"/>
                  </a:cubicBezTo>
                  <a:cubicBezTo>
                    <a:pt x="20" y="67"/>
                    <a:pt x="30" y="83"/>
                    <a:pt x="47" y="83"/>
                  </a:cubicBezTo>
                  <a:cubicBezTo>
                    <a:pt x="64" y="83"/>
                    <a:pt x="75" y="67"/>
                    <a:pt x="75" y="49"/>
                  </a:cubicBezTo>
                  <a:cubicBezTo>
                    <a:pt x="75" y="30"/>
                    <a:pt x="65" y="15"/>
                    <a:pt x="48"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0" name="Freeform 37">
              <a:extLst>
                <a:ext uri="{FF2B5EF4-FFF2-40B4-BE49-F238E27FC236}">
                  <a16:creationId xmlns:a16="http://schemas.microsoft.com/office/drawing/2014/main" id="{DCECE63C-3BE4-E3D3-8A34-3F4C88B09AD1}"/>
                </a:ext>
              </a:extLst>
            </p:cNvPr>
            <p:cNvSpPr>
              <a:spLocks/>
            </p:cNvSpPr>
            <p:nvPr/>
          </p:nvSpPr>
          <p:spPr bwMode="auto">
            <a:xfrm>
              <a:off x="3568701" y="-34925"/>
              <a:ext cx="69850" cy="115888"/>
            </a:xfrm>
            <a:custGeom>
              <a:avLst/>
              <a:gdLst>
                <a:gd name="T0" fmla="*/ 66 w 85"/>
                <a:gd name="T1" fmla="*/ 141 h 141"/>
                <a:gd name="T2" fmla="*/ 66 w 85"/>
                <a:gd name="T3" fmla="*/ 82 h 141"/>
                <a:gd name="T4" fmla="*/ 46 w 85"/>
                <a:gd name="T5" fmla="*/ 56 h 141"/>
                <a:gd name="T6" fmla="*/ 19 w 85"/>
                <a:gd name="T7" fmla="*/ 82 h 141"/>
                <a:gd name="T8" fmla="*/ 19 w 85"/>
                <a:gd name="T9" fmla="*/ 141 h 141"/>
                <a:gd name="T10" fmla="*/ 0 w 85"/>
                <a:gd name="T11" fmla="*/ 141 h 141"/>
                <a:gd name="T12" fmla="*/ 0 w 85"/>
                <a:gd name="T13" fmla="*/ 0 h 141"/>
                <a:gd name="T14" fmla="*/ 19 w 85"/>
                <a:gd name="T15" fmla="*/ 0 h 141"/>
                <a:gd name="T16" fmla="*/ 19 w 85"/>
                <a:gd name="T17" fmla="*/ 60 h 141"/>
                <a:gd name="T18" fmla="*/ 52 w 85"/>
                <a:gd name="T19" fmla="*/ 39 h 141"/>
                <a:gd name="T20" fmla="*/ 85 w 85"/>
                <a:gd name="T21" fmla="*/ 77 h 141"/>
                <a:gd name="T22" fmla="*/ 85 w 85"/>
                <a:gd name="T23" fmla="*/ 141 h 141"/>
                <a:gd name="T24" fmla="*/ 66 w 85"/>
                <a:gd name="T25" fmla="*/ 14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5" h="141">
                  <a:moveTo>
                    <a:pt x="66" y="141"/>
                  </a:moveTo>
                  <a:cubicBezTo>
                    <a:pt x="66" y="82"/>
                    <a:pt x="66" y="82"/>
                    <a:pt x="66" y="82"/>
                  </a:cubicBezTo>
                  <a:cubicBezTo>
                    <a:pt x="66" y="66"/>
                    <a:pt x="61" y="56"/>
                    <a:pt x="46" y="56"/>
                  </a:cubicBezTo>
                  <a:cubicBezTo>
                    <a:pt x="31" y="56"/>
                    <a:pt x="21" y="72"/>
                    <a:pt x="19" y="82"/>
                  </a:cubicBezTo>
                  <a:cubicBezTo>
                    <a:pt x="19" y="141"/>
                    <a:pt x="19" y="141"/>
                    <a:pt x="19" y="141"/>
                  </a:cubicBezTo>
                  <a:cubicBezTo>
                    <a:pt x="0" y="141"/>
                    <a:pt x="0" y="141"/>
                    <a:pt x="0" y="141"/>
                  </a:cubicBezTo>
                  <a:cubicBezTo>
                    <a:pt x="0" y="0"/>
                    <a:pt x="0" y="0"/>
                    <a:pt x="0" y="0"/>
                  </a:cubicBezTo>
                  <a:cubicBezTo>
                    <a:pt x="19" y="0"/>
                    <a:pt x="19" y="0"/>
                    <a:pt x="19" y="0"/>
                  </a:cubicBezTo>
                  <a:cubicBezTo>
                    <a:pt x="19" y="60"/>
                    <a:pt x="19" y="60"/>
                    <a:pt x="19" y="60"/>
                  </a:cubicBezTo>
                  <a:cubicBezTo>
                    <a:pt x="25" y="50"/>
                    <a:pt x="36" y="39"/>
                    <a:pt x="52" y="39"/>
                  </a:cubicBezTo>
                  <a:cubicBezTo>
                    <a:pt x="72" y="39"/>
                    <a:pt x="85" y="51"/>
                    <a:pt x="85" y="77"/>
                  </a:cubicBezTo>
                  <a:cubicBezTo>
                    <a:pt x="85" y="141"/>
                    <a:pt x="85" y="141"/>
                    <a:pt x="85" y="141"/>
                  </a:cubicBezTo>
                  <a:lnTo>
                    <a:pt x="66" y="1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1" name="Freeform 38">
              <a:extLst>
                <a:ext uri="{FF2B5EF4-FFF2-40B4-BE49-F238E27FC236}">
                  <a16:creationId xmlns:a16="http://schemas.microsoft.com/office/drawing/2014/main" id="{A628084C-CF66-E7E8-A07E-637CE5D6B84C}"/>
                </a:ext>
              </a:extLst>
            </p:cNvPr>
            <p:cNvSpPr>
              <a:spLocks/>
            </p:cNvSpPr>
            <p:nvPr/>
          </p:nvSpPr>
          <p:spPr bwMode="auto">
            <a:xfrm>
              <a:off x="3654426" y="-23813"/>
              <a:ext cx="50800" cy="106363"/>
            </a:xfrm>
            <a:custGeom>
              <a:avLst/>
              <a:gdLst>
                <a:gd name="T0" fmla="*/ 33 w 61"/>
                <a:gd name="T1" fmla="*/ 41 h 128"/>
                <a:gd name="T2" fmla="*/ 33 w 61"/>
                <a:gd name="T3" fmla="*/ 92 h 128"/>
                <a:gd name="T4" fmla="*/ 37 w 61"/>
                <a:gd name="T5" fmla="*/ 109 h 128"/>
                <a:gd name="T6" fmla="*/ 47 w 61"/>
                <a:gd name="T7" fmla="*/ 113 h 128"/>
                <a:gd name="T8" fmla="*/ 58 w 61"/>
                <a:gd name="T9" fmla="*/ 111 h 128"/>
                <a:gd name="T10" fmla="*/ 60 w 61"/>
                <a:gd name="T11" fmla="*/ 125 h 128"/>
                <a:gd name="T12" fmla="*/ 42 w 61"/>
                <a:gd name="T13" fmla="*/ 128 h 128"/>
                <a:gd name="T14" fmla="*/ 21 w 61"/>
                <a:gd name="T15" fmla="*/ 121 h 128"/>
                <a:gd name="T16" fmla="*/ 15 w 61"/>
                <a:gd name="T17" fmla="*/ 95 h 128"/>
                <a:gd name="T18" fmla="*/ 15 w 61"/>
                <a:gd name="T19" fmla="*/ 41 h 128"/>
                <a:gd name="T20" fmla="*/ 0 w 61"/>
                <a:gd name="T21" fmla="*/ 41 h 128"/>
                <a:gd name="T22" fmla="*/ 0 w 61"/>
                <a:gd name="T23" fmla="*/ 27 h 128"/>
                <a:gd name="T24" fmla="*/ 14 w 61"/>
                <a:gd name="T25" fmla="*/ 27 h 128"/>
                <a:gd name="T26" fmla="*/ 16 w 61"/>
                <a:gd name="T27" fmla="*/ 0 h 128"/>
                <a:gd name="T28" fmla="*/ 33 w 61"/>
                <a:gd name="T29" fmla="*/ 0 h 128"/>
                <a:gd name="T30" fmla="*/ 33 w 61"/>
                <a:gd name="T31" fmla="*/ 27 h 128"/>
                <a:gd name="T32" fmla="*/ 61 w 61"/>
                <a:gd name="T33" fmla="*/ 27 h 128"/>
                <a:gd name="T34" fmla="*/ 61 w 61"/>
                <a:gd name="T35" fmla="*/ 41 h 128"/>
                <a:gd name="T36" fmla="*/ 33 w 61"/>
                <a:gd name="T37" fmla="*/ 4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1" h="128">
                  <a:moveTo>
                    <a:pt x="33" y="41"/>
                  </a:moveTo>
                  <a:cubicBezTo>
                    <a:pt x="33" y="92"/>
                    <a:pt x="33" y="92"/>
                    <a:pt x="33" y="92"/>
                  </a:cubicBezTo>
                  <a:cubicBezTo>
                    <a:pt x="33" y="101"/>
                    <a:pt x="34" y="106"/>
                    <a:pt x="37" y="109"/>
                  </a:cubicBezTo>
                  <a:cubicBezTo>
                    <a:pt x="40" y="112"/>
                    <a:pt x="43" y="113"/>
                    <a:pt x="47" y="113"/>
                  </a:cubicBezTo>
                  <a:cubicBezTo>
                    <a:pt x="52" y="113"/>
                    <a:pt x="56" y="112"/>
                    <a:pt x="58" y="111"/>
                  </a:cubicBezTo>
                  <a:cubicBezTo>
                    <a:pt x="60" y="125"/>
                    <a:pt x="60" y="125"/>
                    <a:pt x="60" y="125"/>
                  </a:cubicBezTo>
                  <a:cubicBezTo>
                    <a:pt x="56" y="127"/>
                    <a:pt x="48" y="128"/>
                    <a:pt x="42" y="128"/>
                  </a:cubicBezTo>
                  <a:cubicBezTo>
                    <a:pt x="33" y="128"/>
                    <a:pt x="27" y="126"/>
                    <a:pt x="21" y="121"/>
                  </a:cubicBezTo>
                  <a:cubicBezTo>
                    <a:pt x="16" y="115"/>
                    <a:pt x="15" y="108"/>
                    <a:pt x="15" y="95"/>
                  </a:cubicBezTo>
                  <a:cubicBezTo>
                    <a:pt x="15" y="41"/>
                    <a:pt x="15" y="41"/>
                    <a:pt x="15" y="41"/>
                  </a:cubicBezTo>
                  <a:cubicBezTo>
                    <a:pt x="0" y="41"/>
                    <a:pt x="0" y="41"/>
                    <a:pt x="0" y="41"/>
                  </a:cubicBezTo>
                  <a:cubicBezTo>
                    <a:pt x="0" y="27"/>
                    <a:pt x="0" y="27"/>
                    <a:pt x="0" y="27"/>
                  </a:cubicBezTo>
                  <a:cubicBezTo>
                    <a:pt x="14" y="27"/>
                    <a:pt x="14" y="27"/>
                    <a:pt x="14" y="27"/>
                  </a:cubicBezTo>
                  <a:cubicBezTo>
                    <a:pt x="16" y="0"/>
                    <a:pt x="16" y="0"/>
                    <a:pt x="16" y="0"/>
                  </a:cubicBezTo>
                  <a:cubicBezTo>
                    <a:pt x="33" y="0"/>
                    <a:pt x="33" y="0"/>
                    <a:pt x="33" y="0"/>
                  </a:cubicBezTo>
                  <a:cubicBezTo>
                    <a:pt x="33" y="27"/>
                    <a:pt x="33" y="27"/>
                    <a:pt x="33" y="27"/>
                  </a:cubicBezTo>
                  <a:cubicBezTo>
                    <a:pt x="61" y="27"/>
                    <a:pt x="61" y="27"/>
                    <a:pt x="61" y="27"/>
                  </a:cubicBezTo>
                  <a:cubicBezTo>
                    <a:pt x="61" y="41"/>
                    <a:pt x="61" y="41"/>
                    <a:pt x="61" y="41"/>
                  </a:cubicBezTo>
                  <a:cubicBezTo>
                    <a:pt x="33" y="41"/>
                    <a:pt x="33" y="41"/>
                    <a:pt x="3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2" name="Freeform 39">
              <a:extLst>
                <a:ext uri="{FF2B5EF4-FFF2-40B4-BE49-F238E27FC236}">
                  <a16:creationId xmlns:a16="http://schemas.microsoft.com/office/drawing/2014/main" id="{644BE14E-EA94-5B64-6A69-FD38062EC86B}"/>
                </a:ext>
              </a:extLst>
            </p:cNvPr>
            <p:cNvSpPr>
              <a:spLocks/>
            </p:cNvSpPr>
            <p:nvPr/>
          </p:nvSpPr>
          <p:spPr bwMode="auto">
            <a:xfrm>
              <a:off x="3711576" y="-3175"/>
              <a:ext cx="63500" cy="85725"/>
            </a:xfrm>
            <a:custGeom>
              <a:avLst/>
              <a:gdLst>
                <a:gd name="T0" fmla="*/ 68 w 78"/>
                <a:gd name="T1" fmla="*/ 94 h 103"/>
                <a:gd name="T2" fmla="*/ 39 w 78"/>
                <a:gd name="T3" fmla="*/ 103 h 103"/>
                <a:gd name="T4" fmla="*/ 0 w 78"/>
                <a:gd name="T5" fmla="*/ 86 h 103"/>
                <a:gd name="T6" fmla="*/ 10 w 78"/>
                <a:gd name="T7" fmla="*/ 74 h 103"/>
                <a:gd name="T8" fmla="*/ 40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3" y="99"/>
                    <a:pt x="54" y="103"/>
                    <a:pt x="39" y="103"/>
                  </a:cubicBezTo>
                  <a:cubicBezTo>
                    <a:pt x="19" y="103"/>
                    <a:pt x="5" y="91"/>
                    <a:pt x="0" y="86"/>
                  </a:cubicBezTo>
                  <a:cubicBezTo>
                    <a:pt x="10" y="74"/>
                    <a:pt x="10" y="74"/>
                    <a:pt x="10" y="74"/>
                  </a:cubicBezTo>
                  <a:cubicBezTo>
                    <a:pt x="16" y="80"/>
                    <a:pt x="28" y="88"/>
                    <a:pt x="40" y="88"/>
                  </a:cubicBezTo>
                  <a:cubicBezTo>
                    <a:pt x="51" y="88"/>
                    <a:pt x="59" y="84"/>
                    <a:pt x="59" y="75"/>
                  </a:cubicBezTo>
                  <a:cubicBezTo>
                    <a:pt x="59" y="66"/>
                    <a:pt x="49" y="63"/>
                    <a:pt x="43" y="61"/>
                  </a:cubicBezTo>
                  <a:cubicBezTo>
                    <a:pt x="38"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4" y="89"/>
                    <a:pt x="6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3" name="Freeform 40">
              <a:extLst>
                <a:ext uri="{FF2B5EF4-FFF2-40B4-BE49-F238E27FC236}">
                  <a16:creationId xmlns:a16="http://schemas.microsoft.com/office/drawing/2014/main" id="{EF137B69-3191-B6FE-C47C-0D807733E2CB}"/>
                </a:ext>
              </a:extLst>
            </p:cNvPr>
            <p:cNvSpPr>
              <a:spLocks noEditPoints="1"/>
            </p:cNvSpPr>
            <p:nvPr/>
          </p:nvSpPr>
          <p:spPr bwMode="auto">
            <a:xfrm>
              <a:off x="2498726" y="157163"/>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6 h 136"/>
                <a:gd name="T12" fmla="*/ 113 w 113"/>
                <a:gd name="T13" fmla="*/ 68 h 136"/>
                <a:gd name="T14" fmla="*/ 92 w 113"/>
                <a:gd name="T15" fmla="*/ 119 h 136"/>
                <a:gd name="T16" fmla="*/ 78 w 113"/>
                <a:gd name="T17" fmla="*/ 28 h 136"/>
                <a:gd name="T18" fmla="*/ 45 w 113"/>
                <a:gd name="T19" fmla="*/ 15 h 136"/>
                <a:gd name="T20" fmla="*/ 20 w 113"/>
                <a:gd name="T21" fmla="*/ 15 h 136"/>
                <a:gd name="T22" fmla="*/ 20 w 113"/>
                <a:gd name="T23" fmla="*/ 119 h 136"/>
                <a:gd name="T24" fmla="*/ 45 w 113"/>
                <a:gd name="T25" fmla="*/ 119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5"/>
                    <a:pt x="92" y="16"/>
                  </a:cubicBezTo>
                  <a:cubicBezTo>
                    <a:pt x="103" y="27"/>
                    <a:pt x="113" y="44"/>
                    <a:pt x="113" y="68"/>
                  </a:cubicBezTo>
                  <a:cubicBezTo>
                    <a:pt x="113" y="91"/>
                    <a:pt x="104" y="108"/>
                    <a:pt x="92" y="119"/>
                  </a:cubicBezTo>
                  <a:close/>
                  <a:moveTo>
                    <a:pt x="78" y="28"/>
                  </a:moveTo>
                  <a:cubicBezTo>
                    <a:pt x="70" y="19"/>
                    <a:pt x="59" y="15"/>
                    <a:pt x="45" y="15"/>
                  </a:cubicBezTo>
                  <a:cubicBezTo>
                    <a:pt x="20" y="15"/>
                    <a:pt x="20" y="15"/>
                    <a:pt x="20" y="15"/>
                  </a:cubicBezTo>
                  <a:cubicBezTo>
                    <a:pt x="20" y="119"/>
                    <a:pt x="20" y="119"/>
                    <a:pt x="20" y="119"/>
                  </a:cubicBezTo>
                  <a:cubicBezTo>
                    <a:pt x="45" y="119"/>
                    <a:pt x="45" y="119"/>
                    <a:pt x="45" y="119"/>
                  </a:cubicBezTo>
                  <a:cubicBezTo>
                    <a:pt x="58" y="119"/>
                    <a:pt x="69" y="116"/>
                    <a:pt x="78" y="107"/>
                  </a:cubicBezTo>
                  <a:cubicBezTo>
                    <a:pt x="87" y="98"/>
                    <a:pt x="92" y="84"/>
                    <a:pt x="92" y="68"/>
                  </a:cubicBezTo>
                  <a:cubicBezTo>
                    <a:pt x="92" y="51"/>
                    <a:pt x="87" y="36"/>
                    <a:pt x="7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4" name="Freeform 41">
              <a:extLst>
                <a:ext uri="{FF2B5EF4-FFF2-40B4-BE49-F238E27FC236}">
                  <a16:creationId xmlns:a16="http://schemas.microsoft.com/office/drawing/2014/main" id="{821A2D0B-222A-FACB-58E1-95FBC0126991}"/>
                </a:ext>
              </a:extLst>
            </p:cNvPr>
            <p:cNvSpPr>
              <a:spLocks noEditPoints="1"/>
            </p:cNvSpPr>
            <p:nvPr/>
          </p:nvSpPr>
          <p:spPr bwMode="auto">
            <a:xfrm>
              <a:off x="2605088"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5" name="Rectangle 42">
              <a:extLst>
                <a:ext uri="{FF2B5EF4-FFF2-40B4-BE49-F238E27FC236}">
                  <a16:creationId xmlns:a16="http://schemas.microsoft.com/office/drawing/2014/main" id="{7DEFDA0D-DEC0-C80E-280E-37E6A828C659}"/>
                </a:ext>
              </a:extLst>
            </p:cNvPr>
            <p:cNvSpPr>
              <a:spLocks noChangeArrowheads="1"/>
            </p:cNvSpPr>
            <p:nvPr/>
          </p:nvSpPr>
          <p:spPr bwMode="auto">
            <a:xfrm>
              <a:off x="2697163" y="153988"/>
              <a:ext cx="15875" cy="1158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6" name="Freeform 43">
              <a:extLst>
                <a:ext uri="{FF2B5EF4-FFF2-40B4-BE49-F238E27FC236}">
                  <a16:creationId xmlns:a16="http://schemas.microsoft.com/office/drawing/2014/main" id="{E1B199F1-629A-2B40-F991-6A433992CFCB}"/>
                </a:ext>
              </a:extLst>
            </p:cNvPr>
            <p:cNvSpPr>
              <a:spLocks noEditPoints="1"/>
            </p:cNvSpPr>
            <p:nvPr/>
          </p:nvSpPr>
          <p:spPr bwMode="auto">
            <a:xfrm>
              <a:off x="2736851" y="150813"/>
              <a:ext cx="20638" cy="119063"/>
            </a:xfrm>
            <a:custGeom>
              <a:avLst/>
              <a:gdLst>
                <a:gd name="T0" fmla="*/ 12 w 25"/>
                <a:gd name="T1" fmla="*/ 25 h 144"/>
                <a:gd name="T2" fmla="*/ 0 w 25"/>
                <a:gd name="T3" fmla="*/ 13 h 144"/>
                <a:gd name="T4" fmla="*/ 12 w 25"/>
                <a:gd name="T5" fmla="*/ 0 h 144"/>
                <a:gd name="T6" fmla="*/ 25 w 25"/>
                <a:gd name="T7" fmla="*/ 12 h 144"/>
                <a:gd name="T8" fmla="*/ 12 w 25"/>
                <a:gd name="T9" fmla="*/ 25 h 144"/>
                <a:gd name="T10" fmla="*/ 3 w 25"/>
                <a:gd name="T11" fmla="*/ 144 h 144"/>
                <a:gd name="T12" fmla="*/ 3 w 25"/>
                <a:gd name="T13" fmla="*/ 45 h 144"/>
                <a:gd name="T14" fmla="*/ 22 w 25"/>
                <a:gd name="T15" fmla="*/ 45 h 144"/>
                <a:gd name="T16" fmla="*/ 22 w 25"/>
                <a:gd name="T17" fmla="*/ 144 h 144"/>
                <a:gd name="T18" fmla="*/ 3 w 25"/>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4">
                  <a:moveTo>
                    <a:pt x="12" y="25"/>
                  </a:moveTo>
                  <a:cubicBezTo>
                    <a:pt x="5" y="25"/>
                    <a:pt x="0" y="20"/>
                    <a:pt x="0" y="13"/>
                  </a:cubicBezTo>
                  <a:cubicBezTo>
                    <a:pt x="0" y="6"/>
                    <a:pt x="5" y="0"/>
                    <a:pt x="12" y="0"/>
                  </a:cubicBezTo>
                  <a:cubicBezTo>
                    <a:pt x="20" y="0"/>
                    <a:pt x="25" y="6"/>
                    <a:pt x="25" y="12"/>
                  </a:cubicBezTo>
                  <a:cubicBezTo>
                    <a:pt x="25" y="19"/>
                    <a:pt x="20" y="25"/>
                    <a:pt x="12"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7" name="Freeform 44">
              <a:extLst>
                <a:ext uri="{FF2B5EF4-FFF2-40B4-BE49-F238E27FC236}">
                  <a16:creationId xmlns:a16="http://schemas.microsoft.com/office/drawing/2014/main" id="{344578C9-CCB4-4F2D-6F97-A69FE48FE92E}"/>
                </a:ext>
              </a:extLst>
            </p:cNvPr>
            <p:cNvSpPr>
              <a:spLocks/>
            </p:cNvSpPr>
            <p:nvPr/>
          </p:nvSpPr>
          <p:spPr bwMode="auto">
            <a:xfrm>
              <a:off x="2768601" y="188913"/>
              <a:ext cx="79375" cy="80963"/>
            </a:xfrm>
            <a:custGeom>
              <a:avLst/>
              <a:gdLst>
                <a:gd name="T0" fmla="*/ 30 w 50"/>
                <a:gd name="T1" fmla="*/ 51 h 51"/>
                <a:gd name="T2" fmla="*/ 19 w 50"/>
                <a:gd name="T3" fmla="*/ 51 h 51"/>
                <a:gd name="T4" fmla="*/ 0 w 50"/>
                <a:gd name="T5" fmla="*/ 0 h 51"/>
                <a:gd name="T6" fmla="*/ 10 w 50"/>
                <a:gd name="T7" fmla="*/ 0 h 51"/>
                <a:gd name="T8" fmla="*/ 25 w 50"/>
                <a:gd name="T9" fmla="*/ 41 h 51"/>
                <a:gd name="T10" fmla="*/ 39 w 50"/>
                <a:gd name="T11" fmla="*/ 0 h 51"/>
                <a:gd name="T12" fmla="*/ 50 w 50"/>
                <a:gd name="T13" fmla="*/ 0 h 51"/>
                <a:gd name="T14" fmla="*/ 30 w 50"/>
                <a:gd name="T15" fmla="*/ 51 h 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 h="51">
                  <a:moveTo>
                    <a:pt x="30" y="51"/>
                  </a:moveTo>
                  <a:lnTo>
                    <a:pt x="19" y="51"/>
                  </a:lnTo>
                  <a:lnTo>
                    <a:pt x="0" y="0"/>
                  </a:lnTo>
                  <a:lnTo>
                    <a:pt x="10" y="0"/>
                  </a:lnTo>
                  <a:lnTo>
                    <a:pt x="25" y="41"/>
                  </a:lnTo>
                  <a:lnTo>
                    <a:pt x="39" y="0"/>
                  </a:lnTo>
                  <a:lnTo>
                    <a:pt x="50" y="0"/>
                  </a:lnTo>
                  <a:lnTo>
                    <a:pt x="30"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8" name="Freeform 45">
              <a:extLst>
                <a:ext uri="{FF2B5EF4-FFF2-40B4-BE49-F238E27FC236}">
                  <a16:creationId xmlns:a16="http://schemas.microsoft.com/office/drawing/2014/main" id="{2236A563-D056-2155-A154-64F4FBDBB116}"/>
                </a:ext>
              </a:extLst>
            </p:cNvPr>
            <p:cNvSpPr>
              <a:spLocks noEditPoints="1"/>
            </p:cNvSpPr>
            <p:nvPr/>
          </p:nvSpPr>
          <p:spPr bwMode="auto">
            <a:xfrm>
              <a:off x="28559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0"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 name="Freeform 46">
              <a:extLst>
                <a:ext uri="{FF2B5EF4-FFF2-40B4-BE49-F238E27FC236}">
                  <a16:creationId xmlns:a16="http://schemas.microsoft.com/office/drawing/2014/main" id="{F4BF70B8-9555-C261-D3C1-88BD30FC33CC}"/>
                </a:ext>
              </a:extLst>
            </p:cNvPr>
            <p:cNvSpPr>
              <a:spLocks/>
            </p:cNvSpPr>
            <p:nvPr/>
          </p:nvSpPr>
          <p:spPr bwMode="auto">
            <a:xfrm>
              <a:off x="2947988" y="185738"/>
              <a:ext cx="47625"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 name="Freeform 47">
              <a:extLst>
                <a:ext uri="{FF2B5EF4-FFF2-40B4-BE49-F238E27FC236}">
                  <a16:creationId xmlns:a16="http://schemas.microsoft.com/office/drawing/2014/main" id="{2EFAC510-CEEE-DA5A-FAA3-F170FED7622E}"/>
                </a:ext>
              </a:extLst>
            </p:cNvPr>
            <p:cNvSpPr>
              <a:spLocks noEditPoints="1"/>
            </p:cNvSpPr>
            <p:nvPr/>
          </p:nvSpPr>
          <p:spPr bwMode="auto">
            <a:xfrm>
              <a:off x="2998788" y="185738"/>
              <a:ext cx="74613" cy="85725"/>
            </a:xfrm>
            <a:custGeom>
              <a:avLst/>
              <a:gdLst>
                <a:gd name="T0" fmla="*/ 20 w 90"/>
                <a:gd name="T1" fmla="*/ 56 h 103"/>
                <a:gd name="T2" fmla="*/ 49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49" y="88"/>
                  </a:cubicBezTo>
                  <a:cubicBezTo>
                    <a:pt x="68" y="88"/>
                    <a:pt x="79" y="78"/>
                    <a:pt x="80" y="77"/>
                  </a:cubicBezTo>
                  <a:cubicBezTo>
                    <a:pt x="88" y="89"/>
                    <a:pt x="88" y="89"/>
                    <a:pt x="88" y="89"/>
                  </a:cubicBezTo>
                  <a:cubicBezTo>
                    <a:pt x="88" y="89"/>
                    <a:pt x="74"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8" y="14"/>
                    <a:pt x="20" y="29"/>
                    <a:pt x="19" y="42"/>
                  </a:cubicBezTo>
                  <a:cubicBezTo>
                    <a:pt x="71" y="42"/>
                    <a:pt x="71" y="42"/>
                    <a:pt x="71" y="42"/>
                  </a:cubicBezTo>
                  <a:cubicBezTo>
                    <a:pt x="71"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 name="Freeform 48">
              <a:extLst>
                <a:ext uri="{FF2B5EF4-FFF2-40B4-BE49-F238E27FC236}">
                  <a16:creationId xmlns:a16="http://schemas.microsoft.com/office/drawing/2014/main" id="{9F75901F-04A3-6B7A-4918-99E7F7C4A01F}"/>
                </a:ext>
              </a:extLst>
            </p:cNvPr>
            <p:cNvSpPr>
              <a:spLocks noEditPoints="1"/>
            </p:cNvSpPr>
            <p:nvPr/>
          </p:nvSpPr>
          <p:spPr bwMode="auto">
            <a:xfrm>
              <a:off x="3084513" y="153988"/>
              <a:ext cx="77788" cy="117475"/>
            </a:xfrm>
            <a:custGeom>
              <a:avLst/>
              <a:gdLst>
                <a:gd name="T0" fmla="*/ 78 w 94"/>
                <a:gd name="T1" fmla="*/ 141 h 143"/>
                <a:gd name="T2" fmla="*/ 75 w 94"/>
                <a:gd name="T3" fmla="*/ 125 h 143"/>
                <a:gd name="T4" fmla="*/ 42 w 94"/>
                <a:gd name="T5" fmla="*/ 143 h 143"/>
                <a:gd name="T6" fmla="*/ 0 w 94"/>
                <a:gd name="T7" fmla="*/ 91 h 143"/>
                <a:gd name="T8" fmla="*/ 44 w 94"/>
                <a:gd name="T9" fmla="*/ 40 h 143"/>
                <a:gd name="T10" fmla="*/ 75 w 94"/>
                <a:gd name="T11" fmla="*/ 58 h 143"/>
                <a:gd name="T12" fmla="*/ 75 w 94"/>
                <a:gd name="T13" fmla="*/ 0 h 143"/>
                <a:gd name="T14" fmla="*/ 94 w 94"/>
                <a:gd name="T15" fmla="*/ 0 h 143"/>
                <a:gd name="T16" fmla="*/ 94 w 94"/>
                <a:gd name="T17" fmla="*/ 141 h 143"/>
                <a:gd name="T18" fmla="*/ 78 w 94"/>
                <a:gd name="T19" fmla="*/ 141 h 143"/>
                <a:gd name="T20" fmla="*/ 48 w 94"/>
                <a:gd name="T21" fmla="*/ 54 h 143"/>
                <a:gd name="T22" fmla="*/ 19 w 94"/>
                <a:gd name="T23" fmla="*/ 90 h 143"/>
                <a:gd name="T24" fmla="*/ 47 w 94"/>
                <a:gd name="T25" fmla="*/ 127 h 143"/>
                <a:gd name="T26" fmla="*/ 75 w 94"/>
                <a:gd name="T27" fmla="*/ 90 h 143"/>
                <a:gd name="T28" fmla="*/ 48 w 94"/>
                <a:gd name="T29" fmla="*/ 5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43">
                  <a:moveTo>
                    <a:pt x="78" y="141"/>
                  </a:moveTo>
                  <a:cubicBezTo>
                    <a:pt x="75" y="125"/>
                    <a:pt x="75" y="125"/>
                    <a:pt x="75" y="125"/>
                  </a:cubicBezTo>
                  <a:cubicBezTo>
                    <a:pt x="74" y="126"/>
                    <a:pt x="65" y="143"/>
                    <a:pt x="42" y="143"/>
                  </a:cubicBezTo>
                  <a:cubicBezTo>
                    <a:pt x="16" y="143"/>
                    <a:pt x="0" y="121"/>
                    <a:pt x="0" y="91"/>
                  </a:cubicBezTo>
                  <a:cubicBezTo>
                    <a:pt x="0" y="62"/>
                    <a:pt x="18" y="40"/>
                    <a:pt x="44" y="40"/>
                  </a:cubicBezTo>
                  <a:cubicBezTo>
                    <a:pt x="65" y="40"/>
                    <a:pt x="74" y="56"/>
                    <a:pt x="75" y="58"/>
                  </a:cubicBezTo>
                  <a:cubicBezTo>
                    <a:pt x="75" y="0"/>
                    <a:pt x="75" y="0"/>
                    <a:pt x="75" y="0"/>
                  </a:cubicBezTo>
                  <a:cubicBezTo>
                    <a:pt x="94" y="0"/>
                    <a:pt x="94" y="0"/>
                    <a:pt x="94" y="0"/>
                  </a:cubicBezTo>
                  <a:cubicBezTo>
                    <a:pt x="94" y="141"/>
                    <a:pt x="94" y="141"/>
                    <a:pt x="94" y="141"/>
                  </a:cubicBezTo>
                  <a:cubicBezTo>
                    <a:pt x="78" y="141"/>
                    <a:pt x="78" y="141"/>
                    <a:pt x="78" y="141"/>
                  </a:cubicBezTo>
                  <a:close/>
                  <a:moveTo>
                    <a:pt x="48" y="54"/>
                  </a:moveTo>
                  <a:cubicBezTo>
                    <a:pt x="30" y="54"/>
                    <a:pt x="19" y="71"/>
                    <a:pt x="19" y="90"/>
                  </a:cubicBezTo>
                  <a:cubicBezTo>
                    <a:pt x="19" y="110"/>
                    <a:pt x="29" y="127"/>
                    <a:pt x="47" y="127"/>
                  </a:cubicBezTo>
                  <a:cubicBezTo>
                    <a:pt x="64" y="127"/>
                    <a:pt x="75" y="110"/>
                    <a:pt x="75" y="90"/>
                  </a:cubicBezTo>
                  <a:cubicBezTo>
                    <a:pt x="76" y="71"/>
                    <a:pt x="66" y="54"/>
                    <a:pt x="48"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 name="Freeform 49">
              <a:extLst>
                <a:ext uri="{FF2B5EF4-FFF2-40B4-BE49-F238E27FC236}">
                  <a16:creationId xmlns:a16="http://schemas.microsoft.com/office/drawing/2014/main" id="{746411D7-FE52-9D4A-5F9C-E781E2B0A65A}"/>
                </a:ext>
              </a:extLst>
            </p:cNvPr>
            <p:cNvSpPr>
              <a:spLocks/>
            </p:cNvSpPr>
            <p:nvPr/>
          </p:nvSpPr>
          <p:spPr bwMode="auto">
            <a:xfrm>
              <a:off x="3209926" y="152400"/>
              <a:ext cx="53975" cy="117475"/>
            </a:xfrm>
            <a:custGeom>
              <a:avLst/>
              <a:gdLst>
                <a:gd name="T0" fmla="*/ 61 w 64"/>
                <a:gd name="T1" fmla="*/ 18 h 142"/>
                <a:gd name="T2" fmla="*/ 49 w 64"/>
                <a:gd name="T3" fmla="*/ 15 h 142"/>
                <a:gd name="T4" fmla="*/ 36 w 64"/>
                <a:gd name="T5" fmla="*/ 21 h 142"/>
                <a:gd name="T6" fmla="*/ 34 w 64"/>
                <a:gd name="T7" fmla="*/ 35 h 142"/>
                <a:gd name="T8" fmla="*/ 34 w 64"/>
                <a:gd name="T9" fmla="*/ 43 h 142"/>
                <a:gd name="T10" fmla="*/ 59 w 64"/>
                <a:gd name="T11" fmla="*/ 43 h 142"/>
                <a:gd name="T12" fmla="*/ 59 w 64"/>
                <a:gd name="T13" fmla="*/ 57 h 142"/>
                <a:gd name="T14" fmla="*/ 34 w 64"/>
                <a:gd name="T15" fmla="*/ 57 h 142"/>
                <a:gd name="T16" fmla="*/ 34 w 64"/>
                <a:gd name="T17" fmla="*/ 142 h 142"/>
                <a:gd name="T18" fmla="*/ 15 w 64"/>
                <a:gd name="T19" fmla="*/ 142 h 142"/>
                <a:gd name="T20" fmla="*/ 15 w 64"/>
                <a:gd name="T21" fmla="*/ 57 h 142"/>
                <a:gd name="T22" fmla="*/ 0 w 64"/>
                <a:gd name="T23" fmla="*/ 57 h 142"/>
                <a:gd name="T24" fmla="*/ 0 w 64"/>
                <a:gd name="T25" fmla="*/ 43 h 142"/>
                <a:gd name="T26" fmla="*/ 15 w 64"/>
                <a:gd name="T27" fmla="*/ 43 h 142"/>
                <a:gd name="T28" fmla="*/ 15 w 64"/>
                <a:gd name="T29" fmla="*/ 32 h 142"/>
                <a:gd name="T30" fmla="*/ 22 w 64"/>
                <a:gd name="T31" fmla="*/ 9 h 142"/>
                <a:gd name="T32" fmla="*/ 45 w 64"/>
                <a:gd name="T33" fmla="*/ 0 h 142"/>
                <a:gd name="T34" fmla="*/ 64 w 64"/>
                <a:gd name="T35" fmla="*/ 4 h 142"/>
                <a:gd name="T36" fmla="*/ 61 w 64"/>
                <a:gd name="T37" fmla="*/ 1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 h="142">
                  <a:moveTo>
                    <a:pt x="61" y="18"/>
                  </a:moveTo>
                  <a:cubicBezTo>
                    <a:pt x="61" y="18"/>
                    <a:pt x="55" y="15"/>
                    <a:pt x="49" y="15"/>
                  </a:cubicBezTo>
                  <a:cubicBezTo>
                    <a:pt x="43" y="15"/>
                    <a:pt x="39" y="17"/>
                    <a:pt x="36" y="21"/>
                  </a:cubicBezTo>
                  <a:cubicBezTo>
                    <a:pt x="34" y="24"/>
                    <a:pt x="34" y="29"/>
                    <a:pt x="34" y="35"/>
                  </a:cubicBezTo>
                  <a:cubicBezTo>
                    <a:pt x="34" y="43"/>
                    <a:pt x="34" y="43"/>
                    <a:pt x="34" y="43"/>
                  </a:cubicBezTo>
                  <a:cubicBezTo>
                    <a:pt x="59" y="43"/>
                    <a:pt x="59" y="43"/>
                    <a:pt x="59" y="43"/>
                  </a:cubicBezTo>
                  <a:cubicBezTo>
                    <a:pt x="59" y="57"/>
                    <a:pt x="59" y="57"/>
                    <a:pt x="59" y="57"/>
                  </a:cubicBezTo>
                  <a:cubicBezTo>
                    <a:pt x="34" y="57"/>
                    <a:pt x="34" y="57"/>
                    <a:pt x="34" y="57"/>
                  </a:cubicBezTo>
                  <a:cubicBezTo>
                    <a:pt x="34" y="142"/>
                    <a:pt x="34" y="142"/>
                    <a:pt x="34" y="142"/>
                  </a:cubicBezTo>
                  <a:cubicBezTo>
                    <a:pt x="15" y="142"/>
                    <a:pt x="15" y="142"/>
                    <a:pt x="15" y="142"/>
                  </a:cubicBezTo>
                  <a:cubicBezTo>
                    <a:pt x="15" y="57"/>
                    <a:pt x="15" y="57"/>
                    <a:pt x="15" y="57"/>
                  </a:cubicBezTo>
                  <a:cubicBezTo>
                    <a:pt x="0" y="57"/>
                    <a:pt x="0" y="57"/>
                    <a:pt x="0" y="57"/>
                  </a:cubicBezTo>
                  <a:cubicBezTo>
                    <a:pt x="0" y="43"/>
                    <a:pt x="0" y="43"/>
                    <a:pt x="0" y="43"/>
                  </a:cubicBezTo>
                  <a:cubicBezTo>
                    <a:pt x="15" y="43"/>
                    <a:pt x="15" y="43"/>
                    <a:pt x="15" y="43"/>
                  </a:cubicBezTo>
                  <a:cubicBezTo>
                    <a:pt x="15" y="32"/>
                    <a:pt x="15" y="32"/>
                    <a:pt x="15" y="32"/>
                  </a:cubicBezTo>
                  <a:cubicBezTo>
                    <a:pt x="15" y="21"/>
                    <a:pt x="18" y="14"/>
                    <a:pt x="22" y="9"/>
                  </a:cubicBezTo>
                  <a:cubicBezTo>
                    <a:pt x="27" y="4"/>
                    <a:pt x="34" y="0"/>
                    <a:pt x="45" y="0"/>
                  </a:cubicBezTo>
                  <a:cubicBezTo>
                    <a:pt x="55" y="0"/>
                    <a:pt x="62" y="3"/>
                    <a:pt x="64" y="4"/>
                  </a:cubicBezTo>
                  <a:lnTo>
                    <a:pt x="61"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3" name="Freeform 50">
              <a:extLst>
                <a:ext uri="{FF2B5EF4-FFF2-40B4-BE49-F238E27FC236}">
                  <a16:creationId xmlns:a16="http://schemas.microsoft.com/office/drawing/2014/main" id="{71C2BF5D-0F27-5DC4-E839-53363129AF20}"/>
                </a:ext>
              </a:extLst>
            </p:cNvPr>
            <p:cNvSpPr>
              <a:spLocks/>
            </p:cNvSpPr>
            <p:nvPr/>
          </p:nvSpPr>
          <p:spPr bwMode="auto">
            <a:xfrm>
              <a:off x="3270251" y="185738"/>
              <a:ext cx="46038"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 name="Freeform 51">
              <a:extLst>
                <a:ext uri="{FF2B5EF4-FFF2-40B4-BE49-F238E27FC236}">
                  <a16:creationId xmlns:a16="http://schemas.microsoft.com/office/drawing/2014/main" id="{6AAE8FD2-F294-9C4A-F94A-068B4B7ABCFB}"/>
                </a:ext>
              </a:extLst>
            </p:cNvPr>
            <p:cNvSpPr>
              <a:spLocks noEditPoints="1"/>
            </p:cNvSpPr>
            <p:nvPr/>
          </p:nvSpPr>
          <p:spPr bwMode="auto">
            <a:xfrm>
              <a:off x="3321051" y="185738"/>
              <a:ext cx="79375" cy="85725"/>
            </a:xfrm>
            <a:custGeom>
              <a:avLst/>
              <a:gdLst>
                <a:gd name="T0" fmla="*/ 48 w 96"/>
                <a:gd name="T1" fmla="*/ 102 h 102"/>
                <a:gd name="T2" fmla="*/ 0 w 96"/>
                <a:gd name="T3" fmla="*/ 51 h 102"/>
                <a:gd name="T4" fmla="*/ 48 w 96"/>
                <a:gd name="T5" fmla="*/ 0 h 102"/>
                <a:gd name="T6" fmla="*/ 96 w 96"/>
                <a:gd name="T7" fmla="*/ 51 h 102"/>
                <a:gd name="T8" fmla="*/ 48 w 96"/>
                <a:gd name="T9" fmla="*/ 102 h 102"/>
                <a:gd name="T10" fmla="*/ 48 w 96"/>
                <a:gd name="T11" fmla="*/ 14 h 102"/>
                <a:gd name="T12" fmla="*/ 20 w 96"/>
                <a:gd name="T13" fmla="*/ 51 h 102"/>
                <a:gd name="T14" fmla="*/ 48 w 96"/>
                <a:gd name="T15" fmla="*/ 88 h 102"/>
                <a:gd name="T16" fmla="*/ 77 w 96"/>
                <a:gd name="T17" fmla="*/ 51 h 102"/>
                <a:gd name="T18" fmla="*/ 48 w 96"/>
                <a:gd name="T19" fmla="*/ 14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102">
                  <a:moveTo>
                    <a:pt x="48" y="102"/>
                  </a:moveTo>
                  <a:cubicBezTo>
                    <a:pt x="20" y="102"/>
                    <a:pt x="0" y="82"/>
                    <a:pt x="0" y="51"/>
                  </a:cubicBezTo>
                  <a:cubicBezTo>
                    <a:pt x="0" y="20"/>
                    <a:pt x="20" y="0"/>
                    <a:pt x="48" y="0"/>
                  </a:cubicBezTo>
                  <a:cubicBezTo>
                    <a:pt x="77" y="0"/>
                    <a:pt x="96" y="20"/>
                    <a:pt x="96" y="51"/>
                  </a:cubicBezTo>
                  <a:cubicBezTo>
                    <a:pt x="96" y="82"/>
                    <a:pt x="77" y="102"/>
                    <a:pt x="48" y="102"/>
                  </a:cubicBezTo>
                  <a:close/>
                  <a:moveTo>
                    <a:pt x="48" y="14"/>
                  </a:moveTo>
                  <a:cubicBezTo>
                    <a:pt x="30" y="14"/>
                    <a:pt x="20" y="29"/>
                    <a:pt x="20" y="51"/>
                  </a:cubicBezTo>
                  <a:cubicBezTo>
                    <a:pt x="20" y="72"/>
                    <a:pt x="30" y="88"/>
                    <a:pt x="48" y="88"/>
                  </a:cubicBezTo>
                  <a:cubicBezTo>
                    <a:pt x="67" y="88"/>
                    <a:pt x="77" y="72"/>
                    <a:pt x="77" y="51"/>
                  </a:cubicBezTo>
                  <a:cubicBezTo>
                    <a:pt x="77" y="29"/>
                    <a:pt x="67" y="14"/>
                    <a:pt x="48"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 name="Freeform 52">
              <a:extLst>
                <a:ext uri="{FF2B5EF4-FFF2-40B4-BE49-F238E27FC236}">
                  <a16:creationId xmlns:a16="http://schemas.microsoft.com/office/drawing/2014/main" id="{C590DB0F-DC19-CD6D-2F4D-61479185D8A5}"/>
                </a:ext>
              </a:extLst>
            </p:cNvPr>
            <p:cNvSpPr>
              <a:spLocks/>
            </p:cNvSpPr>
            <p:nvPr/>
          </p:nvSpPr>
          <p:spPr bwMode="auto">
            <a:xfrm>
              <a:off x="3419476" y="185738"/>
              <a:ext cx="117475" cy="84138"/>
            </a:xfrm>
            <a:custGeom>
              <a:avLst/>
              <a:gdLst>
                <a:gd name="T0" fmla="*/ 123 w 142"/>
                <a:gd name="T1" fmla="*/ 101 h 101"/>
                <a:gd name="T2" fmla="*/ 123 w 142"/>
                <a:gd name="T3" fmla="*/ 39 h 101"/>
                <a:gd name="T4" fmla="*/ 106 w 142"/>
                <a:gd name="T5" fmla="*/ 16 h 101"/>
                <a:gd name="T6" fmla="*/ 80 w 142"/>
                <a:gd name="T7" fmla="*/ 41 h 101"/>
                <a:gd name="T8" fmla="*/ 80 w 142"/>
                <a:gd name="T9" fmla="*/ 101 h 101"/>
                <a:gd name="T10" fmla="*/ 62 w 142"/>
                <a:gd name="T11" fmla="*/ 101 h 101"/>
                <a:gd name="T12" fmla="*/ 62 w 142"/>
                <a:gd name="T13" fmla="*/ 39 h 101"/>
                <a:gd name="T14" fmla="*/ 44 w 142"/>
                <a:gd name="T15" fmla="*/ 16 h 101"/>
                <a:gd name="T16" fmla="*/ 19 w 142"/>
                <a:gd name="T17" fmla="*/ 41 h 101"/>
                <a:gd name="T18" fmla="*/ 19 w 142"/>
                <a:gd name="T19" fmla="*/ 101 h 101"/>
                <a:gd name="T20" fmla="*/ 0 w 142"/>
                <a:gd name="T21" fmla="*/ 101 h 101"/>
                <a:gd name="T22" fmla="*/ 0 w 142"/>
                <a:gd name="T23" fmla="*/ 2 h 101"/>
                <a:gd name="T24" fmla="*/ 18 w 142"/>
                <a:gd name="T25" fmla="*/ 2 h 101"/>
                <a:gd name="T26" fmla="*/ 19 w 142"/>
                <a:gd name="T27" fmla="*/ 20 h 101"/>
                <a:gd name="T28" fmla="*/ 51 w 142"/>
                <a:gd name="T29" fmla="*/ 0 h 101"/>
                <a:gd name="T30" fmla="*/ 79 w 142"/>
                <a:gd name="T31" fmla="*/ 21 h 101"/>
                <a:gd name="T32" fmla="*/ 112 w 142"/>
                <a:gd name="T33" fmla="*/ 0 h 101"/>
                <a:gd name="T34" fmla="*/ 142 w 142"/>
                <a:gd name="T35" fmla="*/ 34 h 101"/>
                <a:gd name="T36" fmla="*/ 142 w 142"/>
                <a:gd name="T37" fmla="*/ 101 h 101"/>
                <a:gd name="T38" fmla="*/ 123 w 142"/>
                <a:gd name="T39"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2" h="101">
                  <a:moveTo>
                    <a:pt x="123" y="101"/>
                  </a:moveTo>
                  <a:cubicBezTo>
                    <a:pt x="123" y="39"/>
                    <a:pt x="123" y="39"/>
                    <a:pt x="123" y="39"/>
                  </a:cubicBezTo>
                  <a:cubicBezTo>
                    <a:pt x="123" y="26"/>
                    <a:pt x="120" y="16"/>
                    <a:pt x="106" y="16"/>
                  </a:cubicBezTo>
                  <a:cubicBezTo>
                    <a:pt x="91" y="16"/>
                    <a:pt x="81" y="34"/>
                    <a:pt x="80" y="41"/>
                  </a:cubicBezTo>
                  <a:cubicBezTo>
                    <a:pt x="80" y="101"/>
                    <a:pt x="80" y="101"/>
                    <a:pt x="80" y="101"/>
                  </a:cubicBezTo>
                  <a:cubicBezTo>
                    <a:pt x="62" y="101"/>
                    <a:pt x="62" y="101"/>
                    <a:pt x="62" y="101"/>
                  </a:cubicBezTo>
                  <a:cubicBezTo>
                    <a:pt x="62" y="39"/>
                    <a:pt x="62" y="39"/>
                    <a:pt x="62" y="39"/>
                  </a:cubicBezTo>
                  <a:cubicBezTo>
                    <a:pt x="62" y="26"/>
                    <a:pt x="59" y="16"/>
                    <a:pt x="44" y="16"/>
                  </a:cubicBezTo>
                  <a:cubicBezTo>
                    <a:pt x="30" y="16"/>
                    <a:pt x="20" y="34"/>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5" y="9"/>
                    <a:pt x="37" y="0"/>
                    <a:pt x="51" y="0"/>
                  </a:cubicBezTo>
                  <a:cubicBezTo>
                    <a:pt x="64" y="0"/>
                    <a:pt x="75" y="6"/>
                    <a:pt x="79" y="21"/>
                  </a:cubicBezTo>
                  <a:cubicBezTo>
                    <a:pt x="86" y="9"/>
                    <a:pt x="98" y="0"/>
                    <a:pt x="112" y="0"/>
                  </a:cubicBezTo>
                  <a:cubicBezTo>
                    <a:pt x="128" y="0"/>
                    <a:pt x="142" y="9"/>
                    <a:pt x="142" y="34"/>
                  </a:cubicBezTo>
                  <a:cubicBezTo>
                    <a:pt x="142" y="101"/>
                    <a:pt x="142" y="101"/>
                    <a:pt x="142" y="101"/>
                  </a:cubicBezTo>
                  <a:cubicBezTo>
                    <a:pt x="123" y="101"/>
                    <a:pt x="123" y="101"/>
                    <a:pt x="123"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6" name="Freeform 53">
              <a:extLst>
                <a:ext uri="{FF2B5EF4-FFF2-40B4-BE49-F238E27FC236}">
                  <a16:creationId xmlns:a16="http://schemas.microsoft.com/office/drawing/2014/main" id="{975A0B57-FD60-D7A6-C45A-346EA17AEAA2}"/>
                </a:ext>
              </a:extLst>
            </p:cNvPr>
            <p:cNvSpPr>
              <a:spLocks/>
            </p:cNvSpPr>
            <p:nvPr/>
          </p:nvSpPr>
          <p:spPr bwMode="auto">
            <a:xfrm>
              <a:off x="3594101" y="157163"/>
              <a:ext cx="69850" cy="112713"/>
            </a:xfrm>
            <a:custGeom>
              <a:avLst/>
              <a:gdLst>
                <a:gd name="T0" fmla="*/ 0 w 44"/>
                <a:gd name="T1" fmla="*/ 71 h 71"/>
                <a:gd name="T2" fmla="*/ 0 w 44"/>
                <a:gd name="T3" fmla="*/ 0 h 71"/>
                <a:gd name="T4" fmla="*/ 43 w 44"/>
                <a:gd name="T5" fmla="*/ 0 h 71"/>
                <a:gd name="T6" fmla="*/ 43 w 44"/>
                <a:gd name="T7" fmla="*/ 8 h 71"/>
                <a:gd name="T8" fmla="*/ 10 w 44"/>
                <a:gd name="T9" fmla="*/ 8 h 71"/>
                <a:gd name="T10" fmla="*/ 10 w 44"/>
                <a:gd name="T11" fmla="*/ 29 h 71"/>
                <a:gd name="T12" fmla="*/ 41 w 44"/>
                <a:gd name="T13" fmla="*/ 29 h 71"/>
                <a:gd name="T14" fmla="*/ 41 w 44"/>
                <a:gd name="T15" fmla="*/ 38 h 71"/>
                <a:gd name="T16" fmla="*/ 10 w 44"/>
                <a:gd name="T17" fmla="*/ 38 h 71"/>
                <a:gd name="T18" fmla="*/ 10 w 44"/>
                <a:gd name="T19" fmla="*/ 62 h 71"/>
                <a:gd name="T20" fmla="*/ 44 w 44"/>
                <a:gd name="T21" fmla="*/ 62 h 71"/>
                <a:gd name="T22" fmla="*/ 44 w 44"/>
                <a:gd name="T23" fmla="*/ 71 h 71"/>
                <a:gd name="T24" fmla="*/ 0 w 44"/>
                <a:gd name="T25" fmla="*/ 71 h 71"/>
                <a:gd name="T26" fmla="*/ 0 w 44"/>
                <a:gd name="T27"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71">
                  <a:moveTo>
                    <a:pt x="0" y="71"/>
                  </a:moveTo>
                  <a:lnTo>
                    <a:pt x="0" y="0"/>
                  </a:lnTo>
                  <a:lnTo>
                    <a:pt x="43" y="0"/>
                  </a:lnTo>
                  <a:lnTo>
                    <a:pt x="43" y="8"/>
                  </a:lnTo>
                  <a:lnTo>
                    <a:pt x="10" y="8"/>
                  </a:lnTo>
                  <a:lnTo>
                    <a:pt x="10" y="29"/>
                  </a:lnTo>
                  <a:lnTo>
                    <a:pt x="41" y="29"/>
                  </a:lnTo>
                  <a:lnTo>
                    <a:pt x="41" y="38"/>
                  </a:lnTo>
                  <a:lnTo>
                    <a:pt x="10" y="38"/>
                  </a:lnTo>
                  <a:lnTo>
                    <a:pt x="10" y="62"/>
                  </a:lnTo>
                  <a:lnTo>
                    <a:pt x="44" y="62"/>
                  </a:lnTo>
                  <a:lnTo>
                    <a:pt x="44" y="71"/>
                  </a:lnTo>
                  <a:lnTo>
                    <a:pt x="0" y="71"/>
                  </a:lnTo>
                  <a:lnTo>
                    <a:pt x="0" y="7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7" name="Freeform 54">
              <a:extLst>
                <a:ext uri="{FF2B5EF4-FFF2-40B4-BE49-F238E27FC236}">
                  <a16:creationId xmlns:a16="http://schemas.microsoft.com/office/drawing/2014/main" id="{E8018739-B110-09C4-D3DE-76CFD23BB4E9}"/>
                </a:ext>
              </a:extLst>
            </p:cNvPr>
            <p:cNvSpPr>
              <a:spLocks/>
            </p:cNvSpPr>
            <p:nvPr/>
          </p:nvSpPr>
          <p:spPr bwMode="auto">
            <a:xfrm>
              <a:off x="3671888" y="188913"/>
              <a:ext cx="77788" cy="80963"/>
            </a:xfrm>
            <a:custGeom>
              <a:avLst/>
              <a:gdLst>
                <a:gd name="T0" fmla="*/ 38 w 49"/>
                <a:gd name="T1" fmla="*/ 51 h 51"/>
                <a:gd name="T2" fmla="*/ 24 w 49"/>
                <a:gd name="T3" fmla="*/ 30 h 51"/>
                <a:gd name="T4" fmla="*/ 11 w 49"/>
                <a:gd name="T5" fmla="*/ 51 h 51"/>
                <a:gd name="T6" fmla="*/ 0 w 49"/>
                <a:gd name="T7" fmla="*/ 51 h 51"/>
                <a:gd name="T8" fmla="*/ 18 w 49"/>
                <a:gd name="T9" fmla="*/ 25 h 51"/>
                <a:gd name="T10" fmla="*/ 1 w 49"/>
                <a:gd name="T11" fmla="*/ 0 h 51"/>
                <a:gd name="T12" fmla="*/ 12 w 49"/>
                <a:gd name="T13" fmla="*/ 0 h 51"/>
                <a:gd name="T14" fmla="*/ 25 w 49"/>
                <a:gd name="T15" fmla="*/ 19 h 51"/>
                <a:gd name="T16" fmla="*/ 37 w 49"/>
                <a:gd name="T17" fmla="*/ 0 h 51"/>
                <a:gd name="T18" fmla="*/ 48 w 49"/>
                <a:gd name="T19" fmla="*/ 0 h 51"/>
                <a:gd name="T20" fmla="*/ 30 w 49"/>
                <a:gd name="T21" fmla="*/ 25 h 51"/>
                <a:gd name="T22" fmla="*/ 49 w 49"/>
                <a:gd name="T23" fmla="*/ 51 h 51"/>
                <a:gd name="T24" fmla="*/ 38 w 49"/>
                <a:gd name="T2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1">
                  <a:moveTo>
                    <a:pt x="38" y="51"/>
                  </a:moveTo>
                  <a:lnTo>
                    <a:pt x="24" y="30"/>
                  </a:lnTo>
                  <a:lnTo>
                    <a:pt x="11" y="51"/>
                  </a:lnTo>
                  <a:lnTo>
                    <a:pt x="0" y="51"/>
                  </a:lnTo>
                  <a:lnTo>
                    <a:pt x="18" y="25"/>
                  </a:lnTo>
                  <a:lnTo>
                    <a:pt x="1" y="0"/>
                  </a:lnTo>
                  <a:lnTo>
                    <a:pt x="12" y="0"/>
                  </a:lnTo>
                  <a:lnTo>
                    <a:pt x="25" y="19"/>
                  </a:lnTo>
                  <a:lnTo>
                    <a:pt x="37" y="0"/>
                  </a:lnTo>
                  <a:lnTo>
                    <a:pt x="48" y="0"/>
                  </a:lnTo>
                  <a:lnTo>
                    <a:pt x="30" y="25"/>
                  </a:lnTo>
                  <a:lnTo>
                    <a:pt x="49" y="51"/>
                  </a:lnTo>
                  <a:lnTo>
                    <a:pt x="38"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8" name="Freeform 55">
              <a:extLst>
                <a:ext uri="{FF2B5EF4-FFF2-40B4-BE49-F238E27FC236}">
                  <a16:creationId xmlns:a16="http://schemas.microsoft.com/office/drawing/2014/main" id="{6262A5DA-588E-44E3-D3E5-B27EFDFBA451}"/>
                </a:ext>
              </a:extLst>
            </p:cNvPr>
            <p:cNvSpPr>
              <a:spLocks noEditPoints="1"/>
            </p:cNvSpPr>
            <p:nvPr/>
          </p:nvSpPr>
          <p:spPr bwMode="auto">
            <a:xfrm>
              <a:off x="3763963" y="185738"/>
              <a:ext cx="77788" cy="114300"/>
            </a:xfrm>
            <a:custGeom>
              <a:avLst/>
              <a:gdLst>
                <a:gd name="T0" fmla="*/ 49 w 94"/>
                <a:gd name="T1" fmla="*/ 102 h 136"/>
                <a:gd name="T2" fmla="*/ 18 w 94"/>
                <a:gd name="T3" fmla="*/ 85 h 136"/>
                <a:gd name="T4" fmla="*/ 18 w 94"/>
                <a:gd name="T5" fmla="*/ 136 h 136"/>
                <a:gd name="T6" fmla="*/ 0 w 94"/>
                <a:gd name="T7" fmla="*/ 136 h 136"/>
                <a:gd name="T8" fmla="*/ 0 w 94"/>
                <a:gd name="T9" fmla="*/ 1 h 136"/>
                <a:gd name="T10" fmla="*/ 17 w 94"/>
                <a:gd name="T11" fmla="*/ 1 h 136"/>
                <a:gd name="T12" fmla="*/ 18 w 94"/>
                <a:gd name="T13" fmla="*/ 17 h 136"/>
                <a:gd name="T14" fmla="*/ 51 w 94"/>
                <a:gd name="T15" fmla="*/ 0 h 136"/>
                <a:gd name="T16" fmla="*/ 94 w 94"/>
                <a:gd name="T17" fmla="*/ 51 h 136"/>
                <a:gd name="T18" fmla="*/ 49 w 94"/>
                <a:gd name="T19" fmla="*/ 102 h 136"/>
                <a:gd name="T20" fmla="*/ 46 w 94"/>
                <a:gd name="T21" fmla="*/ 14 h 136"/>
                <a:gd name="T22" fmla="*/ 17 w 94"/>
                <a:gd name="T23" fmla="*/ 50 h 136"/>
                <a:gd name="T24" fmla="*/ 45 w 94"/>
                <a:gd name="T25" fmla="*/ 87 h 136"/>
                <a:gd name="T26" fmla="*/ 74 w 94"/>
                <a:gd name="T27" fmla="*/ 50 h 136"/>
                <a:gd name="T28" fmla="*/ 46 w 94"/>
                <a:gd name="T29" fmla="*/ 1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36">
                  <a:moveTo>
                    <a:pt x="49" y="102"/>
                  </a:moveTo>
                  <a:cubicBezTo>
                    <a:pt x="29" y="102"/>
                    <a:pt x="21" y="89"/>
                    <a:pt x="18" y="85"/>
                  </a:cubicBezTo>
                  <a:cubicBezTo>
                    <a:pt x="18" y="136"/>
                    <a:pt x="18" y="136"/>
                    <a:pt x="18" y="136"/>
                  </a:cubicBezTo>
                  <a:cubicBezTo>
                    <a:pt x="0" y="136"/>
                    <a:pt x="0" y="136"/>
                    <a:pt x="0" y="136"/>
                  </a:cubicBezTo>
                  <a:cubicBezTo>
                    <a:pt x="0" y="1"/>
                    <a:pt x="0" y="1"/>
                    <a:pt x="0" y="1"/>
                  </a:cubicBezTo>
                  <a:cubicBezTo>
                    <a:pt x="17" y="1"/>
                    <a:pt x="17" y="1"/>
                    <a:pt x="17" y="1"/>
                  </a:cubicBezTo>
                  <a:cubicBezTo>
                    <a:pt x="18" y="17"/>
                    <a:pt x="18" y="17"/>
                    <a:pt x="18" y="17"/>
                  </a:cubicBezTo>
                  <a:cubicBezTo>
                    <a:pt x="20" y="15"/>
                    <a:pt x="30" y="0"/>
                    <a:pt x="51" y="0"/>
                  </a:cubicBezTo>
                  <a:cubicBezTo>
                    <a:pt x="78" y="0"/>
                    <a:pt x="94" y="21"/>
                    <a:pt x="94" y="51"/>
                  </a:cubicBezTo>
                  <a:cubicBezTo>
                    <a:pt x="93" y="81"/>
                    <a:pt x="75" y="102"/>
                    <a:pt x="49" y="102"/>
                  </a:cubicBezTo>
                  <a:close/>
                  <a:moveTo>
                    <a:pt x="46" y="14"/>
                  </a:moveTo>
                  <a:cubicBezTo>
                    <a:pt x="29" y="14"/>
                    <a:pt x="17" y="31"/>
                    <a:pt x="17" y="50"/>
                  </a:cubicBezTo>
                  <a:cubicBezTo>
                    <a:pt x="17" y="70"/>
                    <a:pt x="28" y="87"/>
                    <a:pt x="45" y="87"/>
                  </a:cubicBezTo>
                  <a:cubicBezTo>
                    <a:pt x="62" y="87"/>
                    <a:pt x="74" y="70"/>
                    <a:pt x="74" y="50"/>
                  </a:cubicBezTo>
                  <a:cubicBezTo>
                    <a:pt x="74" y="31"/>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9" name="Freeform 56">
              <a:extLst>
                <a:ext uri="{FF2B5EF4-FFF2-40B4-BE49-F238E27FC236}">
                  <a16:creationId xmlns:a16="http://schemas.microsoft.com/office/drawing/2014/main" id="{35512E43-0E79-8BBC-F997-A442D44277DD}"/>
                </a:ext>
              </a:extLst>
            </p:cNvPr>
            <p:cNvSpPr>
              <a:spLocks noEditPoints="1"/>
            </p:cNvSpPr>
            <p:nvPr/>
          </p:nvSpPr>
          <p:spPr bwMode="auto">
            <a:xfrm>
              <a:off x="3852863"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5"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0" name="Freeform 57">
              <a:extLst>
                <a:ext uri="{FF2B5EF4-FFF2-40B4-BE49-F238E27FC236}">
                  <a16:creationId xmlns:a16="http://schemas.microsoft.com/office/drawing/2014/main" id="{FEF6EF1B-2A95-0FAE-281F-3A8B2AACAC0B}"/>
                </a:ext>
              </a:extLst>
            </p:cNvPr>
            <p:cNvSpPr>
              <a:spLocks/>
            </p:cNvSpPr>
            <p:nvPr/>
          </p:nvSpPr>
          <p:spPr bwMode="auto">
            <a:xfrm>
              <a:off x="3946526" y="185738"/>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 name="Freeform 58">
              <a:extLst>
                <a:ext uri="{FF2B5EF4-FFF2-40B4-BE49-F238E27FC236}">
                  <a16:creationId xmlns:a16="http://schemas.microsoft.com/office/drawing/2014/main" id="{AF31A35E-7433-891D-44E8-BEA36D454EE3}"/>
                </a:ext>
              </a:extLst>
            </p:cNvPr>
            <p:cNvSpPr>
              <a:spLocks noEditPoints="1"/>
            </p:cNvSpPr>
            <p:nvPr/>
          </p:nvSpPr>
          <p:spPr bwMode="auto">
            <a:xfrm>
              <a:off x="4005263" y="150813"/>
              <a:ext cx="20638" cy="119063"/>
            </a:xfrm>
            <a:custGeom>
              <a:avLst/>
              <a:gdLst>
                <a:gd name="T0" fmla="*/ 13 w 26"/>
                <a:gd name="T1" fmla="*/ 25 h 144"/>
                <a:gd name="T2" fmla="*/ 0 w 26"/>
                <a:gd name="T3" fmla="*/ 13 h 144"/>
                <a:gd name="T4" fmla="*/ 13 w 26"/>
                <a:gd name="T5" fmla="*/ 0 h 144"/>
                <a:gd name="T6" fmla="*/ 26 w 26"/>
                <a:gd name="T7" fmla="*/ 12 h 144"/>
                <a:gd name="T8" fmla="*/ 13 w 26"/>
                <a:gd name="T9" fmla="*/ 25 h 144"/>
                <a:gd name="T10" fmla="*/ 3 w 26"/>
                <a:gd name="T11" fmla="*/ 144 h 144"/>
                <a:gd name="T12" fmla="*/ 3 w 26"/>
                <a:gd name="T13" fmla="*/ 45 h 144"/>
                <a:gd name="T14" fmla="*/ 22 w 26"/>
                <a:gd name="T15" fmla="*/ 45 h 144"/>
                <a:gd name="T16" fmla="*/ 22 w 26"/>
                <a:gd name="T17" fmla="*/ 144 h 144"/>
                <a:gd name="T18" fmla="*/ 3 w 26"/>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4">
                  <a:moveTo>
                    <a:pt x="13" y="25"/>
                  </a:moveTo>
                  <a:cubicBezTo>
                    <a:pt x="6" y="25"/>
                    <a:pt x="0" y="20"/>
                    <a:pt x="0" y="13"/>
                  </a:cubicBezTo>
                  <a:cubicBezTo>
                    <a:pt x="0" y="6"/>
                    <a:pt x="6" y="0"/>
                    <a:pt x="13" y="0"/>
                  </a:cubicBezTo>
                  <a:cubicBezTo>
                    <a:pt x="20" y="0"/>
                    <a:pt x="26" y="6"/>
                    <a:pt x="26" y="12"/>
                  </a:cubicBezTo>
                  <a:cubicBezTo>
                    <a:pt x="26" y="19"/>
                    <a:pt x="20" y="25"/>
                    <a:pt x="13"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2" name="Freeform 59">
              <a:extLst>
                <a:ext uri="{FF2B5EF4-FFF2-40B4-BE49-F238E27FC236}">
                  <a16:creationId xmlns:a16="http://schemas.microsoft.com/office/drawing/2014/main" id="{011AEB08-8C96-F19B-82E4-848E1AED67AD}"/>
                </a:ext>
              </a:extLst>
            </p:cNvPr>
            <p:cNvSpPr>
              <a:spLocks noEditPoints="1"/>
            </p:cNvSpPr>
            <p:nvPr/>
          </p:nvSpPr>
          <p:spPr bwMode="auto">
            <a:xfrm>
              <a:off x="4041776"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 name="Freeform 60">
              <a:extLst>
                <a:ext uri="{FF2B5EF4-FFF2-40B4-BE49-F238E27FC236}">
                  <a16:creationId xmlns:a16="http://schemas.microsoft.com/office/drawing/2014/main" id="{131EA098-7609-E572-FDAB-89536CA9855D}"/>
                </a:ext>
              </a:extLst>
            </p:cNvPr>
            <p:cNvSpPr>
              <a:spLocks/>
            </p:cNvSpPr>
            <p:nvPr/>
          </p:nvSpPr>
          <p:spPr bwMode="auto">
            <a:xfrm>
              <a:off x="4135438" y="185738"/>
              <a:ext cx="69850" cy="84138"/>
            </a:xfrm>
            <a:custGeom>
              <a:avLst/>
              <a:gdLst>
                <a:gd name="T0" fmla="*/ 65 w 84"/>
                <a:gd name="T1" fmla="*/ 101 h 101"/>
                <a:gd name="T2" fmla="*/ 65 w 84"/>
                <a:gd name="T3" fmla="*/ 41 h 101"/>
                <a:gd name="T4" fmla="*/ 45 w 84"/>
                <a:gd name="T5" fmla="*/ 16 h 101"/>
                <a:gd name="T6" fmla="*/ 19 w 84"/>
                <a:gd name="T7" fmla="*/ 41 h 101"/>
                <a:gd name="T8" fmla="*/ 19 w 84"/>
                <a:gd name="T9" fmla="*/ 101 h 101"/>
                <a:gd name="T10" fmla="*/ 0 w 84"/>
                <a:gd name="T11" fmla="*/ 101 h 101"/>
                <a:gd name="T12" fmla="*/ 0 w 84"/>
                <a:gd name="T13" fmla="*/ 2 h 101"/>
                <a:gd name="T14" fmla="*/ 18 w 84"/>
                <a:gd name="T15" fmla="*/ 2 h 101"/>
                <a:gd name="T16" fmla="*/ 19 w 84"/>
                <a:gd name="T17" fmla="*/ 20 h 101"/>
                <a:gd name="T18" fmla="*/ 52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1"/>
                    <a:pt x="65" y="41"/>
                    <a:pt x="65" y="41"/>
                  </a:cubicBezTo>
                  <a:cubicBezTo>
                    <a:pt x="65" y="26"/>
                    <a:pt x="60" y="16"/>
                    <a:pt x="45" y="16"/>
                  </a:cubicBezTo>
                  <a:cubicBezTo>
                    <a:pt x="30" y="16"/>
                    <a:pt x="21" y="32"/>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2"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4" name="Freeform 61">
              <a:extLst>
                <a:ext uri="{FF2B5EF4-FFF2-40B4-BE49-F238E27FC236}">
                  <a16:creationId xmlns:a16="http://schemas.microsoft.com/office/drawing/2014/main" id="{8CB86734-E125-A2B2-51F8-7EC52DBF269F}"/>
                </a:ext>
              </a:extLst>
            </p:cNvPr>
            <p:cNvSpPr>
              <a:spLocks/>
            </p:cNvSpPr>
            <p:nvPr/>
          </p:nvSpPr>
          <p:spPr bwMode="auto">
            <a:xfrm>
              <a:off x="4221163" y="185738"/>
              <a:ext cx="71438" cy="85725"/>
            </a:xfrm>
            <a:custGeom>
              <a:avLst/>
              <a:gdLst>
                <a:gd name="T0" fmla="*/ 76 w 86"/>
                <a:gd name="T1" fmla="*/ 28 h 103"/>
                <a:gd name="T2" fmla="*/ 51 w 86"/>
                <a:gd name="T3" fmla="*/ 15 h 103"/>
                <a:gd name="T4" fmla="*/ 20 w 86"/>
                <a:gd name="T5" fmla="*/ 51 h 103"/>
                <a:gd name="T6" fmla="*/ 50 w 86"/>
                <a:gd name="T7" fmla="*/ 86 h 103"/>
                <a:gd name="T8" fmla="*/ 76 w 86"/>
                <a:gd name="T9" fmla="*/ 73 h 103"/>
                <a:gd name="T10" fmla="*/ 86 w 86"/>
                <a:gd name="T11" fmla="*/ 85 h 103"/>
                <a:gd name="T12" fmla="*/ 47 w 86"/>
                <a:gd name="T13" fmla="*/ 103 h 103"/>
                <a:gd name="T14" fmla="*/ 0 w 86"/>
                <a:gd name="T15" fmla="*/ 51 h 103"/>
                <a:gd name="T16" fmla="*/ 48 w 86"/>
                <a:gd name="T17" fmla="*/ 0 h 103"/>
                <a:gd name="T18" fmla="*/ 85 w 86"/>
                <a:gd name="T19" fmla="*/ 17 h 103"/>
                <a:gd name="T20" fmla="*/ 76 w 86"/>
                <a:gd name="T21" fmla="*/ 28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6" h="103">
                  <a:moveTo>
                    <a:pt x="76" y="28"/>
                  </a:moveTo>
                  <a:cubicBezTo>
                    <a:pt x="76" y="28"/>
                    <a:pt x="67" y="15"/>
                    <a:pt x="51" y="15"/>
                  </a:cubicBezTo>
                  <a:cubicBezTo>
                    <a:pt x="34" y="15"/>
                    <a:pt x="20" y="27"/>
                    <a:pt x="20" y="51"/>
                  </a:cubicBezTo>
                  <a:cubicBezTo>
                    <a:pt x="20" y="75"/>
                    <a:pt x="34" y="86"/>
                    <a:pt x="50" y="86"/>
                  </a:cubicBezTo>
                  <a:cubicBezTo>
                    <a:pt x="66" y="86"/>
                    <a:pt x="76" y="74"/>
                    <a:pt x="76" y="73"/>
                  </a:cubicBezTo>
                  <a:cubicBezTo>
                    <a:pt x="86" y="85"/>
                    <a:pt x="86" y="85"/>
                    <a:pt x="86" y="85"/>
                  </a:cubicBezTo>
                  <a:cubicBezTo>
                    <a:pt x="85" y="86"/>
                    <a:pt x="74" y="103"/>
                    <a:pt x="47" y="103"/>
                  </a:cubicBezTo>
                  <a:cubicBezTo>
                    <a:pt x="21" y="103"/>
                    <a:pt x="0" y="83"/>
                    <a:pt x="0" y="51"/>
                  </a:cubicBezTo>
                  <a:cubicBezTo>
                    <a:pt x="0" y="19"/>
                    <a:pt x="22" y="0"/>
                    <a:pt x="48" y="0"/>
                  </a:cubicBezTo>
                  <a:cubicBezTo>
                    <a:pt x="74" y="0"/>
                    <a:pt x="84" y="16"/>
                    <a:pt x="85" y="17"/>
                  </a:cubicBezTo>
                  <a:lnTo>
                    <a:pt x="76"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 name="Freeform 62">
              <a:extLst>
                <a:ext uri="{FF2B5EF4-FFF2-40B4-BE49-F238E27FC236}">
                  <a16:creationId xmlns:a16="http://schemas.microsoft.com/office/drawing/2014/main" id="{E2BA6FAC-BC0B-955C-76C2-7569276E7C26}"/>
                </a:ext>
              </a:extLst>
            </p:cNvPr>
            <p:cNvSpPr>
              <a:spLocks noEditPoints="1"/>
            </p:cNvSpPr>
            <p:nvPr/>
          </p:nvSpPr>
          <p:spPr bwMode="auto">
            <a:xfrm>
              <a:off x="43037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1"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 name="Rectangle 63">
              <a:extLst>
                <a:ext uri="{FF2B5EF4-FFF2-40B4-BE49-F238E27FC236}">
                  <a16:creationId xmlns:a16="http://schemas.microsoft.com/office/drawing/2014/main" id="{8B1668FC-ED11-4E5F-5CD7-B8AECBE72E88}"/>
                </a:ext>
              </a:extLst>
            </p:cNvPr>
            <p:cNvSpPr>
              <a:spLocks noChangeArrowheads="1"/>
            </p:cNvSpPr>
            <p:nvPr/>
          </p:nvSpPr>
          <p:spPr bwMode="auto">
            <a:xfrm>
              <a:off x="2271713" y="-269875"/>
              <a:ext cx="12700" cy="7731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 name="Oval 64">
              <a:extLst>
                <a:ext uri="{FF2B5EF4-FFF2-40B4-BE49-F238E27FC236}">
                  <a16:creationId xmlns:a16="http://schemas.microsoft.com/office/drawing/2014/main" id="{E764F59C-9348-969F-DC4C-91400D94748F}"/>
                </a:ext>
              </a:extLst>
            </p:cNvPr>
            <p:cNvSpPr>
              <a:spLocks noChangeArrowheads="1"/>
            </p:cNvSpPr>
            <p:nvPr/>
          </p:nvSpPr>
          <p:spPr bwMode="auto">
            <a:xfrm>
              <a:off x="911226" y="-279400"/>
              <a:ext cx="119063" cy="1206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8" name="Oval 65">
              <a:extLst>
                <a:ext uri="{FF2B5EF4-FFF2-40B4-BE49-F238E27FC236}">
                  <a16:creationId xmlns:a16="http://schemas.microsoft.com/office/drawing/2014/main" id="{0C6CC64C-557B-7855-41F2-B4CCE30CCF03}"/>
                </a:ext>
              </a:extLst>
            </p:cNvPr>
            <p:cNvSpPr>
              <a:spLocks noChangeArrowheads="1"/>
            </p:cNvSpPr>
            <p:nvPr/>
          </p:nvSpPr>
          <p:spPr bwMode="auto">
            <a:xfrm>
              <a:off x="752476" y="-269875"/>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9" name="Oval 66">
              <a:extLst>
                <a:ext uri="{FF2B5EF4-FFF2-40B4-BE49-F238E27FC236}">
                  <a16:creationId xmlns:a16="http://schemas.microsoft.com/office/drawing/2014/main" id="{6F43F3D1-B8CB-54F6-36F7-16314257D69B}"/>
                </a:ext>
              </a:extLst>
            </p:cNvPr>
            <p:cNvSpPr>
              <a:spLocks noChangeArrowheads="1"/>
            </p:cNvSpPr>
            <p:nvPr/>
          </p:nvSpPr>
          <p:spPr bwMode="auto">
            <a:xfrm>
              <a:off x="919163" y="-103188"/>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0" name="Oval 67">
              <a:extLst>
                <a:ext uri="{FF2B5EF4-FFF2-40B4-BE49-F238E27FC236}">
                  <a16:creationId xmlns:a16="http://schemas.microsoft.com/office/drawing/2014/main" id="{92E571BB-D352-2156-6D4A-C44BE8B1DEC3}"/>
                </a:ext>
              </a:extLst>
            </p:cNvPr>
            <p:cNvSpPr>
              <a:spLocks noChangeArrowheads="1"/>
            </p:cNvSpPr>
            <p:nvPr/>
          </p:nvSpPr>
          <p:spPr bwMode="auto">
            <a:xfrm>
              <a:off x="927101" y="53975"/>
              <a:ext cx="85725"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1" name="Oval 68">
              <a:extLst>
                <a:ext uri="{FF2B5EF4-FFF2-40B4-BE49-F238E27FC236}">
                  <a16:creationId xmlns:a16="http://schemas.microsoft.com/office/drawing/2014/main" id="{7A8957F8-68A4-3EE6-C67A-79E4C3B0E740}"/>
                </a:ext>
              </a:extLst>
            </p:cNvPr>
            <p:cNvSpPr>
              <a:spLocks noChangeArrowheads="1"/>
            </p:cNvSpPr>
            <p:nvPr/>
          </p:nvSpPr>
          <p:spPr bwMode="auto">
            <a:xfrm>
              <a:off x="760413" y="-95250"/>
              <a:ext cx="87313"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2" name="Oval 69">
              <a:extLst>
                <a:ext uri="{FF2B5EF4-FFF2-40B4-BE49-F238E27FC236}">
                  <a16:creationId xmlns:a16="http://schemas.microsoft.com/office/drawing/2014/main" id="{E37C8ED8-118C-127C-C8D8-93DB49103625}"/>
                </a:ext>
              </a:extLst>
            </p:cNvPr>
            <p:cNvSpPr>
              <a:spLocks noChangeArrowheads="1"/>
            </p:cNvSpPr>
            <p:nvPr/>
          </p:nvSpPr>
          <p:spPr bwMode="auto">
            <a:xfrm>
              <a:off x="611188" y="-261938"/>
              <a:ext cx="85725"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 name="TextBox 2">
            <a:extLst>
              <a:ext uri="{FF2B5EF4-FFF2-40B4-BE49-F238E27FC236}">
                <a16:creationId xmlns:a16="http://schemas.microsoft.com/office/drawing/2014/main" id="{2CDAAB41-4F5B-0002-62E7-0314002034DE}"/>
              </a:ext>
            </a:extLst>
          </p:cNvPr>
          <p:cNvSpPr txBox="1"/>
          <p:nvPr/>
        </p:nvSpPr>
        <p:spPr>
          <a:xfrm>
            <a:off x="1516830" y="6334188"/>
            <a:ext cx="5719046" cy="153888"/>
          </a:xfrm>
          <a:prstGeom prst="rect">
            <a:avLst/>
          </a:prstGeom>
          <a:noFill/>
        </p:spPr>
        <p:txBody>
          <a:bodyPr wrap="square" lIns="0" tIns="0" rIns="0" bIns="0" rtlCol="0">
            <a:spAutoFit/>
          </a:bodyPr>
          <a:lstStyle/>
          <a:p>
            <a:pPr algn="ctr"/>
            <a:r>
              <a:rPr lang="en-US" sz="1000" dirty="0">
                <a:solidFill>
                  <a:schemeClr val="bg1"/>
                </a:solidFill>
              </a:rPr>
              <a:t>Includes content supplied by Sales Benchmark Index; Copyright © Sales Benchmark Index, 2024</a:t>
            </a:r>
          </a:p>
        </p:txBody>
      </p:sp>
    </p:spTree>
    <p:extLst>
      <p:ext uri="{BB962C8B-B14F-4D97-AF65-F5344CB8AC3E}">
        <p14:creationId xmlns:p14="http://schemas.microsoft.com/office/powerpoint/2010/main" val="5981984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p:cSld name="6_Title Slide blue dots bkdg">
    <p:bg>
      <p:bgPr>
        <a:solidFill>
          <a:schemeClr val="accent1"/>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64658552-6E07-9117-0CA9-3B60B698736B}"/>
              </a:ext>
            </a:extLst>
          </p:cNvPr>
          <p:cNvGraphicFramePr>
            <a:graphicFrameLocks noChangeAspect="1"/>
          </p:cNvGraphicFramePr>
          <p:nvPr>
            <p:custDataLst>
              <p:tags r:id="rId1"/>
            </p:custDataLst>
            <p:extLst>
              <p:ext uri="{D42A27DB-BD31-4B8C-83A1-F6EECF244321}">
                <p14:modId xmlns:p14="http://schemas.microsoft.com/office/powerpoint/2010/main" val="251992481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4" name="Object 3" hidden="1">
                        <a:extLst>
                          <a:ext uri="{FF2B5EF4-FFF2-40B4-BE49-F238E27FC236}">
                            <a16:creationId xmlns:a16="http://schemas.microsoft.com/office/drawing/2014/main" id="{64658552-6E07-9117-0CA9-3B60B698736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5" name="Picture 4" descr="Background pattern&#10;&#10;Description automatically generated">
            <a:extLst>
              <a:ext uri="{FF2B5EF4-FFF2-40B4-BE49-F238E27FC236}">
                <a16:creationId xmlns:a16="http://schemas.microsoft.com/office/drawing/2014/main" id="{D97D4CC6-32AD-BCA7-E5DC-806815585B1F}"/>
              </a:ext>
            </a:extLst>
          </p:cNvPr>
          <p:cNvPicPr>
            <a:picLocks noChangeAspect="1"/>
          </p:cNvPicPr>
          <p:nvPr/>
        </p:nvPicPr>
        <p:blipFill rotWithShape="1">
          <a:blip r:embed="rId5" cstate="email">
            <a:extLst>
              <a:ext uri="{BEBA8EAE-BF5A-486C-A8C5-ECC9F3942E4B}">
                <a14:imgProps xmlns:a14="http://schemas.microsoft.com/office/drawing/2010/main">
                  <a14:imgLayer r:embed="rId6">
                    <a14:imgEffect>
                      <a14:brightnessContrast bright="-45000"/>
                    </a14:imgEffect>
                  </a14:imgLayer>
                </a14:imgProps>
              </a:ext>
              <a:ext uri="{28A0092B-C50C-407E-A947-70E740481C1C}">
                <a14:useLocalDpi xmlns:a14="http://schemas.microsoft.com/office/drawing/2010/main"/>
              </a:ext>
            </a:extLst>
          </a:blip>
          <a:srcRect/>
          <a:stretch/>
        </p:blipFill>
        <p:spPr>
          <a:xfrm>
            <a:off x="10673" y="0"/>
            <a:ext cx="12192000" cy="6858000"/>
          </a:xfrm>
          <a:prstGeom prst="rect">
            <a:avLst/>
          </a:prstGeom>
        </p:spPr>
      </p:pic>
      <p:sp>
        <p:nvSpPr>
          <p:cNvPr id="2" name="Title 1">
            <a:extLst>
              <a:ext uri="{FF2B5EF4-FFF2-40B4-BE49-F238E27FC236}">
                <a16:creationId xmlns:a16="http://schemas.microsoft.com/office/drawing/2014/main" id="{9C5F5AEC-749C-44CA-94C1-9495903C3571}"/>
              </a:ext>
            </a:extLst>
          </p:cNvPr>
          <p:cNvSpPr>
            <a:spLocks noGrp="1"/>
          </p:cNvSpPr>
          <p:nvPr>
            <p:ph type="ctrTitle"/>
          </p:nvPr>
        </p:nvSpPr>
        <p:spPr>
          <a:xfrm>
            <a:off x="1516830" y="2523757"/>
            <a:ext cx="9139234" cy="664797"/>
          </a:xfrm>
        </p:spPr>
        <p:txBody>
          <a:bodyPr vert="horz" lIns="91440" tIns="91440" rIns="91440" bIns="91440" anchor="ctr">
            <a:noAutofit/>
          </a:bodyPr>
          <a:lstStyle>
            <a:lvl1pPr algn="l">
              <a:defRPr sz="3600">
                <a:solidFill>
                  <a:schemeClr val="bg1"/>
                </a:solidFill>
              </a:defRPr>
            </a:lvl1pPr>
          </a:lstStyle>
          <a:p>
            <a:r>
              <a:rPr lang="en-US"/>
              <a:t>Click to edit Master title style</a:t>
            </a:r>
            <a:endParaRPr lang="en-US" dirty="0"/>
          </a:p>
        </p:txBody>
      </p:sp>
      <p:sp>
        <p:nvSpPr>
          <p:cNvPr id="82" name="Text Placeholder 81">
            <a:extLst>
              <a:ext uri="{FF2B5EF4-FFF2-40B4-BE49-F238E27FC236}">
                <a16:creationId xmlns:a16="http://schemas.microsoft.com/office/drawing/2014/main" id="{B020BF28-FA10-43DE-B2FD-965A7D8594C0}"/>
              </a:ext>
            </a:extLst>
          </p:cNvPr>
          <p:cNvSpPr>
            <a:spLocks noGrp="1"/>
          </p:cNvSpPr>
          <p:nvPr>
            <p:ph type="body" sz="quarter" idx="13"/>
          </p:nvPr>
        </p:nvSpPr>
        <p:spPr>
          <a:xfrm>
            <a:off x="1520386" y="3998279"/>
            <a:ext cx="4586287" cy="323850"/>
          </a:xfrm>
        </p:spPr>
        <p:txBody>
          <a:bodyPr lIns="91440" tIns="91440" rIns="91440" bIns="91440" anchor="ctr"/>
          <a:lstStyle>
            <a:lvl1pPr>
              <a:defRPr b="0">
                <a:solidFill>
                  <a:schemeClr val="bg1"/>
                </a:solidFill>
              </a:defRPr>
            </a:lvl1pPr>
          </a:lstStyle>
          <a:p>
            <a:pPr lvl="0"/>
            <a:r>
              <a:rPr lang="en-US"/>
              <a:t>Click to edit Master text styles</a:t>
            </a:r>
          </a:p>
        </p:txBody>
      </p:sp>
      <p:sp>
        <p:nvSpPr>
          <p:cNvPr id="83" name="Subtitle 2">
            <a:extLst>
              <a:ext uri="{FF2B5EF4-FFF2-40B4-BE49-F238E27FC236}">
                <a16:creationId xmlns:a16="http://schemas.microsoft.com/office/drawing/2014/main" id="{CA420EE9-07D0-49A0-A796-E6EAA8EBDB96}"/>
              </a:ext>
            </a:extLst>
          </p:cNvPr>
          <p:cNvSpPr>
            <a:spLocks noGrp="1"/>
          </p:cNvSpPr>
          <p:nvPr>
            <p:ph type="subTitle" idx="1"/>
          </p:nvPr>
        </p:nvSpPr>
        <p:spPr>
          <a:xfrm>
            <a:off x="1516830" y="3444432"/>
            <a:ext cx="9139234" cy="297969"/>
          </a:xfrm>
        </p:spPr>
        <p:txBody>
          <a:bodyPr vert="horz" lIns="91440" tIns="91440" rIns="91440" bIns="91440" rtlCol="0" anchor="ctr">
            <a:noAutofit/>
          </a:bodyPr>
          <a:lstStyle>
            <a:lvl1pPr>
              <a:defRPr lang="en-US" sz="2200" b="0" dirty="0">
                <a:solidFill>
                  <a:schemeClr val="bg1"/>
                </a:solidFill>
              </a:defRPr>
            </a:lvl1pPr>
          </a:lstStyle>
          <a:p>
            <a:pPr lvl="0"/>
            <a:r>
              <a:rPr lang="en-US"/>
              <a:t>Click to edit Master subtitle style</a:t>
            </a:r>
            <a:endParaRPr lang="en-US" dirty="0"/>
          </a:p>
        </p:txBody>
      </p:sp>
      <p:grpSp>
        <p:nvGrpSpPr>
          <p:cNvPr id="148" name="Group 147">
            <a:extLst>
              <a:ext uri="{FF2B5EF4-FFF2-40B4-BE49-F238E27FC236}">
                <a16:creationId xmlns:a16="http://schemas.microsoft.com/office/drawing/2014/main" id="{AF47BE45-9A6B-F77A-A246-E9AD74AC3E05}"/>
              </a:ext>
            </a:extLst>
          </p:cNvPr>
          <p:cNvGrpSpPr>
            <a:grpSpLocks noChangeAspect="1"/>
          </p:cNvGrpSpPr>
          <p:nvPr/>
        </p:nvGrpSpPr>
        <p:grpSpPr>
          <a:xfrm>
            <a:off x="702214" y="780933"/>
            <a:ext cx="3494345" cy="745107"/>
            <a:chOff x="611188" y="-279400"/>
            <a:chExt cx="3767138" cy="803275"/>
          </a:xfrm>
          <a:solidFill>
            <a:schemeClr val="bg1"/>
          </a:solidFill>
        </p:grpSpPr>
        <p:sp>
          <p:nvSpPr>
            <p:cNvPr id="149" name="Freeform 5">
              <a:extLst>
                <a:ext uri="{FF2B5EF4-FFF2-40B4-BE49-F238E27FC236}">
                  <a16:creationId xmlns:a16="http://schemas.microsoft.com/office/drawing/2014/main" id="{5C5B487B-3C0A-CD7C-49B9-906DAA6B051C}"/>
                </a:ext>
              </a:extLst>
            </p:cNvPr>
            <p:cNvSpPr>
              <a:spLocks noEditPoints="1"/>
            </p:cNvSpPr>
            <p:nvPr/>
          </p:nvSpPr>
          <p:spPr bwMode="auto">
            <a:xfrm>
              <a:off x="1885951" y="438150"/>
              <a:ext cx="60325" cy="63500"/>
            </a:xfrm>
            <a:custGeom>
              <a:avLst/>
              <a:gdLst>
                <a:gd name="T0" fmla="*/ 36 w 73"/>
                <a:gd name="T1" fmla="*/ 0 h 78"/>
                <a:gd name="T2" fmla="*/ 10 w 73"/>
                <a:gd name="T3" fmla="*/ 10 h 78"/>
                <a:gd name="T4" fmla="*/ 0 w 73"/>
                <a:gd name="T5" fmla="*/ 39 h 78"/>
                <a:gd name="T6" fmla="*/ 10 w 73"/>
                <a:gd name="T7" fmla="*/ 67 h 78"/>
                <a:gd name="T8" fmla="*/ 36 w 73"/>
                <a:gd name="T9" fmla="*/ 78 h 78"/>
                <a:gd name="T10" fmla="*/ 63 w 73"/>
                <a:gd name="T11" fmla="*/ 67 h 78"/>
                <a:gd name="T12" fmla="*/ 73 w 73"/>
                <a:gd name="T13" fmla="*/ 39 h 78"/>
                <a:gd name="T14" fmla="*/ 63 w 73"/>
                <a:gd name="T15" fmla="*/ 10 h 78"/>
                <a:gd name="T16" fmla="*/ 36 w 73"/>
                <a:gd name="T17" fmla="*/ 0 h 78"/>
                <a:gd name="T18" fmla="*/ 52 w 73"/>
                <a:gd name="T19" fmla="*/ 59 h 78"/>
                <a:gd name="T20" fmla="*/ 36 w 73"/>
                <a:gd name="T21" fmla="*/ 66 h 78"/>
                <a:gd name="T22" fmla="*/ 20 w 73"/>
                <a:gd name="T23" fmla="*/ 59 h 78"/>
                <a:gd name="T24" fmla="*/ 15 w 73"/>
                <a:gd name="T25" fmla="*/ 39 h 78"/>
                <a:gd name="T26" fmla="*/ 21 w 73"/>
                <a:gd name="T27" fmla="*/ 19 h 78"/>
                <a:gd name="T28" fmla="*/ 36 w 73"/>
                <a:gd name="T29" fmla="*/ 11 h 78"/>
                <a:gd name="T30" fmla="*/ 52 w 73"/>
                <a:gd name="T31" fmla="*/ 19 h 78"/>
                <a:gd name="T32" fmla="*/ 58 w 73"/>
                <a:gd name="T33" fmla="*/ 39 h 78"/>
                <a:gd name="T34" fmla="*/ 52 w 73"/>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 h="78">
                  <a:moveTo>
                    <a:pt x="36" y="0"/>
                  </a:moveTo>
                  <a:cubicBezTo>
                    <a:pt x="25" y="0"/>
                    <a:pt x="17" y="3"/>
                    <a:pt x="10" y="10"/>
                  </a:cubicBezTo>
                  <a:cubicBezTo>
                    <a:pt x="3" y="17"/>
                    <a:pt x="0" y="27"/>
                    <a:pt x="0" y="39"/>
                  </a:cubicBezTo>
                  <a:cubicBezTo>
                    <a:pt x="0" y="51"/>
                    <a:pt x="3" y="60"/>
                    <a:pt x="10" y="67"/>
                  </a:cubicBezTo>
                  <a:cubicBezTo>
                    <a:pt x="17" y="74"/>
                    <a:pt x="25" y="78"/>
                    <a:pt x="36" y="78"/>
                  </a:cubicBezTo>
                  <a:cubicBezTo>
                    <a:pt x="47" y="78"/>
                    <a:pt x="56" y="74"/>
                    <a:pt x="63" y="67"/>
                  </a:cubicBezTo>
                  <a:cubicBezTo>
                    <a:pt x="69" y="60"/>
                    <a:pt x="73" y="51"/>
                    <a:pt x="73" y="39"/>
                  </a:cubicBezTo>
                  <a:cubicBezTo>
                    <a:pt x="73" y="27"/>
                    <a:pt x="69" y="17"/>
                    <a:pt x="63"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1" y="19"/>
                  </a:cubicBezTo>
                  <a:cubicBezTo>
                    <a:pt x="24" y="14"/>
                    <a:pt x="30" y="11"/>
                    <a:pt x="36" y="11"/>
                  </a:cubicBezTo>
                  <a:cubicBezTo>
                    <a:pt x="43" y="11"/>
                    <a:pt x="48" y="14"/>
                    <a:pt x="52" y="19"/>
                  </a:cubicBezTo>
                  <a:cubicBezTo>
                    <a:pt x="56" y="24"/>
                    <a:pt x="58" y="30"/>
                    <a:pt x="58" y="39"/>
                  </a:cubicBezTo>
                  <a:cubicBezTo>
                    <a:pt x="58" y="47"/>
                    <a:pt x="56" y="54"/>
                    <a:pt x="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 name="Freeform 6">
              <a:extLst>
                <a:ext uri="{FF2B5EF4-FFF2-40B4-BE49-F238E27FC236}">
                  <a16:creationId xmlns:a16="http://schemas.microsoft.com/office/drawing/2014/main" id="{FC002D50-1258-94CD-A4CA-8EF05842095A}"/>
                </a:ext>
              </a:extLst>
            </p:cNvPr>
            <p:cNvSpPr>
              <a:spLocks/>
            </p:cNvSpPr>
            <p:nvPr/>
          </p:nvSpPr>
          <p:spPr bwMode="auto">
            <a:xfrm>
              <a:off x="1152526" y="414338"/>
              <a:ext cx="74613" cy="87313"/>
            </a:xfrm>
            <a:custGeom>
              <a:avLst/>
              <a:gdLst>
                <a:gd name="T0" fmla="*/ 50 w 89"/>
                <a:gd name="T1" fmla="*/ 62 h 106"/>
                <a:gd name="T2" fmla="*/ 75 w 89"/>
                <a:gd name="T3" fmla="*/ 62 h 106"/>
                <a:gd name="T4" fmla="*/ 75 w 89"/>
                <a:gd name="T5" fmla="*/ 80 h 106"/>
                <a:gd name="T6" fmla="*/ 74 w 89"/>
                <a:gd name="T7" fmla="*/ 81 h 106"/>
                <a:gd name="T8" fmla="*/ 71 w 89"/>
                <a:gd name="T9" fmla="*/ 84 h 106"/>
                <a:gd name="T10" fmla="*/ 66 w 89"/>
                <a:gd name="T11" fmla="*/ 88 h 106"/>
                <a:gd name="T12" fmla="*/ 58 w 89"/>
                <a:gd name="T13" fmla="*/ 91 h 106"/>
                <a:gd name="T14" fmla="*/ 48 w 89"/>
                <a:gd name="T15" fmla="*/ 92 h 106"/>
                <a:gd name="T16" fmla="*/ 24 w 89"/>
                <a:gd name="T17" fmla="*/ 82 h 106"/>
                <a:gd name="T18" fmla="*/ 15 w 89"/>
                <a:gd name="T19" fmla="*/ 52 h 106"/>
                <a:gd name="T20" fmla="*/ 25 w 89"/>
                <a:gd name="T21" fmla="*/ 23 h 106"/>
                <a:gd name="T22" fmla="*/ 48 w 89"/>
                <a:gd name="T23" fmla="*/ 13 h 106"/>
                <a:gd name="T24" fmla="*/ 57 w 89"/>
                <a:gd name="T25" fmla="*/ 14 h 106"/>
                <a:gd name="T26" fmla="*/ 64 w 89"/>
                <a:gd name="T27" fmla="*/ 16 h 106"/>
                <a:gd name="T28" fmla="*/ 69 w 89"/>
                <a:gd name="T29" fmla="*/ 19 h 106"/>
                <a:gd name="T30" fmla="*/ 73 w 89"/>
                <a:gd name="T31" fmla="*/ 23 h 106"/>
                <a:gd name="T32" fmla="*/ 75 w 89"/>
                <a:gd name="T33" fmla="*/ 26 h 106"/>
                <a:gd name="T34" fmla="*/ 76 w 89"/>
                <a:gd name="T35" fmla="*/ 27 h 106"/>
                <a:gd name="T36" fmla="*/ 86 w 89"/>
                <a:gd name="T37" fmla="*/ 18 h 106"/>
                <a:gd name="T38" fmla="*/ 48 w 89"/>
                <a:gd name="T39" fmla="*/ 0 h 106"/>
                <a:gd name="T40" fmla="*/ 14 w 89"/>
                <a:gd name="T41" fmla="*/ 14 h 106"/>
                <a:gd name="T42" fmla="*/ 0 w 89"/>
                <a:gd name="T43" fmla="*/ 52 h 106"/>
                <a:gd name="T44" fmla="*/ 13 w 89"/>
                <a:gd name="T45" fmla="*/ 91 h 106"/>
                <a:gd name="T46" fmla="*/ 45 w 89"/>
                <a:gd name="T47" fmla="*/ 106 h 106"/>
                <a:gd name="T48" fmla="*/ 57 w 89"/>
                <a:gd name="T49" fmla="*/ 104 h 106"/>
                <a:gd name="T50" fmla="*/ 66 w 89"/>
                <a:gd name="T51" fmla="*/ 101 h 106"/>
                <a:gd name="T52" fmla="*/ 73 w 89"/>
                <a:gd name="T53" fmla="*/ 97 h 106"/>
                <a:gd name="T54" fmla="*/ 76 w 89"/>
                <a:gd name="T55" fmla="*/ 94 h 106"/>
                <a:gd name="T56" fmla="*/ 78 w 89"/>
                <a:gd name="T57" fmla="*/ 92 h 106"/>
                <a:gd name="T58" fmla="*/ 79 w 89"/>
                <a:gd name="T59" fmla="*/ 104 h 106"/>
                <a:gd name="T60" fmla="*/ 89 w 89"/>
                <a:gd name="T61" fmla="*/ 104 h 106"/>
                <a:gd name="T62" fmla="*/ 89 w 89"/>
                <a:gd name="T63" fmla="*/ 51 h 106"/>
                <a:gd name="T64" fmla="*/ 50 w 89"/>
                <a:gd name="T65" fmla="*/ 51 h 106"/>
                <a:gd name="T66" fmla="*/ 50 w 89"/>
                <a:gd name="T67" fmla="*/ 62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9" h="106">
                  <a:moveTo>
                    <a:pt x="50" y="62"/>
                  </a:moveTo>
                  <a:cubicBezTo>
                    <a:pt x="75" y="62"/>
                    <a:pt x="75" y="62"/>
                    <a:pt x="75" y="62"/>
                  </a:cubicBezTo>
                  <a:cubicBezTo>
                    <a:pt x="75" y="80"/>
                    <a:pt x="75" y="80"/>
                    <a:pt x="75" y="80"/>
                  </a:cubicBezTo>
                  <a:cubicBezTo>
                    <a:pt x="74" y="81"/>
                    <a:pt x="74" y="81"/>
                    <a:pt x="74" y="81"/>
                  </a:cubicBezTo>
                  <a:cubicBezTo>
                    <a:pt x="73" y="82"/>
                    <a:pt x="72" y="83"/>
                    <a:pt x="71" y="84"/>
                  </a:cubicBezTo>
                  <a:cubicBezTo>
                    <a:pt x="69" y="86"/>
                    <a:pt x="68" y="87"/>
                    <a:pt x="66" y="88"/>
                  </a:cubicBezTo>
                  <a:cubicBezTo>
                    <a:pt x="64" y="89"/>
                    <a:pt x="61" y="90"/>
                    <a:pt x="58" y="91"/>
                  </a:cubicBezTo>
                  <a:cubicBezTo>
                    <a:pt x="55" y="92"/>
                    <a:pt x="51" y="92"/>
                    <a:pt x="48" y="92"/>
                  </a:cubicBezTo>
                  <a:cubicBezTo>
                    <a:pt x="38" y="92"/>
                    <a:pt x="30" y="89"/>
                    <a:pt x="24" y="82"/>
                  </a:cubicBezTo>
                  <a:cubicBezTo>
                    <a:pt x="18" y="74"/>
                    <a:pt x="15" y="65"/>
                    <a:pt x="15" y="52"/>
                  </a:cubicBezTo>
                  <a:cubicBezTo>
                    <a:pt x="15" y="40"/>
                    <a:pt x="18" y="31"/>
                    <a:pt x="25" y="23"/>
                  </a:cubicBezTo>
                  <a:cubicBezTo>
                    <a:pt x="31" y="16"/>
                    <a:pt x="39" y="13"/>
                    <a:pt x="48" y="13"/>
                  </a:cubicBezTo>
                  <a:cubicBezTo>
                    <a:pt x="51" y="13"/>
                    <a:pt x="54" y="13"/>
                    <a:pt x="57" y="14"/>
                  </a:cubicBezTo>
                  <a:cubicBezTo>
                    <a:pt x="60" y="14"/>
                    <a:pt x="62" y="15"/>
                    <a:pt x="64" y="16"/>
                  </a:cubicBezTo>
                  <a:cubicBezTo>
                    <a:pt x="66" y="17"/>
                    <a:pt x="67" y="18"/>
                    <a:pt x="69" y="19"/>
                  </a:cubicBezTo>
                  <a:cubicBezTo>
                    <a:pt x="71" y="21"/>
                    <a:pt x="72" y="22"/>
                    <a:pt x="73" y="23"/>
                  </a:cubicBezTo>
                  <a:cubicBezTo>
                    <a:pt x="74" y="24"/>
                    <a:pt x="74" y="25"/>
                    <a:pt x="75" y="26"/>
                  </a:cubicBezTo>
                  <a:cubicBezTo>
                    <a:pt x="76" y="27"/>
                    <a:pt x="76" y="27"/>
                    <a:pt x="76" y="27"/>
                  </a:cubicBezTo>
                  <a:cubicBezTo>
                    <a:pt x="86" y="18"/>
                    <a:pt x="86" y="18"/>
                    <a:pt x="86" y="18"/>
                  </a:cubicBezTo>
                  <a:cubicBezTo>
                    <a:pt x="77" y="6"/>
                    <a:pt x="64" y="0"/>
                    <a:pt x="48" y="0"/>
                  </a:cubicBezTo>
                  <a:cubicBezTo>
                    <a:pt x="35" y="0"/>
                    <a:pt x="23" y="4"/>
                    <a:pt x="14" y="14"/>
                  </a:cubicBezTo>
                  <a:cubicBezTo>
                    <a:pt x="4" y="24"/>
                    <a:pt x="0" y="36"/>
                    <a:pt x="0" y="52"/>
                  </a:cubicBezTo>
                  <a:cubicBezTo>
                    <a:pt x="0" y="69"/>
                    <a:pt x="4" y="82"/>
                    <a:pt x="13" y="91"/>
                  </a:cubicBezTo>
                  <a:cubicBezTo>
                    <a:pt x="21" y="101"/>
                    <a:pt x="32" y="106"/>
                    <a:pt x="45" y="106"/>
                  </a:cubicBezTo>
                  <a:cubicBezTo>
                    <a:pt x="50" y="106"/>
                    <a:pt x="54" y="105"/>
                    <a:pt x="57" y="104"/>
                  </a:cubicBezTo>
                  <a:cubicBezTo>
                    <a:pt x="61" y="103"/>
                    <a:pt x="64" y="102"/>
                    <a:pt x="66" y="101"/>
                  </a:cubicBezTo>
                  <a:cubicBezTo>
                    <a:pt x="69" y="100"/>
                    <a:pt x="71" y="99"/>
                    <a:pt x="73" y="97"/>
                  </a:cubicBezTo>
                  <a:cubicBezTo>
                    <a:pt x="75" y="95"/>
                    <a:pt x="76" y="94"/>
                    <a:pt x="76" y="94"/>
                  </a:cubicBezTo>
                  <a:cubicBezTo>
                    <a:pt x="77" y="93"/>
                    <a:pt x="77" y="93"/>
                    <a:pt x="78" y="92"/>
                  </a:cubicBezTo>
                  <a:cubicBezTo>
                    <a:pt x="79" y="104"/>
                    <a:pt x="79" y="104"/>
                    <a:pt x="79" y="104"/>
                  </a:cubicBezTo>
                  <a:cubicBezTo>
                    <a:pt x="89" y="104"/>
                    <a:pt x="89" y="104"/>
                    <a:pt x="89" y="104"/>
                  </a:cubicBezTo>
                  <a:cubicBezTo>
                    <a:pt x="89" y="51"/>
                    <a:pt x="89" y="51"/>
                    <a:pt x="89" y="51"/>
                  </a:cubicBezTo>
                  <a:cubicBezTo>
                    <a:pt x="50" y="51"/>
                    <a:pt x="50" y="51"/>
                    <a:pt x="50" y="51"/>
                  </a:cubicBezTo>
                  <a:lnTo>
                    <a:pt x="50" y="6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1" name="Freeform 7">
              <a:extLst>
                <a:ext uri="{FF2B5EF4-FFF2-40B4-BE49-F238E27FC236}">
                  <a16:creationId xmlns:a16="http://schemas.microsoft.com/office/drawing/2014/main" id="{5E276722-5197-B412-82F4-CAE376DBBFED}"/>
                </a:ext>
              </a:extLst>
            </p:cNvPr>
            <p:cNvSpPr>
              <a:spLocks/>
            </p:cNvSpPr>
            <p:nvPr/>
          </p:nvSpPr>
          <p:spPr bwMode="auto">
            <a:xfrm>
              <a:off x="1246188" y="436563"/>
              <a:ext cx="34925" cy="63500"/>
            </a:xfrm>
            <a:custGeom>
              <a:avLst/>
              <a:gdLst>
                <a:gd name="T0" fmla="*/ 23 w 43"/>
                <a:gd name="T1" fmla="*/ 5 h 77"/>
                <a:gd name="T2" fmla="*/ 14 w 43"/>
                <a:gd name="T3" fmla="*/ 17 h 77"/>
                <a:gd name="T4" fmla="*/ 13 w 43"/>
                <a:gd name="T5" fmla="*/ 2 h 77"/>
                <a:gd name="T6" fmla="*/ 0 w 43"/>
                <a:gd name="T7" fmla="*/ 2 h 77"/>
                <a:gd name="T8" fmla="*/ 0 w 43"/>
                <a:gd name="T9" fmla="*/ 77 h 77"/>
                <a:gd name="T10" fmla="*/ 14 w 43"/>
                <a:gd name="T11" fmla="*/ 77 h 77"/>
                <a:gd name="T12" fmla="*/ 14 w 43"/>
                <a:gd name="T13" fmla="*/ 35 h 77"/>
                <a:gd name="T14" fmla="*/ 24 w 43"/>
                <a:gd name="T15" fmla="*/ 18 h 77"/>
                <a:gd name="T16" fmla="*/ 35 w 43"/>
                <a:gd name="T17" fmla="*/ 14 h 77"/>
                <a:gd name="T18" fmla="*/ 41 w 43"/>
                <a:gd name="T19" fmla="*/ 15 h 77"/>
                <a:gd name="T20" fmla="*/ 43 w 43"/>
                <a:gd name="T21" fmla="*/ 1 h 77"/>
                <a:gd name="T22" fmla="*/ 37 w 43"/>
                <a:gd name="T23" fmla="*/ 0 h 77"/>
                <a:gd name="T24" fmla="*/ 23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3" y="5"/>
                  </a:moveTo>
                  <a:cubicBezTo>
                    <a:pt x="19" y="8"/>
                    <a:pt x="16" y="12"/>
                    <a:pt x="14" y="17"/>
                  </a:cubicBezTo>
                  <a:cubicBezTo>
                    <a:pt x="13" y="2"/>
                    <a:pt x="13" y="2"/>
                    <a:pt x="13" y="2"/>
                  </a:cubicBezTo>
                  <a:cubicBezTo>
                    <a:pt x="0" y="2"/>
                    <a:pt x="0" y="2"/>
                    <a:pt x="0" y="2"/>
                  </a:cubicBezTo>
                  <a:cubicBezTo>
                    <a:pt x="0" y="77"/>
                    <a:pt x="0" y="77"/>
                    <a:pt x="0" y="77"/>
                  </a:cubicBezTo>
                  <a:cubicBezTo>
                    <a:pt x="14" y="77"/>
                    <a:pt x="14" y="77"/>
                    <a:pt x="14" y="77"/>
                  </a:cubicBezTo>
                  <a:cubicBezTo>
                    <a:pt x="14" y="35"/>
                    <a:pt x="14" y="35"/>
                    <a:pt x="14" y="35"/>
                  </a:cubicBezTo>
                  <a:cubicBezTo>
                    <a:pt x="15" y="27"/>
                    <a:pt x="19" y="22"/>
                    <a:pt x="24" y="18"/>
                  </a:cubicBezTo>
                  <a:cubicBezTo>
                    <a:pt x="28" y="16"/>
                    <a:pt x="31" y="14"/>
                    <a:pt x="35" y="14"/>
                  </a:cubicBezTo>
                  <a:cubicBezTo>
                    <a:pt x="37" y="14"/>
                    <a:pt x="39" y="15"/>
                    <a:pt x="41" y="15"/>
                  </a:cubicBezTo>
                  <a:cubicBezTo>
                    <a:pt x="43" y="1"/>
                    <a:pt x="43" y="1"/>
                    <a:pt x="43" y="1"/>
                  </a:cubicBezTo>
                  <a:cubicBezTo>
                    <a:pt x="37" y="0"/>
                    <a:pt x="37" y="0"/>
                    <a:pt x="37" y="0"/>
                  </a:cubicBezTo>
                  <a:cubicBezTo>
                    <a:pt x="32" y="0"/>
                    <a:pt x="27" y="2"/>
                    <a:pt x="23"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 name="Freeform 8">
              <a:extLst>
                <a:ext uri="{FF2B5EF4-FFF2-40B4-BE49-F238E27FC236}">
                  <a16:creationId xmlns:a16="http://schemas.microsoft.com/office/drawing/2014/main" id="{030C0CC0-0956-B1B0-70A8-800FA865F98A}"/>
                </a:ext>
              </a:extLst>
            </p:cNvPr>
            <p:cNvSpPr>
              <a:spLocks noEditPoints="1"/>
            </p:cNvSpPr>
            <p:nvPr/>
          </p:nvSpPr>
          <p:spPr bwMode="auto">
            <a:xfrm>
              <a:off x="1284288" y="438150"/>
              <a:ext cx="60325" cy="63500"/>
            </a:xfrm>
            <a:custGeom>
              <a:avLst/>
              <a:gdLst>
                <a:gd name="T0" fmla="*/ 36 w 72"/>
                <a:gd name="T1" fmla="*/ 0 h 78"/>
                <a:gd name="T2" fmla="*/ 10 w 72"/>
                <a:gd name="T3" fmla="*/ 10 h 78"/>
                <a:gd name="T4" fmla="*/ 0 w 72"/>
                <a:gd name="T5" fmla="*/ 39 h 78"/>
                <a:gd name="T6" fmla="*/ 10 w 72"/>
                <a:gd name="T7" fmla="*/ 67 h 78"/>
                <a:gd name="T8" fmla="*/ 36 w 72"/>
                <a:gd name="T9" fmla="*/ 78 h 78"/>
                <a:gd name="T10" fmla="*/ 62 w 72"/>
                <a:gd name="T11" fmla="*/ 67 h 78"/>
                <a:gd name="T12" fmla="*/ 72 w 72"/>
                <a:gd name="T13" fmla="*/ 39 h 78"/>
                <a:gd name="T14" fmla="*/ 62 w 72"/>
                <a:gd name="T15" fmla="*/ 10 h 78"/>
                <a:gd name="T16" fmla="*/ 36 w 72"/>
                <a:gd name="T17" fmla="*/ 0 h 78"/>
                <a:gd name="T18" fmla="*/ 52 w 72"/>
                <a:gd name="T19" fmla="*/ 59 h 78"/>
                <a:gd name="T20" fmla="*/ 36 w 72"/>
                <a:gd name="T21" fmla="*/ 66 h 78"/>
                <a:gd name="T22" fmla="*/ 20 w 72"/>
                <a:gd name="T23" fmla="*/ 59 h 78"/>
                <a:gd name="T24" fmla="*/ 15 w 72"/>
                <a:gd name="T25" fmla="*/ 39 h 78"/>
                <a:gd name="T26" fmla="*/ 20 w 72"/>
                <a:gd name="T27" fmla="*/ 19 h 78"/>
                <a:gd name="T28" fmla="*/ 36 w 72"/>
                <a:gd name="T29" fmla="*/ 11 h 78"/>
                <a:gd name="T30" fmla="*/ 52 w 72"/>
                <a:gd name="T31" fmla="*/ 19 h 78"/>
                <a:gd name="T32" fmla="*/ 57 w 72"/>
                <a:gd name="T33" fmla="*/ 39 h 78"/>
                <a:gd name="T34" fmla="*/ 52 w 72"/>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78">
                  <a:moveTo>
                    <a:pt x="36" y="0"/>
                  </a:moveTo>
                  <a:cubicBezTo>
                    <a:pt x="25" y="0"/>
                    <a:pt x="16" y="3"/>
                    <a:pt x="10" y="10"/>
                  </a:cubicBezTo>
                  <a:cubicBezTo>
                    <a:pt x="3" y="17"/>
                    <a:pt x="0" y="27"/>
                    <a:pt x="0" y="39"/>
                  </a:cubicBezTo>
                  <a:cubicBezTo>
                    <a:pt x="0" y="51"/>
                    <a:pt x="3" y="60"/>
                    <a:pt x="10" y="67"/>
                  </a:cubicBezTo>
                  <a:cubicBezTo>
                    <a:pt x="16" y="74"/>
                    <a:pt x="25" y="78"/>
                    <a:pt x="36" y="78"/>
                  </a:cubicBezTo>
                  <a:cubicBezTo>
                    <a:pt x="47" y="78"/>
                    <a:pt x="56" y="74"/>
                    <a:pt x="62" y="67"/>
                  </a:cubicBezTo>
                  <a:cubicBezTo>
                    <a:pt x="69" y="60"/>
                    <a:pt x="72" y="51"/>
                    <a:pt x="72" y="39"/>
                  </a:cubicBezTo>
                  <a:cubicBezTo>
                    <a:pt x="72" y="27"/>
                    <a:pt x="69" y="17"/>
                    <a:pt x="62"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0" y="19"/>
                  </a:cubicBezTo>
                  <a:cubicBezTo>
                    <a:pt x="24" y="14"/>
                    <a:pt x="29" y="11"/>
                    <a:pt x="36" y="11"/>
                  </a:cubicBezTo>
                  <a:cubicBezTo>
                    <a:pt x="43" y="11"/>
                    <a:pt x="48" y="14"/>
                    <a:pt x="52" y="19"/>
                  </a:cubicBezTo>
                  <a:cubicBezTo>
                    <a:pt x="56" y="24"/>
                    <a:pt x="57" y="30"/>
                    <a:pt x="57" y="39"/>
                  </a:cubicBezTo>
                  <a:cubicBezTo>
                    <a:pt x="57" y="47"/>
                    <a:pt x="56" y="54"/>
                    <a:pt x="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 name="Freeform 9">
              <a:extLst>
                <a:ext uri="{FF2B5EF4-FFF2-40B4-BE49-F238E27FC236}">
                  <a16:creationId xmlns:a16="http://schemas.microsoft.com/office/drawing/2014/main" id="{88BAE485-97CC-07B4-6CBC-75F7EB1F86CD}"/>
                </a:ext>
              </a:extLst>
            </p:cNvPr>
            <p:cNvSpPr>
              <a:spLocks/>
            </p:cNvSpPr>
            <p:nvPr/>
          </p:nvSpPr>
          <p:spPr bwMode="auto">
            <a:xfrm>
              <a:off x="1350963" y="438150"/>
              <a:ext cx="90488" cy="61913"/>
            </a:xfrm>
            <a:custGeom>
              <a:avLst/>
              <a:gdLst>
                <a:gd name="T0" fmla="*/ 41 w 57"/>
                <a:gd name="T1" fmla="*/ 31 h 39"/>
                <a:gd name="T2" fmla="*/ 32 w 57"/>
                <a:gd name="T3" fmla="*/ 0 h 39"/>
                <a:gd name="T4" fmla="*/ 24 w 57"/>
                <a:gd name="T5" fmla="*/ 0 h 39"/>
                <a:gd name="T6" fmla="*/ 16 w 57"/>
                <a:gd name="T7" fmla="*/ 31 h 39"/>
                <a:gd name="T8" fmla="*/ 8 w 57"/>
                <a:gd name="T9" fmla="*/ 0 h 39"/>
                <a:gd name="T10" fmla="*/ 0 w 57"/>
                <a:gd name="T11" fmla="*/ 0 h 39"/>
                <a:gd name="T12" fmla="*/ 12 w 57"/>
                <a:gd name="T13" fmla="*/ 39 h 39"/>
                <a:gd name="T14" fmla="*/ 20 w 57"/>
                <a:gd name="T15" fmla="*/ 39 h 39"/>
                <a:gd name="T16" fmla="*/ 28 w 57"/>
                <a:gd name="T17" fmla="*/ 9 h 39"/>
                <a:gd name="T18" fmla="*/ 37 w 57"/>
                <a:gd name="T19" fmla="*/ 39 h 39"/>
                <a:gd name="T20" fmla="*/ 45 w 57"/>
                <a:gd name="T21" fmla="*/ 39 h 39"/>
                <a:gd name="T22" fmla="*/ 57 w 57"/>
                <a:gd name="T23" fmla="*/ 0 h 39"/>
                <a:gd name="T24" fmla="*/ 49 w 57"/>
                <a:gd name="T25" fmla="*/ 0 h 39"/>
                <a:gd name="T26" fmla="*/ 41 w 57"/>
                <a:gd name="T27" fmla="*/ 3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7" h="39">
                  <a:moveTo>
                    <a:pt x="41" y="31"/>
                  </a:moveTo>
                  <a:lnTo>
                    <a:pt x="32" y="0"/>
                  </a:lnTo>
                  <a:lnTo>
                    <a:pt x="24" y="0"/>
                  </a:lnTo>
                  <a:lnTo>
                    <a:pt x="16" y="31"/>
                  </a:lnTo>
                  <a:lnTo>
                    <a:pt x="8" y="0"/>
                  </a:lnTo>
                  <a:lnTo>
                    <a:pt x="0" y="0"/>
                  </a:lnTo>
                  <a:lnTo>
                    <a:pt x="12" y="39"/>
                  </a:lnTo>
                  <a:lnTo>
                    <a:pt x="20" y="39"/>
                  </a:lnTo>
                  <a:lnTo>
                    <a:pt x="28" y="9"/>
                  </a:lnTo>
                  <a:lnTo>
                    <a:pt x="37" y="39"/>
                  </a:lnTo>
                  <a:lnTo>
                    <a:pt x="45" y="39"/>
                  </a:lnTo>
                  <a:lnTo>
                    <a:pt x="57" y="0"/>
                  </a:lnTo>
                  <a:lnTo>
                    <a:pt x="49" y="0"/>
                  </a:lnTo>
                  <a:lnTo>
                    <a:pt x="41" y="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 name="Freeform 10">
              <a:extLst>
                <a:ext uri="{FF2B5EF4-FFF2-40B4-BE49-F238E27FC236}">
                  <a16:creationId xmlns:a16="http://schemas.microsoft.com/office/drawing/2014/main" id="{E0EE8424-6820-BE0B-2C64-487E7DD59BC7}"/>
                </a:ext>
              </a:extLst>
            </p:cNvPr>
            <p:cNvSpPr>
              <a:spLocks/>
            </p:cNvSpPr>
            <p:nvPr/>
          </p:nvSpPr>
          <p:spPr bwMode="auto">
            <a:xfrm>
              <a:off x="1446213" y="422275"/>
              <a:ext cx="38100" cy="79375"/>
            </a:xfrm>
            <a:custGeom>
              <a:avLst/>
              <a:gdLst>
                <a:gd name="T0" fmla="*/ 26 w 46"/>
                <a:gd name="T1" fmla="*/ 0 h 97"/>
                <a:gd name="T2" fmla="*/ 13 w 46"/>
                <a:gd name="T3" fmla="*/ 0 h 97"/>
                <a:gd name="T4" fmla="*/ 11 w 46"/>
                <a:gd name="T5" fmla="*/ 20 h 97"/>
                <a:gd name="T6" fmla="*/ 0 w 46"/>
                <a:gd name="T7" fmla="*/ 20 h 97"/>
                <a:gd name="T8" fmla="*/ 0 w 46"/>
                <a:gd name="T9" fmla="*/ 31 h 97"/>
                <a:gd name="T10" fmla="*/ 11 w 46"/>
                <a:gd name="T11" fmla="*/ 31 h 97"/>
                <a:gd name="T12" fmla="*/ 11 w 46"/>
                <a:gd name="T13" fmla="*/ 72 h 97"/>
                <a:gd name="T14" fmla="*/ 16 w 46"/>
                <a:gd name="T15" fmla="*/ 91 h 97"/>
                <a:gd name="T16" fmla="*/ 32 w 46"/>
                <a:gd name="T17" fmla="*/ 97 h 97"/>
                <a:gd name="T18" fmla="*/ 46 w 46"/>
                <a:gd name="T19" fmla="*/ 95 h 97"/>
                <a:gd name="T20" fmla="*/ 44 w 46"/>
                <a:gd name="T21" fmla="*/ 84 h 97"/>
                <a:gd name="T22" fmla="*/ 36 w 46"/>
                <a:gd name="T23" fmla="*/ 85 h 97"/>
                <a:gd name="T24" fmla="*/ 28 w 46"/>
                <a:gd name="T25" fmla="*/ 82 h 97"/>
                <a:gd name="T26" fmla="*/ 26 w 46"/>
                <a:gd name="T27" fmla="*/ 70 h 97"/>
                <a:gd name="T28" fmla="*/ 26 w 46"/>
                <a:gd name="T29" fmla="*/ 31 h 97"/>
                <a:gd name="T30" fmla="*/ 46 w 46"/>
                <a:gd name="T31" fmla="*/ 31 h 97"/>
                <a:gd name="T32" fmla="*/ 46 w 46"/>
                <a:gd name="T33" fmla="*/ 20 h 97"/>
                <a:gd name="T34" fmla="*/ 26 w 46"/>
                <a:gd name="T35" fmla="*/ 20 h 97"/>
                <a:gd name="T36" fmla="*/ 26 w 46"/>
                <a:gd name="T37"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6" h="97">
                  <a:moveTo>
                    <a:pt x="26" y="0"/>
                  </a:moveTo>
                  <a:cubicBezTo>
                    <a:pt x="13" y="0"/>
                    <a:pt x="13" y="0"/>
                    <a:pt x="13" y="0"/>
                  </a:cubicBezTo>
                  <a:cubicBezTo>
                    <a:pt x="11" y="20"/>
                    <a:pt x="11" y="20"/>
                    <a:pt x="11" y="20"/>
                  </a:cubicBezTo>
                  <a:cubicBezTo>
                    <a:pt x="0" y="20"/>
                    <a:pt x="0" y="20"/>
                    <a:pt x="0" y="20"/>
                  </a:cubicBezTo>
                  <a:cubicBezTo>
                    <a:pt x="0" y="31"/>
                    <a:pt x="0" y="31"/>
                    <a:pt x="0" y="31"/>
                  </a:cubicBezTo>
                  <a:cubicBezTo>
                    <a:pt x="11" y="31"/>
                    <a:pt x="11" y="31"/>
                    <a:pt x="11" y="31"/>
                  </a:cubicBezTo>
                  <a:cubicBezTo>
                    <a:pt x="11" y="72"/>
                    <a:pt x="11" y="72"/>
                    <a:pt x="11" y="72"/>
                  </a:cubicBezTo>
                  <a:cubicBezTo>
                    <a:pt x="11" y="81"/>
                    <a:pt x="13" y="88"/>
                    <a:pt x="16" y="91"/>
                  </a:cubicBezTo>
                  <a:cubicBezTo>
                    <a:pt x="20" y="95"/>
                    <a:pt x="25" y="97"/>
                    <a:pt x="32" y="97"/>
                  </a:cubicBezTo>
                  <a:cubicBezTo>
                    <a:pt x="38" y="97"/>
                    <a:pt x="42" y="96"/>
                    <a:pt x="46" y="95"/>
                  </a:cubicBezTo>
                  <a:cubicBezTo>
                    <a:pt x="44" y="84"/>
                    <a:pt x="44" y="84"/>
                    <a:pt x="44" y="84"/>
                  </a:cubicBezTo>
                  <a:cubicBezTo>
                    <a:pt x="42" y="85"/>
                    <a:pt x="39" y="85"/>
                    <a:pt x="36" y="85"/>
                  </a:cubicBezTo>
                  <a:cubicBezTo>
                    <a:pt x="33" y="85"/>
                    <a:pt x="30" y="84"/>
                    <a:pt x="28" y="82"/>
                  </a:cubicBezTo>
                  <a:cubicBezTo>
                    <a:pt x="27" y="80"/>
                    <a:pt x="26" y="76"/>
                    <a:pt x="26" y="70"/>
                  </a:cubicBezTo>
                  <a:cubicBezTo>
                    <a:pt x="26" y="31"/>
                    <a:pt x="26" y="31"/>
                    <a:pt x="26" y="31"/>
                  </a:cubicBezTo>
                  <a:cubicBezTo>
                    <a:pt x="46" y="31"/>
                    <a:pt x="46" y="31"/>
                    <a:pt x="46" y="31"/>
                  </a:cubicBezTo>
                  <a:cubicBezTo>
                    <a:pt x="46" y="20"/>
                    <a:pt x="46" y="20"/>
                    <a:pt x="46" y="20"/>
                  </a:cubicBezTo>
                  <a:cubicBezTo>
                    <a:pt x="26" y="20"/>
                    <a:pt x="26" y="20"/>
                    <a:pt x="26" y="20"/>
                  </a:cubicBezTo>
                  <a:lnTo>
                    <a:pt x="2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5" name="Freeform 11">
              <a:extLst>
                <a:ext uri="{FF2B5EF4-FFF2-40B4-BE49-F238E27FC236}">
                  <a16:creationId xmlns:a16="http://schemas.microsoft.com/office/drawing/2014/main" id="{493BFF13-D216-7236-ADB3-513803D7A451}"/>
                </a:ext>
              </a:extLst>
            </p:cNvPr>
            <p:cNvSpPr>
              <a:spLocks/>
            </p:cNvSpPr>
            <p:nvPr/>
          </p:nvSpPr>
          <p:spPr bwMode="auto">
            <a:xfrm>
              <a:off x="1497013" y="412750"/>
              <a:ext cx="52388" cy="87313"/>
            </a:xfrm>
            <a:custGeom>
              <a:avLst/>
              <a:gdLst>
                <a:gd name="T0" fmla="*/ 39 w 64"/>
                <a:gd name="T1" fmla="*/ 30 h 106"/>
                <a:gd name="T2" fmla="*/ 14 w 64"/>
                <a:gd name="T3" fmla="*/ 45 h 106"/>
                <a:gd name="T4" fmla="*/ 14 w 64"/>
                <a:gd name="T5" fmla="*/ 0 h 106"/>
                <a:gd name="T6" fmla="*/ 0 w 64"/>
                <a:gd name="T7" fmla="*/ 0 h 106"/>
                <a:gd name="T8" fmla="*/ 0 w 64"/>
                <a:gd name="T9" fmla="*/ 106 h 106"/>
                <a:gd name="T10" fmla="*/ 14 w 64"/>
                <a:gd name="T11" fmla="*/ 106 h 106"/>
                <a:gd name="T12" fmla="*/ 14 w 64"/>
                <a:gd name="T13" fmla="*/ 62 h 106"/>
                <a:gd name="T14" fmla="*/ 21 w 64"/>
                <a:gd name="T15" fmla="*/ 49 h 106"/>
                <a:gd name="T16" fmla="*/ 34 w 64"/>
                <a:gd name="T17" fmla="*/ 42 h 106"/>
                <a:gd name="T18" fmla="*/ 46 w 64"/>
                <a:gd name="T19" fmla="*/ 47 h 106"/>
                <a:gd name="T20" fmla="*/ 49 w 64"/>
                <a:gd name="T21" fmla="*/ 62 h 106"/>
                <a:gd name="T22" fmla="*/ 49 w 64"/>
                <a:gd name="T23" fmla="*/ 106 h 106"/>
                <a:gd name="T24" fmla="*/ 64 w 64"/>
                <a:gd name="T25" fmla="*/ 106 h 106"/>
                <a:gd name="T26" fmla="*/ 64 w 64"/>
                <a:gd name="T27" fmla="*/ 58 h 106"/>
                <a:gd name="T28" fmla="*/ 57 w 64"/>
                <a:gd name="T29" fmla="*/ 37 h 106"/>
                <a:gd name="T30" fmla="*/ 39 w 64"/>
                <a:gd name="T31" fmla="*/ 3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4" h="106">
                  <a:moveTo>
                    <a:pt x="39" y="30"/>
                  </a:moveTo>
                  <a:cubicBezTo>
                    <a:pt x="29" y="30"/>
                    <a:pt x="20" y="35"/>
                    <a:pt x="14" y="45"/>
                  </a:cubicBezTo>
                  <a:cubicBezTo>
                    <a:pt x="14" y="0"/>
                    <a:pt x="14" y="0"/>
                    <a:pt x="14" y="0"/>
                  </a:cubicBezTo>
                  <a:cubicBezTo>
                    <a:pt x="0" y="0"/>
                    <a:pt x="0" y="0"/>
                    <a:pt x="0" y="0"/>
                  </a:cubicBezTo>
                  <a:cubicBezTo>
                    <a:pt x="0" y="106"/>
                    <a:pt x="0" y="106"/>
                    <a:pt x="0" y="106"/>
                  </a:cubicBezTo>
                  <a:cubicBezTo>
                    <a:pt x="14" y="106"/>
                    <a:pt x="14" y="106"/>
                    <a:pt x="14" y="106"/>
                  </a:cubicBezTo>
                  <a:cubicBezTo>
                    <a:pt x="14" y="62"/>
                    <a:pt x="14" y="62"/>
                    <a:pt x="14" y="62"/>
                  </a:cubicBezTo>
                  <a:cubicBezTo>
                    <a:pt x="15" y="57"/>
                    <a:pt x="17" y="53"/>
                    <a:pt x="21" y="49"/>
                  </a:cubicBezTo>
                  <a:cubicBezTo>
                    <a:pt x="25" y="44"/>
                    <a:pt x="29" y="42"/>
                    <a:pt x="34" y="42"/>
                  </a:cubicBezTo>
                  <a:cubicBezTo>
                    <a:pt x="40" y="42"/>
                    <a:pt x="44" y="44"/>
                    <a:pt x="46" y="47"/>
                  </a:cubicBezTo>
                  <a:cubicBezTo>
                    <a:pt x="48" y="50"/>
                    <a:pt x="49" y="55"/>
                    <a:pt x="49" y="62"/>
                  </a:cubicBezTo>
                  <a:cubicBezTo>
                    <a:pt x="49" y="106"/>
                    <a:pt x="49" y="106"/>
                    <a:pt x="49" y="106"/>
                  </a:cubicBezTo>
                  <a:cubicBezTo>
                    <a:pt x="64" y="106"/>
                    <a:pt x="64" y="106"/>
                    <a:pt x="64" y="106"/>
                  </a:cubicBezTo>
                  <a:cubicBezTo>
                    <a:pt x="64" y="58"/>
                    <a:pt x="64" y="58"/>
                    <a:pt x="64" y="58"/>
                  </a:cubicBezTo>
                  <a:cubicBezTo>
                    <a:pt x="64" y="48"/>
                    <a:pt x="62" y="41"/>
                    <a:pt x="57" y="37"/>
                  </a:cubicBezTo>
                  <a:cubicBezTo>
                    <a:pt x="53" y="32"/>
                    <a:pt x="47" y="30"/>
                    <a:pt x="39"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 name="Freeform 12">
              <a:extLst>
                <a:ext uri="{FF2B5EF4-FFF2-40B4-BE49-F238E27FC236}">
                  <a16:creationId xmlns:a16="http://schemas.microsoft.com/office/drawing/2014/main" id="{A2FBFC85-5630-8BC3-A583-1DEC58BBCCA5}"/>
                </a:ext>
              </a:extLst>
            </p:cNvPr>
            <p:cNvSpPr>
              <a:spLocks noEditPoints="1"/>
            </p:cNvSpPr>
            <p:nvPr/>
          </p:nvSpPr>
          <p:spPr bwMode="auto">
            <a:xfrm>
              <a:off x="1581151" y="415925"/>
              <a:ext cx="77788" cy="84138"/>
            </a:xfrm>
            <a:custGeom>
              <a:avLst/>
              <a:gdLst>
                <a:gd name="T0" fmla="*/ 20 w 49"/>
                <a:gd name="T1" fmla="*/ 0 h 53"/>
                <a:gd name="T2" fmla="*/ 0 w 49"/>
                <a:gd name="T3" fmla="*/ 53 h 53"/>
                <a:gd name="T4" fmla="*/ 8 w 49"/>
                <a:gd name="T5" fmla="*/ 53 h 53"/>
                <a:gd name="T6" fmla="*/ 13 w 49"/>
                <a:gd name="T7" fmla="*/ 40 h 53"/>
                <a:gd name="T8" fmla="*/ 36 w 49"/>
                <a:gd name="T9" fmla="*/ 40 h 53"/>
                <a:gd name="T10" fmla="*/ 40 w 49"/>
                <a:gd name="T11" fmla="*/ 53 h 53"/>
                <a:gd name="T12" fmla="*/ 49 w 49"/>
                <a:gd name="T13" fmla="*/ 53 h 53"/>
                <a:gd name="T14" fmla="*/ 29 w 49"/>
                <a:gd name="T15" fmla="*/ 0 h 53"/>
                <a:gd name="T16" fmla="*/ 20 w 49"/>
                <a:gd name="T17" fmla="*/ 0 h 53"/>
                <a:gd name="T18" fmla="*/ 15 w 49"/>
                <a:gd name="T19" fmla="*/ 34 h 53"/>
                <a:gd name="T20" fmla="*/ 24 w 49"/>
                <a:gd name="T21" fmla="*/ 7 h 53"/>
                <a:gd name="T22" fmla="*/ 34 w 49"/>
                <a:gd name="T23" fmla="*/ 34 h 53"/>
                <a:gd name="T24" fmla="*/ 15 w 49"/>
                <a:gd name="T25" fmla="*/ 34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3">
                  <a:moveTo>
                    <a:pt x="20" y="0"/>
                  </a:moveTo>
                  <a:lnTo>
                    <a:pt x="0" y="53"/>
                  </a:lnTo>
                  <a:lnTo>
                    <a:pt x="8" y="53"/>
                  </a:lnTo>
                  <a:lnTo>
                    <a:pt x="13" y="40"/>
                  </a:lnTo>
                  <a:lnTo>
                    <a:pt x="36" y="40"/>
                  </a:lnTo>
                  <a:lnTo>
                    <a:pt x="40" y="53"/>
                  </a:lnTo>
                  <a:lnTo>
                    <a:pt x="49" y="53"/>
                  </a:lnTo>
                  <a:lnTo>
                    <a:pt x="29" y="0"/>
                  </a:lnTo>
                  <a:lnTo>
                    <a:pt x="20" y="0"/>
                  </a:lnTo>
                  <a:close/>
                  <a:moveTo>
                    <a:pt x="15" y="34"/>
                  </a:moveTo>
                  <a:lnTo>
                    <a:pt x="24" y="7"/>
                  </a:lnTo>
                  <a:lnTo>
                    <a:pt x="34" y="34"/>
                  </a:lnTo>
                  <a:lnTo>
                    <a:pt x="15" y="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 name="Freeform 14">
              <a:extLst>
                <a:ext uri="{FF2B5EF4-FFF2-40B4-BE49-F238E27FC236}">
                  <a16:creationId xmlns:a16="http://schemas.microsoft.com/office/drawing/2014/main" id="{FF83A1F9-4D22-902B-230C-EA48637DF2D8}"/>
                </a:ext>
              </a:extLst>
            </p:cNvPr>
            <p:cNvSpPr>
              <a:spLocks noEditPoints="1"/>
            </p:cNvSpPr>
            <p:nvPr/>
          </p:nvSpPr>
          <p:spPr bwMode="auto">
            <a:xfrm>
              <a:off x="1663701" y="412750"/>
              <a:ext cx="58738" cy="88900"/>
            </a:xfrm>
            <a:custGeom>
              <a:avLst/>
              <a:gdLst>
                <a:gd name="T0" fmla="*/ 57 w 71"/>
                <a:gd name="T1" fmla="*/ 43 h 108"/>
                <a:gd name="T2" fmla="*/ 55 w 71"/>
                <a:gd name="T3" fmla="*/ 40 h 108"/>
                <a:gd name="T4" fmla="*/ 51 w 71"/>
                <a:gd name="T5" fmla="*/ 36 h 108"/>
                <a:gd name="T6" fmla="*/ 43 w 71"/>
                <a:gd name="T7" fmla="*/ 31 h 108"/>
                <a:gd name="T8" fmla="*/ 33 w 71"/>
                <a:gd name="T9" fmla="*/ 30 h 108"/>
                <a:gd name="T10" fmla="*/ 9 w 71"/>
                <a:gd name="T11" fmla="*/ 41 h 108"/>
                <a:gd name="T12" fmla="*/ 0 w 71"/>
                <a:gd name="T13" fmla="*/ 69 h 108"/>
                <a:gd name="T14" fmla="*/ 8 w 71"/>
                <a:gd name="T15" fmla="*/ 97 h 108"/>
                <a:gd name="T16" fmla="*/ 32 w 71"/>
                <a:gd name="T17" fmla="*/ 108 h 108"/>
                <a:gd name="T18" fmla="*/ 37 w 71"/>
                <a:gd name="T19" fmla="*/ 107 h 108"/>
                <a:gd name="T20" fmla="*/ 42 w 71"/>
                <a:gd name="T21" fmla="*/ 106 h 108"/>
                <a:gd name="T22" fmla="*/ 46 w 71"/>
                <a:gd name="T23" fmla="*/ 104 h 108"/>
                <a:gd name="T24" fmla="*/ 49 w 71"/>
                <a:gd name="T25" fmla="*/ 103 h 108"/>
                <a:gd name="T26" fmla="*/ 52 w 71"/>
                <a:gd name="T27" fmla="*/ 100 h 108"/>
                <a:gd name="T28" fmla="*/ 54 w 71"/>
                <a:gd name="T29" fmla="*/ 98 h 108"/>
                <a:gd name="T30" fmla="*/ 55 w 71"/>
                <a:gd name="T31" fmla="*/ 97 h 108"/>
                <a:gd name="T32" fmla="*/ 56 w 71"/>
                <a:gd name="T33" fmla="*/ 95 h 108"/>
                <a:gd name="T34" fmla="*/ 57 w 71"/>
                <a:gd name="T35" fmla="*/ 95 h 108"/>
                <a:gd name="T36" fmla="*/ 59 w 71"/>
                <a:gd name="T37" fmla="*/ 106 h 108"/>
                <a:gd name="T38" fmla="*/ 71 w 71"/>
                <a:gd name="T39" fmla="*/ 106 h 108"/>
                <a:gd name="T40" fmla="*/ 71 w 71"/>
                <a:gd name="T41" fmla="*/ 0 h 108"/>
                <a:gd name="T42" fmla="*/ 57 w 71"/>
                <a:gd name="T43" fmla="*/ 0 h 108"/>
                <a:gd name="T44" fmla="*/ 57 w 71"/>
                <a:gd name="T45" fmla="*/ 43 h 108"/>
                <a:gd name="T46" fmla="*/ 51 w 71"/>
                <a:gd name="T47" fmla="*/ 88 h 108"/>
                <a:gd name="T48" fmla="*/ 36 w 71"/>
                <a:gd name="T49" fmla="*/ 96 h 108"/>
                <a:gd name="T50" fmla="*/ 20 w 71"/>
                <a:gd name="T51" fmla="*/ 88 h 108"/>
                <a:gd name="T52" fmla="*/ 15 w 71"/>
                <a:gd name="T53" fmla="*/ 68 h 108"/>
                <a:gd name="T54" fmla="*/ 21 w 71"/>
                <a:gd name="T55" fmla="*/ 49 h 108"/>
                <a:gd name="T56" fmla="*/ 36 w 71"/>
                <a:gd name="T57" fmla="*/ 41 h 108"/>
                <a:gd name="T58" fmla="*/ 51 w 71"/>
                <a:gd name="T59" fmla="*/ 49 h 108"/>
                <a:gd name="T60" fmla="*/ 57 w 71"/>
                <a:gd name="T61" fmla="*/ 68 h 108"/>
                <a:gd name="T62" fmla="*/ 51 w 71"/>
                <a:gd name="T63" fmla="*/ 8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1" h="108">
                  <a:moveTo>
                    <a:pt x="57" y="43"/>
                  </a:moveTo>
                  <a:cubicBezTo>
                    <a:pt x="56" y="42"/>
                    <a:pt x="56" y="41"/>
                    <a:pt x="55" y="40"/>
                  </a:cubicBezTo>
                  <a:cubicBezTo>
                    <a:pt x="54" y="39"/>
                    <a:pt x="53" y="38"/>
                    <a:pt x="51" y="36"/>
                  </a:cubicBezTo>
                  <a:cubicBezTo>
                    <a:pt x="49" y="34"/>
                    <a:pt x="46" y="33"/>
                    <a:pt x="43" y="31"/>
                  </a:cubicBezTo>
                  <a:cubicBezTo>
                    <a:pt x="40" y="30"/>
                    <a:pt x="37" y="30"/>
                    <a:pt x="33" y="30"/>
                  </a:cubicBezTo>
                  <a:cubicBezTo>
                    <a:pt x="23" y="30"/>
                    <a:pt x="15" y="33"/>
                    <a:pt x="9" y="41"/>
                  </a:cubicBezTo>
                  <a:cubicBezTo>
                    <a:pt x="3" y="48"/>
                    <a:pt x="0" y="57"/>
                    <a:pt x="0" y="69"/>
                  </a:cubicBezTo>
                  <a:cubicBezTo>
                    <a:pt x="0" y="80"/>
                    <a:pt x="3" y="90"/>
                    <a:pt x="8" y="97"/>
                  </a:cubicBezTo>
                  <a:cubicBezTo>
                    <a:pt x="14" y="104"/>
                    <a:pt x="22" y="108"/>
                    <a:pt x="32" y="108"/>
                  </a:cubicBezTo>
                  <a:cubicBezTo>
                    <a:pt x="34" y="108"/>
                    <a:pt x="35" y="108"/>
                    <a:pt x="37" y="107"/>
                  </a:cubicBezTo>
                  <a:cubicBezTo>
                    <a:pt x="39" y="107"/>
                    <a:pt x="41" y="107"/>
                    <a:pt x="42" y="106"/>
                  </a:cubicBezTo>
                  <a:cubicBezTo>
                    <a:pt x="43" y="106"/>
                    <a:pt x="45" y="105"/>
                    <a:pt x="46" y="104"/>
                  </a:cubicBezTo>
                  <a:cubicBezTo>
                    <a:pt x="47" y="104"/>
                    <a:pt x="48" y="103"/>
                    <a:pt x="49" y="103"/>
                  </a:cubicBezTo>
                  <a:cubicBezTo>
                    <a:pt x="50" y="102"/>
                    <a:pt x="51" y="101"/>
                    <a:pt x="52" y="100"/>
                  </a:cubicBezTo>
                  <a:cubicBezTo>
                    <a:pt x="53" y="100"/>
                    <a:pt x="53" y="99"/>
                    <a:pt x="54" y="98"/>
                  </a:cubicBezTo>
                  <a:cubicBezTo>
                    <a:pt x="54" y="98"/>
                    <a:pt x="55" y="97"/>
                    <a:pt x="55" y="97"/>
                  </a:cubicBezTo>
                  <a:cubicBezTo>
                    <a:pt x="56" y="96"/>
                    <a:pt x="56" y="96"/>
                    <a:pt x="56" y="95"/>
                  </a:cubicBezTo>
                  <a:cubicBezTo>
                    <a:pt x="57" y="95"/>
                    <a:pt x="57" y="95"/>
                    <a:pt x="57" y="95"/>
                  </a:cubicBezTo>
                  <a:cubicBezTo>
                    <a:pt x="59" y="106"/>
                    <a:pt x="59" y="106"/>
                    <a:pt x="59" y="106"/>
                  </a:cubicBezTo>
                  <a:cubicBezTo>
                    <a:pt x="71" y="106"/>
                    <a:pt x="71" y="106"/>
                    <a:pt x="71" y="106"/>
                  </a:cubicBezTo>
                  <a:cubicBezTo>
                    <a:pt x="71" y="0"/>
                    <a:pt x="71" y="0"/>
                    <a:pt x="71" y="0"/>
                  </a:cubicBezTo>
                  <a:cubicBezTo>
                    <a:pt x="57" y="0"/>
                    <a:pt x="57" y="0"/>
                    <a:pt x="57" y="0"/>
                  </a:cubicBezTo>
                  <a:lnTo>
                    <a:pt x="57" y="43"/>
                  </a:lnTo>
                  <a:close/>
                  <a:moveTo>
                    <a:pt x="51" y="88"/>
                  </a:moveTo>
                  <a:cubicBezTo>
                    <a:pt x="47" y="93"/>
                    <a:pt x="42" y="96"/>
                    <a:pt x="36" y="96"/>
                  </a:cubicBezTo>
                  <a:cubicBezTo>
                    <a:pt x="29" y="96"/>
                    <a:pt x="24" y="93"/>
                    <a:pt x="20" y="88"/>
                  </a:cubicBezTo>
                  <a:cubicBezTo>
                    <a:pt x="17" y="83"/>
                    <a:pt x="15" y="76"/>
                    <a:pt x="15" y="68"/>
                  </a:cubicBezTo>
                  <a:cubicBezTo>
                    <a:pt x="15" y="61"/>
                    <a:pt x="17" y="54"/>
                    <a:pt x="21" y="49"/>
                  </a:cubicBezTo>
                  <a:cubicBezTo>
                    <a:pt x="25" y="44"/>
                    <a:pt x="30" y="41"/>
                    <a:pt x="36" y="41"/>
                  </a:cubicBezTo>
                  <a:cubicBezTo>
                    <a:pt x="43" y="41"/>
                    <a:pt x="48" y="44"/>
                    <a:pt x="51" y="49"/>
                  </a:cubicBezTo>
                  <a:cubicBezTo>
                    <a:pt x="55" y="54"/>
                    <a:pt x="57" y="61"/>
                    <a:pt x="57" y="68"/>
                  </a:cubicBezTo>
                  <a:cubicBezTo>
                    <a:pt x="57" y="76"/>
                    <a:pt x="55" y="83"/>
                    <a:pt x="51" y="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 name="Freeform 15">
              <a:extLst>
                <a:ext uri="{FF2B5EF4-FFF2-40B4-BE49-F238E27FC236}">
                  <a16:creationId xmlns:a16="http://schemas.microsoft.com/office/drawing/2014/main" id="{B67964F5-8081-A3D8-089C-A081B2E521A9}"/>
                </a:ext>
              </a:extLst>
            </p:cNvPr>
            <p:cNvSpPr>
              <a:spLocks/>
            </p:cNvSpPr>
            <p:nvPr/>
          </p:nvSpPr>
          <p:spPr bwMode="auto">
            <a:xfrm>
              <a:off x="1733551" y="438150"/>
              <a:ext cx="60325" cy="61913"/>
            </a:xfrm>
            <a:custGeom>
              <a:avLst/>
              <a:gdLst>
                <a:gd name="T0" fmla="*/ 18 w 38"/>
                <a:gd name="T1" fmla="*/ 32 h 39"/>
                <a:gd name="T2" fmla="*/ 8 w 38"/>
                <a:gd name="T3" fmla="*/ 0 h 39"/>
                <a:gd name="T4" fmla="*/ 0 w 38"/>
                <a:gd name="T5" fmla="*/ 0 h 39"/>
                <a:gd name="T6" fmla="*/ 15 w 38"/>
                <a:gd name="T7" fmla="*/ 39 h 39"/>
                <a:gd name="T8" fmla="*/ 23 w 38"/>
                <a:gd name="T9" fmla="*/ 39 h 39"/>
                <a:gd name="T10" fmla="*/ 38 w 38"/>
                <a:gd name="T11" fmla="*/ 0 h 39"/>
                <a:gd name="T12" fmla="*/ 29 w 38"/>
                <a:gd name="T13" fmla="*/ 0 h 39"/>
                <a:gd name="T14" fmla="*/ 18 w 38"/>
                <a:gd name="T15" fmla="*/ 32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39">
                  <a:moveTo>
                    <a:pt x="18" y="32"/>
                  </a:moveTo>
                  <a:lnTo>
                    <a:pt x="8" y="0"/>
                  </a:lnTo>
                  <a:lnTo>
                    <a:pt x="0" y="0"/>
                  </a:lnTo>
                  <a:lnTo>
                    <a:pt x="15" y="39"/>
                  </a:lnTo>
                  <a:lnTo>
                    <a:pt x="23" y="39"/>
                  </a:lnTo>
                  <a:lnTo>
                    <a:pt x="38" y="0"/>
                  </a:lnTo>
                  <a:lnTo>
                    <a:pt x="29" y="0"/>
                  </a:lnTo>
                  <a:lnTo>
                    <a:pt x="18"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9" name="Freeform 16">
              <a:extLst>
                <a:ext uri="{FF2B5EF4-FFF2-40B4-BE49-F238E27FC236}">
                  <a16:creationId xmlns:a16="http://schemas.microsoft.com/office/drawing/2014/main" id="{C73E25E4-139B-A180-CBFD-59414A4BD238}"/>
                </a:ext>
              </a:extLst>
            </p:cNvPr>
            <p:cNvSpPr>
              <a:spLocks/>
            </p:cNvSpPr>
            <p:nvPr/>
          </p:nvSpPr>
          <p:spPr bwMode="auto">
            <a:xfrm>
              <a:off x="1801813" y="411163"/>
              <a:ext cx="15875" cy="14288"/>
            </a:xfrm>
            <a:custGeom>
              <a:avLst/>
              <a:gdLst>
                <a:gd name="T0" fmla="*/ 10 w 19"/>
                <a:gd name="T1" fmla="*/ 0 h 18"/>
                <a:gd name="T2" fmla="*/ 3 w 19"/>
                <a:gd name="T3" fmla="*/ 2 h 18"/>
                <a:gd name="T4" fmla="*/ 0 w 19"/>
                <a:gd name="T5" fmla="*/ 9 h 18"/>
                <a:gd name="T6" fmla="*/ 3 w 19"/>
                <a:gd name="T7" fmla="*/ 16 h 18"/>
                <a:gd name="T8" fmla="*/ 10 w 19"/>
                <a:gd name="T9" fmla="*/ 18 h 18"/>
                <a:gd name="T10" fmla="*/ 17 w 19"/>
                <a:gd name="T11" fmla="*/ 16 h 18"/>
                <a:gd name="T12" fmla="*/ 19 w 19"/>
                <a:gd name="T13" fmla="*/ 9 h 18"/>
                <a:gd name="T14" fmla="*/ 17 w 19"/>
                <a:gd name="T15" fmla="*/ 2 h 18"/>
                <a:gd name="T16" fmla="*/ 10 w 19"/>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8">
                  <a:moveTo>
                    <a:pt x="10" y="0"/>
                  </a:moveTo>
                  <a:cubicBezTo>
                    <a:pt x="7" y="0"/>
                    <a:pt x="5" y="1"/>
                    <a:pt x="3" y="2"/>
                  </a:cubicBezTo>
                  <a:cubicBezTo>
                    <a:pt x="1" y="4"/>
                    <a:pt x="0" y="7"/>
                    <a:pt x="0" y="9"/>
                  </a:cubicBezTo>
                  <a:cubicBezTo>
                    <a:pt x="0" y="12"/>
                    <a:pt x="1" y="14"/>
                    <a:pt x="3" y="16"/>
                  </a:cubicBezTo>
                  <a:cubicBezTo>
                    <a:pt x="5" y="17"/>
                    <a:pt x="7" y="18"/>
                    <a:pt x="10" y="18"/>
                  </a:cubicBezTo>
                  <a:cubicBezTo>
                    <a:pt x="13" y="18"/>
                    <a:pt x="15" y="17"/>
                    <a:pt x="17" y="16"/>
                  </a:cubicBezTo>
                  <a:cubicBezTo>
                    <a:pt x="18" y="14"/>
                    <a:pt x="19" y="12"/>
                    <a:pt x="19" y="9"/>
                  </a:cubicBezTo>
                  <a:cubicBezTo>
                    <a:pt x="19" y="6"/>
                    <a:pt x="18" y="4"/>
                    <a:pt x="17" y="2"/>
                  </a:cubicBezTo>
                  <a:cubicBezTo>
                    <a:pt x="15" y="1"/>
                    <a:pt x="12" y="0"/>
                    <a:pt x="1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 name="Rectangle 17">
              <a:extLst>
                <a:ext uri="{FF2B5EF4-FFF2-40B4-BE49-F238E27FC236}">
                  <a16:creationId xmlns:a16="http://schemas.microsoft.com/office/drawing/2014/main" id="{7B6F8562-C3CB-5305-FB0B-63FF8D97092D}"/>
                </a:ext>
              </a:extLst>
            </p:cNvPr>
            <p:cNvSpPr>
              <a:spLocks noChangeArrowheads="1"/>
            </p:cNvSpPr>
            <p:nvPr/>
          </p:nvSpPr>
          <p:spPr bwMode="auto">
            <a:xfrm>
              <a:off x="1804988" y="438150"/>
              <a:ext cx="11113" cy="619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 name="Freeform 18">
              <a:extLst>
                <a:ext uri="{FF2B5EF4-FFF2-40B4-BE49-F238E27FC236}">
                  <a16:creationId xmlns:a16="http://schemas.microsoft.com/office/drawing/2014/main" id="{AAAB2CA3-ACC4-BAB9-7B09-8D2F882AE852}"/>
                </a:ext>
              </a:extLst>
            </p:cNvPr>
            <p:cNvSpPr>
              <a:spLocks/>
            </p:cNvSpPr>
            <p:nvPr/>
          </p:nvSpPr>
          <p:spPr bwMode="auto">
            <a:xfrm>
              <a:off x="1828801" y="436563"/>
              <a:ext cx="47625" cy="65088"/>
            </a:xfrm>
            <a:custGeom>
              <a:avLst/>
              <a:gdLst>
                <a:gd name="T0" fmla="*/ 44 w 59"/>
                <a:gd name="T1" fmla="*/ 36 h 79"/>
                <a:gd name="T2" fmla="*/ 37 w 59"/>
                <a:gd name="T3" fmla="*/ 34 h 79"/>
                <a:gd name="T4" fmla="*/ 30 w 59"/>
                <a:gd name="T5" fmla="*/ 31 h 79"/>
                <a:gd name="T6" fmla="*/ 24 w 59"/>
                <a:gd name="T7" fmla="*/ 29 h 79"/>
                <a:gd name="T8" fmla="*/ 20 w 59"/>
                <a:gd name="T9" fmla="*/ 26 h 79"/>
                <a:gd name="T10" fmla="*/ 18 w 59"/>
                <a:gd name="T11" fmla="*/ 21 h 79"/>
                <a:gd name="T12" fmla="*/ 22 w 59"/>
                <a:gd name="T13" fmla="*/ 14 h 79"/>
                <a:gd name="T14" fmla="*/ 32 w 59"/>
                <a:gd name="T15" fmla="*/ 12 h 79"/>
                <a:gd name="T16" fmla="*/ 52 w 59"/>
                <a:gd name="T17" fmla="*/ 20 h 79"/>
                <a:gd name="T18" fmla="*/ 58 w 59"/>
                <a:gd name="T19" fmla="*/ 10 h 79"/>
                <a:gd name="T20" fmla="*/ 55 w 59"/>
                <a:gd name="T21" fmla="*/ 8 h 79"/>
                <a:gd name="T22" fmla="*/ 46 w 59"/>
                <a:gd name="T23" fmla="*/ 3 h 79"/>
                <a:gd name="T24" fmla="*/ 32 w 59"/>
                <a:gd name="T25" fmla="*/ 0 h 79"/>
                <a:gd name="T26" fmla="*/ 12 w 59"/>
                <a:gd name="T27" fmla="*/ 7 h 79"/>
                <a:gd name="T28" fmla="*/ 4 w 59"/>
                <a:gd name="T29" fmla="*/ 23 h 79"/>
                <a:gd name="T30" fmla="*/ 6 w 59"/>
                <a:gd name="T31" fmla="*/ 31 h 79"/>
                <a:gd name="T32" fmla="*/ 11 w 59"/>
                <a:gd name="T33" fmla="*/ 37 h 79"/>
                <a:gd name="T34" fmla="*/ 15 w 59"/>
                <a:gd name="T35" fmla="*/ 40 h 79"/>
                <a:gd name="T36" fmla="*/ 19 w 59"/>
                <a:gd name="T37" fmla="*/ 42 h 79"/>
                <a:gd name="T38" fmla="*/ 23 w 59"/>
                <a:gd name="T39" fmla="*/ 44 h 79"/>
                <a:gd name="T40" fmla="*/ 29 w 59"/>
                <a:gd name="T41" fmla="*/ 45 h 79"/>
                <a:gd name="T42" fmla="*/ 33 w 59"/>
                <a:gd name="T43" fmla="*/ 47 h 79"/>
                <a:gd name="T44" fmla="*/ 38 w 59"/>
                <a:gd name="T45" fmla="*/ 49 h 79"/>
                <a:gd name="T46" fmla="*/ 42 w 59"/>
                <a:gd name="T47" fmla="*/ 52 h 79"/>
                <a:gd name="T48" fmla="*/ 45 w 59"/>
                <a:gd name="T49" fmla="*/ 57 h 79"/>
                <a:gd name="T50" fmla="*/ 41 w 59"/>
                <a:gd name="T51" fmla="*/ 65 h 79"/>
                <a:gd name="T52" fmla="*/ 30 w 59"/>
                <a:gd name="T53" fmla="*/ 67 h 79"/>
                <a:gd name="T54" fmla="*/ 18 w 59"/>
                <a:gd name="T55" fmla="*/ 64 h 79"/>
                <a:gd name="T56" fmla="*/ 8 w 59"/>
                <a:gd name="T57" fmla="*/ 57 h 79"/>
                <a:gd name="T58" fmla="*/ 0 w 59"/>
                <a:gd name="T59" fmla="*/ 66 h 79"/>
                <a:gd name="T60" fmla="*/ 12 w 59"/>
                <a:gd name="T61" fmla="*/ 74 h 79"/>
                <a:gd name="T62" fmla="*/ 30 w 59"/>
                <a:gd name="T63" fmla="*/ 79 h 79"/>
                <a:gd name="T64" fmla="*/ 52 w 59"/>
                <a:gd name="T65" fmla="*/ 72 h 79"/>
                <a:gd name="T66" fmla="*/ 59 w 59"/>
                <a:gd name="T67" fmla="*/ 55 h 79"/>
                <a:gd name="T68" fmla="*/ 44 w 59"/>
                <a:gd name="T69" fmla="*/ 36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9" h="79">
                  <a:moveTo>
                    <a:pt x="44" y="36"/>
                  </a:moveTo>
                  <a:cubicBezTo>
                    <a:pt x="43" y="36"/>
                    <a:pt x="41" y="35"/>
                    <a:pt x="37" y="34"/>
                  </a:cubicBezTo>
                  <a:cubicBezTo>
                    <a:pt x="34" y="33"/>
                    <a:pt x="31" y="32"/>
                    <a:pt x="30" y="31"/>
                  </a:cubicBezTo>
                  <a:cubicBezTo>
                    <a:pt x="27" y="30"/>
                    <a:pt x="25" y="30"/>
                    <a:pt x="24" y="29"/>
                  </a:cubicBezTo>
                  <a:cubicBezTo>
                    <a:pt x="23" y="29"/>
                    <a:pt x="22" y="28"/>
                    <a:pt x="20" y="26"/>
                  </a:cubicBezTo>
                  <a:cubicBezTo>
                    <a:pt x="19" y="25"/>
                    <a:pt x="18" y="23"/>
                    <a:pt x="18" y="21"/>
                  </a:cubicBezTo>
                  <a:cubicBezTo>
                    <a:pt x="18" y="18"/>
                    <a:pt x="19" y="15"/>
                    <a:pt x="22" y="14"/>
                  </a:cubicBezTo>
                  <a:cubicBezTo>
                    <a:pt x="24" y="12"/>
                    <a:pt x="28" y="12"/>
                    <a:pt x="32" y="12"/>
                  </a:cubicBezTo>
                  <a:cubicBezTo>
                    <a:pt x="39" y="12"/>
                    <a:pt x="46" y="14"/>
                    <a:pt x="52" y="20"/>
                  </a:cubicBezTo>
                  <a:cubicBezTo>
                    <a:pt x="58" y="10"/>
                    <a:pt x="58" y="10"/>
                    <a:pt x="58" y="10"/>
                  </a:cubicBezTo>
                  <a:cubicBezTo>
                    <a:pt x="58" y="10"/>
                    <a:pt x="57" y="9"/>
                    <a:pt x="55" y="8"/>
                  </a:cubicBezTo>
                  <a:cubicBezTo>
                    <a:pt x="53" y="6"/>
                    <a:pt x="50" y="5"/>
                    <a:pt x="46" y="3"/>
                  </a:cubicBezTo>
                  <a:cubicBezTo>
                    <a:pt x="41" y="1"/>
                    <a:pt x="37" y="0"/>
                    <a:pt x="32" y="0"/>
                  </a:cubicBezTo>
                  <a:cubicBezTo>
                    <a:pt x="23" y="0"/>
                    <a:pt x="17" y="3"/>
                    <a:pt x="12" y="7"/>
                  </a:cubicBezTo>
                  <a:cubicBezTo>
                    <a:pt x="7" y="11"/>
                    <a:pt x="4" y="16"/>
                    <a:pt x="4" y="23"/>
                  </a:cubicBezTo>
                  <a:cubicBezTo>
                    <a:pt x="4" y="26"/>
                    <a:pt x="5" y="29"/>
                    <a:pt x="6" y="31"/>
                  </a:cubicBezTo>
                  <a:cubicBezTo>
                    <a:pt x="7" y="33"/>
                    <a:pt x="8" y="35"/>
                    <a:pt x="11" y="37"/>
                  </a:cubicBezTo>
                  <a:cubicBezTo>
                    <a:pt x="13" y="39"/>
                    <a:pt x="14" y="40"/>
                    <a:pt x="15" y="40"/>
                  </a:cubicBezTo>
                  <a:cubicBezTo>
                    <a:pt x="16" y="41"/>
                    <a:pt x="18" y="41"/>
                    <a:pt x="19" y="42"/>
                  </a:cubicBezTo>
                  <a:cubicBezTo>
                    <a:pt x="20" y="43"/>
                    <a:pt x="22" y="43"/>
                    <a:pt x="23" y="44"/>
                  </a:cubicBezTo>
                  <a:cubicBezTo>
                    <a:pt x="25" y="44"/>
                    <a:pt x="27" y="45"/>
                    <a:pt x="29" y="45"/>
                  </a:cubicBezTo>
                  <a:cubicBezTo>
                    <a:pt x="31" y="46"/>
                    <a:pt x="32" y="47"/>
                    <a:pt x="33" y="47"/>
                  </a:cubicBezTo>
                  <a:cubicBezTo>
                    <a:pt x="35" y="48"/>
                    <a:pt x="37" y="48"/>
                    <a:pt x="38" y="49"/>
                  </a:cubicBezTo>
                  <a:cubicBezTo>
                    <a:pt x="39" y="49"/>
                    <a:pt x="41" y="50"/>
                    <a:pt x="42" y="52"/>
                  </a:cubicBezTo>
                  <a:cubicBezTo>
                    <a:pt x="44" y="53"/>
                    <a:pt x="45" y="55"/>
                    <a:pt x="45" y="57"/>
                  </a:cubicBezTo>
                  <a:cubicBezTo>
                    <a:pt x="45" y="61"/>
                    <a:pt x="44" y="63"/>
                    <a:pt x="41" y="65"/>
                  </a:cubicBezTo>
                  <a:cubicBezTo>
                    <a:pt x="38" y="66"/>
                    <a:pt x="35" y="67"/>
                    <a:pt x="30" y="67"/>
                  </a:cubicBezTo>
                  <a:cubicBezTo>
                    <a:pt x="26" y="67"/>
                    <a:pt x="22" y="66"/>
                    <a:pt x="18" y="64"/>
                  </a:cubicBezTo>
                  <a:cubicBezTo>
                    <a:pt x="14" y="62"/>
                    <a:pt x="10" y="59"/>
                    <a:pt x="8" y="57"/>
                  </a:cubicBezTo>
                  <a:cubicBezTo>
                    <a:pt x="0" y="66"/>
                    <a:pt x="0" y="66"/>
                    <a:pt x="0" y="66"/>
                  </a:cubicBezTo>
                  <a:cubicBezTo>
                    <a:pt x="3" y="69"/>
                    <a:pt x="7" y="71"/>
                    <a:pt x="12" y="74"/>
                  </a:cubicBezTo>
                  <a:cubicBezTo>
                    <a:pt x="17" y="77"/>
                    <a:pt x="23" y="79"/>
                    <a:pt x="30" y="79"/>
                  </a:cubicBezTo>
                  <a:cubicBezTo>
                    <a:pt x="39" y="79"/>
                    <a:pt x="47" y="76"/>
                    <a:pt x="52" y="72"/>
                  </a:cubicBezTo>
                  <a:cubicBezTo>
                    <a:pt x="57" y="67"/>
                    <a:pt x="59" y="62"/>
                    <a:pt x="59" y="55"/>
                  </a:cubicBezTo>
                  <a:cubicBezTo>
                    <a:pt x="59" y="47"/>
                    <a:pt x="54" y="40"/>
                    <a:pt x="44"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 name="Freeform 19">
              <a:extLst>
                <a:ext uri="{FF2B5EF4-FFF2-40B4-BE49-F238E27FC236}">
                  <a16:creationId xmlns:a16="http://schemas.microsoft.com/office/drawing/2014/main" id="{995386EE-0219-9B59-3015-DA98004633E3}"/>
                </a:ext>
              </a:extLst>
            </p:cNvPr>
            <p:cNvSpPr>
              <a:spLocks/>
            </p:cNvSpPr>
            <p:nvPr/>
          </p:nvSpPr>
          <p:spPr bwMode="auto">
            <a:xfrm>
              <a:off x="1960563" y="436563"/>
              <a:ext cx="36513" cy="63500"/>
            </a:xfrm>
            <a:custGeom>
              <a:avLst/>
              <a:gdLst>
                <a:gd name="T0" fmla="*/ 24 w 43"/>
                <a:gd name="T1" fmla="*/ 5 h 77"/>
                <a:gd name="T2" fmla="*/ 15 w 43"/>
                <a:gd name="T3" fmla="*/ 17 h 77"/>
                <a:gd name="T4" fmla="*/ 14 w 43"/>
                <a:gd name="T5" fmla="*/ 2 h 77"/>
                <a:gd name="T6" fmla="*/ 0 w 43"/>
                <a:gd name="T7" fmla="*/ 2 h 77"/>
                <a:gd name="T8" fmla="*/ 0 w 43"/>
                <a:gd name="T9" fmla="*/ 77 h 77"/>
                <a:gd name="T10" fmla="*/ 15 w 43"/>
                <a:gd name="T11" fmla="*/ 77 h 77"/>
                <a:gd name="T12" fmla="*/ 15 w 43"/>
                <a:gd name="T13" fmla="*/ 35 h 77"/>
                <a:gd name="T14" fmla="*/ 25 w 43"/>
                <a:gd name="T15" fmla="*/ 18 h 77"/>
                <a:gd name="T16" fmla="*/ 35 w 43"/>
                <a:gd name="T17" fmla="*/ 14 h 77"/>
                <a:gd name="T18" fmla="*/ 41 w 43"/>
                <a:gd name="T19" fmla="*/ 15 h 77"/>
                <a:gd name="T20" fmla="*/ 43 w 43"/>
                <a:gd name="T21" fmla="*/ 1 h 77"/>
                <a:gd name="T22" fmla="*/ 37 w 43"/>
                <a:gd name="T23" fmla="*/ 0 h 77"/>
                <a:gd name="T24" fmla="*/ 24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4" y="5"/>
                  </a:moveTo>
                  <a:cubicBezTo>
                    <a:pt x="20" y="8"/>
                    <a:pt x="17" y="12"/>
                    <a:pt x="15" y="17"/>
                  </a:cubicBezTo>
                  <a:cubicBezTo>
                    <a:pt x="14" y="2"/>
                    <a:pt x="14" y="2"/>
                    <a:pt x="14" y="2"/>
                  </a:cubicBezTo>
                  <a:cubicBezTo>
                    <a:pt x="0" y="2"/>
                    <a:pt x="0" y="2"/>
                    <a:pt x="0" y="2"/>
                  </a:cubicBezTo>
                  <a:cubicBezTo>
                    <a:pt x="0" y="77"/>
                    <a:pt x="0" y="77"/>
                    <a:pt x="0" y="77"/>
                  </a:cubicBezTo>
                  <a:cubicBezTo>
                    <a:pt x="15" y="77"/>
                    <a:pt x="15" y="77"/>
                    <a:pt x="15" y="77"/>
                  </a:cubicBezTo>
                  <a:cubicBezTo>
                    <a:pt x="15" y="35"/>
                    <a:pt x="15" y="35"/>
                    <a:pt x="15" y="35"/>
                  </a:cubicBezTo>
                  <a:cubicBezTo>
                    <a:pt x="16" y="27"/>
                    <a:pt x="19" y="22"/>
                    <a:pt x="25" y="18"/>
                  </a:cubicBezTo>
                  <a:cubicBezTo>
                    <a:pt x="28" y="16"/>
                    <a:pt x="32" y="14"/>
                    <a:pt x="35" y="14"/>
                  </a:cubicBezTo>
                  <a:cubicBezTo>
                    <a:pt x="38" y="14"/>
                    <a:pt x="40" y="15"/>
                    <a:pt x="41" y="15"/>
                  </a:cubicBezTo>
                  <a:cubicBezTo>
                    <a:pt x="43" y="1"/>
                    <a:pt x="43" y="1"/>
                    <a:pt x="43" y="1"/>
                  </a:cubicBezTo>
                  <a:cubicBezTo>
                    <a:pt x="37" y="0"/>
                    <a:pt x="37" y="0"/>
                    <a:pt x="37" y="0"/>
                  </a:cubicBezTo>
                  <a:cubicBezTo>
                    <a:pt x="32" y="0"/>
                    <a:pt x="28" y="2"/>
                    <a:pt x="24"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3" name="Freeform 20">
              <a:extLst>
                <a:ext uri="{FF2B5EF4-FFF2-40B4-BE49-F238E27FC236}">
                  <a16:creationId xmlns:a16="http://schemas.microsoft.com/office/drawing/2014/main" id="{2960E1C6-F590-264A-344E-7EF84C9D9013}"/>
                </a:ext>
              </a:extLst>
            </p:cNvPr>
            <p:cNvSpPr>
              <a:spLocks/>
            </p:cNvSpPr>
            <p:nvPr/>
          </p:nvSpPr>
          <p:spPr bwMode="auto">
            <a:xfrm>
              <a:off x="2000251" y="438150"/>
              <a:ext cx="58738" cy="85725"/>
            </a:xfrm>
            <a:custGeom>
              <a:avLst/>
              <a:gdLst>
                <a:gd name="T0" fmla="*/ 57 w 72"/>
                <a:gd name="T1" fmla="*/ 0 h 103"/>
                <a:gd name="T2" fmla="*/ 36 w 72"/>
                <a:gd name="T3" fmla="*/ 61 h 103"/>
                <a:gd name="T4" fmla="*/ 15 w 72"/>
                <a:gd name="T5" fmla="*/ 0 h 103"/>
                <a:gd name="T6" fmla="*/ 0 w 72"/>
                <a:gd name="T7" fmla="*/ 0 h 103"/>
                <a:gd name="T8" fmla="*/ 28 w 72"/>
                <a:gd name="T9" fmla="*/ 74 h 103"/>
                <a:gd name="T10" fmla="*/ 25 w 72"/>
                <a:gd name="T11" fmla="*/ 83 h 103"/>
                <a:gd name="T12" fmla="*/ 21 w 72"/>
                <a:gd name="T13" fmla="*/ 90 h 103"/>
                <a:gd name="T14" fmla="*/ 16 w 72"/>
                <a:gd name="T15" fmla="*/ 91 h 103"/>
                <a:gd name="T16" fmla="*/ 8 w 72"/>
                <a:gd name="T17" fmla="*/ 89 h 103"/>
                <a:gd name="T18" fmla="*/ 5 w 72"/>
                <a:gd name="T19" fmla="*/ 100 h 103"/>
                <a:gd name="T20" fmla="*/ 6 w 72"/>
                <a:gd name="T21" fmla="*/ 101 h 103"/>
                <a:gd name="T22" fmla="*/ 12 w 72"/>
                <a:gd name="T23" fmla="*/ 103 h 103"/>
                <a:gd name="T24" fmla="*/ 19 w 72"/>
                <a:gd name="T25" fmla="*/ 103 h 103"/>
                <a:gd name="T26" fmla="*/ 31 w 72"/>
                <a:gd name="T27" fmla="*/ 100 h 103"/>
                <a:gd name="T28" fmla="*/ 39 w 72"/>
                <a:gd name="T29" fmla="*/ 87 h 103"/>
                <a:gd name="T30" fmla="*/ 72 w 72"/>
                <a:gd name="T31" fmla="*/ 0 h 103"/>
                <a:gd name="T32" fmla="*/ 57 w 72"/>
                <a:gd name="T33"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103">
                  <a:moveTo>
                    <a:pt x="57" y="0"/>
                  </a:moveTo>
                  <a:cubicBezTo>
                    <a:pt x="36" y="61"/>
                    <a:pt x="36" y="61"/>
                    <a:pt x="36" y="61"/>
                  </a:cubicBezTo>
                  <a:cubicBezTo>
                    <a:pt x="15" y="0"/>
                    <a:pt x="15" y="0"/>
                    <a:pt x="15" y="0"/>
                  </a:cubicBezTo>
                  <a:cubicBezTo>
                    <a:pt x="0" y="0"/>
                    <a:pt x="0" y="0"/>
                    <a:pt x="0" y="0"/>
                  </a:cubicBezTo>
                  <a:cubicBezTo>
                    <a:pt x="28" y="74"/>
                    <a:pt x="28" y="74"/>
                    <a:pt x="28" y="74"/>
                  </a:cubicBezTo>
                  <a:cubicBezTo>
                    <a:pt x="25" y="83"/>
                    <a:pt x="25" y="83"/>
                    <a:pt x="25" y="83"/>
                  </a:cubicBezTo>
                  <a:cubicBezTo>
                    <a:pt x="24" y="87"/>
                    <a:pt x="22" y="89"/>
                    <a:pt x="21" y="90"/>
                  </a:cubicBezTo>
                  <a:cubicBezTo>
                    <a:pt x="20" y="91"/>
                    <a:pt x="18" y="91"/>
                    <a:pt x="16" y="91"/>
                  </a:cubicBezTo>
                  <a:cubicBezTo>
                    <a:pt x="14" y="91"/>
                    <a:pt x="11" y="91"/>
                    <a:pt x="8" y="89"/>
                  </a:cubicBezTo>
                  <a:cubicBezTo>
                    <a:pt x="5" y="100"/>
                    <a:pt x="5" y="100"/>
                    <a:pt x="5" y="100"/>
                  </a:cubicBezTo>
                  <a:cubicBezTo>
                    <a:pt x="6" y="101"/>
                    <a:pt x="6" y="101"/>
                    <a:pt x="6" y="101"/>
                  </a:cubicBezTo>
                  <a:cubicBezTo>
                    <a:pt x="7" y="102"/>
                    <a:pt x="9" y="102"/>
                    <a:pt x="12" y="103"/>
                  </a:cubicBezTo>
                  <a:cubicBezTo>
                    <a:pt x="14" y="103"/>
                    <a:pt x="17" y="103"/>
                    <a:pt x="19" y="103"/>
                  </a:cubicBezTo>
                  <a:cubicBezTo>
                    <a:pt x="24" y="103"/>
                    <a:pt x="28" y="102"/>
                    <a:pt x="31" y="100"/>
                  </a:cubicBezTo>
                  <a:cubicBezTo>
                    <a:pt x="34" y="97"/>
                    <a:pt x="36" y="93"/>
                    <a:pt x="39" y="87"/>
                  </a:cubicBezTo>
                  <a:cubicBezTo>
                    <a:pt x="72" y="0"/>
                    <a:pt x="72" y="0"/>
                    <a:pt x="72" y="0"/>
                  </a:cubicBezTo>
                  <a:lnTo>
                    <a:pt x="5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4" name="Freeform 21">
              <a:extLst>
                <a:ext uri="{FF2B5EF4-FFF2-40B4-BE49-F238E27FC236}">
                  <a16:creationId xmlns:a16="http://schemas.microsoft.com/office/drawing/2014/main" id="{8279F213-F01D-0BA8-7DEC-BF8F2017D953}"/>
                </a:ext>
              </a:extLst>
            </p:cNvPr>
            <p:cNvSpPr>
              <a:spLocks noEditPoints="1"/>
            </p:cNvSpPr>
            <p:nvPr/>
          </p:nvSpPr>
          <p:spPr bwMode="auto">
            <a:xfrm>
              <a:off x="1547813" y="-96838"/>
              <a:ext cx="352425" cy="422275"/>
            </a:xfrm>
            <a:custGeom>
              <a:avLst/>
              <a:gdLst>
                <a:gd name="T0" fmla="*/ 327 w 425"/>
                <a:gd name="T1" fmla="*/ 247 h 510"/>
                <a:gd name="T2" fmla="*/ 415 w 425"/>
                <a:gd name="T3" fmla="*/ 130 h 510"/>
                <a:gd name="T4" fmla="*/ 268 w 425"/>
                <a:gd name="T5" fmla="*/ 0 h 510"/>
                <a:gd name="T6" fmla="*/ 0 w 425"/>
                <a:gd name="T7" fmla="*/ 0 h 510"/>
                <a:gd name="T8" fmla="*/ 0 w 425"/>
                <a:gd name="T9" fmla="*/ 510 h 510"/>
                <a:gd name="T10" fmla="*/ 277 w 425"/>
                <a:gd name="T11" fmla="*/ 510 h 510"/>
                <a:gd name="T12" fmla="*/ 425 w 425"/>
                <a:gd name="T13" fmla="*/ 373 h 510"/>
                <a:gd name="T14" fmla="*/ 327 w 425"/>
                <a:gd name="T15" fmla="*/ 247 h 510"/>
                <a:gd name="T16" fmla="*/ 109 w 425"/>
                <a:gd name="T17" fmla="*/ 92 h 510"/>
                <a:gd name="T18" fmla="*/ 245 w 425"/>
                <a:gd name="T19" fmla="*/ 92 h 510"/>
                <a:gd name="T20" fmla="*/ 304 w 425"/>
                <a:gd name="T21" fmla="*/ 148 h 510"/>
                <a:gd name="T22" fmla="*/ 245 w 425"/>
                <a:gd name="T23" fmla="*/ 205 h 510"/>
                <a:gd name="T24" fmla="*/ 109 w 425"/>
                <a:gd name="T25" fmla="*/ 205 h 510"/>
                <a:gd name="T26" fmla="*/ 109 w 425"/>
                <a:gd name="T27" fmla="*/ 92 h 510"/>
                <a:gd name="T28" fmla="*/ 249 w 425"/>
                <a:gd name="T29" fmla="*/ 417 h 510"/>
                <a:gd name="T30" fmla="*/ 249 w 425"/>
                <a:gd name="T31" fmla="*/ 418 h 510"/>
                <a:gd name="T32" fmla="*/ 109 w 425"/>
                <a:gd name="T33" fmla="*/ 418 h 510"/>
                <a:gd name="T34" fmla="*/ 109 w 425"/>
                <a:gd name="T35" fmla="*/ 298 h 510"/>
                <a:gd name="T36" fmla="*/ 249 w 425"/>
                <a:gd name="T37" fmla="*/ 298 h 510"/>
                <a:gd name="T38" fmla="*/ 315 w 425"/>
                <a:gd name="T39" fmla="*/ 357 h 510"/>
                <a:gd name="T40" fmla="*/ 249 w 425"/>
                <a:gd name="T41" fmla="*/ 417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25" h="510">
                  <a:moveTo>
                    <a:pt x="327" y="247"/>
                  </a:moveTo>
                  <a:cubicBezTo>
                    <a:pt x="375" y="237"/>
                    <a:pt x="415" y="194"/>
                    <a:pt x="415" y="130"/>
                  </a:cubicBezTo>
                  <a:cubicBezTo>
                    <a:pt x="415" y="62"/>
                    <a:pt x="365" y="0"/>
                    <a:pt x="268" y="0"/>
                  </a:cubicBezTo>
                  <a:cubicBezTo>
                    <a:pt x="0" y="0"/>
                    <a:pt x="0" y="0"/>
                    <a:pt x="0" y="0"/>
                  </a:cubicBezTo>
                  <a:cubicBezTo>
                    <a:pt x="0" y="510"/>
                    <a:pt x="0" y="510"/>
                    <a:pt x="0" y="510"/>
                  </a:cubicBezTo>
                  <a:cubicBezTo>
                    <a:pt x="277" y="510"/>
                    <a:pt x="277" y="510"/>
                    <a:pt x="277" y="510"/>
                  </a:cubicBezTo>
                  <a:cubicBezTo>
                    <a:pt x="374" y="510"/>
                    <a:pt x="425" y="449"/>
                    <a:pt x="425" y="373"/>
                  </a:cubicBezTo>
                  <a:cubicBezTo>
                    <a:pt x="425" y="309"/>
                    <a:pt x="381" y="256"/>
                    <a:pt x="327" y="247"/>
                  </a:cubicBezTo>
                  <a:close/>
                  <a:moveTo>
                    <a:pt x="109" y="92"/>
                  </a:moveTo>
                  <a:cubicBezTo>
                    <a:pt x="245" y="92"/>
                    <a:pt x="245" y="92"/>
                    <a:pt x="245" y="92"/>
                  </a:cubicBezTo>
                  <a:cubicBezTo>
                    <a:pt x="281" y="92"/>
                    <a:pt x="304" y="117"/>
                    <a:pt x="304" y="148"/>
                  </a:cubicBezTo>
                  <a:cubicBezTo>
                    <a:pt x="304" y="181"/>
                    <a:pt x="281" y="205"/>
                    <a:pt x="245" y="205"/>
                  </a:cubicBezTo>
                  <a:cubicBezTo>
                    <a:pt x="109" y="205"/>
                    <a:pt x="109" y="205"/>
                    <a:pt x="109" y="205"/>
                  </a:cubicBezTo>
                  <a:lnTo>
                    <a:pt x="109" y="92"/>
                  </a:lnTo>
                  <a:close/>
                  <a:moveTo>
                    <a:pt x="249" y="417"/>
                  </a:moveTo>
                  <a:cubicBezTo>
                    <a:pt x="249" y="418"/>
                    <a:pt x="249" y="418"/>
                    <a:pt x="249" y="418"/>
                  </a:cubicBezTo>
                  <a:cubicBezTo>
                    <a:pt x="109" y="418"/>
                    <a:pt x="109" y="418"/>
                    <a:pt x="109" y="418"/>
                  </a:cubicBezTo>
                  <a:cubicBezTo>
                    <a:pt x="109" y="298"/>
                    <a:pt x="109" y="298"/>
                    <a:pt x="109" y="298"/>
                  </a:cubicBezTo>
                  <a:cubicBezTo>
                    <a:pt x="249" y="298"/>
                    <a:pt x="249" y="298"/>
                    <a:pt x="249" y="298"/>
                  </a:cubicBezTo>
                  <a:cubicBezTo>
                    <a:pt x="292" y="298"/>
                    <a:pt x="315" y="325"/>
                    <a:pt x="315" y="357"/>
                  </a:cubicBezTo>
                  <a:cubicBezTo>
                    <a:pt x="315" y="394"/>
                    <a:pt x="290" y="417"/>
                    <a:pt x="249" y="4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5" name="Freeform 22">
              <a:extLst>
                <a:ext uri="{FF2B5EF4-FFF2-40B4-BE49-F238E27FC236}">
                  <a16:creationId xmlns:a16="http://schemas.microsoft.com/office/drawing/2014/main" id="{05C0F3AF-1E64-F4C9-5564-207AB298F6B9}"/>
                </a:ext>
              </a:extLst>
            </p:cNvPr>
            <p:cNvSpPr>
              <a:spLocks/>
            </p:cNvSpPr>
            <p:nvPr/>
          </p:nvSpPr>
          <p:spPr bwMode="auto">
            <a:xfrm>
              <a:off x="1139826" y="-103188"/>
              <a:ext cx="347663" cy="436563"/>
            </a:xfrm>
            <a:custGeom>
              <a:avLst/>
              <a:gdLst>
                <a:gd name="T0" fmla="*/ 59 w 420"/>
                <a:gd name="T1" fmla="*/ 363 h 527"/>
                <a:gd name="T2" fmla="*/ 221 w 420"/>
                <a:gd name="T3" fmla="*/ 431 h 527"/>
                <a:gd name="T4" fmla="*/ 310 w 420"/>
                <a:gd name="T5" fmla="*/ 374 h 527"/>
                <a:gd name="T6" fmla="*/ 207 w 420"/>
                <a:gd name="T7" fmla="*/ 309 h 527"/>
                <a:gd name="T8" fmla="*/ 17 w 420"/>
                <a:gd name="T9" fmla="*/ 154 h 527"/>
                <a:gd name="T10" fmla="*/ 210 w 420"/>
                <a:gd name="T11" fmla="*/ 0 h 527"/>
                <a:gd name="T12" fmla="*/ 409 w 420"/>
                <a:gd name="T13" fmla="*/ 71 h 527"/>
                <a:gd name="T14" fmla="*/ 349 w 420"/>
                <a:gd name="T15" fmla="*/ 151 h 527"/>
                <a:gd name="T16" fmla="*/ 203 w 420"/>
                <a:gd name="T17" fmla="*/ 95 h 527"/>
                <a:gd name="T18" fmla="*/ 128 w 420"/>
                <a:gd name="T19" fmla="*/ 147 h 527"/>
                <a:gd name="T20" fmla="*/ 229 w 420"/>
                <a:gd name="T21" fmla="*/ 206 h 527"/>
                <a:gd name="T22" fmla="*/ 420 w 420"/>
                <a:gd name="T23" fmla="*/ 363 h 527"/>
                <a:gd name="T24" fmla="*/ 216 w 420"/>
                <a:gd name="T25" fmla="*/ 527 h 527"/>
                <a:gd name="T26" fmla="*/ 0 w 420"/>
                <a:gd name="T27" fmla="*/ 446 h 527"/>
                <a:gd name="T28" fmla="*/ 59 w 420"/>
                <a:gd name="T29" fmla="*/ 363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0" h="527">
                  <a:moveTo>
                    <a:pt x="59" y="363"/>
                  </a:moveTo>
                  <a:cubicBezTo>
                    <a:pt x="95" y="400"/>
                    <a:pt x="151" y="431"/>
                    <a:pt x="221" y="431"/>
                  </a:cubicBezTo>
                  <a:cubicBezTo>
                    <a:pt x="281" y="431"/>
                    <a:pt x="310" y="403"/>
                    <a:pt x="310" y="374"/>
                  </a:cubicBezTo>
                  <a:cubicBezTo>
                    <a:pt x="310" y="336"/>
                    <a:pt x="266" y="323"/>
                    <a:pt x="207" y="309"/>
                  </a:cubicBezTo>
                  <a:cubicBezTo>
                    <a:pt x="124" y="290"/>
                    <a:pt x="17" y="267"/>
                    <a:pt x="17" y="154"/>
                  </a:cubicBezTo>
                  <a:cubicBezTo>
                    <a:pt x="17" y="69"/>
                    <a:pt x="90" y="0"/>
                    <a:pt x="210" y="0"/>
                  </a:cubicBezTo>
                  <a:cubicBezTo>
                    <a:pt x="291" y="0"/>
                    <a:pt x="359" y="24"/>
                    <a:pt x="409" y="71"/>
                  </a:cubicBezTo>
                  <a:cubicBezTo>
                    <a:pt x="349" y="151"/>
                    <a:pt x="349" y="151"/>
                    <a:pt x="349" y="151"/>
                  </a:cubicBezTo>
                  <a:cubicBezTo>
                    <a:pt x="308" y="113"/>
                    <a:pt x="253" y="95"/>
                    <a:pt x="203" y="95"/>
                  </a:cubicBezTo>
                  <a:cubicBezTo>
                    <a:pt x="154" y="95"/>
                    <a:pt x="128" y="117"/>
                    <a:pt x="128" y="147"/>
                  </a:cubicBezTo>
                  <a:cubicBezTo>
                    <a:pt x="128" y="182"/>
                    <a:pt x="170" y="192"/>
                    <a:pt x="229" y="206"/>
                  </a:cubicBezTo>
                  <a:cubicBezTo>
                    <a:pt x="313" y="225"/>
                    <a:pt x="420" y="250"/>
                    <a:pt x="420" y="363"/>
                  </a:cubicBezTo>
                  <a:cubicBezTo>
                    <a:pt x="420" y="457"/>
                    <a:pt x="353" y="527"/>
                    <a:pt x="216" y="527"/>
                  </a:cubicBezTo>
                  <a:cubicBezTo>
                    <a:pt x="118" y="527"/>
                    <a:pt x="48" y="494"/>
                    <a:pt x="0" y="446"/>
                  </a:cubicBezTo>
                  <a:lnTo>
                    <a:pt x="59" y="3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6" name="Rectangle 23">
              <a:extLst>
                <a:ext uri="{FF2B5EF4-FFF2-40B4-BE49-F238E27FC236}">
                  <a16:creationId xmlns:a16="http://schemas.microsoft.com/office/drawing/2014/main" id="{5308E799-0736-BCF1-CC1A-3F3E2248F93B}"/>
                </a:ext>
              </a:extLst>
            </p:cNvPr>
            <p:cNvSpPr>
              <a:spLocks noChangeArrowheads="1"/>
            </p:cNvSpPr>
            <p:nvPr/>
          </p:nvSpPr>
          <p:spPr bwMode="auto">
            <a:xfrm>
              <a:off x="1968501" y="-96838"/>
              <a:ext cx="88900" cy="422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7" name="Freeform 24">
              <a:extLst>
                <a:ext uri="{FF2B5EF4-FFF2-40B4-BE49-F238E27FC236}">
                  <a16:creationId xmlns:a16="http://schemas.microsoft.com/office/drawing/2014/main" id="{D9308C71-8329-D144-E136-1D34018B4D56}"/>
                </a:ext>
              </a:extLst>
            </p:cNvPr>
            <p:cNvSpPr>
              <a:spLocks noEditPoints="1"/>
            </p:cNvSpPr>
            <p:nvPr/>
          </p:nvSpPr>
          <p:spPr bwMode="auto">
            <a:xfrm>
              <a:off x="2498726" y="-31750"/>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7 h 136"/>
                <a:gd name="T12" fmla="*/ 113 w 113"/>
                <a:gd name="T13" fmla="*/ 68 h 136"/>
                <a:gd name="T14" fmla="*/ 92 w 113"/>
                <a:gd name="T15" fmla="*/ 119 h 136"/>
                <a:gd name="T16" fmla="*/ 78 w 113"/>
                <a:gd name="T17" fmla="*/ 28 h 136"/>
                <a:gd name="T18" fmla="*/ 45 w 113"/>
                <a:gd name="T19" fmla="*/ 16 h 136"/>
                <a:gd name="T20" fmla="*/ 20 w 113"/>
                <a:gd name="T21" fmla="*/ 16 h 136"/>
                <a:gd name="T22" fmla="*/ 20 w 113"/>
                <a:gd name="T23" fmla="*/ 120 h 136"/>
                <a:gd name="T24" fmla="*/ 45 w 113"/>
                <a:gd name="T25" fmla="*/ 120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6"/>
                    <a:pt x="92" y="17"/>
                  </a:cubicBezTo>
                  <a:cubicBezTo>
                    <a:pt x="103" y="28"/>
                    <a:pt x="113" y="44"/>
                    <a:pt x="113" y="68"/>
                  </a:cubicBezTo>
                  <a:cubicBezTo>
                    <a:pt x="113" y="91"/>
                    <a:pt x="104" y="108"/>
                    <a:pt x="92" y="119"/>
                  </a:cubicBezTo>
                  <a:close/>
                  <a:moveTo>
                    <a:pt x="78" y="28"/>
                  </a:moveTo>
                  <a:cubicBezTo>
                    <a:pt x="70" y="20"/>
                    <a:pt x="59" y="16"/>
                    <a:pt x="45" y="16"/>
                  </a:cubicBezTo>
                  <a:cubicBezTo>
                    <a:pt x="20" y="16"/>
                    <a:pt x="20" y="16"/>
                    <a:pt x="20" y="16"/>
                  </a:cubicBezTo>
                  <a:cubicBezTo>
                    <a:pt x="20" y="120"/>
                    <a:pt x="20" y="120"/>
                    <a:pt x="20" y="120"/>
                  </a:cubicBezTo>
                  <a:cubicBezTo>
                    <a:pt x="45" y="120"/>
                    <a:pt x="45" y="120"/>
                    <a:pt x="45" y="120"/>
                  </a:cubicBezTo>
                  <a:cubicBezTo>
                    <a:pt x="58" y="120"/>
                    <a:pt x="69" y="116"/>
                    <a:pt x="78" y="107"/>
                  </a:cubicBezTo>
                  <a:cubicBezTo>
                    <a:pt x="87" y="98"/>
                    <a:pt x="92" y="85"/>
                    <a:pt x="92" y="68"/>
                  </a:cubicBezTo>
                  <a:cubicBezTo>
                    <a:pt x="92" y="51"/>
                    <a:pt x="87" y="37"/>
                    <a:pt x="7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8" name="Freeform 25">
              <a:extLst>
                <a:ext uri="{FF2B5EF4-FFF2-40B4-BE49-F238E27FC236}">
                  <a16:creationId xmlns:a16="http://schemas.microsoft.com/office/drawing/2014/main" id="{9B065B41-2B00-5183-95B8-2C97D2776E9F}"/>
                </a:ext>
              </a:extLst>
            </p:cNvPr>
            <p:cNvSpPr>
              <a:spLocks/>
            </p:cNvSpPr>
            <p:nvPr/>
          </p:nvSpPr>
          <p:spPr bwMode="auto">
            <a:xfrm>
              <a:off x="2611438" y="-3175"/>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9" name="Freeform 26">
              <a:extLst>
                <a:ext uri="{FF2B5EF4-FFF2-40B4-BE49-F238E27FC236}">
                  <a16:creationId xmlns:a16="http://schemas.microsoft.com/office/drawing/2014/main" id="{AEBBA209-4388-44E3-1F5D-110C6416935E}"/>
                </a:ext>
              </a:extLst>
            </p:cNvPr>
            <p:cNvSpPr>
              <a:spLocks noEditPoints="1"/>
            </p:cNvSpPr>
            <p:nvPr/>
          </p:nvSpPr>
          <p:spPr bwMode="auto">
            <a:xfrm>
              <a:off x="2670176" y="-36513"/>
              <a:ext cx="20638" cy="117475"/>
            </a:xfrm>
            <a:custGeom>
              <a:avLst/>
              <a:gdLst>
                <a:gd name="T0" fmla="*/ 13 w 25"/>
                <a:gd name="T1" fmla="*/ 24 h 143"/>
                <a:gd name="T2" fmla="*/ 0 w 25"/>
                <a:gd name="T3" fmla="*/ 12 h 143"/>
                <a:gd name="T4" fmla="*/ 13 w 25"/>
                <a:gd name="T5" fmla="*/ 0 h 143"/>
                <a:gd name="T6" fmla="*/ 25 w 25"/>
                <a:gd name="T7" fmla="*/ 12 h 143"/>
                <a:gd name="T8" fmla="*/ 13 w 25"/>
                <a:gd name="T9" fmla="*/ 24 h 143"/>
                <a:gd name="T10" fmla="*/ 4 w 25"/>
                <a:gd name="T11" fmla="*/ 143 h 143"/>
                <a:gd name="T12" fmla="*/ 4 w 25"/>
                <a:gd name="T13" fmla="*/ 44 h 143"/>
                <a:gd name="T14" fmla="*/ 22 w 25"/>
                <a:gd name="T15" fmla="*/ 44 h 143"/>
                <a:gd name="T16" fmla="*/ 22 w 25"/>
                <a:gd name="T17" fmla="*/ 143 h 143"/>
                <a:gd name="T18" fmla="*/ 4 w 25"/>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3">
                  <a:moveTo>
                    <a:pt x="13" y="24"/>
                  </a:moveTo>
                  <a:cubicBezTo>
                    <a:pt x="6" y="24"/>
                    <a:pt x="0" y="19"/>
                    <a:pt x="0" y="12"/>
                  </a:cubicBezTo>
                  <a:cubicBezTo>
                    <a:pt x="0" y="5"/>
                    <a:pt x="6" y="0"/>
                    <a:pt x="13" y="0"/>
                  </a:cubicBezTo>
                  <a:cubicBezTo>
                    <a:pt x="20" y="0"/>
                    <a:pt x="25" y="5"/>
                    <a:pt x="25" y="12"/>
                  </a:cubicBezTo>
                  <a:cubicBezTo>
                    <a:pt x="25"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0" name="Freeform 27">
              <a:extLst>
                <a:ext uri="{FF2B5EF4-FFF2-40B4-BE49-F238E27FC236}">
                  <a16:creationId xmlns:a16="http://schemas.microsoft.com/office/drawing/2014/main" id="{4524D336-2EEE-036C-C9C9-0D5F156C9443}"/>
                </a:ext>
              </a:extLst>
            </p:cNvPr>
            <p:cNvSpPr>
              <a:spLocks/>
            </p:cNvSpPr>
            <p:nvPr/>
          </p:nvSpPr>
          <p:spPr bwMode="auto">
            <a:xfrm>
              <a:off x="2701926" y="-1588"/>
              <a:ext cx="80963" cy="82550"/>
            </a:xfrm>
            <a:custGeom>
              <a:avLst/>
              <a:gdLst>
                <a:gd name="T0" fmla="*/ 31 w 51"/>
                <a:gd name="T1" fmla="*/ 52 h 52"/>
                <a:gd name="T2" fmla="*/ 20 w 51"/>
                <a:gd name="T3" fmla="*/ 52 h 52"/>
                <a:gd name="T4" fmla="*/ 0 w 51"/>
                <a:gd name="T5" fmla="*/ 0 h 52"/>
                <a:gd name="T6" fmla="*/ 11 w 51"/>
                <a:gd name="T7" fmla="*/ 0 h 52"/>
                <a:gd name="T8" fmla="*/ 25 w 51"/>
                <a:gd name="T9" fmla="*/ 42 h 52"/>
                <a:gd name="T10" fmla="*/ 40 w 51"/>
                <a:gd name="T11" fmla="*/ 0 h 52"/>
                <a:gd name="T12" fmla="*/ 51 w 51"/>
                <a:gd name="T13" fmla="*/ 0 h 52"/>
                <a:gd name="T14" fmla="*/ 31 w 51"/>
                <a:gd name="T15" fmla="*/ 52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52">
                  <a:moveTo>
                    <a:pt x="31" y="52"/>
                  </a:moveTo>
                  <a:lnTo>
                    <a:pt x="20" y="52"/>
                  </a:lnTo>
                  <a:lnTo>
                    <a:pt x="0" y="0"/>
                  </a:lnTo>
                  <a:lnTo>
                    <a:pt x="11" y="0"/>
                  </a:lnTo>
                  <a:lnTo>
                    <a:pt x="25" y="42"/>
                  </a:lnTo>
                  <a:lnTo>
                    <a:pt x="40" y="0"/>
                  </a:lnTo>
                  <a:lnTo>
                    <a:pt x="51" y="0"/>
                  </a:lnTo>
                  <a:lnTo>
                    <a:pt x="31" y="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1" name="Freeform 28">
              <a:extLst>
                <a:ext uri="{FF2B5EF4-FFF2-40B4-BE49-F238E27FC236}">
                  <a16:creationId xmlns:a16="http://schemas.microsoft.com/office/drawing/2014/main" id="{7957D02A-F6AA-E7FB-776F-5DF982079E20}"/>
                </a:ext>
              </a:extLst>
            </p:cNvPr>
            <p:cNvSpPr>
              <a:spLocks noEditPoints="1"/>
            </p:cNvSpPr>
            <p:nvPr/>
          </p:nvSpPr>
          <p:spPr bwMode="auto">
            <a:xfrm>
              <a:off x="2789238" y="-3175"/>
              <a:ext cx="74613" cy="85725"/>
            </a:xfrm>
            <a:custGeom>
              <a:avLst/>
              <a:gdLst>
                <a:gd name="T0" fmla="*/ 20 w 90"/>
                <a:gd name="T1" fmla="*/ 56 h 103"/>
                <a:gd name="T2" fmla="*/ 49 w 90"/>
                <a:gd name="T3" fmla="*/ 88 h 103"/>
                <a:gd name="T4" fmla="*/ 80 w 90"/>
                <a:gd name="T5" fmla="*/ 77 h 103"/>
                <a:gd name="T6" fmla="*/ 87 w 90"/>
                <a:gd name="T7" fmla="*/ 89 h 103"/>
                <a:gd name="T8" fmla="*/ 47 w 90"/>
                <a:gd name="T9" fmla="*/ 103 h 103"/>
                <a:gd name="T10" fmla="*/ 0 w 90"/>
                <a:gd name="T11" fmla="*/ 52 h 103"/>
                <a:gd name="T12" fmla="*/ 47 w 90"/>
                <a:gd name="T13" fmla="*/ 0 h 103"/>
                <a:gd name="T14" fmla="*/ 90 w 90"/>
                <a:gd name="T15" fmla="*/ 49 h 103"/>
                <a:gd name="T16" fmla="*/ 90 w 90"/>
                <a:gd name="T17" fmla="*/ 56 h 103"/>
                <a:gd name="T18" fmla="*/ 20 w 90"/>
                <a:gd name="T19" fmla="*/ 56 h 103"/>
                <a:gd name="T20" fmla="*/ 46 w 90"/>
                <a:gd name="T21" fmla="*/ 15 h 103"/>
                <a:gd name="T22" fmla="*/ 19 w 90"/>
                <a:gd name="T23" fmla="*/ 43 h 103"/>
                <a:gd name="T24" fmla="*/ 71 w 90"/>
                <a:gd name="T25" fmla="*/ 43 h 103"/>
                <a:gd name="T26" fmla="*/ 46 w 90"/>
                <a:gd name="T27" fmla="*/ 15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6"/>
                    <a:pt x="31" y="88"/>
                    <a:pt x="49" y="88"/>
                  </a:cubicBezTo>
                  <a:cubicBezTo>
                    <a:pt x="68" y="88"/>
                    <a:pt x="79" y="78"/>
                    <a:pt x="80" y="77"/>
                  </a:cubicBezTo>
                  <a:cubicBezTo>
                    <a:pt x="87" y="89"/>
                    <a:pt x="87" y="89"/>
                    <a:pt x="87" y="89"/>
                  </a:cubicBezTo>
                  <a:cubicBezTo>
                    <a:pt x="87" y="89"/>
                    <a:pt x="74" y="103"/>
                    <a:pt x="47" y="103"/>
                  </a:cubicBezTo>
                  <a:cubicBezTo>
                    <a:pt x="20" y="103"/>
                    <a:pt x="0" y="85"/>
                    <a:pt x="0" y="52"/>
                  </a:cubicBezTo>
                  <a:cubicBezTo>
                    <a:pt x="0" y="20"/>
                    <a:pt x="21" y="0"/>
                    <a:pt x="47" y="0"/>
                  </a:cubicBezTo>
                  <a:cubicBezTo>
                    <a:pt x="74" y="0"/>
                    <a:pt x="90" y="20"/>
                    <a:pt x="90" y="49"/>
                  </a:cubicBezTo>
                  <a:cubicBezTo>
                    <a:pt x="90" y="56"/>
                    <a:pt x="90" y="56"/>
                    <a:pt x="90" y="56"/>
                  </a:cubicBezTo>
                  <a:cubicBezTo>
                    <a:pt x="20" y="56"/>
                    <a:pt x="20" y="56"/>
                    <a:pt x="20" y="56"/>
                  </a:cubicBezTo>
                  <a:close/>
                  <a:moveTo>
                    <a:pt x="46" y="15"/>
                  </a:moveTo>
                  <a:cubicBezTo>
                    <a:pt x="28" y="15"/>
                    <a:pt x="20" y="30"/>
                    <a:pt x="19" y="43"/>
                  </a:cubicBezTo>
                  <a:cubicBezTo>
                    <a:pt x="71" y="43"/>
                    <a:pt x="71" y="43"/>
                    <a:pt x="71" y="43"/>
                  </a:cubicBezTo>
                  <a:cubicBezTo>
                    <a:pt x="71" y="28"/>
                    <a:pt x="64" y="15"/>
                    <a:pt x="46"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2" name="Freeform 29">
              <a:extLst>
                <a:ext uri="{FF2B5EF4-FFF2-40B4-BE49-F238E27FC236}">
                  <a16:creationId xmlns:a16="http://schemas.microsoft.com/office/drawing/2014/main" id="{C091E53F-E8FB-D219-1C2C-C8CDF3A477E2}"/>
                </a:ext>
              </a:extLst>
            </p:cNvPr>
            <p:cNvSpPr>
              <a:spLocks/>
            </p:cNvSpPr>
            <p:nvPr/>
          </p:nvSpPr>
          <p:spPr bwMode="auto">
            <a:xfrm>
              <a:off x="2882901" y="-3175"/>
              <a:ext cx="68263" cy="84138"/>
            </a:xfrm>
            <a:custGeom>
              <a:avLst/>
              <a:gdLst>
                <a:gd name="T0" fmla="*/ 65 w 84"/>
                <a:gd name="T1" fmla="*/ 101 h 101"/>
                <a:gd name="T2" fmla="*/ 65 w 84"/>
                <a:gd name="T3" fmla="*/ 42 h 101"/>
                <a:gd name="T4" fmla="*/ 45 w 84"/>
                <a:gd name="T5" fmla="*/ 16 h 101"/>
                <a:gd name="T6" fmla="*/ 18 w 84"/>
                <a:gd name="T7" fmla="*/ 42 h 101"/>
                <a:gd name="T8" fmla="*/ 18 w 84"/>
                <a:gd name="T9" fmla="*/ 101 h 101"/>
                <a:gd name="T10" fmla="*/ 0 w 84"/>
                <a:gd name="T11" fmla="*/ 101 h 101"/>
                <a:gd name="T12" fmla="*/ 0 w 84"/>
                <a:gd name="T13" fmla="*/ 2 h 101"/>
                <a:gd name="T14" fmla="*/ 17 w 84"/>
                <a:gd name="T15" fmla="*/ 2 h 101"/>
                <a:gd name="T16" fmla="*/ 18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0" y="32"/>
                    <a:pt x="18" y="42"/>
                  </a:cubicBezTo>
                  <a:cubicBezTo>
                    <a:pt x="18" y="101"/>
                    <a:pt x="18" y="101"/>
                    <a:pt x="18" y="101"/>
                  </a:cubicBezTo>
                  <a:cubicBezTo>
                    <a:pt x="0" y="101"/>
                    <a:pt x="0" y="101"/>
                    <a:pt x="0" y="101"/>
                  </a:cubicBezTo>
                  <a:cubicBezTo>
                    <a:pt x="0" y="2"/>
                    <a:pt x="0" y="2"/>
                    <a:pt x="0" y="2"/>
                  </a:cubicBezTo>
                  <a:cubicBezTo>
                    <a:pt x="17" y="2"/>
                    <a:pt x="17" y="2"/>
                    <a:pt x="17" y="2"/>
                  </a:cubicBezTo>
                  <a:cubicBezTo>
                    <a:pt x="18" y="20"/>
                    <a:pt x="18" y="20"/>
                    <a:pt x="18"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3" name="Freeform 30">
              <a:extLst>
                <a:ext uri="{FF2B5EF4-FFF2-40B4-BE49-F238E27FC236}">
                  <a16:creationId xmlns:a16="http://schemas.microsoft.com/office/drawing/2014/main" id="{D8C0F936-155F-B9D3-105E-CB4A7E9C8F31}"/>
                </a:ext>
              </a:extLst>
            </p:cNvPr>
            <p:cNvSpPr>
              <a:spLocks noEditPoints="1"/>
            </p:cNvSpPr>
            <p:nvPr/>
          </p:nvSpPr>
          <p:spPr bwMode="auto">
            <a:xfrm>
              <a:off x="3006726" y="-34925"/>
              <a:ext cx="79375" cy="117475"/>
            </a:xfrm>
            <a:custGeom>
              <a:avLst/>
              <a:gdLst>
                <a:gd name="T0" fmla="*/ 50 w 95"/>
                <a:gd name="T1" fmla="*/ 142 h 142"/>
                <a:gd name="T2" fmla="*/ 20 w 95"/>
                <a:gd name="T3" fmla="*/ 125 h 142"/>
                <a:gd name="T4" fmla="*/ 17 w 95"/>
                <a:gd name="T5" fmla="*/ 140 h 142"/>
                <a:gd name="T6" fmla="*/ 0 w 95"/>
                <a:gd name="T7" fmla="*/ 140 h 142"/>
                <a:gd name="T8" fmla="*/ 0 w 95"/>
                <a:gd name="T9" fmla="*/ 0 h 142"/>
                <a:gd name="T10" fmla="*/ 19 w 95"/>
                <a:gd name="T11" fmla="*/ 0 h 142"/>
                <a:gd name="T12" fmla="*/ 19 w 95"/>
                <a:gd name="T13" fmla="*/ 57 h 142"/>
                <a:gd name="T14" fmla="*/ 52 w 95"/>
                <a:gd name="T15" fmla="*/ 39 h 142"/>
                <a:gd name="T16" fmla="*/ 94 w 95"/>
                <a:gd name="T17" fmla="*/ 91 h 142"/>
                <a:gd name="T18" fmla="*/ 50 w 95"/>
                <a:gd name="T19" fmla="*/ 142 h 142"/>
                <a:gd name="T20" fmla="*/ 47 w 95"/>
                <a:gd name="T21" fmla="*/ 55 h 142"/>
                <a:gd name="T22" fmla="*/ 18 w 95"/>
                <a:gd name="T23" fmla="*/ 91 h 142"/>
                <a:gd name="T24" fmla="*/ 46 w 95"/>
                <a:gd name="T25" fmla="*/ 127 h 142"/>
                <a:gd name="T26" fmla="*/ 75 w 95"/>
                <a:gd name="T27" fmla="*/ 91 h 142"/>
                <a:gd name="T28" fmla="*/ 47 w 95"/>
                <a:gd name="T29" fmla="*/ 5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5" h="142">
                  <a:moveTo>
                    <a:pt x="50" y="142"/>
                  </a:moveTo>
                  <a:cubicBezTo>
                    <a:pt x="31" y="142"/>
                    <a:pt x="22" y="129"/>
                    <a:pt x="20" y="125"/>
                  </a:cubicBezTo>
                  <a:cubicBezTo>
                    <a:pt x="17" y="140"/>
                    <a:pt x="17" y="140"/>
                    <a:pt x="17" y="140"/>
                  </a:cubicBezTo>
                  <a:cubicBezTo>
                    <a:pt x="0" y="140"/>
                    <a:pt x="0" y="140"/>
                    <a:pt x="0" y="140"/>
                  </a:cubicBezTo>
                  <a:cubicBezTo>
                    <a:pt x="0" y="0"/>
                    <a:pt x="0" y="0"/>
                    <a:pt x="0" y="0"/>
                  </a:cubicBezTo>
                  <a:cubicBezTo>
                    <a:pt x="19" y="0"/>
                    <a:pt x="19" y="0"/>
                    <a:pt x="19" y="0"/>
                  </a:cubicBezTo>
                  <a:cubicBezTo>
                    <a:pt x="19" y="57"/>
                    <a:pt x="19" y="57"/>
                    <a:pt x="19" y="57"/>
                  </a:cubicBezTo>
                  <a:cubicBezTo>
                    <a:pt x="20" y="55"/>
                    <a:pt x="31" y="39"/>
                    <a:pt x="52" y="39"/>
                  </a:cubicBezTo>
                  <a:cubicBezTo>
                    <a:pt x="78" y="39"/>
                    <a:pt x="94" y="61"/>
                    <a:pt x="94" y="91"/>
                  </a:cubicBezTo>
                  <a:cubicBezTo>
                    <a:pt x="95" y="121"/>
                    <a:pt x="77" y="142"/>
                    <a:pt x="50" y="142"/>
                  </a:cubicBezTo>
                  <a:close/>
                  <a:moveTo>
                    <a:pt x="47" y="55"/>
                  </a:moveTo>
                  <a:cubicBezTo>
                    <a:pt x="30" y="55"/>
                    <a:pt x="18" y="71"/>
                    <a:pt x="18" y="91"/>
                  </a:cubicBezTo>
                  <a:cubicBezTo>
                    <a:pt x="18" y="110"/>
                    <a:pt x="29" y="127"/>
                    <a:pt x="46" y="127"/>
                  </a:cubicBezTo>
                  <a:cubicBezTo>
                    <a:pt x="63" y="127"/>
                    <a:pt x="75" y="111"/>
                    <a:pt x="75" y="91"/>
                  </a:cubicBezTo>
                  <a:cubicBezTo>
                    <a:pt x="75" y="71"/>
                    <a:pt x="64" y="55"/>
                    <a:pt x="47" y="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4" name="Freeform 31">
              <a:extLst>
                <a:ext uri="{FF2B5EF4-FFF2-40B4-BE49-F238E27FC236}">
                  <a16:creationId xmlns:a16="http://schemas.microsoft.com/office/drawing/2014/main" id="{B3C06BAF-2606-07B2-0633-EFEFFAE9986C}"/>
                </a:ext>
              </a:extLst>
            </p:cNvPr>
            <p:cNvSpPr>
              <a:spLocks/>
            </p:cNvSpPr>
            <p:nvPr/>
          </p:nvSpPr>
          <p:spPr bwMode="auto">
            <a:xfrm>
              <a:off x="3094038" y="-1588"/>
              <a:ext cx="79375" cy="114300"/>
            </a:xfrm>
            <a:custGeom>
              <a:avLst/>
              <a:gdLst>
                <a:gd name="T0" fmla="*/ 52 w 96"/>
                <a:gd name="T1" fmla="*/ 113 h 136"/>
                <a:gd name="T2" fmla="*/ 26 w 96"/>
                <a:gd name="T3" fmla="*/ 136 h 136"/>
                <a:gd name="T4" fmla="*/ 7 w 96"/>
                <a:gd name="T5" fmla="*/ 132 h 136"/>
                <a:gd name="T6" fmla="*/ 11 w 96"/>
                <a:gd name="T7" fmla="*/ 117 h 136"/>
                <a:gd name="T8" fmla="*/ 22 w 96"/>
                <a:gd name="T9" fmla="*/ 120 h 136"/>
                <a:gd name="T10" fmla="*/ 33 w 96"/>
                <a:gd name="T11" fmla="*/ 110 h 136"/>
                <a:gd name="T12" fmla="*/ 38 w 96"/>
                <a:gd name="T13" fmla="*/ 98 h 136"/>
                <a:gd name="T14" fmla="*/ 0 w 96"/>
                <a:gd name="T15" fmla="*/ 0 h 136"/>
                <a:gd name="T16" fmla="*/ 20 w 96"/>
                <a:gd name="T17" fmla="*/ 0 h 136"/>
                <a:gd name="T18" fmla="*/ 48 w 96"/>
                <a:gd name="T19" fmla="*/ 81 h 136"/>
                <a:gd name="T20" fmla="*/ 76 w 96"/>
                <a:gd name="T21" fmla="*/ 0 h 136"/>
                <a:gd name="T22" fmla="*/ 96 w 96"/>
                <a:gd name="T23" fmla="*/ 0 h 136"/>
                <a:gd name="T24" fmla="*/ 52 w 96"/>
                <a:gd name="T25" fmla="*/ 113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36">
                  <a:moveTo>
                    <a:pt x="52" y="113"/>
                  </a:moveTo>
                  <a:cubicBezTo>
                    <a:pt x="45" y="129"/>
                    <a:pt x="38" y="136"/>
                    <a:pt x="26" y="136"/>
                  </a:cubicBezTo>
                  <a:cubicBezTo>
                    <a:pt x="13" y="136"/>
                    <a:pt x="7" y="132"/>
                    <a:pt x="7" y="132"/>
                  </a:cubicBezTo>
                  <a:cubicBezTo>
                    <a:pt x="11" y="117"/>
                    <a:pt x="11" y="117"/>
                    <a:pt x="11" y="117"/>
                  </a:cubicBezTo>
                  <a:cubicBezTo>
                    <a:pt x="11" y="117"/>
                    <a:pt x="17" y="120"/>
                    <a:pt x="22" y="120"/>
                  </a:cubicBezTo>
                  <a:cubicBezTo>
                    <a:pt x="27" y="120"/>
                    <a:pt x="30" y="118"/>
                    <a:pt x="33" y="110"/>
                  </a:cubicBezTo>
                  <a:cubicBezTo>
                    <a:pt x="38" y="98"/>
                    <a:pt x="38" y="98"/>
                    <a:pt x="38" y="98"/>
                  </a:cubicBezTo>
                  <a:cubicBezTo>
                    <a:pt x="0" y="0"/>
                    <a:pt x="0" y="0"/>
                    <a:pt x="0" y="0"/>
                  </a:cubicBezTo>
                  <a:cubicBezTo>
                    <a:pt x="20" y="0"/>
                    <a:pt x="20" y="0"/>
                    <a:pt x="20" y="0"/>
                  </a:cubicBezTo>
                  <a:cubicBezTo>
                    <a:pt x="48" y="81"/>
                    <a:pt x="48" y="81"/>
                    <a:pt x="48" y="81"/>
                  </a:cubicBezTo>
                  <a:cubicBezTo>
                    <a:pt x="76" y="0"/>
                    <a:pt x="76" y="0"/>
                    <a:pt x="76" y="0"/>
                  </a:cubicBezTo>
                  <a:cubicBezTo>
                    <a:pt x="96" y="0"/>
                    <a:pt x="96" y="0"/>
                    <a:pt x="96" y="0"/>
                  </a:cubicBezTo>
                  <a:lnTo>
                    <a:pt x="52"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5" name="Rectangle 32">
              <a:extLst>
                <a:ext uri="{FF2B5EF4-FFF2-40B4-BE49-F238E27FC236}">
                  <a16:creationId xmlns:a16="http://schemas.microsoft.com/office/drawing/2014/main" id="{28E831E1-5403-0391-CFF1-44334240480E}"/>
                </a:ext>
              </a:extLst>
            </p:cNvPr>
            <p:cNvSpPr>
              <a:spLocks noChangeArrowheads="1"/>
            </p:cNvSpPr>
            <p:nvPr/>
          </p:nvSpPr>
          <p:spPr bwMode="auto">
            <a:xfrm>
              <a:off x="3219451" y="-31750"/>
              <a:ext cx="17463" cy="1127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6" name="Freeform 33">
              <a:extLst>
                <a:ext uri="{FF2B5EF4-FFF2-40B4-BE49-F238E27FC236}">
                  <a16:creationId xmlns:a16="http://schemas.microsoft.com/office/drawing/2014/main" id="{C26B6476-3E8D-9E7B-540C-E0FEFAD5DB9D}"/>
                </a:ext>
              </a:extLst>
            </p:cNvPr>
            <p:cNvSpPr>
              <a:spLocks/>
            </p:cNvSpPr>
            <p:nvPr/>
          </p:nvSpPr>
          <p:spPr bwMode="auto">
            <a:xfrm>
              <a:off x="3263901" y="-3175"/>
              <a:ext cx="69850" cy="84138"/>
            </a:xfrm>
            <a:custGeom>
              <a:avLst/>
              <a:gdLst>
                <a:gd name="T0" fmla="*/ 65 w 84"/>
                <a:gd name="T1" fmla="*/ 101 h 101"/>
                <a:gd name="T2" fmla="*/ 65 w 84"/>
                <a:gd name="T3" fmla="*/ 42 h 101"/>
                <a:gd name="T4" fmla="*/ 45 w 84"/>
                <a:gd name="T5" fmla="*/ 16 h 101"/>
                <a:gd name="T6" fmla="*/ 19 w 84"/>
                <a:gd name="T7" fmla="*/ 42 h 101"/>
                <a:gd name="T8" fmla="*/ 19 w 84"/>
                <a:gd name="T9" fmla="*/ 101 h 101"/>
                <a:gd name="T10" fmla="*/ 0 w 84"/>
                <a:gd name="T11" fmla="*/ 101 h 101"/>
                <a:gd name="T12" fmla="*/ 0 w 84"/>
                <a:gd name="T13" fmla="*/ 2 h 101"/>
                <a:gd name="T14" fmla="*/ 18 w 84"/>
                <a:gd name="T15" fmla="*/ 2 h 101"/>
                <a:gd name="T16" fmla="*/ 19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1" y="32"/>
                    <a:pt x="19" y="42"/>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7" name="Freeform 34">
              <a:extLst>
                <a:ext uri="{FF2B5EF4-FFF2-40B4-BE49-F238E27FC236}">
                  <a16:creationId xmlns:a16="http://schemas.microsoft.com/office/drawing/2014/main" id="{944C5982-3C91-7F73-09A4-D3869163BA38}"/>
                </a:ext>
              </a:extLst>
            </p:cNvPr>
            <p:cNvSpPr>
              <a:spLocks/>
            </p:cNvSpPr>
            <p:nvPr/>
          </p:nvSpPr>
          <p:spPr bwMode="auto">
            <a:xfrm>
              <a:off x="3349626" y="-3175"/>
              <a:ext cx="63500" cy="85725"/>
            </a:xfrm>
            <a:custGeom>
              <a:avLst/>
              <a:gdLst>
                <a:gd name="T0" fmla="*/ 68 w 78"/>
                <a:gd name="T1" fmla="*/ 94 h 103"/>
                <a:gd name="T2" fmla="*/ 39 w 78"/>
                <a:gd name="T3" fmla="*/ 103 h 103"/>
                <a:gd name="T4" fmla="*/ 0 w 78"/>
                <a:gd name="T5" fmla="*/ 86 h 103"/>
                <a:gd name="T6" fmla="*/ 10 w 78"/>
                <a:gd name="T7" fmla="*/ 74 h 103"/>
                <a:gd name="T8" fmla="*/ 39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2" y="99"/>
                    <a:pt x="54" y="103"/>
                    <a:pt x="39" y="103"/>
                  </a:cubicBezTo>
                  <a:cubicBezTo>
                    <a:pt x="19" y="103"/>
                    <a:pt x="4" y="91"/>
                    <a:pt x="0" y="86"/>
                  </a:cubicBezTo>
                  <a:cubicBezTo>
                    <a:pt x="10" y="74"/>
                    <a:pt x="10" y="74"/>
                    <a:pt x="10" y="74"/>
                  </a:cubicBezTo>
                  <a:cubicBezTo>
                    <a:pt x="16" y="80"/>
                    <a:pt x="28" y="88"/>
                    <a:pt x="39" y="88"/>
                  </a:cubicBezTo>
                  <a:cubicBezTo>
                    <a:pt x="51" y="88"/>
                    <a:pt x="59" y="84"/>
                    <a:pt x="59" y="75"/>
                  </a:cubicBezTo>
                  <a:cubicBezTo>
                    <a:pt x="59" y="66"/>
                    <a:pt x="49" y="63"/>
                    <a:pt x="43" y="61"/>
                  </a:cubicBezTo>
                  <a:cubicBezTo>
                    <a:pt x="37"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3" y="89"/>
                    <a:pt x="6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8" name="Freeform 35">
              <a:extLst>
                <a:ext uri="{FF2B5EF4-FFF2-40B4-BE49-F238E27FC236}">
                  <a16:creationId xmlns:a16="http://schemas.microsoft.com/office/drawing/2014/main" id="{948AB8FF-2BA3-9E06-B8CF-1E2C0011DA34}"/>
                </a:ext>
              </a:extLst>
            </p:cNvPr>
            <p:cNvSpPr>
              <a:spLocks noEditPoints="1"/>
            </p:cNvSpPr>
            <p:nvPr/>
          </p:nvSpPr>
          <p:spPr bwMode="auto">
            <a:xfrm>
              <a:off x="3429001" y="-36513"/>
              <a:ext cx="20638" cy="117475"/>
            </a:xfrm>
            <a:custGeom>
              <a:avLst/>
              <a:gdLst>
                <a:gd name="T0" fmla="*/ 13 w 26"/>
                <a:gd name="T1" fmla="*/ 24 h 143"/>
                <a:gd name="T2" fmla="*/ 0 w 26"/>
                <a:gd name="T3" fmla="*/ 12 h 143"/>
                <a:gd name="T4" fmla="*/ 13 w 26"/>
                <a:gd name="T5" fmla="*/ 0 h 143"/>
                <a:gd name="T6" fmla="*/ 26 w 26"/>
                <a:gd name="T7" fmla="*/ 12 h 143"/>
                <a:gd name="T8" fmla="*/ 13 w 26"/>
                <a:gd name="T9" fmla="*/ 24 h 143"/>
                <a:gd name="T10" fmla="*/ 4 w 26"/>
                <a:gd name="T11" fmla="*/ 143 h 143"/>
                <a:gd name="T12" fmla="*/ 4 w 26"/>
                <a:gd name="T13" fmla="*/ 44 h 143"/>
                <a:gd name="T14" fmla="*/ 22 w 26"/>
                <a:gd name="T15" fmla="*/ 44 h 143"/>
                <a:gd name="T16" fmla="*/ 22 w 26"/>
                <a:gd name="T17" fmla="*/ 143 h 143"/>
                <a:gd name="T18" fmla="*/ 4 w 26"/>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3">
                  <a:moveTo>
                    <a:pt x="13" y="24"/>
                  </a:moveTo>
                  <a:cubicBezTo>
                    <a:pt x="6" y="24"/>
                    <a:pt x="0" y="19"/>
                    <a:pt x="0" y="12"/>
                  </a:cubicBezTo>
                  <a:cubicBezTo>
                    <a:pt x="0" y="5"/>
                    <a:pt x="6" y="0"/>
                    <a:pt x="13" y="0"/>
                  </a:cubicBezTo>
                  <a:cubicBezTo>
                    <a:pt x="20" y="0"/>
                    <a:pt x="26" y="5"/>
                    <a:pt x="26" y="12"/>
                  </a:cubicBezTo>
                  <a:cubicBezTo>
                    <a:pt x="26"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9" name="Freeform 36">
              <a:extLst>
                <a:ext uri="{FF2B5EF4-FFF2-40B4-BE49-F238E27FC236}">
                  <a16:creationId xmlns:a16="http://schemas.microsoft.com/office/drawing/2014/main" id="{914FBE95-5DCD-B09C-05FA-773F884D73D9}"/>
                </a:ext>
              </a:extLst>
            </p:cNvPr>
            <p:cNvSpPr>
              <a:spLocks noEditPoints="1"/>
            </p:cNvSpPr>
            <p:nvPr/>
          </p:nvSpPr>
          <p:spPr bwMode="auto">
            <a:xfrm>
              <a:off x="3465513" y="-3175"/>
              <a:ext cx="77788" cy="115888"/>
            </a:xfrm>
            <a:custGeom>
              <a:avLst/>
              <a:gdLst>
                <a:gd name="T0" fmla="*/ 84 w 94"/>
                <a:gd name="T1" fmla="*/ 122 h 138"/>
                <a:gd name="T2" fmla="*/ 44 w 94"/>
                <a:gd name="T3" fmla="*/ 138 h 138"/>
                <a:gd name="T4" fmla="*/ 5 w 94"/>
                <a:gd name="T5" fmla="*/ 126 h 138"/>
                <a:gd name="T6" fmla="*/ 12 w 94"/>
                <a:gd name="T7" fmla="*/ 112 h 138"/>
                <a:gd name="T8" fmla="*/ 43 w 94"/>
                <a:gd name="T9" fmla="*/ 122 h 138"/>
                <a:gd name="T10" fmla="*/ 67 w 94"/>
                <a:gd name="T11" fmla="*/ 113 h 138"/>
                <a:gd name="T12" fmla="*/ 74 w 94"/>
                <a:gd name="T13" fmla="*/ 89 h 138"/>
                <a:gd name="T14" fmla="*/ 74 w 94"/>
                <a:gd name="T15" fmla="*/ 80 h 138"/>
                <a:gd name="T16" fmla="*/ 42 w 94"/>
                <a:gd name="T17" fmla="*/ 99 h 138"/>
                <a:gd name="T18" fmla="*/ 0 w 94"/>
                <a:gd name="T19" fmla="*/ 49 h 138"/>
                <a:gd name="T20" fmla="*/ 43 w 94"/>
                <a:gd name="T21" fmla="*/ 0 h 138"/>
                <a:gd name="T22" fmla="*/ 74 w 94"/>
                <a:gd name="T23" fmla="*/ 18 h 138"/>
                <a:gd name="T24" fmla="*/ 76 w 94"/>
                <a:gd name="T25" fmla="*/ 2 h 138"/>
                <a:gd name="T26" fmla="*/ 94 w 94"/>
                <a:gd name="T27" fmla="*/ 2 h 138"/>
                <a:gd name="T28" fmla="*/ 94 w 94"/>
                <a:gd name="T29" fmla="*/ 82 h 138"/>
                <a:gd name="T30" fmla="*/ 84 w 94"/>
                <a:gd name="T31" fmla="*/ 122 h 138"/>
                <a:gd name="T32" fmla="*/ 48 w 94"/>
                <a:gd name="T33" fmla="*/ 15 h 138"/>
                <a:gd name="T34" fmla="*/ 20 w 94"/>
                <a:gd name="T35" fmla="*/ 49 h 138"/>
                <a:gd name="T36" fmla="*/ 47 w 94"/>
                <a:gd name="T37" fmla="*/ 83 h 138"/>
                <a:gd name="T38" fmla="*/ 75 w 94"/>
                <a:gd name="T39" fmla="*/ 49 h 138"/>
                <a:gd name="T40" fmla="*/ 48 w 94"/>
                <a:gd name="T41" fmla="*/ 1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4" h="138">
                  <a:moveTo>
                    <a:pt x="84" y="122"/>
                  </a:moveTo>
                  <a:cubicBezTo>
                    <a:pt x="76" y="130"/>
                    <a:pt x="64" y="138"/>
                    <a:pt x="44" y="138"/>
                  </a:cubicBezTo>
                  <a:cubicBezTo>
                    <a:pt x="23" y="138"/>
                    <a:pt x="8" y="129"/>
                    <a:pt x="5" y="126"/>
                  </a:cubicBezTo>
                  <a:cubicBezTo>
                    <a:pt x="12" y="112"/>
                    <a:pt x="12" y="112"/>
                    <a:pt x="12" y="112"/>
                  </a:cubicBezTo>
                  <a:cubicBezTo>
                    <a:pt x="17" y="116"/>
                    <a:pt x="30" y="122"/>
                    <a:pt x="43" y="122"/>
                  </a:cubicBezTo>
                  <a:cubicBezTo>
                    <a:pt x="55" y="122"/>
                    <a:pt x="63" y="118"/>
                    <a:pt x="67" y="113"/>
                  </a:cubicBezTo>
                  <a:cubicBezTo>
                    <a:pt x="72" y="109"/>
                    <a:pt x="74" y="101"/>
                    <a:pt x="74" y="89"/>
                  </a:cubicBezTo>
                  <a:cubicBezTo>
                    <a:pt x="74" y="80"/>
                    <a:pt x="74" y="80"/>
                    <a:pt x="74" y="80"/>
                  </a:cubicBezTo>
                  <a:cubicBezTo>
                    <a:pt x="73" y="83"/>
                    <a:pt x="64" y="99"/>
                    <a:pt x="42" y="99"/>
                  </a:cubicBezTo>
                  <a:cubicBezTo>
                    <a:pt x="16" y="99"/>
                    <a:pt x="0" y="78"/>
                    <a:pt x="0" y="49"/>
                  </a:cubicBezTo>
                  <a:cubicBezTo>
                    <a:pt x="0" y="20"/>
                    <a:pt x="19" y="0"/>
                    <a:pt x="43" y="0"/>
                  </a:cubicBezTo>
                  <a:cubicBezTo>
                    <a:pt x="65" y="0"/>
                    <a:pt x="73" y="15"/>
                    <a:pt x="74" y="18"/>
                  </a:cubicBezTo>
                  <a:cubicBezTo>
                    <a:pt x="76" y="2"/>
                    <a:pt x="76" y="2"/>
                    <a:pt x="76" y="2"/>
                  </a:cubicBezTo>
                  <a:cubicBezTo>
                    <a:pt x="94" y="2"/>
                    <a:pt x="94" y="2"/>
                    <a:pt x="94" y="2"/>
                  </a:cubicBezTo>
                  <a:cubicBezTo>
                    <a:pt x="94" y="82"/>
                    <a:pt x="94" y="82"/>
                    <a:pt x="94" y="82"/>
                  </a:cubicBezTo>
                  <a:cubicBezTo>
                    <a:pt x="94" y="102"/>
                    <a:pt x="91" y="113"/>
                    <a:pt x="84" y="122"/>
                  </a:cubicBezTo>
                  <a:close/>
                  <a:moveTo>
                    <a:pt x="48" y="15"/>
                  </a:moveTo>
                  <a:cubicBezTo>
                    <a:pt x="31" y="15"/>
                    <a:pt x="20" y="30"/>
                    <a:pt x="20" y="49"/>
                  </a:cubicBezTo>
                  <a:cubicBezTo>
                    <a:pt x="20" y="67"/>
                    <a:pt x="30" y="83"/>
                    <a:pt x="47" y="83"/>
                  </a:cubicBezTo>
                  <a:cubicBezTo>
                    <a:pt x="64" y="83"/>
                    <a:pt x="75" y="67"/>
                    <a:pt x="75" y="49"/>
                  </a:cubicBezTo>
                  <a:cubicBezTo>
                    <a:pt x="75" y="30"/>
                    <a:pt x="65" y="15"/>
                    <a:pt x="48"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0" name="Freeform 37">
              <a:extLst>
                <a:ext uri="{FF2B5EF4-FFF2-40B4-BE49-F238E27FC236}">
                  <a16:creationId xmlns:a16="http://schemas.microsoft.com/office/drawing/2014/main" id="{DCECE63C-3BE4-E3D3-8A34-3F4C88B09AD1}"/>
                </a:ext>
              </a:extLst>
            </p:cNvPr>
            <p:cNvSpPr>
              <a:spLocks/>
            </p:cNvSpPr>
            <p:nvPr/>
          </p:nvSpPr>
          <p:spPr bwMode="auto">
            <a:xfrm>
              <a:off x="3568701" y="-34925"/>
              <a:ext cx="69850" cy="115888"/>
            </a:xfrm>
            <a:custGeom>
              <a:avLst/>
              <a:gdLst>
                <a:gd name="T0" fmla="*/ 66 w 85"/>
                <a:gd name="T1" fmla="*/ 141 h 141"/>
                <a:gd name="T2" fmla="*/ 66 w 85"/>
                <a:gd name="T3" fmla="*/ 82 h 141"/>
                <a:gd name="T4" fmla="*/ 46 w 85"/>
                <a:gd name="T5" fmla="*/ 56 h 141"/>
                <a:gd name="T6" fmla="*/ 19 w 85"/>
                <a:gd name="T7" fmla="*/ 82 h 141"/>
                <a:gd name="T8" fmla="*/ 19 w 85"/>
                <a:gd name="T9" fmla="*/ 141 h 141"/>
                <a:gd name="T10" fmla="*/ 0 w 85"/>
                <a:gd name="T11" fmla="*/ 141 h 141"/>
                <a:gd name="T12" fmla="*/ 0 w 85"/>
                <a:gd name="T13" fmla="*/ 0 h 141"/>
                <a:gd name="T14" fmla="*/ 19 w 85"/>
                <a:gd name="T15" fmla="*/ 0 h 141"/>
                <a:gd name="T16" fmla="*/ 19 w 85"/>
                <a:gd name="T17" fmla="*/ 60 h 141"/>
                <a:gd name="T18" fmla="*/ 52 w 85"/>
                <a:gd name="T19" fmla="*/ 39 h 141"/>
                <a:gd name="T20" fmla="*/ 85 w 85"/>
                <a:gd name="T21" fmla="*/ 77 h 141"/>
                <a:gd name="T22" fmla="*/ 85 w 85"/>
                <a:gd name="T23" fmla="*/ 141 h 141"/>
                <a:gd name="T24" fmla="*/ 66 w 85"/>
                <a:gd name="T25" fmla="*/ 14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5" h="141">
                  <a:moveTo>
                    <a:pt x="66" y="141"/>
                  </a:moveTo>
                  <a:cubicBezTo>
                    <a:pt x="66" y="82"/>
                    <a:pt x="66" y="82"/>
                    <a:pt x="66" y="82"/>
                  </a:cubicBezTo>
                  <a:cubicBezTo>
                    <a:pt x="66" y="66"/>
                    <a:pt x="61" y="56"/>
                    <a:pt x="46" y="56"/>
                  </a:cubicBezTo>
                  <a:cubicBezTo>
                    <a:pt x="31" y="56"/>
                    <a:pt x="21" y="72"/>
                    <a:pt x="19" y="82"/>
                  </a:cubicBezTo>
                  <a:cubicBezTo>
                    <a:pt x="19" y="141"/>
                    <a:pt x="19" y="141"/>
                    <a:pt x="19" y="141"/>
                  </a:cubicBezTo>
                  <a:cubicBezTo>
                    <a:pt x="0" y="141"/>
                    <a:pt x="0" y="141"/>
                    <a:pt x="0" y="141"/>
                  </a:cubicBezTo>
                  <a:cubicBezTo>
                    <a:pt x="0" y="0"/>
                    <a:pt x="0" y="0"/>
                    <a:pt x="0" y="0"/>
                  </a:cubicBezTo>
                  <a:cubicBezTo>
                    <a:pt x="19" y="0"/>
                    <a:pt x="19" y="0"/>
                    <a:pt x="19" y="0"/>
                  </a:cubicBezTo>
                  <a:cubicBezTo>
                    <a:pt x="19" y="60"/>
                    <a:pt x="19" y="60"/>
                    <a:pt x="19" y="60"/>
                  </a:cubicBezTo>
                  <a:cubicBezTo>
                    <a:pt x="25" y="50"/>
                    <a:pt x="36" y="39"/>
                    <a:pt x="52" y="39"/>
                  </a:cubicBezTo>
                  <a:cubicBezTo>
                    <a:pt x="72" y="39"/>
                    <a:pt x="85" y="51"/>
                    <a:pt x="85" y="77"/>
                  </a:cubicBezTo>
                  <a:cubicBezTo>
                    <a:pt x="85" y="141"/>
                    <a:pt x="85" y="141"/>
                    <a:pt x="85" y="141"/>
                  </a:cubicBezTo>
                  <a:lnTo>
                    <a:pt x="66" y="1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1" name="Freeform 38">
              <a:extLst>
                <a:ext uri="{FF2B5EF4-FFF2-40B4-BE49-F238E27FC236}">
                  <a16:creationId xmlns:a16="http://schemas.microsoft.com/office/drawing/2014/main" id="{A628084C-CF66-E7E8-A07E-637CE5D6B84C}"/>
                </a:ext>
              </a:extLst>
            </p:cNvPr>
            <p:cNvSpPr>
              <a:spLocks/>
            </p:cNvSpPr>
            <p:nvPr/>
          </p:nvSpPr>
          <p:spPr bwMode="auto">
            <a:xfrm>
              <a:off x="3654426" y="-23813"/>
              <a:ext cx="50800" cy="106363"/>
            </a:xfrm>
            <a:custGeom>
              <a:avLst/>
              <a:gdLst>
                <a:gd name="T0" fmla="*/ 33 w 61"/>
                <a:gd name="T1" fmla="*/ 41 h 128"/>
                <a:gd name="T2" fmla="*/ 33 w 61"/>
                <a:gd name="T3" fmla="*/ 92 h 128"/>
                <a:gd name="T4" fmla="*/ 37 w 61"/>
                <a:gd name="T5" fmla="*/ 109 h 128"/>
                <a:gd name="T6" fmla="*/ 47 w 61"/>
                <a:gd name="T7" fmla="*/ 113 h 128"/>
                <a:gd name="T8" fmla="*/ 58 w 61"/>
                <a:gd name="T9" fmla="*/ 111 h 128"/>
                <a:gd name="T10" fmla="*/ 60 w 61"/>
                <a:gd name="T11" fmla="*/ 125 h 128"/>
                <a:gd name="T12" fmla="*/ 42 w 61"/>
                <a:gd name="T13" fmla="*/ 128 h 128"/>
                <a:gd name="T14" fmla="*/ 21 w 61"/>
                <a:gd name="T15" fmla="*/ 121 h 128"/>
                <a:gd name="T16" fmla="*/ 15 w 61"/>
                <a:gd name="T17" fmla="*/ 95 h 128"/>
                <a:gd name="T18" fmla="*/ 15 w 61"/>
                <a:gd name="T19" fmla="*/ 41 h 128"/>
                <a:gd name="T20" fmla="*/ 0 w 61"/>
                <a:gd name="T21" fmla="*/ 41 h 128"/>
                <a:gd name="T22" fmla="*/ 0 w 61"/>
                <a:gd name="T23" fmla="*/ 27 h 128"/>
                <a:gd name="T24" fmla="*/ 14 w 61"/>
                <a:gd name="T25" fmla="*/ 27 h 128"/>
                <a:gd name="T26" fmla="*/ 16 w 61"/>
                <a:gd name="T27" fmla="*/ 0 h 128"/>
                <a:gd name="T28" fmla="*/ 33 w 61"/>
                <a:gd name="T29" fmla="*/ 0 h 128"/>
                <a:gd name="T30" fmla="*/ 33 w 61"/>
                <a:gd name="T31" fmla="*/ 27 h 128"/>
                <a:gd name="T32" fmla="*/ 61 w 61"/>
                <a:gd name="T33" fmla="*/ 27 h 128"/>
                <a:gd name="T34" fmla="*/ 61 w 61"/>
                <a:gd name="T35" fmla="*/ 41 h 128"/>
                <a:gd name="T36" fmla="*/ 33 w 61"/>
                <a:gd name="T37" fmla="*/ 4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1" h="128">
                  <a:moveTo>
                    <a:pt x="33" y="41"/>
                  </a:moveTo>
                  <a:cubicBezTo>
                    <a:pt x="33" y="92"/>
                    <a:pt x="33" y="92"/>
                    <a:pt x="33" y="92"/>
                  </a:cubicBezTo>
                  <a:cubicBezTo>
                    <a:pt x="33" y="101"/>
                    <a:pt x="34" y="106"/>
                    <a:pt x="37" y="109"/>
                  </a:cubicBezTo>
                  <a:cubicBezTo>
                    <a:pt x="40" y="112"/>
                    <a:pt x="43" y="113"/>
                    <a:pt x="47" y="113"/>
                  </a:cubicBezTo>
                  <a:cubicBezTo>
                    <a:pt x="52" y="113"/>
                    <a:pt x="56" y="112"/>
                    <a:pt x="58" y="111"/>
                  </a:cubicBezTo>
                  <a:cubicBezTo>
                    <a:pt x="60" y="125"/>
                    <a:pt x="60" y="125"/>
                    <a:pt x="60" y="125"/>
                  </a:cubicBezTo>
                  <a:cubicBezTo>
                    <a:pt x="56" y="127"/>
                    <a:pt x="48" y="128"/>
                    <a:pt x="42" y="128"/>
                  </a:cubicBezTo>
                  <a:cubicBezTo>
                    <a:pt x="33" y="128"/>
                    <a:pt x="27" y="126"/>
                    <a:pt x="21" y="121"/>
                  </a:cubicBezTo>
                  <a:cubicBezTo>
                    <a:pt x="16" y="115"/>
                    <a:pt x="15" y="108"/>
                    <a:pt x="15" y="95"/>
                  </a:cubicBezTo>
                  <a:cubicBezTo>
                    <a:pt x="15" y="41"/>
                    <a:pt x="15" y="41"/>
                    <a:pt x="15" y="41"/>
                  </a:cubicBezTo>
                  <a:cubicBezTo>
                    <a:pt x="0" y="41"/>
                    <a:pt x="0" y="41"/>
                    <a:pt x="0" y="41"/>
                  </a:cubicBezTo>
                  <a:cubicBezTo>
                    <a:pt x="0" y="27"/>
                    <a:pt x="0" y="27"/>
                    <a:pt x="0" y="27"/>
                  </a:cubicBezTo>
                  <a:cubicBezTo>
                    <a:pt x="14" y="27"/>
                    <a:pt x="14" y="27"/>
                    <a:pt x="14" y="27"/>
                  </a:cubicBezTo>
                  <a:cubicBezTo>
                    <a:pt x="16" y="0"/>
                    <a:pt x="16" y="0"/>
                    <a:pt x="16" y="0"/>
                  </a:cubicBezTo>
                  <a:cubicBezTo>
                    <a:pt x="33" y="0"/>
                    <a:pt x="33" y="0"/>
                    <a:pt x="33" y="0"/>
                  </a:cubicBezTo>
                  <a:cubicBezTo>
                    <a:pt x="33" y="27"/>
                    <a:pt x="33" y="27"/>
                    <a:pt x="33" y="27"/>
                  </a:cubicBezTo>
                  <a:cubicBezTo>
                    <a:pt x="61" y="27"/>
                    <a:pt x="61" y="27"/>
                    <a:pt x="61" y="27"/>
                  </a:cubicBezTo>
                  <a:cubicBezTo>
                    <a:pt x="61" y="41"/>
                    <a:pt x="61" y="41"/>
                    <a:pt x="61" y="41"/>
                  </a:cubicBezTo>
                  <a:cubicBezTo>
                    <a:pt x="33" y="41"/>
                    <a:pt x="33" y="41"/>
                    <a:pt x="3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2" name="Freeform 39">
              <a:extLst>
                <a:ext uri="{FF2B5EF4-FFF2-40B4-BE49-F238E27FC236}">
                  <a16:creationId xmlns:a16="http://schemas.microsoft.com/office/drawing/2014/main" id="{644BE14E-EA94-5B64-6A69-FD38062EC86B}"/>
                </a:ext>
              </a:extLst>
            </p:cNvPr>
            <p:cNvSpPr>
              <a:spLocks/>
            </p:cNvSpPr>
            <p:nvPr/>
          </p:nvSpPr>
          <p:spPr bwMode="auto">
            <a:xfrm>
              <a:off x="3711576" y="-3175"/>
              <a:ext cx="63500" cy="85725"/>
            </a:xfrm>
            <a:custGeom>
              <a:avLst/>
              <a:gdLst>
                <a:gd name="T0" fmla="*/ 68 w 78"/>
                <a:gd name="T1" fmla="*/ 94 h 103"/>
                <a:gd name="T2" fmla="*/ 39 w 78"/>
                <a:gd name="T3" fmla="*/ 103 h 103"/>
                <a:gd name="T4" fmla="*/ 0 w 78"/>
                <a:gd name="T5" fmla="*/ 86 h 103"/>
                <a:gd name="T6" fmla="*/ 10 w 78"/>
                <a:gd name="T7" fmla="*/ 74 h 103"/>
                <a:gd name="T8" fmla="*/ 40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3" y="99"/>
                    <a:pt x="54" y="103"/>
                    <a:pt x="39" y="103"/>
                  </a:cubicBezTo>
                  <a:cubicBezTo>
                    <a:pt x="19" y="103"/>
                    <a:pt x="5" y="91"/>
                    <a:pt x="0" y="86"/>
                  </a:cubicBezTo>
                  <a:cubicBezTo>
                    <a:pt x="10" y="74"/>
                    <a:pt x="10" y="74"/>
                    <a:pt x="10" y="74"/>
                  </a:cubicBezTo>
                  <a:cubicBezTo>
                    <a:pt x="16" y="80"/>
                    <a:pt x="28" y="88"/>
                    <a:pt x="40" y="88"/>
                  </a:cubicBezTo>
                  <a:cubicBezTo>
                    <a:pt x="51" y="88"/>
                    <a:pt x="59" y="84"/>
                    <a:pt x="59" y="75"/>
                  </a:cubicBezTo>
                  <a:cubicBezTo>
                    <a:pt x="59" y="66"/>
                    <a:pt x="49" y="63"/>
                    <a:pt x="43" y="61"/>
                  </a:cubicBezTo>
                  <a:cubicBezTo>
                    <a:pt x="38"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4" y="89"/>
                    <a:pt x="6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3" name="Freeform 40">
              <a:extLst>
                <a:ext uri="{FF2B5EF4-FFF2-40B4-BE49-F238E27FC236}">
                  <a16:creationId xmlns:a16="http://schemas.microsoft.com/office/drawing/2014/main" id="{EF137B69-3191-B6FE-C47C-0D807733E2CB}"/>
                </a:ext>
              </a:extLst>
            </p:cNvPr>
            <p:cNvSpPr>
              <a:spLocks noEditPoints="1"/>
            </p:cNvSpPr>
            <p:nvPr/>
          </p:nvSpPr>
          <p:spPr bwMode="auto">
            <a:xfrm>
              <a:off x="2498726" y="157163"/>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6 h 136"/>
                <a:gd name="T12" fmla="*/ 113 w 113"/>
                <a:gd name="T13" fmla="*/ 68 h 136"/>
                <a:gd name="T14" fmla="*/ 92 w 113"/>
                <a:gd name="T15" fmla="*/ 119 h 136"/>
                <a:gd name="T16" fmla="*/ 78 w 113"/>
                <a:gd name="T17" fmla="*/ 28 h 136"/>
                <a:gd name="T18" fmla="*/ 45 w 113"/>
                <a:gd name="T19" fmla="*/ 15 h 136"/>
                <a:gd name="T20" fmla="*/ 20 w 113"/>
                <a:gd name="T21" fmla="*/ 15 h 136"/>
                <a:gd name="T22" fmla="*/ 20 w 113"/>
                <a:gd name="T23" fmla="*/ 119 h 136"/>
                <a:gd name="T24" fmla="*/ 45 w 113"/>
                <a:gd name="T25" fmla="*/ 119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5"/>
                    <a:pt x="92" y="16"/>
                  </a:cubicBezTo>
                  <a:cubicBezTo>
                    <a:pt x="103" y="27"/>
                    <a:pt x="113" y="44"/>
                    <a:pt x="113" y="68"/>
                  </a:cubicBezTo>
                  <a:cubicBezTo>
                    <a:pt x="113" y="91"/>
                    <a:pt x="104" y="108"/>
                    <a:pt x="92" y="119"/>
                  </a:cubicBezTo>
                  <a:close/>
                  <a:moveTo>
                    <a:pt x="78" y="28"/>
                  </a:moveTo>
                  <a:cubicBezTo>
                    <a:pt x="70" y="19"/>
                    <a:pt x="59" y="15"/>
                    <a:pt x="45" y="15"/>
                  </a:cubicBezTo>
                  <a:cubicBezTo>
                    <a:pt x="20" y="15"/>
                    <a:pt x="20" y="15"/>
                    <a:pt x="20" y="15"/>
                  </a:cubicBezTo>
                  <a:cubicBezTo>
                    <a:pt x="20" y="119"/>
                    <a:pt x="20" y="119"/>
                    <a:pt x="20" y="119"/>
                  </a:cubicBezTo>
                  <a:cubicBezTo>
                    <a:pt x="45" y="119"/>
                    <a:pt x="45" y="119"/>
                    <a:pt x="45" y="119"/>
                  </a:cubicBezTo>
                  <a:cubicBezTo>
                    <a:pt x="58" y="119"/>
                    <a:pt x="69" y="116"/>
                    <a:pt x="78" y="107"/>
                  </a:cubicBezTo>
                  <a:cubicBezTo>
                    <a:pt x="87" y="98"/>
                    <a:pt x="92" y="84"/>
                    <a:pt x="92" y="68"/>
                  </a:cubicBezTo>
                  <a:cubicBezTo>
                    <a:pt x="92" y="51"/>
                    <a:pt x="87" y="36"/>
                    <a:pt x="7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4" name="Freeform 41">
              <a:extLst>
                <a:ext uri="{FF2B5EF4-FFF2-40B4-BE49-F238E27FC236}">
                  <a16:creationId xmlns:a16="http://schemas.microsoft.com/office/drawing/2014/main" id="{821A2D0B-222A-FACB-58E1-95FBC0126991}"/>
                </a:ext>
              </a:extLst>
            </p:cNvPr>
            <p:cNvSpPr>
              <a:spLocks noEditPoints="1"/>
            </p:cNvSpPr>
            <p:nvPr/>
          </p:nvSpPr>
          <p:spPr bwMode="auto">
            <a:xfrm>
              <a:off x="2605088"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5" name="Rectangle 42">
              <a:extLst>
                <a:ext uri="{FF2B5EF4-FFF2-40B4-BE49-F238E27FC236}">
                  <a16:creationId xmlns:a16="http://schemas.microsoft.com/office/drawing/2014/main" id="{7DEFDA0D-DEC0-C80E-280E-37E6A828C659}"/>
                </a:ext>
              </a:extLst>
            </p:cNvPr>
            <p:cNvSpPr>
              <a:spLocks noChangeArrowheads="1"/>
            </p:cNvSpPr>
            <p:nvPr/>
          </p:nvSpPr>
          <p:spPr bwMode="auto">
            <a:xfrm>
              <a:off x="2697163" y="153988"/>
              <a:ext cx="15875" cy="1158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6" name="Freeform 43">
              <a:extLst>
                <a:ext uri="{FF2B5EF4-FFF2-40B4-BE49-F238E27FC236}">
                  <a16:creationId xmlns:a16="http://schemas.microsoft.com/office/drawing/2014/main" id="{E1B199F1-629A-2B40-F991-6A433992CFCB}"/>
                </a:ext>
              </a:extLst>
            </p:cNvPr>
            <p:cNvSpPr>
              <a:spLocks noEditPoints="1"/>
            </p:cNvSpPr>
            <p:nvPr/>
          </p:nvSpPr>
          <p:spPr bwMode="auto">
            <a:xfrm>
              <a:off x="2736851" y="150813"/>
              <a:ext cx="20638" cy="119063"/>
            </a:xfrm>
            <a:custGeom>
              <a:avLst/>
              <a:gdLst>
                <a:gd name="T0" fmla="*/ 12 w 25"/>
                <a:gd name="T1" fmla="*/ 25 h 144"/>
                <a:gd name="T2" fmla="*/ 0 w 25"/>
                <a:gd name="T3" fmla="*/ 13 h 144"/>
                <a:gd name="T4" fmla="*/ 12 w 25"/>
                <a:gd name="T5" fmla="*/ 0 h 144"/>
                <a:gd name="T6" fmla="*/ 25 w 25"/>
                <a:gd name="T7" fmla="*/ 12 h 144"/>
                <a:gd name="T8" fmla="*/ 12 w 25"/>
                <a:gd name="T9" fmla="*/ 25 h 144"/>
                <a:gd name="T10" fmla="*/ 3 w 25"/>
                <a:gd name="T11" fmla="*/ 144 h 144"/>
                <a:gd name="T12" fmla="*/ 3 w 25"/>
                <a:gd name="T13" fmla="*/ 45 h 144"/>
                <a:gd name="T14" fmla="*/ 22 w 25"/>
                <a:gd name="T15" fmla="*/ 45 h 144"/>
                <a:gd name="T16" fmla="*/ 22 w 25"/>
                <a:gd name="T17" fmla="*/ 144 h 144"/>
                <a:gd name="T18" fmla="*/ 3 w 25"/>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4">
                  <a:moveTo>
                    <a:pt x="12" y="25"/>
                  </a:moveTo>
                  <a:cubicBezTo>
                    <a:pt x="5" y="25"/>
                    <a:pt x="0" y="20"/>
                    <a:pt x="0" y="13"/>
                  </a:cubicBezTo>
                  <a:cubicBezTo>
                    <a:pt x="0" y="6"/>
                    <a:pt x="5" y="0"/>
                    <a:pt x="12" y="0"/>
                  </a:cubicBezTo>
                  <a:cubicBezTo>
                    <a:pt x="20" y="0"/>
                    <a:pt x="25" y="6"/>
                    <a:pt x="25" y="12"/>
                  </a:cubicBezTo>
                  <a:cubicBezTo>
                    <a:pt x="25" y="19"/>
                    <a:pt x="20" y="25"/>
                    <a:pt x="12"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7" name="Freeform 44">
              <a:extLst>
                <a:ext uri="{FF2B5EF4-FFF2-40B4-BE49-F238E27FC236}">
                  <a16:creationId xmlns:a16="http://schemas.microsoft.com/office/drawing/2014/main" id="{344578C9-CCB4-4F2D-6F97-A69FE48FE92E}"/>
                </a:ext>
              </a:extLst>
            </p:cNvPr>
            <p:cNvSpPr>
              <a:spLocks/>
            </p:cNvSpPr>
            <p:nvPr/>
          </p:nvSpPr>
          <p:spPr bwMode="auto">
            <a:xfrm>
              <a:off x="2768601" y="188913"/>
              <a:ext cx="79375" cy="80963"/>
            </a:xfrm>
            <a:custGeom>
              <a:avLst/>
              <a:gdLst>
                <a:gd name="T0" fmla="*/ 30 w 50"/>
                <a:gd name="T1" fmla="*/ 51 h 51"/>
                <a:gd name="T2" fmla="*/ 19 w 50"/>
                <a:gd name="T3" fmla="*/ 51 h 51"/>
                <a:gd name="T4" fmla="*/ 0 w 50"/>
                <a:gd name="T5" fmla="*/ 0 h 51"/>
                <a:gd name="T6" fmla="*/ 10 w 50"/>
                <a:gd name="T7" fmla="*/ 0 h 51"/>
                <a:gd name="T8" fmla="*/ 25 w 50"/>
                <a:gd name="T9" fmla="*/ 41 h 51"/>
                <a:gd name="T10" fmla="*/ 39 w 50"/>
                <a:gd name="T11" fmla="*/ 0 h 51"/>
                <a:gd name="T12" fmla="*/ 50 w 50"/>
                <a:gd name="T13" fmla="*/ 0 h 51"/>
                <a:gd name="T14" fmla="*/ 30 w 50"/>
                <a:gd name="T15" fmla="*/ 51 h 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 h="51">
                  <a:moveTo>
                    <a:pt x="30" y="51"/>
                  </a:moveTo>
                  <a:lnTo>
                    <a:pt x="19" y="51"/>
                  </a:lnTo>
                  <a:lnTo>
                    <a:pt x="0" y="0"/>
                  </a:lnTo>
                  <a:lnTo>
                    <a:pt x="10" y="0"/>
                  </a:lnTo>
                  <a:lnTo>
                    <a:pt x="25" y="41"/>
                  </a:lnTo>
                  <a:lnTo>
                    <a:pt x="39" y="0"/>
                  </a:lnTo>
                  <a:lnTo>
                    <a:pt x="50" y="0"/>
                  </a:lnTo>
                  <a:lnTo>
                    <a:pt x="30"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8" name="Freeform 45">
              <a:extLst>
                <a:ext uri="{FF2B5EF4-FFF2-40B4-BE49-F238E27FC236}">
                  <a16:creationId xmlns:a16="http://schemas.microsoft.com/office/drawing/2014/main" id="{2236A563-D056-2155-A154-64F4FBDBB116}"/>
                </a:ext>
              </a:extLst>
            </p:cNvPr>
            <p:cNvSpPr>
              <a:spLocks noEditPoints="1"/>
            </p:cNvSpPr>
            <p:nvPr/>
          </p:nvSpPr>
          <p:spPr bwMode="auto">
            <a:xfrm>
              <a:off x="28559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0"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 name="Freeform 46">
              <a:extLst>
                <a:ext uri="{FF2B5EF4-FFF2-40B4-BE49-F238E27FC236}">
                  <a16:creationId xmlns:a16="http://schemas.microsoft.com/office/drawing/2014/main" id="{F4BF70B8-9555-C261-D3C1-88BD30FC33CC}"/>
                </a:ext>
              </a:extLst>
            </p:cNvPr>
            <p:cNvSpPr>
              <a:spLocks/>
            </p:cNvSpPr>
            <p:nvPr/>
          </p:nvSpPr>
          <p:spPr bwMode="auto">
            <a:xfrm>
              <a:off x="2947988" y="185738"/>
              <a:ext cx="47625"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 name="Freeform 47">
              <a:extLst>
                <a:ext uri="{FF2B5EF4-FFF2-40B4-BE49-F238E27FC236}">
                  <a16:creationId xmlns:a16="http://schemas.microsoft.com/office/drawing/2014/main" id="{2EFAC510-CEEE-DA5A-FAA3-F170FED7622E}"/>
                </a:ext>
              </a:extLst>
            </p:cNvPr>
            <p:cNvSpPr>
              <a:spLocks noEditPoints="1"/>
            </p:cNvSpPr>
            <p:nvPr/>
          </p:nvSpPr>
          <p:spPr bwMode="auto">
            <a:xfrm>
              <a:off x="2998788" y="185738"/>
              <a:ext cx="74613" cy="85725"/>
            </a:xfrm>
            <a:custGeom>
              <a:avLst/>
              <a:gdLst>
                <a:gd name="T0" fmla="*/ 20 w 90"/>
                <a:gd name="T1" fmla="*/ 56 h 103"/>
                <a:gd name="T2" fmla="*/ 49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49" y="88"/>
                  </a:cubicBezTo>
                  <a:cubicBezTo>
                    <a:pt x="68" y="88"/>
                    <a:pt x="79" y="78"/>
                    <a:pt x="80" y="77"/>
                  </a:cubicBezTo>
                  <a:cubicBezTo>
                    <a:pt x="88" y="89"/>
                    <a:pt x="88" y="89"/>
                    <a:pt x="88" y="89"/>
                  </a:cubicBezTo>
                  <a:cubicBezTo>
                    <a:pt x="88" y="89"/>
                    <a:pt x="74"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8" y="14"/>
                    <a:pt x="20" y="29"/>
                    <a:pt x="19" y="42"/>
                  </a:cubicBezTo>
                  <a:cubicBezTo>
                    <a:pt x="71" y="42"/>
                    <a:pt x="71" y="42"/>
                    <a:pt x="71" y="42"/>
                  </a:cubicBezTo>
                  <a:cubicBezTo>
                    <a:pt x="71"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 name="Freeform 48">
              <a:extLst>
                <a:ext uri="{FF2B5EF4-FFF2-40B4-BE49-F238E27FC236}">
                  <a16:creationId xmlns:a16="http://schemas.microsoft.com/office/drawing/2014/main" id="{9F75901F-04A3-6B7A-4918-99E7F7C4A01F}"/>
                </a:ext>
              </a:extLst>
            </p:cNvPr>
            <p:cNvSpPr>
              <a:spLocks noEditPoints="1"/>
            </p:cNvSpPr>
            <p:nvPr/>
          </p:nvSpPr>
          <p:spPr bwMode="auto">
            <a:xfrm>
              <a:off x="3084513" y="153988"/>
              <a:ext cx="77788" cy="117475"/>
            </a:xfrm>
            <a:custGeom>
              <a:avLst/>
              <a:gdLst>
                <a:gd name="T0" fmla="*/ 78 w 94"/>
                <a:gd name="T1" fmla="*/ 141 h 143"/>
                <a:gd name="T2" fmla="*/ 75 w 94"/>
                <a:gd name="T3" fmla="*/ 125 h 143"/>
                <a:gd name="T4" fmla="*/ 42 w 94"/>
                <a:gd name="T5" fmla="*/ 143 h 143"/>
                <a:gd name="T6" fmla="*/ 0 w 94"/>
                <a:gd name="T7" fmla="*/ 91 h 143"/>
                <a:gd name="T8" fmla="*/ 44 w 94"/>
                <a:gd name="T9" fmla="*/ 40 h 143"/>
                <a:gd name="T10" fmla="*/ 75 w 94"/>
                <a:gd name="T11" fmla="*/ 58 h 143"/>
                <a:gd name="T12" fmla="*/ 75 w 94"/>
                <a:gd name="T13" fmla="*/ 0 h 143"/>
                <a:gd name="T14" fmla="*/ 94 w 94"/>
                <a:gd name="T15" fmla="*/ 0 h 143"/>
                <a:gd name="T16" fmla="*/ 94 w 94"/>
                <a:gd name="T17" fmla="*/ 141 h 143"/>
                <a:gd name="T18" fmla="*/ 78 w 94"/>
                <a:gd name="T19" fmla="*/ 141 h 143"/>
                <a:gd name="T20" fmla="*/ 48 w 94"/>
                <a:gd name="T21" fmla="*/ 54 h 143"/>
                <a:gd name="T22" fmla="*/ 19 w 94"/>
                <a:gd name="T23" fmla="*/ 90 h 143"/>
                <a:gd name="T24" fmla="*/ 47 w 94"/>
                <a:gd name="T25" fmla="*/ 127 h 143"/>
                <a:gd name="T26" fmla="*/ 75 w 94"/>
                <a:gd name="T27" fmla="*/ 90 h 143"/>
                <a:gd name="T28" fmla="*/ 48 w 94"/>
                <a:gd name="T29" fmla="*/ 5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43">
                  <a:moveTo>
                    <a:pt x="78" y="141"/>
                  </a:moveTo>
                  <a:cubicBezTo>
                    <a:pt x="75" y="125"/>
                    <a:pt x="75" y="125"/>
                    <a:pt x="75" y="125"/>
                  </a:cubicBezTo>
                  <a:cubicBezTo>
                    <a:pt x="74" y="126"/>
                    <a:pt x="65" y="143"/>
                    <a:pt x="42" y="143"/>
                  </a:cubicBezTo>
                  <a:cubicBezTo>
                    <a:pt x="16" y="143"/>
                    <a:pt x="0" y="121"/>
                    <a:pt x="0" y="91"/>
                  </a:cubicBezTo>
                  <a:cubicBezTo>
                    <a:pt x="0" y="62"/>
                    <a:pt x="18" y="40"/>
                    <a:pt x="44" y="40"/>
                  </a:cubicBezTo>
                  <a:cubicBezTo>
                    <a:pt x="65" y="40"/>
                    <a:pt x="74" y="56"/>
                    <a:pt x="75" y="58"/>
                  </a:cubicBezTo>
                  <a:cubicBezTo>
                    <a:pt x="75" y="0"/>
                    <a:pt x="75" y="0"/>
                    <a:pt x="75" y="0"/>
                  </a:cubicBezTo>
                  <a:cubicBezTo>
                    <a:pt x="94" y="0"/>
                    <a:pt x="94" y="0"/>
                    <a:pt x="94" y="0"/>
                  </a:cubicBezTo>
                  <a:cubicBezTo>
                    <a:pt x="94" y="141"/>
                    <a:pt x="94" y="141"/>
                    <a:pt x="94" y="141"/>
                  </a:cubicBezTo>
                  <a:cubicBezTo>
                    <a:pt x="78" y="141"/>
                    <a:pt x="78" y="141"/>
                    <a:pt x="78" y="141"/>
                  </a:cubicBezTo>
                  <a:close/>
                  <a:moveTo>
                    <a:pt x="48" y="54"/>
                  </a:moveTo>
                  <a:cubicBezTo>
                    <a:pt x="30" y="54"/>
                    <a:pt x="19" y="71"/>
                    <a:pt x="19" y="90"/>
                  </a:cubicBezTo>
                  <a:cubicBezTo>
                    <a:pt x="19" y="110"/>
                    <a:pt x="29" y="127"/>
                    <a:pt x="47" y="127"/>
                  </a:cubicBezTo>
                  <a:cubicBezTo>
                    <a:pt x="64" y="127"/>
                    <a:pt x="75" y="110"/>
                    <a:pt x="75" y="90"/>
                  </a:cubicBezTo>
                  <a:cubicBezTo>
                    <a:pt x="76" y="71"/>
                    <a:pt x="66" y="54"/>
                    <a:pt x="48"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 name="Freeform 49">
              <a:extLst>
                <a:ext uri="{FF2B5EF4-FFF2-40B4-BE49-F238E27FC236}">
                  <a16:creationId xmlns:a16="http://schemas.microsoft.com/office/drawing/2014/main" id="{746411D7-FE52-9D4A-5F9C-E781E2B0A65A}"/>
                </a:ext>
              </a:extLst>
            </p:cNvPr>
            <p:cNvSpPr>
              <a:spLocks/>
            </p:cNvSpPr>
            <p:nvPr/>
          </p:nvSpPr>
          <p:spPr bwMode="auto">
            <a:xfrm>
              <a:off x="3209926" y="152400"/>
              <a:ext cx="53975" cy="117475"/>
            </a:xfrm>
            <a:custGeom>
              <a:avLst/>
              <a:gdLst>
                <a:gd name="T0" fmla="*/ 61 w 64"/>
                <a:gd name="T1" fmla="*/ 18 h 142"/>
                <a:gd name="T2" fmla="*/ 49 w 64"/>
                <a:gd name="T3" fmla="*/ 15 h 142"/>
                <a:gd name="T4" fmla="*/ 36 w 64"/>
                <a:gd name="T5" fmla="*/ 21 h 142"/>
                <a:gd name="T6" fmla="*/ 34 w 64"/>
                <a:gd name="T7" fmla="*/ 35 h 142"/>
                <a:gd name="T8" fmla="*/ 34 w 64"/>
                <a:gd name="T9" fmla="*/ 43 h 142"/>
                <a:gd name="T10" fmla="*/ 59 w 64"/>
                <a:gd name="T11" fmla="*/ 43 h 142"/>
                <a:gd name="T12" fmla="*/ 59 w 64"/>
                <a:gd name="T13" fmla="*/ 57 h 142"/>
                <a:gd name="T14" fmla="*/ 34 w 64"/>
                <a:gd name="T15" fmla="*/ 57 h 142"/>
                <a:gd name="T16" fmla="*/ 34 w 64"/>
                <a:gd name="T17" fmla="*/ 142 h 142"/>
                <a:gd name="T18" fmla="*/ 15 w 64"/>
                <a:gd name="T19" fmla="*/ 142 h 142"/>
                <a:gd name="T20" fmla="*/ 15 w 64"/>
                <a:gd name="T21" fmla="*/ 57 h 142"/>
                <a:gd name="T22" fmla="*/ 0 w 64"/>
                <a:gd name="T23" fmla="*/ 57 h 142"/>
                <a:gd name="T24" fmla="*/ 0 w 64"/>
                <a:gd name="T25" fmla="*/ 43 h 142"/>
                <a:gd name="T26" fmla="*/ 15 w 64"/>
                <a:gd name="T27" fmla="*/ 43 h 142"/>
                <a:gd name="T28" fmla="*/ 15 w 64"/>
                <a:gd name="T29" fmla="*/ 32 h 142"/>
                <a:gd name="T30" fmla="*/ 22 w 64"/>
                <a:gd name="T31" fmla="*/ 9 h 142"/>
                <a:gd name="T32" fmla="*/ 45 w 64"/>
                <a:gd name="T33" fmla="*/ 0 h 142"/>
                <a:gd name="T34" fmla="*/ 64 w 64"/>
                <a:gd name="T35" fmla="*/ 4 h 142"/>
                <a:gd name="T36" fmla="*/ 61 w 64"/>
                <a:gd name="T37" fmla="*/ 1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 h="142">
                  <a:moveTo>
                    <a:pt x="61" y="18"/>
                  </a:moveTo>
                  <a:cubicBezTo>
                    <a:pt x="61" y="18"/>
                    <a:pt x="55" y="15"/>
                    <a:pt x="49" y="15"/>
                  </a:cubicBezTo>
                  <a:cubicBezTo>
                    <a:pt x="43" y="15"/>
                    <a:pt x="39" y="17"/>
                    <a:pt x="36" y="21"/>
                  </a:cubicBezTo>
                  <a:cubicBezTo>
                    <a:pt x="34" y="24"/>
                    <a:pt x="34" y="29"/>
                    <a:pt x="34" y="35"/>
                  </a:cubicBezTo>
                  <a:cubicBezTo>
                    <a:pt x="34" y="43"/>
                    <a:pt x="34" y="43"/>
                    <a:pt x="34" y="43"/>
                  </a:cubicBezTo>
                  <a:cubicBezTo>
                    <a:pt x="59" y="43"/>
                    <a:pt x="59" y="43"/>
                    <a:pt x="59" y="43"/>
                  </a:cubicBezTo>
                  <a:cubicBezTo>
                    <a:pt x="59" y="57"/>
                    <a:pt x="59" y="57"/>
                    <a:pt x="59" y="57"/>
                  </a:cubicBezTo>
                  <a:cubicBezTo>
                    <a:pt x="34" y="57"/>
                    <a:pt x="34" y="57"/>
                    <a:pt x="34" y="57"/>
                  </a:cubicBezTo>
                  <a:cubicBezTo>
                    <a:pt x="34" y="142"/>
                    <a:pt x="34" y="142"/>
                    <a:pt x="34" y="142"/>
                  </a:cubicBezTo>
                  <a:cubicBezTo>
                    <a:pt x="15" y="142"/>
                    <a:pt x="15" y="142"/>
                    <a:pt x="15" y="142"/>
                  </a:cubicBezTo>
                  <a:cubicBezTo>
                    <a:pt x="15" y="57"/>
                    <a:pt x="15" y="57"/>
                    <a:pt x="15" y="57"/>
                  </a:cubicBezTo>
                  <a:cubicBezTo>
                    <a:pt x="0" y="57"/>
                    <a:pt x="0" y="57"/>
                    <a:pt x="0" y="57"/>
                  </a:cubicBezTo>
                  <a:cubicBezTo>
                    <a:pt x="0" y="43"/>
                    <a:pt x="0" y="43"/>
                    <a:pt x="0" y="43"/>
                  </a:cubicBezTo>
                  <a:cubicBezTo>
                    <a:pt x="15" y="43"/>
                    <a:pt x="15" y="43"/>
                    <a:pt x="15" y="43"/>
                  </a:cubicBezTo>
                  <a:cubicBezTo>
                    <a:pt x="15" y="32"/>
                    <a:pt x="15" y="32"/>
                    <a:pt x="15" y="32"/>
                  </a:cubicBezTo>
                  <a:cubicBezTo>
                    <a:pt x="15" y="21"/>
                    <a:pt x="18" y="14"/>
                    <a:pt x="22" y="9"/>
                  </a:cubicBezTo>
                  <a:cubicBezTo>
                    <a:pt x="27" y="4"/>
                    <a:pt x="34" y="0"/>
                    <a:pt x="45" y="0"/>
                  </a:cubicBezTo>
                  <a:cubicBezTo>
                    <a:pt x="55" y="0"/>
                    <a:pt x="62" y="3"/>
                    <a:pt x="64" y="4"/>
                  </a:cubicBezTo>
                  <a:lnTo>
                    <a:pt x="61"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3" name="Freeform 50">
              <a:extLst>
                <a:ext uri="{FF2B5EF4-FFF2-40B4-BE49-F238E27FC236}">
                  <a16:creationId xmlns:a16="http://schemas.microsoft.com/office/drawing/2014/main" id="{71C2BF5D-0F27-5DC4-E839-53363129AF20}"/>
                </a:ext>
              </a:extLst>
            </p:cNvPr>
            <p:cNvSpPr>
              <a:spLocks/>
            </p:cNvSpPr>
            <p:nvPr/>
          </p:nvSpPr>
          <p:spPr bwMode="auto">
            <a:xfrm>
              <a:off x="3270251" y="185738"/>
              <a:ext cx="46038"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 name="Freeform 51">
              <a:extLst>
                <a:ext uri="{FF2B5EF4-FFF2-40B4-BE49-F238E27FC236}">
                  <a16:creationId xmlns:a16="http://schemas.microsoft.com/office/drawing/2014/main" id="{6AAE8FD2-F294-9C4A-F94A-068B4B7ABCFB}"/>
                </a:ext>
              </a:extLst>
            </p:cNvPr>
            <p:cNvSpPr>
              <a:spLocks noEditPoints="1"/>
            </p:cNvSpPr>
            <p:nvPr/>
          </p:nvSpPr>
          <p:spPr bwMode="auto">
            <a:xfrm>
              <a:off x="3321051" y="185738"/>
              <a:ext cx="79375" cy="85725"/>
            </a:xfrm>
            <a:custGeom>
              <a:avLst/>
              <a:gdLst>
                <a:gd name="T0" fmla="*/ 48 w 96"/>
                <a:gd name="T1" fmla="*/ 102 h 102"/>
                <a:gd name="T2" fmla="*/ 0 w 96"/>
                <a:gd name="T3" fmla="*/ 51 h 102"/>
                <a:gd name="T4" fmla="*/ 48 w 96"/>
                <a:gd name="T5" fmla="*/ 0 h 102"/>
                <a:gd name="T6" fmla="*/ 96 w 96"/>
                <a:gd name="T7" fmla="*/ 51 h 102"/>
                <a:gd name="T8" fmla="*/ 48 w 96"/>
                <a:gd name="T9" fmla="*/ 102 h 102"/>
                <a:gd name="T10" fmla="*/ 48 w 96"/>
                <a:gd name="T11" fmla="*/ 14 h 102"/>
                <a:gd name="T12" fmla="*/ 20 w 96"/>
                <a:gd name="T13" fmla="*/ 51 h 102"/>
                <a:gd name="T14" fmla="*/ 48 w 96"/>
                <a:gd name="T15" fmla="*/ 88 h 102"/>
                <a:gd name="T16" fmla="*/ 77 w 96"/>
                <a:gd name="T17" fmla="*/ 51 h 102"/>
                <a:gd name="T18" fmla="*/ 48 w 96"/>
                <a:gd name="T19" fmla="*/ 14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102">
                  <a:moveTo>
                    <a:pt x="48" y="102"/>
                  </a:moveTo>
                  <a:cubicBezTo>
                    <a:pt x="20" y="102"/>
                    <a:pt x="0" y="82"/>
                    <a:pt x="0" y="51"/>
                  </a:cubicBezTo>
                  <a:cubicBezTo>
                    <a:pt x="0" y="20"/>
                    <a:pt x="20" y="0"/>
                    <a:pt x="48" y="0"/>
                  </a:cubicBezTo>
                  <a:cubicBezTo>
                    <a:pt x="77" y="0"/>
                    <a:pt x="96" y="20"/>
                    <a:pt x="96" y="51"/>
                  </a:cubicBezTo>
                  <a:cubicBezTo>
                    <a:pt x="96" y="82"/>
                    <a:pt x="77" y="102"/>
                    <a:pt x="48" y="102"/>
                  </a:cubicBezTo>
                  <a:close/>
                  <a:moveTo>
                    <a:pt x="48" y="14"/>
                  </a:moveTo>
                  <a:cubicBezTo>
                    <a:pt x="30" y="14"/>
                    <a:pt x="20" y="29"/>
                    <a:pt x="20" y="51"/>
                  </a:cubicBezTo>
                  <a:cubicBezTo>
                    <a:pt x="20" y="72"/>
                    <a:pt x="30" y="88"/>
                    <a:pt x="48" y="88"/>
                  </a:cubicBezTo>
                  <a:cubicBezTo>
                    <a:pt x="67" y="88"/>
                    <a:pt x="77" y="72"/>
                    <a:pt x="77" y="51"/>
                  </a:cubicBezTo>
                  <a:cubicBezTo>
                    <a:pt x="77" y="29"/>
                    <a:pt x="67" y="14"/>
                    <a:pt x="48"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 name="Freeform 52">
              <a:extLst>
                <a:ext uri="{FF2B5EF4-FFF2-40B4-BE49-F238E27FC236}">
                  <a16:creationId xmlns:a16="http://schemas.microsoft.com/office/drawing/2014/main" id="{C590DB0F-DC19-CD6D-2F4D-61479185D8A5}"/>
                </a:ext>
              </a:extLst>
            </p:cNvPr>
            <p:cNvSpPr>
              <a:spLocks/>
            </p:cNvSpPr>
            <p:nvPr/>
          </p:nvSpPr>
          <p:spPr bwMode="auto">
            <a:xfrm>
              <a:off x="3419476" y="185738"/>
              <a:ext cx="117475" cy="84138"/>
            </a:xfrm>
            <a:custGeom>
              <a:avLst/>
              <a:gdLst>
                <a:gd name="T0" fmla="*/ 123 w 142"/>
                <a:gd name="T1" fmla="*/ 101 h 101"/>
                <a:gd name="T2" fmla="*/ 123 w 142"/>
                <a:gd name="T3" fmla="*/ 39 h 101"/>
                <a:gd name="T4" fmla="*/ 106 w 142"/>
                <a:gd name="T5" fmla="*/ 16 h 101"/>
                <a:gd name="T6" fmla="*/ 80 w 142"/>
                <a:gd name="T7" fmla="*/ 41 h 101"/>
                <a:gd name="T8" fmla="*/ 80 w 142"/>
                <a:gd name="T9" fmla="*/ 101 h 101"/>
                <a:gd name="T10" fmla="*/ 62 w 142"/>
                <a:gd name="T11" fmla="*/ 101 h 101"/>
                <a:gd name="T12" fmla="*/ 62 w 142"/>
                <a:gd name="T13" fmla="*/ 39 h 101"/>
                <a:gd name="T14" fmla="*/ 44 w 142"/>
                <a:gd name="T15" fmla="*/ 16 h 101"/>
                <a:gd name="T16" fmla="*/ 19 w 142"/>
                <a:gd name="T17" fmla="*/ 41 h 101"/>
                <a:gd name="T18" fmla="*/ 19 w 142"/>
                <a:gd name="T19" fmla="*/ 101 h 101"/>
                <a:gd name="T20" fmla="*/ 0 w 142"/>
                <a:gd name="T21" fmla="*/ 101 h 101"/>
                <a:gd name="T22" fmla="*/ 0 w 142"/>
                <a:gd name="T23" fmla="*/ 2 h 101"/>
                <a:gd name="T24" fmla="*/ 18 w 142"/>
                <a:gd name="T25" fmla="*/ 2 h 101"/>
                <a:gd name="T26" fmla="*/ 19 w 142"/>
                <a:gd name="T27" fmla="*/ 20 h 101"/>
                <a:gd name="T28" fmla="*/ 51 w 142"/>
                <a:gd name="T29" fmla="*/ 0 h 101"/>
                <a:gd name="T30" fmla="*/ 79 w 142"/>
                <a:gd name="T31" fmla="*/ 21 h 101"/>
                <a:gd name="T32" fmla="*/ 112 w 142"/>
                <a:gd name="T33" fmla="*/ 0 h 101"/>
                <a:gd name="T34" fmla="*/ 142 w 142"/>
                <a:gd name="T35" fmla="*/ 34 h 101"/>
                <a:gd name="T36" fmla="*/ 142 w 142"/>
                <a:gd name="T37" fmla="*/ 101 h 101"/>
                <a:gd name="T38" fmla="*/ 123 w 142"/>
                <a:gd name="T39"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2" h="101">
                  <a:moveTo>
                    <a:pt x="123" y="101"/>
                  </a:moveTo>
                  <a:cubicBezTo>
                    <a:pt x="123" y="39"/>
                    <a:pt x="123" y="39"/>
                    <a:pt x="123" y="39"/>
                  </a:cubicBezTo>
                  <a:cubicBezTo>
                    <a:pt x="123" y="26"/>
                    <a:pt x="120" y="16"/>
                    <a:pt x="106" y="16"/>
                  </a:cubicBezTo>
                  <a:cubicBezTo>
                    <a:pt x="91" y="16"/>
                    <a:pt x="81" y="34"/>
                    <a:pt x="80" y="41"/>
                  </a:cubicBezTo>
                  <a:cubicBezTo>
                    <a:pt x="80" y="101"/>
                    <a:pt x="80" y="101"/>
                    <a:pt x="80" y="101"/>
                  </a:cubicBezTo>
                  <a:cubicBezTo>
                    <a:pt x="62" y="101"/>
                    <a:pt x="62" y="101"/>
                    <a:pt x="62" y="101"/>
                  </a:cubicBezTo>
                  <a:cubicBezTo>
                    <a:pt x="62" y="39"/>
                    <a:pt x="62" y="39"/>
                    <a:pt x="62" y="39"/>
                  </a:cubicBezTo>
                  <a:cubicBezTo>
                    <a:pt x="62" y="26"/>
                    <a:pt x="59" y="16"/>
                    <a:pt x="44" y="16"/>
                  </a:cubicBezTo>
                  <a:cubicBezTo>
                    <a:pt x="30" y="16"/>
                    <a:pt x="20" y="34"/>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5" y="9"/>
                    <a:pt x="37" y="0"/>
                    <a:pt x="51" y="0"/>
                  </a:cubicBezTo>
                  <a:cubicBezTo>
                    <a:pt x="64" y="0"/>
                    <a:pt x="75" y="6"/>
                    <a:pt x="79" y="21"/>
                  </a:cubicBezTo>
                  <a:cubicBezTo>
                    <a:pt x="86" y="9"/>
                    <a:pt x="98" y="0"/>
                    <a:pt x="112" y="0"/>
                  </a:cubicBezTo>
                  <a:cubicBezTo>
                    <a:pt x="128" y="0"/>
                    <a:pt x="142" y="9"/>
                    <a:pt x="142" y="34"/>
                  </a:cubicBezTo>
                  <a:cubicBezTo>
                    <a:pt x="142" y="101"/>
                    <a:pt x="142" y="101"/>
                    <a:pt x="142" y="101"/>
                  </a:cubicBezTo>
                  <a:cubicBezTo>
                    <a:pt x="123" y="101"/>
                    <a:pt x="123" y="101"/>
                    <a:pt x="123"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6" name="Freeform 53">
              <a:extLst>
                <a:ext uri="{FF2B5EF4-FFF2-40B4-BE49-F238E27FC236}">
                  <a16:creationId xmlns:a16="http://schemas.microsoft.com/office/drawing/2014/main" id="{975A0B57-FD60-D7A6-C45A-346EA17AEAA2}"/>
                </a:ext>
              </a:extLst>
            </p:cNvPr>
            <p:cNvSpPr>
              <a:spLocks/>
            </p:cNvSpPr>
            <p:nvPr/>
          </p:nvSpPr>
          <p:spPr bwMode="auto">
            <a:xfrm>
              <a:off x="3594101" y="157163"/>
              <a:ext cx="69850" cy="112713"/>
            </a:xfrm>
            <a:custGeom>
              <a:avLst/>
              <a:gdLst>
                <a:gd name="T0" fmla="*/ 0 w 44"/>
                <a:gd name="T1" fmla="*/ 71 h 71"/>
                <a:gd name="T2" fmla="*/ 0 w 44"/>
                <a:gd name="T3" fmla="*/ 0 h 71"/>
                <a:gd name="T4" fmla="*/ 43 w 44"/>
                <a:gd name="T5" fmla="*/ 0 h 71"/>
                <a:gd name="T6" fmla="*/ 43 w 44"/>
                <a:gd name="T7" fmla="*/ 8 h 71"/>
                <a:gd name="T8" fmla="*/ 10 w 44"/>
                <a:gd name="T9" fmla="*/ 8 h 71"/>
                <a:gd name="T10" fmla="*/ 10 w 44"/>
                <a:gd name="T11" fmla="*/ 29 h 71"/>
                <a:gd name="T12" fmla="*/ 41 w 44"/>
                <a:gd name="T13" fmla="*/ 29 h 71"/>
                <a:gd name="T14" fmla="*/ 41 w 44"/>
                <a:gd name="T15" fmla="*/ 38 h 71"/>
                <a:gd name="T16" fmla="*/ 10 w 44"/>
                <a:gd name="T17" fmla="*/ 38 h 71"/>
                <a:gd name="T18" fmla="*/ 10 w 44"/>
                <a:gd name="T19" fmla="*/ 62 h 71"/>
                <a:gd name="T20" fmla="*/ 44 w 44"/>
                <a:gd name="T21" fmla="*/ 62 h 71"/>
                <a:gd name="T22" fmla="*/ 44 w 44"/>
                <a:gd name="T23" fmla="*/ 71 h 71"/>
                <a:gd name="T24" fmla="*/ 0 w 44"/>
                <a:gd name="T25" fmla="*/ 71 h 71"/>
                <a:gd name="T26" fmla="*/ 0 w 44"/>
                <a:gd name="T27"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71">
                  <a:moveTo>
                    <a:pt x="0" y="71"/>
                  </a:moveTo>
                  <a:lnTo>
                    <a:pt x="0" y="0"/>
                  </a:lnTo>
                  <a:lnTo>
                    <a:pt x="43" y="0"/>
                  </a:lnTo>
                  <a:lnTo>
                    <a:pt x="43" y="8"/>
                  </a:lnTo>
                  <a:lnTo>
                    <a:pt x="10" y="8"/>
                  </a:lnTo>
                  <a:lnTo>
                    <a:pt x="10" y="29"/>
                  </a:lnTo>
                  <a:lnTo>
                    <a:pt x="41" y="29"/>
                  </a:lnTo>
                  <a:lnTo>
                    <a:pt x="41" y="38"/>
                  </a:lnTo>
                  <a:lnTo>
                    <a:pt x="10" y="38"/>
                  </a:lnTo>
                  <a:lnTo>
                    <a:pt x="10" y="62"/>
                  </a:lnTo>
                  <a:lnTo>
                    <a:pt x="44" y="62"/>
                  </a:lnTo>
                  <a:lnTo>
                    <a:pt x="44" y="71"/>
                  </a:lnTo>
                  <a:lnTo>
                    <a:pt x="0" y="71"/>
                  </a:lnTo>
                  <a:lnTo>
                    <a:pt x="0" y="7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7" name="Freeform 54">
              <a:extLst>
                <a:ext uri="{FF2B5EF4-FFF2-40B4-BE49-F238E27FC236}">
                  <a16:creationId xmlns:a16="http://schemas.microsoft.com/office/drawing/2014/main" id="{E8018739-B110-09C4-D3DE-76CFD23BB4E9}"/>
                </a:ext>
              </a:extLst>
            </p:cNvPr>
            <p:cNvSpPr>
              <a:spLocks/>
            </p:cNvSpPr>
            <p:nvPr/>
          </p:nvSpPr>
          <p:spPr bwMode="auto">
            <a:xfrm>
              <a:off x="3671888" y="188913"/>
              <a:ext cx="77788" cy="80963"/>
            </a:xfrm>
            <a:custGeom>
              <a:avLst/>
              <a:gdLst>
                <a:gd name="T0" fmla="*/ 38 w 49"/>
                <a:gd name="T1" fmla="*/ 51 h 51"/>
                <a:gd name="T2" fmla="*/ 24 w 49"/>
                <a:gd name="T3" fmla="*/ 30 h 51"/>
                <a:gd name="T4" fmla="*/ 11 w 49"/>
                <a:gd name="T5" fmla="*/ 51 h 51"/>
                <a:gd name="T6" fmla="*/ 0 w 49"/>
                <a:gd name="T7" fmla="*/ 51 h 51"/>
                <a:gd name="T8" fmla="*/ 18 w 49"/>
                <a:gd name="T9" fmla="*/ 25 h 51"/>
                <a:gd name="T10" fmla="*/ 1 w 49"/>
                <a:gd name="T11" fmla="*/ 0 h 51"/>
                <a:gd name="T12" fmla="*/ 12 w 49"/>
                <a:gd name="T13" fmla="*/ 0 h 51"/>
                <a:gd name="T14" fmla="*/ 25 w 49"/>
                <a:gd name="T15" fmla="*/ 19 h 51"/>
                <a:gd name="T16" fmla="*/ 37 w 49"/>
                <a:gd name="T17" fmla="*/ 0 h 51"/>
                <a:gd name="T18" fmla="*/ 48 w 49"/>
                <a:gd name="T19" fmla="*/ 0 h 51"/>
                <a:gd name="T20" fmla="*/ 30 w 49"/>
                <a:gd name="T21" fmla="*/ 25 h 51"/>
                <a:gd name="T22" fmla="*/ 49 w 49"/>
                <a:gd name="T23" fmla="*/ 51 h 51"/>
                <a:gd name="T24" fmla="*/ 38 w 49"/>
                <a:gd name="T2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1">
                  <a:moveTo>
                    <a:pt x="38" y="51"/>
                  </a:moveTo>
                  <a:lnTo>
                    <a:pt x="24" y="30"/>
                  </a:lnTo>
                  <a:lnTo>
                    <a:pt x="11" y="51"/>
                  </a:lnTo>
                  <a:lnTo>
                    <a:pt x="0" y="51"/>
                  </a:lnTo>
                  <a:lnTo>
                    <a:pt x="18" y="25"/>
                  </a:lnTo>
                  <a:lnTo>
                    <a:pt x="1" y="0"/>
                  </a:lnTo>
                  <a:lnTo>
                    <a:pt x="12" y="0"/>
                  </a:lnTo>
                  <a:lnTo>
                    <a:pt x="25" y="19"/>
                  </a:lnTo>
                  <a:lnTo>
                    <a:pt x="37" y="0"/>
                  </a:lnTo>
                  <a:lnTo>
                    <a:pt x="48" y="0"/>
                  </a:lnTo>
                  <a:lnTo>
                    <a:pt x="30" y="25"/>
                  </a:lnTo>
                  <a:lnTo>
                    <a:pt x="49" y="51"/>
                  </a:lnTo>
                  <a:lnTo>
                    <a:pt x="38"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8" name="Freeform 55">
              <a:extLst>
                <a:ext uri="{FF2B5EF4-FFF2-40B4-BE49-F238E27FC236}">
                  <a16:creationId xmlns:a16="http://schemas.microsoft.com/office/drawing/2014/main" id="{6262A5DA-588E-44E3-D3E5-B27EFDFBA451}"/>
                </a:ext>
              </a:extLst>
            </p:cNvPr>
            <p:cNvSpPr>
              <a:spLocks noEditPoints="1"/>
            </p:cNvSpPr>
            <p:nvPr/>
          </p:nvSpPr>
          <p:spPr bwMode="auto">
            <a:xfrm>
              <a:off x="3763963" y="185738"/>
              <a:ext cx="77788" cy="114300"/>
            </a:xfrm>
            <a:custGeom>
              <a:avLst/>
              <a:gdLst>
                <a:gd name="T0" fmla="*/ 49 w 94"/>
                <a:gd name="T1" fmla="*/ 102 h 136"/>
                <a:gd name="T2" fmla="*/ 18 w 94"/>
                <a:gd name="T3" fmla="*/ 85 h 136"/>
                <a:gd name="T4" fmla="*/ 18 w 94"/>
                <a:gd name="T5" fmla="*/ 136 h 136"/>
                <a:gd name="T6" fmla="*/ 0 w 94"/>
                <a:gd name="T7" fmla="*/ 136 h 136"/>
                <a:gd name="T8" fmla="*/ 0 w 94"/>
                <a:gd name="T9" fmla="*/ 1 h 136"/>
                <a:gd name="T10" fmla="*/ 17 w 94"/>
                <a:gd name="T11" fmla="*/ 1 h 136"/>
                <a:gd name="T12" fmla="*/ 18 w 94"/>
                <a:gd name="T13" fmla="*/ 17 h 136"/>
                <a:gd name="T14" fmla="*/ 51 w 94"/>
                <a:gd name="T15" fmla="*/ 0 h 136"/>
                <a:gd name="T16" fmla="*/ 94 w 94"/>
                <a:gd name="T17" fmla="*/ 51 h 136"/>
                <a:gd name="T18" fmla="*/ 49 w 94"/>
                <a:gd name="T19" fmla="*/ 102 h 136"/>
                <a:gd name="T20" fmla="*/ 46 w 94"/>
                <a:gd name="T21" fmla="*/ 14 h 136"/>
                <a:gd name="T22" fmla="*/ 17 w 94"/>
                <a:gd name="T23" fmla="*/ 50 h 136"/>
                <a:gd name="T24" fmla="*/ 45 w 94"/>
                <a:gd name="T25" fmla="*/ 87 h 136"/>
                <a:gd name="T26" fmla="*/ 74 w 94"/>
                <a:gd name="T27" fmla="*/ 50 h 136"/>
                <a:gd name="T28" fmla="*/ 46 w 94"/>
                <a:gd name="T29" fmla="*/ 1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36">
                  <a:moveTo>
                    <a:pt x="49" y="102"/>
                  </a:moveTo>
                  <a:cubicBezTo>
                    <a:pt x="29" y="102"/>
                    <a:pt x="21" y="89"/>
                    <a:pt x="18" y="85"/>
                  </a:cubicBezTo>
                  <a:cubicBezTo>
                    <a:pt x="18" y="136"/>
                    <a:pt x="18" y="136"/>
                    <a:pt x="18" y="136"/>
                  </a:cubicBezTo>
                  <a:cubicBezTo>
                    <a:pt x="0" y="136"/>
                    <a:pt x="0" y="136"/>
                    <a:pt x="0" y="136"/>
                  </a:cubicBezTo>
                  <a:cubicBezTo>
                    <a:pt x="0" y="1"/>
                    <a:pt x="0" y="1"/>
                    <a:pt x="0" y="1"/>
                  </a:cubicBezTo>
                  <a:cubicBezTo>
                    <a:pt x="17" y="1"/>
                    <a:pt x="17" y="1"/>
                    <a:pt x="17" y="1"/>
                  </a:cubicBezTo>
                  <a:cubicBezTo>
                    <a:pt x="18" y="17"/>
                    <a:pt x="18" y="17"/>
                    <a:pt x="18" y="17"/>
                  </a:cubicBezTo>
                  <a:cubicBezTo>
                    <a:pt x="20" y="15"/>
                    <a:pt x="30" y="0"/>
                    <a:pt x="51" y="0"/>
                  </a:cubicBezTo>
                  <a:cubicBezTo>
                    <a:pt x="78" y="0"/>
                    <a:pt x="94" y="21"/>
                    <a:pt x="94" y="51"/>
                  </a:cubicBezTo>
                  <a:cubicBezTo>
                    <a:pt x="93" y="81"/>
                    <a:pt x="75" y="102"/>
                    <a:pt x="49" y="102"/>
                  </a:cubicBezTo>
                  <a:close/>
                  <a:moveTo>
                    <a:pt x="46" y="14"/>
                  </a:moveTo>
                  <a:cubicBezTo>
                    <a:pt x="29" y="14"/>
                    <a:pt x="17" y="31"/>
                    <a:pt x="17" y="50"/>
                  </a:cubicBezTo>
                  <a:cubicBezTo>
                    <a:pt x="17" y="70"/>
                    <a:pt x="28" y="87"/>
                    <a:pt x="45" y="87"/>
                  </a:cubicBezTo>
                  <a:cubicBezTo>
                    <a:pt x="62" y="87"/>
                    <a:pt x="74" y="70"/>
                    <a:pt x="74" y="50"/>
                  </a:cubicBezTo>
                  <a:cubicBezTo>
                    <a:pt x="74" y="31"/>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9" name="Freeform 56">
              <a:extLst>
                <a:ext uri="{FF2B5EF4-FFF2-40B4-BE49-F238E27FC236}">
                  <a16:creationId xmlns:a16="http://schemas.microsoft.com/office/drawing/2014/main" id="{35512E43-0E79-8BBC-F997-A442D44277DD}"/>
                </a:ext>
              </a:extLst>
            </p:cNvPr>
            <p:cNvSpPr>
              <a:spLocks noEditPoints="1"/>
            </p:cNvSpPr>
            <p:nvPr/>
          </p:nvSpPr>
          <p:spPr bwMode="auto">
            <a:xfrm>
              <a:off x="3852863"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5"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0" name="Freeform 57">
              <a:extLst>
                <a:ext uri="{FF2B5EF4-FFF2-40B4-BE49-F238E27FC236}">
                  <a16:creationId xmlns:a16="http://schemas.microsoft.com/office/drawing/2014/main" id="{FEF6EF1B-2A95-0FAE-281F-3A8B2AACAC0B}"/>
                </a:ext>
              </a:extLst>
            </p:cNvPr>
            <p:cNvSpPr>
              <a:spLocks/>
            </p:cNvSpPr>
            <p:nvPr/>
          </p:nvSpPr>
          <p:spPr bwMode="auto">
            <a:xfrm>
              <a:off x="3946526" y="185738"/>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 name="Freeform 58">
              <a:extLst>
                <a:ext uri="{FF2B5EF4-FFF2-40B4-BE49-F238E27FC236}">
                  <a16:creationId xmlns:a16="http://schemas.microsoft.com/office/drawing/2014/main" id="{AF31A35E-7433-891D-44E8-BEA36D454EE3}"/>
                </a:ext>
              </a:extLst>
            </p:cNvPr>
            <p:cNvSpPr>
              <a:spLocks noEditPoints="1"/>
            </p:cNvSpPr>
            <p:nvPr/>
          </p:nvSpPr>
          <p:spPr bwMode="auto">
            <a:xfrm>
              <a:off x="4005263" y="150813"/>
              <a:ext cx="20638" cy="119063"/>
            </a:xfrm>
            <a:custGeom>
              <a:avLst/>
              <a:gdLst>
                <a:gd name="T0" fmla="*/ 13 w 26"/>
                <a:gd name="T1" fmla="*/ 25 h 144"/>
                <a:gd name="T2" fmla="*/ 0 w 26"/>
                <a:gd name="T3" fmla="*/ 13 h 144"/>
                <a:gd name="T4" fmla="*/ 13 w 26"/>
                <a:gd name="T5" fmla="*/ 0 h 144"/>
                <a:gd name="T6" fmla="*/ 26 w 26"/>
                <a:gd name="T7" fmla="*/ 12 h 144"/>
                <a:gd name="T8" fmla="*/ 13 w 26"/>
                <a:gd name="T9" fmla="*/ 25 h 144"/>
                <a:gd name="T10" fmla="*/ 3 w 26"/>
                <a:gd name="T11" fmla="*/ 144 h 144"/>
                <a:gd name="T12" fmla="*/ 3 w 26"/>
                <a:gd name="T13" fmla="*/ 45 h 144"/>
                <a:gd name="T14" fmla="*/ 22 w 26"/>
                <a:gd name="T15" fmla="*/ 45 h 144"/>
                <a:gd name="T16" fmla="*/ 22 w 26"/>
                <a:gd name="T17" fmla="*/ 144 h 144"/>
                <a:gd name="T18" fmla="*/ 3 w 26"/>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4">
                  <a:moveTo>
                    <a:pt x="13" y="25"/>
                  </a:moveTo>
                  <a:cubicBezTo>
                    <a:pt x="6" y="25"/>
                    <a:pt x="0" y="20"/>
                    <a:pt x="0" y="13"/>
                  </a:cubicBezTo>
                  <a:cubicBezTo>
                    <a:pt x="0" y="6"/>
                    <a:pt x="6" y="0"/>
                    <a:pt x="13" y="0"/>
                  </a:cubicBezTo>
                  <a:cubicBezTo>
                    <a:pt x="20" y="0"/>
                    <a:pt x="26" y="6"/>
                    <a:pt x="26" y="12"/>
                  </a:cubicBezTo>
                  <a:cubicBezTo>
                    <a:pt x="26" y="19"/>
                    <a:pt x="20" y="25"/>
                    <a:pt x="13"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2" name="Freeform 59">
              <a:extLst>
                <a:ext uri="{FF2B5EF4-FFF2-40B4-BE49-F238E27FC236}">
                  <a16:creationId xmlns:a16="http://schemas.microsoft.com/office/drawing/2014/main" id="{011AEB08-8C96-F19B-82E4-848E1AED67AD}"/>
                </a:ext>
              </a:extLst>
            </p:cNvPr>
            <p:cNvSpPr>
              <a:spLocks noEditPoints="1"/>
            </p:cNvSpPr>
            <p:nvPr/>
          </p:nvSpPr>
          <p:spPr bwMode="auto">
            <a:xfrm>
              <a:off x="4041776"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 name="Freeform 60">
              <a:extLst>
                <a:ext uri="{FF2B5EF4-FFF2-40B4-BE49-F238E27FC236}">
                  <a16:creationId xmlns:a16="http://schemas.microsoft.com/office/drawing/2014/main" id="{131EA098-7609-E572-FDAB-89536CA9855D}"/>
                </a:ext>
              </a:extLst>
            </p:cNvPr>
            <p:cNvSpPr>
              <a:spLocks/>
            </p:cNvSpPr>
            <p:nvPr/>
          </p:nvSpPr>
          <p:spPr bwMode="auto">
            <a:xfrm>
              <a:off x="4135438" y="185738"/>
              <a:ext cx="69850" cy="84138"/>
            </a:xfrm>
            <a:custGeom>
              <a:avLst/>
              <a:gdLst>
                <a:gd name="T0" fmla="*/ 65 w 84"/>
                <a:gd name="T1" fmla="*/ 101 h 101"/>
                <a:gd name="T2" fmla="*/ 65 w 84"/>
                <a:gd name="T3" fmla="*/ 41 h 101"/>
                <a:gd name="T4" fmla="*/ 45 w 84"/>
                <a:gd name="T5" fmla="*/ 16 h 101"/>
                <a:gd name="T6" fmla="*/ 19 w 84"/>
                <a:gd name="T7" fmla="*/ 41 h 101"/>
                <a:gd name="T8" fmla="*/ 19 w 84"/>
                <a:gd name="T9" fmla="*/ 101 h 101"/>
                <a:gd name="T10" fmla="*/ 0 w 84"/>
                <a:gd name="T11" fmla="*/ 101 h 101"/>
                <a:gd name="T12" fmla="*/ 0 w 84"/>
                <a:gd name="T13" fmla="*/ 2 h 101"/>
                <a:gd name="T14" fmla="*/ 18 w 84"/>
                <a:gd name="T15" fmla="*/ 2 h 101"/>
                <a:gd name="T16" fmla="*/ 19 w 84"/>
                <a:gd name="T17" fmla="*/ 20 h 101"/>
                <a:gd name="T18" fmla="*/ 52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1"/>
                    <a:pt x="65" y="41"/>
                    <a:pt x="65" y="41"/>
                  </a:cubicBezTo>
                  <a:cubicBezTo>
                    <a:pt x="65" y="26"/>
                    <a:pt x="60" y="16"/>
                    <a:pt x="45" y="16"/>
                  </a:cubicBezTo>
                  <a:cubicBezTo>
                    <a:pt x="30" y="16"/>
                    <a:pt x="21" y="32"/>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2"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4" name="Freeform 61">
              <a:extLst>
                <a:ext uri="{FF2B5EF4-FFF2-40B4-BE49-F238E27FC236}">
                  <a16:creationId xmlns:a16="http://schemas.microsoft.com/office/drawing/2014/main" id="{8CB86734-E125-A2B2-51F8-7EC52DBF269F}"/>
                </a:ext>
              </a:extLst>
            </p:cNvPr>
            <p:cNvSpPr>
              <a:spLocks/>
            </p:cNvSpPr>
            <p:nvPr/>
          </p:nvSpPr>
          <p:spPr bwMode="auto">
            <a:xfrm>
              <a:off x="4221163" y="185738"/>
              <a:ext cx="71438" cy="85725"/>
            </a:xfrm>
            <a:custGeom>
              <a:avLst/>
              <a:gdLst>
                <a:gd name="T0" fmla="*/ 76 w 86"/>
                <a:gd name="T1" fmla="*/ 28 h 103"/>
                <a:gd name="T2" fmla="*/ 51 w 86"/>
                <a:gd name="T3" fmla="*/ 15 h 103"/>
                <a:gd name="T4" fmla="*/ 20 w 86"/>
                <a:gd name="T5" fmla="*/ 51 h 103"/>
                <a:gd name="T6" fmla="*/ 50 w 86"/>
                <a:gd name="T7" fmla="*/ 86 h 103"/>
                <a:gd name="T8" fmla="*/ 76 w 86"/>
                <a:gd name="T9" fmla="*/ 73 h 103"/>
                <a:gd name="T10" fmla="*/ 86 w 86"/>
                <a:gd name="T11" fmla="*/ 85 h 103"/>
                <a:gd name="T12" fmla="*/ 47 w 86"/>
                <a:gd name="T13" fmla="*/ 103 h 103"/>
                <a:gd name="T14" fmla="*/ 0 w 86"/>
                <a:gd name="T15" fmla="*/ 51 h 103"/>
                <a:gd name="T16" fmla="*/ 48 w 86"/>
                <a:gd name="T17" fmla="*/ 0 h 103"/>
                <a:gd name="T18" fmla="*/ 85 w 86"/>
                <a:gd name="T19" fmla="*/ 17 h 103"/>
                <a:gd name="T20" fmla="*/ 76 w 86"/>
                <a:gd name="T21" fmla="*/ 28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6" h="103">
                  <a:moveTo>
                    <a:pt x="76" y="28"/>
                  </a:moveTo>
                  <a:cubicBezTo>
                    <a:pt x="76" y="28"/>
                    <a:pt x="67" y="15"/>
                    <a:pt x="51" y="15"/>
                  </a:cubicBezTo>
                  <a:cubicBezTo>
                    <a:pt x="34" y="15"/>
                    <a:pt x="20" y="27"/>
                    <a:pt x="20" y="51"/>
                  </a:cubicBezTo>
                  <a:cubicBezTo>
                    <a:pt x="20" y="75"/>
                    <a:pt x="34" y="86"/>
                    <a:pt x="50" y="86"/>
                  </a:cubicBezTo>
                  <a:cubicBezTo>
                    <a:pt x="66" y="86"/>
                    <a:pt x="76" y="74"/>
                    <a:pt x="76" y="73"/>
                  </a:cubicBezTo>
                  <a:cubicBezTo>
                    <a:pt x="86" y="85"/>
                    <a:pt x="86" y="85"/>
                    <a:pt x="86" y="85"/>
                  </a:cubicBezTo>
                  <a:cubicBezTo>
                    <a:pt x="85" y="86"/>
                    <a:pt x="74" y="103"/>
                    <a:pt x="47" y="103"/>
                  </a:cubicBezTo>
                  <a:cubicBezTo>
                    <a:pt x="21" y="103"/>
                    <a:pt x="0" y="83"/>
                    <a:pt x="0" y="51"/>
                  </a:cubicBezTo>
                  <a:cubicBezTo>
                    <a:pt x="0" y="19"/>
                    <a:pt x="22" y="0"/>
                    <a:pt x="48" y="0"/>
                  </a:cubicBezTo>
                  <a:cubicBezTo>
                    <a:pt x="74" y="0"/>
                    <a:pt x="84" y="16"/>
                    <a:pt x="85" y="17"/>
                  </a:cubicBezTo>
                  <a:lnTo>
                    <a:pt x="76"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 name="Freeform 62">
              <a:extLst>
                <a:ext uri="{FF2B5EF4-FFF2-40B4-BE49-F238E27FC236}">
                  <a16:creationId xmlns:a16="http://schemas.microsoft.com/office/drawing/2014/main" id="{E2BA6FAC-BC0B-955C-76C2-7569276E7C26}"/>
                </a:ext>
              </a:extLst>
            </p:cNvPr>
            <p:cNvSpPr>
              <a:spLocks noEditPoints="1"/>
            </p:cNvSpPr>
            <p:nvPr/>
          </p:nvSpPr>
          <p:spPr bwMode="auto">
            <a:xfrm>
              <a:off x="43037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1"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 name="Rectangle 63">
              <a:extLst>
                <a:ext uri="{FF2B5EF4-FFF2-40B4-BE49-F238E27FC236}">
                  <a16:creationId xmlns:a16="http://schemas.microsoft.com/office/drawing/2014/main" id="{8B1668FC-ED11-4E5F-5CD7-B8AECBE72E88}"/>
                </a:ext>
              </a:extLst>
            </p:cNvPr>
            <p:cNvSpPr>
              <a:spLocks noChangeArrowheads="1"/>
            </p:cNvSpPr>
            <p:nvPr/>
          </p:nvSpPr>
          <p:spPr bwMode="auto">
            <a:xfrm>
              <a:off x="2271713" y="-269875"/>
              <a:ext cx="12700" cy="7731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 name="Oval 64">
              <a:extLst>
                <a:ext uri="{FF2B5EF4-FFF2-40B4-BE49-F238E27FC236}">
                  <a16:creationId xmlns:a16="http://schemas.microsoft.com/office/drawing/2014/main" id="{E764F59C-9348-969F-DC4C-91400D94748F}"/>
                </a:ext>
              </a:extLst>
            </p:cNvPr>
            <p:cNvSpPr>
              <a:spLocks noChangeArrowheads="1"/>
            </p:cNvSpPr>
            <p:nvPr/>
          </p:nvSpPr>
          <p:spPr bwMode="auto">
            <a:xfrm>
              <a:off x="911226" y="-279400"/>
              <a:ext cx="119063" cy="1206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8" name="Oval 65">
              <a:extLst>
                <a:ext uri="{FF2B5EF4-FFF2-40B4-BE49-F238E27FC236}">
                  <a16:creationId xmlns:a16="http://schemas.microsoft.com/office/drawing/2014/main" id="{0C6CC64C-557B-7855-41F2-B4CCE30CCF03}"/>
                </a:ext>
              </a:extLst>
            </p:cNvPr>
            <p:cNvSpPr>
              <a:spLocks noChangeArrowheads="1"/>
            </p:cNvSpPr>
            <p:nvPr/>
          </p:nvSpPr>
          <p:spPr bwMode="auto">
            <a:xfrm>
              <a:off x="752476" y="-269875"/>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9" name="Oval 66">
              <a:extLst>
                <a:ext uri="{FF2B5EF4-FFF2-40B4-BE49-F238E27FC236}">
                  <a16:creationId xmlns:a16="http://schemas.microsoft.com/office/drawing/2014/main" id="{6F43F3D1-B8CB-54F6-36F7-16314257D69B}"/>
                </a:ext>
              </a:extLst>
            </p:cNvPr>
            <p:cNvSpPr>
              <a:spLocks noChangeArrowheads="1"/>
            </p:cNvSpPr>
            <p:nvPr/>
          </p:nvSpPr>
          <p:spPr bwMode="auto">
            <a:xfrm>
              <a:off x="919163" y="-103188"/>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0" name="Oval 67">
              <a:extLst>
                <a:ext uri="{FF2B5EF4-FFF2-40B4-BE49-F238E27FC236}">
                  <a16:creationId xmlns:a16="http://schemas.microsoft.com/office/drawing/2014/main" id="{92E571BB-D352-2156-6D4A-C44BE8B1DEC3}"/>
                </a:ext>
              </a:extLst>
            </p:cNvPr>
            <p:cNvSpPr>
              <a:spLocks noChangeArrowheads="1"/>
            </p:cNvSpPr>
            <p:nvPr/>
          </p:nvSpPr>
          <p:spPr bwMode="auto">
            <a:xfrm>
              <a:off x="927101" y="53975"/>
              <a:ext cx="85725"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1" name="Oval 68">
              <a:extLst>
                <a:ext uri="{FF2B5EF4-FFF2-40B4-BE49-F238E27FC236}">
                  <a16:creationId xmlns:a16="http://schemas.microsoft.com/office/drawing/2014/main" id="{7A8957F8-68A4-3EE6-C67A-79E4C3B0E740}"/>
                </a:ext>
              </a:extLst>
            </p:cNvPr>
            <p:cNvSpPr>
              <a:spLocks noChangeArrowheads="1"/>
            </p:cNvSpPr>
            <p:nvPr/>
          </p:nvSpPr>
          <p:spPr bwMode="auto">
            <a:xfrm>
              <a:off x="760413" y="-95250"/>
              <a:ext cx="87313"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2" name="Oval 69">
              <a:extLst>
                <a:ext uri="{FF2B5EF4-FFF2-40B4-BE49-F238E27FC236}">
                  <a16:creationId xmlns:a16="http://schemas.microsoft.com/office/drawing/2014/main" id="{E37C8ED8-118C-127C-C8D8-93DB49103625}"/>
                </a:ext>
              </a:extLst>
            </p:cNvPr>
            <p:cNvSpPr>
              <a:spLocks noChangeArrowheads="1"/>
            </p:cNvSpPr>
            <p:nvPr/>
          </p:nvSpPr>
          <p:spPr bwMode="auto">
            <a:xfrm>
              <a:off x="611188" y="-261938"/>
              <a:ext cx="85725"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 name="TextBox 2">
            <a:extLst>
              <a:ext uri="{FF2B5EF4-FFF2-40B4-BE49-F238E27FC236}">
                <a16:creationId xmlns:a16="http://schemas.microsoft.com/office/drawing/2014/main" id="{BFFC5C2C-B337-3578-4DEF-5FA5EAEA706D}"/>
              </a:ext>
            </a:extLst>
          </p:cNvPr>
          <p:cNvSpPr txBox="1"/>
          <p:nvPr/>
        </p:nvSpPr>
        <p:spPr>
          <a:xfrm>
            <a:off x="1516830" y="6334188"/>
            <a:ext cx="5719046" cy="153888"/>
          </a:xfrm>
          <a:prstGeom prst="rect">
            <a:avLst/>
          </a:prstGeom>
          <a:noFill/>
        </p:spPr>
        <p:txBody>
          <a:bodyPr wrap="square" lIns="0" tIns="0" rIns="0" bIns="0" rtlCol="0">
            <a:spAutoFit/>
          </a:bodyPr>
          <a:lstStyle/>
          <a:p>
            <a:pPr algn="ctr"/>
            <a:r>
              <a:rPr lang="en-US" sz="1000" dirty="0">
                <a:solidFill>
                  <a:schemeClr val="bg1"/>
                </a:solidFill>
              </a:rPr>
              <a:t>Includes content supplied by Sales Benchmark Index; Copyright © Sales Benchmark Index, 2024</a:t>
            </a:r>
          </a:p>
        </p:txBody>
      </p:sp>
    </p:spTree>
    <p:extLst>
      <p:ext uri="{BB962C8B-B14F-4D97-AF65-F5344CB8AC3E}">
        <p14:creationId xmlns:p14="http://schemas.microsoft.com/office/powerpoint/2010/main" val="272646716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p:cSld name="7_Title Slide blue dots bkdg">
    <p:bg>
      <p:bgPr>
        <a:solidFill>
          <a:schemeClr val="accent1"/>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64658552-6E07-9117-0CA9-3B60B698736B}"/>
              </a:ext>
            </a:extLst>
          </p:cNvPr>
          <p:cNvGraphicFramePr>
            <a:graphicFrameLocks noChangeAspect="1"/>
          </p:cNvGraphicFramePr>
          <p:nvPr>
            <p:custDataLst>
              <p:tags r:id="rId1"/>
            </p:custDataLst>
            <p:extLst>
              <p:ext uri="{D42A27DB-BD31-4B8C-83A1-F6EECF244321}">
                <p14:modId xmlns:p14="http://schemas.microsoft.com/office/powerpoint/2010/main" val="346860413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4" name="Object 3" hidden="1">
                        <a:extLst>
                          <a:ext uri="{FF2B5EF4-FFF2-40B4-BE49-F238E27FC236}">
                            <a16:creationId xmlns:a16="http://schemas.microsoft.com/office/drawing/2014/main" id="{64658552-6E07-9117-0CA9-3B60B698736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5" name="Picture 4" descr="A picture containing background pattern&#10;&#10;Description automatically generated">
            <a:extLst>
              <a:ext uri="{FF2B5EF4-FFF2-40B4-BE49-F238E27FC236}">
                <a16:creationId xmlns:a16="http://schemas.microsoft.com/office/drawing/2014/main" id="{3011536B-E5C4-A106-C81D-293D994FF165}"/>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 y="0"/>
            <a:ext cx="12192001" cy="6858000"/>
          </a:xfrm>
          <a:prstGeom prst="rect">
            <a:avLst/>
          </a:prstGeom>
        </p:spPr>
      </p:pic>
      <p:sp>
        <p:nvSpPr>
          <p:cNvPr id="2" name="Title 1">
            <a:extLst>
              <a:ext uri="{FF2B5EF4-FFF2-40B4-BE49-F238E27FC236}">
                <a16:creationId xmlns:a16="http://schemas.microsoft.com/office/drawing/2014/main" id="{9C5F5AEC-749C-44CA-94C1-9495903C3571}"/>
              </a:ext>
            </a:extLst>
          </p:cNvPr>
          <p:cNvSpPr>
            <a:spLocks noGrp="1"/>
          </p:cNvSpPr>
          <p:nvPr>
            <p:ph type="ctrTitle"/>
          </p:nvPr>
        </p:nvSpPr>
        <p:spPr>
          <a:xfrm>
            <a:off x="1516830" y="2523757"/>
            <a:ext cx="9139234" cy="664797"/>
          </a:xfrm>
        </p:spPr>
        <p:txBody>
          <a:bodyPr vert="horz" lIns="91440" tIns="91440" rIns="91440" bIns="91440" anchor="ctr">
            <a:noAutofit/>
          </a:bodyPr>
          <a:lstStyle>
            <a:lvl1pPr algn="l">
              <a:defRPr sz="3600">
                <a:solidFill>
                  <a:schemeClr val="bg1"/>
                </a:solidFill>
              </a:defRPr>
            </a:lvl1pPr>
          </a:lstStyle>
          <a:p>
            <a:r>
              <a:rPr lang="en-US"/>
              <a:t>Click to edit Master title style</a:t>
            </a:r>
            <a:endParaRPr lang="en-US" dirty="0"/>
          </a:p>
        </p:txBody>
      </p:sp>
      <p:sp>
        <p:nvSpPr>
          <p:cNvPr id="82" name="Text Placeholder 81">
            <a:extLst>
              <a:ext uri="{FF2B5EF4-FFF2-40B4-BE49-F238E27FC236}">
                <a16:creationId xmlns:a16="http://schemas.microsoft.com/office/drawing/2014/main" id="{B020BF28-FA10-43DE-B2FD-965A7D8594C0}"/>
              </a:ext>
            </a:extLst>
          </p:cNvPr>
          <p:cNvSpPr>
            <a:spLocks noGrp="1"/>
          </p:cNvSpPr>
          <p:nvPr>
            <p:ph type="body" sz="quarter" idx="13"/>
          </p:nvPr>
        </p:nvSpPr>
        <p:spPr>
          <a:xfrm>
            <a:off x="1520386" y="3998279"/>
            <a:ext cx="4586287" cy="323850"/>
          </a:xfrm>
        </p:spPr>
        <p:txBody>
          <a:bodyPr lIns="91440" tIns="91440" rIns="91440" bIns="91440" anchor="ctr"/>
          <a:lstStyle>
            <a:lvl1pPr>
              <a:defRPr b="0">
                <a:solidFill>
                  <a:schemeClr val="bg1"/>
                </a:solidFill>
              </a:defRPr>
            </a:lvl1pPr>
          </a:lstStyle>
          <a:p>
            <a:pPr lvl="0"/>
            <a:r>
              <a:rPr lang="en-US"/>
              <a:t>Click to edit Master text styles</a:t>
            </a:r>
          </a:p>
        </p:txBody>
      </p:sp>
      <p:sp>
        <p:nvSpPr>
          <p:cNvPr id="83" name="Subtitle 2">
            <a:extLst>
              <a:ext uri="{FF2B5EF4-FFF2-40B4-BE49-F238E27FC236}">
                <a16:creationId xmlns:a16="http://schemas.microsoft.com/office/drawing/2014/main" id="{CA420EE9-07D0-49A0-A796-E6EAA8EBDB96}"/>
              </a:ext>
            </a:extLst>
          </p:cNvPr>
          <p:cNvSpPr>
            <a:spLocks noGrp="1"/>
          </p:cNvSpPr>
          <p:nvPr>
            <p:ph type="subTitle" idx="1"/>
          </p:nvPr>
        </p:nvSpPr>
        <p:spPr>
          <a:xfrm>
            <a:off x="1516830" y="3444432"/>
            <a:ext cx="9139234" cy="297969"/>
          </a:xfrm>
        </p:spPr>
        <p:txBody>
          <a:bodyPr vert="horz" lIns="91440" tIns="91440" rIns="91440" bIns="91440" rtlCol="0" anchor="ctr">
            <a:noAutofit/>
          </a:bodyPr>
          <a:lstStyle>
            <a:lvl1pPr>
              <a:defRPr lang="en-US" sz="2200" b="0" dirty="0">
                <a:solidFill>
                  <a:schemeClr val="bg1"/>
                </a:solidFill>
              </a:defRPr>
            </a:lvl1pPr>
          </a:lstStyle>
          <a:p>
            <a:pPr lvl="0"/>
            <a:r>
              <a:rPr lang="en-US"/>
              <a:t>Click to edit Master subtitle style</a:t>
            </a:r>
            <a:endParaRPr lang="en-US" dirty="0"/>
          </a:p>
        </p:txBody>
      </p:sp>
      <p:grpSp>
        <p:nvGrpSpPr>
          <p:cNvPr id="148" name="Group 147">
            <a:extLst>
              <a:ext uri="{FF2B5EF4-FFF2-40B4-BE49-F238E27FC236}">
                <a16:creationId xmlns:a16="http://schemas.microsoft.com/office/drawing/2014/main" id="{AF47BE45-9A6B-F77A-A246-E9AD74AC3E05}"/>
              </a:ext>
            </a:extLst>
          </p:cNvPr>
          <p:cNvGrpSpPr>
            <a:grpSpLocks noChangeAspect="1"/>
          </p:cNvGrpSpPr>
          <p:nvPr/>
        </p:nvGrpSpPr>
        <p:grpSpPr>
          <a:xfrm>
            <a:off x="702214" y="780933"/>
            <a:ext cx="3494345" cy="745107"/>
            <a:chOff x="611188" y="-279400"/>
            <a:chExt cx="3767138" cy="803275"/>
          </a:xfrm>
          <a:solidFill>
            <a:schemeClr val="bg1"/>
          </a:solidFill>
        </p:grpSpPr>
        <p:sp>
          <p:nvSpPr>
            <p:cNvPr id="149" name="Freeform 5">
              <a:extLst>
                <a:ext uri="{FF2B5EF4-FFF2-40B4-BE49-F238E27FC236}">
                  <a16:creationId xmlns:a16="http://schemas.microsoft.com/office/drawing/2014/main" id="{5C5B487B-3C0A-CD7C-49B9-906DAA6B051C}"/>
                </a:ext>
              </a:extLst>
            </p:cNvPr>
            <p:cNvSpPr>
              <a:spLocks noEditPoints="1"/>
            </p:cNvSpPr>
            <p:nvPr/>
          </p:nvSpPr>
          <p:spPr bwMode="auto">
            <a:xfrm>
              <a:off x="1885951" y="438150"/>
              <a:ext cx="60325" cy="63500"/>
            </a:xfrm>
            <a:custGeom>
              <a:avLst/>
              <a:gdLst>
                <a:gd name="T0" fmla="*/ 36 w 73"/>
                <a:gd name="T1" fmla="*/ 0 h 78"/>
                <a:gd name="T2" fmla="*/ 10 w 73"/>
                <a:gd name="T3" fmla="*/ 10 h 78"/>
                <a:gd name="T4" fmla="*/ 0 w 73"/>
                <a:gd name="T5" fmla="*/ 39 h 78"/>
                <a:gd name="T6" fmla="*/ 10 w 73"/>
                <a:gd name="T7" fmla="*/ 67 h 78"/>
                <a:gd name="T8" fmla="*/ 36 w 73"/>
                <a:gd name="T9" fmla="*/ 78 h 78"/>
                <a:gd name="T10" fmla="*/ 63 w 73"/>
                <a:gd name="T11" fmla="*/ 67 h 78"/>
                <a:gd name="T12" fmla="*/ 73 w 73"/>
                <a:gd name="T13" fmla="*/ 39 h 78"/>
                <a:gd name="T14" fmla="*/ 63 w 73"/>
                <a:gd name="T15" fmla="*/ 10 h 78"/>
                <a:gd name="T16" fmla="*/ 36 w 73"/>
                <a:gd name="T17" fmla="*/ 0 h 78"/>
                <a:gd name="T18" fmla="*/ 52 w 73"/>
                <a:gd name="T19" fmla="*/ 59 h 78"/>
                <a:gd name="T20" fmla="*/ 36 w 73"/>
                <a:gd name="T21" fmla="*/ 66 h 78"/>
                <a:gd name="T22" fmla="*/ 20 w 73"/>
                <a:gd name="T23" fmla="*/ 59 h 78"/>
                <a:gd name="T24" fmla="*/ 15 w 73"/>
                <a:gd name="T25" fmla="*/ 39 h 78"/>
                <a:gd name="T26" fmla="*/ 21 w 73"/>
                <a:gd name="T27" fmla="*/ 19 h 78"/>
                <a:gd name="T28" fmla="*/ 36 w 73"/>
                <a:gd name="T29" fmla="*/ 11 h 78"/>
                <a:gd name="T30" fmla="*/ 52 w 73"/>
                <a:gd name="T31" fmla="*/ 19 h 78"/>
                <a:gd name="T32" fmla="*/ 58 w 73"/>
                <a:gd name="T33" fmla="*/ 39 h 78"/>
                <a:gd name="T34" fmla="*/ 52 w 73"/>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 h="78">
                  <a:moveTo>
                    <a:pt x="36" y="0"/>
                  </a:moveTo>
                  <a:cubicBezTo>
                    <a:pt x="25" y="0"/>
                    <a:pt x="17" y="3"/>
                    <a:pt x="10" y="10"/>
                  </a:cubicBezTo>
                  <a:cubicBezTo>
                    <a:pt x="3" y="17"/>
                    <a:pt x="0" y="27"/>
                    <a:pt x="0" y="39"/>
                  </a:cubicBezTo>
                  <a:cubicBezTo>
                    <a:pt x="0" y="51"/>
                    <a:pt x="3" y="60"/>
                    <a:pt x="10" y="67"/>
                  </a:cubicBezTo>
                  <a:cubicBezTo>
                    <a:pt x="17" y="74"/>
                    <a:pt x="25" y="78"/>
                    <a:pt x="36" y="78"/>
                  </a:cubicBezTo>
                  <a:cubicBezTo>
                    <a:pt x="47" y="78"/>
                    <a:pt x="56" y="74"/>
                    <a:pt x="63" y="67"/>
                  </a:cubicBezTo>
                  <a:cubicBezTo>
                    <a:pt x="69" y="60"/>
                    <a:pt x="73" y="51"/>
                    <a:pt x="73" y="39"/>
                  </a:cubicBezTo>
                  <a:cubicBezTo>
                    <a:pt x="73" y="27"/>
                    <a:pt x="69" y="17"/>
                    <a:pt x="63"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1" y="19"/>
                  </a:cubicBezTo>
                  <a:cubicBezTo>
                    <a:pt x="24" y="14"/>
                    <a:pt x="30" y="11"/>
                    <a:pt x="36" y="11"/>
                  </a:cubicBezTo>
                  <a:cubicBezTo>
                    <a:pt x="43" y="11"/>
                    <a:pt x="48" y="14"/>
                    <a:pt x="52" y="19"/>
                  </a:cubicBezTo>
                  <a:cubicBezTo>
                    <a:pt x="56" y="24"/>
                    <a:pt x="58" y="30"/>
                    <a:pt x="58" y="39"/>
                  </a:cubicBezTo>
                  <a:cubicBezTo>
                    <a:pt x="58" y="47"/>
                    <a:pt x="56" y="54"/>
                    <a:pt x="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 name="Freeform 6">
              <a:extLst>
                <a:ext uri="{FF2B5EF4-FFF2-40B4-BE49-F238E27FC236}">
                  <a16:creationId xmlns:a16="http://schemas.microsoft.com/office/drawing/2014/main" id="{FC002D50-1258-94CD-A4CA-8EF05842095A}"/>
                </a:ext>
              </a:extLst>
            </p:cNvPr>
            <p:cNvSpPr>
              <a:spLocks/>
            </p:cNvSpPr>
            <p:nvPr/>
          </p:nvSpPr>
          <p:spPr bwMode="auto">
            <a:xfrm>
              <a:off x="1152526" y="414338"/>
              <a:ext cx="74613" cy="87313"/>
            </a:xfrm>
            <a:custGeom>
              <a:avLst/>
              <a:gdLst>
                <a:gd name="T0" fmla="*/ 50 w 89"/>
                <a:gd name="T1" fmla="*/ 62 h 106"/>
                <a:gd name="T2" fmla="*/ 75 w 89"/>
                <a:gd name="T3" fmla="*/ 62 h 106"/>
                <a:gd name="T4" fmla="*/ 75 w 89"/>
                <a:gd name="T5" fmla="*/ 80 h 106"/>
                <a:gd name="T6" fmla="*/ 74 w 89"/>
                <a:gd name="T7" fmla="*/ 81 h 106"/>
                <a:gd name="T8" fmla="*/ 71 w 89"/>
                <a:gd name="T9" fmla="*/ 84 h 106"/>
                <a:gd name="T10" fmla="*/ 66 w 89"/>
                <a:gd name="T11" fmla="*/ 88 h 106"/>
                <a:gd name="T12" fmla="*/ 58 w 89"/>
                <a:gd name="T13" fmla="*/ 91 h 106"/>
                <a:gd name="T14" fmla="*/ 48 w 89"/>
                <a:gd name="T15" fmla="*/ 92 h 106"/>
                <a:gd name="T16" fmla="*/ 24 w 89"/>
                <a:gd name="T17" fmla="*/ 82 h 106"/>
                <a:gd name="T18" fmla="*/ 15 w 89"/>
                <a:gd name="T19" fmla="*/ 52 h 106"/>
                <a:gd name="T20" fmla="*/ 25 w 89"/>
                <a:gd name="T21" fmla="*/ 23 h 106"/>
                <a:gd name="T22" fmla="*/ 48 w 89"/>
                <a:gd name="T23" fmla="*/ 13 h 106"/>
                <a:gd name="T24" fmla="*/ 57 w 89"/>
                <a:gd name="T25" fmla="*/ 14 h 106"/>
                <a:gd name="T26" fmla="*/ 64 w 89"/>
                <a:gd name="T27" fmla="*/ 16 h 106"/>
                <a:gd name="T28" fmla="*/ 69 w 89"/>
                <a:gd name="T29" fmla="*/ 19 h 106"/>
                <a:gd name="T30" fmla="*/ 73 w 89"/>
                <a:gd name="T31" fmla="*/ 23 h 106"/>
                <a:gd name="T32" fmla="*/ 75 w 89"/>
                <a:gd name="T33" fmla="*/ 26 h 106"/>
                <a:gd name="T34" fmla="*/ 76 w 89"/>
                <a:gd name="T35" fmla="*/ 27 h 106"/>
                <a:gd name="T36" fmla="*/ 86 w 89"/>
                <a:gd name="T37" fmla="*/ 18 h 106"/>
                <a:gd name="T38" fmla="*/ 48 w 89"/>
                <a:gd name="T39" fmla="*/ 0 h 106"/>
                <a:gd name="T40" fmla="*/ 14 w 89"/>
                <a:gd name="T41" fmla="*/ 14 h 106"/>
                <a:gd name="T42" fmla="*/ 0 w 89"/>
                <a:gd name="T43" fmla="*/ 52 h 106"/>
                <a:gd name="T44" fmla="*/ 13 w 89"/>
                <a:gd name="T45" fmla="*/ 91 h 106"/>
                <a:gd name="T46" fmla="*/ 45 w 89"/>
                <a:gd name="T47" fmla="*/ 106 h 106"/>
                <a:gd name="T48" fmla="*/ 57 w 89"/>
                <a:gd name="T49" fmla="*/ 104 h 106"/>
                <a:gd name="T50" fmla="*/ 66 w 89"/>
                <a:gd name="T51" fmla="*/ 101 h 106"/>
                <a:gd name="T52" fmla="*/ 73 w 89"/>
                <a:gd name="T53" fmla="*/ 97 h 106"/>
                <a:gd name="T54" fmla="*/ 76 w 89"/>
                <a:gd name="T55" fmla="*/ 94 h 106"/>
                <a:gd name="T56" fmla="*/ 78 w 89"/>
                <a:gd name="T57" fmla="*/ 92 h 106"/>
                <a:gd name="T58" fmla="*/ 79 w 89"/>
                <a:gd name="T59" fmla="*/ 104 h 106"/>
                <a:gd name="T60" fmla="*/ 89 w 89"/>
                <a:gd name="T61" fmla="*/ 104 h 106"/>
                <a:gd name="T62" fmla="*/ 89 w 89"/>
                <a:gd name="T63" fmla="*/ 51 h 106"/>
                <a:gd name="T64" fmla="*/ 50 w 89"/>
                <a:gd name="T65" fmla="*/ 51 h 106"/>
                <a:gd name="T66" fmla="*/ 50 w 89"/>
                <a:gd name="T67" fmla="*/ 62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9" h="106">
                  <a:moveTo>
                    <a:pt x="50" y="62"/>
                  </a:moveTo>
                  <a:cubicBezTo>
                    <a:pt x="75" y="62"/>
                    <a:pt x="75" y="62"/>
                    <a:pt x="75" y="62"/>
                  </a:cubicBezTo>
                  <a:cubicBezTo>
                    <a:pt x="75" y="80"/>
                    <a:pt x="75" y="80"/>
                    <a:pt x="75" y="80"/>
                  </a:cubicBezTo>
                  <a:cubicBezTo>
                    <a:pt x="74" y="81"/>
                    <a:pt x="74" y="81"/>
                    <a:pt x="74" y="81"/>
                  </a:cubicBezTo>
                  <a:cubicBezTo>
                    <a:pt x="73" y="82"/>
                    <a:pt x="72" y="83"/>
                    <a:pt x="71" y="84"/>
                  </a:cubicBezTo>
                  <a:cubicBezTo>
                    <a:pt x="69" y="86"/>
                    <a:pt x="68" y="87"/>
                    <a:pt x="66" y="88"/>
                  </a:cubicBezTo>
                  <a:cubicBezTo>
                    <a:pt x="64" y="89"/>
                    <a:pt x="61" y="90"/>
                    <a:pt x="58" y="91"/>
                  </a:cubicBezTo>
                  <a:cubicBezTo>
                    <a:pt x="55" y="92"/>
                    <a:pt x="51" y="92"/>
                    <a:pt x="48" y="92"/>
                  </a:cubicBezTo>
                  <a:cubicBezTo>
                    <a:pt x="38" y="92"/>
                    <a:pt x="30" y="89"/>
                    <a:pt x="24" y="82"/>
                  </a:cubicBezTo>
                  <a:cubicBezTo>
                    <a:pt x="18" y="74"/>
                    <a:pt x="15" y="65"/>
                    <a:pt x="15" y="52"/>
                  </a:cubicBezTo>
                  <a:cubicBezTo>
                    <a:pt x="15" y="40"/>
                    <a:pt x="18" y="31"/>
                    <a:pt x="25" y="23"/>
                  </a:cubicBezTo>
                  <a:cubicBezTo>
                    <a:pt x="31" y="16"/>
                    <a:pt x="39" y="13"/>
                    <a:pt x="48" y="13"/>
                  </a:cubicBezTo>
                  <a:cubicBezTo>
                    <a:pt x="51" y="13"/>
                    <a:pt x="54" y="13"/>
                    <a:pt x="57" y="14"/>
                  </a:cubicBezTo>
                  <a:cubicBezTo>
                    <a:pt x="60" y="14"/>
                    <a:pt x="62" y="15"/>
                    <a:pt x="64" y="16"/>
                  </a:cubicBezTo>
                  <a:cubicBezTo>
                    <a:pt x="66" y="17"/>
                    <a:pt x="67" y="18"/>
                    <a:pt x="69" y="19"/>
                  </a:cubicBezTo>
                  <a:cubicBezTo>
                    <a:pt x="71" y="21"/>
                    <a:pt x="72" y="22"/>
                    <a:pt x="73" y="23"/>
                  </a:cubicBezTo>
                  <a:cubicBezTo>
                    <a:pt x="74" y="24"/>
                    <a:pt x="74" y="25"/>
                    <a:pt x="75" y="26"/>
                  </a:cubicBezTo>
                  <a:cubicBezTo>
                    <a:pt x="76" y="27"/>
                    <a:pt x="76" y="27"/>
                    <a:pt x="76" y="27"/>
                  </a:cubicBezTo>
                  <a:cubicBezTo>
                    <a:pt x="86" y="18"/>
                    <a:pt x="86" y="18"/>
                    <a:pt x="86" y="18"/>
                  </a:cubicBezTo>
                  <a:cubicBezTo>
                    <a:pt x="77" y="6"/>
                    <a:pt x="64" y="0"/>
                    <a:pt x="48" y="0"/>
                  </a:cubicBezTo>
                  <a:cubicBezTo>
                    <a:pt x="35" y="0"/>
                    <a:pt x="23" y="4"/>
                    <a:pt x="14" y="14"/>
                  </a:cubicBezTo>
                  <a:cubicBezTo>
                    <a:pt x="4" y="24"/>
                    <a:pt x="0" y="36"/>
                    <a:pt x="0" y="52"/>
                  </a:cubicBezTo>
                  <a:cubicBezTo>
                    <a:pt x="0" y="69"/>
                    <a:pt x="4" y="82"/>
                    <a:pt x="13" y="91"/>
                  </a:cubicBezTo>
                  <a:cubicBezTo>
                    <a:pt x="21" y="101"/>
                    <a:pt x="32" y="106"/>
                    <a:pt x="45" y="106"/>
                  </a:cubicBezTo>
                  <a:cubicBezTo>
                    <a:pt x="50" y="106"/>
                    <a:pt x="54" y="105"/>
                    <a:pt x="57" y="104"/>
                  </a:cubicBezTo>
                  <a:cubicBezTo>
                    <a:pt x="61" y="103"/>
                    <a:pt x="64" y="102"/>
                    <a:pt x="66" y="101"/>
                  </a:cubicBezTo>
                  <a:cubicBezTo>
                    <a:pt x="69" y="100"/>
                    <a:pt x="71" y="99"/>
                    <a:pt x="73" y="97"/>
                  </a:cubicBezTo>
                  <a:cubicBezTo>
                    <a:pt x="75" y="95"/>
                    <a:pt x="76" y="94"/>
                    <a:pt x="76" y="94"/>
                  </a:cubicBezTo>
                  <a:cubicBezTo>
                    <a:pt x="77" y="93"/>
                    <a:pt x="77" y="93"/>
                    <a:pt x="78" y="92"/>
                  </a:cubicBezTo>
                  <a:cubicBezTo>
                    <a:pt x="79" y="104"/>
                    <a:pt x="79" y="104"/>
                    <a:pt x="79" y="104"/>
                  </a:cubicBezTo>
                  <a:cubicBezTo>
                    <a:pt x="89" y="104"/>
                    <a:pt x="89" y="104"/>
                    <a:pt x="89" y="104"/>
                  </a:cubicBezTo>
                  <a:cubicBezTo>
                    <a:pt x="89" y="51"/>
                    <a:pt x="89" y="51"/>
                    <a:pt x="89" y="51"/>
                  </a:cubicBezTo>
                  <a:cubicBezTo>
                    <a:pt x="50" y="51"/>
                    <a:pt x="50" y="51"/>
                    <a:pt x="50" y="51"/>
                  </a:cubicBezTo>
                  <a:lnTo>
                    <a:pt x="50" y="6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1" name="Freeform 7">
              <a:extLst>
                <a:ext uri="{FF2B5EF4-FFF2-40B4-BE49-F238E27FC236}">
                  <a16:creationId xmlns:a16="http://schemas.microsoft.com/office/drawing/2014/main" id="{5E276722-5197-B412-82F4-CAE376DBBFED}"/>
                </a:ext>
              </a:extLst>
            </p:cNvPr>
            <p:cNvSpPr>
              <a:spLocks/>
            </p:cNvSpPr>
            <p:nvPr/>
          </p:nvSpPr>
          <p:spPr bwMode="auto">
            <a:xfrm>
              <a:off x="1246188" y="436563"/>
              <a:ext cx="34925" cy="63500"/>
            </a:xfrm>
            <a:custGeom>
              <a:avLst/>
              <a:gdLst>
                <a:gd name="T0" fmla="*/ 23 w 43"/>
                <a:gd name="T1" fmla="*/ 5 h 77"/>
                <a:gd name="T2" fmla="*/ 14 w 43"/>
                <a:gd name="T3" fmla="*/ 17 h 77"/>
                <a:gd name="T4" fmla="*/ 13 w 43"/>
                <a:gd name="T5" fmla="*/ 2 h 77"/>
                <a:gd name="T6" fmla="*/ 0 w 43"/>
                <a:gd name="T7" fmla="*/ 2 h 77"/>
                <a:gd name="T8" fmla="*/ 0 w 43"/>
                <a:gd name="T9" fmla="*/ 77 h 77"/>
                <a:gd name="T10" fmla="*/ 14 w 43"/>
                <a:gd name="T11" fmla="*/ 77 h 77"/>
                <a:gd name="T12" fmla="*/ 14 w 43"/>
                <a:gd name="T13" fmla="*/ 35 h 77"/>
                <a:gd name="T14" fmla="*/ 24 w 43"/>
                <a:gd name="T15" fmla="*/ 18 h 77"/>
                <a:gd name="T16" fmla="*/ 35 w 43"/>
                <a:gd name="T17" fmla="*/ 14 h 77"/>
                <a:gd name="T18" fmla="*/ 41 w 43"/>
                <a:gd name="T19" fmla="*/ 15 h 77"/>
                <a:gd name="T20" fmla="*/ 43 w 43"/>
                <a:gd name="T21" fmla="*/ 1 h 77"/>
                <a:gd name="T22" fmla="*/ 37 w 43"/>
                <a:gd name="T23" fmla="*/ 0 h 77"/>
                <a:gd name="T24" fmla="*/ 23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3" y="5"/>
                  </a:moveTo>
                  <a:cubicBezTo>
                    <a:pt x="19" y="8"/>
                    <a:pt x="16" y="12"/>
                    <a:pt x="14" y="17"/>
                  </a:cubicBezTo>
                  <a:cubicBezTo>
                    <a:pt x="13" y="2"/>
                    <a:pt x="13" y="2"/>
                    <a:pt x="13" y="2"/>
                  </a:cubicBezTo>
                  <a:cubicBezTo>
                    <a:pt x="0" y="2"/>
                    <a:pt x="0" y="2"/>
                    <a:pt x="0" y="2"/>
                  </a:cubicBezTo>
                  <a:cubicBezTo>
                    <a:pt x="0" y="77"/>
                    <a:pt x="0" y="77"/>
                    <a:pt x="0" y="77"/>
                  </a:cubicBezTo>
                  <a:cubicBezTo>
                    <a:pt x="14" y="77"/>
                    <a:pt x="14" y="77"/>
                    <a:pt x="14" y="77"/>
                  </a:cubicBezTo>
                  <a:cubicBezTo>
                    <a:pt x="14" y="35"/>
                    <a:pt x="14" y="35"/>
                    <a:pt x="14" y="35"/>
                  </a:cubicBezTo>
                  <a:cubicBezTo>
                    <a:pt x="15" y="27"/>
                    <a:pt x="19" y="22"/>
                    <a:pt x="24" y="18"/>
                  </a:cubicBezTo>
                  <a:cubicBezTo>
                    <a:pt x="28" y="16"/>
                    <a:pt x="31" y="14"/>
                    <a:pt x="35" y="14"/>
                  </a:cubicBezTo>
                  <a:cubicBezTo>
                    <a:pt x="37" y="14"/>
                    <a:pt x="39" y="15"/>
                    <a:pt x="41" y="15"/>
                  </a:cubicBezTo>
                  <a:cubicBezTo>
                    <a:pt x="43" y="1"/>
                    <a:pt x="43" y="1"/>
                    <a:pt x="43" y="1"/>
                  </a:cubicBezTo>
                  <a:cubicBezTo>
                    <a:pt x="37" y="0"/>
                    <a:pt x="37" y="0"/>
                    <a:pt x="37" y="0"/>
                  </a:cubicBezTo>
                  <a:cubicBezTo>
                    <a:pt x="32" y="0"/>
                    <a:pt x="27" y="2"/>
                    <a:pt x="23"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 name="Freeform 8">
              <a:extLst>
                <a:ext uri="{FF2B5EF4-FFF2-40B4-BE49-F238E27FC236}">
                  <a16:creationId xmlns:a16="http://schemas.microsoft.com/office/drawing/2014/main" id="{030C0CC0-0956-B1B0-70A8-800FA865F98A}"/>
                </a:ext>
              </a:extLst>
            </p:cNvPr>
            <p:cNvSpPr>
              <a:spLocks noEditPoints="1"/>
            </p:cNvSpPr>
            <p:nvPr/>
          </p:nvSpPr>
          <p:spPr bwMode="auto">
            <a:xfrm>
              <a:off x="1284288" y="438150"/>
              <a:ext cx="60325" cy="63500"/>
            </a:xfrm>
            <a:custGeom>
              <a:avLst/>
              <a:gdLst>
                <a:gd name="T0" fmla="*/ 36 w 72"/>
                <a:gd name="T1" fmla="*/ 0 h 78"/>
                <a:gd name="T2" fmla="*/ 10 w 72"/>
                <a:gd name="T3" fmla="*/ 10 h 78"/>
                <a:gd name="T4" fmla="*/ 0 w 72"/>
                <a:gd name="T5" fmla="*/ 39 h 78"/>
                <a:gd name="T6" fmla="*/ 10 w 72"/>
                <a:gd name="T7" fmla="*/ 67 h 78"/>
                <a:gd name="T8" fmla="*/ 36 w 72"/>
                <a:gd name="T9" fmla="*/ 78 h 78"/>
                <a:gd name="T10" fmla="*/ 62 w 72"/>
                <a:gd name="T11" fmla="*/ 67 h 78"/>
                <a:gd name="T12" fmla="*/ 72 w 72"/>
                <a:gd name="T13" fmla="*/ 39 h 78"/>
                <a:gd name="T14" fmla="*/ 62 w 72"/>
                <a:gd name="T15" fmla="*/ 10 h 78"/>
                <a:gd name="T16" fmla="*/ 36 w 72"/>
                <a:gd name="T17" fmla="*/ 0 h 78"/>
                <a:gd name="T18" fmla="*/ 52 w 72"/>
                <a:gd name="T19" fmla="*/ 59 h 78"/>
                <a:gd name="T20" fmla="*/ 36 w 72"/>
                <a:gd name="T21" fmla="*/ 66 h 78"/>
                <a:gd name="T22" fmla="*/ 20 w 72"/>
                <a:gd name="T23" fmla="*/ 59 h 78"/>
                <a:gd name="T24" fmla="*/ 15 w 72"/>
                <a:gd name="T25" fmla="*/ 39 h 78"/>
                <a:gd name="T26" fmla="*/ 20 w 72"/>
                <a:gd name="T27" fmla="*/ 19 h 78"/>
                <a:gd name="T28" fmla="*/ 36 w 72"/>
                <a:gd name="T29" fmla="*/ 11 h 78"/>
                <a:gd name="T30" fmla="*/ 52 w 72"/>
                <a:gd name="T31" fmla="*/ 19 h 78"/>
                <a:gd name="T32" fmla="*/ 57 w 72"/>
                <a:gd name="T33" fmla="*/ 39 h 78"/>
                <a:gd name="T34" fmla="*/ 52 w 72"/>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78">
                  <a:moveTo>
                    <a:pt x="36" y="0"/>
                  </a:moveTo>
                  <a:cubicBezTo>
                    <a:pt x="25" y="0"/>
                    <a:pt x="16" y="3"/>
                    <a:pt x="10" y="10"/>
                  </a:cubicBezTo>
                  <a:cubicBezTo>
                    <a:pt x="3" y="17"/>
                    <a:pt x="0" y="27"/>
                    <a:pt x="0" y="39"/>
                  </a:cubicBezTo>
                  <a:cubicBezTo>
                    <a:pt x="0" y="51"/>
                    <a:pt x="3" y="60"/>
                    <a:pt x="10" y="67"/>
                  </a:cubicBezTo>
                  <a:cubicBezTo>
                    <a:pt x="16" y="74"/>
                    <a:pt x="25" y="78"/>
                    <a:pt x="36" y="78"/>
                  </a:cubicBezTo>
                  <a:cubicBezTo>
                    <a:pt x="47" y="78"/>
                    <a:pt x="56" y="74"/>
                    <a:pt x="62" y="67"/>
                  </a:cubicBezTo>
                  <a:cubicBezTo>
                    <a:pt x="69" y="60"/>
                    <a:pt x="72" y="51"/>
                    <a:pt x="72" y="39"/>
                  </a:cubicBezTo>
                  <a:cubicBezTo>
                    <a:pt x="72" y="27"/>
                    <a:pt x="69" y="17"/>
                    <a:pt x="62"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0" y="19"/>
                  </a:cubicBezTo>
                  <a:cubicBezTo>
                    <a:pt x="24" y="14"/>
                    <a:pt x="29" y="11"/>
                    <a:pt x="36" y="11"/>
                  </a:cubicBezTo>
                  <a:cubicBezTo>
                    <a:pt x="43" y="11"/>
                    <a:pt x="48" y="14"/>
                    <a:pt x="52" y="19"/>
                  </a:cubicBezTo>
                  <a:cubicBezTo>
                    <a:pt x="56" y="24"/>
                    <a:pt x="57" y="30"/>
                    <a:pt x="57" y="39"/>
                  </a:cubicBezTo>
                  <a:cubicBezTo>
                    <a:pt x="57" y="47"/>
                    <a:pt x="56" y="54"/>
                    <a:pt x="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 name="Freeform 9">
              <a:extLst>
                <a:ext uri="{FF2B5EF4-FFF2-40B4-BE49-F238E27FC236}">
                  <a16:creationId xmlns:a16="http://schemas.microsoft.com/office/drawing/2014/main" id="{88BAE485-97CC-07B4-6CBC-75F7EB1F86CD}"/>
                </a:ext>
              </a:extLst>
            </p:cNvPr>
            <p:cNvSpPr>
              <a:spLocks/>
            </p:cNvSpPr>
            <p:nvPr/>
          </p:nvSpPr>
          <p:spPr bwMode="auto">
            <a:xfrm>
              <a:off x="1350963" y="438150"/>
              <a:ext cx="90488" cy="61913"/>
            </a:xfrm>
            <a:custGeom>
              <a:avLst/>
              <a:gdLst>
                <a:gd name="T0" fmla="*/ 41 w 57"/>
                <a:gd name="T1" fmla="*/ 31 h 39"/>
                <a:gd name="T2" fmla="*/ 32 w 57"/>
                <a:gd name="T3" fmla="*/ 0 h 39"/>
                <a:gd name="T4" fmla="*/ 24 w 57"/>
                <a:gd name="T5" fmla="*/ 0 h 39"/>
                <a:gd name="T6" fmla="*/ 16 w 57"/>
                <a:gd name="T7" fmla="*/ 31 h 39"/>
                <a:gd name="T8" fmla="*/ 8 w 57"/>
                <a:gd name="T9" fmla="*/ 0 h 39"/>
                <a:gd name="T10" fmla="*/ 0 w 57"/>
                <a:gd name="T11" fmla="*/ 0 h 39"/>
                <a:gd name="T12" fmla="*/ 12 w 57"/>
                <a:gd name="T13" fmla="*/ 39 h 39"/>
                <a:gd name="T14" fmla="*/ 20 w 57"/>
                <a:gd name="T15" fmla="*/ 39 h 39"/>
                <a:gd name="T16" fmla="*/ 28 w 57"/>
                <a:gd name="T17" fmla="*/ 9 h 39"/>
                <a:gd name="T18" fmla="*/ 37 w 57"/>
                <a:gd name="T19" fmla="*/ 39 h 39"/>
                <a:gd name="T20" fmla="*/ 45 w 57"/>
                <a:gd name="T21" fmla="*/ 39 h 39"/>
                <a:gd name="T22" fmla="*/ 57 w 57"/>
                <a:gd name="T23" fmla="*/ 0 h 39"/>
                <a:gd name="T24" fmla="*/ 49 w 57"/>
                <a:gd name="T25" fmla="*/ 0 h 39"/>
                <a:gd name="T26" fmla="*/ 41 w 57"/>
                <a:gd name="T27" fmla="*/ 3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7" h="39">
                  <a:moveTo>
                    <a:pt x="41" y="31"/>
                  </a:moveTo>
                  <a:lnTo>
                    <a:pt x="32" y="0"/>
                  </a:lnTo>
                  <a:lnTo>
                    <a:pt x="24" y="0"/>
                  </a:lnTo>
                  <a:lnTo>
                    <a:pt x="16" y="31"/>
                  </a:lnTo>
                  <a:lnTo>
                    <a:pt x="8" y="0"/>
                  </a:lnTo>
                  <a:lnTo>
                    <a:pt x="0" y="0"/>
                  </a:lnTo>
                  <a:lnTo>
                    <a:pt x="12" y="39"/>
                  </a:lnTo>
                  <a:lnTo>
                    <a:pt x="20" y="39"/>
                  </a:lnTo>
                  <a:lnTo>
                    <a:pt x="28" y="9"/>
                  </a:lnTo>
                  <a:lnTo>
                    <a:pt x="37" y="39"/>
                  </a:lnTo>
                  <a:lnTo>
                    <a:pt x="45" y="39"/>
                  </a:lnTo>
                  <a:lnTo>
                    <a:pt x="57" y="0"/>
                  </a:lnTo>
                  <a:lnTo>
                    <a:pt x="49" y="0"/>
                  </a:lnTo>
                  <a:lnTo>
                    <a:pt x="41" y="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 name="Freeform 10">
              <a:extLst>
                <a:ext uri="{FF2B5EF4-FFF2-40B4-BE49-F238E27FC236}">
                  <a16:creationId xmlns:a16="http://schemas.microsoft.com/office/drawing/2014/main" id="{E0EE8424-6820-BE0B-2C64-487E7DD59BC7}"/>
                </a:ext>
              </a:extLst>
            </p:cNvPr>
            <p:cNvSpPr>
              <a:spLocks/>
            </p:cNvSpPr>
            <p:nvPr/>
          </p:nvSpPr>
          <p:spPr bwMode="auto">
            <a:xfrm>
              <a:off x="1446213" y="422275"/>
              <a:ext cx="38100" cy="79375"/>
            </a:xfrm>
            <a:custGeom>
              <a:avLst/>
              <a:gdLst>
                <a:gd name="T0" fmla="*/ 26 w 46"/>
                <a:gd name="T1" fmla="*/ 0 h 97"/>
                <a:gd name="T2" fmla="*/ 13 w 46"/>
                <a:gd name="T3" fmla="*/ 0 h 97"/>
                <a:gd name="T4" fmla="*/ 11 w 46"/>
                <a:gd name="T5" fmla="*/ 20 h 97"/>
                <a:gd name="T6" fmla="*/ 0 w 46"/>
                <a:gd name="T7" fmla="*/ 20 h 97"/>
                <a:gd name="T8" fmla="*/ 0 w 46"/>
                <a:gd name="T9" fmla="*/ 31 h 97"/>
                <a:gd name="T10" fmla="*/ 11 w 46"/>
                <a:gd name="T11" fmla="*/ 31 h 97"/>
                <a:gd name="T12" fmla="*/ 11 w 46"/>
                <a:gd name="T13" fmla="*/ 72 h 97"/>
                <a:gd name="T14" fmla="*/ 16 w 46"/>
                <a:gd name="T15" fmla="*/ 91 h 97"/>
                <a:gd name="T16" fmla="*/ 32 w 46"/>
                <a:gd name="T17" fmla="*/ 97 h 97"/>
                <a:gd name="T18" fmla="*/ 46 w 46"/>
                <a:gd name="T19" fmla="*/ 95 h 97"/>
                <a:gd name="T20" fmla="*/ 44 w 46"/>
                <a:gd name="T21" fmla="*/ 84 h 97"/>
                <a:gd name="T22" fmla="*/ 36 w 46"/>
                <a:gd name="T23" fmla="*/ 85 h 97"/>
                <a:gd name="T24" fmla="*/ 28 w 46"/>
                <a:gd name="T25" fmla="*/ 82 h 97"/>
                <a:gd name="T26" fmla="*/ 26 w 46"/>
                <a:gd name="T27" fmla="*/ 70 h 97"/>
                <a:gd name="T28" fmla="*/ 26 w 46"/>
                <a:gd name="T29" fmla="*/ 31 h 97"/>
                <a:gd name="T30" fmla="*/ 46 w 46"/>
                <a:gd name="T31" fmla="*/ 31 h 97"/>
                <a:gd name="T32" fmla="*/ 46 w 46"/>
                <a:gd name="T33" fmla="*/ 20 h 97"/>
                <a:gd name="T34" fmla="*/ 26 w 46"/>
                <a:gd name="T35" fmla="*/ 20 h 97"/>
                <a:gd name="T36" fmla="*/ 26 w 46"/>
                <a:gd name="T37"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6" h="97">
                  <a:moveTo>
                    <a:pt x="26" y="0"/>
                  </a:moveTo>
                  <a:cubicBezTo>
                    <a:pt x="13" y="0"/>
                    <a:pt x="13" y="0"/>
                    <a:pt x="13" y="0"/>
                  </a:cubicBezTo>
                  <a:cubicBezTo>
                    <a:pt x="11" y="20"/>
                    <a:pt x="11" y="20"/>
                    <a:pt x="11" y="20"/>
                  </a:cubicBezTo>
                  <a:cubicBezTo>
                    <a:pt x="0" y="20"/>
                    <a:pt x="0" y="20"/>
                    <a:pt x="0" y="20"/>
                  </a:cubicBezTo>
                  <a:cubicBezTo>
                    <a:pt x="0" y="31"/>
                    <a:pt x="0" y="31"/>
                    <a:pt x="0" y="31"/>
                  </a:cubicBezTo>
                  <a:cubicBezTo>
                    <a:pt x="11" y="31"/>
                    <a:pt x="11" y="31"/>
                    <a:pt x="11" y="31"/>
                  </a:cubicBezTo>
                  <a:cubicBezTo>
                    <a:pt x="11" y="72"/>
                    <a:pt x="11" y="72"/>
                    <a:pt x="11" y="72"/>
                  </a:cubicBezTo>
                  <a:cubicBezTo>
                    <a:pt x="11" y="81"/>
                    <a:pt x="13" y="88"/>
                    <a:pt x="16" y="91"/>
                  </a:cubicBezTo>
                  <a:cubicBezTo>
                    <a:pt x="20" y="95"/>
                    <a:pt x="25" y="97"/>
                    <a:pt x="32" y="97"/>
                  </a:cubicBezTo>
                  <a:cubicBezTo>
                    <a:pt x="38" y="97"/>
                    <a:pt x="42" y="96"/>
                    <a:pt x="46" y="95"/>
                  </a:cubicBezTo>
                  <a:cubicBezTo>
                    <a:pt x="44" y="84"/>
                    <a:pt x="44" y="84"/>
                    <a:pt x="44" y="84"/>
                  </a:cubicBezTo>
                  <a:cubicBezTo>
                    <a:pt x="42" y="85"/>
                    <a:pt x="39" y="85"/>
                    <a:pt x="36" y="85"/>
                  </a:cubicBezTo>
                  <a:cubicBezTo>
                    <a:pt x="33" y="85"/>
                    <a:pt x="30" y="84"/>
                    <a:pt x="28" y="82"/>
                  </a:cubicBezTo>
                  <a:cubicBezTo>
                    <a:pt x="27" y="80"/>
                    <a:pt x="26" y="76"/>
                    <a:pt x="26" y="70"/>
                  </a:cubicBezTo>
                  <a:cubicBezTo>
                    <a:pt x="26" y="31"/>
                    <a:pt x="26" y="31"/>
                    <a:pt x="26" y="31"/>
                  </a:cubicBezTo>
                  <a:cubicBezTo>
                    <a:pt x="46" y="31"/>
                    <a:pt x="46" y="31"/>
                    <a:pt x="46" y="31"/>
                  </a:cubicBezTo>
                  <a:cubicBezTo>
                    <a:pt x="46" y="20"/>
                    <a:pt x="46" y="20"/>
                    <a:pt x="46" y="20"/>
                  </a:cubicBezTo>
                  <a:cubicBezTo>
                    <a:pt x="26" y="20"/>
                    <a:pt x="26" y="20"/>
                    <a:pt x="26" y="20"/>
                  </a:cubicBezTo>
                  <a:lnTo>
                    <a:pt x="2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5" name="Freeform 11">
              <a:extLst>
                <a:ext uri="{FF2B5EF4-FFF2-40B4-BE49-F238E27FC236}">
                  <a16:creationId xmlns:a16="http://schemas.microsoft.com/office/drawing/2014/main" id="{493BFF13-D216-7236-ADB3-513803D7A451}"/>
                </a:ext>
              </a:extLst>
            </p:cNvPr>
            <p:cNvSpPr>
              <a:spLocks/>
            </p:cNvSpPr>
            <p:nvPr/>
          </p:nvSpPr>
          <p:spPr bwMode="auto">
            <a:xfrm>
              <a:off x="1497013" y="412750"/>
              <a:ext cx="52388" cy="87313"/>
            </a:xfrm>
            <a:custGeom>
              <a:avLst/>
              <a:gdLst>
                <a:gd name="T0" fmla="*/ 39 w 64"/>
                <a:gd name="T1" fmla="*/ 30 h 106"/>
                <a:gd name="T2" fmla="*/ 14 w 64"/>
                <a:gd name="T3" fmla="*/ 45 h 106"/>
                <a:gd name="T4" fmla="*/ 14 w 64"/>
                <a:gd name="T5" fmla="*/ 0 h 106"/>
                <a:gd name="T6" fmla="*/ 0 w 64"/>
                <a:gd name="T7" fmla="*/ 0 h 106"/>
                <a:gd name="T8" fmla="*/ 0 w 64"/>
                <a:gd name="T9" fmla="*/ 106 h 106"/>
                <a:gd name="T10" fmla="*/ 14 w 64"/>
                <a:gd name="T11" fmla="*/ 106 h 106"/>
                <a:gd name="T12" fmla="*/ 14 w 64"/>
                <a:gd name="T13" fmla="*/ 62 h 106"/>
                <a:gd name="T14" fmla="*/ 21 w 64"/>
                <a:gd name="T15" fmla="*/ 49 h 106"/>
                <a:gd name="T16" fmla="*/ 34 w 64"/>
                <a:gd name="T17" fmla="*/ 42 h 106"/>
                <a:gd name="T18" fmla="*/ 46 w 64"/>
                <a:gd name="T19" fmla="*/ 47 h 106"/>
                <a:gd name="T20" fmla="*/ 49 w 64"/>
                <a:gd name="T21" fmla="*/ 62 h 106"/>
                <a:gd name="T22" fmla="*/ 49 w 64"/>
                <a:gd name="T23" fmla="*/ 106 h 106"/>
                <a:gd name="T24" fmla="*/ 64 w 64"/>
                <a:gd name="T25" fmla="*/ 106 h 106"/>
                <a:gd name="T26" fmla="*/ 64 w 64"/>
                <a:gd name="T27" fmla="*/ 58 h 106"/>
                <a:gd name="T28" fmla="*/ 57 w 64"/>
                <a:gd name="T29" fmla="*/ 37 h 106"/>
                <a:gd name="T30" fmla="*/ 39 w 64"/>
                <a:gd name="T31" fmla="*/ 3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4" h="106">
                  <a:moveTo>
                    <a:pt x="39" y="30"/>
                  </a:moveTo>
                  <a:cubicBezTo>
                    <a:pt x="29" y="30"/>
                    <a:pt x="20" y="35"/>
                    <a:pt x="14" y="45"/>
                  </a:cubicBezTo>
                  <a:cubicBezTo>
                    <a:pt x="14" y="0"/>
                    <a:pt x="14" y="0"/>
                    <a:pt x="14" y="0"/>
                  </a:cubicBezTo>
                  <a:cubicBezTo>
                    <a:pt x="0" y="0"/>
                    <a:pt x="0" y="0"/>
                    <a:pt x="0" y="0"/>
                  </a:cubicBezTo>
                  <a:cubicBezTo>
                    <a:pt x="0" y="106"/>
                    <a:pt x="0" y="106"/>
                    <a:pt x="0" y="106"/>
                  </a:cubicBezTo>
                  <a:cubicBezTo>
                    <a:pt x="14" y="106"/>
                    <a:pt x="14" y="106"/>
                    <a:pt x="14" y="106"/>
                  </a:cubicBezTo>
                  <a:cubicBezTo>
                    <a:pt x="14" y="62"/>
                    <a:pt x="14" y="62"/>
                    <a:pt x="14" y="62"/>
                  </a:cubicBezTo>
                  <a:cubicBezTo>
                    <a:pt x="15" y="57"/>
                    <a:pt x="17" y="53"/>
                    <a:pt x="21" y="49"/>
                  </a:cubicBezTo>
                  <a:cubicBezTo>
                    <a:pt x="25" y="44"/>
                    <a:pt x="29" y="42"/>
                    <a:pt x="34" y="42"/>
                  </a:cubicBezTo>
                  <a:cubicBezTo>
                    <a:pt x="40" y="42"/>
                    <a:pt x="44" y="44"/>
                    <a:pt x="46" y="47"/>
                  </a:cubicBezTo>
                  <a:cubicBezTo>
                    <a:pt x="48" y="50"/>
                    <a:pt x="49" y="55"/>
                    <a:pt x="49" y="62"/>
                  </a:cubicBezTo>
                  <a:cubicBezTo>
                    <a:pt x="49" y="106"/>
                    <a:pt x="49" y="106"/>
                    <a:pt x="49" y="106"/>
                  </a:cubicBezTo>
                  <a:cubicBezTo>
                    <a:pt x="64" y="106"/>
                    <a:pt x="64" y="106"/>
                    <a:pt x="64" y="106"/>
                  </a:cubicBezTo>
                  <a:cubicBezTo>
                    <a:pt x="64" y="58"/>
                    <a:pt x="64" y="58"/>
                    <a:pt x="64" y="58"/>
                  </a:cubicBezTo>
                  <a:cubicBezTo>
                    <a:pt x="64" y="48"/>
                    <a:pt x="62" y="41"/>
                    <a:pt x="57" y="37"/>
                  </a:cubicBezTo>
                  <a:cubicBezTo>
                    <a:pt x="53" y="32"/>
                    <a:pt x="47" y="30"/>
                    <a:pt x="39"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 name="Freeform 12">
              <a:extLst>
                <a:ext uri="{FF2B5EF4-FFF2-40B4-BE49-F238E27FC236}">
                  <a16:creationId xmlns:a16="http://schemas.microsoft.com/office/drawing/2014/main" id="{A2FBFC85-5630-8BC3-A583-1DEC58BBCCA5}"/>
                </a:ext>
              </a:extLst>
            </p:cNvPr>
            <p:cNvSpPr>
              <a:spLocks noEditPoints="1"/>
            </p:cNvSpPr>
            <p:nvPr/>
          </p:nvSpPr>
          <p:spPr bwMode="auto">
            <a:xfrm>
              <a:off x="1581151" y="415925"/>
              <a:ext cx="77788" cy="84138"/>
            </a:xfrm>
            <a:custGeom>
              <a:avLst/>
              <a:gdLst>
                <a:gd name="T0" fmla="*/ 20 w 49"/>
                <a:gd name="T1" fmla="*/ 0 h 53"/>
                <a:gd name="T2" fmla="*/ 0 w 49"/>
                <a:gd name="T3" fmla="*/ 53 h 53"/>
                <a:gd name="T4" fmla="*/ 8 w 49"/>
                <a:gd name="T5" fmla="*/ 53 h 53"/>
                <a:gd name="T6" fmla="*/ 13 w 49"/>
                <a:gd name="T7" fmla="*/ 40 h 53"/>
                <a:gd name="T8" fmla="*/ 36 w 49"/>
                <a:gd name="T9" fmla="*/ 40 h 53"/>
                <a:gd name="T10" fmla="*/ 40 w 49"/>
                <a:gd name="T11" fmla="*/ 53 h 53"/>
                <a:gd name="T12" fmla="*/ 49 w 49"/>
                <a:gd name="T13" fmla="*/ 53 h 53"/>
                <a:gd name="T14" fmla="*/ 29 w 49"/>
                <a:gd name="T15" fmla="*/ 0 h 53"/>
                <a:gd name="T16" fmla="*/ 20 w 49"/>
                <a:gd name="T17" fmla="*/ 0 h 53"/>
                <a:gd name="T18" fmla="*/ 15 w 49"/>
                <a:gd name="T19" fmla="*/ 34 h 53"/>
                <a:gd name="T20" fmla="*/ 24 w 49"/>
                <a:gd name="T21" fmla="*/ 7 h 53"/>
                <a:gd name="T22" fmla="*/ 34 w 49"/>
                <a:gd name="T23" fmla="*/ 34 h 53"/>
                <a:gd name="T24" fmla="*/ 15 w 49"/>
                <a:gd name="T25" fmla="*/ 34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3">
                  <a:moveTo>
                    <a:pt x="20" y="0"/>
                  </a:moveTo>
                  <a:lnTo>
                    <a:pt x="0" y="53"/>
                  </a:lnTo>
                  <a:lnTo>
                    <a:pt x="8" y="53"/>
                  </a:lnTo>
                  <a:lnTo>
                    <a:pt x="13" y="40"/>
                  </a:lnTo>
                  <a:lnTo>
                    <a:pt x="36" y="40"/>
                  </a:lnTo>
                  <a:lnTo>
                    <a:pt x="40" y="53"/>
                  </a:lnTo>
                  <a:lnTo>
                    <a:pt x="49" y="53"/>
                  </a:lnTo>
                  <a:lnTo>
                    <a:pt x="29" y="0"/>
                  </a:lnTo>
                  <a:lnTo>
                    <a:pt x="20" y="0"/>
                  </a:lnTo>
                  <a:close/>
                  <a:moveTo>
                    <a:pt x="15" y="34"/>
                  </a:moveTo>
                  <a:lnTo>
                    <a:pt x="24" y="7"/>
                  </a:lnTo>
                  <a:lnTo>
                    <a:pt x="34" y="34"/>
                  </a:lnTo>
                  <a:lnTo>
                    <a:pt x="15" y="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 name="Freeform 14">
              <a:extLst>
                <a:ext uri="{FF2B5EF4-FFF2-40B4-BE49-F238E27FC236}">
                  <a16:creationId xmlns:a16="http://schemas.microsoft.com/office/drawing/2014/main" id="{FF83A1F9-4D22-902B-230C-EA48637DF2D8}"/>
                </a:ext>
              </a:extLst>
            </p:cNvPr>
            <p:cNvSpPr>
              <a:spLocks noEditPoints="1"/>
            </p:cNvSpPr>
            <p:nvPr/>
          </p:nvSpPr>
          <p:spPr bwMode="auto">
            <a:xfrm>
              <a:off x="1663701" y="412750"/>
              <a:ext cx="58738" cy="88900"/>
            </a:xfrm>
            <a:custGeom>
              <a:avLst/>
              <a:gdLst>
                <a:gd name="T0" fmla="*/ 57 w 71"/>
                <a:gd name="T1" fmla="*/ 43 h 108"/>
                <a:gd name="T2" fmla="*/ 55 w 71"/>
                <a:gd name="T3" fmla="*/ 40 h 108"/>
                <a:gd name="T4" fmla="*/ 51 w 71"/>
                <a:gd name="T5" fmla="*/ 36 h 108"/>
                <a:gd name="T6" fmla="*/ 43 w 71"/>
                <a:gd name="T7" fmla="*/ 31 h 108"/>
                <a:gd name="T8" fmla="*/ 33 w 71"/>
                <a:gd name="T9" fmla="*/ 30 h 108"/>
                <a:gd name="T10" fmla="*/ 9 w 71"/>
                <a:gd name="T11" fmla="*/ 41 h 108"/>
                <a:gd name="T12" fmla="*/ 0 w 71"/>
                <a:gd name="T13" fmla="*/ 69 h 108"/>
                <a:gd name="T14" fmla="*/ 8 w 71"/>
                <a:gd name="T15" fmla="*/ 97 h 108"/>
                <a:gd name="T16" fmla="*/ 32 w 71"/>
                <a:gd name="T17" fmla="*/ 108 h 108"/>
                <a:gd name="T18" fmla="*/ 37 w 71"/>
                <a:gd name="T19" fmla="*/ 107 h 108"/>
                <a:gd name="T20" fmla="*/ 42 w 71"/>
                <a:gd name="T21" fmla="*/ 106 h 108"/>
                <a:gd name="T22" fmla="*/ 46 w 71"/>
                <a:gd name="T23" fmla="*/ 104 h 108"/>
                <a:gd name="T24" fmla="*/ 49 w 71"/>
                <a:gd name="T25" fmla="*/ 103 h 108"/>
                <a:gd name="T26" fmla="*/ 52 w 71"/>
                <a:gd name="T27" fmla="*/ 100 h 108"/>
                <a:gd name="T28" fmla="*/ 54 w 71"/>
                <a:gd name="T29" fmla="*/ 98 h 108"/>
                <a:gd name="T30" fmla="*/ 55 w 71"/>
                <a:gd name="T31" fmla="*/ 97 h 108"/>
                <a:gd name="T32" fmla="*/ 56 w 71"/>
                <a:gd name="T33" fmla="*/ 95 h 108"/>
                <a:gd name="T34" fmla="*/ 57 w 71"/>
                <a:gd name="T35" fmla="*/ 95 h 108"/>
                <a:gd name="T36" fmla="*/ 59 w 71"/>
                <a:gd name="T37" fmla="*/ 106 h 108"/>
                <a:gd name="T38" fmla="*/ 71 w 71"/>
                <a:gd name="T39" fmla="*/ 106 h 108"/>
                <a:gd name="T40" fmla="*/ 71 w 71"/>
                <a:gd name="T41" fmla="*/ 0 h 108"/>
                <a:gd name="T42" fmla="*/ 57 w 71"/>
                <a:gd name="T43" fmla="*/ 0 h 108"/>
                <a:gd name="T44" fmla="*/ 57 w 71"/>
                <a:gd name="T45" fmla="*/ 43 h 108"/>
                <a:gd name="T46" fmla="*/ 51 w 71"/>
                <a:gd name="T47" fmla="*/ 88 h 108"/>
                <a:gd name="T48" fmla="*/ 36 w 71"/>
                <a:gd name="T49" fmla="*/ 96 h 108"/>
                <a:gd name="T50" fmla="*/ 20 w 71"/>
                <a:gd name="T51" fmla="*/ 88 h 108"/>
                <a:gd name="T52" fmla="*/ 15 w 71"/>
                <a:gd name="T53" fmla="*/ 68 h 108"/>
                <a:gd name="T54" fmla="*/ 21 w 71"/>
                <a:gd name="T55" fmla="*/ 49 h 108"/>
                <a:gd name="T56" fmla="*/ 36 w 71"/>
                <a:gd name="T57" fmla="*/ 41 h 108"/>
                <a:gd name="T58" fmla="*/ 51 w 71"/>
                <a:gd name="T59" fmla="*/ 49 h 108"/>
                <a:gd name="T60" fmla="*/ 57 w 71"/>
                <a:gd name="T61" fmla="*/ 68 h 108"/>
                <a:gd name="T62" fmla="*/ 51 w 71"/>
                <a:gd name="T63" fmla="*/ 8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1" h="108">
                  <a:moveTo>
                    <a:pt x="57" y="43"/>
                  </a:moveTo>
                  <a:cubicBezTo>
                    <a:pt x="56" y="42"/>
                    <a:pt x="56" y="41"/>
                    <a:pt x="55" y="40"/>
                  </a:cubicBezTo>
                  <a:cubicBezTo>
                    <a:pt x="54" y="39"/>
                    <a:pt x="53" y="38"/>
                    <a:pt x="51" y="36"/>
                  </a:cubicBezTo>
                  <a:cubicBezTo>
                    <a:pt x="49" y="34"/>
                    <a:pt x="46" y="33"/>
                    <a:pt x="43" y="31"/>
                  </a:cubicBezTo>
                  <a:cubicBezTo>
                    <a:pt x="40" y="30"/>
                    <a:pt x="37" y="30"/>
                    <a:pt x="33" y="30"/>
                  </a:cubicBezTo>
                  <a:cubicBezTo>
                    <a:pt x="23" y="30"/>
                    <a:pt x="15" y="33"/>
                    <a:pt x="9" y="41"/>
                  </a:cubicBezTo>
                  <a:cubicBezTo>
                    <a:pt x="3" y="48"/>
                    <a:pt x="0" y="57"/>
                    <a:pt x="0" y="69"/>
                  </a:cubicBezTo>
                  <a:cubicBezTo>
                    <a:pt x="0" y="80"/>
                    <a:pt x="3" y="90"/>
                    <a:pt x="8" y="97"/>
                  </a:cubicBezTo>
                  <a:cubicBezTo>
                    <a:pt x="14" y="104"/>
                    <a:pt x="22" y="108"/>
                    <a:pt x="32" y="108"/>
                  </a:cubicBezTo>
                  <a:cubicBezTo>
                    <a:pt x="34" y="108"/>
                    <a:pt x="35" y="108"/>
                    <a:pt x="37" y="107"/>
                  </a:cubicBezTo>
                  <a:cubicBezTo>
                    <a:pt x="39" y="107"/>
                    <a:pt x="41" y="107"/>
                    <a:pt x="42" y="106"/>
                  </a:cubicBezTo>
                  <a:cubicBezTo>
                    <a:pt x="43" y="106"/>
                    <a:pt x="45" y="105"/>
                    <a:pt x="46" y="104"/>
                  </a:cubicBezTo>
                  <a:cubicBezTo>
                    <a:pt x="47" y="104"/>
                    <a:pt x="48" y="103"/>
                    <a:pt x="49" y="103"/>
                  </a:cubicBezTo>
                  <a:cubicBezTo>
                    <a:pt x="50" y="102"/>
                    <a:pt x="51" y="101"/>
                    <a:pt x="52" y="100"/>
                  </a:cubicBezTo>
                  <a:cubicBezTo>
                    <a:pt x="53" y="100"/>
                    <a:pt x="53" y="99"/>
                    <a:pt x="54" y="98"/>
                  </a:cubicBezTo>
                  <a:cubicBezTo>
                    <a:pt x="54" y="98"/>
                    <a:pt x="55" y="97"/>
                    <a:pt x="55" y="97"/>
                  </a:cubicBezTo>
                  <a:cubicBezTo>
                    <a:pt x="56" y="96"/>
                    <a:pt x="56" y="96"/>
                    <a:pt x="56" y="95"/>
                  </a:cubicBezTo>
                  <a:cubicBezTo>
                    <a:pt x="57" y="95"/>
                    <a:pt x="57" y="95"/>
                    <a:pt x="57" y="95"/>
                  </a:cubicBezTo>
                  <a:cubicBezTo>
                    <a:pt x="59" y="106"/>
                    <a:pt x="59" y="106"/>
                    <a:pt x="59" y="106"/>
                  </a:cubicBezTo>
                  <a:cubicBezTo>
                    <a:pt x="71" y="106"/>
                    <a:pt x="71" y="106"/>
                    <a:pt x="71" y="106"/>
                  </a:cubicBezTo>
                  <a:cubicBezTo>
                    <a:pt x="71" y="0"/>
                    <a:pt x="71" y="0"/>
                    <a:pt x="71" y="0"/>
                  </a:cubicBezTo>
                  <a:cubicBezTo>
                    <a:pt x="57" y="0"/>
                    <a:pt x="57" y="0"/>
                    <a:pt x="57" y="0"/>
                  </a:cubicBezTo>
                  <a:lnTo>
                    <a:pt x="57" y="43"/>
                  </a:lnTo>
                  <a:close/>
                  <a:moveTo>
                    <a:pt x="51" y="88"/>
                  </a:moveTo>
                  <a:cubicBezTo>
                    <a:pt x="47" y="93"/>
                    <a:pt x="42" y="96"/>
                    <a:pt x="36" y="96"/>
                  </a:cubicBezTo>
                  <a:cubicBezTo>
                    <a:pt x="29" y="96"/>
                    <a:pt x="24" y="93"/>
                    <a:pt x="20" y="88"/>
                  </a:cubicBezTo>
                  <a:cubicBezTo>
                    <a:pt x="17" y="83"/>
                    <a:pt x="15" y="76"/>
                    <a:pt x="15" y="68"/>
                  </a:cubicBezTo>
                  <a:cubicBezTo>
                    <a:pt x="15" y="61"/>
                    <a:pt x="17" y="54"/>
                    <a:pt x="21" y="49"/>
                  </a:cubicBezTo>
                  <a:cubicBezTo>
                    <a:pt x="25" y="44"/>
                    <a:pt x="30" y="41"/>
                    <a:pt x="36" y="41"/>
                  </a:cubicBezTo>
                  <a:cubicBezTo>
                    <a:pt x="43" y="41"/>
                    <a:pt x="48" y="44"/>
                    <a:pt x="51" y="49"/>
                  </a:cubicBezTo>
                  <a:cubicBezTo>
                    <a:pt x="55" y="54"/>
                    <a:pt x="57" y="61"/>
                    <a:pt x="57" y="68"/>
                  </a:cubicBezTo>
                  <a:cubicBezTo>
                    <a:pt x="57" y="76"/>
                    <a:pt x="55" y="83"/>
                    <a:pt x="51" y="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 name="Freeform 15">
              <a:extLst>
                <a:ext uri="{FF2B5EF4-FFF2-40B4-BE49-F238E27FC236}">
                  <a16:creationId xmlns:a16="http://schemas.microsoft.com/office/drawing/2014/main" id="{B67964F5-8081-A3D8-089C-A081B2E521A9}"/>
                </a:ext>
              </a:extLst>
            </p:cNvPr>
            <p:cNvSpPr>
              <a:spLocks/>
            </p:cNvSpPr>
            <p:nvPr/>
          </p:nvSpPr>
          <p:spPr bwMode="auto">
            <a:xfrm>
              <a:off x="1733551" y="438150"/>
              <a:ext cx="60325" cy="61913"/>
            </a:xfrm>
            <a:custGeom>
              <a:avLst/>
              <a:gdLst>
                <a:gd name="T0" fmla="*/ 18 w 38"/>
                <a:gd name="T1" fmla="*/ 32 h 39"/>
                <a:gd name="T2" fmla="*/ 8 w 38"/>
                <a:gd name="T3" fmla="*/ 0 h 39"/>
                <a:gd name="T4" fmla="*/ 0 w 38"/>
                <a:gd name="T5" fmla="*/ 0 h 39"/>
                <a:gd name="T6" fmla="*/ 15 w 38"/>
                <a:gd name="T7" fmla="*/ 39 h 39"/>
                <a:gd name="T8" fmla="*/ 23 w 38"/>
                <a:gd name="T9" fmla="*/ 39 h 39"/>
                <a:gd name="T10" fmla="*/ 38 w 38"/>
                <a:gd name="T11" fmla="*/ 0 h 39"/>
                <a:gd name="T12" fmla="*/ 29 w 38"/>
                <a:gd name="T13" fmla="*/ 0 h 39"/>
                <a:gd name="T14" fmla="*/ 18 w 38"/>
                <a:gd name="T15" fmla="*/ 32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39">
                  <a:moveTo>
                    <a:pt x="18" y="32"/>
                  </a:moveTo>
                  <a:lnTo>
                    <a:pt x="8" y="0"/>
                  </a:lnTo>
                  <a:lnTo>
                    <a:pt x="0" y="0"/>
                  </a:lnTo>
                  <a:lnTo>
                    <a:pt x="15" y="39"/>
                  </a:lnTo>
                  <a:lnTo>
                    <a:pt x="23" y="39"/>
                  </a:lnTo>
                  <a:lnTo>
                    <a:pt x="38" y="0"/>
                  </a:lnTo>
                  <a:lnTo>
                    <a:pt x="29" y="0"/>
                  </a:lnTo>
                  <a:lnTo>
                    <a:pt x="18"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9" name="Freeform 16">
              <a:extLst>
                <a:ext uri="{FF2B5EF4-FFF2-40B4-BE49-F238E27FC236}">
                  <a16:creationId xmlns:a16="http://schemas.microsoft.com/office/drawing/2014/main" id="{C73E25E4-139B-A180-CBFD-59414A4BD238}"/>
                </a:ext>
              </a:extLst>
            </p:cNvPr>
            <p:cNvSpPr>
              <a:spLocks/>
            </p:cNvSpPr>
            <p:nvPr/>
          </p:nvSpPr>
          <p:spPr bwMode="auto">
            <a:xfrm>
              <a:off x="1801813" y="411163"/>
              <a:ext cx="15875" cy="14288"/>
            </a:xfrm>
            <a:custGeom>
              <a:avLst/>
              <a:gdLst>
                <a:gd name="T0" fmla="*/ 10 w 19"/>
                <a:gd name="T1" fmla="*/ 0 h 18"/>
                <a:gd name="T2" fmla="*/ 3 w 19"/>
                <a:gd name="T3" fmla="*/ 2 h 18"/>
                <a:gd name="T4" fmla="*/ 0 w 19"/>
                <a:gd name="T5" fmla="*/ 9 h 18"/>
                <a:gd name="T6" fmla="*/ 3 w 19"/>
                <a:gd name="T7" fmla="*/ 16 h 18"/>
                <a:gd name="T8" fmla="*/ 10 w 19"/>
                <a:gd name="T9" fmla="*/ 18 h 18"/>
                <a:gd name="T10" fmla="*/ 17 w 19"/>
                <a:gd name="T11" fmla="*/ 16 h 18"/>
                <a:gd name="T12" fmla="*/ 19 w 19"/>
                <a:gd name="T13" fmla="*/ 9 h 18"/>
                <a:gd name="T14" fmla="*/ 17 w 19"/>
                <a:gd name="T15" fmla="*/ 2 h 18"/>
                <a:gd name="T16" fmla="*/ 10 w 19"/>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8">
                  <a:moveTo>
                    <a:pt x="10" y="0"/>
                  </a:moveTo>
                  <a:cubicBezTo>
                    <a:pt x="7" y="0"/>
                    <a:pt x="5" y="1"/>
                    <a:pt x="3" y="2"/>
                  </a:cubicBezTo>
                  <a:cubicBezTo>
                    <a:pt x="1" y="4"/>
                    <a:pt x="0" y="7"/>
                    <a:pt x="0" y="9"/>
                  </a:cubicBezTo>
                  <a:cubicBezTo>
                    <a:pt x="0" y="12"/>
                    <a:pt x="1" y="14"/>
                    <a:pt x="3" y="16"/>
                  </a:cubicBezTo>
                  <a:cubicBezTo>
                    <a:pt x="5" y="17"/>
                    <a:pt x="7" y="18"/>
                    <a:pt x="10" y="18"/>
                  </a:cubicBezTo>
                  <a:cubicBezTo>
                    <a:pt x="13" y="18"/>
                    <a:pt x="15" y="17"/>
                    <a:pt x="17" y="16"/>
                  </a:cubicBezTo>
                  <a:cubicBezTo>
                    <a:pt x="18" y="14"/>
                    <a:pt x="19" y="12"/>
                    <a:pt x="19" y="9"/>
                  </a:cubicBezTo>
                  <a:cubicBezTo>
                    <a:pt x="19" y="6"/>
                    <a:pt x="18" y="4"/>
                    <a:pt x="17" y="2"/>
                  </a:cubicBezTo>
                  <a:cubicBezTo>
                    <a:pt x="15" y="1"/>
                    <a:pt x="12" y="0"/>
                    <a:pt x="1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 name="Rectangle 17">
              <a:extLst>
                <a:ext uri="{FF2B5EF4-FFF2-40B4-BE49-F238E27FC236}">
                  <a16:creationId xmlns:a16="http://schemas.microsoft.com/office/drawing/2014/main" id="{7B6F8562-C3CB-5305-FB0B-63FF8D97092D}"/>
                </a:ext>
              </a:extLst>
            </p:cNvPr>
            <p:cNvSpPr>
              <a:spLocks noChangeArrowheads="1"/>
            </p:cNvSpPr>
            <p:nvPr/>
          </p:nvSpPr>
          <p:spPr bwMode="auto">
            <a:xfrm>
              <a:off x="1804988" y="438150"/>
              <a:ext cx="11113" cy="619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 name="Freeform 18">
              <a:extLst>
                <a:ext uri="{FF2B5EF4-FFF2-40B4-BE49-F238E27FC236}">
                  <a16:creationId xmlns:a16="http://schemas.microsoft.com/office/drawing/2014/main" id="{AAAB2CA3-ACC4-BAB9-7B09-8D2F882AE852}"/>
                </a:ext>
              </a:extLst>
            </p:cNvPr>
            <p:cNvSpPr>
              <a:spLocks/>
            </p:cNvSpPr>
            <p:nvPr/>
          </p:nvSpPr>
          <p:spPr bwMode="auto">
            <a:xfrm>
              <a:off x="1828801" y="436563"/>
              <a:ext cx="47625" cy="65088"/>
            </a:xfrm>
            <a:custGeom>
              <a:avLst/>
              <a:gdLst>
                <a:gd name="T0" fmla="*/ 44 w 59"/>
                <a:gd name="T1" fmla="*/ 36 h 79"/>
                <a:gd name="T2" fmla="*/ 37 w 59"/>
                <a:gd name="T3" fmla="*/ 34 h 79"/>
                <a:gd name="T4" fmla="*/ 30 w 59"/>
                <a:gd name="T5" fmla="*/ 31 h 79"/>
                <a:gd name="T6" fmla="*/ 24 w 59"/>
                <a:gd name="T7" fmla="*/ 29 h 79"/>
                <a:gd name="T8" fmla="*/ 20 w 59"/>
                <a:gd name="T9" fmla="*/ 26 h 79"/>
                <a:gd name="T10" fmla="*/ 18 w 59"/>
                <a:gd name="T11" fmla="*/ 21 h 79"/>
                <a:gd name="T12" fmla="*/ 22 w 59"/>
                <a:gd name="T13" fmla="*/ 14 h 79"/>
                <a:gd name="T14" fmla="*/ 32 w 59"/>
                <a:gd name="T15" fmla="*/ 12 h 79"/>
                <a:gd name="T16" fmla="*/ 52 w 59"/>
                <a:gd name="T17" fmla="*/ 20 h 79"/>
                <a:gd name="T18" fmla="*/ 58 w 59"/>
                <a:gd name="T19" fmla="*/ 10 h 79"/>
                <a:gd name="T20" fmla="*/ 55 w 59"/>
                <a:gd name="T21" fmla="*/ 8 h 79"/>
                <a:gd name="T22" fmla="*/ 46 w 59"/>
                <a:gd name="T23" fmla="*/ 3 h 79"/>
                <a:gd name="T24" fmla="*/ 32 w 59"/>
                <a:gd name="T25" fmla="*/ 0 h 79"/>
                <a:gd name="T26" fmla="*/ 12 w 59"/>
                <a:gd name="T27" fmla="*/ 7 h 79"/>
                <a:gd name="T28" fmla="*/ 4 w 59"/>
                <a:gd name="T29" fmla="*/ 23 h 79"/>
                <a:gd name="T30" fmla="*/ 6 w 59"/>
                <a:gd name="T31" fmla="*/ 31 h 79"/>
                <a:gd name="T32" fmla="*/ 11 w 59"/>
                <a:gd name="T33" fmla="*/ 37 h 79"/>
                <a:gd name="T34" fmla="*/ 15 w 59"/>
                <a:gd name="T35" fmla="*/ 40 h 79"/>
                <a:gd name="T36" fmla="*/ 19 w 59"/>
                <a:gd name="T37" fmla="*/ 42 h 79"/>
                <a:gd name="T38" fmla="*/ 23 w 59"/>
                <a:gd name="T39" fmla="*/ 44 h 79"/>
                <a:gd name="T40" fmla="*/ 29 w 59"/>
                <a:gd name="T41" fmla="*/ 45 h 79"/>
                <a:gd name="T42" fmla="*/ 33 w 59"/>
                <a:gd name="T43" fmla="*/ 47 h 79"/>
                <a:gd name="T44" fmla="*/ 38 w 59"/>
                <a:gd name="T45" fmla="*/ 49 h 79"/>
                <a:gd name="T46" fmla="*/ 42 w 59"/>
                <a:gd name="T47" fmla="*/ 52 h 79"/>
                <a:gd name="T48" fmla="*/ 45 w 59"/>
                <a:gd name="T49" fmla="*/ 57 h 79"/>
                <a:gd name="T50" fmla="*/ 41 w 59"/>
                <a:gd name="T51" fmla="*/ 65 h 79"/>
                <a:gd name="T52" fmla="*/ 30 w 59"/>
                <a:gd name="T53" fmla="*/ 67 h 79"/>
                <a:gd name="T54" fmla="*/ 18 w 59"/>
                <a:gd name="T55" fmla="*/ 64 h 79"/>
                <a:gd name="T56" fmla="*/ 8 w 59"/>
                <a:gd name="T57" fmla="*/ 57 h 79"/>
                <a:gd name="T58" fmla="*/ 0 w 59"/>
                <a:gd name="T59" fmla="*/ 66 h 79"/>
                <a:gd name="T60" fmla="*/ 12 w 59"/>
                <a:gd name="T61" fmla="*/ 74 h 79"/>
                <a:gd name="T62" fmla="*/ 30 w 59"/>
                <a:gd name="T63" fmla="*/ 79 h 79"/>
                <a:gd name="T64" fmla="*/ 52 w 59"/>
                <a:gd name="T65" fmla="*/ 72 h 79"/>
                <a:gd name="T66" fmla="*/ 59 w 59"/>
                <a:gd name="T67" fmla="*/ 55 h 79"/>
                <a:gd name="T68" fmla="*/ 44 w 59"/>
                <a:gd name="T69" fmla="*/ 36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9" h="79">
                  <a:moveTo>
                    <a:pt x="44" y="36"/>
                  </a:moveTo>
                  <a:cubicBezTo>
                    <a:pt x="43" y="36"/>
                    <a:pt x="41" y="35"/>
                    <a:pt x="37" y="34"/>
                  </a:cubicBezTo>
                  <a:cubicBezTo>
                    <a:pt x="34" y="33"/>
                    <a:pt x="31" y="32"/>
                    <a:pt x="30" y="31"/>
                  </a:cubicBezTo>
                  <a:cubicBezTo>
                    <a:pt x="27" y="30"/>
                    <a:pt x="25" y="30"/>
                    <a:pt x="24" y="29"/>
                  </a:cubicBezTo>
                  <a:cubicBezTo>
                    <a:pt x="23" y="29"/>
                    <a:pt x="22" y="28"/>
                    <a:pt x="20" y="26"/>
                  </a:cubicBezTo>
                  <a:cubicBezTo>
                    <a:pt x="19" y="25"/>
                    <a:pt x="18" y="23"/>
                    <a:pt x="18" y="21"/>
                  </a:cubicBezTo>
                  <a:cubicBezTo>
                    <a:pt x="18" y="18"/>
                    <a:pt x="19" y="15"/>
                    <a:pt x="22" y="14"/>
                  </a:cubicBezTo>
                  <a:cubicBezTo>
                    <a:pt x="24" y="12"/>
                    <a:pt x="28" y="12"/>
                    <a:pt x="32" y="12"/>
                  </a:cubicBezTo>
                  <a:cubicBezTo>
                    <a:pt x="39" y="12"/>
                    <a:pt x="46" y="14"/>
                    <a:pt x="52" y="20"/>
                  </a:cubicBezTo>
                  <a:cubicBezTo>
                    <a:pt x="58" y="10"/>
                    <a:pt x="58" y="10"/>
                    <a:pt x="58" y="10"/>
                  </a:cubicBezTo>
                  <a:cubicBezTo>
                    <a:pt x="58" y="10"/>
                    <a:pt x="57" y="9"/>
                    <a:pt x="55" y="8"/>
                  </a:cubicBezTo>
                  <a:cubicBezTo>
                    <a:pt x="53" y="6"/>
                    <a:pt x="50" y="5"/>
                    <a:pt x="46" y="3"/>
                  </a:cubicBezTo>
                  <a:cubicBezTo>
                    <a:pt x="41" y="1"/>
                    <a:pt x="37" y="0"/>
                    <a:pt x="32" y="0"/>
                  </a:cubicBezTo>
                  <a:cubicBezTo>
                    <a:pt x="23" y="0"/>
                    <a:pt x="17" y="3"/>
                    <a:pt x="12" y="7"/>
                  </a:cubicBezTo>
                  <a:cubicBezTo>
                    <a:pt x="7" y="11"/>
                    <a:pt x="4" y="16"/>
                    <a:pt x="4" y="23"/>
                  </a:cubicBezTo>
                  <a:cubicBezTo>
                    <a:pt x="4" y="26"/>
                    <a:pt x="5" y="29"/>
                    <a:pt x="6" y="31"/>
                  </a:cubicBezTo>
                  <a:cubicBezTo>
                    <a:pt x="7" y="33"/>
                    <a:pt x="8" y="35"/>
                    <a:pt x="11" y="37"/>
                  </a:cubicBezTo>
                  <a:cubicBezTo>
                    <a:pt x="13" y="39"/>
                    <a:pt x="14" y="40"/>
                    <a:pt x="15" y="40"/>
                  </a:cubicBezTo>
                  <a:cubicBezTo>
                    <a:pt x="16" y="41"/>
                    <a:pt x="18" y="41"/>
                    <a:pt x="19" y="42"/>
                  </a:cubicBezTo>
                  <a:cubicBezTo>
                    <a:pt x="20" y="43"/>
                    <a:pt x="22" y="43"/>
                    <a:pt x="23" y="44"/>
                  </a:cubicBezTo>
                  <a:cubicBezTo>
                    <a:pt x="25" y="44"/>
                    <a:pt x="27" y="45"/>
                    <a:pt x="29" y="45"/>
                  </a:cubicBezTo>
                  <a:cubicBezTo>
                    <a:pt x="31" y="46"/>
                    <a:pt x="32" y="47"/>
                    <a:pt x="33" y="47"/>
                  </a:cubicBezTo>
                  <a:cubicBezTo>
                    <a:pt x="35" y="48"/>
                    <a:pt x="37" y="48"/>
                    <a:pt x="38" y="49"/>
                  </a:cubicBezTo>
                  <a:cubicBezTo>
                    <a:pt x="39" y="49"/>
                    <a:pt x="41" y="50"/>
                    <a:pt x="42" y="52"/>
                  </a:cubicBezTo>
                  <a:cubicBezTo>
                    <a:pt x="44" y="53"/>
                    <a:pt x="45" y="55"/>
                    <a:pt x="45" y="57"/>
                  </a:cubicBezTo>
                  <a:cubicBezTo>
                    <a:pt x="45" y="61"/>
                    <a:pt x="44" y="63"/>
                    <a:pt x="41" y="65"/>
                  </a:cubicBezTo>
                  <a:cubicBezTo>
                    <a:pt x="38" y="66"/>
                    <a:pt x="35" y="67"/>
                    <a:pt x="30" y="67"/>
                  </a:cubicBezTo>
                  <a:cubicBezTo>
                    <a:pt x="26" y="67"/>
                    <a:pt x="22" y="66"/>
                    <a:pt x="18" y="64"/>
                  </a:cubicBezTo>
                  <a:cubicBezTo>
                    <a:pt x="14" y="62"/>
                    <a:pt x="10" y="59"/>
                    <a:pt x="8" y="57"/>
                  </a:cubicBezTo>
                  <a:cubicBezTo>
                    <a:pt x="0" y="66"/>
                    <a:pt x="0" y="66"/>
                    <a:pt x="0" y="66"/>
                  </a:cubicBezTo>
                  <a:cubicBezTo>
                    <a:pt x="3" y="69"/>
                    <a:pt x="7" y="71"/>
                    <a:pt x="12" y="74"/>
                  </a:cubicBezTo>
                  <a:cubicBezTo>
                    <a:pt x="17" y="77"/>
                    <a:pt x="23" y="79"/>
                    <a:pt x="30" y="79"/>
                  </a:cubicBezTo>
                  <a:cubicBezTo>
                    <a:pt x="39" y="79"/>
                    <a:pt x="47" y="76"/>
                    <a:pt x="52" y="72"/>
                  </a:cubicBezTo>
                  <a:cubicBezTo>
                    <a:pt x="57" y="67"/>
                    <a:pt x="59" y="62"/>
                    <a:pt x="59" y="55"/>
                  </a:cubicBezTo>
                  <a:cubicBezTo>
                    <a:pt x="59" y="47"/>
                    <a:pt x="54" y="40"/>
                    <a:pt x="44"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 name="Freeform 19">
              <a:extLst>
                <a:ext uri="{FF2B5EF4-FFF2-40B4-BE49-F238E27FC236}">
                  <a16:creationId xmlns:a16="http://schemas.microsoft.com/office/drawing/2014/main" id="{995386EE-0219-9B59-3015-DA98004633E3}"/>
                </a:ext>
              </a:extLst>
            </p:cNvPr>
            <p:cNvSpPr>
              <a:spLocks/>
            </p:cNvSpPr>
            <p:nvPr/>
          </p:nvSpPr>
          <p:spPr bwMode="auto">
            <a:xfrm>
              <a:off x="1960563" y="436563"/>
              <a:ext cx="36513" cy="63500"/>
            </a:xfrm>
            <a:custGeom>
              <a:avLst/>
              <a:gdLst>
                <a:gd name="T0" fmla="*/ 24 w 43"/>
                <a:gd name="T1" fmla="*/ 5 h 77"/>
                <a:gd name="T2" fmla="*/ 15 w 43"/>
                <a:gd name="T3" fmla="*/ 17 h 77"/>
                <a:gd name="T4" fmla="*/ 14 w 43"/>
                <a:gd name="T5" fmla="*/ 2 h 77"/>
                <a:gd name="T6" fmla="*/ 0 w 43"/>
                <a:gd name="T7" fmla="*/ 2 h 77"/>
                <a:gd name="T8" fmla="*/ 0 w 43"/>
                <a:gd name="T9" fmla="*/ 77 h 77"/>
                <a:gd name="T10" fmla="*/ 15 w 43"/>
                <a:gd name="T11" fmla="*/ 77 h 77"/>
                <a:gd name="T12" fmla="*/ 15 w 43"/>
                <a:gd name="T13" fmla="*/ 35 h 77"/>
                <a:gd name="T14" fmla="*/ 25 w 43"/>
                <a:gd name="T15" fmla="*/ 18 h 77"/>
                <a:gd name="T16" fmla="*/ 35 w 43"/>
                <a:gd name="T17" fmla="*/ 14 h 77"/>
                <a:gd name="T18" fmla="*/ 41 w 43"/>
                <a:gd name="T19" fmla="*/ 15 h 77"/>
                <a:gd name="T20" fmla="*/ 43 w 43"/>
                <a:gd name="T21" fmla="*/ 1 h 77"/>
                <a:gd name="T22" fmla="*/ 37 w 43"/>
                <a:gd name="T23" fmla="*/ 0 h 77"/>
                <a:gd name="T24" fmla="*/ 24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4" y="5"/>
                  </a:moveTo>
                  <a:cubicBezTo>
                    <a:pt x="20" y="8"/>
                    <a:pt x="17" y="12"/>
                    <a:pt x="15" y="17"/>
                  </a:cubicBezTo>
                  <a:cubicBezTo>
                    <a:pt x="14" y="2"/>
                    <a:pt x="14" y="2"/>
                    <a:pt x="14" y="2"/>
                  </a:cubicBezTo>
                  <a:cubicBezTo>
                    <a:pt x="0" y="2"/>
                    <a:pt x="0" y="2"/>
                    <a:pt x="0" y="2"/>
                  </a:cubicBezTo>
                  <a:cubicBezTo>
                    <a:pt x="0" y="77"/>
                    <a:pt x="0" y="77"/>
                    <a:pt x="0" y="77"/>
                  </a:cubicBezTo>
                  <a:cubicBezTo>
                    <a:pt x="15" y="77"/>
                    <a:pt x="15" y="77"/>
                    <a:pt x="15" y="77"/>
                  </a:cubicBezTo>
                  <a:cubicBezTo>
                    <a:pt x="15" y="35"/>
                    <a:pt x="15" y="35"/>
                    <a:pt x="15" y="35"/>
                  </a:cubicBezTo>
                  <a:cubicBezTo>
                    <a:pt x="16" y="27"/>
                    <a:pt x="19" y="22"/>
                    <a:pt x="25" y="18"/>
                  </a:cubicBezTo>
                  <a:cubicBezTo>
                    <a:pt x="28" y="16"/>
                    <a:pt x="32" y="14"/>
                    <a:pt x="35" y="14"/>
                  </a:cubicBezTo>
                  <a:cubicBezTo>
                    <a:pt x="38" y="14"/>
                    <a:pt x="40" y="15"/>
                    <a:pt x="41" y="15"/>
                  </a:cubicBezTo>
                  <a:cubicBezTo>
                    <a:pt x="43" y="1"/>
                    <a:pt x="43" y="1"/>
                    <a:pt x="43" y="1"/>
                  </a:cubicBezTo>
                  <a:cubicBezTo>
                    <a:pt x="37" y="0"/>
                    <a:pt x="37" y="0"/>
                    <a:pt x="37" y="0"/>
                  </a:cubicBezTo>
                  <a:cubicBezTo>
                    <a:pt x="32" y="0"/>
                    <a:pt x="28" y="2"/>
                    <a:pt x="24"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3" name="Freeform 20">
              <a:extLst>
                <a:ext uri="{FF2B5EF4-FFF2-40B4-BE49-F238E27FC236}">
                  <a16:creationId xmlns:a16="http://schemas.microsoft.com/office/drawing/2014/main" id="{2960E1C6-F590-264A-344E-7EF84C9D9013}"/>
                </a:ext>
              </a:extLst>
            </p:cNvPr>
            <p:cNvSpPr>
              <a:spLocks/>
            </p:cNvSpPr>
            <p:nvPr/>
          </p:nvSpPr>
          <p:spPr bwMode="auto">
            <a:xfrm>
              <a:off x="2000251" y="438150"/>
              <a:ext cx="58738" cy="85725"/>
            </a:xfrm>
            <a:custGeom>
              <a:avLst/>
              <a:gdLst>
                <a:gd name="T0" fmla="*/ 57 w 72"/>
                <a:gd name="T1" fmla="*/ 0 h 103"/>
                <a:gd name="T2" fmla="*/ 36 w 72"/>
                <a:gd name="T3" fmla="*/ 61 h 103"/>
                <a:gd name="T4" fmla="*/ 15 w 72"/>
                <a:gd name="T5" fmla="*/ 0 h 103"/>
                <a:gd name="T6" fmla="*/ 0 w 72"/>
                <a:gd name="T7" fmla="*/ 0 h 103"/>
                <a:gd name="T8" fmla="*/ 28 w 72"/>
                <a:gd name="T9" fmla="*/ 74 h 103"/>
                <a:gd name="T10" fmla="*/ 25 w 72"/>
                <a:gd name="T11" fmla="*/ 83 h 103"/>
                <a:gd name="T12" fmla="*/ 21 w 72"/>
                <a:gd name="T13" fmla="*/ 90 h 103"/>
                <a:gd name="T14" fmla="*/ 16 w 72"/>
                <a:gd name="T15" fmla="*/ 91 h 103"/>
                <a:gd name="T16" fmla="*/ 8 w 72"/>
                <a:gd name="T17" fmla="*/ 89 h 103"/>
                <a:gd name="T18" fmla="*/ 5 w 72"/>
                <a:gd name="T19" fmla="*/ 100 h 103"/>
                <a:gd name="T20" fmla="*/ 6 w 72"/>
                <a:gd name="T21" fmla="*/ 101 h 103"/>
                <a:gd name="T22" fmla="*/ 12 w 72"/>
                <a:gd name="T23" fmla="*/ 103 h 103"/>
                <a:gd name="T24" fmla="*/ 19 w 72"/>
                <a:gd name="T25" fmla="*/ 103 h 103"/>
                <a:gd name="T26" fmla="*/ 31 w 72"/>
                <a:gd name="T27" fmla="*/ 100 h 103"/>
                <a:gd name="T28" fmla="*/ 39 w 72"/>
                <a:gd name="T29" fmla="*/ 87 h 103"/>
                <a:gd name="T30" fmla="*/ 72 w 72"/>
                <a:gd name="T31" fmla="*/ 0 h 103"/>
                <a:gd name="T32" fmla="*/ 57 w 72"/>
                <a:gd name="T33"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103">
                  <a:moveTo>
                    <a:pt x="57" y="0"/>
                  </a:moveTo>
                  <a:cubicBezTo>
                    <a:pt x="36" y="61"/>
                    <a:pt x="36" y="61"/>
                    <a:pt x="36" y="61"/>
                  </a:cubicBezTo>
                  <a:cubicBezTo>
                    <a:pt x="15" y="0"/>
                    <a:pt x="15" y="0"/>
                    <a:pt x="15" y="0"/>
                  </a:cubicBezTo>
                  <a:cubicBezTo>
                    <a:pt x="0" y="0"/>
                    <a:pt x="0" y="0"/>
                    <a:pt x="0" y="0"/>
                  </a:cubicBezTo>
                  <a:cubicBezTo>
                    <a:pt x="28" y="74"/>
                    <a:pt x="28" y="74"/>
                    <a:pt x="28" y="74"/>
                  </a:cubicBezTo>
                  <a:cubicBezTo>
                    <a:pt x="25" y="83"/>
                    <a:pt x="25" y="83"/>
                    <a:pt x="25" y="83"/>
                  </a:cubicBezTo>
                  <a:cubicBezTo>
                    <a:pt x="24" y="87"/>
                    <a:pt x="22" y="89"/>
                    <a:pt x="21" y="90"/>
                  </a:cubicBezTo>
                  <a:cubicBezTo>
                    <a:pt x="20" y="91"/>
                    <a:pt x="18" y="91"/>
                    <a:pt x="16" y="91"/>
                  </a:cubicBezTo>
                  <a:cubicBezTo>
                    <a:pt x="14" y="91"/>
                    <a:pt x="11" y="91"/>
                    <a:pt x="8" y="89"/>
                  </a:cubicBezTo>
                  <a:cubicBezTo>
                    <a:pt x="5" y="100"/>
                    <a:pt x="5" y="100"/>
                    <a:pt x="5" y="100"/>
                  </a:cubicBezTo>
                  <a:cubicBezTo>
                    <a:pt x="6" y="101"/>
                    <a:pt x="6" y="101"/>
                    <a:pt x="6" y="101"/>
                  </a:cubicBezTo>
                  <a:cubicBezTo>
                    <a:pt x="7" y="102"/>
                    <a:pt x="9" y="102"/>
                    <a:pt x="12" y="103"/>
                  </a:cubicBezTo>
                  <a:cubicBezTo>
                    <a:pt x="14" y="103"/>
                    <a:pt x="17" y="103"/>
                    <a:pt x="19" y="103"/>
                  </a:cubicBezTo>
                  <a:cubicBezTo>
                    <a:pt x="24" y="103"/>
                    <a:pt x="28" y="102"/>
                    <a:pt x="31" y="100"/>
                  </a:cubicBezTo>
                  <a:cubicBezTo>
                    <a:pt x="34" y="97"/>
                    <a:pt x="36" y="93"/>
                    <a:pt x="39" y="87"/>
                  </a:cubicBezTo>
                  <a:cubicBezTo>
                    <a:pt x="72" y="0"/>
                    <a:pt x="72" y="0"/>
                    <a:pt x="72" y="0"/>
                  </a:cubicBezTo>
                  <a:lnTo>
                    <a:pt x="5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4" name="Freeform 21">
              <a:extLst>
                <a:ext uri="{FF2B5EF4-FFF2-40B4-BE49-F238E27FC236}">
                  <a16:creationId xmlns:a16="http://schemas.microsoft.com/office/drawing/2014/main" id="{8279F213-F01D-0BA8-7DEC-BF8F2017D953}"/>
                </a:ext>
              </a:extLst>
            </p:cNvPr>
            <p:cNvSpPr>
              <a:spLocks noEditPoints="1"/>
            </p:cNvSpPr>
            <p:nvPr/>
          </p:nvSpPr>
          <p:spPr bwMode="auto">
            <a:xfrm>
              <a:off x="1547813" y="-96838"/>
              <a:ext cx="352425" cy="422275"/>
            </a:xfrm>
            <a:custGeom>
              <a:avLst/>
              <a:gdLst>
                <a:gd name="T0" fmla="*/ 327 w 425"/>
                <a:gd name="T1" fmla="*/ 247 h 510"/>
                <a:gd name="T2" fmla="*/ 415 w 425"/>
                <a:gd name="T3" fmla="*/ 130 h 510"/>
                <a:gd name="T4" fmla="*/ 268 w 425"/>
                <a:gd name="T5" fmla="*/ 0 h 510"/>
                <a:gd name="T6" fmla="*/ 0 w 425"/>
                <a:gd name="T7" fmla="*/ 0 h 510"/>
                <a:gd name="T8" fmla="*/ 0 w 425"/>
                <a:gd name="T9" fmla="*/ 510 h 510"/>
                <a:gd name="T10" fmla="*/ 277 w 425"/>
                <a:gd name="T11" fmla="*/ 510 h 510"/>
                <a:gd name="T12" fmla="*/ 425 w 425"/>
                <a:gd name="T13" fmla="*/ 373 h 510"/>
                <a:gd name="T14" fmla="*/ 327 w 425"/>
                <a:gd name="T15" fmla="*/ 247 h 510"/>
                <a:gd name="T16" fmla="*/ 109 w 425"/>
                <a:gd name="T17" fmla="*/ 92 h 510"/>
                <a:gd name="T18" fmla="*/ 245 w 425"/>
                <a:gd name="T19" fmla="*/ 92 h 510"/>
                <a:gd name="T20" fmla="*/ 304 w 425"/>
                <a:gd name="T21" fmla="*/ 148 h 510"/>
                <a:gd name="T22" fmla="*/ 245 w 425"/>
                <a:gd name="T23" fmla="*/ 205 h 510"/>
                <a:gd name="T24" fmla="*/ 109 w 425"/>
                <a:gd name="T25" fmla="*/ 205 h 510"/>
                <a:gd name="T26" fmla="*/ 109 w 425"/>
                <a:gd name="T27" fmla="*/ 92 h 510"/>
                <a:gd name="T28" fmla="*/ 249 w 425"/>
                <a:gd name="T29" fmla="*/ 417 h 510"/>
                <a:gd name="T30" fmla="*/ 249 w 425"/>
                <a:gd name="T31" fmla="*/ 418 h 510"/>
                <a:gd name="T32" fmla="*/ 109 w 425"/>
                <a:gd name="T33" fmla="*/ 418 h 510"/>
                <a:gd name="T34" fmla="*/ 109 w 425"/>
                <a:gd name="T35" fmla="*/ 298 h 510"/>
                <a:gd name="T36" fmla="*/ 249 w 425"/>
                <a:gd name="T37" fmla="*/ 298 h 510"/>
                <a:gd name="T38" fmla="*/ 315 w 425"/>
                <a:gd name="T39" fmla="*/ 357 h 510"/>
                <a:gd name="T40" fmla="*/ 249 w 425"/>
                <a:gd name="T41" fmla="*/ 417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25" h="510">
                  <a:moveTo>
                    <a:pt x="327" y="247"/>
                  </a:moveTo>
                  <a:cubicBezTo>
                    <a:pt x="375" y="237"/>
                    <a:pt x="415" y="194"/>
                    <a:pt x="415" y="130"/>
                  </a:cubicBezTo>
                  <a:cubicBezTo>
                    <a:pt x="415" y="62"/>
                    <a:pt x="365" y="0"/>
                    <a:pt x="268" y="0"/>
                  </a:cubicBezTo>
                  <a:cubicBezTo>
                    <a:pt x="0" y="0"/>
                    <a:pt x="0" y="0"/>
                    <a:pt x="0" y="0"/>
                  </a:cubicBezTo>
                  <a:cubicBezTo>
                    <a:pt x="0" y="510"/>
                    <a:pt x="0" y="510"/>
                    <a:pt x="0" y="510"/>
                  </a:cubicBezTo>
                  <a:cubicBezTo>
                    <a:pt x="277" y="510"/>
                    <a:pt x="277" y="510"/>
                    <a:pt x="277" y="510"/>
                  </a:cubicBezTo>
                  <a:cubicBezTo>
                    <a:pt x="374" y="510"/>
                    <a:pt x="425" y="449"/>
                    <a:pt x="425" y="373"/>
                  </a:cubicBezTo>
                  <a:cubicBezTo>
                    <a:pt x="425" y="309"/>
                    <a:pt x="381" y="256"/>
                    <a:pt x="327" y="247"/>
                  </a:cubicBezTo>
                  <a:close/>
                  <a:moveTo>
                    <a:pt x="109" y="92"/>
                  </a:moveTo>
                  <a:cubicBezTo>
                    <a:pt x="245" y="92"/>
                    <a:pt x="245" y="92"/>
                    <a:pt x="245" y="92"/>
                  </a:cubicBezTo>
                  <a:cubicBezTo>
                    <a:pt x="281" y="92"/>
                    <a:pt x="304" y="117"/>
                    <a:pt x="304" y="148"/>
                  </a:cubicBezTo>
                  <a:cubicBezTo>
                    <a:pt x="304" y="181"/>
                    <a:pt x="281" y="205"/>
                    <a:pt x="245" y="205"/>
                  </a:cubicBezTo>
                  <a:cubicBezTo>
                    <a:pt x="109" y="205"/>
                    <a:pt x="109" y="205"/>
                    <a:pt x="109" y="205"/>
                  </a:cubicBezTo>
                  <a:lnTo>
                    <a:pt x="109" y="92"/>
                  </a:lnTo>
                  <a:close/>
                  <a:moveTo>
                    <a:pt x="249" y="417"/>
                  </a:moveTo>
                  <a:cubicBezTo>
                    <a:pt x="249" y="418"/>
                    <a:pt x="249" y="418"/>
                    <a:pt x="249" y="418"/>
                  </a:cubicBezTo>
                  <a:cubicBezTo>
                    <a:pt x="109" y="418"/>
                    <a:pt x="109" y="418"/>
                    <a:pt x="109" y="418"/>
                  </a:cubicBezTo>
                  <a:cubicBezTo>
                    <a:pt x="109" y="298"/>
                    <a:pt x="109" y="298"/>
                    <a:pt x="109" y="298"/>
                  </a:cubicBezTo>
                  <a:cubicBezTo>
                    <a:pt x="249" y="298"/>
                    <a:pt x="249" y="298"/>
                    <a:pt x="249" y="298"/>
                  </a:cubicBezTo>
                  <a:cubicBezTo>
                    <a:pt x="292" y="298"/>
                    <a:pt x="315" y="325"/>
                    <a:pt x="315" y="357"/>
                  </a:cubicBezTo>
                  <a:cubicBezTo>
                    <a:pt x="315" y="394"/>
                    <a:pt x="290" y="417"/>
                    <a:pt x="249" y="4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5" name="Freeform 22">
              <a:extLst>
                <a:ext uri="{FF2B5EF4-FFF2-40B4-BE49-F238E27FC236}">
                  <a16:creationId xmlns:a16="http://schemas.microsoft.com/office/drawing/2014/main" id="{05C0F3AF-1E64-F4C9-5564-207AB298F6B9}"/>
                </a:ext>
              </a:extLst>
            </p:cNvPr>
            <p:cNvSpPr>
              <a:spLocks/>
            </p:cNvSpPr>
            <p:nvPr/>
          </p:nvSpPr>
          <p:spPr bwMode="auto">
            <a:xfrm>
              <a:off x="1139826" y="-103188"/>
              <a:ext cx="347663" cy="436563"/>
            </a:xfrm>
            <a:custGeom>
              <a:avLst/>
              <a:gdLst>
                <a:gd name="T0" fmla="*/ 59 w 420"/>
                <a:gd name="T1" fmla="*/ 363 h 527"/>
                <a:gd name="T2" fmla="*/ 221 w 420"/>
                <a:gd name="T3" fmla="*/ 431 h 527"/>
                <a:gd name="T4" fmla="*/ 310 w 420"/>
                <a:gd name="T5" fmla="*/ 374 h 527"/>
                <a:gd name="T6" fmla="*/ 207 w 420"/>
                <a:gd name="T7" fmla="*/ 309 h 527"/>
                <a:gd name="T8" fmla="*/ 17 w 420"/>
                <a:gd name="T9" fmla="*/ 154 h 527"/>
                <a:gd name="T10" fmla="*/ 210 w 420"/>
                <a:gd name="T11" fmla="*/ 0 h 527"/>
                <a:gd name="T12" fmla="*/ 409 w 420"/>
                <a:gd name="T13" fmla="*/ 71 h 527"/>
                <a:gd name="T14" fmla="*/ 349 w 420"/>
                <a:gd name="T15" fmla="*/ 151 h 527"/>
                <a:gd name="T16" fmla="*/ 203 w 420"/>
                <a:gd name="T17" fmla="*/ 95 h 527"/>
                <a:gd name="T18" fmla="*/ 128 w 420"/>
                <a:gd name="T19" fmla="*/ 147 h 527"/>
                <a:gd name="T20" fmla="*/ 229 w 420"/>
                <a:gd name="T21" fmla="*/ 206 h 527"/>
                <a:gd name="T22" fmla="*/ 420 w 420"/>
                <a:gd name="T23" fmla="*/ 363 h 527"/>
                <a:gd name="T24" fmla="*/ 216 w 420"/>
                <a:gd name="T25" fmla="*/ 527 h 527"/>
                <a:gd name="T26" fmla="*/ 0 w 420"/>
                <a:gd name="T27" fmla="*/ 446 h 527"/>
                <a:gd name="T28" fmla="*/ 59 w 420"/>
                <a:gd name="T29" fmla="*/ 363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0" h="527">
                  <a:moveTo>
                    <a:pt x="59" y="363"/>
                  </a:moveTo>
                  <a:cubicBezTo>
                    <a:pt x="95" y="400"/>
                    <a:pt x="151" y="431"/>
                    <a:pt x="221" y="431"/>
                  </a:cubicBezTo>
                  <a:cubicBezTo>
                    <a:pt x="281" y="431"/>
                    <a:pt x="310" y="403"/>
                    <a:pt x="310" y="374"/>
                  </a:cubicBezTo>
                  <a:cubicBezTo>
                    <a:pt x="310" y="336"/>
                    <a:pt x="266" y="323"/>
                    <a:pt x="207" y="309"/>
                  </a:cubicBezTo>
                  <a:cubicBezTo>
                    <a:pt x="124" y="290"/>
                    <a:pt x="17" y="267"/>
                    <a:pt x="17" y="154"/>
                  </a:cubicBezTo>
                  <a:cubicBezTo>
                    <a:pt x="17" y="69"/>
                    <a:pt x="90" y="0"/>
                    <a:pt x="210" y="0"/>
                  </a:cubicBezTo>
                  <a:cubicBezTo>
                    <a:pt x="291" y="0"/>
                    <a:pt x="359" y="24"/>
                    <a:pt x="409" y="71"/>
                  </a:cubicBezTo>
                  <a:cubicBezTo>
                    <a:pt x="349" y="151"/>
                    <a:pt x="349" y="151"/>
                    <a:pt x="349" y="151"/>
                  </a:cubicBezTo>
                  <a:cubicBezTo>
                    <a:pt x="308" y="113"/>
                    <a:pt x="253" y="95"/>
                    <a:pt x="203" y="95"/>
                  </a:cubicBezTo>
                  <a:cubicBezTo>
                    <a:pt x="154" y="95"/>
                    <a:pt x="128" y="117"/>
                    <a:pt x="128" y="147"/>
                  </a:cubicBezTo>
                  <a:cubicBezTo>
                    <a:pt x="128" y="182"/>
                    <a:pt x="170" y="192"/>
                    <a:pt x="229" y="206"/>
                  </a:cubicBezTo>
                  <a:cubicBezTo>
                    <a:pt x="313" y="225"/>
                    <a:pt x="420" y="250"/>
                    <a:pt x="420" y="363"/>
                  </a:cubicBezTo>
                  <a:cubicBezTo>
                    <a:pt x="420" y="457"/>
                    <a:pt x="353" y="527"/>
                    <a:pt x="216" y="527"/>
                  </a:cubicBezTo>
                  <a:cubicBezTo>
                    <a:pt x="118" y="527"/>
                    <a:pt x="48" y="494"/>
                    <a:pt x="0" y="446"/>
                  </a:cubicBezTo>
                  <a:lnTo>
                    <a:pt x="59" y="3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6" name="Rectangle 23">
              <a:extLst>
                <a:ext uri="{FF2B5EF4-FFF2-40B4-BE49-F238E27FC236}">
                  <a16:creationId xmlns:a16="http://schemas.microsoft.com/office/drawing/2014/main" id="{5308E799-0736-BCF1-CC1A-3F3E2248F93B}"/>
                </a:ext>
              </a:extLst>
            </p:cNvPr>
            <p:cNvSpPr>
              <a:spLocks noChangeArrowheads="1"/>
            </p:cNvSpPr>
            <p:nvPr/>
          </p:nvSpPr>
          <p:spPr bwMode="auto">
            <a:xfrm>
              <a:off x="1968501" y="-96838"/>
              <a:ext cx="88900" cy="422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7" name="Freeform 24">
              <a:extLst>
                <a:ext uri="{FF2B5EF4-FFF2-40B4-BE49-F238E27FC236}">
                  <a16:creationId xmlns:a16="http://schemas.microsoft.com/office/drawing/2014/main" id="{D9308C71-8329-D144-E136-1D34018B4D56}"/>
                </a:ext>
              </a:extLst>
            </p:cNvPr>
            <p:cNvSpPr>
              <a:spLocks noEditPoints="1"/>
            </p:cNvSpPr>
            <p:nvPr/>
          </p:nvSpPr>
          <p:spPr bwMode="auto">
            <a:xfrm>
              <a:off x="2498726" y="-31750"/>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7 h 136"/>
                <a:gd name="T12" fmla="*/ 113 w 113"/>
                <a:gd name="T13" fmla="*/ 68 h 136"/>
                <a:gd name="T14" fmla="*/ 92 w 113"/>
                <a:gd name="T15" fmla="*/ 119 h 136"/>
                <a:gd name="T16" fmla="*/ 78 w 113"/>
                <a:gd name="T17" fmla="*/ 28 h 136"/>
                <a:gd name="T18" fmla="*/ 45 w 113"/>
                <a:gd name="T19" fmla="*/ 16 h 136"/>
                <a:gd name="T20" fmla="*/ 20 w 113"/>
                <a:gd name="T21" fmla="*/ 16 h 136"/>
                <a:gd name="T22" fmla="*/ 20 w 113"/>
                <a:gd name="T23" fmla="*/ 120 h 136"/>
                <a:gd name="T24" fmla="*/ 45 w 113"/>
                <a:gd name="T25" fmla="*/ 120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6"/>
                    <a:pt x="92" y="17"/>
                  </a:cubicBezTo>
                  <a:cubicBezTo>
                    <a:pt x="103" y="28"/>
                    <a:pt x="113" y="44"/>
                    <a:pt x="113" y="68"/>
                  </a:cubicBezTo>
                  <a:cubicBezTo>
                    <a:pt x="113" y="91"/>
                    <a:pt x="104" y="108"/>
                    <a:pt x="92" y="119"/>
                  </a:cubicBezTo>
                  <a:close/>
                  <a:moveTo>
                    <a:pt x="78" y="28"/>
                  </a:moveTo>
                  <a:cubicBezTo>
                    <a:pt x="70" y="20"/>
                    <a:pt x="59" y="16"/>
                    <a:pt x="45" y="16"/>
                  </a:cubicBezTo>
                  <a:cubicBezTo>
                    <a:pt x="20" y="16"/>
                    <a:pt x="20" y="16"/>
                    <a:pt x="20" y="16"/>
                  </a:cubicBezTo>
                  <a:cubicBezTo>
                    <a:pt x="20" y="120"/>
                    <a:pt x="20" y="120"/>
                    <a:pt x="20" y="120"/>
                  </a:cubicBezTo>
                  <a:cubicBezTo>
                    <a:pt x="45" y="120"/>
                    <a:pt x="45" y="120"/>
                    <a:pt x="45" y="120"/>
                  </a:cubicBezTo>
                  <a:cubicBezTo>
                    <a:pt x="58" y="120"/>
                    <a:pt x="69" y="116"/>
                    <a:pt x="78" y="107"/>
                  </a:cubicBezTo>
                  <a:cubicBezTo>
                    <a:pt x="87" y="98"/>
                    <a:pt x="92" y="85"/>
                    <a:pt x="92" y="68"/>
                  </a:cubicBezTo>
                  <a:cubicBezTo>
                    <a:pt x="92" y="51"/>
                    <a:pt x="87" y="37"/>
                    <a:pt x="7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8" name="Freeform 25">
              <a:extLst>
                <a:ext uri="{FF2B5EF4-FFF2-40B4-BE49-F238E27FC236}">
                  <a16:creationId xmlns:a16="http://schemas.microsoft.com/office/drawing/2014/main" id="{9B065B41-2B00-5183-95B8-2C97D2776E9F}"/>
                </a:ext>
              </a:extLst>
            </p:cNvPr>
            <p:cNvSpPr>
              <a:spLocks/>
            </p:cNvSpPr>
            <p:nvPr/>
          </p:nvSpPr>
          <p:spPr bwMode="auto">
            <a:xfrm>
              <a:off x="2611438" y="-3175"/>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9" name="Freeform 26">
              <a:extLst>
                <a:ext uri="{FF2B5EF4-FFF2-40B4-BE49-F238E27FC236}">
                  <a16:creationId xmlns:a16="http://schemas.microsoft.com/office/drawing/2014/main" id="{AEBBA209-4388-44E3-1F5D-110C6416935E}"/>
                </a:ext>
              </a:extLst>
            </p:cNvPr>
            <p:cNvSpPr>
              <a:spLocks noEditPoints="1"/>
            </p:cNvSpPr>
            <p:nvPr/>
          </p:nvSpPr>
          <p:spPr bwMode="auto">
            <a:xfrm>
              <a:off x="2670176" y="-36513"/>
              <a:ext cx="20638" cy="117475"/>
            </a:xfrm>
            <a:custGeom>
              <a:avLst/>
              <a:gdLst>
                <a:gd name="T0" fmla="*/ 13 w 25"/>
                <a:gd name="T1" fmla="*/ 24 h 143"/>
                <a:gd name="T2" fmla="*/ 0 w 25"/>
                <a:gd name="T3" fmla="*/ 12 h 143"/>
                <a:gd name="T4" fmla="*/ 13 w 25"/>
                <a:gd name="T5" fmla="*/ 0 h 143"/>
                <a:gd name="T6" fmla="*/ 25 w 25"/>
                <a:gd name="T7" fmla="*/ 12 h 143"/>
                <a:gd name="T8" fmla="*/ 13 w 25"/>
                <a:gd name="T9" fmla="*/ 24 h 143"/>
                <a:gd name="T10" fmla="*/ 4 w 25"/>
                <a:gd name="T11" fmla="*/ 143 h 143"/>
                <a:gd name="T12" fmla="*/ 4 w 25"/>
                <a:gd name="T13" fmla="*/ 44 h 143"/>
                <a:gd name="T14" fmla="*/ 22 w 25"/>
                <a:gd name="T15" fmla="*/ 44 h 143"/>
                <a:gd name="T16" fmla="*/ 22 w 25"/>
                <a:gd name="T17" fmla="*/ 143 h 143"/>
                <a:gd name="T18" fmla="*/ 4 w 25"/>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3">
                  <a:moveTo>
                    <a:pt x="13" y="24"/>
                  </a:moveTo>
                  <a:cubicBezTo>
                    <a:pt x="6" y="24"/>
                    <a:pt x="0" y="19"/>
                    <a:pt x="0" y="12"/>
                  </a:cubicBezTo>
                  <a:cubicBezTo>
                    <a:pt x="0" y="5"/>
                    <a:pt x="6" y="0"/>
                    <a:pt x="13" y="0"/>
                  </a:cubicBezTo>
                  <a:cubicBezTo>
                    <a:pt x="20" y="0"/>
                    <a:pt x="25" y="5"/>
                    <a:pt x="25" y="12"/>
                  </a:cubicBezTo>
                  <a:cubicBezTo>
                    <a:pt x="25"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0" name="Freeform 27">
              <a:extLst>
                <a:ext uri="{FF2B5EF4-FFF2-40B4-BE49-F238E27FC236}">
                  <a16:creationId xmlns:a16="http://schemas.microsoft.com/office/drawing/2014/main" id="{4524D336-2EEE-036C-C9C9-0D5F156C9443}"/>
                </a:ext>
              </a:extLst>
            </p:cNvPr>
            <p:cNvSpPr>
              <a:spLocks/>
            </p:cNvSpPr>
            <p:nvPr/>
          </p:nvSpPr>
          <p:spPr bwMode="auto">
            <a:xfrm>
              <a:off x="2701926" y="-1588"/>
              <a:ext cx="80963" cy="82550"/>
            </a:xfrm>
            <a:custGeom>
              <a:avLst/>
              <a:gdLst>
                <a:gd name="T0" fmla="*/ 31 w 51"/>
                <a:gd name="T1" fmla="*/ 52 h 52"/>
                <a:gd name="T2" fmla="*/ 20 w 51"/>
                <a:gd name="T3" fmla="*/ 52 h 52"/>
                <a:gd name="T4" fmla="*/ 0 w 51"/>
                <a:gd name="T5" fmla="*/ 0 h 52"/>
                <a:gd name="T6" fmla="*/ 11 w 51"/>
                <a:gd name="T7" fmla="*/ 0 h 52"/>
                <a:gd name="T8" fmla="*/ 25 w 51"/>
                <a:gd name="T9" fmla="*/ 42 h 52"/>
                <a:gd name="T10" fmla="*/ 40 w 51"/>
                <a:gd name="T11" fmla="*/ 0 h 52"/>
                <a:gd name="T12" fmla="*/ 51 w 51"/>
                <a:gd name="T13" fmla="*/ 0 h 52"/>
                <a:gd name="T14" fmla="*/ 31 w 51"/>
                <a:gd name="T15" fmla="*/ 52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52">
                  <a:moveTo>
                    <a:pt x="31" y="52"/>
                  </a:moveTo>
                  <a:lnTo>
                    <a:pt x="20" y="52"/>
                  </a:lnTo>
                  <a:lnTo>
                    <a:pt x="0" y="0"/>
                  </a:lnTo>
                  <a:lnTo>
                    <a:pt x="11" y="0"/>
                  </a:lnTo>
                  <a:lnTo>
                    <a:pt x="25" y="42"/>
                  </a:lnTo>
                  <a:lnTo>
                    <a:pt x="40" y="0"/>
                  </a:lnTo>
                  <a:lnTo>
                    <a:pt x="51" y="0"/>
                  </a:lnTo>
                  <a:lnTo>
                    <a:pt x="31" y="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1" name="Freeform 28">
              <a:extLst>
                <a:ext uri="{FF2B5EF4-FFF2-40B4-BE49-F238E27FC236}">
                  <a16:creationId xmlns:a16="http://schemas.microsoft.com/office/drawing/2014/main" id="{7957D02A-F6AA-E7FB-776F-5DF982079E20}"/>
                </a:ext>
              </a:extLst>
            </p:cNvPr>
            <p:cNvSpPr>
              <a:spLocks noEditPoints="1"/>
            </p:cNvSpPr>
            <p:nvPr/>
          </p:nvSpPr>
          <p:spPr bwMode="auto">
            <a:xfrm>
              <a:off x="2789238" y="-3175"/>
              <a:ext cx="74613" cy="85725"/>
            </a:xfrm>
            <a:custGeom>
              <a:avLst/>
              <a:gdLst>
                <a:gd name="T0" fmla="*/ 20 w 90"/>
                <a:gd name="T1" fmla="*/ 56 h 103"/>
                <a:gd name="T2" fmla="*/ 49 w 90"/>
                <a:gd name="T3" fmla="*/ 88 h 103"/>
                <a:gd name="T4" fmla="*/ 80 w 90"/>
                <a:gd name="T5" fmla="*/ 77 h 103"/>
                <a:gd name="T6" fmla="*/ 87 w 90"/>
                <a:gd name="T7" fmla="*/ 89 h 103"/>
                <a:gd name="T8" fmla="*/ 47 w 90"/>
                <a:gd name="T9" fmla="*/ 103 h 103"/>
                <a:gd name="T10" fmla="*/ 0 w 90"/>
                <a:gd name="T11" fmla="*/ 52 h 103"/>
                <a:gd name="T12" fmla="*/ 47 w 90"/>
                <a:gd name="T13" fmla="*/ 0 h 103"/>
                <a:gd name="T14" fmla="*/ 90 w 90"/>
                <a:gd name="T15" fmla="*/ 49 h 103"/>
                <a:gd name="T16" fmla="*/ 90 w 90"/>
                <a:gd name="T17" fmla="*/ 56 h 103"/>
                <a:gd name="T18" fmla="*/ 20 w 90"/>
                <a:gd name="T19" fmla="*/ 56 h 103"/>
                <a:gd name="T20" fmla="*/ 46 w 90"/>
                <a:gd name="T21" fmla="*/ 15 h 103"/>
                <a:gd name="T22" fmla="*/ 19 w 90"/>
                <a:gd name="T23" fmla="*/ 43 h 103"/>
                <a:gd name="T24" fmla="*/ 71 w 90"/>
                <a:gd name="T25" fmla="*/ 43 h 103"/>
                <a:gd name="T26" fmla="*/ 46 w 90"/>
                <a:gd name="T27" fmla="*/ 15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6"/>
                    <a:pt x="31" y="88"/>
                    <a:pt x="49" y="88"/>
                  </a:cubicBezTo>
                  <a:cubicBezTo>
                    <a:pt x="68" y="88"/>
                    <a:pt x="79" y="78"/>
                    <a:pt x="80" y="77"/>
                  </a:cubicBezTo>
                  <a:cubicBezTo>
                    <a:pt x="87" y="89"/>
                    <a:pt x="87" y="89"/>
                    <a:pt x="87" y="89"/>
                  </a:cubicBezTo>
                  <a:cubicBezTo>
                    <a:pt x="87" y="89"/>
                    <a:pt x="74" y="103"/>
                    <a:pt x="47" y="103"/>
                  </a:cubicBezTo>
                  <a:cubicBezTo>
                    <a:pt x="20" y="103"/>
                    <a:pt x="0" y="85"/>
                    <a:pt x="0" y="52"/>
                  </a:cubicBezTo>
                  <a:cubicBezTo>
                    <a:pt x="0" y="20"/>
                    <a:pt x="21" y="0"/>
                    <a:pt x="47" y="0"/>
                  </a:cubicBezTo>
                  <a:cubicBezTo>
                    <a:pt x="74" y="0"/>
                    <a:pt x="90" y="20"/>
                    <a:pt x="90" y="49"/>
                  </a:cubicBezTo>
                  <a:cubicBezTo>
                    <a:pt x="90" y="56"/>
                    <a:pt x="90" y="56"/>
                    <a:pt x="90" y="56"/>
                  </a:cubicBezTo>
                  <a:cubicBezTo>
                    <a:pt x="20" y="56"/>
                    <a:pt x="20" y="56"/>
                    <a:pt x="20" y="56"/>
                  </a:cubicBezTo>
                  <a:close/>
                  <a:moveTo>
                    <a:pt x="46" y="15"/>
                  </a:moveTo>
                  <a:cubicBezTo>
                    <a:pt x="28" y="15"/>
                    <a:pt x="20" y="30"/>
                    <a:pt x="19" y="43"/>
                  </a:cubicBezTo>
                  <a:cubicBezTo>
                    <a:pt x="71" y="43"/>
                    <a:pt x="71" y="43"/>
                    <a:pt x="71" y="43"/>
                  </a:cubicBezTo>
                  <a:cubicBezTo>
                    <a:pt x="71" y="28"/>
                    <a:pt x="64" y="15"/>
                    <a:pt x="46"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2" name="Freeform 29">
              <a:extLst>
                <a:ext uri="{FF2B5EF4-FFF2-40B4-BE49-F238E27FC236}">
                  <a16:creationId xmlns:a16="http://schemas.microsoft.com/office/drawing/2014/main" id="{C091E53F-E8FB-D219-1C2C-C8CDF3A477E2}"/>
                </a:ext>
              </a:extLst>
            </p:cNvPr>
            <p:cNvSpPr>
              <a:spLocks/>
            </p:cNvSpPr>
            <p:nvPr/>
          </p:nvSpPr>
          <p:spPr bwMode="auto">
            <a:xfrm>
              <a:off x="2882901" y="-3175"/>
              <a:ext cx="68263" cy="84138"/>
            </a:xfrm>
            <a:custGeom>
              <a:avLst/>
              <a:gdLst>
                <a:gd name="T0" fmla="*/ 65 w 84"/>
                <a:gd name="T1" fmla="*/ 101 h 101"/>
                <a:gd name="T2" fmla="*/ 65 w 84"/>
                <a:gd name="T3" fmla="*/ 42 h 101"/>
                <a:gd name="T4" fmla="*/ 45 w 84"/>
                <a:gd name="T5" fmla="*/ 16 h 101"/>
                <a:gd name="T6" fmla="*/ 18 w 84"/>
                <a:gd name="T7" fmla="*/ 42 h 101"/>
                <a:gd name="T8" fmla="*/ 18 w 84"/>
                <a:gd name="T9" fmla="*/ 101 h 101"/>
                <a:gd name="T10" fmla="*/ 0 w 84"/>
                <a:gd name="T11" fmla="*/ 101 h 101"/>
                <a:gd name="T12" fmla="*/ 0 w 84"/>
                <a:gd name="T13" fmla="*/ 2 h 101"/>
                <a:gd name="T14" fmla="*/ 17 w 84"/>
                <a:gd name="T15" fmla="*/ 2 h 101"/>
                <a:gd name="T16" fmla="*/ 18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0" y="32"/>
                    <a:pt x="18" y="42"/>
                  </a:cubicBezTo>
                  <a:cubicBezTo>
                    <a:pt x="18" y="101"/>
                    <a:pt x="18" y="101"/>
                    <a:pt x="18" y="101"/>
                  </a:cubicBezTo>
                  <a:cubicBezTo>
                    <a:pt x="0" y="101"/>
                    <a:pt x="0" y="101"/>
                    <a:pt x="0" y="101"/>
                  </a:cubicBezTo>
                  <a:cubicBezTo>
                    <a:pt x="0" y="2"/>
                    <a:pt x="0" y="2"/>
                    <a:pt x="0" y="2"/>
                  </a:cubicBezTo>
                  <a:cubicBezTo>
                    <a:pt x="17" y="2"/>
                    <a:pt x="17" y="2"/>
                    <a:pt x="17" y="2"/>
                  </a:cubicBezTo>
                  <a:cubicBezTo>
                    <a:pt x="18" y="20"/>
                    <a:pt x="18" y="20"/>
                    <a:pt x="18"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3" name="Freeform 30">
              <a:extLst>
                <a:ext uri="{FF2B5EF4-FFF2-40B4-BE49-F238E27FC236}">
                  <a16:creationId xmlns:a16="http://schemas.microsoft.com/office/drawing/2014/main" id="{D8C0F936-155F-B9D3-105E-CB4A7E9C8F31}"/>
                </a:ext>
              </a:extLst>
            </p:cNvPr>
            <p:cNvSpPr>
              <a:spLocks noEditPoints="1"/>
            </p:cNvSpPr>
            <p:nvPr/>
          </p:nvSpPr>
          <p:spPr bwMode="auto">
            <a:xfrm>
              <a:off x="3006726" y="-34925"/>
              <a:ext cx="79375" cy="117475"/>
            </a:xfrm>
            <a:custGeom>
              <a:avLst/>
              <a:gdLst>
                <a:gd name="T0" fmla="*/ 50 w 95"/>
                <a:gd name="T1" fmla="*/ 142 h 142"/>
                <a:gd name="T2" fmla="*/ 20 w 95"/>
                <a:gd name="T3" fmla="*/ 125 h 142"/>
                <a:gd name="T4" fmla="*/ 17 w 95"/>
                <a:gd name="T5" fmla="*/ 140 h 142"/>
                <a:gd name="T6" fmla="*/ 0 w 95"/>
                <a:gd name="T7" fmla="*/ 140 h 142"/>
                <a:gd name="T8" fmla="*/ 0 w 95"/>
                <a:gd name="T9" fmla="*/ 0 h 142"/>
                <a:gd name="T10" fmla="*/ 19 w 95"/>
                <a:gd name="T11" fmla="*/ 0 h 142"/>
                <a:gd name="T12" fmla="*/ 19 w 95"/>
                <a:gd name="T13" fmla="*/ 57 h 142"/>
                <a:gd name="T14" fmla="*/ 52 w 95"/>
                <a:gd name="T15" fmla="*/ 39 h 142"/>
                <a:gd name="T16" fmla="*/ 94 w 95"/>
                <a:gd name="T17" fmla="*/ 91 h 142"/>
                <a:gd name="T18" fmla="*/ 50 w 95"/>
                <a:gd name="T19" fmla="*/ 142 h 142"/>
                <a:gd name="T20" fmla="*/ 47 w 95"/>
                <a:gd name="T21" fmla="*/ 55 h 142"/>
                <a:gd name="T22" fmla="*/ 18 w 95"/>
                <a:gd name="T23" fmla="*/ 91 h 142"/>
                <a:gd name="T24" fmla="*/ 46 w 95"/>
                <a:gd name="T25" fmla="*/ 127 h 142"/>
                <a:gd name="T26" fmla="*/ 75 w 95"/>
                <a:gd name="T27" fmla="*/ 91 h 142"/>
                <a:gd name="T28" fmla="*/ 47 w 95"/>
                <a:gd name="T29" fmla="*/ 5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5" h="142">
                  <a:moveTo>
                    <a:pt x="50" y="142"/>
                  </a:moveTo>
                  <a:cubicBezTo>
                    <a:pt x="31" y="142"/>
                    <a:pt x="22" y="129"/>
                    <a:pt x="20" y="125"/>
                  </a:cubicBezTo>
                  <a:cubicBezTo>
                    <a:pt x="17" y="140"/>
                    <a:pt x="17" y="140"/>
                    <a:pt x="17" y="140"/>
                  </a:cubicBezTo>
                  <a:cubicBezTo>
                    <a:pt x="0" y="140"/>
                    <a:pt x="0" y="140"/>
                    <a:pt x="0" y="140"/>
                  </a:cubicBezTo>
                  <a:cubicBezTo>
                    <a:pt x="0" y="0"/>
                    <a:pt x="0" y="0"/>
                    <a:pt x="0" y="0"/>
                  </a:cubicBezTo>
                  <a:cubicBezTo>
                    <a:pt x="19" y="0"/>
                    <a:pt x="19" y="0"/>
                    <a:pt x="19" y="0"/>
                  </a:cubicBezTo>
                  <a:cubicBezTo>
                    <a:pt x="19" y="57"/>
                    <a:pt x="19" y="57"/>
                    <a:pt x="19" y="57"/>
                  </a:cubicBezTo>
                  <a:cubicBezTo>
                    <a:pt x="20" y="55"/>
                    <a:pt x="31" y="39"/>
                    <a:pt x="52" y="39"/>
                  </a:cubicBezTo>
                  <a:cubicBezTo>
                    <a:pt x="78" y="39"/>
                    <a:pt x="94" y="61"/>
                    <a:pt x="94" y="91"/>
                  </a:cubicBezTo>
                  <a:cubicBezTo>
                    <a:pt x="95" y="121"/>
                    <a:pt x="77" y="142"/>
                    <a:pt x="50" y="142"/>
                  </a:cubicBezTo>
                  <a:close/>
                  <a:moveTo>
                    <a:pt x="47" y="55"/>
                  </a:moveTo>
                  <a:cubicBezTo>
                    <a:pt x="30" y="55"/>
                    <a:pt x="18" y="71"/>
                    <a:pt x="18" y="91"/>
                  </a:cubicBezTo>
                  <a:cubicBezTo>
                    <a:pt x="18" y="110"/>
                    <a:pt x="29" y="127"/>
                    <a:pt x="46" y="127"/>
                  </a:cubicBezTo>
                  <a:cubicBezTo>
                    <a:pt x="63" y="127"/>
                    <a:pt x="75" y="111"/>
                    <a:pt x="75" y="91"/>
                  </a:cubicBezTo>
                  <a:cubicBezTo>
                    <a:pt x="75" y="71"/>
                    <a:pt x="64" y="55"/>
                    <a:pt x="47" y="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4" name="Freeform 31">
              <a:extLst>
                <a:ext uri="{FF2B5EF4-FFF2-40B4-BE49-F238E27FC236}">
                  <a16:creationId xmlns:a16="http://schemas.microsoft.com/office/drawing/2014/main" id="{B3C06BAF-2606-07B2-0633-EFEFFAE9986C}"/>
                </a:ext>
              </a:extLst>
            </p:cNvPr>
            <p:cNvSpPr>
              <a:spLocks/>
            </p:cNvSpPr>
            <p:nvPr/>
          </p:nvSpPr>
          <p:spPr bwMode="auto">
            <a:xfrm>
              <a:off x="3094038" y="-1588"/>
              <a:ext cx="79375" cy="114300"/>
            </a:xfrm>
            <a:custGeom>
              <a:avLst/>
              <a:gdLst>
                <a:gd name="T0" fmla="*/ 52 w 96"/>
                <a:gd name="T1" fmla="*/ 113 h 136"/>
                <a:gd name="T2" fmla="*/ 26 w 96"/>
                <a:gd name="T3" fmla="*/ 136 h 136"/>
                <a:gd name="T4" fmla="*/ 7 w 96"/>
                <a:gd name="T5" fmla="*/ 132 h 136"/>
                <a:gd name="T6" fmla="*/ 11 w 96"/>
                <a:gd name="T7" fmla="*/ 117 h 136"/>
                <a:gd name="T8" fmla="*/ 22 w 96"/>
                <a:gd name="T9" fmla="*/ 120 h 136"/>
                <a:gd name="T10" fmla="*/ 33 w 96"/>
                <a:gd name="T11" fmla="*/ 110 h 136"/>
                <a:gd name="T12" fmla="*/ 38 w 96"/>
                <a:gd name="T13" fmla="*/ 98 h 136"/>
                <a:gd name="T14" fmla="*/ 0 w 96"/>
                <a:gd name="T15" fmla="*/ 0 h 136"/>
                <a:gd name="T16" fmla="*/ 20 w 96"/>
                <a:gd name="T17" fmla="*/ 0 h 136"/>
                <a:gd name="T18" fmla="*/ 48 w 96"/>
                <a:gd name="T19" fmla="*/ 81 h 136"/>
                <a:gd name="T20" fmla="*/ 76 w 96"/>
                <a:gd name="T21" fmla="*/ 0 h 136"/>
                <a:gd name="T22" fmla="*/ 96 w 96"/>
                <a:gd name="T23" fmla="*/ 0 h 136"/>
                <a:gd name="T24" fmla="*/ 52 w 96"/>
                <a:gd name="T25" fmla="*/ 113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36">
                  <a:moveTo>
                    <a:pt x="52" y="113"/>
                  </a:moveTo>
                  <a:cubicBezTo>
                    <a:pt x="45" y="129"/>
                    <a:pt x="38" y="136"/>
                    <a:pt x="26" y="136"/>
                  </a:cubicBezTo>
                  <a:cubicBezTo>
                    <a:pt x="13" y="136"/>
                    <a:pt x="7" y="132"/>
                    <a:pt x="7" y="132"/>
                  </a:cubicBezTo>
                  <a:cubicBezTo>
                    <a:pt x="11" y="117"/>
                    <a:pt x="11" y="117"/>
                    <a:pt x="11" y="117"/>
                  </a:cubicBezTo>
                  <a:cubicBezTo>
                    <a:pt x="11" y="117"/>
                    <a:pt x="17" y="120"/>
                    <a:pt x="22" y="120"/>
                  </a:cubicBezTo>
                  <a:cubicBezTo>
                    <a:pt x="27" y="120"/>
                    <a:pt x="30" y="118"/>
                    <a:pt x="33" y="110"/>
                  </a:cubicBezTo>
                  <a:cubicBezTo>
                    <a:pt x="38" y="98"/>
                    <a:pt x="38" y="98"/>
                    <a:pt x="38" y="98"/>
                  </a:cubicBezTo>
                  <a:cubicBezTo>
                    <a:pt x="0" y="0"/>
                    <a:pt x="0" y="0"/>
                    <a:pt x="0" y="0"/>
                  </a:cubicBezTo>
                  <a:cubicBezTo>
                    <a:pt x="20" y="0"/>
                    <a:pt x="20" y="0"/>
                    <a:pt x="20" y="0"/>
                  </a:cubicBezTo>
                  <a:cubicBezTo>
                    <a:pt x="48" y="81"/>
                    <a:pt x="48" y="81"/>
                    <a:pt x="48" y="81"/>
                  </a:cubicBezTo>
                  <a:cubicBezTo>
                    <a:pt x="76" y="0"/>
                    <a:pt x="76" y="0"/>
                    <a:pt x="76" y="0"/>
                  </a:cubicBezTo>
                  <a:cubicBezTo>
                    <a:pt x="96" y="0"/>
                    <a:pt x="96" y="0"/>
                    <a:pt x="96" y="0"/>
                  </a:cubicBezTo>
                  <a:lnTo>
                    <a:pt x="52"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5" name="Rectangle 32">
              <a:extLst>
                <a:ext uri="{FF2B5EF4-FFF2-40B4-BE49-F238E27FC236}">
                  <a16:creationId xmlns:a16="http://schemas.microsoft.com/office/drawing/2014/main" id="{28E831E1-5403-0391-CFF1-44334240480E}"/>
                </a:ext>
              </a:extLst>
            </p:cNvPr>
            <p:cNvSpPr>
              <a:spLocks noChangeArrowheads="1"/>
            </p:cNvSpPr>
            <p:nvPr/>
          </p:nvSpPr>
          <p:spPr bwMode="auto">
            <a:xfrm>
              <a:off x="3219451" y="-31750"/>
              <a:ext cx="17463" cy="1127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6" name="Freeform 33">
              <a:extLst>
                <a:ext uri="{FF2B5EF4-FFF2-40B4-BE49-F238E27FC236}">
                  <a16:creationId xmlns:a16="http://schemas.microsoft.com/office/drawing/2014/main" id="{C26B6476-3E8D-9E7B-540C-E0FEFAD5DB9D}"/>
                </a:ext>
              </a:extLst>
            </p:cNvPr>
            <p:cNvSpPr>
              <a:spLocks/>
            </p:cNvSpPr>
            <p:nvPr/>
          </p:nvSpPr>
          <p:spPr bwMode="auto">
            <a:xfrm>
              <a:off x="3263901" y="-3175"/>
              <a:ext cx="69850" cy="84138"/>
            </a:xfrm>
            <a:custGeom>
              <a:avLst/>
              <a:gdLst>
                <a:gd name="T0" fmla="*/ 65 w 84"/>
                <a:gd name="T1" fmla="*/ 101 h 101"/>
                <a:gd name="T2" fmla="*/ 65 w 84"/>
                <a:gd name="T3" fmla="*/ 42 h 101"/>
                <a:gd name="T4" fmla="*/ 45 w 84"/>
                <a:gd name="T5" fmla="*/ 16 h 101"/>
                <a:gd name="T6" fmla="*/ 19 w 84"/>
                <a:gd name="T7" fmla="*/ 42 h 101"/>
                <a:gd name="T8" fmla="*/ 19 w 84"/>
                <a:gd name="T9" fmla="*/ 101 h 101"/>
                <a:gd name="T10" fmla="*/ 0 w 84"/>
                <a:gd name="T11" fmla="*/ 101 h 101"/>
                <a:gd name="T12" fmla="*/ 0 w 84"/>
                <a:gd name="T13" fmla="*/ 2 h 101"/>
                <a:gd name="T14" fmla="*/ 18 w 84"/>
                <a:gd name="T15" fmla="*/ 2 h 101"/>
                <a:gd name="T16" fmla="*/ 19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1" y="32"/>
                    <a:pt x="19" y="42"/>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7" name="Freeform 34">
              <a:extLst>
                <a:ext uri="{FF2B5EF4-FFF2-40B4-BE49-F238E27FC236}">
                  <a16:creationId xmlns:a16="http://schemas.microsoft.com/office/drawing/2014/main" id="{944C5982-3C91-7F73-09A4-D3869163BA38}"/>
                </a:ext>
              </a:extLst>
            </p:cNvPr>
            <p:cNvSpPr>
              <a:spLocks/>
            </p:cNvSpPr>
            <p:nvPr/>
          </p:nvSpPr>
          <p:spPr bwMode="auto">
            <a:xfrm>
              <a:off x="3349626" y="-3175"/>
              <a:ext cx="63500" cy="85725"/>
            </a:xfrm>
            <a:custGeom>
              <a:avLst/>
              <a:gdLst>
                <a:gd name="T0" fmla="*/ 68 w 78"/>
                <a:gd name="T1" fmla="*/ 94 h 103"/>
                <a:gd name="T2" fmla="*/ 39 w 78"/>
                <a:gd name="T3" fmla="*/ 103 h 103"/>
                <a:gd name="T4" fmla="*/ 0 w 78"/>
                <a:gd name="T5" fmla="*/ 86 h 103"/>
                <a:gd name="T6" fmla="*/ 10 w 78"/>
                <a:gd name="T7" fmla="*/ 74 h 103"/>
                <a:gd name="T8" fmla="*/ 39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2" y="99"/>
                    <a:pt x="54" y="103"/>
                    <a:pt x="39" y="103"/>
                  </a:cubicBezTo>
                  <a:cubicBezTo>
                    <a:pt x="19" y="103"/>
                    <a:pt x="4" y="91"/>
                    <a:pt x="0" y="86"/>
                  </a:cubicBezTo>
                  <a:cubicBezTo>
                    <a:pt x="10" y="74"/>
                    <a:pt x="10" y="74"/>
                    <a:pt x="10" y="74"/>
                  </a:cubicBezTo>
                  <a:cubicBezTo>
                    <a:pt x="16" y="80"/>
                    <a:pt x="28" y="88"/>
                    <a:pt x="39" y="88"/>
                  </a:cubicBezTo>
                  <a:cubicBezTo>
                    <a:pt x="51" y="88"/>
                    <a:pt x="59" y="84"/>
                    <a:pt x="59" y="75"/>
                  </a:cubicBezTo>
                  <a:cubicBezTo>
                    <a:pt x="59" y="66"/>
                    <a:pt x="49" y="63"/>
                    <a:pt x="43" y="61"/>
                  </a:cubicBezTo>
                  <a:cubicBezTo>
                    <a:pt x="37"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3" y="89"/>
                    <a:pt x="6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8" name="Freeform 35">
              <a:extLst>
                <a:ext uri="{FF2B5EF4-FFF2-40B4-BE49-F238E27FC236}">
                  <a16:creationId xmlns:a16="http://schemas.microsoft.com/office/drawing/2014/main" id="{948AB8FF-2BA3-9E06-B8CF-1E2C0011DA34}"/>
                </a:ext>
              </a:extLst>
            </p:cNvPr>
            <p:cNvSpPr>
              <a:spLocks noEditPoints="1"/>
            </p:cNvSpPr>
            <p:nvPr/>
          </p:nvSpPr>
          <p:spPr bwMode="auto">
            <a:xfrm>
              <a:off x="3429001" y="-36513"/>
              <a:ext cx="20638" cy="117475"/>
            </a:xfrm>
            <a:custGeom>
              <a:avLst/>
              <a:gdLst>
                <a:gd name="T0" fmla="*/ 13 w 26"/>
                <a:gd name="T1" fmla="*/ 24 h 143"/>
                <a:gd name="T2" fmla="*/ 0 w 26"/>
                <a:gd name="T3" fmla="*/ 12 h 143"/>
                <a:gd name="T4" fmla="*/ 13 w 26"/>
                <a:gd name="T5" fmla="*/ 0 h 143"/>
                <a:gd name="T6" fmla="*/ 26 w 26"/>
                <a:gd name="T7" fmla="*/ 12 h 143"/>
                <a:gd name="T8" fmla="*/ 13 w 26"/>
                <a:gd name="T9" fmla="*/ 24 h 143"/>
                <a:gd name="T10" fmla="*/ 4 w 26"/>
                <a:gd name="T11" fmla="*/ 143 h 143"/>
                <a:gd name="T12" fmla="*/ 4 w 26"/>
                <a:gd name="T13" fmla="*/ 44 h 143"/>
                <a:gd name="T14" fmla="*/ 22 w 26"/>
                <a:gd name="T15" fmla="*/ 44 h 143"/>
                <a:gd name="T16" fmla="*/ 22 w 26"/>
                <a:gd name="T17" fmla="*/ 143 h 143"/>
                <a:gd name="T18" fmla="*/ 4 w 26"/>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3">
                  <a:moveTo>
                    <a:pt x="13" y="24"/>
                  </a:moveTo>
                  <a:cubicBezTo>
                    <a:pt x="6" y="24"/>
                    <a:pt x="0" y="19"/>
                    <a:pt x="0" y="12"/>
                  </a:cubicBezTo>
                  <a:cubicBezTo>
                    <a:pt x="0" y="5"/>
                    <a:pt x="6" y="0"/>
                    <a:pt x="13" y="0"/>
                  </a:cubicBezTo>
                  <a:cubicBezTo>
                    <a:pt x="20" y="0"/>
                    <a:pt x="26" y="5"/>
                    <a:pt x="26" y="12"/>
                  </a:cubicBezTo>
                  <a:cubicBezTo>
                    <a:pt x="26"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9" name="Freeform 36">
              <a:extLst>
                <a:ext uri="{FF2B5EF4-FFF2-40B4-BE49-F238E27FC236}">
                  <a16:creationId xmlns:a16="http://schemas.microsoft.com/office/drawing/2014/main" id="{914FBE95-5DCD-B09C-05FA-773F884D73D9}"/>
                </a:ext>
              </a:extLst>
            </p:cNvPr>
            <p:cNvSpPr>
              <a:spLocks noEditPoints="1"/>
            </p:cNvSpPr>
            <p:nvPr/>
          </p:nvSpPr>
          <p:spPr bwMode="auto">
            <a:xfrm>
              <a:off x="3465513" y="-3175"/>
              <a:ext cx="77788" cy="115888"/>
            </a:xfrm>
            <a:custGeom>
              <a:avLst/>
              <a:gdLst>
                <a:gd name="T0" fmla="*/ 84 w 94"/>
                <a:gd name="T1" fmla="*/ 122 h 138"/>
                <a:gd name="T2" fmla="*/ 44 w 94"/>
                <a:gd name="T3" fmla="*/ 138 h 138"/>
                <a:gd name="T4" fmla="*/ 5 w 94"/>
                <a:gd name="T5" fmla="*/ 126 h 138"/>
                <a:gd name="T6" fmla="*/ 12 w 94"/>
                <a:gd name="T7" fmla="*/ 112 h 138"/>
                <a:gd name="T8" fmla="*/ 43 w 94"/>
                <a:gd name="T9" fmla="*/ 122 h 138"/>
                <a:gd name="T10" fmla="*/ 67 w 94"/>
                <a:gd name="T11" fmla="*/ 113 h 138"/>
                <a:gd name="T12" fmla="*/ 74 w 94"/>
                <a:gd name="T13" fmla="*/ 89 h 138"/>
                <a:gd name="T14" fmla="*/ 74 w 94"/>
                <a:gd name="T15" fmla="*/ 80 h 138"/>
                <a:gd name="T16" fmla="*/ 42 w 94"/>
                <a:gd name="T17" fmla="*/ 99 h 138"/>
                <a:gd name="T18" fmla="*/ 0 w 94"/>
                <a:gd name="T19" fmla="*/ 49 h 138"/>
                <a:gd name="T20" fmla="*/ 43 w 94"/>
                <a:gd name="T21" fmla="*/ 0 h 138"/>
                <a:gd name="T22" fmla="*/ 74 w 94"/>
                <a:gd name="T23" fmla="*/ 18 h 138"/>
                <a:gd name="T24" fmla="*/ 76 w 94"/>
                <a:gd name="T25" fmla="*/ 2 h 138"/>
                <a:gd name="T26" fmla="*/ 94 w 94"/>
                <a:gd name="T27" fmla="*/ 2 h 138"/>
                <a:gd name="T28" fmla="*/ 94 w 94"/>
                <a:gd name="T29" fmla="*/ 82 h 138"/>
                <a:gd name="T30" fmla="*/ 84 w 94"/>
                <a:gd name="T31" fmla="*/ 122 h 138"/>
                <a:gd name="T32" fmla="*/ 48 w 94"/>
                <a:gd name="T33" fmla="*/ 15 h 138"/>
                <a:gd name="T34" fmla="*/ 20 w 94"/>
                <a:gd name="T35" fmla="*/ 49 h 138"/>
                <a:gd name="T36" fmla="*/ 47 w 94"/>
                <a:gd name="T37" fmla="*/ 83 h 138"/>
                <a:gd name="T38" fmla="*/ 75 w 94"/>
                <a:gd name="T39" fmla="*/ 49 h 138"/>
                <a:gd name="T40" fmla="*/ 48 w 94"/>
                <a:gd name="T41" fmla="*/ 1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4" h="138">
                  <a:moveTo>
                    <a:pt x="84" y="122"/>
                  </a:moveTo>
                  <a:cubicBezTo>
                    <a:pt x="76" y="130"/>
                    <a:pt x="64" y="138"/>
                    <a:pt x="44" y="138"/>
                  </a:cubicBezTo>
                  <a:cubicBezTo>
                    <a:pt x="23" y="138"/>
                    <a:pt x="8" y="129"/>
                    <a:pt x="5" y="126"/>
                  </a:cubicBezTo>
                  <a:cubicBezTo>
                    <a:pt x="12" y="112"/>
                    <a:pt x="12" y="112"/>
                    <a:pt x="12" y="112"/>
                  </a:cubicBezTo>
                  <a:cubicBezTo>
                    <a:pt x="17" y="116"/>
                    <a:pt x="30" y="122"/>
                    <a:pt x="43" y="122"/>
                  </a:cubicBezTo>
                  <a:cubicBezTo>
                    <a:pt x="55" y="122"/>
                    <a:pt x="63" y="118"/>
                    <a:pt x="67" y="113"/>
                  </a:cubicBezTo>
                  <a:cubicBezTo>
                    <a:pt x="72" y="109"/>
                    <a:pt x="74" y="101"/>
                    <a:pt x="74" y="89"/>
                  </a:cubicBezTo>
                  <a:cubicBezTo>
                    <a:pt x="74" y="80"/>
                    <a:pt x="74" y="80"/>
                    <a:pt x="74" y="80"/>
                  </a:cubicBezTo>
                  <a:cubicBezTo>
                    <a:pt x="73" y="83"/>
                    <a:pt x="64" y="99"/>
                    <a:pt x="42" y="99"/>
                  </a:cubicBezTo>
                  <a:cubicBezTo>
                    <a:pt x="16" y="99"/>
                    <a:pt x="0" y="78"/>
                    <a:pt x="0" y="49"/>
                  </a:cubicBezTo>
                  <a:cubicBezTo>
                    <a:pt x="0" y="20"/>
                    <a:pt x="19" y="0"/>
                    <a:pt x="43" y="0"/>
                  </a:cubicBezTo>
                  <a:cubicBezTo>
                    <a:pt x="65" y="0"/>
                    <a:pt x="73" y="15"/>
                    <a:pt x="74" y="18"/>
                  </a:cubicBezTo>
                  <a:cubicBezTo>
                    <a:pt x="76" y="2"/>
                    <a:pt x="76" y="2"/>
                    <a:pt x="76" y="2"/>
                  </a:cubicBezTo>
                  <a:cubicBezTo>
                    <a:pt x="94" y="2"/>
                    <a:pt x="94" y="2"/>
                    <a:pt x="94" y="2"/>
                  </a:cubicBezTo>
                  <a:cubicBezTo>
                    <a:pt x="94" y="82"/>
                    <a:pt x="94" y="82"/>
                    <a:pt x="94" y="82"/>
                  </a:cubicBezTo>
                  <a:cubicBezTo>
                    <a:pt x="94" y="102"/>
                    <a:pt x="91" y="113"/>
                    <a:pt x="84" y="122"/>
                  </a:cubicBezTo>
                  <a:close/>
                  <a:moveTo>
                    <a:pt x="48" y="15"/>
                  </a:moveTo>
                  <a:cubicBezTo>
                    <a:pt x="31" y="15"/>
                    <a:pt x="20" y="30"/>
                    <a:pt x="20" y="49"/>
                  </a:cubicBezTo>
                  <a:cubicBezTo>
                    <a:pt x="20" y="67"/>
                    <a:pt x="30" y="83"/>
                    <a:pt x="47" y="83"/>
                  </a:cubicBezTo>
                  <a:cubicBezTo>
                    <a:pt x="64" y="83"/>
                    <a:pt x="75" y="67"/>
                    <a:pt x="75" y="49"/>
                  </a:cubicBezTo>
                  <a:cubicBezTo>
                    <a:pt x="75" y="30"/>
                    <a:pt x="65" y="15"/>
                    <a:pt x="48"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0" name="Freeform 37">
              <a:extLst>
                <a:ext uri="{FF2B5EF4-FFF2-40B4-BE49-F238E27FC236}">
                  <a16:creationId xmlns:a16="http://schemas.microsoft.com/office/drawing/2014/main" id="{DCECE63C-3BE4-E3D3-8A34-3F4C88B09AD1}"/>
                </a:ext>
              </a:extLst>
            </p:cNvPr>
            <p:cNvSpPr>
              <a:spLocks/>
            </p:cNvSpPr>
            <p:nvPr/>
          </p:nvSpPr>
          <p:spPr bwMode="auto">
            <a:xfrm>
              <a:off x="3568701" y="-34925"/>
              <a:ext cx="69850" cy="115888"/>
            </a:xfrm>
            <a:custGeom>
              <a:avLst/>
              <a:gdLst>
                <a:gd name="T0" fmla="*/ 66 w 85"/>
                <a:gd name="T1" fmla="*/ 141 h 141"/>
                <a:gd name="T2" fmla="*/ 66 w 85"/>
                <a:gd name="T3" fmla="*/ 82 h 141"/>
                <a:gd name="T4" fmla="*/ 46 w 85"/>
                <a:gd name="T5" fmla="*/ 56 h 141"/>
                <a:gd name="T6" fmla="*/ 19 w 85"/>
                <a:gd name="T7" fmla="*/ 82 h 141"/>
                <a:gd name="T8" fmla="*/ 19 w 85"/>
                <a:gd name="T9" fmla="*/ 141 h 141"/>
                <a:gd name="T10" fmla="*/ 0 w 85"/>
                <a:gd name="T11" fmla="*/ 141 h 141"/>
                <a:gd name="T12" fmla="*/ 0 w 85"/>
                <a:gd name="T13" fmla="*/ 0 h 141"/>
                <a:gd name="T14" fmla="*/ 19 w 85"/>
                <a:gd name="T15" fmla="*/ 0 h 141"/>
                <a:gd name="T16" fmla="*/ 19 w 85"/>
                <a:gd name="T17" fmla="*/ 60 h 141"/>
                <a:gd name="T18" fmla="*/ 52 w 85"/>
                <a:gd name="T19" fmla="*/ 39 h 141"/>
                <a:gd name="T20" fmla="*/ 85 w 85"/>
                <a:gd name="T21" fmla="*/ 77 h 141"/>
                <a:gd name="T22" fmla="*/ 85 w 85"/>
                <a:gd name="T23" fmla="*/ 141 h 141"/>
                <a:gd name="T24" fmla="*/ 66 w 85"/>
                <a:gd name="T25" fmla="*/ 14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5" h="141">
                  <a:moveTo>
                    <a:pt x="66" y="141"/>
                  </a:moveTo>
                  <a:cubicBezTo>
                    <a:pt x="66" y="82"/>
                    <a:pt x="66" y="82"/>
                    <a:pt x="66" y="82"/>
                  </a:cubicBezTo>
                  <a:cubicBezTo>
                    <a:pt x="66" y="66"/>
                    <a:pt x="61" y="56"/>
                    <a:pt x="46" y="56"/>
                  </a:cubicBezTo>
                  <a:cubicBezTo>
                    <a:pt x="31" y="56"/>
                    <a:pt x="21" y="72"/>
                    <a:pt x="19" y="82"/>
                  </a:cubicBezTo>
                  <a:cubicBezTo>
                    <a:pt x="19" y="141"/>
                    <a:pt x="19" y="141"/>
                    <a:pt x="19" y="141"/>
                  </a:cubicBezTo>
                  <a:cubicBezTo>
                    <a:pt x="0" y="141"/>
                    <a:pt x="0" y="141"/>
                    <a:pt x="0" y="141"/>
                  </a:cubicBezTo>
                  <a:cubicBezTo>
                    <a:pt x="0" y="0"/>
                    <a:pt x="0" y="0"/>
                    <a:pt x="0" y="0"/>
                  </a:cubicBezTo>
                  <a:cubicBezTo>
                    <a:pt x="19" y="0"/>
                    <a:pt x="19" y="0"/>
                    <a:pt x="19" y="0"/>
                  </a:cubicBezTo>
                  <a:cubicBezTo>
                    <a:pt x="19" y="60"/>
                    <a:pt x="19" y="60"/>
                    <a:pt x="19" y="60"/>
                  </a:cubicBezTo>
                  <a:cubicBezTo>
                    <a:pt x="25" y="50"/>
                    <a:pt x="36" y="39"/>
                    <a:pt x="52" y="39"/>
                  </a:cubicBezTo>
                  <a:cubicBezTo>
                    <a:pt x="72" y="39"/>
                    <a:pt x="85" y="51"/>
                    <a:pt x="85" y="77"/>
                  </a:cubicBezTo>
                  <a:cubicBezTo>
                    <a:pt x="85" y="141"/>
                    <a:pt x="85" y="141"/>
                    <a:pt x="85" y="141"/>
                  </a:cubicBezTo>
                  <a:lnTo>
                    <a:pt x="66" y="1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1" name="Freeform 38">
              <a:extLst>
                <a:ext uri="{FF2B5EF4-FFF2-40B4-BE49-F238E27FC236}">
                  <a16:creationId xmlns:a16="http://schemas.microsoft.com/office/drawing/2014/main" id="{A628084C-CF66-E7E8-A07E-637CE5D6B84C}"/>
                </a:ext>
              </a:extLst>
            </p:cNvPr>
            <p:cNvSpPr>
              <a:spLocks/>
            </p:cNvSpPr>
            <p:nvPr/>
          </p:nvSpPr>
          <p:spPr bwMode="auto">
            <a:xfrm>
              <a:off x="3654426" y="-23813"/>
              <a:ext cx="50800" cy="106363"/>
            </a:xfrm>
            <a:custGeom>
              <a:avLst/>
              <a:gdLst>
                <a:gd name="T0" fmla="*/ 33 w 61"/>
                <a:gd name="T1" fmla="*/ 41 h 128"/>
                <a:gd name="T2" fmla="*/ 33 w 61"/>
                <a:gd name="T3" fmla="*/ 92 h 128"/>
                <a:gd name="T4" fmla="*/ 37 w 61"/>
                <a:gd name="T5" fmla="*/ 109 h 128"/>
                <a:gd name="T6" fmla="*/ 47 w 61"/>
                <a:gd name="T7" fmla="*/ 113 h 128"/>
                <a:gd name="T8" fmla="*/ 58 w 61"/>
                <a:gd name="T9" fmla="*/ 111 h 128"/>
                <a:gd name="T10" fmla="*/ 60 w 61"/>
                <a:gd name="T11" fmla="*/ 125 h 128"/>
                <a:gd name="T12" fmla="*/ 42 w 61"/>
                <a:gd name="T13" fmla="*/ 128 h 128"/>
                <a:gd name="T14" fmla="*/ 21 w 61"/>
                <a:gd name="T15" fmla="*/ 121 h 128"/>
                <a:gd name="T16" fmla="*/ 15 w 61"/>
                <a:gd name="T17" fmla="*/ 95 h 128"/>
                <a:gd name="T18" fmla="*/ 15 w 61"/>
                <a:gd name="T19" fmla="*/ 41 h 128"/>
                <a:gd name="T20" fmla="*/ 0 w 61"/>
                <a:gd name="T21" fmla="*/ 41 h 128"/>
                <a:gd name="T22" fmla="*/ 0 w 61"/>
                <a:gd name="T23" fmla="*/ 27 h 128"/>
                <a:gd name="T24" fmla="*/ 14 w 61"/>
                <a:gd name="T25" fmla="*/ 27 h 128"/>
                <a:gd name="T26" fmla="*/ 16 w 61"/>
                <a:gd name="T27" fmla="*/ 0 h 128"/>
                <a:gd name="T28" fmla="*/ 33 w 61"/>
                <a:gd name="T29" fmla="*/ 0 h 128"/>
                <a:gd name="T30" fmla="*/ 33 w 61"/>
                <a:gd name="T31" fmla="*/ 27 h 128"/>
                <a:gd name="T32" fmla="*/ 61 w 61"/>
                <a:gd name="T33" fmla="*/ 27 h 128"/>
                <a:gd name="T34" fmla="*/ 61 w 61"/>
                <a:gd name="T35" fmla="*/ 41 h 128"/>
                <a:gd name="T36" fmla="*/ 33 w 61"/>
                <a:gd name="T37" fmla="*/ 4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1" h="128">
                  <a:moveTo>
                    <a:pt x="33" y="41"/>
                  </a:moveTo>
                  <a:cubicBezTo>
                    <a:pt x="33" y="92"/>
                    <a:pt x="33" y="92"/>
                    <a:pt x="33" y="92"/>
                  </a:cubicBezTo>
                  <a:cubicBezTo>
                    <a:pt x="33" y="101"/>
                    <a:pt x="34" y="106"/>
                    <a:pt x="37" y="109"/>
                  </a:cubicBezTo>
                  <a:cubicBezTo>
                    <a:pt x="40" y="112"/>
                    <a:pt x="43" y="113"/>
                    <a:pt x="47" y="113"/>
                  </a:cubicBezTo>
                  <a:cubicBezTo>
                    <a:pt x="52" y="113"/>
                    <a:pt x="56" y="112"/>
                    <a:pt x="58" y="111"/>
                  </a:cubicBezTo>
                  <a:cubicBezTo>
                    <a:pt x="60" y="125"/>
                    <a:pt x="60" y="125"/>
                    <a:pt x="60" y="125"/>
                  </a:cubicBezTo>
                  <a:cubicBezTo>
                    <a:pt x="56" y="127"/>
                    <a:pt x="48" y="128"/>
                    <a:pt x="42" y="128"/>
                  </a:cubicBezTo>
                  <a:cubicBezTo>
                    <a:pt x="33" y="128"/>
                    <a:pt x="27" y="126"/>
                    <a:pt x="21" y="121"/>
                  </a:cubicBezTo>
                  <a:cubicBezTo>
                    <a:pt x="16" y="115"/>
                    <a:pt x="15" y="108"/>
                    <a:pt x="15" y="95"/>
                  </a:cubicBezTo>
                  <a:cubicBezTo>
                    <a:pt x="15" y="41"/>
                    <a:pt x="15" y="41"/>
                    <a:pt x="15" y="41"/>
                  </a:cubicBezTo>
                  <a:cubicBezTo>
                    <a:pt x="0" y="41"/>
                    <a:pt x="0" y="41"/>
                    <a:pt x="0" y="41"/>
                  </a:cubicBezTo>
                  <a:cubicBezTo>
                    <a:pt x="0" y="27"/>
                    <a:pt x="0" y="27"/>
                    <a:pt x="0" y="27"/>
                  </a:cubicBezTo>
                  <a:cubicBezTo>
                    <a:pt x="14" y="27"/>
                    <a:pt x="14" y="27"/>
                    <a:pt x="14" y="27"/>
                  </a:cubicBezTo>
                  <a:cubicBezTo>
                    <a:pt x="16" y="0"/>
                    <a:pt x="16" y="0"/>
                    <a:pt x="16" y="0"/>
                  </a:cubicBezTo>
                  <a:cubicBezTo>
                    <a:pt x="33" y="0"/>
                    <a:pt x="33" y="0"/>
                    <a:pt x="33" y="0"/>
                  </a:cubicBezTo>
                  <a:cubicBezTo>
                    <a:pt x="33" y="27"/>
                    <a:pt x="33" y="27"/>
                    <a:pt x="33" y="27"/>
                  </a:cubicBezTo>
                  <a:cubicBezTo>
                    <a:pt x="61" y="27"/>
                    <a:pt x="61" y="27"/>
                    <a:pt x="61" y="27"/>
                  </a:cubicBezTo>
                  <a:cubicBezTo>
                    <a:pt x="61" y="41"/>
                    <a:pt x="61" y="41"/>
                    <a:pt x="61" y="41"/>
                  </a:cubicBezTo>
                  <a:cubicBezTo>
                    <a:pt x="33" y="41"/>
                    <a:pt x="33" y="41"/>
                    <a:pt x="3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2" name="Freeform 39">
              <a:extLst>
                <a:ext uri="{FF2B5EF4-FFF2-40B4-BE49-F238E27FC236}">
                  <a16:creationId xmlns:a16="http://schemas.microsoft.com/office/drawing/2014/main" id="{644BE14E-EA94-5B64-6A69-FD38062EC86B}"/>
                </a:ext>
              </a:extLst>
            </p:cNvPr>
            <p:cNvSpPr>
              <a:spLocks/>
            </p:cNvSpPr>
            <p:nvPr/>
          </p:nvSpPr>
          <p:spPr bwMode="auto">
            <a:xfrm>
              <a:off x="3711576" y="-3175"/>
              <a:ext cx="63500" cy="85725"/>
            </a:xfrm>
            <a:custGeom>
              <a:avLst/>
              <a:gdLst>
                <a:gd name="T0" fmla="*/ 68 w 78"/>
                <a:gd name="T1" fmla="*/ 94 h 103"/>
                <a:gd name="T2" fmla="*/ 39 w 78"/>
                <a:gd name="T3" fmla="*/ 103 h 103"/>
                <a:gd name="T4" fmla="*/ 0 w 78"/>
                <a:gd name="T5" fmla="*/ 86 h 103"/>
                <a:gd name="T6" fmla="*/ 10 w 78"/>
                <a:gd name="T7" fmla="*/ 74 h 103"/>
                <a:gd name="T8" fmla="*/ 40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3" y="99"/>
                    <a:pt x="54" y="103"/>
                    <a:pt x="39" y="103"/>
                  </a:cubicBezTo>
                  <a:cubicBezTo>
                    <a:pt x="19" y="103"/>
                    <a:pt x="5" y="91"/>
                    <a:pt x="0" y="86"/>
                  </a:cubicBezTo>
                  <a:cubicBezTo>
                    <a:pt x="10" y="74"/>
                    <a:pt x="10" y="74"/>
                    <a:pt x="10" y="74"/>
                  </a:cubicBezTo>
                  <a:cubicBezTo>
                    <a:pt x="16" y="80"/>
                    <a:pt x="28" y="88"/>
                    <a:pt x="40" y="88"/>
                  </a:cubicBezTo>
                  <a:cubicBezTo>
                    <a:pt x="51" y="88"/>
                    <a:pt x="59" y="84"/>
                    <a:pt x="59" y="75"/>
                  </a:cubicBezTo>
                  <a:cubicBezTo>
                    <a:pt x="59" y="66"/>
                    <a:pt x="49" y="63"/>
                    <a:pt x="43" y="61"/>
                  </a:cubicBezTo>
                  <a:cubicBezTo>
                    <a:pt x="38"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4" y="89"/>
                    <a:pt x="6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3" name="Freeform 40">
              <a:extLst>
                <a:ext uri="{FF2B5EF4-FFF2-40B4-BE49-F238E27FC236}">
                  <a16:creationId xmlns:a16="http://schemas.microsoft.com/office/drawing/2014/main" id="{EF137B69-3191-B6FE-C47C-0D807733E2CB}"/>
                </a:ext>
              </a:extLst>
            </p:cNvPr>
            <p:cNvSpPr>
              <a:spLocks noEditPoints="1"/>
            </p:cNvSpPr>
            <p:nvPr/>
          </p:nvSpPr>
          <p:spPr bwMode="auto">
            <a:xfrm>
              <a:off x="2498726" y="157163"/>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6 h 136"/>
                <a:gd name="T12" fmla="*/ 113 w 113"/>
                <a:gd name="T13" fmla="*/ 68 h 136"/>
                <a:gd name="T14" fmla="*/ 92 w 113"/>
                <a:gd name="T15" fmla="*/ 119 h 136"/>
                <a:gd name="T16" fmla="*/ 78 w 113"/>
                <a:gd name="T17" fmla="*/ 28 h 136"/>
                <a:gd name="T18" fmla="*/ 45 w 113"/>
                <a:gd name="T19" fmla="*/ 15 h 136"/>
                <a:gd name="T20" fmla="*/ 20 w 113"/>
                <a:gd name="T21" fmla="*/ 15 h 136"/>
                <a:gd name="T22" fmla="*/ 20 w 113"/>
                <a:gd name="T23" fmla="*/ 119 h 136"/>
                <a:gd name="T24" fmla="*/ 45 w 113"/>
                <a:gd name="T25" fmla="*/ 119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5"/>
                    <a:pt x="92" y="16"/>
                  </a:cubicBezTo>
                  <a:cubicBezTo>
                    <a:pt x="103" y="27"/>
                    <a:pt x="113" y="44"/>
                    <a:pt x="113" y="68"/>
                  </a:cubicBezTo>
                  <a:cubicBezTo>
                    <a:pt x="113" y="91"/>
                    <a:pt x="104" y="108"/>
                    <a:pt x="92" y="119"/>
                  </a:cubicBezTo>
                  <a:close/>
                  <a:moveTo>
                    <a:pt x="78" y="28"/>
                  </a:moveTo>
                  <a:cubicBezTo>
                    <a:pt x="70" y="19"/>
                    <a:pt x="59" y="15"/>
                    <a:pt x="45" y="15"/>
                  </a:cubicBezTo>
                  <a:cubicBezTo>
                    <a:pt x="20" y="15"/>
                    <a:pt x="20" y="15"/>
                    <a:pt x="20" y="15"/>
                  </a:cubicBezTo>
                  <a:cubicBezTo>
                    <a:pt x="20" y="119"/>
                    <a:pt x="20" y="119"/>
                    <a:pt x="20" y="119"/>
                  </a:cubicBezTo>
                  <a:cubicBezTo>
                    <a:pt x="45" y="119"/>
                    <a:pt x="45" y="119"/>
                    <a:pt x="45" y="119"/>
                  </a:cubicBezTo>
                  <a:cubicBezTo>
                    <a:pt x="58" y="119"/>
                    <a:pt x="69" y="116"/>
                    <a:pt x="78" y="107"/>
                  </a:cubicBezTo>
                  <a:cubicBezTo>
                    <a:pt x="87" y="98"/>
                    <a:pt x="92" y="84"/>
                    <a:pt x="92" y="68"/>
                  </a:cubicBezTo>
                  <a:cubicBezTo>
                    <a:pt x="92" y="51"/>
                    <a:pt x="87" y="36"/>
                    <a:pt x="7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4" name="Freeform 41">
              <a:extLst>
                <a:ext uri="{FF2B5EF4-FFF2-40B4-BE49-F238E27FC236}">
                  <a16:creationId xmlns:a16="http://schemas.microsoft.com/office/drawing/2014/main" id="{821A2D0B-222A-FACB-58E1-95FBC0126991}"/>
                </a:ext>
              </a:extLst>
            </p:cNvPr>
            <p:cNvSpPr>
              <a:spLocks noEditPoints="1"/>
            </p:cNvSpPr>
            <p:nvPr/>
          </p:nvSpPr>
          <p:spPr bwMode="auto">
            <a:xfrm>
              <a:off x="2605088"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5" name="Rectangle 42">
              <a:extLst>
                <a:ext uri="{FF2B5EF4-FFF2-40B4-BE49-F238E27FC236}">
                  <a16:creationId xmlns:a16="http://schemas.microsoft.com/office/drawing/2014/main" id="{7DEFDA0D-DEC0-C80E-280E-37E6A828C659}"/>
                </a:ext>
              </a:extLst>
            </p:cNvPr>
            <p:cNvSpPr>
              <a:spLocks noChangeArrowheads="1"/>
            </p:cNvSpPr>
            <p:nvPr/>
          </p:nvSpPr>
          <p:spPr bwMode="auto">
            <a:xfrm>
              <a:off x="2697163" y="153988"/>
              <a:ext cx="15875" cy="1158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6" name="Freeform 43">
              <a:extLst>
                <a:ext uri="{FF2B5EF4-FFF2-40B4-BE49-F238E27FC236}">
                  <a16:creationId xmlns:a16="http://schemas.microsoft.com/office/drawing/2014/main" id="{E1B199F1-629A-2B40-F991-6A433992CFCB}"/>
                </a:ext>
              </a:extLst>
            </p:cNvPr>
            <p:cNvSpPr>
              <a:spLocks noEditPoints="1"/>
            </p:cNvSpPr>
            <p:nvPr/>
          </p:nvSpPr>
          <p:spPr bwMode="auto">
            <a:xfrm>
              <a:off x="2736851" y="150813"/>
              <a:ext cx="20638" cy="119063"/>
            </a:xfrm>
            <a:custGeom>
              <a:avLst/>
              <a:gdLst>
                <a:gd name="T0" fmla="*/ 12 w 25"/>
                <a:gd name="T1" fmla="*/ 25 h 144"/>
                <a:gd name="T2" fmla="*/ 0 w 25"/>
                <a:gd name="T3" fmla="*/ 13 h 144"/>
                <a:gd name="T4" fmla="*/ 12 w 25"/>
                <a:gd name="T5" fmla="*/ 0 h 144"/>
                <a:gd name="T6" fmla="*/ 25 w 25"/>
                <a:gd name="T7" fmla="*/ 12 h 144"/>
                <a:gd name="T8" fmla="*/ 12 w 25"/>
                <a:gd name="T9" fmla="*/ 25 h 144"/>
                <a:gd name="T10" fmla="*/ 3 w 25"/>
                <a:gd name="T11" fmla="*/ 144 h 144"/>
                <a:gd name="T12" fmla="*/ 3 w 25"/>
                <a:gd name="T13" fmla="*/ 45 h 144"/>
                <a:gd name="T14" fmla="*/ 22 w 25"/>
                <a:gd name="T15" fmla="*/ 45 h 144"/>
                <a:gd name="T16" fmla="*/ 22 w 25"/>
                <a:gd name="T17" fmla="*/ 144 h 144"/>
                <a:gd name="T18" fmla="*/ 3 w 25"/>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4">
                  <a:moveTo>
                    <a:pt x="12" y="25"/>
                  </a:moveTo>
                  <a:cubicBezTo>
                    <a:pt x="5" y="25"/>
                    <a:pt x="0" y="20"/>
                    <a:pt x="0" y="13"/>
                  </a:cubicBezTo>
                  <a:cubicBezTo>
                    <a:pt x="0" y="6"/>
                    <a:pt x="5" y="0"/>
                    <a:pt x="12" y="0"/>
                  </a:cubicBezTo>
                  <a:cubicBezTo>
                    <a:pt x="20" y="0"/>
                    <a:pt x="25" y="6"/>
                    <a:pt x="25" y="12"/>
                  </a:cubicBezTo>
                  <a:cubicBezTo>
                    <a:pt x="25" y="19"/>
                    <a:pt x="20" y="25"/>
                    <a:pt x="12"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7" name="Freeform 44">
              <a:extLst>
                <a:ext uri="{FF2B5EF4-FFF2-40B4-BE49-F238E27FC236}">
                  <a16:creationId xmlns:a16="http://schemas.microsoft.com/office/drawing/2014/main" id="{344578C9-CCB4-4F2D-6F97-A69FE48FE92E}"/>
                </a:ext>
              </a:extLst>
            </p:cNvPr>
            <p:cNvSpPr>
              <a:spLocks/>
            </p:cNvSpPr>
            <p:nvPr/>
          </p:nvSpPr>
          <p:spPr bwMode="auto">
            <a:xfrm>
              <a:off x="2768601" y="188913"/>
              <a:ext cx="79375" cy="80963"/>
            </a:xfrm>
            <a:custGeom>
              <a:avLst/>
              <a:gdLst>
                <a:gd name="T0" fmla="*/ 30 w 50"/>
                <a:gd name="T1" fmla="*/ 51 h 51"/>
                <a:gd name="T2" fmla="*/ 19 w 50"/>
                <a:gd name="T3" fmla="*/ 51 h 51"/>
                <a:gd name="T4" fmla="*/ 0 w 50"/>
                <a:gd name="T5" fmla="*/ 0 h 51"/>
                <a:gd name="T6" fmla="*/ 10 w 50"/>
                <a:gd name="T7" fmla="*/ 0 h 51"/>
                <a:gd name="T8" fmla="*/ 25 w 50"/>
                <a:gd name="T9" fmla="*/ 41 h 51"/>
                <a:gd name="T10" fmla="*/ 39 w 50"/>
                <a:gd name="T11" fmla="*/ 0 h 51"/>
                <a:gd name="T12" fmla="*/ 50 w 50"/>
                <a:gd name="T13" fmla="*/ 0 h 51"/>
                <a:gd name="T14" fmla="*/ 30 w 50"/>
                <a:gd name="T15" fmla="*/ 51 h 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 h="51">
                  <a:moveTo>
                    <a:pt x="30" y="51"/>
                  </a:moveTo>
                  <a:lnTo>
                    <a:pt x="19" y="51"/>
                  </a:lnTo>
                  <a:lnTo>
                    <a:pt x="0" y="0"/>
                  </a:lnTo>
                  <a:lnTo>
                    <a:pt x="10" y="0"/>
                  </a:lnTo>
                  <a:lnTo>
                    <a:pt x="25" y="41"/>
                  </a:lnTo>
                  <a:lnTo>
                    <a:pt x="39" y="0"/>
                  </a:lnTo>
                  <a:lnTo>
                    <a:pt x="50" y="0"/>
                  </a:lnTo>
                  <a:lnTo>
                    <a:pt x="30"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8" name="Freeform 45">
              <a:extLst>
                <a:ext uri="{FF2B5EF4-FFF2-40B4-BE49-F238E27FC236}">
                  <a16:creationId xmlns:a16="http://schemas.microsoft.com/office/drawing/2014/main" id="{2236A563-D056-2155-A154-64F4FBDBB116}"/>
                </a:ext>
              </a:extLst>
            </p:cNvPr>
            <p:cNvSpPr>
              <a:spLocks noEditPoints="1"/>
            </p:cNvSpPr>
            <p:nvPr/>
          </p:nvSpPr>
          <p:spPr bwMode="auto">
            <a:xfrm>
              <a:off x="28559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0"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 name="Freeform 46">
              <a:extLst>
                <a:ext uri="{FF2B5EF4-FFF2-40B4-BE49-F238E27FC236}">
                  <a16:creationId xmlns:a16="http://schemas.microsoft.com/office/drawing/2014/main" id="{F4BF70B8-9555-C261-D3C1-88BD30FC33CC}"/>
                </a:ext>
              </a:extLst>
            </p:cNvPr>
            <p:cNvSpPr>
              <a:spLocks/>
            </p:cNvSpPr>
            <p:nvPr/>
          </p:nvSpPr>
          <p:spPr bwMode="auto">
            <a:xfrm>
              <a:off x="2947988" y="185738"/>
              <a:ext cx="47625"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 name="Freeform 47">
              <a:extLst>
                <a:ext uri="{FF2B5EF4-FFF2-40B4-BE49-F238E27FC236}">
                  <a16:creationId xmlns:a16="http://schemas.microsoft.com/office/drawing/2014/main" id="{2EFAC510-CEEE-DA5A-FAA3-F170FED7622E}"/>
                </a:ext>
              </a:extLst>
            </p:cNvPr>
            <p:cNvSpPr>
              <a:spLocks noEditPoints="1"/>
            </p:cNvSpPr>
            <p:nvPr/>
          </p:nvSpPr>
          <p:spPr bwMode="auto">
            <a:xfrm>
              <a:off x="2998788" y="185738"/>
              <a:ext cx="74613" cy="85725"/>
            </a:xfrm>
            <a:custGeom>
              <a:avLst/>
              <a:gdLst>
                <a:gd name="T0" fmla="*/ 20 w 90"/>
                <a:gd name="T1" fmla="*/ 56 h 103"/>
                <a:gd name="T2" fmla="*/ 49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49" y="88"/>
                  </a:cubicBezTo>
                  <a:cubicBezTo>
                    <a:pt x="68" y="88"/>
                    <a:pt x="79" y="78"/>
                    <a:pt x="80" y="77"/>
                  </a:cubicBezTo>
                  <a:cubicBezTo>
                    <a:pt x="88" y="89"/>
                    <a:pt x="88" y="89"/>
                    <a:pt x="88" y="89"/>
                  </a:cubicBezTo>
                  <a:cubicBezTo>
                    <a:pt x="88" y="89"/>
                    <a:pt x="74"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8" y="14"/>
                    <a:pt x="20" y="29"/>
                    <a:pt x="19" y="42"/>
                  </a:cubicBezTo>
                  <a:cubicBezTo>
                    <a:pt x="71" y="42"/>
                    <a:pt x="71" y="42"/>
                    <a:pt x="71" y="42"/>
                  </a:cubicBezTo>
                  <a:cubicBezTo>
                    <a:pt x="71"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 name="Freeform 48">
              <a:extLst>
                <a:ext uri="{FF2B5EF4-FFF2-40B4-BE49-F238E27FC236}">
                  <a16:creationId xmlns:a16="http://schemas.microsoft.com/office/drawing/2014/main" id="{9F75901F-04A3-6B7A-4918-99E7F7C4A01F}"/>
                </a:ext>
              </a:extLst>
            </p:cNvPr>
            <p:cNvSpPr>
              <a:spLocks noEditPoints="1"/>
            </p:cNvSpPr>
            <p:nvPr/>
          </p:nvSpPr>
          <p:spPr bwMode="auto">
            <a:xfrm>
              <a:off x="3084513" y="153988"/>
              <a:ext cx="77788" cy="117475"/>
            </a:xfrm>
            <a:custGeom>
              <a:avLst/>
              <a:gdLst>
                <a:gd name="T0" fmla="*/ 78 w 94"/>
                <a:gd name="T1" fmla="*/ 141 h 143"/>
                <a:gd name="T2" fmla="*/ 75 w 94"/>
                <a:gd name="T3" fmla="*/ 125 h 143"/>
                <a:gd name="T4" fmla="*/ 42 w 94"/>
                <a:gd name="T5" fmla="*/ 143 h 143"/>
                <a:gd name="T6" fmla="*/ 0 w 94"/>
                <a:gd name="T7" fmla="*/ 91 h 143"/>
                <a:gd name="T8" fmla="*/ 44 w 94"/>
                <a:gd name="T9" fmla="*/ 40 h 143"/>
                <a:gd name="T10" fmla="*/ 75 w 94"/>
                <a:gd name="T11" fmla="*/ 58 h 143"/>
                <a:gd name="T12" fmla="*/ 75 w 94"/>
                <a:gd name="T13" fmla="*/ 0 h 143"/>
                <a:gd name="T14" fmla="*/ 94 w 94"/>
                <a:gd name="T15" fmla="*/ 0 h 143"/>
                <a:gd name="T16" fmla="*/ 94 w 94"/>
                <a:gd name="T17" fmla="*/ 141 h 143"/>
                <a:gd name="T18" fmla="*/ 78 w 94"/>
                <a:gd name="T19" fmla="*/ 141 h 143"/>
                <a:gd name="T20" fmla="*/ 48 w 94"/>
                <a:gd name="T21" fmla="*/ 54 h 143"/>
                <a:gd name="T22" fmla="*/ 19 w 94"/>
                <a:gd name="T23" fmla="*/ 90 h 143"/>
                <a:gd name="T24" fmla="*/ 47 w 94"/>
                <a:gd name="T25" fmla="*/ 127 h 143"/>
                <a:gd name="T26" fmla="*/ 75 w 94"/>
                <a:gd name="T27" fmla="*/ 90 h 143"/>
                <a:gd name="T28" fmla="*/ 48 w 94"/>
                <a:gd name="T29" fmla="*/ 5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43">
                  <a:moveTo>
                    <a:pt x="78" y="141"/>
                  </a:moveTo>
                  <a:cubicBezTo>
                    <a:pt x="75" y="125"/>
                    <a:pt x="75" y="125"/>
                    <a:pt x="75" y="125"/>
                  </a:cubicBezTo>
                  <a:cubicBezTo>
                    <a:pt x="74" y="126"/>
                    <a:pt x="65" y="143"/>
                    <a:pt x="42" y="143"/>
                  </a:cubicBezTo>
                  <a:cubicBezTo>
                    <a:pt x="16" y="143"/>
                    <a:pt x="0" y="121"/>
                    <a:pt x="0" y="91"/>
                  </a:cubicBezTo>
                  <a:cubicBezTo>
                    <a:pt x="0" y="62"/>
                    <a:pt x="18" y="40"/>
                    <a:pt x="44" y="40"/>
                  </a:cubicBezTo>
                  <a:cubicBezTo>
                    <a:pt x="65" y="40"/>
                    <a:pt x="74" y="56"/>
                    <a:pt x="75" y="58"/>
                  </a:cubicBezTo>
                  <a:cubicBezTo>
                    <a:pt x="75" y="0"/>
                    <a:pt x="75" y="0"/>
                    <a:pt x="75" y="0"/>
                  </a:cubicBezTo>
                  <a:cubicBezTo>
                    <a:pt x="94" y="0"/>
                    <a:pt x="94" y="0"/>
                    <a:pt x="94" y="0"/>
                  </a:cubicBezTo>
                  <a:cubicBezTo>
                    <a:pt x="94" y="141"/>
                    <a:pt x="94" y="141"/>
                    <a:pt x="94" y="141"/>
                  </a:cubicBezTo>
                  <a:cubicBezTo>
                    <a:pt x="78" y="141"/>
                    <a:pt x="78" y="141"/>
                    <a:pt x="78" y="141"/>
                  </a:cubicBezTo>
                  <a:close/>
                  <a:moveTo>
                    <a:pt x="48" y="54"/>
                  </a:moveTo>
                  <a:cubicBezTo>
                    <a:pt x="30" y="54"/>
                    <a:pt x="19" y="71"/>
                    <a:pt x="19" y="90"/>
                  </a:cubicBezTo>
                  <a:cubicBezTo>
                    <a:pt x="19" y="110"/>
                    <a:pt x="29" y="127"/>
                    <a:pt x="47" y="127"/>
                  </a:cubicBezTo>
                  <a:cubicBezTo>
                    <a:pt x="64" y="127"/>
                    <a:pt x="75" y="110"/>
                    <a:pt x="75" y="90"/>
                  </a:cubicBezTo>
                  <a:cubicBezTo>
                    <a:pt x="76" y="71"/>
                    <a:pt x="66" y="54"/>
                    <a:pt x="48"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 name="Freeform 49">
              <a:extLst>
                <a:ext uri="{FF2B5EF4-FFF2-40B4-BE49-F238E27FC236}">
                  <a16:creationId xmlns:a16="http://schemas.microsoft.com/office/drawing/2014/main" id="{746411D7-FE52-9D4A-5F9C-E781E2B0A65A}"/>
                </a:ext>
              </a:extLst>
            </p:cNvPr>
            <p:cNvSpPr>
              <a:spLocks/>
            </p:cNvSpPr>
            <p:nvPr/>
          </p:nvSpPr>
          <p:spPr bwMode="auto">
            <a:xfrm>
              <a:off x="3209926" y="152400"/>
              <a:ext cx="53975" cy="117475"/>
            </a:xfrm>
            <a:custGeom>
              <a:avLst/>
              <a:gdLst>
                <a:gd name="T0" fmla="*/ 61 w 64"/>
                <a:gd name="T1" fmla="*/ 18 h 142"/>
                <a:gd name="T2" fmla="*/ 49 w 64"/>
                <a:gd name="T3" fmla="*/ 15 h 142"/>
                <a:gd name="T4" fmla="*/ 36 w 64"/>
                <a:gd name="T5" fmla="*/ 21 h 142"/>
                <a:gd name="T6" fmla="*/ 34 w 64"/>
                <a:gd name="T7" fmla="*/ 35 h 142"/>
                <a:gd name="T8" fmla="*/ 34 w 64"/>
                <a:gd name="T9" fmla="*/ 43 h 142"/>
                <a:gd name="T10" fmla="*/ 59 w 64"/>
                <a:gd name="T11" fmla="*/ 43 h 142"/>
                <a:gd name="T12" fmla="*/ 59 w 64"/>
                <a:gd name="T13" fmla="*/ 57 h 142"/>
                <a:gd name="T14" fmla="*/ 34 w 64"/>
                <a:gd name="T15" fmla="*/ 57 h 142"/>
                <a:gd name="T16" fmla="*/ 34 w 64"/>
                <a:gd name="T17" fmla="*/ 142 h 142"/>
                <a:gd name="T18" fmla="*/ 15 w 64"/>
                <a:gd name="T19" fmla="*/ 142 h 142"/>
                <a:gd name="T20" fmla="*/ 15 w 64"/>
                <a:gd name="T21" fmla="*/ 57 h 142"/>
                <a:gd name="T22" fmla="*/ 0 w 64"/>
                <a:gd name="T23" fmla="*/ 57 h 142"/>
                <a:gd name="T24" fmla="*/ 0 w 64"/>
                <a:gd name="T25" fmla="*/ 43 h 142"/>
                <a:gd name="T26" fmla="*/ 15 w 64"/>
                <a:gd name="T27" fmla="*/ 43 h 142"/>
                <a:gd name="T28" fmla="*/ 15 w 64"/>
                <a:gd name="T29" fmla="*/ 32 h 142"/>
                <a:gd name="T30" fmla="*/ 22 w 64"/>
                <a:gd name="T31" fmla="*/ 9 h 142"/>
                <a:gd name="T32" fmla="*/ 45 w 64"/>
                <a:gd name="T33" fmla="*/ 0 h 142"/>
                <a:gd name="T34" fmla="*/ 64 w 64"/>
                <a:gd name="T35" fmla="*/ 4 h 142"/>
                <a:gd name="T36" fmla="*/ 61 w 64"/>
                <a:gd name="T37" fmla="*/ 1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 h="142">
                  <a:moveTo>
                    <a:pt x="61" y="18"/>
                  </a:moveTo>
                  <a:cubicBezTo>
                    <a:pt x="61" y="18"/>
                    <a:pt x="55" y="15"/>
                    <a:pt x="49" y="15"/>
                  </a:cubicBezTo>
                  <a:cubicBezTo>
                    <a:pt x="43" y="15"/>
                    <a:pt x="39" y="17"/>
                    <a:pt x="36" y="21"/>
                  </a:cubicBezTo>
                  <a:cubicBezTo>
                    <a:pt x="34" y="24"/>
                    <a:pt x="34" y="29"/>
                    <a:pt x="34" y="35"/>
                  </a:cubicBezTo>
                  <a:cubicBezTo>
                    <a:pt x="34" y="43"/>
                    <a:pt x="34" y="43"/>
                    <a:pt x="34" y="43"/>
                  </a:cubicBezTo>
                  <a:cubicBezTo>
                    <a:pt x="59" y="43"/>
                    <a:pt x="59" y="43"/>
                    <a:pt x="59" y="43"/>
                  </a:cubicBezTo>
                  <a:cubicBezTo>
                    <a:pt x="59" y="57"/>
                    <a:pt x="59" y="57"/>
                    <a:pt x="59" y="57"/>
                  </a:cubicBezTo>
                  <a:cubicBezTo>
                    <a:pt x="34" y="57"/>
                    <a:pt x="34" y="57"/>
                    <a:pt x="34" y="57"/>
                  </a:cubicBezTo>
                  <a:cubicBezTo>
                    <a:pt x="34" y="142"/>
                    <a:pt x="34" y="142"/>
                    <a:pt x="34" y="142"/>
                  </a:cubicBezTo>
                  <a:cubicBezTo>
                    <a:pt x="15" y="142"/>
                    <a:pt x="15" y="142"/>
                    <a:pt x="15" y="142"/>
                  </a:cubicBezTo>
                  <a:cubicBezTo>
                    <a:pt x="15" y="57"/>
                    <a:pt x="15" y="57"/>
                    <a:pt x="15" y="57"/>
                  </a:cubicBezTo>
                  <a:cubicBezTo>
                    <a:pt x="0" y="57"/>
                    <a:pt x="0" y="57"/>
                    <a:pt x="0" y="57"/>
                  </a:cubicBezTo>
                  <a:cubicBezTo>
                    <a:pt x="0" y="43"/>
                    <a:pt x="0" y="43"/>
                    <a:pt x="0" y="43"/>
                  </a:cubicBezTo>
                  <a:cubicBezTo>
                    <a:pt x="15" y="43"/>
                    <a:pt x="15" y="43"/>
                    <a:pt x="15" y="43"/>
                  </a:cubicBezTo>
                  <a:cubicBezTo>
                    <a:pt x="15" y="32"/>
                    <a:pt x="15" y="32"/>
                    <a:pt x="15" y="32"/>
                  </a:cubicBezTo>
                  <a:cubicBezTo>
                    <a:pt x="15" y="21"/>
                    <a:pt x="18" y="14"/>
                    <a:pt x="22" y="9"/>
                  </a:cubicBezTo>
                  <a:cubicBezTo>
                    <a:pt x="27" y="4"/>
                    <a:pt x="34" y="0"/>
                    <a:pt x="45" y="0"/>
                  </a:cubicBezTo>
                  <a:cubicBezTo>
                    <a:pt x="55" y="0"/>
                    <a:pt x="62" y="3"/>
                    <a:pt x="64" y="4"/>
                  </a:cubicBezTo>
                  <a:lnTo>
                    <a:pt x="61"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3" name="Freeform 50">
              <a:extLst>
                <a:ext uri="{FF2B5EF4-FFF2-40B4-BE49-F238E27FC236}">
                  <a16:creationId xmlns:a16="http://schemas.microsoft.com/office/drawing/2014/main" id="{71C2BF5D-0F27-5DC4-E839-53363129AF20}"/>
                </a:ext>
              </a:extLst>
            </p:cNvPr>
            <p:cNvSpPr>
              <a:spLocks/>
            </p:cNvSpPr>
            <p:nvPr/>
          </p:nvSpPr>
          <p:spPr bwMode="auto">
            <a:xfrm>
              <a:off x="3270251" y="185738"/>
              <a:ext cx="46038"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 name="Freeform 51">
              <a:extLst>
                <a:ext uri="{FF2B5EF4-FFF2-40B4-BE49-F238E27FC236}">
                  <a16:creationId xmlns:a16="http://schemas.microsoft.com/office/drawing/2014/main" id="{6AAE8FD2-F294-9C4A-F94A-068B4B7ABCFB}"/>
                </a:ext>
              </a:extLst>
            </p:cNvPr>
            <p:cNvSpPr>
              <a:spLocks noEditPoints="1"/>
            </p:cNvSpPr>
            <p:nvPr/>
          </p:nvSpPr>
          <p:spPr bwMode="auto">
            <a:xfrm>
              <a:off x="3321051" y="185738"/>
              <a:ext cx="79375" cy="85725"/>
            </a:xfrm>
            <a:custGeom>
              <a:avLst/>
              <a:gdLst>
                <a:gd name="T0" fmla="*/ 48 w 96"/>
                <a:gd name="T1" fmla="*/ 102 h 102"/>
                <a:gd name="T2" fmla="*/ 0 w 96"/>
                <a:gd name="T3" fmla="*/ 51 h 102"/>
                <a:gd name="T4" fmla="*/ 48 w 96"/>
                <a:gd name="T5" fmla="*/ 0 h 102"/>
                <a:gd name="T6" fmla="*/ 96 w 96"/>
                <a:gd name="T7" fmla="*/ 51 h 102"/>
                <a:gd name="T8" fmla="*/ 48 w 96"/>
                <a:gd name="T9" fmla="*/ 102 h 102"/>
                <a:gd name="T10" fmla="*/ 48 w 96"/>
                <a:gd name="T11" fmla="*/ 14 h 102"/>
                <a:gd name="T12" fmla="*/ 20 w 96"/>
                <a:gd name="T13" fmla="*/ 51 h 102"/>
                <a:gd name="T14" fmla="*/ 48 w 96"/>
                <a:gd name="T15" fmla="*/ 88 h 102"/>
                <a:gd name="T16" fmla="*/ 77 w 96"/>
                <a:gd name="T17" fmla="*/ 51 h 102"/>
                <a:gd name="T18" fmla="*/ 48 w 96"/>
                <a:gd name="T19" fmla="*/ 14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102">
                  <a:moveTo>
                    <a:pt x="48" y="102"/>
                  </a:moveTo>
                  <a:cubicBezTo>
                    <a:pt x="20" y="102"/>
                    <a:pt x="0" y="82"/>
                    <a:pt x="0" y="51"/>
                  </a:cubicBezTo>
                  <a:cubicBezTo>
                    <a:pt x="0" y="20"/>
                    <a:pt x="20" y="0"/>
                    <a:pt x="48" y="0"/>
                  </a:cubicBezTo>
                  <a:cubicBezTo>
                    <a:pt x="77" y="0"/>
                    <a:pt x="96" y="20"/>
                    <a:pt x="96" y="51"/>
                  </a:cubicBezTo>
                  <a:cubicBezTo>
                    <a:pt x="96" y="82"/>
                    <a:pt x="77" y="102"/>
                    <a:pt x="48" y="102"/>
                  </a:cubicBezTo>
                  <a:close/>
                  <a:moveTo>
                    <a:pt x="48" y="14"/>
                  </a:moveTo>
                  <a:cubicBezTo>
                    <a:pt x="30" y="14"/>
                    <a:pt x="20" y="29"/>
                    <a:pt x="20" y="51"/>
                  </a:cubicBezTo>
                  <a:cubicBezTo>
                    <a:pt x="20" y="72"/>
                    <a:pt x="30" y="88"/>
                    <a:pt x="48" y="88"/>
                  </a:cubicBezTo>
                  <a:cubicBezTo>
                    <a:pt x="67" y="88"/>
                    <a:pt x="77" y="72"/>
                    <a:pt x="77" y="51"/>
                  </a:cubicBezTo>
                  <a:cubicBezTo>
                    <a:pt x="77" y="29"/>
                    <a:pt x="67" y="14"/>
                    <a:pt x="48"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 name="Freeform 52">
              <a:extLst>
                <a:ext uri="{FF2B5EF4-FFF2-40B4-BE49-F238E27FC236}">
                  <a16:creationId xmlns:a16="http://schemas.microsoft.com/office/drawing/2014/main" id="{C590DB0F-DC19-CD6D-2F4D-61479185D8A5}"/>
                </a:ext>
              </a:extLst>
            </p:cNvPr>
            <p:cNvSpPr>
              <a:spLocks/>
            </p:cNvSpPr>
            <p:nvPr/>
          </p:nvSpPr>
          <p:spPr bwMode="auto">
            <a:xfrm>
              <a:off x="3419476" y="185738"/>
              <a:ext cx="117475" cy="84138"/>
            </a:xfrm>
            <a:custGeom>
              <a:avLst/>
              <a:gdLst>
                <a:gd name="T0" fmla="*/ 123 w 142"/>
                <a:gd name="T1" fmla="*/ 101 h 101"/>
                <a:gd name="T2" fmla="*/ 123 w 142"/>
                <a:gd name="T3" fmla="*/ 39 h 101"/>
                <a:gd name="T4" fmla="*/ 106 w 142"/>
                <a:gd name="T5" fmla="*/ 16 h 101"/>
                <a:gd name="T6" fmla="*/ 80 w 142"/>
                <a:gd name="T7" fmla="*/ 41 h 101"/>
                <a:gd name="T8" fmla="*/ 80 w 142"/>
                <a:gd name="T9" fmla="*/ 101 h 101"/>
                <a:gd name="T10" fmla="*/ 62 w 142"/>
                <a:gd name="T11" fmla="*/ 101 h 101"/>
                <a:gd name="T12" fmla="*/ 62 w 142"/>
                <a:gd name="T13" fmla="*/ 39 h 101"/>
                <a:gd name="T14" fmla="*/ 44 w 142"/>
                <a:gd name="T15" fmla="*/ 16 h 101"/>
                <a:gd name="T16" fmla="*/ 19 w 142"/>
                <a:gd name="T17" fmla="*/ 41 h 101"/>
                <a:gd name="T18" fmla="*/ 19 w 142"/>
                <a:gd name="T19" fmla="*/ 101 h 101"/>
                <a:gd name="T20" fmla="*/ 0 w 142"/>
                <a:gd name="T21" fmla="*/ 101 h 101"/>
                <a:gd name="T22" fmla="*/ 0 w 142"/>
                <a:gd name="T23" fmla="*/ 2 h 101"/>
                <a:gd name="T24" fmla="*/ 18 w 142"/>
                <a:gd name="T25" fmla="*/ 2 h 101"/>
                <a:gd name="T26" fmla="*/ 19 w 142"/>
                <a:gd name="T27" fmla="*/ 20 h 101"/>
                <a:gd name="T28" fmla="*/ 51 w 142"/>
                <a:gd name="T29" fmla="*/ 0 h 101"/>
                <a:gd name="T30" fmla="*/ 79 w 142"/>
                <a:gd name="T31" fmla="*/ 21 h 101"/>
                <a:gd name="T32" fmla="*/ 112 w 142"/>
                <a:gd name="T33" fmla="*/ 0 h 101"/>
                <a:gd name="T34" fmla="*/ 142 w 142"/>
                <a:gd name="T35" fmla="*/ 34 h 101"/>
                <a:gd name="T36" fmla="*/ 142 w 142"/>
                <a:gd name="T37" fmla="*/ 101 h 101"/>
                <a:gd name="T38" fmla="*/ 123 w 142"/>
                <a:gd name="T39"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2" h="101">
                  <a:moveTo>
                    <a:pt x="123" y="101"/>
                  </a:moveTo>
                  <a:cubicBezTo>
                    <a:pt x="123" y="39"/>
                    <a:pt x="123" y="39"/>
                    <a:pt x="123" y="39"/>
                  </a:cubicBezTo>
                  <a:cubicBezTo>
                    <a:pt x="123" y="26"/>
                    <a:pt x="120" y="16"/>
                    <a:pt x="106" y="16"/>
                  </a:cubicBezTo>
                  <a:cubicBezTo>
                    <a:pt x="91" y="16"/>
                    <a:pt x="81" y="34"/>
                    <a:pt x="80" y="41"/>
                  </a:cubicBezTo>
                  <a:cubicBezTo>
                    <a:pt x="80" y="101"/>
                    <a:pt x="80" y="101"/>
                    <a:pt x="80" y="101"/>
                  </a:cubicBezTo>
                  <a:cubicBezTo>
                    <a:pt x="62" y="101"/>
                    <a:pt x="62" y="101"/>
                    <a:pt x="62" y="101"/>
                  </a:cubicBezTo>
                  <a:cubicBezTo>
                    <a:pt x="62" y="39"/>
                    <a:pt x="62" y="39"/>
                    <a:pt x="62" y="39"/>
                  </a:cubicBezTo>
                  <a:cubicBezTo>
                    <a:pt x="62" y="26"/>
                    <a:pt x="59" y="16"/>
                    <a:pt x="44" y="16"/>
                  </a:cubicBezTo>
                  <a:cubicBezTo>
                    <a:pt x="30" y="16"/>
                    <a:pt x="20" y="34"/>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5" y="9"/>
                    <a:pt x="37" y="0"/>
                    <a:pt x="51" y="0"/>
                  </a:cubicBezTo>
                  <a:cubicBezTo>
                    <a:pt x="64" y="0"/>
                    <a:pt x="75" y="6"/>
                    <a:pt x="79" y="21"/>
                  </a:cubicBezTo>
                  <a:cubicBezTo>
                    <a:pt x="86" y="9"/>
                    <a:pt x="98" y="0"/>
                    <a:pt x="112" y="0"/>
                  </a:cubicBezTo>
                  <a:cubicBezTo>
                    <a:pt x="128" y="0"/>
                    <a:pt x="142" y="9"/>
                    <a:pt x="142" y="34"/>
                  </a:cubicBezTo>
                  <a:cubicBezTo>
                    <a:pt x="142" y="101"/>
                    <a:pt x="142" y="101"/>
                    <a:pt x="142" y="101"/>
                  </a:cubicBezTo>
                  <a:cubicBezTo>
                    <a:pt x="123" y="101"/>
                    <a:pt x="123" y="101"/>
                    <a:pt x="123"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6" name="Freeform 53">
              <a:extLst>
                <a:ext uri="{FF2B5EF4-FFF2-40B4-BE49-F238E27FC236}">
                  <a16:creationId xmlns:a16="http://schemas.microsoft.com/office/drawing/2014/main" id="{975A0B57-FD60-D7A6-C45A-346EA17AEAA2}"/>
                </a:ext>
              </a:extLst>
            </p:cNvPr>
            <p:cNvSpPr>
              <a:spLocks/>
            </p:cNvSpPr>
            <p:nvPr/>
          </p:nvSpPr>
          <p:spPr bwMode="auto">
            <a:xfrm>
              <a:off x="3594101" y="157163"/>
              <a:ext cx="69850" cy="112713"/>
            </a:xfrm>
            <a:custGeom>
              <a:avLst/>
              <a:gdLst>
                <a:gd name="T0" fmla="*/ 0 w 44"/>
                <a:gd name="T1" fmla="*/ 71 h 71"/>
                <a:gd name="T2" fmla="*/ 0 w 44"/>
                <a:gd name="T3" fmla="*/ 0 h 71"/>
                <a:gd name="T4" fmla="*/ 43 w 44"/>
                <a:gd name="T5" fmla="*/ 0 h 71"/>
                <a:gd name="T6" fmla="*/ 43 w 44"/>
                <a:gd name="T7" fmla="*/ 8 h 71"/>
                <a:gd name="T8" fmla="*/ 10 w 44"/>
                <a:gd name="T9" fmla="*/ 8 h 71"/>
                <a:gd name="T10" fmla="*/ 10 w 44"/>
                <a:gd name="T11" fmla="*/ 29 h 71"/>
                <a:gd name="T12" fmla="*/ 41 w 44"/>
                <a:gd name="T13" fmla="*/ 29 h 71"/>
                <a:gd name="T14" fmla="*/ 41 w 44"/>
                <a:gd name="T15" fmla="*/ 38 h 71"/>
                <a:gd name="T16" fmla="*/ 10 w 44"/>
                <a:gd name="T17" fmla="*/ 38 h 71"/>
                <a:gd name="T18" fmla="*/ 10 w 44"/>
                <a:gd name="T19" fmla="*/ 62 h 71"/>
                <a:gd name="T20" fmla="*/ 44 w 44"/>
                <a:gd name="T21" fmla="*/ 62 h 71"/>
                <a:gd name="T22" fmla="*/ 44 w 44"/>
                <a:gd name="T23" fmla="*/ 71 h 71"/>
                <a:gd name="T24" fmla="*/ 0 w 44"/>
                <a:gd name="T25" fmla="*/ 71 h 71"/>
                <a:gd name="T26" fmla="*/ 0 w 44"/>
                <a:gd name="T27"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71">
                  <a:moveTo>
                    <a:pt x="0" y="71"/>
                  </a:moveTo>
                  <a:lnTo>
                    <a:pt x="0" y="0"/>
                  </a:lnTo>
                  <a:lnTo>
                    <a:pt x="43" y="0"/>
                  </a:lnTo>
                  <a:lnTo>
                    <a:pt x="43" y="8"/>
                  </a:lnTo>
                  <a:lnTo>
                    <a:pt x="10" y="8"/>
                  </a:lnTo>
                  <a:lnTo>
                    <a:pt x="10" y="29"/>
                  </a:lnTo>
                  <a:lnTo>
                    <a:pt x="41" y="29"/>
                  </a:lnTo>
                  <a:lnTo>
                    <a:pt x="41" y="38"/>
                  </a:lnTo>
                  <a:lnTo>
                    <a:pt x="10" y="38"/>
                  </a:lnTo>
                  <a:lnTo>
                    <a:pt x="10" y="62"/>
                  </a:lnTo>
                  <a:lnTo>
                    <a:pt x="44" y="62"/>
                  </a:lnTo>
                  <a:lnTo>
                    <a:pt x="44" y="71"/>
                  </a:lnTo>
                  <a:lnTo>
                    <a:pt x="0" y="71"/>
                  </a:lnTo>
                  <a:lnTo>
                    <a:pt x="0" y="7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7" name="Freeform 54">
              <a:extLst>
                <a:ext uri="{FF2B5EF4-FFF2-40B4-BE49-F238E27FC236}">
                  <a16:creationId xmlns:a16="http://schemas.microsoft.com/office/drawing/2014/main" id="{E8018739-B110-09C4-D3DE-76CFD23BB4E9}"/>
                </a:ext>
              </a:extLst>
            </p:cNvPr>
            <p:cNvSpPr>
              <a:spLocks/>
            </p:cNvSpPr>
            <p:nvPr/>
          </p:nvSpPr>
          <p:spPr bwMode="auto">
            <a:xfrm>
              <a:off x="3671888" y="188913"/>
              <a:ext cx="77788" cy="80963"/>
            </a:xfrm>
            <a:custGeom>
              <a:avLst/>
              <a:gdLst>
                <a:gd name="T0" fmla="*/ 38 w 49"/>
                <a:gd name="T1" fmla="*/ 51 h 51"/>
                <a:gd name="T2" fmla="*/ 24 w 49"/>
                <a:gd name="T3" fmla="*/ 30 h 51"/>
                <a:gd name="T4" fmla="*/ 11 w 49"/>
                <a:gd name="T5" fmla="*/ 51 h 51"/>
                <a:gd name="T6" fmla="*/ 0 w 49"/>
                <a:gd name="T7" fmla="*/ 51 h 51"/>
                <a:gd name="T8" fmla="*/ 18 w 49"/>
                <a:gd name="T9" fmla="*/ 25 h 51"/>
                <a:gd name="T10" fmla="*/ 1 w 49"/>
                <a:gd name="T11" fmla="*/ 0 h 51"/>
                <a:gd name="T12" fmla="*/ 12 w 49"/>
                <a:gd name="T13" fmla="*/ 0 h 51"/>
                <a:gd name="T14" fmla="*/ 25 w 49"/>
                <a:gd name="T15" fmla="*/ 19 h 51"/>
                <a:gd name="T16" fmla="*/ 37 w 49"/>
                <a:gd name="T17" fmla="*/ 0 h 51"/>
                <a:gd name="T18" fmla="*/ 48 w 49"/>
                <a:gd name="T19" fmla="*/ 0 h 51"/>
                <a:gd name="T20" fmla="*/ 30 w 49"/>
                <a:gd name="T21" fmla="*/ 25 h 51"/>
                <a:gd name="T22" fmla="*/ 49 w 49"/>
                <a:gd name="T23" fmla="*/ 51 h 51"/>
                <a:gd name="T24" fmla="*/ 38 w 49"/>
                <a:gd name="T2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1">
                  <a:moveTo>
                    <a:pt x="38" y="51"/>
                  </a:moveTo>
                  <a:lnTo>
                    <a:pt x="24" y="30"/>
                  </a:lnTo>
                  <a:lnTo>
                    <a:pt x="11" y="51"/>
                  </a:lnTo>
                  <a:lnTo>
                    <a:pt x="0" y="51"/>
                  </a:lnTo>
                  <a:lnTo>
                    <a:pt x="18" y="25"/>
                  </a:lnTo>
                  <a:lnTo>
                    <a:pt x="1" y="0"/>
                  </a:lnTo>
                  <a:lnTo>
                    <a:pt x="12" y="0"/>
                  </a:lnTo>
                  <a:lnTo>
                    <a:pt x="25" y="19"/>
                  </a:lnTo>
                  <a:lnTo>
                    <a:pt x="37" y="0"/>
                  </a:lnTo>
                  <a:lnTo>
                    <a:pt x="48" y="0"/>
                  </a:lnTo>
                  <a:lnTo>
                    <a:pt x="30" y="25"/>
                  </a:lnTo>
                  <a:lnTo>
                    <a:pt x="49" y="51"/>
                  </a:lnTo>
                  <a:lnTo>
                    <a:pt x="38"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8" name="Freeform 55">
              <a:extLst>
                <a:ext uri="{FF2B5EF4-FFF2-40B4-BE49-F238E27FC236}">
                  <a16:creationId xmlns:a16="http://schemas.microsoft.com/office/drawing/2014/main" id="{6262A5DA-588E-44E3-D3E5-B27EFDFBA451}"/>
                </a:ext>
              </a:extLst>
            </p:cNvPr>
            <p:cNvSpPr>
              <a:spLocks noEditPoints="1"/>
            </p:cNvSpPr>
            <p:nvPr/>
          </p:nvSpPr>
          <p:spPr bwMode="auto">
            <a:xfrm>
              <a:off x="3763963" y="185738"/>
              <a:ext cx="77788" cy="114300"/>
            </a:xfrm>
            <a:custGeom>
              <a:avLst/>
              <a:gdLst>
                <a:gd name="T0" fmla="*/ 49 w 94"/>
                <a:gd name="T1" fmla="*/ 102 h 136"/>
                <a:gd name="T2" fmla="*/ 18 w 94"/>
                <a:gd name="T3" fmla="*/ 85 h 136"/>
                <a:gd name="T4" fmla="*/ 18 w 94"/>
                <a:gd name="T5" fmla="*/ 136 h 136"/>
                <a:gd name="T6" fmla="*/ 0 w 94"/>
                <a:gd name="T7" fmla="*/ 136 h 136"/>
                <a:gd name="T8" fmla="*/ 0 w 94"/>
                <a:gd name="T9" fmla="*/ 1 h 136"/>
                <a:gd name="T10" fmla="*/ 17 w 94"/>
                <a:gd name="T11" fmla="*/ 1 h 136"/>
                <a:gd name="T12" fmla="*/ 18 w 94"/>
                <a:gd name="T13" fmla="*/ 17 h 136"/>
                <a:gd name="T14" fmla="*/ 51 w 94"/>
                <a:gd name="T15" fmla="*/ 0 h 136"/>
                <a:gd name="T16" fmla="*/ 94 w 94"/>
                <a:gd name="T17" fmla="*/ 51 h 136"/>
                <a:gd name="T18" fmla="*/ 49 w 94"/>
                <a:gd name="T19" fmla="*/ 102 h 136"/>
                <a:gd name="T20" fmla="*/ 46 w 94"/>
                <a:gd name="T21" fmla="*/ 14 h 136"/>
                <a:gd name="T22" fmla="*/ 17 w 94"/>
                <a:gd name="T23" fmla="*/ 50 h 136"/>
                <a:gd name="T24" fmla="*/ 45 w 94"/>
                <a:gd name="T25" fmla="*/ 87 h 136"/>
                <a:gd name="T26" fmla="*/ 74 w 94"/>
                <a:gd name="T27" fmla="*/ 50 h 136"/>
                <a:gd name="T28" fmla="*/ 46 w 94"/>
                <a:gd name="T29" fmla="*/ 1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36">
                  <a:moveTo>
                    <a:pt x="49" y="102"/>
                  </a:moveTo>
                  <a:cubicBezTo>
                    <a:pt x="29" y="102"/>
                    <a:pt x="21" y="89"/>
                    <a:pt x="18" y="85"/>
                  </a:cubicBezTo>
                  <a:cubicBezTo>
                    <a:pt x="18" y="136"/>
                    <a:pt x="18" y="136"/>
                    <a:pt x="18" y="136"/>
                  </a:cubicBezTo>
                  <a:cubicBezTo>
                    <a:pt x="0" y="136"/>
                    <a:pt x="0" y="136"/>
                    <a:pt x="0" y="136"/>
                  </a:cubicBezTo>
                  <a:cubicBezTo>
                    <a:pt x="0" y="1"/>
                    <a:pt x="0" y="1"/>
                    <a:pt x="0" y="1"/>
                  </a:cubicBezTo>
                  <a:cubicBezTo>
                    <a:pt x="17" y="1"/>
                    <a:pt x="17" y="1"/>
                    <a:pt x="17" y="1"/>
                  </a:cubicBezTo>
                  <a:cubicBezTo>
                    <a:pt x="18" y="17"/>
                    <a:pt x="18" y="17"/>
                    <a:pt x="18" y="17"/>
                  </a:cubicBezTo>
                  <a:cubicBezTo>
                    <a:pt x="20" y="15"/>
                    <a:pt x="30" y="0"/>
                    <a:pt x="51" y="0"/>
                  </a:cubicBezTo>
                  <a:cubicBezTo>
                    <a:pt x="78" y="0"/>
                    <a:pt x="94" y="21"/>
                    <a:pt x="94" y="51"/>
                  </a:cubicBezTo>
                  <a:cubicBezTo>
                    <a:pt x="93" y="81"/>
                    <a:pt x="75" y="102"/>
                    <a:pt x="49" y="102"/>
                  </a:cubicBezTo>
                  <a:close/>
                  <a:moveTo>
                    <a:pt x="46" y="14"/>
                  </a:moveTo>
                  <a:cubicBezTo>
                    <a:pt x="29" y="14"/>
                    <a:pt x="17" y="31"/>
                    <a:pt x="17" y="50"/>
                  </a:cubicBezTo>
                  <a:cubicBezTo>
                    <a:pt x="17" y="70"/>
                    <a:pt x="28" y="87"/>
                    <a:pt x="45" y="87"/>
                  </a:cubicBezTo>
                  <a:cubicBezTo>
                    <a:pt x="62" y="87"/>
                    <a:pt x="74" y="70"/>
                    <a:pt x="74" y="50"/>
                  </a:cubicBezTo>
                  <a:cubicBezTo>
                    <a:pt x="74" y="31"/>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9" name="Freeform 56">
              <a:extLst>
                <a:ext uri="{FF2B5EF4-FFF2-40B4-BE49-F238E27FC236}">
                  <a16:creationId xmlns:a16="http://schemas.microsoft.com/office/drawing/2014/main" id="{35512E43-0E79-8BBC-F997-A442D44277DD}"/>
                </a:ext>
              </a:extLst>
            </p:cNvPr>
            <p:cNvSpPr>
              <a:spLocks noEditPoints="1"/>
            </p:cNvSpPr>
            <p:nvPr/>
          </p:nvSpPr>
          <p:spPr bwMode="auto">
            <a:xfrm>
              <a:off x="3852863"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5"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0" name="Freeform 57">
              <a:extLst>
                <a:ext uri="{FF2B5EF4-FFF2-40B4-BE49-F238E27FC236}">
                  <a16:creationId xmlns:a16="http://schemas.microsoft.com/office/drawing/2014/main" id="{FEF6EF1B-2A95-0FAE-281F-3A8B2AACAC0B}"/>
                </a:ext>
              </a:extLst>
            </p:cNvPr>
            <p:cNvSpPr>
              <a:spLocks/>
            </p:cNvSpPr>
            <p:nvPr/>
          </p:nvSpPr>
          <p:spPr bwMode="auto">
            <a:xfrm>
              <a:off x="3946526" y="185738"/>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 name="Freeform 58">
              <a:extLst>
                <a:ext uri="{FF2B5EF4-FFF2-40B4-BE49-F238E27FC236}">
                  <a16:creationId xmlns:a16="http://schemas.microsoft.com/office/drawing/2014/main" id="{AF31A35E-7433-891D-44E8-BEA36D454EE3}"/>
                </a:ext>
              </a:extLst>
            </p:cNvPr>
            <p:cNvSpPr>
              <a:spLocks noEditPoints="1"/>
            </p:cNvSpPr>
            <p:nvPr/>
          </p:nvSpPr>
          <p:spPr bwMode="auto">
            <a:xfrm>
              <a:off x="4005263" y="150813"/>
              <a:ext cx="20638" cy="119063"/>
            </a:xfrm>
            <a:custGeom>
              <a:avLst/>
              <a:gdLst>
                <a:gd name="T0" fmla="*/ 13 w 26"/>
                <a:gd name="T1" fmla="*/ 25 h 144"/>
                <a:gd name="T2" fmla="*/ 0 w 26"/>
                <a:gd name="T3" fmla="*/ 13 h 144"/>
                <a:gd name="T4" fmla="*/ 13 w 26"/>
                <a:gd name="T5" fmla="*/ 0 h 144"/>
                <a:gd name="T6" fmla="*/ 26 w 26"/>
                <a:gd name="T7" fmla="*/ 12 h 144"/>
                <a:gd name="T8" fmla="*/ 13 w 26"/>
                <a:gd name="T9" fmla="*/ 25 h 144"/>
                <a:gd name="T10" fmla="*/ 3 w 26"/>
                <a:gd name="T11" fmla="*/ 144 h 144"/>
                <a:gd name="T12" fmla="*/ 3 w 26"/>
                <a:gd name="T13" fmla="*/ 45 h 144"/>
                <a:gd name="T14" fmla="*/ 22 w 26"/>
                <a:gd name="T15" fmla="*/ 45 h 144"/>
                <a:gd name="T16" fmla="*/ 22 w 26"/>
                <a:gd name="T17" fmla="*/ 144 h 144"/>
                <a:gd name="T18" fmla="*/ 3 w 26"/>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4">
                  <a:moveTo>
                    <a:pt x="13" y="25"/>
                  </a:moveTo>
                  <a:cubicBezTo>
                    <a:pt x="6" y="25"/>
                    <a:pt x="0" y="20"/>
                    <a:pt x="0" y="13"/>
                  </a:cubicBezTo>
                  <a:cubicBezTo>
                    <a:pt x="0" y="6"/>
                    <a:pt x="6" y="0"/>
                    <a:pt x="13" y="0"/>
                  </a:cubicBezTo>
                  <a:cubicBezTo>
                    <a:pt x="20" y="0"/>
                    <a:pt x="26" y="6"/>
                    <a:pt x="26" y="12"/>
                  </a:cubicBezTo>
                  <a:cubicBezTo>
                    <a:pt x="26" y="19"/>
                    <a:pt x="20" y="25"/>
                    <a:pt x="13"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2" name="Freeform 59">
              <a:extLst>
                <a:ext uri="{FF2B5EF4-FFF2-40B4-BE49-F238E27FC236}">
                  <a16:creationId xmlns:a16="http://schemas.microsoft.com/office/drawing/2014/main" id="{011AEB08-8C96-F19B-82E4-848E1AED67AD}"/>
                </a:ext>
              </a:extLst>
            </p:cNvPr>
            <p:cNvSpPr>
              <a:spLocks noEditPoints="1"/>
            </p:cNvSpPr>
            <p:nvPr/>
          </p:nvSpPr>
          <p:spPr bwMode="auto">
            <a:xfrm>
              <a:off x="4041776"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 name="Freeform 60">
              <a:extLst>
                <a:ext uri="{FF2B5EF4-FFF2-40B4-BE49-F238E27FC236}">
                  <a16:creationId xmlns:a16="http://schemas.microsoft.com/office/drawing/2014/main" id="{131EA098-7609-E572-FDAB-89536CA9855D}"/>
                </a:ext>
              </a:extLst>
            </p:cNvPr>
            <p:cNvSpPr>
              <a:spLocks/>
            </p:cNvSpPr>
            <p:nvPr/>
          </p:nvSpPr>
          <p:spPr bwMode="auto">
            <a:xfrm>
              <a:off x="4135438" y="185738"/>
              <a:ext cx="69850" cy="84138"/>
            </a:xfrm>
            <a:custGeom>
              <a:avLst/>
              <a:gdLst>
                <a:gd name="T0" fmla="*/ 65 w 84"/>
                <a:gd name="T1" fmla="*/ 101 h 101"/>
                <a:gd name="T2" fmla="*/ 65 w 84"/>
                <a:gd name="T3" fmla="*/ 41 h 101"/>
                <a:gd name="T4" fmla="*/ 45 w 84"/>
                <a:gd name="T5" fmla="*/ 16 h 101"/>
                <a:gd name="T6" fmla="*/ 19 w 84"/>
                <a:gd name="T7" fmla="*/ 41 h 101"/>
                <a:gd name="T8" fmla="*/ 19 w 84"/>
                <a:gd name="T9" fmla="*/ 101 h 101"/>
                <a:gd name="T10" fmla="*/ 0 w 84"/>
                <a:gd name="T11" fmla="*/ 101 h 101"/>
                <a:gd name="T12" fmla="*/ 0 w 84"/>
                <a:gd name="T13" fmla="*/ 2 h 101"/>
                <a:gd name="T14" fmla="*/ 18 w 84"/>
                <a:gd name="T15" fmla="*/ 2 h 101"/>
                <a:gd name="T16" fmla="*/ 19 w 84"/>
                <a:gd name="T17" fmla="*/ 20 h 101"/>
                <a:gd name="T18" fmla="*/ 52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1"/>
                    <a:pt x="65" y="41"/>
                    <a:pt x="65" y="41"/>
                  </a:cubicBezTo>
                  <a:cubicBezTo>
                    <a:pt x="65" y="26"/>
                    <a:pt x="60" y="16"/>
                    <a:pt x="45" y="16"/>
                  </a:cubicBezTo>
                  <a:cubicBezTo>
                    <a:pt x="30" y="16"/>
                    <a:pt x="21" y="32"/>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2"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4" name="Freeform 61">
              <a:extLst>
                <a:ext uri="{FF2B5EF4-FFF2-40B4-BE49-F238E27FC236}">
                  <a16:creationId xmlns:a16="http://schemas.microsoft.com/office/drawing/2014/main" id="{8CB86734-E125-A2B2-51F8-7EC52DBF269F}"/>
                </a:ext>
              </a:extLst>
            </p:cNvPr>
            <p:cNvSpPr>
              <a:spLocks/>
            </p:cNvSpPr>
            <p:nvPr/>
          </p:nvSpPr>
          <p:spPr bwMode="auto">
            <a:xfrm>
              <a:off x="4221163" y="185738"/>
              <a:ext cx="71438" cy="85725"/>
            </a:xfrm>
            <a:custGeom>
              <a:avLst/>
              <a:gdLst>
                <a:gd name="T0" fmla="*/ 76 w 86"/>
                <a:gd name="T1" fmla="*/ 28 h 103"/>
                <a:gd name="T2" fmla="*/ 51 w 86"/>
                <a:gd name="T3" fmla="*/ 15 h 103"/>
                <a:gd name="T4" fmla="*/ 20 w 86"/>
                <a:gd name="T5" fmla="*/ 51 h 103"/>
                <a:gd name="T6" fmla="*/ 50 w 86"/>
                <a:gd name="T7" fmla="*/ 86 h 103"/>
                <a:gd name="T8" fmla="*/ 76 w 86"/>
                <a:gd name="T9" fmla="*/ 73 h 103"/>
                <a:gd name="T10" fmla="*/ 86 w 86"/>
                <a:gd name="T11" fmla="*/ 85 h 103"/>
                <a:gd name="T12" fmla="*/ 47 w 86"/>
                <a:gd name="T13" fmla="*/ 103 h 103"/>
                <a:gd name="T14" fmla="*/ 0 w 86"/>
                <a:gd name="T15" fmla="*/ 51 h 103"/>
                <a:gd name="T16" fmla="*/ 48 w 86"/>
                <a:gd name="T17" fmla="*/ 0 h 103"/>
                <a:gd name="T18" fmla="*/ 85 w 86"/>
                <a:gd name="T19" fmla="*/ 17 h 103"/>
                <a:gd name="T20" fmla="*/ 76 w 86"/>
                <a:gd name="T21" fmla="*/ 28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6" h="103">
                  <a:moveTo>
                    <a:pt x="76" y="28"/>
                  </a:moveTo>
                  <a:cubicBezTo>
                    <a:pt x="76" y="28"/>
                    <a:pt x="67" y="15"/>
                    <a:pt x="51" y="15"/>
                  </a:cubicBezTo>
                  <a:cubicBezTo>
                    <a:pt x="34" y="15"/>
                    <a:pt x="20" y="27"/>
                    <a:pt x="20" y="51"/>
                  </a:cubicBezTo>
                  <a:cubicBezTo>
                    <a:pt x="20" y="75"/>
                    <a:pt x="34" y="86"/>
                    <a:pt x="50" y="86"/>
                  </a:cubicBezTo>
                  <a:cubicBezTo>
                    <a:pt x="66" y="86"/>
                    <a:pt x="76" y="74"/>
                    <a:pt x="76" y="73"/>
                  </a:cubicBezTo>
                  <a:cubicBezTo>
                    <a:pt x="86" y="85"/>
                    <a:pt x="86" y="85"/>
                    <a:pt x="86" y="85"/>
                  </a:cubicBezTo>
                  <a:cubicBezTo>
                    <a:pt x="85" y="86"/>
                    <a:pt x="74" y="103"/>
                    <a:pt x="47" y="103"/>
                  </a:cubicBezTo>
                  <a:cubicBezTo>
                    <a:pt x="21" y="103"/>
                    <a:pt x="0" y="83"/>
                    <a:pt x="0" y="51"/>
                  </a:cubicBezTo>
                  <a:cubicBezTo>
                    <a:pt x="0" y="19"/>
                    <a:pt x="22" y="0"/>
                    <a:pt x="48" y="0"/>
                  </a:cubicBezTo>
                  <a:cubicBezTo>
                    <a:pt x="74" y="0"/>
                    <a:pt x="84" y="16"/>
                    <a:pt x="85" y="17"/>
                  </a:cubicBezTo>
                  <a:lnTo>
                    <a:pt x="76"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 name="Freeform 62">
              <a:extLst>
                <a:ext uri="{FF2B5EF4-FFF2-40B4-BE49-F238E27FC236}">
                  <a16:creationId xmlns:a16="http://schemas.microsoft.com/office/drawing/2014/main" id="{E2BA6FAC-BC0B-955C-76C2-7569276E7C26}"/>
                </a:ext>
              </a:extLst>
            </p:cNvPr>
            <p:cNvSpPr>
              <a:spLocks noEditPoints="1"/>
            </p:cNvSpPr>
            <p:nvPr/>
          </p:nvSpPr>
          <p:spPr bwMode="auto">
            <a:xfrm>
              <a:off x="43037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1"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 name="Rectangle 63">
              <a:extLst>
                <a:ext uri="{FF2B5EF4-FFF2-40B4-BE49-F238E27FC236}">
                  <a16:creationId xmlns:a16="http://schemas.microsoft.com/office/drawing/2014/main" id="{8B1668FC-ED11-4E5F-5CD7-B8AECBE72E88}"/>
                </a:ext>
              </a:extLst>
            </p:cNvPr>
            <p:cNvSpPr>
              <a:spLocks noChangeArrowheads="1"/>
            </p:cNvSpPr>
            <p:nvPr/>
          </p:nvSpPr>
          <p:spPr bwMode="auto">
            <a:xfrm>
              <a:off x="2271713" y="-269875"/>
              <a:ext cx="12700" cy="7731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 name="Oval 64">
              <a:extLst>
                <a:ext uri="{FF2B5EF4-FFF2-40B4-BE49-F238E27FC236}">
                  <a16:creationId xmlns:a16="http://schemas.microsoft.com/office/drawing/2014/main" id="{E764F59C-9348-969F-DC4C-91400D94748F}"/>
                </a:ext>
              </a:extLst>
            </p:cNvPr>
            <p:cNvSpPr>
              <a:spLocks noChangeArrowheads="1"/>
            </p:cNvSpPr>
            <p:nvPr/>
          </p:nvSpPr>
          <p:spPr bwMode="auto">
            <a:xfrm>
              <a:off x="911226" y="-279400"/>
              <a:ext cx="119063" cy="1206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8" name="Oval 65">
              <a:extLst>
                <a:ext uri="{FF2B5EF4-FFF2-40B4-BE49-F238E27FC236}">
                  <a16:creationId xmlns:a16="http://schemas.microsoft.com/office/drawing/2014/main" id="{0C6CC64C-557B-7855-41F2-B4CCE30CCF03}"/>
                </a:ext>
              </a:extLst>
            </p:cNvPr>
            <p:cNvSpPr>
              <a:spLocks noChangeArrowheads="1"/>
            </p:cNvSpPr>
            <p:nvPr/>
          </p:nvSpPr>
          <p:spPr bwMode="auto">
            <a:xfrm>
              <a:off x="752476" y="-269875"/>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9" name="Oval 66">
              <a:extLst>
                <a:ext uri="{FF2B5EF4-FFF2-40B4-BE49-F238E27FC236}">
                  <a16:creationId xmlns:a16="http://schemas.microsoft.com/office/drawing/2014/main" id="{6F43F3D1-B8CB-54F6-36F7-16314257D69B}"/>
                </a:ext>
              </a:extLst>
            </p:cNvPr>
            <p:cNvSpPr>
              <a:spLocks noChangeArrowheads="1"/>
            </p:cNvSpPr>
            <p:nvPr/>
          </p:nvSpPr>
          <p:spPr bwMode="auto">
            <a:xfrm>
              <a:off x="919163" y="-103188"/>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0" name="Oval 67">
              <a:extLst>
                <a:ext uri="{FF2B5EF4-FFF2-40B4-BE49-F238E27FC236}">
                  <a16:creationId xmlns:a16="http://schemas.microsoft.com/office/drawing/2014/main" id="{92E571BB-D352-2156-6D4A-C44BE8B1DEC3}"/>
                </a:ext>
              </a:extLst>
            </p:cNvPr>
            <p:cNvSpPr>
              <a:spLocks noChangeArrowheads="1"/>
            </p:cNvSpPr>
            <p:nvPr/>
          </p:nvSpPr>
          <p:spPr bwMode="auto">
            <a:xfrm>
              <a:off x="927101" y="53975"/>
              <a:ext cx="85725"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1" name="Oval 68">
              <a:extLst>
                <a:ext uri="{FF2B5EF4-FFF2-40B4-BE49-F238E27FC236}">
                  <a16:creationId xmlns:a16="http://schemas.microsoft.com/office/drawing/2014/main" id="{7A8957F8-68A4-3EE6-C67A-79E4C3B0E740}"/>
                </a:ext>
              </a:extLst>
            </p:cNvPr>
            <p:cNvSpPr>
              <a:spLocks noChangeArrowheads="1"/>
            </p:cNvSpPr>
            <p:nvPr/>
          </p:nvSpPr>
          <p:spPr bwMode="auto">
            <a:xfrm>
              <a:off x="760413" y="-95250"/>
              <a:ext cx="87313"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2" name="Oval 69">
              <a:extLst>
                <a:ext uri="{FF2B5EF4-FFF2-40B4-BE49-F238E27FC236}">
                  <a16:creationId xmlns:a16="http://schemas.microsoft.com/office/drawing/2014/main" id="{E37C8ED8-118C-127C-C8D8-93DB49103625}"/>
                </a:ext>
              </a:extLst>
            </p:cNvPr>
            <p:cNvSpPr>
              <a:spLocks noChangeArrowheads="1"/>
            </p:cNvSpPr>
            <p:nvPr/>
          </p:nvSpPr>
          <p:spPr bwMode="auto">
            <a:xfrm>
              <a:off x="611188" y="-261938"/>
              <a:ext cx="85725"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 name="TextBox 2">
            <a:extLst>
              <a:ext uri="{FF2B5EF4-FFF2-40B4-BE49-F238E27FC236}">
                <a16:creationId xmlns:a16="http://schemas.microsoft.com/office/drawing/2014/main" id="{BFFC5C2C-B337-3578-4DEF-5FA5EAEA706D}"/>
              </a:ext>
            </a:extLst>
          </p:cNvPr>
          <p:cNvSpPr txBox="1"/>
          <p:nvPr/>
        </p:nvSpPr>
        <p:spPr>
          <a:xfrm>
            <a:off x="1516830" y="6334188"/>
            <a:ext cx="5719046" cy="153888"/>
          </a:xfrm>
          <a:prstGeom prst="rect">
            <a:avLst/>
          </a:prstGeom>
          <a:noFill/>
        </p:spPr>
        <p:txBody>
          <a:bodyPr wrap="square" lIns="0" tIns="0" rIns="0" bIns="0" rtlCol="0">
            <a:spAutoFit/>
          </a:bodyPr>
          <a:lstStyle/>
          <a:p>
            <a:pPr algn="ctr"/>
            <a:r>
              <a:rPr lang="en-US" sz="1000" dirty="0">
                <a:solidFill>
                  <a:schemeClr val="bg1"/>
                </a:solidFill>
              </a:rPr>
              <a:t>Includes content supplied by Sales Benchmark Index; Copyright © Sales Benchmark Index, 2024</a:t>
            </a:r>
          </a:p>
        </p:txBody>
      </p:sp>
    </p:spTree>
    <p:extLst>
      <p:ext uri="{BB962C8B-B14F-4D97-AF65-F5344CB8AC3E}">
        <p14:creationId xmlns:p14="http://schemas.microsoft.com/office/powerpoint/2010/main" val="15152727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p:cSld name="3_Title Slide blue dots bkdg">
    <p:bg>
      <p:bgPr>
        <a:solidFill>
          <a:schemeClr val="accent1"/>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64658552-6E07-9117-0CA9-3B60B698736B}"/>
              </a:ext>
            </a:extLst>
          </p:cNvPr>
          <p:cNvGraphicFramePr>
            <a:graphicFrameLocks noChangeAspect="1"/>
          </p:cNvGraphicFramePr>
          <p:nvPr>
            <p:custDataLst>
              <p:tags r:id="rId1"/>
            </p:custDataLst>
            <p:extLst>
              <p:ext uri="{D42A27DB-BD31-4B8C-83A1-F6EECF244321}">
                <p14:modId xmlns:p14="http://schemas.microsoft.com/office/powerpoint/2010/main" val="65340241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4" name="Object 3" hidden="1">
                        <a:extLst>
                          <a:ext uri="{FF2B5EF4-FFF2-40B4-BE49-F238E27FC236}">
                            <a16:creationId xmlns:a16="http://schemas.microsoft.com/office/drawing/2014/main" id="{64658552-6E07-9117-0CA9-3B60B698736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5" name="Picture 4" descr="A picture containing text, night, dark, lit&#10;&#10;Description automatically generated">
            <a:extLst>
              <a:ext uri="{FF2B5EF4-FFF2-40B4-BE49-F238E27FC236}">
                <a16:creationId xmlns:a16="http://schemas.microsoft.com/office/drawing/2014/main" id="{94B80643-DB53-93CF-0CC8-F5B0CC74C6EC}"/>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0" y="0"/>
            <a:ext cx="12192000" cy="6858001"/>
          </a:xfrm>
          <a:prstGeom prst="rect">
            <a:avLst/>
          </a:prstGeom>
        </p:spPr>
      </p:pic>
      <p:sp>
        <p:nvSpPr>
          <p:cNvPr id="2" name="Title 1">
            <a:extLst>
              <a:ext uri="{FF2B5EF4-FFF2-40B4-BE49-F238E27FC236}">
                <a16:creationId xmlns:a16="http://schemas.microsoft.com/office/drawing/2014/main" id="{9C5F5AEC-749C-44CA-94C1-9495903C3571}"/>
              </a:ext>
            </a:extLst>
          </p:cNvPr>
          <p:cNvSpPr>
            <a:spLocks noGrp="1"/>
          </p:cNvSpPr>
          <p:nvPr>
            <p:ph type="ctrTitle"/>
          </p:nvPr>
        </p:nvSpPr>
        <p:spPr>
          <a:xfrm>
            <a:off x="1516830" y="2523757"/>
            <a:ext cx="9139234" cy="664797"/>
          </a:xfrm>
        </p:spPr>
        <p:txBody>
          <a:bodyPr vert="horz" lIns="91440" tIns="91440" rIns="91440" bIns="91440" anchor="ctr">
            <a:noAutofit/>
          </a:bodyPr>
          <a:lstStyle>
            <a:lvl1pPr algn="l">
              <a:defRPr sz="3600">
                <a:solidFill>
                  <a:schemeClr val="bg1"/>
                </a:solidFill>
              </a:defRPr>
            </a:lvl1pPr>
          </a:lstStyle>
          <a:p>
            <a:r>
              <a:rPr lang="en-US"/>
              <a:t>Click to edit Master title style</a:t>
            </a:r>
            <a:endParaRPr lang="en-US" dirty="0"/>
          </a:p>
        </p:txBody>
      </p:sp>
      <p:sp>
        <p:nvSpPr>
          <p:cNvPr id="82" name="Text Placeholder 81">
            <a:extLst>
              <a:ext uri="{FF2B5EF4-FFF2-40B4-BE49-F238E27FC236}">
                <a16:creationId xmlns:a16="http://schemas.microsoft.com/office/drawing/2014/main" id="{B020BF28-FA10-43DE-B2FD-965A7D8594C0}"/>
              </a:ext>
            </a:extLst>
          </p:cNvPr>
          <p:cNvSpPr>
            <a:spLocks noGrp="1"/>
          </p:cNvSpPr>
          <p:nvPr>
            <p:ph type="body" sz="quarter" idx="13"/>
          </p:nvPr>
        </p:nvSpPr>
        <p:spPr>
          <a:xfrm>
            <a:off x="1520386" y="3998279"/>
            <a:ext cx="4586287" cy="323850"/>
          </a:xfrm>
        </p:spPr>
        <p:txBody>
          <a:bodyPr lIns="91440" tIns="91440" rIns="91440" bIns="91440" anchor="ctr"/>
          <a:lstStyle>
            <a:lvl1pPr>
              <a:defRPr b="0">
                <a:solidFill>
                  <a:schemeClr val="bg1"/>
                </a:solidFill>
              </a:defRPr>
            </a:lvl1pPr>
          </a:lstStyle>
          <a:p>
            <a:pPr lvl="0"/>
            <a:r>
              <a:rPr lang="en-US"/>
              <a:t>Click to edit Master text styles</a:t>
            </a:r>
          </a:p>
        </p:txBody>
      </p:sp>
      <p:sp>
        <p:nvSpPr>
          <p:cNvPr id="83" name="Subtitle 2">
            <a:extLst>
              <a:ext uri="{FF2B5EF4-FFF2-40B4-BE49-F238E27FC236}">
                <a16:creationId xmlns:a16="http://schemas.microsoft.com/office/drawing/2014/main" id="{CA420EE9-07D0-49A0-A796-E6EAA8EBDB96}"/>
              </a:ext>
            </a:extLst>
          </p:cNvPr>
          <p:cNvSpPr>
            <a:spLocks noGrp="1"/>
          </p:cNvSpPr>
          <p:nvPr>
            <p:ph type="subTitle" idx="1"/>
          </p:nvPr>
        </p:nvSpPr>
        <p:spPr>
          <a:xfrm>
            <a:off x="1516830" y="3444432"/>
            <a:ext cx="9139234" cy="297969"/>
          </a:xfrm>
        </p:spPr>
        <p:txBody>
          <a:bodyPr vert="horz" lIns="91440" tIns="91440" rIns="91440" bIns="91440" rtlCol="0" anchor="ctr">
            <a:noAutofit/>
          </a:bodyPr>
          <a:lstStyle>
            <a:lvl1pPr>
              <a:defRPr lang="en-US" sz="2200" b="0" dirty="0">
                <a:solidFill>
                  <a:schemeClr val="bg1"/>
                </a:solidFill>
              </a:defRPr>
            </a:lvl1pPr>
          </a:lstStyle>
          <a:p>
            <a:pPr lvl="0"/>
            <a:r>
              <a:rPr lang="en-US"/>
              <a:t>Click to edit Master subtitle style</a:t>
            </a:r>
            <a:endParaRPr lang="en-US" dirty="0"/>
          </a:p>
        </p:txBody>
      </p:sp>
      <p:grpSp>
        <p:nvGrpSpPr>
          <p:cNvPr id="148" name="Group 147">
            <a:extLst>
              <a:ext uri="{FF2B5EF4-FFF2-40B4-BE49-F238E27FC236}">
                <a16:creationId xmlns:a16="http://schemas.microsoft.com/office/drawing/2014/main" id="{AF47BE45-9A6B-F77A-A246-E9AD74AC3E05}"/>
              </a:ext>
            </a:extLst>
          </p:cNvPr>
          <p:cNvGrpSpPr>
            <a:grpSpLocks noChangeAspect="1"/>
          </p:cNvGrpSpPr>
          <p:nvPr/>
        </p:nvGrpSpPr>
        <p:grpSpPr>
          <a:xfrm>
            <a:off x="702214" y="780933"/>
            <a:ext cx="3494345" cy="745107"/>
            <a:chOff x="611188" y="-279400"/>
            <a:chExt cx="3767138" cy="803275"/>
          </a:xfrm>
          <a:solidFill>
            <a:schemeClr val="bg1"/>
          </a:solidFill>
        </p:grpSpPr>
        <p:sp>
          <p:nvSpPr>
            <p:cNvPr id="149" name="Freeform 5">
              <a:extLst>
                <a:ext uri="{FF2B5EF4-FFF2-40B4-BE49-F238E27FC236}">
                  <a16:creationId xmlns:a16="http://schemas.microsoft.com/office/drawing/2014/main" id="{5C5B487B-3C0A-CD7C-49B9-906DAA6B051C}"/>
                </a:ext>
              </a:extLst>
            </p:cNvPr>
            <p:cNvSpPr>
              <a:spLocks noEditPoints="1"/>
            </p:cNvSpPr>
            <p:nvPr/>
          </p:nvSpPr>
          <p:spPr bwMode="auto">
            <a:xfrm>
              <a:off x="1885951" y="438150"/>
              <a:ext cx="60325" cy="63500"/>
            </a:xfrm>
            <a:custGeom>
              <a:avLst/>
              <a:gdLst>
                <a:gd name="T0" fmla="*/ 36 w 73"/>
                <a:gd name="T1" fmla="*/ 0 h 78"/>
                <a:gd name="T2" fmla="*/ 10 w 73"/>
                <a:gd name="T3" fmla="*/ 10 h 78"/>
                <a:gd name="T4" fmla="*/ 0 w 73"/>
                <a:gd name="T5" fmla="*/ 39 h 78"/>
                <a:gd name="T6" fmla="*/ 10 w 73"/>
                <a:gd name="T7" fmla="*/ 67 h 78"/>
                <a:gd name="T8" fmla="*/ 36 w 73"/>
                <a:gd name="T9" fmla="*/ 78 h 78"/>
                <a:gd name="T10" fmla="*/ 63 w 73"/>
                <a:gd name="T11" fmla="*/ 67 h 78"/>
                <a:gd name="T12" fmla="*/ 73 w 73"/>
                <a:gd name="T13" fmla="*/ 39 h 78"/>
                <a:gd name="T14" fmla="*/ 63 w 73"/>
                <a:gd name="T15" fmla="*/ 10 h 78"/>
                <a:gd name="T16" fmla="*/ 36 w 73"/>
                <a:gd name="T17" fmla="*/ 0 h 78"/>
                <a:gd name="T18" fmla="*/ 52 w 73"/>
                <a:gd name="T19" fmla="*/ 59 h 78"/>
                <a:gd name="T20" fmla="*/ 36 w 73"/>
                <a:gd name="T21" fmla="*/ 66 h 78"/>
                <a:gd name="T22" fmla="*/ 20 w 73"/>
                <a:gd name="T23" fmla="*/ 59 h 78"/>
                <a:gd name="T24" fmla="*/ 15 w 73"/>
                <a:gd name="T25" fmla="*/ 39 h 78"/>
                <a:gd name="T26" fmla="*/ 21 w 73"/>
                <a:gd name="T27" fmla="*/ 19 h 78"/>
                <a:gd name="T28" fmla="*/ 36 w 73"/>
                <a:gd name="T29" fmla="*/ 11 h 78"/>
                <a:gd name="T30" fmla="*/ 52 w 73"/>
                <a:gd name="T31" fmla="*/ 19 h 78"/>
                <a:gd name="T32" fmla="*/ 58 w 73"/>
                <a:gd name="T33" fmla="*/ 39 h 78"/>
                <a:gd name="T34" fmla="*/ 52 w 73"/>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 h="78">
                  <a:moveTo>
                    <a:pt x="36" y="0"/>
                  </a:moveTo>
                  <a:cubicBezTo>
                    <a:pt x="25" y="0"/>
                    <a:pt x="17" y="3"/>
                    <a:pt x="10" y="10"/>
                  </a:cubicBezTo>
                  <a:cubicBezTo>
                    <a:pt x="3" y="17"/>
                    <a:pt x="0" y="27"/>
                    <a:pt x="0" y="39"/>
                  </a:cubicBezTo>
                  <a:cubicBezTo>
                    <a:pt x="0" y="51"/>
                    <a:pt x="3" y="60"/>
                    <a:pt x="10" y="67"/>
                  </a:cubicBezTo>
                  <a:cubicBezTo>
                    <a:pt x="17" y="74"/>
                    <a:pt x="25" y="78"/>
                    <a:pt x="36" y="78"/>
                  </a:cubicBezTo>
                  <a:cubicBezTo>
                    <a:pt x="47" y="78"/>
                    <a:pt x="56" y="74"/>
                    <a:pt x="63" y="67"/>
                  </a:cubicBezTo>
                  <a:cubicBezTo>
                    <a:pt x="69" y="60"/>
                    <a:pt x="73" y="51"/>
                    <a:pt x="73" y="39"/>
                  </a:cubicBezTo>
                  <a:cubicBezTo>
                    <a:pt x="73" y="27"/>
                    <a:pt x="69" y="17"/>
                    <a:pt x="63"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1" y="19"/>
                  </a:cubicBezTo>
                  <a:cubicBezTo>
                    <a:pt x="24" y="14"/>
                    <a:pt x="30" y="11"/>
                    <a:pt x="36" y="11"/>
                  </a:cubicBezTo>
                  <a:cubicBezTo>
                    <a:pt x="43" y="11"/>
                    <a:pt x="48" y="14"/>
                    <a:pt x="52" y="19"/>
                  </a:cubicBezTo>
                  <a:cubicBezTo>
                    <a:pt x="56" y="24"/>
                    <a:pt x="58" y="30"/>
                    <a:pt x="58" y="39"/>
                  </a:cubicBezTo>
                  <a:cubicBezTo>
                    <a:pt x="58" y="47"/>
                    <a:pt x="56" y="54"/>
                    <a:pt x="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 name="Freeform 6">
              <a:extLst>
                <a:ext uri="{FF2B5EF4-FFF2-40B4-BE49-F238E27FC236}">
                  <a16:creationId xmlns:a16="http://schemas.microsoft.com/office/drawing/2014/main" id="{FC002D50-1258-94CD-A4CA-8EF05842095A}"/>
                </a:ext>
              </a:extLst>
            </p:cNvPr>
            <p:cNvSpPr>
              <a:spLocks/>
            </p:cNvSpPr>
            <p:nvPr/>
          </p:nvSpPr>
          <p:spPr bwMode="auto">
            <a:xfrm>
              <a:off x="1152526" y="414338"/>
              <a:ext cx="74613" cy="87313"/>
            </a:xfrm>
            <a:custGeom>
              <a:avLst/>
              <a:gdLst>
                <a:gd name="T0" fmla="*/ 50 w 89"/>
                <a:gd name="T1" fmla="*/ 62 h 106"/>
                <a:gd name="T2" fmla="*/ 75 w 89"/>
                <a:gd name="T3" fmla="*/ 62 h 106"/>
                <a:gd name="T4" fmla="*/ 75 w 89"/>
                <a:gd name="T5" fmla="*/ 80 h 106"/>
                <a:gd name="T6" fmla="*/ 74 w 89"/>
                <a:gd name="T7" fmla="*/ 81 h 106"/>
                <a:gd name="T8" fmla="*/ 71 w 89"/>
                <a:gd name="T9" fmla="*/ 84 h 106"/>
                <a:gd name="T10" fmla="*/ 66 w 89"/>
                <a:gd name="T11" fmla="*/ 88 h 106"/>
                <a:gd name="T12" fmla="*/ 58 w 89"/>
                <a:gd name="T13" fmla="*/ 91 h 106"/>
                <a:gd name="T14" fmla="*/ 48 w 89"/>
                <a:gd name="T15" fmla="*/ 92 h 106"/>
                <a:gd name="T16" fmla="*/ 24 w 89"/>
                <a:gd name="T17" fmla="*/ 82 h 106"/>
                <a:gd name="T18" fmla="*/ 15 w 89"/>
                <a:gd name="T19" fmla="*/ 52 h 106"/>
                <a:gd name="T20" fmla="*/ 25 w 89"/>
                <a:gd name="T21" fmla="*/ 23 h 106"/>
                <a:gd name="T22" fmla="*/ 48 w 89"/>
                <a:gd name="T23" fmla="*/ 13 h 106"/>
                <a:gd name="T24" fmla="*/ 57 w 89"/>
                <a:gd name="T25" fmla="*/ 14 h 106"/>
                <a:gd name="T26" fmla="*/ 64 w 89"/>
                <a:gd name="T27" fmla="*/ 16 h 106"/>
                <a:gd name="T28" fmla="*/ 69 w 89"/>
                <a:gd name="T29" fmla="*/ 19 h 106"/>
                <a:gd name="T30" fmla="*/ 73 w 89"/>
                <a:gd name="T31" fmla="*/ 23 h 106"/>
                <a:gd name="T32" fmla="*/ 75 w 89"/>
                <a:gd name="T33" fmla="*/ 26 h 106"/>
                <a:gd name="T34" fmla="*/ 76 w 89"/>
                <a:gd name="T35" fmla="*/ 27 h 106"/>
                <a:gd name="T36" fmla="*/ 86 w 89"/>
                <a:gd name="T37" fmla="*/ 18 h 106"/>
                <a:gd name="T38" fmla="*/ 48 w 89"/>
                <a:gd name="T39" fmla="*/ 0 h 106"/>
                <a:gd name="T40" fmla="*/ 14 w 89"/>
                <a:gd name="T41" fmla="*/ 14 h 106"/>
                <a:gd name="T42" fmla="*/ 0 w 89"/>
                <a:gd name="T43" fmla="*/ 52 h 106"/>
                <a:gd name="T44" fmla="*/ 13 w 89"/>
                <a:gd name="T45" fmla="*/ 91 h 106"/>
                <a:gd name="T46" fmla="*/ 45 w 89"/>
                <a:gd name="T47" fmla="*/ 106 h 106"/>
                <a:gd name="T48" fmla="*/ 57 w 89"/>
                <a:gd name="T49" fmla="*/ 104 h 106"/>
                <a:gd name="T50" fmla="*/ 66 w 89"/>
                <a:gd name="T51" fmla="*/ 101 h 106"/>
                <a:gd name="T52" fmla="*/ 73 w 89"/>
                <a:gd name="T53" fmla="*/ 97 h 106"/>
                <a:gd name="T54" fmla="*/ 76 w 89"/>
                <a:gd name="T55" fmla="*/ 94 h 106"/>
                <a:gd name="T56" fmla="*/ 78 w 89"/>
                <a:gd name="T57" fmla="*/ 92 h 106"/>
                <a:gd name="T58" fmla="*/ 79 w 89"/>
                <a:gd name="T59" fmla="*/ 104 h 106"/>
                <a:gd name="T60" fmla="*/ 89 w 89"/>
                <a:gd name="T61" fmla="*/ 104 h 106"/>
                <a:gd name="T62" fmla="*/ 89 w 89"/>
                <a:gd name="T63" fmla="*/ 51 h 106"/>
                <a:gd name="T64" fmla="*/ 50 w 89"/>
                <a:gd name="T65" fmla="*/ 51 h 106"/>
                <a:gd name="T66" fmla="*/ 50 w 89"/>
                <a:gd name="T67" fmla="*/ 62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9" h="106">
                  <a:moveTo>
                    <a:pt x="50" y="62"/>
                  </a:moveTo>
                  <a:cubicBezTo>
                    <a:pt x="75" y="62"/>
                    <a:pt x="75" y="62"/>
                    <a:pt x="75" y="62"/>
                  </a:cubicBezTo>
                  <a:cubicBezTo>
                    <a:pt x="75" y="80"/>
                    <a:pt x="75" y="80"/>
                    <a:pt x="75" y="80"/>
                  </a:cubicBezTo>
                  <a:cubicBezTo>
                    <a:pt x="74" y="81"/>
                    <a:pt x="74" y="81"/>
                    <a:pt x="74" y="81"/>
                  </a:cubicBezTo>
                  <a:cubicBezTo>
                    <a:pt x="73" y="82"/>
                    <a:pt x="72" y="83"/>
                    <a:pt x="71" y="84"/>
                  </a:cubicBezTo>
                  <a:cubicBezTo>
                    <a:pt x="69" y="86"/>
                    <a:pt x="68" y="87"/>
                    <a:pt x="66" y="88"/>
                  </a:cubicBezTo>
                  <a:cubicBezTo>
                    <a:pt x="64" y="89"/>
                    <a:pt x="61" y="90"/>
                    <a:pt x="58" y="91"/>
                  </a:cubicBezTo>
                  <a:cubicBezTo>
                    <a:pt x="55" y="92"/>
                    <a:pt x="51" y="92"/>
                    <a:pt x="48" y="92"/>
                  </a:cubicBezTo>
                  <a:cubicBezTo>
                    <a:pt x="38" y="92"/>
                    <a:pt x="30" y="89"/>
                    <a:pt x="24" y="82"/>
                  </a:cubicBezTo>
                  <a:cubicBezTo>
                    <a:pt x="18" y="74"/>
                    <a:pt x="15" y="65"/>
                    <a:pt x="15" y="52"/>
                  </a:cubicBezTo>
                  <a:cubicBezTo>
                    <a:pt x="15" y="40"/>
                    <a:pt x="18" y="31"/>
                    <a:pt x="25" y="23"/>
                  </a:cubicBezTo>
                  <a:cubicBezTo>
                    <a:pt x="31" y="16"/>
                    <a:pt x="39" y="13"/>
                    <a:pt x="48" y="13"/>
                  </a:cubicBezTo>
                  <a:cubicBezTo>
                    <a:pt x="51" y="13"/>
                    <a:pt x="54" y="13"/>
                    <a:pt x="57" y="14"/>
                  </a:cubicBezTo>
                  <a:cubicBezTo>
                    <a:pt x="60" y="14"/>
                    <a:pt x="62" y="15"/>
                    <a:pt x="64" y="16"/>
                  </a:cubicBezTo>
                  <a:cubicBezTo>
                    <a:pt x="66" y="17"/>
                    <a:pt x="67" y="18"/>
                    <a:pt x="69" y="19"/>
                  </a:cubicBezTo>
                  <a:cubicBezTo>
                    <a:pt x="71" y="21"/>
                    <a:pt x="72" y="22"/>
                    <a:pt x="73" y="23"/>
                  </a:cubicBezTo>
                  <a:cubicBezTo>
                    <a:pt x="74" y="24"/>
                    <a:pt x="74" y="25"/>
                    <a:pt x="75" y="26"/>
                  </a:cubicBezTo>
                  <a:cubicBezTo>
                    <a:pt x="76" y="27"/>
                    <a:pt x="76" y="27"/>
                    <a:pt x="76" y="27"/>
                  </a:cubicBezTo>
                  <a:cubicBezTo>
                    <a:pt x="86" y="18"/>
                    <a:pt x="86" y="18"/>
                    <a:pt x="86" y="18"/>
                  </a:cubicBezTo>
                  <a:cubicBezTo>
                    <a:pt x="77" y="6"/>
                    <a:pt x="64" y="0"/>
                    <a:pt x="48" y="0"/>
                  </a:cubicBezTo>
                  <a:cubicBezTo>
                    <a:pt x="35" y="0"/>
                    <a:pt x="23" y="4"/>
                    <a:pt x="14" y="14"/>
                  </a:cubicBezTo>
                  <a:cubicBezTo>
                    <a:pt x="4" y="24"/>
                    <a:pt x="0" y="36"/>
                    <a:pt x="0" y="52"/>
                  </a:cubicBezTo>
                  <a:cubicBezTo>
                    <a:pt x="0" y="69"/>
                    <a:pt x="4" y="82"/>
                    <a:pt x="13" y="91"/>
                  </a:cubicBezTo>
                  <a:cubicBezTo>
                    <a:pt x="21" y="101"/>
                    <a:pt x="32" y="106"/>
                    <a:pt x="45" y="106"/>
                  </a:cubicBezTo>
                  <a:cubicBezTo>
                    <a:pt x="50" y="106"/>
                    <a:pt x="54" y="105"/>
                    <a:pt x="57" y="104"/>
                  </a:cubicBezTo>
                  <a:cubicBezTo>
                    <a:pt x="61" y="103"/>
                    <a:pt x="64" y="102"/>
                    <a:pt x="66" y="101"/>
                  </a:cubicBezTo>
                  <a:cubicBezTo>
                    <a:pt x="69" y="100"/>
                    <a:pt x="71" y="99"/>
                    <a:pt x="73" y="97"/>
                  </a:cubicBezTo>
                  <a:cubicBezTo>
                    <a:pt x="75" y="95"/>
                    <a:pt x="76" y="94"/>
                    <a:pt x="76" y="94"/>
                  </a:cubicBezTo>
                  <a:cubicBezTo>
                    <a:pt x="77" y="93"/>
                    <a:pt x="77" y="93"/>
                    <a:pt x="78" y="92"/>
                  </a:cubicBezTo>
                  <a:cubicBezTo>
                    <a:pt x="79" y="104"/>
                    <a:pt x="79" y="104"/>
                    <a:pt x="79" y="104"/>
                  </a:cubicBezTo>
                  <a:cubicBezTo>
                    <a:pt x="89" y="104"/>
                    <a:pt x="89" y="104"/>
                    <a:pt x="89" y="104"/>
                  </a:cubicBezTo>
                  <a:cubicBezTo>
                    <a:pt x="89" y="51"/>
                    <a:pt x="89" y="51"/>
                    <a:pt x="89" y="51"/>
                  </a:cubicBezTo>
                  <a:cubicBezTo>
                    <a:pt x="50" y="51"/>
                    <a:pt x="50" y="51"/>
                    <a:pt x="50" y="51"/>
                  </a:cubicBezTo>
                  <a:lnTo>
                    <a:pt x="50" y="6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1" name="Freeform 7">
              <a:extLst>
                <a:ext uri="{FF2B5EF4-FFF2-40B4-BE49-F238E27FC236}">
                  <a16:creationId xmlns:a16="http://schemas.microsoft.com/office/drawing/2014/main" id="{5E276722-5197-B412-82F4-CAE376DBBFED}"/>
                </a:ext>
              </a:extLst>
            </p:cNvPr>
            <p:cNvSpPr>
              <a:spLocks/>
            </p:cNvSpPr>
            <p:nvPr/>
          </p:nvSpPr>
          <p:spPr bwMode="auto">
            <a:xfrm>
              <a:off x="1246188" y="436563"/>
              <a:ext cx="34925" cy="63500"/>
            </a:xfrm>
            <a:custGeom>
              <a:avLst/>
              <a:gdLst>
                <a:gd name="T0" fmla="*/ 23 w 43"/>
                <a:gd name="T1" fmla="*/ 5 h 77"/>
                <a:gd name="T2" fmla="*/ 14 w 43"/>
                <a:gd name="T3" fmla="*/ 17 h 77"/>
                <a:gd name="T4" fmla="*/ 13 w 43"/>
                <a:gd name="T5" fmla="*/ 2 h 77"/>
                <a:gd name="T6" fmla="*/ 0 w 43"/>
                <a:gd name="T7" fmla="*/ 2 h 77"/>
                <a:gd name="T8" fmla="*/ 0 w 43"/>
                <a:gd name="T9" fmla="*/ 77 h 77"/>
                <a:gd name="T10" fmla="*/ 14 w 43"/>
                <a:gd name="T11" fmla="*/ 77 h 77"/>
                <a:gd name="T12" fmla="*/ 14 w 43"/>
                <a:gd name="T13" fmla="*/ 35 h 77"/>
                <a:gd name="T14" fmla="*/ 24 w 43"/>
                <a:gd name="T15" fmla="*/ 18 h 77"/>
                <a:gd name="T16" fmla="*/ 35 w 43"/>
                <a:gd name="T17" fmla="*/ 14 h 77"/>
                <a:gd name="T18" fmla="*/ 41 w 43"/>
                <a:gd name="T19" fmla="*/ 15 h 77"/>
                <a:gd name="T20" fmla="*/ 43 w 43"/>
                <a:gd name="T21" fmla="*/ 1 h 77"/>
                <a:gd name="T22" fmla="*/ 37 w 43"/>
                <a:gd name="T23" fmla="*/ 0 h 77"/>
                <a:gd name="T24" fmla="*/ 23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3" y="5"/>
                  </a:moveTo>
                  <a:cubicBezTo>
                    <a:pt x="19" y="8"/>
                    <a:pt x="16" y="12"/>
                    <a:pt x="14" y="17"/>
                  </a:cubicBezTo>
                  <a:cubicBezTo>
                    <a:pt x="13" y="2"/>
                    <a:pt x="13" y="2"/>
                    <a:pt x="13" y="2"/>
                  </a:cubicBezTo>
                  <a:cubicBezTo>
                    <a:pt x="0" y="2"/>
                    <a:pt x="0" y="2"/>
                    <a:pt x="0" y="2"/>
                  </a:cubicBezTo>
                  <a:cubicBezTo>
                    <a:pt x="0" y="77"/>
                    <a:pt x="0" y="77"/>
                    <a:pt x="0" y="77"/>
                  </a:cubicBezTo>
                  <a:cubicBezTo>
                    <a:pt x="14" y="77"/>
                    <a:pt x="14" y="77"/>
                    <a:pt x="14" y="77"/>
                  </a:cubicBezTo>
                  <a:cubicBezTo>
                    <a:pt x="14" y="35"/>
                    <a:pt x="14" y="35"/>
                    <a:pt x="14" y="35"/>
                  </a:cubicBezTo>
                  <a:cubicBezTo>
                    <a:pt x="15" y="27"/>
                    <a:pt x="19" y="22"/>
                    <a:pt x="24" y="18"/>
                  </a:cubicBezTo>
                  <a:cubicBezTo>
                    <a:pt x="28" y="16"/>
                    <a:pt x="31" y="14"/>
                    <a:pt x="35" y="14"/>
                  </a:cubicBezTo>
                  <a:cubicBezTo>
                    <a:pt x="37" y="14"/>
                    <a:pt x="39" y="15"/>
                    <a:pt x="41" y="15"/>
                  </a:cubicBezTo>
                  <a:cubicBezTo>
                    <a:pt x="43" y="1"/>
                    <a:pt x="43" y="1"/>
                    <a:pt x="43" y="1"/>
                  </a:cubicBezTo>
                  <a:cubicBezTo>
                    <a:pt x="37" y="0"/>
                    <a:pt x="37" y="0"/>
                    <a:pt x="37" y="0"/>
                  </a:cubicBezTo>
                  <a:cubicBezTo>
                    <a:pt x="32" y="0"/>
                    <a:pt x="27" y="2"/>
                    <a:pt x="23"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 name="Freeform 8">
              <a:extLst>
                <a:ext uri="{FF2B5EF4-FFF2-40B4-BE49-F238E27FC236}">
                  <a16:creationId xmlns:a16="http://schemas.microsoft.com/office/drawing/2014/main" id="{030C0CC0-0956-B1B0-70A8-800FA865F98A}"/>
                </a:ext>
              </a:extLst>
            </p:cNvPr>
            <p:cNvSpPr>
              <a:spLocks noEditPoints="1"/>
            </p:cNvSpPr>
            <p:nvPr/>
          </p:nvSpPr>
          <p:spPr bwMode="auto">
            <a:xfrm>
              <a:off x="1284288" y="438150"/>
              <a:ext cx="60325" cy="63500"/>
            </a:xfrm>
            <a:custGeom>
              <a:avLst/>
              <a:gdLst>
                <a:gd name="T0" fmla="*/ 36 w 72"/>
                <a:gd name="T1" fmla="*/ 0 h 78"/>
                <a:gd name="T2" fmla="*/ 10 w 72"/>
                <a:gd name="T3" fmla="*/ 10 h 78"/>
                <a:gd name="T4" fmla="*/ 0 w 72"/>
                <a:gd name="T5" fmla="*/ 39 h 78"/>
                <a:gd name="T6" fmla="*/ 10 w 72"/>
                <a:gd name="T7" fmla="*/ 67 h 78"/>
                <a:gd name="T8" fmla="*/ 36 w 72"/>
                <a:gd name="T9" fmla="*/ 78 h 78"/>
                <a:gd name="T10" fmla="*/ 62 w 72"/>
                <a:gd name="T11" fmla="*/ 67 h 78"/>
                <a:gd name="T12" fmla="*/ 72 w 72"/>
                <a:gd name="T13" fmla="*/ 39 h 78"/>
                <a:gd name="T14" fmla="*/ 62 w 72"/>
                <a:gd name="T15" fmla="*/ 10 h 78"/>
                <a:gd name="T16" fmla="*/ 36 w 72"/>
                <a:gd name="T17" fmla="*/ 0 h 78"/>
                <a:gd name="T18" fmla="*/ 52 w 72"/>
                <a:gd name="T19" fmla="*/ 59 h 78"/>
                <a:gd name="T20" fmla="*/ 36 w 72"/>
                <a:gd name="T21" fmla="*/ 66 h 78"/>
                <a:gd name="T22" fmla="*/ 20 w 72"/>
                <a:gd name="T23" fmla="*/ 59 h 78"/>
                <a:gd name="T24" fmla="*/ 15 w 72"/>
                <a:gd name="T25" fmla="*/ 39 h 78"/>
                <a:gd name="T26" fmla="*/ 20 w 72"/>
                <a:gd name="T27" fmla="*/ 19 h 78"/>
                <a:gd name="T28" fmla="*/ 36 w 72"/>
                <a:gd name="T29" fmla="*/ 11 h 78"/>
                <a:gd name="T30" fmla="*/ 52 w 72"/>
                <a:gd name="T31" fmla="*/ 19 h 78"/>
                <a:gd name="T32" fmla="*/ 57 w 72"/>
                <a:gd name="T33" fmla="*/ 39 h 78"/>
                <a:gd name="T34" fmla="*/ 52 w 72"/>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78">
                  <a:moveTo>
                    <a:pt x="36" y="0"/>
                  </a:moveTo>
                  <a:cubicBezTo>
                    <a:pt x="25" y="0"/>
                    <a:pt x="16" y="3"/>
                    <a:pt x="10" y="10"/>
                  </a:cubicBezTo>
                  <a:cubicBezTo>
                    <a:pt x="3" y="17"/>
                    <a:pt x="0" y="27"/>
                    <a:pt x="0" y="39"/>
                  </a:cubicBezTo>
                  <a:cubicBezTo>
                    <a:pt x="0" y="51"/>
                    <a:pt x="3" y="60"/>
                    <a:pt x="10" y="67"/>
                  </a:cubicBezTo>
                  <a:cubicBezTo>
                    <a:pt x="16" y="74"/>
                    <a:pt x="25" y="78"/>
                    <a:pt x="36" y="78"/>
                  </a:cubicBezTo>
                  <a:cubicBezTo>
                    <a:pt x="47" y="78"/>
                    <a:pt x="56" y="74"/>
                    <a:pt x="62" y="67"/>
                  </a:cubicBezTo>
                  <a:cubicBezTo>
                    <a:pt x="69" y="60"/>
                    <a:pt x="72" y="51"/>
                    <a:pt x="72" y="39"/>
                  </a:cubicBezTo>
                  <a:cubicBezTo>
                    <a:pt x="72" y="27"/>
                    <a:pt x="69" y="17"/>
                    <a:pt x="62"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0" y="19"/>
                  </a:cubicBezTo>
                  <a:cubicBezTo>
                    <a:pt x="24" y="14"/>
                    <a:pt x="29" y="11"/>
                    <a:pt x="36" y="11"/>
                  </a:cubicBezTo>
                  <a:cubicBezTo>
                    <a:pt x="43" y="11"/>
                    <a:pt x="48" y="14"/>
                    <a:pt x="52" y="19"/>
                  </a:cubicBezTo>
                  <a:cubicBezTo>
                    <a:pt x="56" y="24"/>
                    <a:pt x="57" y="30"/>
                    <a:pt x="57" y="39"/>
                  </a:cubicBezTo>
                  <a:cubicBezTo>
                    <a:pt x="57" y="47"/>
                    <a:pt x="56" y="54"/>
                    <a:pt x="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 name="Freeform 9">
              <a:extLst>
                <a:ext uri="{FF2B5EF4-FFF2-40B4-BE49-F238E27FC236}">
                  <a16:creationId xmlns:a16="http://schemas.microsoft.com/office/drawing/2014/main" id="{88BAE485-97CC-07B4-6CBC-75F7EB1F86CD}"/>
                </a:ext>
              </a:extLst>
            </p:cNvPr>
            <p:cNvSpPr>
              <a:spLocks/>
            </p:cNvSpPr>
            <p:nvPr/>
          </p:nvSpPr>
          <p:spPr bwMode="auto">
            <a:xfrm>
              <a:off x="1350963" y="438150"/>
              <a:ext cx="90488" cy="61913"/>
            </a:xfrm>
            <a:custGeom>
              <a:avLst/>
              <a:gdLst>
                <a:gd name="T0" fmla="*/ 41 w 57"/>
                <a:gd name="T1" fmla="*/ 31 h 39"/>
                <a:gd name="T2" fmla="*/ 32 w 57"/>
                <a:gd name="T3" fmla="*/ 0 h 39"/>
                <a:gd name="T4" fmla="*/ 24 w 57"/>
                <a:gd name="T5" fmla="*/ 0 h 39"/>
                <a:gd name="T6" fmla="*/ 16 w 57"/>
                <a:gd name="T7" fmla="*/ 31 h 39"/>
                <a:gd name="T8" fmla="*/ 8 w 57"/>
                <a:gd name="T9" fmla="*/ 0 h 39"/>
                <a:gd name="T10" fmla="*/ 0 w 57"/>
                <a:gd name="T11" fmla="*/ 0 h 39"/>
                <a:gd name="T12" fmla="*/ 12 w 57"/>
                <a:gd name="T13" fmla="*/ 39 h 39"/>
                <a:gd name="T14" fmla="*/ 20 w 57"/>
                <a:gd name="T15" fmla="*/ 39 h 39"/>
                <a:gd name="T16" fmla="*/ 28 w 57"/>
                <a:gd name="T17" fmla="*/ 9 h 39"/>
                <a:gd name="T18" fmla="*/ 37 w 57"/>
                <a:gd name="T19" fmla="*/ 39 h 39"/>
                <a:gd name="T20" fmla="*/ 45 w 57"/>
                <a:gd name="T21" fmla="*/ 39 h 39"/>
                <a:gd name="T22" fmla="*/ 57 w 57"/>
                <a:gd name="T23" fmla="*/ 0 h 39"/>
                <a:gd name="T24" fmla="*/ 49 w 57"/>
                <a:gd name="T25" fmla="*/ 0 h 39"/>
                <a:gd name="T26" fmla="*/ 41 w 57"/>
                <a:gd name="T27" fmla="*/ 3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7" h="39">
                  <a:moveTo>
                    <a:pt x="41" y="31"/>
                  </a:moveTo>
                  <a:lnTo>
                    <a:pt x="32" y="0"/>
                  </a:lnTo>
                  <a:lnTo>
                    <a:pt x="24" y="0"/>
                  </a:lnTo>
                  <a:lnTo>
                    <a:pt x="16" y="31"/>
                  </a:lnTo>
                  <a:lnTo>
                    <a:pt x="8" y="0"/>
                  </a:lnTo>
                  <a:lnTo>
                    <a:pt x="0" y="0"/>
                  </a:lnTo>
                  <a:lnTo>
                    <a:pt x="12" y="39"/>
                  </a:lnTo>
                  <a:lnTo>
                    <a:pt x="20" y="39"/>
                  </a:lnTo>
                  <a:lnTo>
                    <a:pt x="28" y="9"/>
                  </a:lnTo>
                  <a:lnTo>
                    <a:pt x="37" y="39"/>
                  </a:lnTo>
                  <a:lnTo>
                    <a:pt x="45" y="39"/>
                  </a:lnTo>
                  <a:lnTo>
                    <a:pt x="57" y="0"/>
                  </a:lnTo>
                  <a:lnTo>
                    <a:pt x="49" y="0"/>
                  </a:lnTo>
                  <a:lnTo>
                    <a:pt x="41" y="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 name="Freeform 10">
              <a:extLst>
                <a:ext uri="{FF2B5EF4-FFF2-40B4-BE49-F238E27FC236}">
                  <a16:creationId xmlns:a16="http://schemas.microsoft.com/office/drawing/2014/main" id="{E0EE8424-6820-BE0B-2C64-487E7DD59BC7}"/>
                </a:ext>
              </a:extLst>
            </p:cNvPr>
            <p:cNvSpPr>
              <a:spLocks/>
            </p:cNvSpPr>
            <p:nvPr/>
          </p:nvSpPr>
          <p:spPr bwMode="auto">
            <a:xfrm>
              <a:off x="1446213" y="422275"/>
              <a:ext cx="38100" cy="79375"/>
            </a:xfrm>
            <a:custGeom>
              <a:avLst/>
              <a:gdLst>
                <a:gd name="T0" fmla="*/ 26 w 46"/>
                <a:gd name="T1" fmla="*/ 0 h 97"/>
                <a:gd name="T2" fmla="*/ 13 w 46"/>
                <a:gd name="T3" fmla="*/ 0 h 97"/>
                <a:gd name="T4" fmla="*/ 11 w 46"/>
                <a:gd name="T5" fmla="*/ 20 h 97"/>
                <a:gd name="T6" fmla="*/ 0 w 46"/>
                <a:gd name="T7" fmla="*/ 20 h 97"/>
                <a:gd name="T8" fmla="*/ 0 w 46"/>
                <a:gd name="T9" fmla="*/ 31 h 97"/>
                <a:gd name="T10" fmla="*/ 11 w 46"/>
                <a:gd name="T11" fmla="*/ 31 h 97"/>
                <a:gd name="T12" fmla="*/ 11 w 46"/>
                <a:gd name="T13" fmla="*/ 72 h 97"/>
                <a:gd name="T14" fmla="*/ 16 w 46"/>
                <a:gd name="T15" fmla="*/ 91 h 97"/>
                <a:gd name="T16" fmla="*/ 32 w 46"/>
                <a:gd name="T17" fmla="*/ 97 h 97"/>
                <a:gd name="T18" fmla="*/ 46 w 46"/>
                <a:gd name="T19" fmla="*/ 95 h 97"/>
                <a:gd name="T20" fmla="*/ 44 w 46"/>
                <a:gd name="T21" fmla="*/ 84 h 97"/>
                <a:gd name="T22" fmla="*/ 36 w 46"/>
                <a:gd name="T23" fmla="*/ 85 h 97"/>
                <a:gd name="T24" fmla="*/ 28 w 46"/>
                <a:gd name="T25" fmla="*/ 82 h 97"/>
                <a:gd name="T26" fmla="*/ 26 w 46"/>
                <a:gd name="T27" fmla="*/ 70 h 97"/>
                <a:gd name="T28" fmla="*/ 26 w 46"/>
                <a:gd name="T29" fmla="*/ 31 h 97"/>
                <a:gd name="T30" fmla="*/ 46 w 46"/>
                <a:gd name="T31" fmla="*/ 31 h 97"/>
                <a:gd name="T32" fmla="*/ 46 w 46"/>
                <a:gd name="T33" fmla="*/ 20 h 97"/>
                <a:gd name="T34" fmla="*/ 26 w 46"/>
                <a:gd name="T35" fmla="*/ 20 h 97"/>
                <a:gd name="T36" fmla="*/ 26 w 46"/>
                <a:gd name="T37"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6" h="97">
                  <a:moveTo>
                    <a:pt x="26" y="0"/>
                  </a:moveTo>
                  <a:cubicBezTo>
                    <a:pt x="13" y="0"/>
                    <a:pt x="13" y="0"/>
                    <a:pt x="13" y="0"/>
                  </a:cubicBezTo>
                  <a:cubicBezTo>
                    <a:pt x="11" y="20"/>
                    <a:pt x="11" y="20"/>
                    <a:pt x="11" y="20"/>
                  </a:cubicBezTo>
                  <a:cubicBezTo>
                    <a:pt x="0" y="20"/>
                    <a:pt x="0" y="20"/>
                    <a:pt x="0" y="20"/>
                  </a:cubicBezTo>
                  <a:cubicBezTo>
                    <a:pt x="0" y="31"/>
                    <a:pt x="0" y="31"/>
                    <a:pt x="0" y="31"/>
                  </a:cubicBezTo>
                  <a:cubicBezTo>
                    <a:pt x="11" y="31"/>
                    <a:pt x="11" y="31"/>
                    <a:pt x="11" y="31"/>
                  </a:cubicBezTo>
                  <a:cubicBezTo>
                    <a:pt x="11" y="72"/>
                    <a:pt x="11" y="72"/>
                    <a:pt x="11" y="72"/>
                  </a:cubicBezTo>
                  <a:cubicBezTo>
                    <a:pt x="11" y="81"/>
                    <a:pt x="13" y="88"/>
                    <a:pt x="16" y="91"/>
                  </a:cubicBezTo>
                  <a:cubicBezTo>
                    <a:pt x="20" y="95"/>
                    <a:pt x="25" y="97"/>
                    <a:pt x="32" y="97"/>
                  </a:cubicBezTo>
                  <a:cubicBezTo>
                    <a:pt x="38" y="97"/>
                    <a:pt x="42" y="96"/>
                    <a:pt x="46" y="95"/>
                  </a:cubicBezTo>
                  <a:cubicBezTo>
                    <a:pt x="44" y="84"/>
                    <a:pt x="44" y="84"/>
                    <a:pt x="44" y="84"/>
                  </a:cubicBezTo>
                  <a:cubicBezTo>
                    <a:pt x="42" y="85"/>
                    <a:pt x="39" y="85"/>
                    <a:pt x="36" y="85"/>
                  </a:cubicBezTo>
                  <a:cubicBezTo>
                    <a:pt x="33" y="85"/>
                    <a:pt x="30" y="84"/>
                    <a:pt x="28" y="82"/>
                  </a:cubicBezTo>
                  <a:cubicBezTo>
                    <a:pt x="27" y="80"/>
                    <a:pt x="26" y="76"/>
                    <a:pt x="26" y="70"/>
                  </a:cubicBezTo>
                  <a:cubicBezTo>
                    <a:pt x="26" y="31"/>
                    <a:pt x="26" y="31"/>
                    <a:pt x="26" y="31"/>
                  </a:cubicBezTo>
                  <a:cubicBezTo>
                    <a:pt x="46" y="31"/>
                    <a:pt x="46" y="31"/>
                    <a:pt x="46" y="31"/>
                  </a:cubicBezTo>
                  <a:cubicBezTo>
                    <a:pt x="46" y="20"/>
                    <a:pt x="46" y="20"/>
                    <a:pt x="46" y="20"/>
                  </a:cubicBezTo>
                  <a:cubicBezTo>
                    <a:pt x="26" y="20"/>
                    <a:pt x="26" y="20"/>
                    <a:pt x="26" y="20"/>
                  </a:cubicBezTo>
                  <a:lnTo>
                    <a:pt x="2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5" name="Freeform 11">
              <a:extLst>
                <a:ext uri="{FF2B5EF4-FFF2-40B4-BE49-F238E27FC236}">
                  <a16:creationId xmlns:a16="http://schemas.microsoft.com/office/drawing/2014/main" id="{493BFF13-D216-7236-ADB3-513803D7A451}"/>
                </a:ext>
              </a:extLst>
            </p:cNvPr>
            <p:cNvSpPr>
              <a:spLocks/>
            </p:cNvSpPr>
            <p:nvPr/>
          </p:nvSpPr>
          <p:spPr bwMode="auto">
            <a:xfrm>
              <a:off x="1497013" y="412750"/>
              <a:ext cx="52388" cy="87313"/>
            </a:xfrm>
            <a:custGeom>
              <a:avLst/>
              <a:gdLst>
                <a:gd name="T0" fmla="*/ 39 w 64"/>
                <a:gd name="T1" fmla="*/ 30 h 106"/>
                <a:gd name="T2" fmla="*/ 14 w 64"/>
                <a:gd name="T3" fmla="*/ 45 h 106"/>
                <a:gd name="T4" fmla="*/ 14 w 64"/>
                <a:gd name="T5" fmla="*/ 0 h 106"/>
                <a:gd name="T6" fmla="*/ 0 w 64"/>
                <a:gd name="T7" fmla="*/ 0 h 106"/>
                <a:gd name="T8" fmla="*/ 0 w 64"/>
                <a:gd name="T9" fmla="*/ 106 h 106"/>
                <a:gd name="T10" fmla="*/ 14 w 64"/>
                <a:gd name="T11" fmla="*/ 106 h 106"/>
                <a:gd name="T12" fmla="*/ 14 w 64"/>
                <a:gd name="T13" fmla="*/ 62 h 106"/>
                <a:gd name="T14" fmla="*/ 21 w 64"/>
                <a:gd name="T15" fmla="*/ 49 h 106"/>
                <a:gd name="T16" fmla="*/ 34 w 64"/>
                <a:gd name="T17" fmla="*/ 42 h 106"/>
                <a:gd name="T18" fmla="*/ 46 w 64"/>
                <a:gd name="T19" fmla="*/ 47 h 106"/>
                <a:gd name="T20" fmla="*/ 49 w 64"/>
                <a:gd name="T21" fmla="*/ 62 h 106"/>
                <a:gd name="T22" fmla="*/ 49 w 64"/>
                <a:gd name="T23" fmla="*/ 106 h 106"/>
                <a:gd name="T24" fmla="*/ 64 w 64"/>
                <a:gd name="T25" fmla="*/ 106 h 106"/>
                <a:gd name="T26" fmla="*/ 64 w 64"/>
                <a:gd name="T27" fmla="*/ 58 h 106"/>
                <a:gd name="T28" fmla="*/ 57 w 64"/>
                <a:gd name="T29" fmla="*/ 37 h 106"/>
                <a:gd name="T30" fmla="*/ 39 w 64"/>
                <a:gd name="T31" fmla="*/ 3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4" h="106">
                  <a:moveTo>
                    <a:pt x="39" y="30"/>
                  </a:moveTo>
                  <a:cubicBezTo>
                    <a:pt x="29" y="30"/>
                    <a:pt x="20" y="35"/>
                    <a:pt x="14" y="45"/>
                  </a:cubicBezTo>
                  <a:cubicBezTo>
                    <a:pt x="14" y="0"/>
                    <a:pt x="14" y="0"/>
                    <a:pt x="14" y="0"/>
                  </a:cubicBezTo>
                  <a:cubicBezTo>
                    <a:pt x="0" y="0"/>
                    <a:pt x="0" y="0"/>
                    <a:pt x="0" y="0"/>
                  </a:cubicBezTo>
                  <a:cubicBezTo>
                    <a:pt x="0" y="106"/>
                    <a:pt x="0" y="106"/>
                    <a:pt x="0" y="106"/>
                  </a:cubicBezTo>
                  <a:cubicBezTo>
                    <a:pt x="14" y="106"/>
                    <a:pt x="14" y="106"/>
                    <a:pt x="14" y="106"/>
                  </a:cubicBezTo>
                  <a:cubicBezTo>
                    <a:pt x="14" y="62"/>
                    <a:pt x="14" y="62"/>
                    <a:pt x="14" y="62"/>
                  </a:cubicBezTo>
                  <a:cubicBezTo>
                    <a:pt x="15" y="57"/>
                    <a:pt x="17" y="53"/>
                    <a:pt x="21" y="49"/>
                  </a:cubicBezTo>
                  <a:cubicBezTo>
                    <a:pt x="25" y="44"/>
                    <a:pt x="29" y="42"/>
                    <a:pt x="34" y="42"/>
                  </a:cubicBezTo>
                  <a:cubicBezTo>
                    <a:pt x="40" y="42"/>
                    <a:pt x="44" y="44"/>
                    <a:pt x="46" y="47"/>
                  </a:cubicBezTo>
                  <a:cubicBezTo>
                    <a:pt x="48" y="50"/>
                    <a:pt x="49" y="55"/>
                    <a:pt x="49" y="62"/>
                  </a:cubicBezTo>
                  <a:cubicBezTo>
                    <a:pt x="49" y="106"/>
                    <a:pt x="49" y="106"/>
                    <a:pt x="49" y="106"/>
                  </a:cubicBezTo>
                  <a:cubicBezTo>
                    <a:pt x="64" y="106"/>
                    <a:pt x="64" y="106"/>
                    <a:pt x="64" y="106"/>
                  </a:cubicBezTo>
                  <a:cubicBezTo>
                    <a:pt x="64" y="58"/>
                    <a:pt x="64" y="58"/>
                    <a:pt x="64" y="58"/>
                  </a:cubicBezTo>
                  <a:cubicBezTo>
                    <a:pt x="64" y="48"/>
                    <a:pt x="62" y="41"/>
                    <a:pt x="57" y="37"/>
                  </a:cubicBezTo>
                  <a:cubicBezTo>
                    <a:pt x="53" y="32"/>
                    <a:pt x="47" y="30"/>
                    <a:pt x="39"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 name="Freeform 12">
              <a:extLst>
                <a:ext uri="{FF2B5EF4-FFF2-40B4-BE49-F238E27FC236}">
                  <a16:creationId xmlns:a16="http://schemas.microsoft.com/office/drawing/2014/main" id="{A2FBFC85-5630-8BC3-A583-1DEC58BBCCA5}"/>
                </a:ext>
              </a:extLst>
            </p:cNvPr>
            <p:cNvSpPr>
              <a:spLocks noEditPoints="1"/>
            </p:cNvSpPr>
            <p:nvPr/>
          </p:nvSpPr>
          <p:spPr bwMode="auto">
            <a:xfrm>
              <a:off x="1581151" y="415925"/>
              <a:ext cx="77788" cy="84138"/>
            </a:xfrm>
            <a:custGeom>
              <a:avLst/>
              <a:gdLst>
                <a:gd name="T0" fmla="*/ 20 w 49"/>
                <a:gd name="T1" fmla="*/ 0 h 53"/>
                <a:gd name="T2" fmla="*/ 0 w 49"/>
                <a:gd name="T3" fmla="*/ 53 h 53"/>
                <a:gd name="T4" fmla="*/ 8 w 49"/>
                <a:gd name="T5" fmla="*/ 53 h 53"/>
                <a:gd name="T6" fmla="*/ 13 w 49"/>
                <a:gd name="T7" fmla="*/ 40 h 53"/>
                <a:gd name="T8" fmla="*/ 36 w 49"/>
                <a:gd name="T9" fmla="*/ 40 h 53"/>
                <a:gd name="T10" fmla="*/ 40 w 49"/>
                <a:gd name="T11" fmla="*/ 53 h 53"/>
                <a:gd name="T12" fmla="*/ 49 w 49"/>
                <a:gd name="T13" fmla="*/ 53 h 53"/>
                <a:gd name="T14" fmla="*/ 29 w 49"/>
                <a:gd name="T15" fmla="*/ 0 h 53"/>
                <a:gd name="T16" fmla="*/ 20 w 49"/>
                <a:gd name="T17" fmla="*/ 0 h 53"/>
                <a:gd name="T18" fmla="*/ 15 w 49"/>
                <a:gd name="T19" fmla="*/ 34 h 53"/>
                <a:gd name="T20" fmla="*/ 24 w 49"/>
                <a:gd name="T21" fmla="*/ 7 h 53"/>
                <a:gd name="T22" fmla="*/ 34 w 49"/>
                <a:gd name="T23" fmla="*/ 34 h 53"/>
                <a:gd name="T24" fmla="*/ 15 w 49"/>
                <a:gd name="T25" fmla="*/ 34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3">
                  <a:moveTo>
                    <a:pt x="20" y="0"/>
                  </a:moveTo>
                  <a:lnTo>
                    <a:pt x="0" y="53"/>
                  </a:lnTo>
                  <a:lnTo>
                    <a:pt x="8" y="53"/>
                  </a:lnTo>
                  <a:lnTo>
                    <a:pt x="13" y="40"/>
                  </a:lnTo>
                  <a:lnTo>
                    <a:pt x="36" y="40"/>
                  </a:lnTo>
                  <a:lnTo>
                    <a:pt x="40" y="53"/>
                  </a:lnTo>
                  <a:lnTo>
                    <a:pt x="49" y="53"/>
                  </a:lnTo>
                  <a:lnTo>
                    <a:pt x="29" y="0"/>
                  </a:lnTo>
                  <a:lnTo>
                    <a:pt x="20" y="0"/>
                  </a:lnTo>
                  <a:close/>
                  <a:moveTo>
                    <a:pt x="15" y="34"/>
                  </a:moveTo>
                  <a:lnTo>
                    <a:pt x="24" y="7"/>
                  </a:lnTo>
                  <a:lnTo>
                    <a:pt x="34" y="34"/>
                  </a:lnTo>
                  <a:lnTo>
                    <a:pt x="15" y="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 name="Freeform 14">
              <a:extLst>
                <a:ext uri="{FF2B5EF4-FFF2-40B4-BE49-F238E27FC236}">
                  <a16:creationId xmlns:a16="http://schemas.microsoft.com/office/drawing/2014/main" id="{FF83A1F9-4D22-902B-230C-EA48637DF2D8}"/>
                </a:ext>
              </a:extLst>
            </p:cNvPr>
            <p:cNvSpPr>
              <a:spLocks noEditPoints="1"/>
            </p:cNvSpPr>
            <p:nvPr/>
          </p:nvSpPr>
          <p:spPr bwMode="auto">
            <a:xfrm>
              <a:off x="1663701" y="412750"/>
              <a:ext cx="58738" cy="88900"/>
            </a:xfrm>
            <a:custGeom>
              <a:avLst/>
              <a:gdLst>
                <a:gd name="T0" fmla="*/ 57 w 71"/>
                <a:gd name="T1" fmla="*/ 43 h 108"/>
                <a:gd name="T2" fmla="*/ 55 w 71"/>
                <a:gd name="T3" fmla="*/ 40 h 108"/>
                <a:gd name="T4" fmla="*/ 51 w 71"/>
                <a:gd name="T5" fmla="*/ 36 h 108"/>
                <a:gd name="T6" fmla="*/ 43 w 71"/>
                <a:gd name="T7" fmla="*/ 31 h 108"/>
                <a:gd name="T8" fmla="*/ 33 w 71"/>
                <a:gd name="T9" fmla="*/ 30 h 108"/>
                <a:gd name="T10" fmla="*/ 9 w 71"/>
                <a:gd name="T11" fmla="*/ 41 h 108"/>
                <a:gd name="T12" fmla="*/ 0 w 71"/>
                <a:gd name="T13" fmla="*/ 69 h 108"/>
                <a:gd name="T14" fmla="*/ 8 w 71"/>
                <a:gd name="T15" fmla="*/ 97 h 108"/>
                <a:gd name="T16" fmla="*/ 32 w 71"/>
                <a:gd name="T17" fmla="*/ 108 h 108"/>
                <a:gd name="T18" fmla="*/ 37 w 71"/>
                <a:gd name="T19" fmla="*/ 107 h 108"/>
                <a:gd name="T20" fmla="*/ 42 w 71"/>
                <a:gd name="T21" fmla="*/ 106 h 108"/>
                <a:gd name="T22" fmla="*/ 46 w 71"/>
                <a:gd name="T23" fmla="*/ 104 h 108"/>
                <a:gd name="T24" fmla="*/ 49 w 71"/>
                <a:gd name="T25" fmla="*/ 103 h 108"/>
                <a:gd name="T26" fmla="*/ 52 w 71"/>
                <a:gd name="T27" fmla="*/ 100 h 108"/>
                <a:gd name="T28" fmla="*/ 54 w 71"/>
                <a:gd name="T29" fmla="*/ 98 h 108"/>
                <a:gd name="T30" fmla="*/ 55 w 71"/>
                <a:gd name="T31" fmla="*/ 97 h 108"/>
                <a:gd name="T32" fmla="*/ 56 w 71"/>
                <a:gd name="T33" fmla="*/ 95 h 108"/>
                <a:gd name="T34" fmla="*/ 57 w 71"/>
                <a:gd name="T35" fmla="*/ 95 h 108"/>
                <a:gd name="T36" fmla="*/ 59 w 71"/>
                <a:gd name="T37" fmla="*/ 106 h 108"/>
                <a:gd name="T38" fmla="*/ 71 w 71"/>
                <a:gd name="T39" fmla="*/ 106 h 108"/>
                <a:gd name="T40" fmla="*/ 71 w 71"/>
                <a:gd name="T41" fmla="*/ 0 h 108"/>
                <a:gd name="T42" fmla="*/ 57 w 71"/>
                <a:gd name="T43" fmla="*/ 0 h 108"/>
                <a:gd name="T44" fmla="*/ 57 w 71"/>
                <a:gd name="T45" fmla="*/ 43 h 108"/>
                <a:gd name="T46" fmla="*/ 51 w 71"/>
                <a:gd name="T47" fmla="*/ 88 h 108"/>
                <a:gd name="T48" fmla="*/ 36 w 71"/>
                <a:gd name="T49" fmla="*/ 96 h 108"/>
                <a:gd name="T50" fmla="*/ 20 w 71"/>
                <a:gd name="T51" fmla="*/ 88 h 108"/>
                <a:gd name="T52" fmla="*/ 15 w 71"/>
                <a:gd name="T53" fmla="*/ 68 h 108"/>
                <a:gd name="T54" fmla="*/ 21 w 71"/>
                <a:gd name="T55" fmla="*/ 49 h 108"/>
                <a:gd name="T56" fmla="*/ 36 w 71"/>
                <a:gd name="T57" fmla="*/ 41 h 108"/>
                <a:gd name="T58" fmla="*/ 51 w 71"/>
                <a:gd name="T59" fmla="*/ 49 h 108"/>
                <a:gd name="T60" fmla="*/ 57 w 71"/>
                <a:gd name="T61" fmla="*/ 68 h 108"/>
                <a:gd name="T62" fmla="*/ 51 w 71"/>
                <a:gd name="T63" fmla="*/ 8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1" h="108">
                  <a:moveTo>
                    <a:pt x="57" y="43"/>
                  </a:moveTo>
                  <a:cubicBezTo>
                    <a:pt x="56" y="42"/>
                    <a:pt x="56" y="41"/>
                    <a:pt x="55" y="40"/>
                  </a:cubicBezTo>
                  <a:cubicBezTo>
                    <a:pt x="54" y="39"/>
                    <a:pt x="53" y="38"/>
                    <a:pt x="51" y="36"/>
                  </a:cubicBezTo>
                  <a:cubicBezTo>
                    <a:pt x="49" y="34"/>
                    <a:pt x="46" y="33"/>
                    <a:pt x="43" y="31"/>
                  </a:cubicBezTo>
                  <a:cubicBezTo>
                    <a:pt x="40" y="30"/>
                    <a:pt x="37" y="30"/>
                    <a:pt x="33" y="30"/>
                  </a:cubicBezTo>
                  <a:cubicBezTo>
                    <a:pt x="23" y="30"/>
                    <a:pt x="15" y="33"/>
                    <a:pt x="9" y="41"/>
                  </a:cubicBezTo>
                  <a:cubicBezTo>
                    <a:pt x="3" y="48"/>
                    <a:pt x="0" y="57"/>
                    <a:pt x="0" y="69"/>
                  </a:cubicBezTo>
                  <a:cubicBezTo>
                    <a:pt x="0" y="80"/>
                    <a:pt x="3" y="90"/>
                    <a:pt x="8" y="97"/>
                  </a:cubicBezTo>
                  <a:cubicBezTo>
                    <a:pt x="14" y="104"/>
                    <a:pt x="22" y="108"/>
                    <a:pt x="32" y="108"/>
                  </a:cubicBezTo>
                  <a:cubicBezTo>
                    <a:pt x="34" y="108"/>
                    <a:pt x="35" y="108"/>
                    <a:pt x="37" y="107"/>
                  </a:cubicBezTo>
                  <a:cubicBezTo>
                    <a:pt x="39" y="107"/>
                    <a:pt x="41" y="107"/>
                    <a:pt x="42" y="106"/>
                  </a:cubicBezTo>
                  <a:cubicBezTo>
                    <a:pt x="43" y="106"/>
                    <a:pt x="45" y="105"/>
                    <a:pt x="46" y="104"/>
                  </a:cubicBezTo>
                  <a:cubicBezTo>
                    <a:pt x="47" y="104"/>
                    <a:pt x="48" y="103"/>
                    <a:pt x="49" y="103"/>
                  </a:cubicBezTo>
                  <a:cubicBezTo>
                    <a:pt x="50" y="102"/>
                    <a:pt x="51" y="101"/>
                    <a:pt x="52" y="100"/>
                  </a:cubicBezTo>
                  <a:cubicBezTo>
                    <a:pt x="53" y="100"/>
                    <a:pt x="53" y="99"/>
                    <a:pt x="54" y="98"/>
                  </a:cubicBezTo>
                  <a:cubicBezTo>
                    <a:pt x="54" y="98"/>
                    <a:pt x="55" y="97"/>
                    <a:pt x="55" y="97"/>
                  </a:cubicBezTo>
                  <a:cubicBezTo>
                    <a:pt x="56" y="96"/>
                    <a:pt x="56" y="96"/>
                    <a:pt x="56" y="95"/>
                  </a:cubicBezTo>
                  <a:cubicBezTo>
                    <a:pt x="57" y="95"/>
                    <a:pt x="57" y="95"/>
                    <a:pt x="57" y="95"/>
                  </a:cubicBezTo>
                  <a:cubicBezTo>
                    <a:pt x="59" y="106"/>
                    <a:pt x="59" y="106"/>
                    <a:pt x="59" y="106"/>
                  </a:cubicBezTo>
                  <a:cubicBezTo>
                    <a:pt x="71" y="106"/>
                    <a:pt x="71" y="106"/>
                    <a:pt x="71" y="106"/>
                  </a:cubicBezTo>
                  <a:cubicBezTo>
                    <a:pt x="71" y="0"/>
                    <a:pt x="71" y="0"/>
                    <a:pt x="71" y="0"/>
                  </a:cubicBezTo>
                  <a:cubicBezTo>
                    <a:pt x="57" y="0"/>
                    <a:pt x="57" y="0"/>
                    <a:pt x="57" y="0"/>
                  </a:cubicBezTo>
                  <a:lnTo>
                    <a:pt x="57" y="43"/>
                  </a:lnTo>
                  <a:close/>
                  <a:moveTo>
                    <a:pt x="51" y="88"/>
                  </a:moveTo>
                  <a:cubicBezTo>
                    <a:pt x="47" y="93"/>
                    <a:pt x="42" y="96"/>
                    <a:pt x="36" y="96"/>
                  </a:cubicBezTo>
                  <a:cubicBezTo>
                    <a:pt x="29" y="96"/>
                    <a:pt x="24" y="93"/>
                    <a:pt x="20" y="88"/>
                  </a:cubicBezTo>
                  <a:cubicBezTo>
                    <a:pt x="17" y="83"/>
                    <a:pt x="15" y="76"/>
                    <a:pt x="15" y="68"/>
                  </a:cubicBezTo>
                  <a:cubicBezTo>
                    <a:pt x="15" y="61"/>
                    <a:pt x="17" y="54"/>
                    <a:pt x="21" y="49"/>
                  </a:cubicBezTo>
                  <a:cubicBezTo>
                    <a:pt x="25" y="44"/>
                    <a:pt x="30" y="41"/>
                    <a:pt x="36" y="41"/>
                  </a:cubicBezTo>
                  <a:cubicBezTo>
                    <a:pt x="43" y="41"/>
                    <a:pt x="48" y="44"/>
                    <a:pt x="51" y="49"/>
                  </a:cubicBezTo>
                  <a:cubicBezTo>
                    <a:pt x="55" y="54"/>
                    <a:pt x="57" y="61"/>
                    <a:pt x="57" y="68"/>
                  </a:cubicBezTo>
                  <a:cubicBezTo>
                    <a:pt x="57" y="76"/>
                    <a:pt x="55" y="83"/>
                    <a:pt x="51" y="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 name="Freeform 15">
              <a:extLst>
                <a:ext uri="{FF2B5EF4-FFF2-40B4-BE49-F238E27FC236}">
                  <a16:creationId xmlns:a16="http://schemas.microsoft.com/office/drawing/2014/main" id="{B67964F5-8081-A3D8-089C-A081B2E521A9}"/>
                </a:ext>
              </a:extLst>
            </p:cNvPr>
            <p:cNvSpPr>
              <a:spLocks/>
            </p:cNvSpPr>
            <p:nvPr/>
          </p:nvSpPr>
          <p:spPr bwMode="auto">
            <a:xfrm>
              <a:off x="1733551" y="438150"/>
              <a:ext cx="60325" cy="61913"/>
            </a:xfrm>
            <a:custGeom>
              <a:avLst/>
              <a:gdLst>
                <a:gd name="T0" fmla="*/ 18 w 38"/>
                <a:gd name="T1" fmla="*/ 32 h 39"/>
                <a:gd name="T2" fmla="*/ 8 w 38"/>
                <a:gd name="T3" fmla="*/ 0 h 39"/>
                <a:gd name="T4" fmla="*/ 0 w 38"/>
                <a:gd name="T5" fmla="*/ 0 h 39"/>
                <a:gd name="T6" fmla="*/ 15 w 38"/>
                <a:gd name="T7" fmla="*/ 39 h 39"/>
                <a:gd name="T8" fmla="*/ 23 w 38"/>
                <a:gd name="T9" fmla="*/ 39 h 39"/>
                <a:gd name="T10" fmla="*/ 38 w 38"/>
                <a:gd name="T11" fmla="*/ 0 h 39"/>
                <a:gd name="T12" fmla="*/ 29 w 38"/>
                <a:gd name="T13" fmla="*/ 0 h 39"/>
                <a:gd name="T14" fmla="*/ 18 w 38"/>
                <a:gd name="T15" fmla="*/ 32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39">
                  <a:moveTo>
                    <a:pt x="18" y="32"/>
                  </a:moveTo>
                  <a:lnTo>
                    <a:pt x="8" y="0"/>
                  </a:lnTo>
                  <a:lnTo>
                    <a:pt x="0" y="0"/>
                  </a:lnTo>
                  <a:lnTo>
                    <a:pt x="15" y="39"/>
                  </a:lnTo>
                  <a:lnTo>
                    <a:pt x="23" y="39"/>
                  </a:lnTo>
                  <a:lnTo>
                    <a:pt x="38" y="0"/>
                  </a:lnTo>
                  <a:lnTo>
                    <a:pt x="29" y="0"/>
                  </a:lnTo>
                  <a:lnTo>
                    <a:pt x="18"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9" name="Freeform 16">
              <a:extLst>
                <a:ext uri="{FF2B5EF4-FFF2-40B4-BE49-F238E27FC236}">
                  <a16:creationId xmlns:a16="http://schemas.microsoft.com/office/drawing/2014/main" id="{C73E25E4-139B-A180-CBFD-59414A4BD238}"/>
                </a:ext>
              </a:extLst>
            </p:cNvPr>
            <p:cNvSpPr>
              <a:spLocks/>
            </p:cNvSpPr>
            <p:nvPr/>
          </p:nvSpPr>
          <p:spPr bwMode="auto">
            <a:xfrm>
              <a:off x="1801813" y="411163"/>
              <a:ext cx="15875" cy="14288"/>
            </a:xfrm>
            <a:custGeom>
              <a:avLst/>
              <a:gdLst>
                <a:gd name="T0" fmla="*/ 10 w 19"/>
                <a:gd name="T1" fmla="*/ 0 h 18"/>
                <a:gd name="T2" fmla="*/ 3 w 19"/>
                <a:gd name="T3" fmla="*/ 2 h 18"/>
                <a:gd name="T4" fmla="*/ 0 w 19"/>
                <a:gd name="T5" fmla="*/ 9 h 18"/>
                <a:gd name="T6" fmla="*/ 3 w 19"/>
                <a:gd name="T7" fmla="*/ 16 h 18"/>
                <a:gd name="T8" fmla="*/ 10 w 19"/>
                <a:gd name="T9" fmla="*/ 18 h 18"/>
                <a:gd name="T10" fmla="*/ 17 w 19"/>
                <a:gd name="T11" fmla="*/ 16 h 18"/>
                <a:gd name="T12" fmla="*/ 19 w 19"/>
                <a:gd name="T13" fmla="*/ 9 h 18"/>
                <a:gd name="T14" fmla="*/ 17 w 19"/>
                <a:gd name="T15" fmla="*/ 2 h 18"/>
                <a:gd name="T16" fmla="*/ 10 w 19"/>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8">
                  <a:moveTo>
                    <a:pt x="10" y="0"/>
                  </a:moveTo>
                  <a:cubicBezTo>
                    <a:pt x="7" y="0"/>
                    <a:pt x="5" y="1"/>
                    <a:pt x="3" y="2"/>
                  </a:cubicBezTo>
                  <a:cubicBezTo>
                    <a:pt x="1" y="4"/>
                    <a:pt x="0" y="7"/>
                    <a:pt x="0" y="9"/>
                  </a:cubicBezTo>
                  <a:cubicBezTo>
                    <a:pt x="0" y="12"/>
                    <a:pt x="1" y="14"/>
                    <a:pt x="3" y="16"/>
                  </a:cubicBezTo>
                  <a:cubicBezTo>
                    <a:pt x="5" y="17"/>
                    <a:pt x="7" y="18"/>
                    <a:pt x="10" y="18"/>
                  </a:cubicBezTo>
                  <a:cubicBezTo>
                    <a:pt x="13" y="18"/>
                    <a:pt x="15" y="17"/>
                    <a:pt x="17" y="16"/>
                  </a:cubicBezTo>
                  <a:cubicBezTo>
                    <a:pt x="18" y="14"/>
                    <a:pt x="19" y="12"/>
                    <a:pt x="19" y="9"/>
                  </a:cubicBezTo>
                  <a:cubicBezTo>
                    <a:pt x="19" y="6"/>
                    <a:pt x="18" y="4"/>
                    <a:pt x="17" y="2"/>
                  </a:cubicBezTo>
                  <a:cubicBezTo>
                    <a:pt x="15" y="1"/>
                    <a:pt x="12" y="0"/>
                    <a:pt x="1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 name="Rectangle 17">
              <a:extLst>
                <a:ext uri="{FF2B5EF4-FFF2-40B4-BE49-F238E27FC236}">
                  <a16:creationId xmlns:a16="http://schemas.microsoft.com/office/drawing/2014/main" id="{7B6F8562-C3CB-5305-FB0B-63FF8D97092D}"/>
                </a:ext>
              </a:extLst>
            </p:cNvPr>
            <p:cNvSpPr>
              <a:spLocks noChangeArrowheads="1"/>
            </p:cNvSpPr>
            <p:nvPr/>
          </p:nvSpPr>
          <p:spPr bwMode="auto">
            <a:xfrm>
              <a:off x="1804988" y="438150"/>
              <a:ext cx="11113" cy="619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 name="Freeform 18">
              <a:extLst>
                <a:ext uri="{FF2B5EF4-FFF2-40B4-BE49-F238E27FC236}">
                  <a16:creationId xmlns:a16="http://schemas.microsoft.com/office/drawing/2014/main" id="{AAAB2CA3-ACC4-BAB9-7B09-8D2F882AE852}"/>
                </a:ext>
              </a:extLst>
            </p:cNvPr>
            <p:cNvSpPr>
              <a:spLocks/>
            </p:cNvSpPr>
            <p:nvPr/>
          </p:nvSpPr>
          <p:spPr bwMode="auto">
            <a:xfrm>
              <a:off x="1828801" y="436563"/>
              <a:ext cx="47625" cy="65088"/>
            </a:xfrm>
            <a:custGeom>
              <a:avLst/>
              <a:gdLst>
                <a:gd name="T0" fmla="*/ 44 w 59"/>
                <a:gd name="T1" fmla="*/ 36 h 79"/>
                <a:gd name="T2" fmla="*/ 37 w 59"/>
                <a:gd name="T3" fmla="*/ 34 h 79"/>
                <a:gd name="T4" fmla="*/ 30 w 59"/>
                <a:gd name="T5" fmla="*/ 31 h 79"/>
                <a:gd name="T6" fmla="*/ 24 w 59"/>
                <a:gd name="T7" fmla="*/ 29 h 79"/>
                <a:gd name="T8" fmla="*/ 20 w 59"/>
                <a:gd name="T9" fmla="*/ 26 h 79"/>
                <a:gd name="T10" fmla="*/ 18 w 59"/>
                <a:gd name="T11" fmla="*/ 21 h 79"/>
                <a:gd name="T12" fmla="*/ 22 w 59"/>
                <a:gd name="T13" fmla="*/ 14 h 79"/>
                <a:gd name="T14" fmla="*/ 32 w 59"/>
                <a:gd name="T15" fmla="*/ 12 h 79"/>
                <a:gd name="T16" fmla="*/ 52 w 59"/>
                <a:gd name="T17" fmla="*/ 20 h 79"/>
                <a:gd name="T18" fmla="*/ 58 w 59"/>
                <a:gd name="T19" fmla="*/ 10 h 79"/>
                <a:gd name="T20" fmla="*/ 55 w 59"/>
                <a:gd name="T21" fmla="*/ 8 h 79"/>
                <a:gd name="T22" fmla="*/ 46 w 59"/>
                <a:gd name="T23" fmla="*/ 3 h 79"/>
                <a:gd name="T24" fmla="*/ 32 w 59"/>
                <a:gd name="T25" fmla="*/ 0 h 79"/>
                <a:gd name="T26" fmla="*/ 12 w 59"/>
                <a:gd name="T27" fmla="*/ 7 h 79"/>
                <a:gd name="T28" fmla="*/ 4 w 59"/>
                <a:gd name="T29" fmla="*/ 23 h 79"/>
                <a:gd name="T30" fmla="*/ 6 w 59"/>
                <a:gd name="T31" fmla="*/ 31 h 79"/>
                <a:gd name="T32" fmla="*/ 11 w 59"/>
                <a:gd name="T33" fmla="*/ 37 h 79"/>
                <a:gd name="T34" fmla="*/ 15 w 59"/>
                <a:gd name="T35" fmla="*/ 40 h 79"/>
                <a:gd name="T36" fmla="*/ 19 w 59"/>
                <a:gd name="T37" fmla="*/ 42 h 79"/>
                <a:gd name="T38" fmla="*/ 23 w 59"/>
                <a:gd name="T39" fmla="*/ 44 h 79"/>
                <a:gd name="T40" fmla="*/ 29 w 59"/>
                <a:gd name="T41" fmla="*/ 45 h 79"/>
                <a:gd name="T42" fmla="*/ 33 w 59"/>
                <a:gd name="T43" fmla="*/ 47 h 79"/>
                <a:gd name="T44" fmla="*/ 38 w 59"/>
                <a:gd name="T45" fmla="*/ 49 h 79"/>
                <a:gd name="T46" fmla="*/ 42 w 59"/>
                <a:gd name="T47" fmla="*/ 52 h 79"/>
                <a:gd name="T48" fmla="*/ 45 w 59"/>
                <a:gd name="T49" fmla="*/ 57 h 79"/>
                <a:gd name="T50" fmla="*/ 41 w 59"/>
                <a:gd name="T51" fmla="*/ 65 h 79"/>
                <a:gd name="T52" fmla="*/ 30 w 59"/>
                <a:gd name="T53" fmla="*/ 67 h 79"/>
                <a:gd name="T54" fmla="*/ 18 w 59"/>
                <a:gd name="T55" fmla="*/ 64 h 79"/>
                <a:gd name="T56" fmla="*/ 8 w 59"/>
                <a:gd name="T57" fmla="*/ 57 h 79"/>
                <a:gd name="T58" fmla="*/ 0 w 59"/>
                <a:gd name="T59" fmla="*/ 66 h 79"/>
                <a:gd name="T60" fmla="*/ 12 w 59"/>
                <a:gd name="T61" fmla="*/ 74 h 79"/>
                <a:gd name="T62" fmla="*/ 30 w 59"/>
                <a:gd name="T63" fmla="*/ 79 h 79"/>
                <a:gd name="T64" fmla="*/ 52 w 59"/>
                <a:gd name="T65" fmla="*/ 72 h 79"/>
                <a:gd name="T66" fmla="*/ 59 w 59"/>
                <a:gd name="T67" fmla="*/ 55 h 79"/>
                <a:gd name="T68" fmla="*/ 44 w 59"/>
                <a:gd name="T69" fmla="*/ 36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9" h="79">
                  <a:moveTo>
                    <a:pt x="44" y="36"/>
                  </a:moveTo>
                  <a:cubicBezTo>
                    <a:pt x="43" y="36"/>
                    <a:pt x="41" y="35"/>
                    <a:pt x="37" y="34"/>
                  </a:cubicBezTo>
                  <a:cubicBezTo>
                    <a:pt x="34" y="33"/>
                    <a:pt x="31" y="32"/>
                    <a:pt x="30" y="31"/>
                  </a:cubicBezTo>
                  <a:cubicBezTo>
                    <a:pt x="27" y="30"/>
                    <a:pt x="25" y="30"/>
                    <a:pt x="24" y="29"/>
                  </a:cubicBezTo>
                  <a:cubicBezTo>
                    <a:pt x="23" y="29"/>
                    <a:pt x="22" y="28"/>
                    <a:pt x="20" y="26"/>
                  </a:cubicBezTo>
                  <a:cubicBezTo>
                    <a:pt x="19" y="25"/>
                    <a:pt x="18" y="23"/>
                    <a:pt x="18" y="21"/>
                  </a:cubicBezTo>
                  <a:cubicBezTo>
                    <a:pt x="18" y="18"/>
                    <a:pt x="19" y="15"/>
                    <a:pt x="22" y="14"/>
                  </a:cubicBezTo>
                  <a:cubicBezTo>
                    <a:pt x="24" y="12"/>
                    <a:pt x="28" y="12"/>
                    <a:pt x="32" y="12"/>
                  </a:cubicBezTo>
                  <a:cubicBezTo>
                    <a:pt x="39" y="12"/>
                    <a:pt x="46" y="14"/>
                    <a:pt x="52" y="20"/>
                  </a:cubicBezTo>
                  <a:cubicBezTo>
                    <a:pt x="58" y="10"/>
                    <a:pt x="58" y="10"/>
                    <a:pt x="58" y="10"/>
                  </a:cubicBezTo>
                  <a:cubicBezTo>
                    <a:pt x="58" y="10"/>
                    <a:pt x="57" y="9"/>
                    <a:pt x="55" y="8"/>
                  </a:cubicBezTo>
                  <a:cubicBezTo>
                    <a:pt x="53" y="6"/>
                    <a:pt x="50" y="5"/>
                    <a:pt x="46" y="3"/>
                  </a:cubicBezTo>
                  <a:cubicBezTo>
                    <a:pt x="41" y="1"/>
                    <a:pt x="37" y="0"/>
                    <a:pt x="32" y="0"/>
                  </a:cubicBezTo>
                  <a:cubicBezTo>
                    <a:pt x="23" y="0"/>
                    <a:pt x="17" y="3"/>
                    <a:pt x="12" y="7"/>
                  </a:cubicBezTo>
                  <a:cubicBezTo>
                    <a:pt x="7" y="11"/>
                    <a:pt x="4" y="16"/>
                    <a:pt x="4" y="23"/>
                  </a:cubicBezTo>
                  <a:cubicBezTo>
                    <a:pt x="4" y="26"/>
                    <a:pt x="5" y="29"/>
                    <a:pt x="6" y="31"/>
                  </a:cubicBezTo>
                  <a:cubicBezTo>
                    <a:pt x="7" y="33"/>
                    <a:pt x="8" y="35"/>
                    <a:pt x="11" y="37"/>
                  </a:cubicBezTo>
                  <a:cubicBezTo>
                    <a:pt x="13" y="39"/>
                    <a:pt x="14" y="40"/>
                    <a:pt x="15" y="40"/>
                  </a:cubicBezTo>
                  <a:cubicBezTo>
                    <a:pt x="16" y="41"/>
                    <a:pt x="18" y="41"/>
                    <a:pt x="19" y="42"/>
                  </a:cubicBezTo>
                  <a:cubicBezTo>
                    <a:pt x="20" y="43"/>
                    <a:pt x="22" y="43"/>
                    <a:pt x="23" y="44"/>
                  </a:cubicBezTo>
                  <a:cubicBezTo>
                    <a:pt x="25" y="44"/>
                    <a:pt x="27" y="45"/>
                    <a:pt x="29" y="45"/>
                  </a:cubicBezTo>
                  <a:cubicBezTo>
                    <a:pt x="31" y="46"/>
                    <a:pt x="32" y="47"/>
                    <a:pt x="33" y="47"/>
                  </a:cubicBezTo>
                  <a:cubicBezTo>
                    <a:pt x="35" y="48"/>
                    <a:pt x="37" y="48"/>
                    <a:pt x="38" y="49"/>
                  </a:cubicBezTo>
                  <a:cubicBezTo>
                    <a:pt x="39" y="49"/>
                    <a:pt x="41" y="50"/>
                    <a:pt x="42" y="52"/>
                  </a:cubicBezTo>
                  <a:cubicBezTo>
                    <a:pt x="44" y="53"/>
                    <a:pt x="45" y="55"/>
                    <a:pt x="45" y="57"/>
                  </a:cubicBezTo>
                  <a:cubicBezTo>
                    <a:pt x="45" y="61"/>
                    <a:pt x="44" y="63"/>
                    <a:pt x="41" y="65"/>
                  </a:cubicBezTo>
                  <a:cubicBezTo>
                    <a:pt x="38" y="66"/>
                    <a:pt x="35" y="67"/>
                    <a:pt x="30" y="67"/>
                  </a:cubicBezTo>
                  <a:cubicBezTo>
                    <a:pt x="26" y="67"/>
                    <a:pt x="22" y="66"/>
                    <a:pt x="18" y="64"/>
                  </a:cubicBezTo>
                  <a:cubicBezTo>
                    <a:pt x="14" y="62"/>
                    <a:pt x="10" y="59"/>
                    <a:pt x="8" y="57"/>
                  </a:cubicBezTo>
                  <a:cubicBezTo>
                    <a:pt x="0" y="66"/>
                    <a:pt x="0" y="66"/>
                    <a:pt x="0" y="66"/>
                  </a:cubicBezTo>
                  <a:cubicBezTo>
                    <a:pt x="3" y="69"/>
                    <a:pt x="7" y="71"/>
                    <a:pt x="12" y="74"/>
                  </a:cubicBezTo>
                  <a:cubicBezTo>
                    <a:pt x="17" y="77"/>
                    <a:pt x="23" y="79"/>
                    <a:pt x="30" y="79"/>
                  </a:cubicBezTo>
                  <a:cubicBezTo>
                    <a:pt x="39" y="79"/>
                    <a:pt x="47" y="76"/>
                    <a:pt x="52" y="72"/>
                  </a:cubicBezTo>
                  <a:cubicBezTo>
                    <a:pt x="57" y="67"/>
                    <a:pt x="59" y="62"/>
                    <a:pt x="59" y="55"/>
                  </a:cubicBezTo>
                  <a:cubicBezTo>
                    <a:pt x="59" y="47"/>
                    <a:pt x="54" y="40"/>
                    <a:pt x="44"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 name="Freeform 19">
              <a:extLst>
                <a:ext uri="{FF2B5EF4-FFF2-40B4-BE49-F238E27FC236}">
                  <a16:creationId xmlns:a16="http://schemas.microsoft.com/office/drawing/2014/main" id="{995386EE-0219-9B59-3015-DA98004633E3}"/>
                </a:ext>
              </a:extLst>
            </p:cNvPr>
            <p:cNvSpPr>
              <a:spLocks/>
            </p:cNvSpPr>
            <p:nvPr/>
          </p:nvSpPr>
          <p:spPr bwMode="auto">
            <a:xfrm>
              <a:off x="1960563" y="436563"/>
              <a:ext cx="36513" cy="63500"/>
            </a:xfrm>
            <a:custGeom>
              <a:avLst/>
              <a:gdLst>
                <a:gd name="T0" fmla="*/ 24 w 43"/>
                <a:gd name="T1" fmla="*/ 5 h 77"/>
                <a:gd name="T2" fmla="*/ 15 w 43"/>
                <a:gd name="T3" fmla="*/ 17 h 77"/>
                <a:gd name="T4" fmla="*/ 14 w 43"/>
                <a:gd name="T5" fmla="*/ 2 h 77"/>
                <a:gd name="T6" fmla="*/ 0 w 43"/>
                <a:gd name="T7" fmla="*/ 2 h 77"/>
                <a:gd name="T8" fmla="*/ 0 w 43"/>
                <a:gd name="T9" fmla="*/ 77 h 77"/>
                <a:gd name="T10" fmla="*/ 15 w 43"/>
                <a:gd name="T11" fmla="*/ 77 h 77"/>
                <a:gd name="T12" fmla="*/ 15 w 43"/>
                <a:gd name="T13" fmla="*/ 35 h 77"/>
                <a:gd name="T14" fmla="*/ 25 w 43"/>
                <a:gd name="T15" fmla="*/ 18 h 77"/>
                <a:gd name="T16" fmla="*/ 35 w 43"/>
                <a:gd name="T17" fmla="*/ 14 h 77"/>
                <a:gd name="T18" fmla="*/ 41 w 43"/>
                <a:gd name="T19" fmla="*/ 15 h 77"/>
                <a:gd name="T20" fmla="*/ 43 w 43"/>
                <a:gd name="T21" fmla="*/ 1 h 77"/>
                <a:gd name="T22" fmla="*/ 37 w 43"/>
                <a:gd name="T23" fmla="*/ 0 h 77"/>
                <a:gd name="T24" fmla="*/ 24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4" y="5"/>
                  </a:moveTo>
                  <a:cubicBezTo>
                    <a:pt x="20" y="8"/>
                    <a:pt x="17" y="12"/>
                    <a:pt x="15" y="17"/>
                  </a:cubicBezTo>
                  <a:cubicBezTo>
                    <a:pt x="14" y="2"/>
                    <a:pt x="14" y="2"/>
                    <a:pt x="14" y="2"/>
                  </a:cubicBezTo>
                  <a:cubicBezTo>
                    <a:pt x="0" y="2"/>
                    <a:pt x="0" y="2"/>
                    <a:pt x="0" y="2"/>
                  </a:cubicBezTo>
                  <a:cubicBezTo>
                    <a:pt x="0" y="77"/>
                    <a:pt x="0" y="77"/>
                    <a:pt x="0" y="77"/>
                  </a:cubicBezTo>
                  <a:cubicBezTo>
                    <a:pt x="15" y="77"/>
                    <a:pt x="15" y="77"/>
                    <a:pt x="15" y="77"/>
                  </a:cubicBezTo>
                  <a:cubicBezTo>
                    <a:pt x="15" y="35"/>
                    <a:pt x="15" y="35"/>
                    <a:pt x="15" y="35"/>
                  </a:cubicBezTo>
                  <a:cubicBezTo>
                    <a:pt x="16" y="27"/>
                    <a:pt x="19" y="22"/>
                    <a:pt x="25" y="18"/>
                  </a:cubicBezTo>
                  <a:cubicBezTo>
                    <a:pt x="28" y="16"/>
                    <a:pt x="32" y="14"/>
                    <a:pt x="35" y="14"/>
                  </a:cubicBezTo>
                  <a:cubicBezTo>
                    <a:pt x="38" y="14"/>
                    <a:pt x="40" y="15"/>
                    <a:pt x="41" y="15"/>
                  </a:cubicBezTo>
                  <a:cubicBezTo>
                    <a:pt x="43" y="1"/>
                    <a:pt x="43" y="1"/>
                    <a:pt x="43" y="1"/>
                  </a:cubicBezTo>
                  <a:cubicBezTo>
                    <a:pt x="37" y="0"/>
                    <a:pt x="37" y="0"/>
                    <a:pt x="37" y="0"/>
                  </a:cubicBezTo>
                  <a:cubicBezTo>
                    <a:pt x="32" y="0"/>
                    <a:pt x="28" y="2"/>
                    <a:pt x="24"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3" name="Freeform 20">
              <a:extLst>
                <a:ext uri="{FF2B5EF4-FFF2-40B4-BE49-F238E27FC236}">
                  <a16:creationId xmlns:a16="http://schemas.microsoft.com/office/drawing/2014/main" id="{2960E1C6-F590-264A-344E-7EF84C9D9013}"/>
                </a:ext>
              </a:extLst>
            </p:cNvPr>
            <p:cNvSpPr>
              <a:spLocks/>
            </p:cNvSpPr>
            <p:nvPr/>
          </p:nvSpPr>
          <p:spPr bwMode="auto">
            <a:xfrm>
              <a:off x="2000251" y="438150"/>
              <a:ext cx="58738" cy="85725"/>
            </a:xfrm>
            <a:custGeom>
              <a:avLst/>
              <a:gdLst>
                <a:gd name="T0" fmla="*/ 57 w 72"/>
                <a:gd name="T1" fmla="*/ 0 h 103"/>
                <a:gd name="T2" fmla="*/ 36 w 72"/>
                <a:gd name="T3" fmla="*/ 61 h 103"/>
                <a:gd name="T4" fmla="*/ 15 w 72"/>
                <a:gd name="T5" fmla="*/ 0 h 103"/>
                <a:gd name="T6" fmla="*/ 0 w 72"/>
                <a:gd name="T7" fmla="*/ 0 h 103"/>
                <a:gd name="T8" fmla="*/ 28 w 72"/>
                <a:gd name="T9" fmla="*/ 74 h 103"/>
                <a:gd name="T10" fmla="*/ 25 w 72"/>
                <a:gd name="T11" fmla="*/ 83 h 103"/>
                <a:gd name="T12" fmla="*/ 21 w 72"/>
                <a:gd name="T13" fmla="*/ 90 h 103"/>
                <a:gd name="T14" fmla="*/ 16 w 72"/>
                <a:gd name="T15" fmla="*/ 91 h 103"/>
                <a:gd name="T16" fmla="*/ 8 w 72"/>
                <a:gd name="T17" fmla="*/ 89 h 103"/>
                <a:gd name="T18" fmla="*/ 5 w 72"/>
                <a:gd name="T19" fmla="*/ 100 h 103"/>
                <a:gd name="T20" fmla="*/ 6 w 72"/>
                <a:gd name="T21" fmla="*/ 101 h 103"/>
                <a:gd name="T22" fmla="*/ 12 w 72"/>
                <a:gd name="T23" fmla="*/ 103 h 103"/>
                <a:gd name="T24" fmla="*/ 19 w 72"/>
                <a:gd name="T25" fmla="*/ 103 h 103"/>
                <a:gd name="T26" fmla="*/ 31 w 72"/>
                <a:gd name="T27" fmla="*/ 100 h 103"/>
                <a:gd name="T28" fmla="*/ 39 w 72"/>
                <a:gd name="T29" fmla="*/ 87 h 103"/>
                <a:gd name="T30" fmla="*/ 72 w 72"/>
                <a:gd name="T31" fmla="*/ 0 h 103"/>
                <a:gd name="T32" fmla="*/ 57 w 72"/>
                <a:gd name="T33"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103">
                  <a:moveTo>
                    <a:pt x="57" y="0"/>
                  </a:moveTo>
                  <a:cubicBezTo>
                    <a:pt x="36" y="61"/>
                    <a:pt x="36" y="61"/>
                    <a:pt x="36" y="61"/>
                  </a:cubicBezTo>
                  <a:cubicBezTo>
                    <a:pt x="15" y="0"/>
                    <a:pt x="15" y="0"/>
                    <a:pt x="15" y="0"/>
                  </a:cubicBezTo>
                  <a:cubicBezTo>
                    <a:pt x="0" y="0"/>
                    <a:pt x="0" y="0"/>
                    <a:pt x="0" y="0"/>
                  </a:cubicBezTo>
                  <a:cubicBezTo>
                    <a:pt x="28" y="74"/>
                    <a:pt x="28" y="74"/>
                    <a:pt x="28" y="74"/>
                  </a:cubicBezTo>
                  <a:cubicBezTo>
                    <a:pt x="25" y="83"/>
                    <a:pt x="25" y="83"/>
                    <a:pt x="25" y="83"/>
                  </a:cubicBezTo>
                  <a:cubicBezTo>
                    <a:pt x="24" y="87"/>
                    <a:pt x="22" y="89"/>
                    <a:pt x="21" y="90"/>
                  </a:cubicBezTo>
                  <a:cubicBezTo>
                    <a:pt x="20" y="91"/>
                    <a:pt x="18" y="91"/>
                    <a:pt x="16" y="91"/>
                  </a:cubicBezTo>
                  <a:cubicBezTo>
                    <a:pt x="14" y="91"/>
                    <a:pt x="11" y="91"/>
                    <a:pt x="8" y="89"/>
                  </a:cubicBezTo>
                  <a:cubicBezTo>
                    <a:pt x="5" y="100"/>
                    <a:pt x="5" y="100"/>
                    <a:pt x="5" y="100"/>
                  </a:cubicBezTo>
                  <a:cubicBezTo>
                    <a:pt x="6" y="101"/>
                    <a:pt x="6" y="101"/>
                    <a:pt x="6" y="101"/>
                  </a:cubicBezTo>
                  <a:cubicBezTo>
                    <a:pt x="7" y="102"/>
                    <a:pt x="9" y="102"/>
                    <a:pt x="12" y="103"/>
                  </a:cubicBezTo>
                  <a:cubicBezTo>
                    <a:pt x="14" y="103"/>
                    <a:pt x="17" y="103"/>
                    <a:pt x="19" y="103"/>
                  </a:cubicBezTo>
                  <a:cubicBezTo>
                    <a:pt x="24" y="103"/>
                    <a:pt x="28" y="102"/>
                    <a:pt x="31" y="100"/>
                  </a:cubicBezTo>
                  <a:cubicBezTo>
                    <a:pt x="34" y="97"/>
                    <a:pt x="36" y="93"/>
                    <a:pt x="39" y="87"/>
                  </a:cubicBezTo>
                  <a:cubicBezTo>
                    <a:pt x="72" y="0"/>
                    <a:pt x="72" y="0"/>
                    <a:pt x="72" y="0"/>
                  </a:cubicBezTo>
                  <a:lnTo>
                    <a:pt x="5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4" name="Freeform 21">
              <a:extLst>
                <a:ext uri="{FF2B5EF4-FFF2-40B4-BE49-F238E27FC236}">
                  <a16:creationId xmlns:a16="http://schemas.microsoft.com/office/drawing/2014/main" id="{8279F213-F01D-0BA8-7DEC-BF8F2017D953}"/>
                </a:ext>
              </a:extLst>
            </p:cNvPr>
            <p:cNvSpPr>
              <a:spLocks noEditPoints="1"/>
            </p:cNvSpPr>
            <p:nvPr/>
          </p:nvSpPr>
          <p:spPr bwMode="auto">
            <a:xfrm>
              <a:off x="1547813" y="-96838"/>
              <a:ext cx="352425" cy="422275"/>
            </a:xfrm>
            <a:custGeom>
              <a:avLst/>
              <a:gdLst>
                <a:gd name="T0" fmla="*/ 327 w 425"/>
                <a:gd name="T1" fmla="*/ 247 h 510"/>
                <a:gd name="T2" fmla="*/ 415 w 425"/>
                <a:gd name="T3" fmla="*/ 130 h 510"/>
                <a:gd name="T4" fmla="*/ 268 w 425"/>
                <a:gd name="T5" fmla="*/ 0 h 510"/>
                <a:gd name="T6" fmla="*/ 0 w 425"/>
                <a:gd name="T7" fmla="*/ 0 h 510"/>
                <a:gd name="T8" fmla="*/ 0 w 425"/>
                <a:gd name="T9" fmla="*/ 510 h 510"/>
                <a:gd name="T10" fmla="*/ 277 w 425"/>
                <a:gd name="T11" fmla="*/ 510 h 510"/>
                <a:gd name="T12" fmla="*/ 425 w 425"/>
                <a:gd name="T13" fmla="*/ 373 h 510"/>
                <a:gd name="T14" fmla="*/ 327 w 425"/>
                <a:gd name="T15" fmla="*/ 247 h 510"/>
                <a:gd name="T16" fmla="*/ 109 w 425"/>
                <a:gd name="T17" fmla="*/ 92 h 510"/>
                <a:gd name="T18" fmla="*/ 245 w 425"/>
                <a:gd name="T19" fmla="*/ 92 h 510"/>
                <a:gd name="T20" fmla="*/ 304 w 425"/>
                <a:gd name="T21" fmla="*/ 148 h 510"/>
                <a:gd name="T22" fmla="*/ 245 w 425"/>
                <a:gd name="T23" fmla="*/ 205 h 510"/>
                <a:gd name="T24" fmla="*/ 109 w 425"/>
                <a:gd name="T25" fmla="*/ 205 h 510"/>
                <a:gd name="T26" fmla="*/ 109 w 425"/>
                <a:gd name="T27" fmla="*/ 92 h 510"/>
                <a:gd name="T28" fmla="*/ 249 w 425"/>
                <a:gd name="T29" fmla="*/ 417 h 510"/>
                <a:gd name="T30" fmla="*/ 249 w 425"/>
                <a:gd name="T31" fmla="*/ 418 h 510"/>
                <a:gd name="T32" fmla="*/ 109 w 425"/>
                <a:gd name="T33" fmla="*/ 418 h 510"/>
                <a:gd name="T34" fmla="*/ 109 w 425"/>
                <a:gd name="T35" fmla="*/ 298 h 510"/>
                <a:gd name="T36" fmla="*/ 249 w 425"/>
                <a:gd name="T37" fmla="*/ 298 h 510"/>
                <a:gd name="T38" fmla="*/ 315 w 425"/>
                <a:gd name="T39" fmla="*/ 357 h 510"/>
                <a:gd name="T40" fmla="*/ 249 w 425"/>
                <a:gd name="T41" fmla="*/ 417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25" h="510">
                  <a:moveTo>
                    <a:pt x="327" y="247"/>
                  </a:moveTo>
                  <a:cubicBezTo>
                    <a:pt x="375" y="237"/>
                    <a:pt x="415" y="194"/>
                    <a:pt x="415" y="130"/>
                  </a:cubicBezTo>
                  <a:cubicBezTo>
                    <a:pt x="415" y="62"/>
                    <a:pt x="365" y="0"/>
                    <a:pt x="268" y="0"/>
                  </a:cubicBezTo>
                  <a:cubicBezTo>
                    <a:pt x="0" y="0"/>
                    <a:pt x="0" y="0"/>
                    <a:pt x="0" y="0"/>
                  </a:cubicBezTo>
                  <a:cubicBezTo>
                    <a:pt x="0" y="510"/>
                    <a:pt x="0" y="510"/>
                    <a:pt x="0" y="510"/>
                  </a:cubicBezTo>
                  <a:cubicBezTo>
                    <a:pt x="277" y="510"/>
                    <a:pt x="277" y="510"/>
                    <a:pt x="277" y="510"/>
                  </a:cubicBezTo>
                  <a:cubicBezTo>
                    <a:pt x="374" y="510"/>
                    <a:pt x="425" y="449"/>
                    <a:pt x="425" y="373"/>
                  </a:cubicBezTo>
                  <a:cubicBezTo>
                    <a:pt x="425" y="309"/>
                    <a:pt x="381" y="256"/>
                    <a:pt x="327" y="247"/>
                  </a:cubicBezTo>
                  <a:close/>
                  <a:moveTo>
                    <a:pt x="109" y="92"/>
                  </a:moveTo>
                  <a:cubicBezTo>
                    <a:pt x="245" y="92"/>
                    <a:pt x="245" y="92"/>
                    <a:pt x="245" y="92"/>
                  </a:cubicBezTo>
                  <a:cubicBezTo>
                    <a:pt x="281" y="92"/>
                    <a:pt x="304" y="117"/>
                    <a:pt x="304" y="148"/>
                  </a:cubicBezTo>
                  <a:cubicBezTo>
                    <a:pt x="304" y="181"/>
                    <a:pt x="281" y="205"/>
                    <a:pt x="245" y="205"/>
                  </a:cubicBezTo>
                  <a:cubicBezTo>
                    <a:pt x="109" y="205"/>
                    <a:pt x="109" y="205"/>
                    <a:pt x="109" y="205"/>
                  </a:cubicBezTo>
                  <a:lnTo>
                    <a:pt x="109" y="92"/>
                  </a:lnTo>
                  <a:close/>
                  <a:moveTo>
                    <a:pt x="249" y="417"/>
                  </a:moveTo>
                  <a:cubicBezTo>
                    <a:pt x="249" y="418"/>
                    <a:pt x="249" y="418"/>
                    <a:pt x="249" y="418"/>
                  </a:cubicBezTo>
                  <a:cubicBezTo>
                    <a:pt x="109" y="418"/>
                    <a:pt x="109" y="418"/>
                    <a:pt x="109" y="418"/>
                  </a:cubicBezTo>
                  <a:cubicBezTo>
                    <a:pt x="109" y="298"/>
                    <a:pt x="109" y="298"/>
                    <a:pt x="109" y="298"/>
                  </a:cubicBezTo>
                  <a:cubicBezTo>
                    <a:pt x="249" y="298"/>
                    <a:pt x="249" y="298"/>
                    <a:pt x="249" y="298"/>
                  </a:cubicBezTo>
                  <a:cubicBezTo>
                    <a:pt x="292" y="298"/>
                    <a:pt x="315" y="325"/>
                    <a:pt x="315" y="357"/>
                  </a:cubicBezTo>
                  <a:cubicBezTo>
                    <a:pt x="315" y="394"/>
                    <a:pt x="290" y="417"/>
                    <a:pt x="249" y="4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5" name="Freeform 22">
              <a:extLst>
                <a:ext uri="{FF2B5EF4-FFF2-40B4-BE49-F238E27FC236}">
                  <a16:creationId xmlns:a16="http://schemas.microsoft.com/office/drawing/2014/main" id="{05C0F3AF-1E64-F4C9-5564-207AB298F6B9}"/>
                </a:ext>
              </a:extLst>
            </p:cNvPr>
            <p:cNvSpPr>
              <a:spLocks/>
            </p:cNvSpPr>
            <p:nvPr/>
          </p:nvSpPr>
          <p:spPr bwMode="auto">
            <a:xfrm>
              <a:off x="1139826" y="-103188"/>
              <a:ext cx="347663" cy="436563"/>
            </a:xfrm>
            <a:custGeom>
              <a:avLst/>
              <a:gdLst>
                <a:gd name="T0" fmla="*/ 59 w 420"/>
                <a:gd name="T1" fmla="*/ 363 h 527"/>
                <a:gd name="T2" fmla="*/ 221 w 420"/>
                <a:gd name="T3" fmla="*/ 431 h 527"/>
                <a:gd name="T4" fmla="*/ 310 w 420"/>
                <a:gd name="T5" fmla="*/ 374 h 527"/>
                <a:gd name="T6" fmla="*/ 207 w 420"/>
                <a:gd name="T7" fmla="*/ 309 h 527"/>
                <a:gd name="T8" fmla="*/ 17 w 420"/>
                <a:gd name="T9" fmla="*/ 154 h 527"/>
                <a:gd name="T10" fmla="*/ 210 w 420"/>
                <a:gd name="T11" fmla="*/ 0 h 527"/>
                <a:gd name="T12" fmla="*/ 409 w 420"/>
                <a:gd name="T13" fmla="*/ 71 h 527"/>
                <a:gd name="T14" fmla="*/ 349 w 420"/>
                <a:gd name="T15" fmla="*/ 151 h 527"/>
                <a:gd name="T16" fmla="*/ 203 w 420"/>
                <a:gd name="T17" fmla="*/ 95 h 527"/>
                <a:gd name="T18" fmla="*/ 128 w 420"/>
                <a:gd name="T19" fmla="*/ 147 h 527"/>
                <a:gd name="T20" fmla="*/ 229 w 420"/>
                <a:gd name="T21" fmla="*/ 206 h 527"/>
                <a:gd name="T22" fmla="*/ 420 w 420"/>
                <a:gd name="T23" fmla="*/ 363 h 527"/>
                <a:gd name="T24" fmla="*/ 216 w 420"/>
                <a:gd name="T25" fmla="*/ 527 h 527"/>
                <a:gd name="T26" fmla="*/ 0 w 420"/>
                <a:gd name="T27" fmla="*/ 446 h 527"/>
                <a:gd name="T28" fmla="*/ 59 w 420"/>
                <a:gd name="T29" fmla="*/ 363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0" h="527">
                  <a:moveTo>
                    <a:pt x="59" y="363"/>
                  </a:moveTo>
                  <a:cubicBezTo>
                    <a:pt x="95" y="400"/>
                    <a:pt x="151" y="431"/>
                    <a:pt x="221" y="431"/>
                  </a:cubicBezTo>
                  <a:cubicBezTo>
                    <a:pt x="281" y="431"/>
                    <a:pt x="310" y="403"/>
                    <a:pt x="310" y="374"/>
                  </a:cubicBezTo>
                  <a:cubicBezTo>
                    <a:pt x="310" y="336"/>
                    <a:pt x="266" y="323"/>
                    <a:pt x="207" y="309"/>
                  </a:cubicBezTo>
                  <a:cubicBezTo>
                    <a:pt x="124" y="290"/>
                    <a:pt x="17" y="267"/>
                    <a:pt x="17" y="154"/>
                  </a:cubicBezTo>
                  <a:cubicBezTo>
                    <a:pt x="17" y="69"/>
                    <a:pt x="90" y="0"/>
                    <a:pt x="210" y="0"/>
                  </a:cubicBezTo>
                  <a:cubicBezTo>
                    <a:pt x="291" y="0"/>
                    <a:pt x="359" y="24"/>
                    <a:pt x="409" y="71"/>
                  </a:cubicBezTo>
                  <a:cubicBezTo>
                    <a:pt x="349" y="151"/>
                    <a:pt x="349" y="151"/>
                    <a:pt x="349" y="151"/>
                  </a:cubicBezTo>
                  <a:cubicBezTo>
                    <a:pt x="308" y="113"/>
                    <a:pt x="253" y="95"/>
                    <a:pt x="203" y="95"/>
                  </a:cubicBezTo>
                  <a:cubicBezTo>
                    <a:pt x="154" y="95"/>
                    <a:pt x="128" y="117"/>
                    <a:pt x="128" y="147"/>
                  </a:cubicBezTo>
                  <a:cubicBezTo>
                    <a:pt x="128" y="182"/>
                    <a:pt x="170" y="192"/>
                    <a:pt x="229" y="206"/>
                  </a:cubicBezTo>
                  <a:cubicBezTo>
                    <a:pt x="313" y="225"/>
                    <a:pt x="420" y="250"/>
                    <a:pt x="420" y="363"/>
                  </a:cubicBezTo>
                  <a:cubicBezTo>
                    <a:pt x="420" y="457"/>
                    <a:pt x="353" y="527"/>
                    <a:pt x="216" y="527"/>
                  </a:cubicBezTo>
                  <a:cubicBezTo>
                    <a:pt x="118" y="527"/>
                    <a:pt x="48" y="494"/>
                    <a:pt x="0" y="446"/>
                  </a:cubicBezTo>
                  <a:lnTo>
                    <a:pt x="59" y="3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6" name="Rectangle 23">
              <a:extLst>
                <a:ext uri="{FF2B5EF4-FFF2-40B4-BE49-F238E27FC236}">
                  <a16:creationId xmlns:a16="http://schemas.microsoft.com/office/drawing/2014/main" id="{5308E799-0736-BCF1-CC1A-3F3E2248F93B}"/>
                </a:ext>
              </a:extLst>
            </p:cNvPr>
            <p:cNvSpPr>
              <a:spLocks noChangeArrowheads="1"/>
            </p:cNvSpPr>
            <p:nvPr/>
          </p:nvSpPr>
          <p:spPr bwMode="auto">
            <a:xfrm>
              <a:off x="1968501" y="-96838"/>
              <a:ext cx="88900" cy="422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7" name="Freeform 24">
              <a:extLst>
                <a:ext uri="{FF2B5EF4-FFF2-40B4-BE49-F238E27FC236}">
                  <a16:creationId xmlns:a16="http://schemas.microsoft.com/office/drawing/2014/main" id="{D9308C71-8329-D144-E136-1D34018B4D56}"/>
                </a:ext>
              </a:extLst>
            </p:cNvPr>
            <p:cNvSpPr>
              <a:spLocks noEditPoints="1"/>
            </p:cNvSpPr>
            <p:nvPr/>
          </p:nvSpPr>
          <p:spPr bwMode="auto">
            <a:xfrm>
              <a:off x="2498726" y="-31750"/>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7 h 136"/>
                <a:gd name="T12" fmla="*/ 113 w 113"/>
                <a:gd name="T13" fmla="*/ 68 h 136"/>
                <a:gd name="T14" fmla="*/ 92 w 113"/>
                <a:gd name="T15" fmla="*/ 119 h 136"/>
                <a:gd name="T16" fmla="*/ 78 w 113"/>
                <a:gd name="T17" fmla="*/ 28 h 136"/>
                <a:gd name="T18" fmla="*/ 45 w 113"/>
                <a:gd name="T19" fmla="*/ 16 h 136"/>
                <a:gd name="T20" fmla="*/ 20 w 113"/>
                <a:gd name="T21" fmla="*/ 16 h 136"/>
                <a:gd name="T22" fmla="*/ 20 w 113"/>
                <a:gd name="T23" fmla="*/ 120 h 136"/>
                <a:gd name="T24" fmla="*/ 45 w 113"/>
                <a:gd name="T25" fmla="*/ 120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6"/>
                    <a:pt x="92" y="17"/>
                  </a:cubicBezTo>
                  <a:cubicBezTo>
                    <a:pt x="103" y="28"/>
                    <a:pt x="113" y="44"/>
                    <a:pt x="113" y="68"/>
                  </a:cubicBezTo>
                  <a:cubicBezTo>
                    <a:pt x="113" y="91"/>
                    <a:pt x="104" y="108"/>
                    <a:pt x="92" y="119"/>
                  </a:cubicBezTo>
                  <a:close/>
                  <a:moveTo>
                    <a:pt x="78" y="28"/>
                  </a:moveTo>
                  <a:cubicBezTo>
                    <a:pt x="70" y="20"/>
                    <a:pt x="59" y="16"/>
                    <a:pt x="45" y="16"/>
                  </a:cubicBezTo>
                  <a:cubicBezTo>
                    <a:pt x="20" y="16"/>
                    <a:pt x="20" y="16"/>
                    <a:pt x="20" y="16"/>
                  </a:cubicBezTo>
                  <a:cubicBezTo>
                    <a:pt x="20" y="120"/>
                    <a:pt x="20" y="120"/>
                    <a:pt x="20" y="120"/>
                  </a:cubicBezTo>
                  <a:cubicBezTo>
                    <a:pt x="45" y="120"/>
                    <a:pt x="45" y="120"/>
                    <a:pt x="45" y="120"/>
                  </a:cubicBezTo>
                  <a:cubicBezTo>
                    <a:pt x="58" y="120"/>
                    <a:pt x="69" y="116"/>
                    <a:pt x="78" y="107"/>
                  </a:cubicBezTo>
                  <a:cubicBezTo>
                    <a:pt x="87" y="98"/>
                    <a:pt x="92" y="85"/>
                    <a:pt x="92" y="68"/>
                  </a:cubicBezTo>
                  <a:cubicBezTo>
                    <a:pt x="92" y="51"/>
                    <a:pt x="87" y="37"/>
                    <a:pt x="7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8" name="Freeform 25">
              <a:extLst>
                <a:ext uri="{FF2B5EF4-FFF2-40B4-BE49-F238E27FC236}">
                  <a16:creationId xmlns:a16="http://schemas.microsoft.com/office/drawing/2014/main" id="{9B065B41-2B00-5183-95B8-2C97D2776E9F}"/>
                </a:ext>
              </a:extLst>
            </p:cNvPr>
            <p:cNvSpPr>
              <a:spLocks/>
            </p:cNvSpPr>
            <p:nvPr/>
          </p:nvSpPr>
          <p:spPr bwMode="auto">
            <a:xfrm>
              <a:off x="2611438" y="-3175"/>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9" name="Freeform 26">
              <a:extLst>
                <a:ext uri="{FF2B5EF4-FFF2-40B4-BE49-F238E27FC236}">
                  <a16:creationId xmlns:a16="http://schemas.microsoft.com/office/drawing/2014/main" id="{AEBBA209-4388-44E3-1F5D-110C6416935E}"/>
                </a:ext>
              </a:extLst>
            </p:cNvPr>
            <p:cNvSpPr>
              <a:spLocks noEditPoints="1"/>
            </p:cNvSpPr>
            <p:nvPr/>
          </p:nvSpPr>
          <p:spPr bwMode="auto">
            <a:xfrm>
              <a:off x="2670176" y="-36513"/>
              <a:ext cx="20638" cy="117475"/>
            </a:xfrm>
            <a:custGeom>
              <a:avLst/>
              <a:gdLst>
                <a:gd name="T0" fmla="*/ 13 w 25"/>
                <a:gd name="T1" fmla="*/ 24 h 143"/>
                <a:gd name="T2" fmla="*/ 0 w 25"/>
                <a:gd name="T3" fmla="*/ 12 h 143"/>
                <a:gd name="T4" fmla="*/ 13 w 25"/>
                <a:gd name="T5" fmla="*/ 0 h 143"/>
                <a:gd name="T6" fmla="*/ 25 w 25"/>
                <a:gd name="T7" fmla="*/ 12 h 143"/>
                <a:gd name="T8" fmla="*/ 13 w 25"/>
                <a:gd name="T9" fmla="*/ 24 h 143"/>
                <a:gd name="T10" fmla="*/ 4 w 25"/>
                <a:gd name="T11" fmla="*/ 143 h 143"/>
                <a:gd name="T12" fmla="*/ 4 w 25"/>
                <a:gd name="T13" fmla="*/ 44 h 143"/>
                <a:gd name="T14" fmla="*/ 22 w 25"/>
                <a:gd name="T15" fmla="*/ 44 h 143"/>
                <a:gd name="T16" fmla="*/ 22 w 25"/>
                <a:gd name="T17" fmla="*/ 143 h 143"/>
                <a:gd name="T18" fmla="*/ 4 w 25"/>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3">
                  <a:moveTo>
                    <a:pt x="13" y="24"/>
                  </a:moveTo>
                  <a:cubicBezTo>
                    <a:pt x="6" y="24"/>
                    <a:pt x="0" y="19"/>
                    <a:pt x="0" y="12"/>
                  </a:cubicBezTo>
                  <a:cubicBezTo>
                    <a:pt x="0" y="5"/>
                    <a:pt x="6" y="0"/>
                    <a:pt x="13" y="0"/>
                  </a:cubicBezTo>
                  <a:cubicBezTo>
                    <a:pt x="20" y="0"/>
                    <a:pt x="25" y="5"/>
                    <a:pt x="25" y="12"/>
                  </a:cubicBezTo>
                  <a:cubicBezTo>
                    <a:pt x="25"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0" name="Freeform 27">
              <a:extLst>
                <a:ext uri="{FF2B5EF4-FFF2-40B4-BE49-F238E27FC236}">
                  <a16:creationId xmlns:a16="http://schemas.microsoft.com/office/drawing/2014/main" id="{4524D336-2EEE-036C-C9C9-0D5F156C9443}"/>
                </a:ext>
              </a:extLst>
            </p:cNvPr>
            <p:cNvSpPr>
              <a:spLocks/>
            </p:cNvSpPr>
            <p:nvPr/>
          </p:nvSpPr>
          <p:spPr bwMode="auto">
            <a:xfrm>
              <a:off x="2701926" y="-1588"/>
              <a:ext cx="80963" cy="82550"/>
            </a:xfrm>
            <a:custGeom>
              <a:avLst/>
              <a:gdLst>
                <a:gd name="T0" fmla="*/ 31 w 51"/>
                <a:gd name="T1" fmla="*/ 52 h 52"/>
                <a:gd name="T2" fmla="*/ 20 w 51"/>
                <a:gd name="T3" fmla="*/ 52 h 52"/>
                <a:gd name="T4" fmla="*/ 0 w 51"/>
                <a:gd name="T5" fmla="*/ 0 h 52"/>
                <a:gd name="T6" fmla="*/ 11 w 51"/>
                <a:gd name="T7" fmla="*/ 0 h 52"/>
                <a:gd name="T8" fmla="*/ 25 w 51"/>
                <a:gd name="T9" fmla="*/ 42 h 52"/>
                <a:gd name="T10" fmla="*/ 40 w 51"/>
                <a:gd name="T11" fmla="*/ 0 h 52"/>
                <a:gd name="T12" fmla="*/ 51 w 51"/>
                <a:gd name="T13" fmla="*/ 0 h 52"/>
                <a:gd name="T14" fmla="*/ 31 w 51"/>
                <a:gd name="T15" fmla="*/ 52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52">
                  <a:moveTo>
                    <a:pt x="31" y="52"/>
                  </a:moveTo>
                  <a:lnTo>
                    <a:pt x="20" y="52"/>
                  </a:lnTo>
                  <a:lnTo>
                    <a:pt x="0" y="0"/>
                  </a:lnTo>
                  <a:lnTo>
                    <a:pt x="11" y="0"/>
                  </a:lnTo>
                  <a:lnTo>
                    <a:pt x="25" y="42"/>
                  </a:lnTo>
                  <a:lnTo>
                    <a:pt x="40" y="0"/>
                  </a:lnTo>
                  <a:lnTo>
                    <a:pt x="51" y="0"/>
                  </a:lnTo>
                  <a:lnTo>
                    <a:pt x="31" y="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1" name="Freeform 28">
              <a:extLst>
                <a:ext uri="{FF2B5EF4-FFF2-40B4-BE49-F238E27FC236}">
                  <a16:creationId xmlns:a16="http://schemas.microsoft.com/office/drawing/2014/main" id="{7957D02A-F6AA-E7FB-776F-5DF982079E20}"/>
                </a:ext>
              </a:extLst>
            </p:cNvPr>
            <p:cNvSpPr>
              <a:spLocks noEditPoints="1"/>
            </p:cNvSpPr>
            <p:nvPr/>
          </p:nvSpPr>
          <p:spPr bwMode="auto">
            <a:xfrm>
              <a:off x="2789238" y="-3175"/>
              <a:ext cx="74613" cy="85725"/>
            </a:xfrm>
            <a:custGeom>
              <a:avLst/>
              <a:gdLst>
                <a:gd name="T0" fmla="*/ 20 w 90"/>
                <a:gd name="T1" fmla="*/ 56 h 103"/>
                <a:gd name="T2" fmla="*/ 49 w 90"/>
                <a:gd name="T3" fmla="*/ 88 h 103"/>
                <a:gd name="T4" fmla="*/ 80 w 90"/>
                <a:gd name="T5" fmla="*/ 77 h 103"/>
                <a:gd name="T6" fmla="*/ 87 w 90"/>
                <a:gd name="T7" fmla="*/ 89 h 103"/>
                <a:gd name="T8" fmla="*/ 47 w 90"/>
                <a:gd name="T9" fmla="*/ 103 h 103"/>
                <a:gd name="T10" fmla="*/ 0 w 90"/>
                <a:gd name="T11" fmla="*/ 52 h 103"/>
                <a:gd name="T12" fmla="*/ 47 w 90"/>
                <a:gd name="T13" fmla="*/ 0 h 103"/>
                <a:gd name="T14" fmla="*/ 90 w 90"/>
                <a:gd name="T15" fmla="*/ 49 h 103"/>
                <a:gd name="T16" fmla="*/ 90 w 90"/>
                <a:gd name="T17" fmla="*/ 56 h 103"/>
                <a:gd name="T18" fmla="*/ 20 w 90"/>
                <a:gd name="T19" fmla="*/ 56 h 103"/>
                <a:gd name="T20" fmla="*/ 46 w 90"/>
                <a:gd name="T21" fmla="*/ 15 h 103"/>
                <a:gd name="T22" fmla="*/ 19 w 90"/>
                <a:gd name="T23" fmla="*/ 43 h 103"/>
                <a:gd name="T24" fmla="*/ 71 w 90"/>
                <a:gd name="T25" fmla="*/ 43 h 103"/>
                <a:gd name="T26" fmla="*/ 46 w 90"/>
                <a:gd name="T27" fmla="*/ 15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6"/>
                    <a:pt x="31" y="88"/>
                    <a:pt x="49" y="88"/>
                  </a:cubicBezTo>
                  <a:cubicBezTo>
                    <a:pt x="68" y="88"/>
                    <a:pt x="79" y="78"/>
                    <a:pt x="80" y="77"/>
                  </a:cubicBezTo>
                  <a:cubicBezTo>
                    <a:pt x="87" y="89"/>
                    <a:pt x="87" y="89"/>
                    <a:pt x="87" y="89"/>
                  </a:cubicBezTo>
                  <a:cubicBezTo>
                    <a:pt x="87" y="89"/>
                    <a:pt x="74" y="103"/>
                    <a:pt x="47" y="103"/>
                  </a:cubicBezTo>
                  <a:cubicBezTo>
                    <a:pt x="20" y="103"/>
                    <a:pt x="0" y="85"/>
                    <a:pt x="0" y="52"/>
                  </a:cubicBezTo>
                  <a:cubicBezTo>
                    <a:pt x="0" y="20"/>
                    <a:pt x="21" y="0"/>
                    <a:pt x="47" y="0"/>
                  </a:cubicBezTo>
                  <a:cubicBezTo>
                    <a:pt x="74" y="0"/>
                    <a:pt x="90" y="20"/>
                    <a:pt x="90" y="49"/>
                  </a:cubicBezTo>
                  <a:cubicBezTo>
                    <a:pt x="90" y="56"/>
                    <a:pt x="90" y="56"/>
                    <a:pt x="90" y="56"/>
                  </a:cubicBezTo>
                  <a:cubicBezTo>
                    <a:pt x="20" y="56"/>
                    <a:pt x="20" y="56"/>
                    <a:pt x="20" y="56"/>
                  </a:cubicBezTo>
                  <a:close/>
                  <a:moveTo>
                    <a:pt x="46" y="15"/>
                  </a:moveTo>
                  <a:cubicBezTo>
                    <a:pt x="28" y="15"/>
                    <a:pt x="20" y="30"/>
                    <a:pt x="19" y="43"/>
                  </a:cubicBezTo>
                  <a:cubicBezTo>
                    <a:pt x="71" y="43"/>
                    <a:pt x="71" y="43"/>
                    <a:pt x="71" y="43"/>
                  </a:cubicBezTo>
                  <a:cubicBezTo>
                    <a:pt x="71" y="28"/>
                    <a:pt x="64" y="15"/>
                    <a:pt x="46"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2" name="Freeform 29">
              <a:extLst>
                <a:ext uri="{FF2B5EF4-FFF2-40B4-BE49-F238E27FC236}">
                  <a16:creationId xmlns:a16="http://schemas.microsoft.com/office/drawing/2014/main" id="{C091E53F-E8FB-D219-1C2C-C8CDF3A477E2}"/>
                </a:ext>
              </a:extLst>
            </p:cNvPr>
            <p:cNvSpPr>
              <a:spLocks/>
            </p:cNvSpPr>
            <p:nvPr/>
          </p:nvSpPr>
          <p:spPr bwMode="auto">
            <a:xfrm>
              <a:off x="2882901" y="-3175"/>
              <a:ext cx="68263" cy="84138"/>
            </a:xfrm>
            <a:custGeom>
              <a:avLst/>
              <a:gdLst>
                <a:gd name="T0" fmla="*/ 65 w 84"/>
                <a:gd name="T1" fmla="*/ 101 h 101"/>
                <a:gd name="T2" fmla="*/ 65 w 84"/>
                <a:gd name="T3" fmla="*/ 42 h 101"/>
                <a:gd name="T4" fmla="*/ 45 w 84"/>
                <a:gd name="T5" fmla="*/ 16 h 101"/>
                <a:gd name="T6" fmla="*/ 18 w 84"/>
                <a:gd name="T7" fmla="*/ 42 h 101"/>
                <a:gd name="T8" fmla="*/ 18 w 84"/>
                <a:gd name="T9" fmla="*/ 101 h 101"/>
                <a:gd name="T10" fmla="*/ 0 w 84"/>
                <a:gd name="T11" fmla="*/ 101 h 101"/>
                <a:gd name="T12" fmla="*/ 0 w 84"/>
                <a:gd name="T13" fmla="*/ 2 h 101"/>
                <a:gd name="T14" fmla="*/ 17 w 84"/>
                <a:gd name="T15" fmla="*/ 2 h 101"/>
                <a:gd name="T16" fmla="*/ 18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0" y="32"/>
                    <a:pt x="18" y="42"/>
                  </a:cubicBezTo>
                  <a:cubicBezTo>
                    <a:pt x="18" y="101"/>
                    <a:pt x="18" y="101"/>
                    <a:pt x="18" y="101"/>
                  </a:cubicBezTo>
                  <a:cubicBezTo>
                    <a:pt x="0" y="101"/>
                    <a:pt x="0" y="101"/>
                    <a:pt x="0" y="101"/>
                  </a:cubicBezTo>
                  <a:cubicBezTo>
                    <a:pt x="0" y="2"/>
                    <a:pt x="0" y="2"/>
                    <a:pt x="0" y="2"/>
                  </a:cubicBezTo>
                  <a:cubicBezTo>
                    <a:pt x="17" y="2"/>
                    <a:pt x="17" y="2"/>
                    <a:pt x="17" y="2"/>
                  </a:cubicBezTo>
                  <a:cubicBezTo>
                    <a:pt x="18" y="20"/>
                    <a:pt x="18" y="20"/>
                    <a:pt x="18"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3" name="Freeform 30">
              <a:extLst>
                <a:ext uri="{FF2B5EF4-FFF2-40B4-BE49-F238E27FC236}">
                  <a16:creationId xmlns:a16="http://schemas.microsoft.com/office/drawing/2014/main" id="{D8C0F936-155F-B9D3-105E-CB4A7E9C8F31}"/>
                </a:ext>
              </a:extLst>
            </p:cNvPr>
            <p:cNvSpPr>
              <a:spLocks noEditPoints="1"/>
            </p:cNvSpPr>
            <p:nvPr/>
          </p:nvSpPr>
          <p:spPr bwMode="auto">
            <a:xfrm>
              <a:off x="3006726" y="-34925"/>
              <a:ext cx="79375" cy="117475"/>
            </a:xfrm>
            <a:custGeom>
              <a:avLst/>
              <a:gdLst>
                <a:gd name="T0" fmla="*/ 50 w 95"/>
                <a:gd name="T1" fmla="*/ 142 h 142"/>
                <a:gd name="T2" fmla="*/ 20 w 95"/>
                <a:gd name="T3" fmla="*/ 125 h 142"/>
                <a:gd name="T4" fmla="*/ 17 w 95"/>
                <a:gd name="T5" fmla="*/ 140 h 142"/>
                <a:gd name="T6" fmla="*/ 0 w 95"/>
                <a:gd name="T7" fmla="*/ 140 h 142"/>
                <a:gd name="T8" fmla="*/ 0 w 95"/>
                <a:gd name="T9" fmla="*/ 0 h 142"/>
                <a:gd name="T10" fmla="*/ 19 w 95"/>
                <a:gd name="T11" fmla="*/ 0 h 142"/>
                <a:gd name="T12" fmla="*/ 19 w 95"/>
                <a:gd name="T13" fmla="*/ 57 h 142"/>
                <a:gd name="T14" fmla="*/ 52 w 95"/>
                <a:gd name="T15" fmla="*/ 39 h 142"/>
                <a:gd name="T16" fmla="*/ 94 w 95"/>
                <a:gd name="T17" fmla="*/ 91 h 142"/>
                <a:gd name="T18" fmla="*/ 50 w 95"/>
                <a:gd name="T19" fmla="*/ 142 h 142"/>
                <a:gd name="T20" fmla="*/ 47 w 95"/>
                <a:gd name="T21" fmla="*/ 55 h 142"/>
                <a:gd name="T22" fmla="*/ 18 w 95"/>
                <a:gd name="T23" fmla="*/ 91 h 142"/>
                <a:gd name="T24" fmla="*/ 46 w 95"/>
                <a:gd name="T25" fmla="*/ 127 h 142"/>
                <a:gd name="T26" fmla="*/ 75 w 95"/>
                <a:gd name="T27" fmla="*/ 91 h 142"/>
                <a:gd name="T28" fmla="*/ 47 w 95"/>
                <a:gd name="T29" fmla="*/ 5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5" h="142">
                  <a:moveTo>
                    <a:pt x="50" y="142"/>
                  </a:moveTo>
                  <a:cubicBezTo>
                    <a:pt x="31" y="142"/>
                    <a:pt x="22" y="129"/>
                    <a:pt x="20" y="125"/>
                  </a:cubicBezTo>
                  <a:cubicBezTo>
                    <a:pt x="17" y="140"/>
                    <a:pt x="17" y="140"/>
                    <a:pt x="17" y="140"/>
                  </a:cubicBezTo>
                  <a:cubicBezTo>
                    <a:pt x="0" y="140"/>
                    <a:pt x="0" y="140"/>
                    <a:pt x="0" y="140"/>
                  </a:cubicBezTo>
                  <a:cubicBezTo>
                    <a:pt x="0" y="0"/>
                    <a:pt x="0" y="0"/>
                    <a:pt x="0" y="0"/>
                  </a:cubicBezTo>
                  <a:cubicBezTo>
                    <a:pt x="19" y="0"/>
                    <a:pt x="19" y="0"/>
                    <a:pt x="19" y="0"/>
                  </a:cubicBezTo>
                  <a:cubicBezTo>
                    <a:pt x="19" y="57"/>
                    <a:pt x="19" y="57"/>
                    <a:pt x="19" y="57"/>
                  </a:cubicBezTo>
                  <a:cubicBezTo>
                    <a:pt x="20" y="55"/>
                    <a:pt x="31" y="39"/>
                    <a:pt x="52" y="39"/>
                  </a:cubicBezTo>
                  <a:cubicBezTo>
                    <a:pt x="78" y="39"/>
                    <a:pt x="94" y="61"/>
                    <a:pt x="94" y="91"/>
                  </a:cubicBezTo>
                  <a:cubicBezTo>
                    <a:pt x="95" y="121"/>
                    <a:pt x="77" y="142"/>
                    <a:pt x="50" y="142"/>
                  </a:cubicBezTo>
                  <a:close/>
                  <a:moveTo>
                    <a:pt x="47" y="55"/>
                  </a:moveTo>
                  <a:cubicBezTo>
                    <a:pt x="30" y="55"/>
                    <a:pt x="18" y="71"/>
                    <a:pt x="18" y="91"/>
                  </a:cubicBezTo>
                  <a:cubicBezTo>
                    <a:pt x="18" y="110"/>
                    <a:pt x="29" y="127"/>
                    <a:pt x="46" y="127"/>
                  </a:cubicBezTo>
                  <a:cubicBezTo>
                    <a:pt x="63" y="127"/>
                    <a:pt x="75" y="111"/>
                    <a:pt x="75" y="91"/>
                  </a:cubicBezTo>
                  <a:cubicBezTo>
                    <a:pt x="75" y="71"/>
                    <a:pt x="64" y="55"/>
                    <a:pt x="47" y="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4" name="Freeform 31">
              <a:extLst>
                <a:ext uri="{FF2B5EF4-FFF2-40B4-BE49-F238E27FC236}">
                  <a16:creationId xmlns:a16="http://schemas.microsoft.com/office/drawing/2014/main" id="{B3C06BAF-2606-07B2-0633-EFEFFAE9986C}"/>
                </a:ext>
              </a:extLst>
            </p:cNvPr>
            <p:cNvSpPr>
              <a:spLocks/>
            </p:cNvSpPr>
            <p:nvPr/>
          </p:nvSpPr>
          <p:spPr bwMode="auto">
            <a:xfrm>
              <a:off x="3094038" y="-1588"/>
              <a:ext cx="79375" cy="114300"/>
            </a:xfrm>
            <a:custGeom>
              <a:avLst/>
              <a:gdLst>
                <a:gd name="T0" fmla="*/ 52 w 96"/>
                <a:gd name="T1" fmla="*/ 113 h 136"/>
                <a:gd name="T2" fmla="*/ 26 w 96"/>
                <a:gd name="T3" fmla="*/ 136 h 136"/>
                <a:gd name="T4" fmla="*/ 7 w 96"/>
                <a:gd name="T5" fmla="*/ 132 h 136"/>
                <a:gd name="T6" fmla="*/ 11 w 96"/>
                <a:gd name="T7" fmla="*/ 117 h 136"/>
                <a:gd name="T8" fmla="*/ 22 w 96"/>
                <a:gd name="T9" fmla="*/ 120 h 136"/>
                <a:gd name="T10" fmla="*/ 33 w 96"/>
                <a:gd name="T11" fmla="*/ 110 h 136"/>
                <a:gd name="T12" fmla="*/ 38 w 96"/>
                <a:gd name="T13" fmla="*/ 98 h 136"/>
                <a:gd name="T14" fmla="*/ 0 w 96"/>
                <a:gd name="T15" fmla="*/ 0 h 136"/>
                <a:gd name="T16" fmla="*/ 20 w 96"/>
                <a:gd name="T17" fmla="*/ 0 h 136"/>
                <a:gd name="T18" fmla="*/ 48 w 96"/>
                <a:gd name="T19" fmla="*/ 81 h 136"/>
                <a:gd name="T20" fmla="*/ 76 w 96"/>
                <a:gd name="T21" fmla="*/ 0 h 136"/>
                <a:gd name="T22" fmla="*/ 96 w 96"/>
                <a:gd name="T23" fmla="*/ 0 h 136"/>
                <a:gd name="T24" fmla="*/ 52 w 96"/>
                <a:gd name="T25" fmla="*/ 113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36">
                  <a:moveTo>
                    <a:pt x="52" y="113"/>
                  </a:moveTo>
                  <a:cubicBezTo>
                    <a:pt x="45" y="129"/>
                    <a:pt x="38" y="136"/>
                    <a:pt x="26" y="136"/>
                  </a:cubicBezTo>
                  <a:cubicBezTo>
                    <a:pt x="13" y="136"/>
                    <a:pt x="7" y="132"/>
                    <a:pt x="7" y="132"/>
                  </a:cubicBezTo>
                  <a:cubicBezTo>
                    <a:pt x="11" y="117"/>
                    <a:pt x="11" y="117"/>
                    <a:pt x="11" y="117"/>
                  </a:cubicBezTo>
                  <a:cubicBezTo>
                    <a:pt x="11" y="117"/>
                    <a:pt x="17" y="120"/>
                    <a:pt x="22" y="120"/>
                  </a:cubicBezTo>
                  <a:cubicBezTo>
                    <a:pt x="27" y="120"/>
                    <a:pt x="30" y="118"/>
                    <a:pt x="33" y="110"/>
                  </a:cubicBezTo>
                  <a:cubicBezTo>
                    <a:pt x="38" y="98"/>
                    <a:pt x="38" y="98"/>
                    <a:pt x="38" y="98"/>
                  </a:cubicBezTo>
                  <a:cubicBezTo>
                    <a:pt x="0" y="0"/>
                    <a:pt x="0" y="0"/>
                    <a:pt x="0" y="0"/>
                  </a:cubicBezTo>
                  <a:cubicBezTo>
                    <a:pt x="20" y="0"/>
                    <a:pt x="20" y="0"/>
                    <a:pt x="20" y="0"/>
                  </a:cubicBezTo>
                  <a:cubicBezTo>
                    <a:pt x="48" y="81"/>
                    <a:pt x="48" y="81"/>
                    <a:pt x="48" y="81"/>
                  </a:cubicBezTo>
                  <a:cubicBezTo>
                    <a:pt x="76" y="0"/>
                    <a:pt x="76" y="0"/>
                    <a:pt x="76" y="0"/>
                  </a:cubicBezTo>
                  <a:cubicBezTo>
                    <a:pt x="96" y="0"/>
                    <a:pt x="96" y="0"/>
                    <a:pt x="96" y="0"/>
                  </a:cubicBezTo>
                  <a:lnTo>
                    <a:pt x="52"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5" name="Rectangle 32">
              <a:extLst>
                <a:ext uri="{FF2B5EF4-FFF2-40B4-BE49-F238E27FC236}">
                  <a16:creationId xmlns:a16="http://schemas.microsoft.com/office/drawing/2014/main" id="{28E831E1-5403-0391-CFF1-44334240480E}"/>
                </a:ext>
              </a:extLst>
            </p:cNvPr>
            <p:cNvSpPr>
              <a:spLocks noChangeArrowheads="1"/>
            </p:cNvSpPr>
            <p:nvPr/>
          </p:nvSpPr>
          <p:spPr bwMode="auto">
            <a:xfrm>
              <a:off x="3219451" y="-31750"/>
              <a:ext cx="17463" cy="1127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6" name="Freeform 33">
              <a:extLst>
                <a:ext uri="{FF2B5EF4-FFF2-40B4-BE49-F238E27FC236}">
                  <a16:creationId xmlns:a16="http://schemas.microsoft.com/office/drawing/2014/main" id="{C26B6476-3E8D-9E7B-540C-E0FEFAD5DB9D}"/>
                </a:ext>
              </a:extLst>
            </p:cNvPr>
            <p:cNvSpPr>
              <a:spLocks/>
            </p:cNvSpPr>
            <p:nvPr/>
          </p:nvSpPr>
          <p:spPr bwMode="auto">
            <a:xfrm>
              <a:off x="3263901" y="-3175"/>
              <a:ext cx="69850" cy="84138"/>
            </a:xfrm>
            <a:custGeom>
              <a:avLst/>
              <a:gdLst>
                <a:gd name="T0" fmla="*/ 65 w 84"/>
                <a:gd name="T1" fmla="*/ 101 h 101"/>
                <a:gd name="T2" fmla="*/ 65 w 84"/>
                <a:gd name="T3" fmla="*/ 42 h 101"/>
                <a:gd name="T4" fmla="*/ 45 w 84"/>
                <a:gd name="T5" fmla="*/ 16 h 101"/>
                <a:gd name="T6" fmla="*/ 19 w 84"/>
                <a:gd name="T7" fmla="*/ 42 h 101"/>
                <a:gd name="T8" fmla="*/ 19 w 84"/>
                <a:gd name="T9" fmla="*/ 101 h 101"/>
                <a:gd name="T10" fmla="*/ 0 w 84"/>
                <a:gd name="T11" fmla="*/ 101 h 101"/>
                <a:gd name="T12" fmla="*/ 0 w 84"/>
                <a:gd name="T13" fmla="*/ 2 h 101"/>
                <a:gd name="T14" fmla="*/ 18 w 84"/>
                <a:gd name="T15" fmla="*/ 2 h 101"/>
                <a:gd name="T16" fmla="*/ 19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1" y="32"/>
                    <a:pt x="19" y="42"/>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7" name="Freeform 34">
              <a:extLst>
                <a:ext uri="{FF2B5EF4-FFF2-40B4-BE49-F238E27FC236}">
                  <a16:creationId xmlns:a16="http://schemas.microsoft.com/office/drawing/2014/main" id="{944C5982-3C91-7F73-09A4-D3869163BA38}"/>
                </a:ext>
              </a:extLst>
            </p:cNvPr>
            <p:cNvSpPr>
              <a:spLocks/>
            </p:cNvSpPr>
            <p:nvPr/>
          </p:nvSpPr>
          <p:spPr bwMode="auto">
            <a:xfrm>
              <a:off x="3349626" y="-3175"/>
              <a:ext cx="63500" cy="85725"/>
            </a:xfrm>
            <a:custGeom>
              <a:avLst/>
              <a:gdLst>
                <a:gd name="T0" fmla="*/ 68 w 78"/>
                <a:gd name="T1" fmla="*/ 94 h 103"/>
                <a:gd name="T2" fmla="*/ 39 w 78"/>
                <a:gd name="T3" fmla="*/ 103 h 103"/>
                <a:gd name="T4" fmla="*/ 0 w 78"/>
                <a:gd name="T5" fmla="*/ 86 h 103"/>
                <a:gd name="T6" fmla="*/ 10 w 78"/>
                <a:gd name="T7" fmla="*/ 74 h 103"/>
                <a:gd name="T8" fmla="*/ 39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2" y="99"/>
                    <a:pt x="54" y="103"/>
                    <a:pt x="39" y="103"/>
                  </a:cubicBezTo>
                  <a:cubicBezTo>
                    <a:pt x="19" y="103"/>
                    <a:pt x="4" y="91"/>
                    <a:pt x="0" y="86"/>
                  </a:cubicBezTo>
                  <a:cubicBezTo>
                    <a:pt x="10" y="74"/>
                    <a:pt x="10" y="74"/>
                    <a:pt x="10" y="74"/>
                  </a:cubicBezTo>
                  <a:cubicBezTo>
                    <a:pt x="16" y="80"/>
                    <a:pt x="28" y="88"/>
                    <a:pt x="39" y="88"/>
                  </a:cubicBezTo>
                  <a:cubicBezTo>
                    <a:pt x="51" y="88"/>
                    <a:pt x="59" y="84"/>
                    <a:pt x="59" y="75"/>
                  </a:cubicBezTo>
                  <a:cubicBezTo>
                    <a:pt x="59" y="66"/>
                    <a:pt x="49" y="63"/>
                    <a:pt x="43" y="61"/>
                  </a:cubicBezTo>
                  <a:cubicBezTo>
                    <a:pt x="37"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3" y="89"/>
                    <a:pt x="6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8" name="Freeform 35">
              <a:extLst>
                <a:ext uri="{FF2B5EF4-FFF2-40B4-BE49-F238E27FC236}">
                  <a16:creationId xmlns:a16="http://schemas.microsoft.com/office/drawing/2014/main" id="{948AB8FF-2BA3-9E06-B8CF-1E2C0011DA34}"/>
                </a:ext>
              </a:extLst>
            </p:cNvPr>
            <p:cNvSpPr>
              <a:spLocks noEditPoints="1"/>
            </p:cNvSpPr>
            <p:nvPr/>
          </p:nvSpPr>
          <p:spPr bwMode="auto">
            <a:xfrm>
              <a:off x="3429001" y="-36513"/>
              <a:ext cx="20638" cy="117475"/>
            </a:xfrm>
            <a:custGeom>
              <a:avLst/>
              <a:gdLst>
                <a:gd name="T0" fmla="*/ 13 w 26"/>
                <a:gd name="T1" fmla="*/ 24 h 143"/>
                <a:gd name="T2" fmla="*/ 0 w 26"/>
                <a:gd name="T3" fmla="*/ 12 h 143"/>
                <a:gd name="T4" fmla="*/ 13 w 26"/>
                <a:gd name="T5" fmla="*/ 0 h 143"/>
                <a:gd name="T6" fmla="*/ 26 w 26"/>
                <a:gd name="T7" fmla="*/ 12 h 143"/>
                <a:gd name="T8" fmla="*/ 13 w 26"/>
                <a:gd name="T9" fmla="*/ 24 h 143"/>
                <a:gd name="T10" fmla="*/ 4 w 26"/>
                <a:gd name="T11" fmla="*/ 143 h 143"/>
                <a:gd name="T12" fmla="*/ 4 w 26"/>
                <a:gd name="T13" fmla="*/ 44 h 143"/>
                <a:gd name="T14" fmla="*/ 22 w 26"/>
                <a:gd name="T15" fmla="*/ 44 h 143"/>
                <a:gd name="T16" fmla="*/ 22 w 26"/>
                <a:gd name="T17" fmla="*/ 143 h 143"/>
                <a:gd name="T18" fmla="*/ 4 w 26"/>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3">
                  <a:moveTo>
                    <a:pt x="13" y="24"/>
                  </a:moveTo>
                  <a:cubicBezTo>
                    <a:pt x="6" y="24"/>
                    <a:pt x="0" y="19"/>
                    <a:pt x="0" y="12"/>
                  </a:cubicBezTo>
                  <a:cubicBezTo>
                    <a:pt x="0" y="5"/>
                    <a:pt x="6" y="0"/>
                    <a:pt x="13" y="0"/>
                  </a:cubicBezTo>
                  <a:cubicBezTo>
                    <a:pt x="20" y="0"/>
                    <a:pt x="26" y="5"/>
                    <a:pt x="26" y="12"/>
                  </a:cubicBezTo>
                  <a:cubicBezTo>
                    <a:pt x="26"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9" name="Freeform 36">
              <a:extLst>
                <a:ext uri="{FF2B5EF4-FFF2-40B4-BE49-F238E27FC236}">
                  <a16:creationId xmlns:a16="http://schemas.microsoft.com/office/drawing/2014/main" id="{914FBE95-5DCD-B09C-05FA-773F884D73D9}"/>
                </a:ext>
              </a:extLst>
            </p:cNvPr>
            <p:cNvSpPr>
              <a:spLocks noEditPoints="1"/>
            </p:cNvSpPr>
            <p:nvPr/>
          </p:nvSpPr>
          <p:spPr bwMode="auto">
            <a:xfrm>
              <a:off x="3465513" y="-3175"/>
              <a:ext cx="77788" cy="115888"/>
            </a:xfrm>
            <a:custGeom>
              <a:avLst/>
              <a:gdLst>
                <a:gd name="T0" fmla="*/ 84 w 94"/>
                <a:gd name="T1" fmla="*/ 122 h 138"/>
                <a:gd name="T2" fmla="*/ 44 w 94"/>
                <a:gd name="T3" fmla="*/ 138 h 138"/>
                <a:gd name="T4" fmla="*/ 5 w 94"/>
                <a:gd name="T5" fmla="*/ 126 h 138"/>
                <a:gd name="T6" fmla="*/ 12 w 94"/>
                <a:gd name="T7" fmla="*/ 112 h 138"/>
                <a:gd name="T8" fmla="*/ 43 w 94"/>
                <a:gd name="T9" fmla="*/ 122 h 138"/>
                <a:gd name="T10" fmla="*/ 67 w 94"/>
                <a:gd name="T11" fmla="*/ 113 h 138"/>
                <a:gd name="T12" fmla="*/ 74 w 94"/>
                <a:gd name="T13" fmla="*/ 89 h 138"/>
                <a:gd name="T14" fmla="*/ 74 w 94"/>
                <a:gd name="T15" fmla="*/ 80 h 138"/>
                <a:gd name="T16" fmla="*/ 42 w 94"/>
                <a:gd name="T17" fmla="*/ 99 h 138"/>
                <a:gd name="T18" fmla="*/ 0 w 94"/>
                <a:gd name="T19" fmla="*/ 49 h 138"/>
                <a:gd name="T20" fmla="*/ 43 w 94"/>
                <a:gd name="T21" fmla="*/ 0 h 138"/>
                <a:gd name="T22" fmla="*/ 74 w 94"/>
                <a:gd name="T23" fmla="*/ 18 h 138"/>
                <a:gd name="T24" fmla="*/ 76 w 94"/>
                <a:gd name="T25" fmla="*/ 2 h 138"/>
                <a:gd name="T26" fmla="*/ 94 w 94"/>
                <a:gd name="T27" fmla="*/ 2 h 138"/>
                <a:gd name="T28" fmla="*/ 94 w 94"/>
                <a:gd name="T29" fmla="*/ 82 h 138"/>
                <a:gd name="T30" fmla="*/ 84 w 94"/>
                <a:gd name="T31" fmla="*/ 122 h 138"/>
                <a:gd name="T32" fmla="*/ 48 w 94"/>
                <a:gd name="T33" fmla="*/ 15 h 138"/>
                <a:gd name="T34" fmla="*/ 20 w 94"/>
                <a:gd name="T35" fmla="*/ 49 h 138"/>
                <a:gd name="T36" fmla="*/ 47 w 94"/>
                <a:gd name="T37" fmla="*/ 83 h 138"/>
                <a:gd name="T38" fmla="*/ 75 w 94"/>
                <a:gd name="T39" fmla="*/ 49 h 138"/>
                <a:gd name="T40" fmla="*/ 48 w 94"/>
                <a:gd name="T41" fmla="*/ 1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4" h="138">
                  <a:moveTo>
                    <a:pt x="84" y="122"/>
                  </a:moveTo>
                  <a:cubicBezTo>
                    <a:pt x="76" y="130"/>
                    <a:pt x="64" y="138"/>
                    <a:pt x="44" y="138"/>
                  </a:cubicBezTo>
                  <a:cubicBezTo>
                    <a:pt x="23" y="138"/>
                    <a:pt x="8" y="129"/>
                    <a:pt x="5" y="126"/>
                  </a:cubicBezTo>
                  <a:cubicBezTo>
                    <a:pt x="12" y="112"/>
                    <a:pt x="12" y="112"/>
                    <a:pt x="12" y="112"/>
                  </a:cubicBezTo>
                  <a:cubicBezTo>
                    <a:pt x="17" y="116"/>
                    <a:pt x="30" y="122"/>
                    <a:pt x="43" y="122"/>
                  </a:cubicBezTo>
                  <a:cubicBezTo>
                    <a:pt x="55" y="122"/>
                    <a:pt x="63" y="118"/>
                    <a:pt x="67" y="113"/>
                  </a:cubicBezTo>
                  <a:cubicBezTo>
                    <a:pt x="72" y="109"/>
                    <a:pt x="74" y="101"/>
                    <a:pt x="74" y="89"/>
                  </a:cubicBezTo>
                  <a:cubicBezTo>
                    <a:pt x="74" y="80"/>
                    <a:pt x="74" y="80"/>
                    <a:pt x="74" y="80"/>
                  </a:cubicBezTo>
                  <a:cubicBezTo>
                    <a:pt x="73" y="83"/>
                    <a:pt x="64" y="99"/>
                    <a:pt x="42" y="99"/>
                  </a:cubicBezTo>
                  <a:cubicBezTo>
                    <a:pt x="16" y="99"/>
                    <a:pt x="0" y="78"/>
                    <a:pt x="0" y="49"/>
                  </a:cubicBezTo>
                  <a:cubicBezTo>
                    <a:pt x="0" y="20"/>
                    <a:pt x="19" y="0"/>
                    <a:pt x="43" y="0"/>
                  </a:cubicBezTo>
                  <a:cubicBezTo>
                    <a:pt x="65" y="0"/>
                    <a:pt x="73" y="15"/>
                    <a:pt x="74" y="18"/>
                  </a:cubicBezTo>
                  <a:cubicBezTo>
                    <a:pt x="76" y="2"/>
                    <a:pt x="76" y="2"/>
                    <a:pt x="76" y="2"/>
                  </a:cubicBezTo>
                  <a:cubicBezTo>
                    <a:pt x="94" y="2"/>
                    <a:pt x="94" y="2"/>
                    <a:pt x="94" y="2"/>
                  </a:cubicBezTo>
                  <a:cubicBezTo>
                    <a:pt x="94" y="82"/>
                    <a:pt x="94" y="82"/>
                    <a:pt x="94" y="82"/>
                  </a:cubicBezTo>
                  <a:cubicBezTo>
                    <a:pt x="94" y="102"/>
                    <a:pt x="91" y="113"/>
                    <a:pt x="84" y="122"/>
                  </a:cubicBezTo>
                  <a:close/>
                  <a:moveTo>
                    <a:pt x="48" y="15"/>
                  </a:moveTo>
                  <a:cubicBezTo>
                    <a:pt x="31" y="15"/>
                    <a:pt x="20" y="30"/>
                    <a:pt x="20" y="49"/>
                  </a:cubicBezTo>
                  <a:cubicBezTo>
                    <a:pt x="20" y="67"/>
                    <a:pt x="30" y="83"/>
                    <a:pt x="47" y="83"/>
                  </a:cubicBezTo>
                  <a:cubicBezTo>
                    <a:pt x="64" y="83"/>
                    <a:pt x="75" y="67"/>
                    <a:pt x="75" y="49"/>
                  </a:cubicBezTo>
                  <a:cubicBezTo>
                    <a:pt x="75" y="30"/>
                    <a:pt x="65" y="15"/>
                    <a:pt x="48"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0" name="Freeform 37">
              <a:extLst>
                <a:ext uri="{FF2B5EF4-FFF2-40B4-BE49-F238E27FC236}">
                  <a16:creationId xmlns:a16="http://schemas.microsoft.com/office/drawing/2014/main" id="{DCECE63C-3BE4-E3D3-8A34-3F4C88B09AD1}"/>
                </a:ext>
              </a:extLst>
            </p:cNvPr>
            <p:cNvSpPr>
              <a:spLocks/>
            </p:cNvSpPr>
            <p:nvPr/>
          </p:nvSpPr>
          <p:spPr bwMode="auto">
            <a:xfrm>
              <a:off x="3568701" y="-34925"/>
              <a:ext cx="69850" cy="115888"/>
            </a:xfrm>
            <a:custGeom>
              <a:avLst/>
              <a:gdLst>
                <a:gd name="T0" fmla="*/ 66 w 85"/>
                <a:gd name="T1" fmla="*/ 141 h 141"/>
                <a:gd name="T2" fmla="*/ 66 w 85"/>
                <a:gd name="T3" fmla="*/ 82 h 141"/>
                <a:gd name="T4" fmla="*/ 46 w 85"/>
                <a:gd name="T5" fmla="*/ 56 h 141"/>
                <a:gd name="T6" fmla="*/ 19 w 85"/>
                <a:gd name="T7" fmla="*/ 82 h 141"/>
                <a:gd name="T8" fmla="*/ 19 w 85"/>
                <a:gd name="T9" fmla="*/ 141 h 141"/>
                <a:gd name="T10" fmla="*/ 0 w 85"/>
                <a:gd name="T11" fmla="*/ 141 h 141"/>
                <a:gd name="T12" fmla="*/ 0 w 85"/>
                <a:gd name="T13" fmla="*/ 0 h 141"/>
                <a:gd name="T14" fmla="*/ 19 w 85"/>
                <a:gd name="T15" fmla="*/ 0 h 141"/>
                <a:gd name="T16" fmla="*/ 19 w 85"/>
                <a:gd name="T17" fmla="*/ 60 h 141"/>
                <a:gd name="T18" fmla="*/ 52 w 85"/>
                <a:gd name="T19" fmla="*/ 39 h 141"/>
                <a:gd name="T20" fmla="*/ 85 w 85"/>
                <a:gd name="T21" fmla="*/ 77 h 141"/>
                <a:gd name="T22" fmla="*/ 85 w 85"/>
                <a:gd name="T23" fmla="*/ 141 h 141"/>
                <a:gd name="T24" fmla="*/ 66 w 85"/>
                <a:gd name="T25" fmla="*/ 14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5" h="141">
                  <a:moveTo>
                    <a:pt x="66" y="141"/>
                  </a:moveTo>
                  <a:cubicBezTo>
                    <a:pt x="66" y="82"/>
                    <a:pt x="66" y="82"/>
                    <a:pt x="66" y="82"/>
                  </a:cubicBezTo>
                  <a:cubicBezTo>
                    <a:pt x="66" y="66"/>
                    <a:pt x="61" y="56"/>
                    <a:pt x="46" y="56"/>
                  </a:cubicBezTo>
                  <a:cubicBezTo>
                    <a:pt x="31" y="56"/>
                    <a:pt x="21" y="72"/>
                    <a:pt x="19" y="82"/>
                  </a:cubicBezTo>
                  <a:cubicBezTo>
                    <a:pt x="19" y="141"/>
                    <a:pt x="19" y="141"/>
                    <a:pt x="19" y="141"/>
                  </a:cubicBezTo>
                  <a:cubicBezTo>
                    <a:pt x="0" y="141"/>
                    <a:pt x="0" y="141"/>
                    <a:pt x="0" y="141"/>
                  </a:cubicBezTo>
                  <a:cubicBezTo>
                    <a:pt x="0" y="0"/>
                    <a:pt x="0" y="0"/>
                    <a:pt x="0" y="0"/>
                  </a:cubicBezTo>
                  <a:cubicBezTo>
                    <a:pt x="19" y="0"/>
                    <a:pt x="19" y="0"/>
                    <a:pt x="19" y="0"/>
                  </a:cubicBezTo>
                  <a:cubicBezTo>
                    <a:pt x="19" y="60"/>
                    <a:pt x="19" y="60"/>
                    <a:pt x="19" y="60"/>
                  </a:cubicBezTo>
                  <a:cubicBezTo>
                    <a:pt x="25" y="50"/>
                    <a:pt x="36" y="39"/>
                    <a:pt x="52" y="39"/>
                  </a:cubicBezTo>
                  <a:cubicBezTo>
                    <a:pt x="72" y="39"/>
                    <a:pt x="85" y="51"/>
                    <a:pt x="85" y="77"/>
                  </a:cubicBezTo>
                  <a:cubicBezTo>
                    <a:pt x="85" y="141"/>
                    <a:pt x="85" y="141"/>
                    <a:pt x="85" y="141"/>
                  </a:cubicBezTo>
                  <a:lnTo>
                    <a:pt x="66" y="1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1" name="Freeform 38">
              <a:extLst>
                <a:ext uri="{FF2B5EF4-FFF2-40B4-BE49-F238E27FC236}">
                  <a16:creationId xmlns:a16="http://schemas.microsoft.com/office/drawing/2014/main" id="{A628084C-CF66-E7E8-A07E-637CE5D6B84C}"/>
                </a:ext>
              </a:extLst>
            </p:cNvPr>
            <p:cNvSpPr>
              <a:spLocks/>
            </p:cNvSpPr>
            <p:nvPr/>
          </p:nvSpPr>
          <p:spPr bwMode="auto">
            <a:xfrm>
              <a:off x="3654426" y="-23813"/>
              <a:ext cx="50800" cy="106363"/>
            </a:xfrm>
            <a:custGeom>
              <a:avLst/>
              <a:gdLst>
                <a:gd name="T0" fmla="*/ 33 w 61"/>
                <a:gd name="T1" fmla="*/ 41 h 128"/>
                <a:gd name="T2" fmla="*/ 33 w 61"/>
                <a:gd name="T3" fmla="*/ 92 h 128"/>
                <a:gd name="T4" fmla="*/ 37 w 61"/>
                <a:gd name="T5" fmla="*/ 109 h 128"/>
                <a:gd name="T6" fmla="*/ 47 w 61"/>
                <a:gd name="T7" fmla="*/ 113 h 128"/>
                <a:gd name="T8" fmla="*/ 58 w 61"/>
                <a:gd name="T9" fmla="*/ 111 h 128"/>
                <a:gd name="T10" fmla="*/ 60 w 61"/>
                <a:gd name="T11" fmla="*/ 125 h 128"/>
                <a:gd name="T12" fmla="*/ 42 w 61"/>
                <a:gd name="T13" fmla="*/ 128 h 128"/>
                <a:gd name="T14" fmla="*/ 21 w 61"/>
                <a:gd name="T15" fmla="*/ 121 h 128"/>
                <a:gd name="T16" fmla="*/ 15 w 61"/>
                <a:gd name="T17" fmla="*/ 95 h 128"/>
                <a:gd name="T18" fmla="*/ 15 w 61"/>
                <a:gd name="T19" fmla="*/ 41 h 128"/>
                <a:gd name="T20" fmla="*/ 0 w 61"/>
                <a:gd name="T21" fmla="*/ 41 h 128"/>
                <a:gd name="T22" fmla="*/ 0 w 61"/>
                <a:gd name="T23" fmla="*/ 27 h 128"/>
                <a:gd name="T24" fmla="*/ 14 w 61"/>
                <a:gd name="T25" fmla="*/ 27 h 128"/>
                <a:gd name="T26" fmla="*/ 16 w 61"/>
                <a:gd name="T27" fmla="*/ 0 h 128"/>
                <a:gd name="T28" fmla="*/ 33 w 61"/>
                <a:gd name="T29" fmla="*/ 0 h 128"/>
                <a:gd name="T30" fmla="*/ 33 w 61"/>
                <a:gd name="T31" fmla="*/ 27 h 128"/>
                <a:gd name="T32" fmla="*/ 61 w 61"/>
                <a:gd name="T33" fmla="*/ 27 h 128"/>
                <a:gd name="T34" fmla="*/ 61 w 61"/>
                <a:gd name="T35" fmla="*/ 41 h 128"/>
                <a:gd name="T36" fmla="*/ 33 w 61"/>
                <a:gd name="T37" fmla="*/ 4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1" h="128">
                  <a:moveTo>
                    <a:pt x="33" y="41"/>
                  </a:moveTo>
                  <a:cubicBezTo>
                    <a:pt x="33" y="92"/>
                    <a:pt x="33" y="92"/>
                    <a:pt x="33" y="92"/>
                  </a:cubicBezTo>
                  <a:cubicBezTo>
                    <a:pt x="33" y="101"/>
                    <a:pt x="34" y="106"/>
                    <a:pt x="37" y="109"/>
                  </a:cubicBezTo>
                  <a:cubicBezTo>
                    <a:pt x="40" y="112"/>
                    <a:pt x="43" y="113"/>
                    <a:pt x="47" y="113"/>
                  </a:cubicBezTo>
                  <a:cubicBezTo>
                    <a:pt x="52" y="113"/>
                    <a:pt x="56" y="112"/>
                    <a:pt x="58" y="111"/>
                  </a:cubicBezTo>
                  <a:cubicBezTo>
                    <a:pt x="60" y="125"/>
                    <a:pt x="60" y="125"/>
                    <a:pt x="60" y="125"/>
                  </a:cubicBezTo>
                  <a:cubicBezTo>
                    <a:pt x="56" y="127"/>
                    <a:pt x="48" y="128"/>
                    <a:pt x="42" y="128"/>
                  </a:cubicBezTo>
                  <a:cubicBezTo>
                    <a:pt x="33" y="128"/>
                    <a:pt x="27" y="126"/>
                    <a:pt x="21" y="121"/>
                  </a:cubicBezTo>
                  <a:cubicBezTo>
                    <a:pt x="16" y="115"/>
                    <a:pt x="15" y="108"/>
                    <a:pt x="15" y="95"/>
                  </a:cubicBezTo>
                  <a:cubicBezTo>
                    <a:pt x="15" y="41"/>
                    <a:pt x="15" y="41"/>
                    <a:pt x="15" y="41"/>
                  </a:cubicBezTo>
                  <a:cubicBezTo>
                    <a:pt x="0" y="41"/>
                    <a:pt x="0" y="41"/>
                    <a:pt x="0" y="41"/>
                  </a:cubicBezTo>
                  <a:cubicBezTo>
                    <a:pt x="0" y="27"/>
                    <a:pt x="0" y="27"/>
                    <a:pt x="0" y="27"/>
                  </a:cubicBezTo>
                  <a:cubicBezTo>
                    <a:pt x="14" y="27"/>
                    <a:pt x="14" y="27"/>
                    <a:pt x="14" y="27"/>
                  </a:cubicBezTo>
                  <a:cubicBezTo>
                    <a:pt x="16" y="0"/>
                    <a:pt x="16" y="0"/>
                    <a:pt x="16" y="0"/>
                  </a:cubicBezTo>
                  <a:cubicBezTo>
                    <a:pt x="33" y="0"/>
                    <a:pt x="33" y="0"/>
                    <a:pt x="33" y="0"/>
                  </a:cubicBezTo>
                  <a:cubicBezTo>
                    <a:pt x="33" y="27"/>
                    <a:pt x="33" y="27"/>
                    <a:pt x="33" y="27"/>
                  </a:cubicBezTo>
                  <a:cubicBezTo>
                    <a:pt x="61" y="27"/>
                    <a:pt x="61" y="27"/>
                    <a:pt x="61" y="27"/>
                  </a:cubicBezTo>
                  <a:cubicBezTo>
                    <a:pt x="61" y="41"/>
                    <a:pt x="61" y="41"/>
                    <a:pt x="61" y="41"/>
                  </a:cubicBezTo>
                  <a:cubicBezTo>
                    <a:pt x="33" y="41"/>
                    <a:pt x="33" y="41"/>
                    <a:pt x="3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2" name="Freeform 39">
              <a:extLst>
                <a:ext uri="{FF2B5EF4-FFF2-40B4-BE49-F238E27FC236}">
                  <a16:creationId xmlns:a16="http://schemas.microsoft.com/office/drawing/2014/main" id="{644BE14E-EA94-5B64-6A69-FD38062EC86B}"/>
                </a:ext>
              </a:extLst>
            </p:cNvPr>
            <p:cNvSpPr>
              <a:spLocks/>
            </p:cNvSpPr>
            <p:nvPr/>
          </p:nvSpPr>
          <p:spPr bwMode="auto">
            <a:xfrm>
              <a:off x="3711576" y="-3175"/>
              <a:ext cx="63500" cy="85725"/>
            </a:xfrm>
            <a:custGeom>
              <a:avLst/>
              <a:gdLst>
                <a:gd name="T0" fmla="*/ 68 w 78"/>
                <a:gd name="T1" fmla="*/ 94 h 103"/>
                <a:gd name="T2" fmla="*/ 39 w 78"/>
                <a:gd name="T3" fmla="*/ 103 h 103"/>
                <a:gd name="T4" fmla="*/ 0 w 78"/>
                <a:gd name="T5" fmla="*/ 86 h 103"/>
                <a:gd name="T6" fmla="*/ 10 w 78"/>
                <a:gd name="T7" fmla="*/ 74 h 103"/>
                <a:gd name="T8" fmla="*/ 40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3" y="99"/>
                    <a:pt x="54" y="103"/>
                    <a:pt x="39" y="103"/>
                  </a:cubicBezTo>
                  <a:cubicBezTo>
                    <a:pt x="19" y="103"/>
                    <a:pt x="5" y="91"/>
                    <a:pt x="0" y="86"/>
                  </a:cubicBezTo>
                  <a:cubicBezTo>
                    <a:pt x="10" y="74"/>
                    <a:pt x="10" y="74"/>
                    <a:pt x="10" y="74"/>
                  </a:cubicBezTo>
                  <a:cubicBezTo>
                    <a:pt x="16" y="80"/>
                    <a:pt x="28" y="88"/>
                    <a:pt x="40" y="88"/>
                  </a:cubicBezTo>
                  <a:cubicBezTo>
                    <a:pt x="51" y="88"/>
                    <a:pt x="59" y="84"/>
                    <a:pt x="59" y="75"/>
                  </a:cubicBezTo>
                  <a:cubicBezTo>
                    <a:pt x="59" y="66"/>
                    <a:pt x="49" y="63"/>
                    <a:pt x="43" y="61"/>
                  </a:cubicBezTo>
                  <a:cubicBezTo>
                    <a:pt x="38"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4" y="89"/>
                    <a:pt x="6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3" name="Freeform 40">
              <a:extLst>
                <a:ext uri="{FF2B5EF4-FFF2-40B4-BE49-F238E27FC236}">
                  <a16:creationId xmlns:a16="http://schemas.microsoft.com/office/drawing/2014/main" id="{EF137B69-3191-B6FE-C47C-0D807733E2CB}"/>
                </a:ext>
              </a:extLst>
            </p:cNvPr>
            <p:cNvSpPr>
              <a:spLocks noEditPoints="1"/>
            </p:cNvSpPr>
            <p:nvPr/>
          </p:nvSpPr>
          <p:spPr bwMode="auto">
            <a:xfrm>
              <a:off x="2498726" y="157163"/>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6 h 136"/>
                <a:gd name="T12" fmla="*/ 113 w 113"/>
                <a:gd name="T13" fmla="*/ 68 h 136"/>
                <a:gd name="T14" fmla="*/ 92 w 113"/>
                <a:gd name="T15" fmla="*/ 119 h 136"/>
                <a:gd name="T16" fmla="*/ 78 w 113"/>
                <a:gd name="T17" fmla="*/ 28 h 136"/>
                <a:gd name="T18" fmla="*/ 45 w 113"/>
                <a:gd name="T19" fmla="*/ 15 h 136"/>
                <a:gd name="T20" fmla="*/ 20 w 113"/>
                <a:gd name="T21" fmla="*/ 15 h 136"/>
                <a:gd name="T22" fmla="*/ 20 w 113"/>
                <a:gd name="T23" fmla="*/ 119 h 136"/>
                <a:gd name="T24" fmla="*/ 45 w 113"/>
                <a:gd name="T25" fmla="*/ 119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5"/>
                    <a:pt x="92" y="16"/>
                  </a:cubicBezTo>
                  <a:cubicBezTo>
                    <a:pt x="103" y="27"/>
                    <a:pt x="113" y="44"/>
                    <a:pt x="113" y="68"/>
                  </a:cubicBezTo>
                  <a:cubicBezTo>
                    <a:pt x="113" y="91"/>
                    <a:pt x="104" y="108"/>
                    <a:pt x="92" y="119"/>
                  </a:cubicBezTo>
                  <a:close/>
                  <a:moveTo>
                    <a:pt x="78" y="28"/>
                  </a:moveTo>
                  <a:cubicBezTo>
                    <a:pt x="70" y="19"/>
                    <a:pt x="59" y="15"/>
                    <a:pt x="45" y="15"/>
                  </a:cubicBezTo>
                  <a:cubicBezTo>
                    <a:pt x="20" y="15"/>
                    <a:pt x="20" y="15"/>
                    <a:pt x="20" y="15"/>
                  </a:cubicBezTo>
                  <a:cubicBezTo>
                    <a:pt x="20" y="119"/>
                    <a:pt x="20" y="119"/>
                    <a:pt x="20" y="119"/>
                  </a:cubicBezTo>
                  <a:cubicBezTo>
                    <a:pt x="45" y="119"/>
                    <a:pt x="45" y="119"/>
                    <a:pt x="45" y="119"/>
                  </a:cubicBezTo>
                  <a:cubicBezTo>
                    <a:pt x="58" y="119"/>
                    <a:pt x="69" y="116"/>
                    <a:pt x="78" y="107"/>
                  </a:cubicBezTo>
                  <a:cubicBezTo>
                    <a:pt x="87" y="98"/>
                    <a:pt x="92" y="84"/>
                    <a:pt x="92" y="68"/>
                  </a:cubicBezTo>
                  <a:cubicBezTo>
                    <a:pt x="92" y="51"/>
                    <a:pt x="87" y="36"/>
                    <a:pt x="7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4" name="Freeform 41">
              <a:extLst>
                <a:ext uri="{FF2B5EF4-FFF2-40B4-BE49-F238E27FC236}">
                  <a16:creationId xmlns:a16="http://schemas.microsoft.com/office/drawing/2014/main" id="{821A2D0B-222A-FACB-58E1-95FBC0126991}"/>
                </a:ext>
              </a:extLst>
            </p:cNvPr>
            <p:cNvSpPr>
              <a:spLocks noEditPoints="1"/>
            </p:cNvSpPr>
            <p:nvPr/>
          </p:nvSpPr>
          <p:spPr bwMode="auto">
            <a:xfrm>
              <a:off x="2605088"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5" name="Rectangle 42">
              <a:extLst>
                <a:ext uri="{FF2B5EF4-FFF2-40B4-BE49-F238E27FC236}">
                  <a16:creationId xmlns:a16="http://schemas.microsoft.com/office/drawing/2014/main" id="{7DEFDA0D-DEC0-C80E-280E-37E6A828C659}"/>
                </a:ext>
              </a:extLst>
            </p:cNvPr>
            <p:cNvSpPr>
              <a:spLocks noChangeArrowheads="1"/>
            </p:cNvSpPr>
            <p:nvPr/>
          </p:nvSpPr>
          <p:spPr bwMode="auto">
            <a:xfrm>
              <a:off x="2697163" y="153988"/>
              <a:ext cx="15875" cy="1158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6" name="Freeform 43">
              <a:extLst>
                <a:ext uri="{FF2B5EF4-FFF2-40B4-BE49-F238E27FC236}">
                  <a16:creationId xmlns:a16="http://schemas.microsoft.com/office/drawing/2014/main" id="{E1B199F1-629A-2B40-F991-6A433992CFCB}"/>
                </a:ext>
              </a:extLst>
            </p:cNvPr>
            <p:cNvSpPr>
              <a:spLocks noEditPoints="1"/>
            </p:cNvSpPr>
            <p:nvPr/>
          </p:nvSpPr>
          <p:spPr bwMode="auto">
            <a:xfrm>
              <a:off x="2736851" y="150813"/>
              <a:ext cx="20638" cy="119063"/>
            </a:xfrm>
            <a:custGeom>
              <a:avLst/>
              <a:gdLst>
                <a:gd name="T0" fmla="*/ 12 w 25"/>
                <a:gd name="T1" fmla="*/ 25 h 144"/>
                <a:gd name="T2" fmla="*/ 0 w 25"/>
                <a:gd name="T3" fmla="*/ 13 h 144"/>
                <a:gd name="T4" fmla="*/ 12 w 25"/>
                <a:gd name="T5" fmla="*/ 0 h 144"/>
                <a:gd name="T6" fmla="*/ 25 w 25"/>
                <a:gd name="T7" fmla="*/ 12 h 144"/>
                <a:gd name="T8" fmla="*/ 12 w 25"/>
                <a:gd name="T9" fmla="*/ 25 h 144"/>
                <a:gd name="T10" fmla="*/ 3 w 25"/>
                <a:gd name="T11" fmla="*/ 144 h 144"/>
                <a:gd name="T12" fmla="*/ 3 w 25"/>
                <a:gd name="T13" fmla="*/ 45 h 144"/>
                <a:gd name="T14" fmla="*/ 22 w 25"/>
                <a:gd name="T15" fmla="*/ 45 h 144"/>
                <a:gd name="T16" fmla="*/ 22 w 25"/>
                <a:gd name="T17" fmla="*/ 144 h 144"/>
                <a:gd name="T18" fmla="*/ 3 w 25"/>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4">
                  <a:moveTo>
                    <a:pt x="12" y="25"/>
                  </a:moveTo>
                  <a:cubicBezTo>
                    <a:pt x="5" y="25"/>
                    <a:pt x="0" y="20"/>
                    <a:pt x="0" y="13"/>
                  </a:cubicBezTo>
                  <a:cubicBezTo>
                    <a:pt x="0" y="6"/>
                    <a:pt x="5" y="0"/>
                    <a:pt x="12" y="0"/>
                  </a:cubicBezTo>
                  <a:cubicBezTo>
                    <a:pt x="20" y="0"/>
                    <a:pt x="25" y="6"/>
                    <a:pt x="25" y="12"/>
                  </a:cubicBezTo>
                  <a:cubicBezTo>
                    <a:pt x="25" y="19"/>
                    <a:pt x="20" y="25"/>
                    <a:pt x="12"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7" name="Freeform 44">
              <a:extLst>
                <a:ext uri="{FF2B5EF4-FFF2-40B4-BE49-F238E27FC236}">
                  <a16:creationId xmlns:a16="http://schemas.microsoft.com/office/drawing/2014/main" id="{344578C9-CCB4-4F2D-6F97-A69FE48FE92E}"/>
                </a:ext>
              </a:extLst>
            </p:cNvPr>
            <p:cNvSpPr>
              <a:spLocks/>
            </p:cNvSpPr>
            <p:nvPr/>
          </p:nvSpPr>
          <p:spPr bwMode="auto">
            <a:xfrm>
              <a:off x="2768601" y="188913"/>
              <a:ext cx="79375" cy="80963"/>
            </a:xfrm>
            <a:custGeom>
              <a:avLst/>
              <a:gdLst>
                <a:gd name="T0" fmla="*/ 30 w 50"/>
                <a:gd name="T1" fmla="*/ 51 h 51"/>
                <a:gd name="T2" fmla="*/ 19 w 50"/>
                <a:gd name="T3" fmla="*/ 51 h 51"/>
                <a:gd name="T4" fmla="*/ 0 w 50"/>
                <a:gd name="T5" fmla="*/ 0 h 51"/>
                <a:gd name="T6" fmla="*/ 10 w 50"/>
                <a:gd name="T7" fmla="*/ 0 h 51"/>
                <a:gd name="T8" fmla="*/ 25 w 50"/>
                <a:gd name="T9" fmla="*/ 41 h 51"/>
                <a:gd name="T10" fmla="*/ 39 w 50"/>
                <a:gd name="T11" fmla="*/ 0 h 51"/>
                <a:gd name="T12" fmla="*/ 50 w 50"/>
                <a:gd name="T13" fmla="*/ 0 h 51"/>
                <a:gd name="T14" fmla="*/ 30 w 50"/>
                <a:gd name="T15" fmla="*/ 51 h 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 h="51">
                  <a:moveTo>
                    <a:pt x="30" y="51"/>
                  </a:moveTo>
                  <a:lnTo>
                    <a:pt x="19" y="51"/>
                  </a:lnTo>
                  <a:lnTo>
                    <a:pt x="0" y="0"/>
                  </a:lnTo>
                  <a:lnTo>
                    <a:pt x="10" y="0"/>
                  </a:lnTo>
                  <a:lnTo>
                    <a:pt x="25" y="41"/>
                  </a:lnTo>
                  <a:lnTo>
                    <a:pt x="39" y="0"/>
                  </a:lnTo>
                  <a:lnTo>
                    <a:pt x="50" y="0"/>
                  </a:lnTo>
                  <a:lnTo>
                    <a:pt x="30"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8" name="Freeform 45">
              <a:extLst>
                <a:ext uri="{FF2B5EF4-FFF2-40B4-BE49-F238E27FC236}">
                  <a16:creationId xmlns:a16="http://schemas.microsoft.com/office/drawing/2014/main" id="{2236A563-D056-2155-A154-64F4FBDBB116}"/>
                </a:ext>
              </a:extLst>
            </p:cNvPr>
            <p:cNvSpPr>
              <a:spLocks noEditPoints="1"/>
            </p:cNvSpPr>
            <p:nvPr/>
          </p:nvSpPr>
          <p:spPr bwMode="auto">
            <a:xfrm>
              <a:off x="28559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0"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 name="Freeform 46">
              <a:extLst>
                <a:ext uri="{FF2B5EF4-FFF2-40B4-BE49-F238E27FC236}">
                  <a16:creationId xmlns:a16="http://schemas.microsoft.com/office/drawing/2014/main" id="{F4BF70B8-9555-C261-D3C1-88BD30FC33CC}"/>
                </a:ext>
              </a:extLst>
            </p:cNvPr>
            <p:cNvSpPr>
              <a:spLocks/>
            </p:cNvSpPr>
            <p:nvPr/>
          </p:nvSpPr>
          <p:spPr bwMode="auto">
            <a:xfrm>
              <a:off x="2947988" y="185738"/>
              <a:ext cx="47625"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 name="Freeform 47">
              <a:extLst>
                <a:ext uri="{FF2B5EF4-FFF2-40B4-BE49-F238E27FC236}">
                  <a16:creationId xmlns:a16="http://schemas.microsoft.com/office/drawing/2014/main" id="{2EFAC510-CEEE-DA5A-FAA3-F170FED7622E}"/>
                </a:ext>
              </a:extLst>
            </p:cNvPr>
            <p:cNvSpPr>
              <a:spLocks noEditPoints="1"/>
            </p:cNvSpPr>
            <p:nvPr/>
          </p:nvSpPr>
          <p:spPr bwMode="auto">
            <a:xfrm>
              <a:off x="2998788" y="185738"/>
              <a:ext cx="74613" cy="85725"/>
            </a:xfrm>
            <a:custGeom>
              <a:avLst/>
              <a:gdLst>
                <a:gd name="T0" fmla="*/ 20 w 90"/>
                <a:gd name="T1" fmla="*/ 56 h 103"/>
                <a:gd name="T2" fmla="*/ 49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49" y="88"/>
                  </a:cubicBezTo>
                  <a:cubicBezTo>
                    <a:pt x="68" y="88"/>
                    <a:pt x="79" y="78"/>
                    <a:pt x="80" y="77"/>
                  </a:cubicBezTo>
                  <a:cubicBezTo>
                    <a:pt x="88" y="89"/>
                    <a:pt x="88" y="89"/>
                    <a:pt x="88" y="89"/>
                  </a:cubicBezTo>
                  <a:cubicBezTo>
                    <a:pt x="88" y="89"/>
                    <a:pt x="74"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8" y="14"/>
                    <a:pt x="20" y="29"/>
                    <a:pt x="19" y="42"/>
                  </a:cubicBezTo>
                  <a:cubicBezTo>
                    <a:pt x="71" y="42"/>
                    <a:pt x="71" y="42"/>
                    <a:pt x="71" y="42"/>
                  </a:cubicBezTo>
                  <a:cubicBezTo>
                    <a:pt x="71"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 name="Freeform 48">
              <a:extLst>
                <a:ext uri="{FF2B5EF4-FFF2-40B4-BE49-F238E27FC236}">
                  <a16:creationId xmlns:a16="http://schemas.microsoft.com/office/drawing/2014/main" id="{9F75901F-04A3-6B7A-4918-99E7F7C4A01F}"/>
                </a:ext>
              </a:extLst>
            </p:cNvPr>
            <p:cNvSpPr>
              <a:spLocks noEditPoints="1"/>
            </p:cNvSpPr>
            <p:nvPr/>
          </p:nvSpPr>
          <p:spPr bwMode="auto">
            <a:xfrm>
              <a:off x="3084513" y="153988"/>
              <a:ext cx="77788" cy="117475"/>
            </a:xfrm>
            <a:custGeom>
              <a:avLst/>
              <a:gdLst>
                <a:gd name="T0" fmla="*/ 78 w 94"/>
                <a:gd name="T1" fmla="*/ 141 h 143"/>
                <a:gd name="T2" fmla="*/ 75 w 94"/>
                <a:gd name="T3" fmla="*/ 125 h 143"/>
                <a:gd name="T4" fmla="*/ 42 w 94"/>
                <a:gd name="T5" fmla="*/ 143 h 143"/>
                <a:gd name="T6" fmla="*/ 0 w 94"/>
                <a:gd name="T7" fmla="*/ 91 h 143"/>
                <a:gd name="T8" fmla="*/ 44 w 94"/>
                <a:gd name="T9" fmla="*/ 40 h 143"/>
                <a:gd name="T10" fmla="*/ 75 w 94"/>
                <a:gd name="T11" fmla="*/ 58 h 143"/>
                <a:gd name="T12" fmla="*/ 75 w 94"/>
                <a:gd name="T13" fmla="*/ 0 h 143"/>
                <a:gd name="T14" fmla="*/ 94 w 94"/>
                <a:gd name="T15" fmla="*/ 0 h 143"/>
                <a:gd name="T16" fmla="*/ 94 w 94"/>
                <a:gd name="T17" fmla="*/ 141 h 143"/>
                <a:gd name="T18" fmla="*/ 78 w 94"/>
                <a:gd name="T19" fmla="*/ 141 h 143"/>
                <a:gd name="T20" fmla="*/ 48 w 94"/>
                <a:gd name="T21" fmla="*/ 54 h 143"/>
                <a:gd name="T22" fmla="*/ 19 w 94"/>
                <a:gd name="T23" fmla="*/ 90 h 143"/>
                <a:gd name="T24" fmla="*/ 47 w 94"/>
                <a:gd name="T25" fmla="*/ 127 h 143"/>
                <a:gd name="T26" fmla="*/ 75 w 94"/>
                <a:gd name="T27" fmla="*/ 90 h 143"/>
                <a:gd name="T28" fmla="*/ 48 w 94"/>
                <a:gd name="T29" fmla="*/ 5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43">
                  <a:moveTo>
                    <a:pt x="78" y="141"/>
                  </a:moveTo>
                  <a:cubicBezTo>
                    <a:pt x="75" y="125"/>
                    <a:pt x="75" y="125"/>
                    <a:pt x="75" y="125"/>
                  </a:cubicBezTo>
                  <a:cubicBezTo>
                    <a:pt x="74" y="126"/>
                    <a:pt x="65" y="143"/>
                    <a:pt x="42" y="143"/>
                  </a:cubicBezTo>
                  <a:cubicBezTo>
                    <a:pt x="16" y="143"/>
                    <a:pt x="0" y="121"/>
                    <a:pt x="0" y="91"/>
                  </a:cubicBezTo>
                  <a:cubicBezTo>
                    <a:pt x="0" y="62"/>
                    <a:pt x="18" y="40"/>
                    <a:pt x="44" y="40"/>
                  </a:cubicBezTo>
                  <a:cubicBezTo>
                    <a:pt x="65" y="40"/>
                    <a:pt x="74" y="56"/>
                    <a:pt x="75" y="58"/>
                  </a:cubicBezTo>
                  <a:cubicBezTo>
                    <a:pt x="75" y="0"/>
                    <a:pt x="75" y="0"/>
                    <a:pt x="75" y="0"/>
                  </a:cubicBezTo>
                  <a:cubicBezTo>
                    <a:pt x="94" y="0"/>
                    <a:pt x="94" y="0"/>
                    <a:pt x="94" y="0"/>
                  </a:cubicBezTo>
                  <a:cubicBezTo>
                    <a:pt x="94" y="141"/>
                    <a:pt x="94" y="141"/>
                    <a:pt x="94" y="141"/>
                  </a:cubicBezTo>
                  <a:cubicBezTo>
                    <a:pt x="78" y="141"/>
                    <a:pt x="78" y="141"/>
                    <a:pt x="78" y="141"/>
                  </a:cubicBezTo>
                  <a:close/>
                  <a:moveTo>
                    <a:pt x="48" y="54"/>
                  </a:moveTo>
                  <a:cubicBezTo>
                    <a:pt x="30" y="54"/>
                    <a:pt x="19" y="71"/>
                    <a:pt x="19" y="90"/>
                  </a:cubicBezTo>
                  <a:cubicBezTo>
                    <a:pt x="19" y="110"/>
                    <a:pt x="29" y="127"/>
                    <a:pt x="47" y="127"/>
                  </a:cubicBezTo>
                  <a:cubicBezTo>
                    <a:pt x="64" y="127"/>
                    <a:pt x="75" y="110"/>
                    <a:pt x="75" y="90"/>
                  </a:cubicBezTo>
                  <a:cubicBezTo>
                    <a:pt x="76" y="71"/>
                    <a:pt x="66" y="54"/>
                    <a:pt x="48"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 name="Freeform 49">
              <a:extLst>
                <a:ext uri="{FF2B5EF4-FFF2-40B4-BE49-F238E27FC236}">
                  <a16:creationId xmlns:a16="http://schemas.microsoft.com/office/drawing/2014/main" id="{746411D7-FE52-9D4A-5F9C-E781E2B0A65A}"/>
                </a:ext>
              </a:extLst>
            </p:cNvPr>
            <p:cNvSpPr>
              <a:spLocks/>
            </p:cNvSpPr>
            <p:nvPr/>
          </p:nvSpPr>
          <p:spPr bwMode="auto">
            <a:xfrm>
              <a:off x="3209926" y="152400"/>
              <a:ext cx="53975" cy="117475"/>
            </a:xfrm>
            <a:custGeom>
              <a:avLst/>
              <a:gdLst>
                <a:gd name="T0" fmla="*/ 61 w 64"/>
                <a:gd name="T1" fmla="*/ 18 h 142"/>
                <a:gd name="T2" fmla="*/ 49 w 64"/>
                <a:gd name="T3" fmla="*/ 15 h 142"/>
                <a:gd name="T4" fmla="*/ 36 w 64"/>
                <a:gd name="T5" fmla="*/ 21 h 142"/>
                <a:gd name="T6" fmla="*/ 34 w 64"/>
                <a:gd name="T7" fmla="*/ 35 h 142"/>
                <a:gd name="T8" fmla="*/ 34 w 64"/>
                <a:gd name="T9" fmla="*/ 43 h 142"/>
                <a:gd name="T10" fmla="*/ 59 w 64"/>
                <a:gd name="T11" fmla="*/ 43 h 142"/>
                <a:gd name="T12" fmla="*/ 59 w 64"/>
                <a:gd name="T13" fmla="*/ 57 h 142"/>
                <a:gd name="T14" fmla="*/ 34 w 64"/>
                <a:gd name="T15" fmla="*/ 57 h 142"/>
                <a:gd name="T16" fmla="*/ 34 w 64"/>
                <a:gd name="T17" fmla="*/ 142 h 142"/>
                <a:gd name="T18" fmla="*/ 15 w 64"/>
                <a:gd name="T19" fmla="*/ 142 h 142"/>
                <a:gd name="T20" fmla="*/ 15 w 64"/>
                <a:gd name="T21" fmla="*/ 57 h 142"/>
                <a:gd name="T22" fmla="*/ 0 w 64"/>
                <a:gd name="T23" fmla="*/ 57 h 142"/>
                <a:gd name="T24" fmla="*/ 0 w 64"/>
                <a:gd name="T25" fmla="*/ 43 h 142"/>
                <a:gd name="T26" fmla="*/ 15 w 64"/>
                <a:gd name="T27" fmla="*/ 43 h 142"/>
                <a:gd name="T28" fmla="*/ 15 w 64"/>
                <a:gd name="T29" fmla="*/ 32 h 142"/>
                <a:gd name="T30" fmla="*/ 22 w 64"/>
                <a:gd name="T31" fmla="*/ 9 h 142"/>
                <a:gd name="T32" fmla="*/ 45 w 64"/>
                <a:gd name="T33" fmla="*/ 0 h 142"/>
                <a:gd name="T34" fmla="*/ 64 w 64"/>
                <a:gd name="T35" fmla="*/ 4 h 142"/>
                <a:gd name="T36" fmla="*/ 61 w 64"/>
                <a:gd name="T37" fmla="*/ 1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 h="142">
                  <a:moveTo>
                    <a:pt x="61" y="18"/>
                  </a:moveTo>
                  <a:cubicBezTo>
                    <a:pt x="61" y="18"/>
                    <a:pt x="55" y="15"/>
                    <a:pt x="49" y="15"/>
                  </a:cubicBezTo>
                  <a:cubicBezTo>
                    <a:pt x="43" y="15"/>
                    <a:pt x="39" y="17"/>
                    <a:pt x="36" y="21"/>
                  </a:cubicBezTo>
                  <a:cubicBezTo>
                    <a:pt x="34" y="24"/>
                    <a:pt x="34" y="29"/>
                    <a:pt x="34" y="35"/>
                  </a:cubicBezTo>
                  <a:cubicBezTo>
                    <a:pt x="34" y="43"/>
                    <a:pt x="34" y="43"/>
                    <a:pt x="34" y="43"/>
                  </a:cubicBezTo>
                  <a:cubicBezTo>
                    <a:pt x="59" y="43"/>
                    <a:pt x="59" y="43"/>
                    <a:pt x="59" y="43"/>
                  </a:cubicBezTo>
                  <a:cubicBezTo>
                    <a:pt x="59" y="57"/>
                    <a:pt x="59" y="57"/>
                    <a:pt x="59" y="57"/>
                  </a:cubicBezTo>
                  <a:cubicBezTo>
                    <a:pt x="34" y="57"/>
                    <a:pt x="34" y="57"/>
                    <a:pt x="34" y="57"/>
                  </a:cubicBezTo>
                  <a:cubicBezTo>
                    <a:pt x="34" y="142"/>
                    <a:pt x="34" y="142"/>
                    <a:pt x="34" y="142"/>
                  </a:cubicBezTo>
                  <a:cubicBezTo>
                    <a:pt x="15" y="142"/>
                    <a:pt x="15" y="142"/>
                    <a:pt x="15" y="142"/>
                  </a:cubicBezTo>
                  <a:cubicBezTo>
                    <a:pt x="15" y="57"/>
                    <a:pt x="15" y="57"/>
                    <a:pt x="15" y="57"/>
                  </a:cubicBezTo>
                  <a:cubicBezTo>
                    <a:pt x="0" y="57"/>
                    <a:pt x="0" y="57"/>
                    <a:pt x="0" y="57"/>
                  </a:cubicBezTo>
                  <a:cubicBezTo>
                    <a:pt x="0" y="43"/>
                    <a:pt x="0" y="43"/>
                    <a:pt x="0" y="43"/>
                  </a:cubicBezTo>
                  <a:cubicBezTo>
                    <a:pt x="15" y="43"/>
                    <a:pt x="15" y="43"/>
                    <a:pt x="15" y="43"/>
                  </a:cubicBezTo>
                  <a:cubicBezTo>
                    <a:pt x="15" y="32"/>
                    <a:pt x="15" y="32"/>
                    <a:pt x="15" y="32"/>
                  </a:cubicBezTo>
                  <a:cubicBezTo>
                    <a:pt x="15" y="21"/>
                    <a:pt x="18" y="14"/>
                    <a:pt x="22" y="9"/>
                  </a:cubicBezTo>
                  <a:cubicBezTo>
                    <a:pt x="27" y="4"/>
                    <a:pt x="34" y="0"/>
                    <a:pt x="45" y="0"/>
                  </a:cubicBezTo>
                  <a:cubicBezTo>
                    <a:pt x="55" y="0"/>
                    <a:pt x="62" y="3"/>
                    <a:pt x="64" y="4"/>
                  </a:cubicBezTo>
                  <a:lnTo>
                    <a:pt x="61"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3" name="Freeform 50">
              <a:extLst>
                <a:ext uri="{FF2B5EF4-FFF2-40B4-BE49-F238E27FC236}">
                  <a16:creationId xmlns:a16="http://schemas.microsoft.com/office/drawing/2014/main" id="{71C2BF5D-0F27-5DC4-E839-53363129AF20}"/>
                </a:ext>
              </a:extLst>
            </p:cNvPr>
            <p:cNvSpPr>
              <a:spLocks/>
            </p:cNvSpPr>
            <p:nvPr/>
          </p:nvSpPr>
          <p:spPr bwMode="auto">
            <a:xfrm>
              <a:off x="3270251" y="185738"/>
              <a:ext cx="46038"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 name="Freeform 51">
              <a:extLst>
                <a:ext uri="{FF2B5EF4-FFF2-40B4-BE49-F238E27FC236}">
                  <a16:creationId xmlns:a16="http://schemas.microsoft.com/office/drawing/2014/main" id="{6AAE8FD2-F294-9C4A-F94A-068B4B7ABCFB}"/>
                </a:ext>
              </a:extLst>
            </p:cNvPr>
            <p:cNvSpPr>
              <a:spLocks noEditPoints="1"/>
            </p:cNvSpPr>
            <p:nvPr/>
          </p:nvSpPr>
          <p:spPr bwMode="auto">
            <a:xfrm>
              <a:off x="3321051" y="185738"/>
              <a:ext cx="79375" cy="85725"/>
            </a:xfrm>
            <a:custGeom>
              <a:avLst/>
              <a:gdLst>
                <a:gd name="T0" fmla="*/ 48 w 96"/>
                <a:gd name="T1" fmla="*/ 102 h 102"/>
                <a:gd name="T2" fmla="*/ 0 w 96"/>
                <a:gd name="T3" fmla="*/ 51 h 102"/>
                <a:gd name="T4" fmla="*/ 48 w 96"/>
                <a:gd name="T5" fmla="*/ 0 h 102"/>
                <a:gd name="T6" fmla="*/ 96 w 96"/>
                <a:gd name="T7" fmla="*/ 51 h 102"/>
                <a:gd name="T8" fmla="*/ 48 w 96"/>
                <a:gd name="T9" fmla="*/ 102 h 102"/>
                <a:gd name="T10" fmla="*/ 48 w 96"/>
                <a:gd name="T11" fmla="*/ 14 h 102"/>
                <a:gd name="T12" fmla="*/ 20 w 96"/>
                <a:gd name="T13" fmla="*/ 51 h 102"/>
                <a:gd name="T14" fmla="*/ 48 w 96"/>
                <a:gd name="T15" fmla="*/ 88 h 102"/>
                <a:gd name="T16" fmla="*/ 77 w 96"/>
                <a:gd name="T17" fmla="*/ 51 h 102"/>
                <a:gd name="T18" fmla="*/ 48 w 96"/>
                <a:gd name="T19" fmla="*/ 14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102">
                  <a:moveTo>
                    <a:pt x="48" y="102"/>
                  </a:moveTo>
                  <a:cubicBezTo>
                    <a:pt x="20" y="102"/>
                    <a:pt x="0" y="82"/>
                    <a:pt x="0" y="51"/>
                  </a:cubicBezTo>
                  <a:cubicBezTo>
                    <a:pt x="0" y="20"/>
                    <a:pt x="20" y="0"/>
                    <a:pt x="48" y="0"/>
                  </a:cubicBezTo>
                  <a:cubicBezTo>
                    <a:pt x="77" y="0"/>
                    <a:pt x="96" y="20"/>
                    <a:pt x="96" y="51"/>
                  </a:cubicBezTo>
                  <a:cubicBezTo>
                    <a:pt x="96" y="82"/>
                    <a:pt x="77" y="102"/>
                    <a:pt x="48" y="102"/>
                  </a:cubicBezTo>
                  <a:close/>
                  <a:moveTo>
                    <a:pt x="48" y="14"/>
                  </a:moveTo>
                  <a:cubicBezTo>
                    <a:pt x="30" y="14"/>
                    <a:pt x="20" y="29"/>
                    <a:pt x="20" y="51"/>
                  </a:cubicBezTo>
                  <a:cubicBezTo>
                    <a:pt x="20" y="72"/>
                    <a:pt x="30" y="88"/>
                    <a:pt x="48" y="88"/>
                  </a:cubicBezTo>
                  <a:cubicBezTo>
                    <a:pt x="67" y="88"/>
                    <a:pt x="77" y="72"/>
                    <a:pt x="77" y="51"/>
                  </a:cubicBezTo>
                  <a:cubicBezTo>
                    <a:pt x="77" y="29"/>
                    <a:pt x="67" y="14"/>
                    <a:pt x="48"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 name="Freeform 52">
              <a:extLst>
                <a:ext uri="{FF2B5EF4-FFF2-40B4-BE49-F238E27FC236}">
                  <a16:creationId xmlns:a16="http://schemas.microsoft.com/office/drawing/2014/main" id="{C590DB0F-DC19-CD6D-2F4D-61479185D8A5}"/>
                </a:ext>
              </a:extLst>
            </p:cNvPr>
            <p:cNvSpPr>
              <a:spLocks/>
            </p:cNvSpPr>
            <p:nvPr/>
          </p:nvSpPr>
          <p:spPr bwMode="auto">
            <a:xfrm>
              <a:off x="3419476" y="185738"/>
              <a:ext cx="117475" cy="84138"/>
            </a:xfrm>
            <a:custGeom>
              <a:avLst/>
              <a:gdLst>
                <a:gd name="T0" fmla="*/ 123 w 142"/>
                <a:gd name="T1" fmla="*/ 101 h 101"/>
                <a:gd name="T2" fmla="*/ 123 w 142"/>
                <a:gd name="T3" fmla="*/ 39 h 101"/>
                <a:gd name="T4" fmla="*/ 106 w 142"/>
                <a:gd name="T5" fmla="*/ 16 h 101"/>
                <a:gd name="T6" fmla="*/ 80 w 142"/>
                <a:gd name="T7" fmla="*/ 41 h 101"/>
                <a:gd name="T8" fmla="*/ 80 w 142"/>
                <a:gd name="T9" fmla="*/ 101 h 101"/>
                <a:gd name="T10" fmla="*/ 62 w 142"/>
                <a:gd name="T11" fmla="*/ 101 h 101"/>
                <a:gd name="T12" fmla="*/ 62 w 142"/>
                <a:gd name="T13" fmla="*/ 39 h 101"/>
                <a:gd name="T14" fmla="*/ 44 w 142"/>
                <a:gd name="T15" fmla="*/ 16 h 101"/>
                <a:gd name="T16" fmla="*/ 19 w 142"/>
                <a:gd name="T17" fmla="*/ 41 h 101"/>
                <a:gd name="T18" fmla="*/ 19 w 142"/>
                <a:gd name="T19" fmla="*/ 101 h 101"/>
                <a:gd name="T20" fmla="*/ 0 w 142"/>
                <a:gd name="T21" fmla="*/ 101 h 101"/>
                <a:gd name="T22" fmla="*/ 0 w 142"/>
                <a:gd name="T23" fmla="*/ 2 h 101"/>
                <a:gd name="T24" fmla="*/ 18 w 142"/>
                <a:gd name="T25" fmla="*/ 2 h 101"/>
                <a:gd name="T26" fmla="*/ 19 w 142"/>
                <a:gd name="T27" fmla="*/ 20 h 101"/>
                <a:gd name="T28" fmla="*/ 51 w 142"/>
                <a:gd name="T29" fmla="*/ 0 h 101"/>
                <a:gd name="T30" fmla="*/ 79 w 142"/>
                <a:gd name="T31" fmla="*/ 21 h 101"/>
                <a:gd name="T32" fmla="*/ 112 w 142"/>
                <a:gd name="T33" fmla="*/ 0 h 101"/>
                <a:gd name="T34" fmla="*/ 142 w 142"/>
                <a:gd name="T35" fmla="*/ 34 h 101"/>
                <a:gd name="T36" fmla="*/ 142 w 142"/>
                <a:gd name="T37" fmla="*/ 101 h 101"/>
                <a:gd name="T38" fmla="*/ 123 w 142"/>
                <a:gd name="T39"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2" h="101">
                  <a:moveTo>
                    <a:pt x="123" y="101"/>
                  </a:moveTo>
                  <a:cubicBezTo>
                    <a:pt x="123" y="39"/>
                    <a:pt x="123" y="39"/>
                    <a:pt x="123" y="39"/>
                  </a:cubicBezTo>
                  <a:cubicBezTo>
                    <a:pt x="123" y="26"/>
                    <a:pt x="120" y="16"/>
                    <a:pt x="106" y="16"/>
                  </a:cubicBezTo>
                  <a:cubicBezTo>
                    <a:pt x="91" y="16"/>
                    <a:pt x="81" y="34"/>
                    <a:pt x="80" y="41"/>
                  </a:cubicBezTo>
                  <a:cubicBezTo>
                    <a:pt x="80" y="101"/>
                    <a:pt x="80" y="101"/>
                    <a:pt x="80" y="101"/>
                  </a:cubicBezTo>
                  <a:cubicBezTo>
                    <a:pt x="62" y="101"/>
                    <a:pt x="62" y="101"/>
                    <a:pt x="62" y="101"/>
                  </a:cubicBezTo>
                  <a:cubicBezTo>
                    <a:pt x="62" y="39"/>
                    <a:pt x="62" y="39"/>
                    <a:pt x="62" y="39"/>
                  </a:cubicBezTo>
                  <a:cubicBezTo>
                    <a:pt x="62" y="26"/>
                    <a:pt x="59" y="16"/>
                    <a:pt x="44" y="16"/>
                  </a:cubicBezTo>
                  <a:cubicBezTo>
                    <a:pt x="30" y="16"/>
                    <a:pt x="20" y="34"/>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5" y="9"/>
                    <a:pt x="37" y="0"/>
                    <a:pt x="51" y="0"/>
                  </a:cubicBezTo>
                  <a:cubicBezTo>
                    <a:pt x="64" y="0"/>
                    <a:pt x="75" y="6"/>
                    <a:pt x="79" y="21"/>
                  </a:cubicBezTo>
                  <a:cubicBezTo>
                    <a:pt x="86" y="9"/>
                    <a:pt x="98" y="0"/>
                    <a:pt x="112" y="0"/>
                  </a:cubicBezTo>
                  <a:cubicBezTo>
                    <a:pt x="128" y="0"/>
                    <a:pt x="142" y="9"/>
                    <a:pt x="142" y="34"/>
                  </a:cubicBezTo>
                  <a:cubicBezTo>
                    <a:pt x="142" y="101"/>
                    <a:pt x="142" y="101"/>
                    <a:pt x="142" y="101"/>
                  </a:cubicBezTo>
                  <a:cubicBezTo>
                    <a:pt x="123" y="101"/>
                    <a:pt x="123" y="101"/>
                    <a:pt x="123"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6" name="Freeform 53">
              <a:extLst>
                <a:ext uri="{FF2B5EF4-FFF2-40B4-BE49-F238E27FC236}">
                  <a16:creationId xmlns:a16="http://schemas.microsoft.com/office/drawing/2014/main" id="{975A0B57-FD60-D7A6-C45A-346EA17AEAA2}"/>
                </a:ext>
              </a:extLst>
            </p:cNvPr>
            <p:cNvSpPr>
              <a:spLocks/>
            </p:cNvSpPr>
            <p:nvPr/>
          </p:nvSpPr>
          <p:spPr bwMode="auto">
            <a:xfrm>
              <a:off x="3594101" y="157163"/>
              <a:ext cx="69850" cy="112713"/>
            </a:xfrm>
            <a:custGeom>
              <a:avLst/>
              <a:gdLst>
                <a:gd name="T0" fmla="*/ 0 w 44"/>
                <a:gd name="T1" fmla="*/ 71 h 71"/>
                <a:gd name="T2" fmla="*/ 0 w 44"/>
                <a:gd name="T3" fmla="*/ 0 h 71"/>
                <a:gd name="T4" fmla="*/ 43 w 44"/>
                <a:gd name="T5" fmla="*/ 0 h 71"/>
                <a:gd name="T6" fmla="*/ 43 w 44"/>
                <a:gd name="T7" fmla="*/ 8 h 71"/>
                <a:gd name="T8" fmla="*/ 10 w 44"/>
                <a:gd name="T9" fmla="*/ 8 h 71"/>
                <a:gd name="T10" fmla="*/ 10 w 44"/>
                <a:gd name="T11" fmla="*/ 29 h 71"/>
                <a:gd name="T12" fmla="*/ 41 w 44"/>
                <a:gd name="T13" fmla="*/ 29 h 71"/>
                <a:gd name="T14" fmla="*/ 41 w 44"/>
                <a:gd name="T15" fmla="*/ 38 h 71"/>
                <a:gd name="T16" fmla="*/ 10 w 44"/>
                <a:gd name="T17" fmla="*/ 38 h 71"/>
                <a:gd name="T18" fmla="*/ 10 w 44"/>
                <a:gd name="T19" fmla="*/ 62 h 71"/>
                <a:gd name="T20" fmla="*/ 44 w 44"/>
                <a:gd name="T21" fmla="*/ 62 h 71"/>
                <a:gd name="T22" fmla="*/ 44 w 44"/>
                <a:gd name="T23" fmla="*/ 71 h 71"/>
                <a:gd name="T24" fmla="*/ 0 w 44"/>
                <a:gd name="T25" fmla="*/ 71 h 71"/>
                <a:gd name="T26" fmla="*/ 0 w 44"/>
                <a:gd name="T27"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71">
                  <a:moveTo>
                    <a:pt x="0" y="71"/>
                  </a:moveTo>
                  <a:lnTo>
                    <a:pt x="0" y="0"/>
                  </a:lnTo>
                  <a:lnTo>
                    <a:pt x="43" y="0"/>
                  </a:lnTo>
                  <a:lnTo>
                    <a:pt x="43" y="8"/>
                  </a:lnTo>
                  <a:lnTo>
                    <a:pt x="10" y="8"/>
                  </a:lnTo>
                  <a:lnTo>
                    <a:pt x="10" y="29"/>
                  </a:lnTo>
                  <a:lnTo>
                    <a:pt x="41" y="29"/>
                  </a:lnTo>
                  <a:lnTo>
                    <a:pt x="41" y="38"/>
                  </a:lnTo>
                  <a:lnTo>
                    <a:pt x="10" y="38"/>
                  </a:lnTo>
                  <a:lnTo>
                    <a:pt x="10" y="62"/>
                  </a:lnTo>
                  <a:lnTo>
                    <a:pt x="44" y="62"/>
                  </a:lnTo>
                  <a:lnTo>
                    <a:pt x="44" y="71"/>
                  </a:lnTo>
                  <a:lnTo>
                    <a:pt x="0" y="71"/>
                  </a:lnTo>
                  <a:lnTo>
                    <a:pt x="0" y="7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7" name="Freeform 54">
              <a:extLst>
                <a:ext uri="{FF2B5EF4-FFF2-40B4-BE49-F238E27FC236}">
                  <a16:creationId xmlns:a16="http://schemas.microsoft.com/office/drawing/2014/main" id="{E8018739-B110-09C4-D3DE-76CFD23BB4E9}"/>
                </a:ext>
              </a:extLst>
            </p:cNvPr>
            <p:cNvSpPr>
              <a:spLocks/>
            </p:cNvSpPr>
            <p:nvPr/>
          </p:nvSpPr>
          <p:spPr bwMode="auto">
            <a:xfrm>
              <a:off x="3671888" y="188913"/>
              <a:ext cx="77788" cy="80963"/>
            </a:xfrm>
            <a:custGeom>
              <a:avLst/>
              <a:gdLst>
                <a:gd name="T0" fmla="*/ 38 w 49"/>
                <a:gd name="T1" fmla="*/ 51 h 51"/>
                <a:gd name="T2" fmla="*/ 24 w 49"/>
                <a:gd name="T3" fmla="*/ 30 h 51"/>
                <a:gd name="T4" fmla="*/ 11 w 49"/>
                <a:gd name="T5" fmla="*/ 51 h 51"/>
                <a:gd name="T6" fmla="*/ 0 w 49"/>
                <a:gd name="T7" fmla="*/ 51 h 51"/>
                <a:gd name="T8" fmla="*/ 18 w 49"/>
                <a:gd name="T9" fmla="*/ 25 h 51"/>
                <a:gd name="T10" fmla="*/ 1 w 49"/>
                <a:gd name="T11" fmla="*/ 0 h 51"/>
                <a:gd name="T12" fmla="*/ 12 w 49"/>
                <a:gd name="T13" fmla="*/ 0 h 51"/>
                <a:gd name="T14" fmla="*/ 25 w 49"/>
                <a:gd name="T15" fmla="*/ 19 h 51"/>
                <a:gd name="T16" fmla="*/ 37 w 49"/>
                <a:gd name="T17" fmla="*/ 0 h 51"/>
                <a:gd name="T18" fmla="*/ 48 w 49"/>
                <a:gd name="T19" fmla="*/ 0 h 51"/>
                <a:gd name="T20" fmla="*/ 30 w 49"/>
                <a:gd name="T21" fmla="*/ 25 h 51"/>
                <a:gd name="T22" fmla="*/ 49 w 49"/>
                <a:gd name="T23" fmla="*/ 51 h 51"/>
                <a:gd name="T24" fmla="*/ 38 w 49"/>
                <a:gd name="T2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1">
                  <a:moveTo>
                    <a:pt x="38" y="51"/>
                  </a:moveTo>
                  <a:lnTo>
                    <a:pt x="24" y="30"/>
                  </a:lnTo>
                  <a:lnTo>
                    <a:pt x="11" y="51"/>
                  </a:lnTo>
                  <a:lnTo>
                    <a:pt x="0" y="51"/>
                  </a:lnTo>
                  <a:lnTo>
                    <a:pt x="18" y="25"/>
                  </a:lnTo>
                  <a:lnTo>
                    <a:pt x="1" y="0"/>
                  </a:lnTo>
                  <a:lnTo>
                    <a:pt x="12" y="0"/>
                  </a:lnTo>
                  <a:lnTo>
                    <a:pt x="25" y="19"/>
                  </a:lnTo>
                  <a:lnTo>
                    <a:pt x="37" y="0"/>
                  </a:lnTo>
                  <a:lnTo>
                    <a:pt x="48" y="0"/>
                  </a:lnTo>
                  <a:lnTo>
                    <a:pt x="30" y="25"/>
                  </a:lnTo>
                  <a:lnTo>
                    <a:pt x="49" y="51"/>
                  </a:lnTo>
                  <a:lnTo>
                    <a:pt x="38"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8" name="Freeform 55">
              <a:extLst>
                <a:ext uri="{FF2B5EF4-FFF2-40B4-BE49-F238E27FC236}">
                  <a16:creationId xmlns:a16="http://schemas.microsoft.com/office/drawing/2014/main" id="{6262A5DA-588E-44E3-D3E5-B27EFDFBA451}"/>
                </a:ext>
              </a:extLst>
            </p:cNvPr>
            <p:cNvSpPr>
              <a:spLocks noEditPoints="1"/>
            </p:cNvSpPr>
            <p:nvPr/>
          </p:nvSpPr>
          <p:spPr bwMode="auto">
            <a:xfrm>
              <a:off x="3763963" y="185738"/>
              <a:ext cx="77788" cy="114300"/>
            </a:xfrm>
            <a:custGeom>
              <a:avLst/>
              <a:gdLst>
                <a:gd name="T0" fmla="*/ 49 w 94"/>
                <a:gd name="T1" fmla="*/ 102 h 136"/>
                <a:gd name="T2" fmla="*/ 18 w 94"/>
                <a:gd name="T3" fmla="*/ 85 h 136"/>
                <a:gd name="T4" fmla="*/ 18 w 94"/>
                <a:gd name="T5" fmla="*/ 136 h 136"/>
                <a:gd name="T6" fmla="*/ 0 w 94"/>
                <a:gd name="T7" fmla="*/ 136 h 136"/>
                <a:gd name="T8" fmla="*/ 0 w 94"/>
                <a:gd name="T9" fmla="*/ 1 h 136"/>
                <a:gd name="T10" fmla="*/ 17 w 94"/>
                <a:gd name="T11" fmla="*/ 1 h 136"/>
                <a:gd name="T12" fmla="*/ 18 w 94"/>
                <a:gd name="T13" fmla="*/ 17 h 136"/>
                <a:gd name="T14" fmla="*/ 51 w 94"/>
                <a:gd name="T15" fmla="*/ 0 h 136"/>
                <a:gd name="T16" fmla="*/ 94 w 94"/>
                <a:gd name="T17" fmla="*/ 51 h 136"/>
                <a:gd name="T18" fmla="*/ 49 w 94"/>
                <a:gd name="T19" fmla="*/ 102 h 136"/>
                <a:gd name="T20" fmla="*/ 46 w 94"/>
                <a:gd name="T21" fmla="*/ 14 h 136"/>
                <a:gd name="T22" fmla="*/ 17 w 94"/>
                <a:gd name="T23" fmla="*/ 50 h 136"/>
                <a:gd name="T24" fmla="*/ 45 w 94"/>
                <a:gd name="T25" fmla="*/ 87 h 136"/>
                <a:gd name="T26" fmla="*/ 74 w 94"/>
                <a:gd name="T27" fmla="*/ 50 h 136"/>
                <a:gd name="T28" fmla="*/ 46 w 94"/>
                <a:gd name="T29" fmla="*/ 1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36">
                  <a:moveTo>
                    <a:pt x="49" y="102"/>
                  </a:moveTo>
                  <a:cubicBezTo>
                    <a:pt x="29" y="102"/>
                    <a:pt x="21" y="89"/>
                    <a:pt x="18" y="85"/>
                  </a:cubicBezTo>
                  <a:cubicBezTo>
                    <a:pt x="18" y="136"/>
                    <a:pt x="18" y="136"/>
                    <a:pt x="18" y="136"/>
                  </a:cubicBezTo>
                  <a:cubicBezTo>
                    <a:pt x="0" y="136"/>
                    <a:pt x="0" y="136"/>
                    <a:pt x="0" y="136"/>
                  </a:cubicBezTo>
                  <a:cubicBezTo>
                    <a:pt x="0" y="1"/>
                    <a:pt x="0" y="1"/>
                    <a:pt x="0" y="1"/>
                  </a:cubicBezTo>
                  <a:cubicBezTo>
                    <a:pt x="17" y="1"/>
                    <a:pt x="17" y="1"/>
                    <a:pt x="17" y="1"/>
                  </a:cubicBezTo>
                  <a:cubicBezTo>
                    <a:pt x="18" y="17"/>
                    <a:pt x="18" y="17"/>
                    <a:pt x="18" y="17"/>
                  </a:cubicBezTo>
                  <a:cubicBezTo>
                    <a:pt x="20" y="15"/>
                    <a:pt x="30" y="0"/>
                    <a:pt x="51" y="0"/>
                  </a:cubicBezTo>
                  <a:cubicBezTo>
                    <a:pt x="78" y="0"/>
                    <a:pt x="94" y="21"/>
                    <a:pt x="94" y="51"/>
                  </a:cubicBezTo>
                  <a:cubicBezTo>
                    <a:pt x="93" y="81"/>
                    <a:pt x="75" y="102"/>
                    <a:pt x="49" y="102"/>
                  </a:cubicBezTo>
                  <a:close/>
                  <a:moveTo>
                    <a:pt x="46" y="14"/>
                  </a:moveTo>
                  <a:cubicBezTo>
                    <a:pt x="29" y="14"/>
                    <a:pt x="17" y="31"/>
                    <a:pt x="17" y="50"/>
                  </a:cubicBezTo>
                  <a:cubicBezTo>
                    <a:pt x="17" y="70"/>
                    <a:pt x="28" y="87"/>
                    <a:pt x="45" y="87"/>
                  </a:cubicBezTo>
                  <a:cubicBezTo>
                    <a:pt x="62" y="87"/>
                    <a:pt x="74" y="70"/>
                    <a:pt x="74" y="50"/>
                  </a:cubicBezTo>
                  <a:cubicBezTo>
                    <a:pt x="74" y="31"/>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9" name="Freeform 56">
              <a:extLst>
                <a:ext uri="{FF2B5EF4-FFF2-40B4-BE49-F238E27FC236}">
                  <a16:creationId xmlns:a16="http://schemas.microsoft.com/office/drawing/2014/main" id="{35512E43-0E79-8BBC-F997-A442D44277DD}"/>
                </a:ext>
              </a:extLst>
            </p:cNvPr>
            <p:cNvSpPr>
              <a:spLocks noEditPoints="1"/>
            </p:cNvSpPr>
            <p:nvPr/>
          </p:nvSpPr>
          <p:spPr bwMode="auto">
            <a:xfrm>
              <a:off x="3852863"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5"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0" name="Freeform 57">
              <a:extLst>
                <a:ext uri="{FF2B5EF4-FFF2-40B4-BE49-F238E27FC236}">
                  <a16:creationId xmlns:a16="http://schemas.microsoft.com/office/drawing/2014/main" id="{FEF6EF1B-2A95-0FAE-281F-3A8B2AACAC0B}"/>
                </a:ext>
              </a:extLst>
            </p:cNvPr>
            <p:cNvSpPr>
              <a:spLocks/>
            </p:cNvSpPr>
            <p:nvPr/>
          </p:nvSpPr>
          <p:spPr bwMode="auto">
            <a:xfrm>
              <a:off x="3946526" y="185738"/>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 name="Freeform 58">
              <a:extLst>
                <a:ext uri="{FF2B5EF4-FFF2-40B4-BE49-F238E27FC236}">
                  <a16:creationId xmlns:a16="http://schemas.microsoft.com/office/drawing/2014/main" id="{AF31A35E-7433-891D-44E8-BEA36D454EE3}"/>
                </a:ext>
              </a:extLst>
            </p:cNvPr>
            <p:cNvSpPr>
              <a:spLocks noEditPoints="1"/>
            </p:cNvSpPr>
            <p:nvPr/>
          </p:nvSpPr>
          <p:spPr bwMode="auto">
            <a:xfrm>
              <a:off x="4005263" y="150813"/>
              <a:ext cx="20638" cy="119063"/>
            </a:xfrm>
            <a:custGeom>
              <a:avLst/>
              <a:gdLst>
                <a:gd name="T0" fmla="*/ 13 w 26"/>
                <a:gd name="T1" fmla="*/ 25 h 144"/>
                <a:gd name="T2" fmla="*/ 0 w 26"/>
                <a:gd name="T3" fmla="*/ 13 h 144"/>
                <a:gd name="T4" fmla="*/ 13 w 26"/>
                <a:gd name="T5" fmla="*/ 0 h 144"/>
                <a:gd name="T6" fmla="*/ 26 w 26"/>
                <a:gd name="T7" fmla="*/ 12 h 144"/>
                <a:gd name="T8" fmla="*/ 13 w 26"/>
                <a:gd name="T9" fmla="*/ 25 h 144"/>
                <a:gd name="T10" fmla="*/ 3 w 26"/>
                <a:gd name="T11" fmla="*/ 144 h 144"/>
                <a:gd name="T12" fmla="*/ 3 w 26"/>
                <a:gd name="T13" fmla="*/ 45 h 144"/>
                <a:gd name="T14" fmla="*/ 22 w 26"/>
                <a:gd name="T15" fmla="*/ 45 h 144"/>
                <a:gd name="T16" fmla="*/ 22 w 26"/>
                <a:gd name="T17" fmla="*/ 144 h 144"/>
                <a:gd name="T18" fmla="*/ 3 w 26"/>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4">
                  <a:moveTo>
                    <a:pt x="13" y="25"/>
                  </a:moveTo>
                  <a:cubicBezTo>
                    <a:pt x="6" y="25"/>
                    <a:pt x="0" y="20"/>
                    <a:pt x="0" y="13"/>
                  </a:cubicBezTo>
                  <a:cubicBezTo>
                    <a:pt x="0" y="6"/>
                    <a:pt x="6" y="0"/>
                    <a:pt x="13" y="0"/>
                  </a:cubicBezTo>
                  <a:cubicBezTo>
                    <a:pt x="20" y="0"/>
                    <a:pt x="26" y="6"/>
                    <a:pt x="26" y="12"/>
                  </a:cubicBezTo>
                  <a:cubicBezTo>
                    <a:pt x="26" y="19"/>
                    <a:pt x="20" y="25"/>
                    <a:pt x="13"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2" name="Freeform 59">
              <a:extLst>
                <a:ext uri="{FF2B5EF4-FFF2-40B4-BE49-F238E27FC236}">
                  <a16:creationId xmlns:a16="http://schemas.microsoft.com/office/drawing/2014/main" id="{011AEB08-8C96-F19B-82E4-848E1AED67AD}"/>
                </a:ext>
              </a:extLst>
            </p:cNvPr>
            <p:cNvSpPr>
              <a:spLocks noEditPoints="1"/>
            </p:cNvSpPr>
            <p:nvPr/>
          </p:nvSpPr>
          <p:spPr bwMode="auto">
            <a:xfrm>
              <a:off x="4041776"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 name="Freeform 60">
              <a:extLst>
                <a:ext uri="{FF2B5EF4-FFF2-40B4-BE49-F238E27FC236}">
                  <a16:creationId xmlns:a16="http://schemas.microsoft.com/office/drawing/2014/main" id="{131EA098-7609-E572-FDAB-89536CA9855D}"/>
                </a:ext>
              </a:extLst>
            </p:cNvPr>
            <p:cNvSpPr>
              <a:spLocks/>
            </p:cNvSpPr>
            <p:nvPr/>
          </p:nvSpPr>
          <p:spPr bwMode="auto">
            <a:xfrm>
              <a:off x="4135438" y="185738"/>
              <a:ext cx="69850" cy="84138"/>
            </a:xfrm>
            <a:custGeom>
              <a:avLst/>
              <a:gdLst>
                <a:gd name="T0" fmla="*/ 65 w 84"/>
                <a:gd name="T1" fmla="*/ 101 h 101"/>
                <a:gd name="T2" fmla="*/ 65 w 84"/>
                <a:gd name="T3" fmla="*/ 41 h 101"/>
                <a:gd name="T4" fmla="*/ 45 w 84"/>
                <a:gd name="T5" fmla="*/ 16 h 101"/>
                <a:gd name="T6" fmla="*/ 19 w 84"/>
                <a:gd name="T7" fmla="*/ 41 h 101"/>
                <a:gd name="T8" fmla="*/ 19 w 84"/>
                <a:gd name="T9" fmla="*/ 101 h 101"/>
                <a:gd name="T10" fmla="*/ 0 w 84"/>
                <a:gd name="T11" fmla="*/ 101 h 101"/>
                <a:gd name="T12" fmla="*/ 0 w 84"/>
                <a:gd name="T13" fmla="*/ 2 h 101"/>
                <a:gd name="T14" fmla="*/ 18 w 84"/>
                <a:gd name="T15" fmla="*/ 2 h 101"/>
                <a:gd name="T16" fmla="*/ 19 w 84"/>
                <a:gd name="T17" fmla="*/ 20 h 101"/>
                <a:gd name="T18" fmla="*/ 52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1"/>
                    <a:pt x="65" y="41"/>
                    <a:pt x="65" y="41"/>
                  </a:cubicBezTo>
                  <a:cubicBezTo>
                    <a:pt x="65" y="26"/>
                    <a:pt x="60" y="16"/>
                    <a:pt x="45" y="16"/>
                  </a:cubicBezTo>
                  <a:cubicBezTo>
                    <a:pt x="30" y="16"/>
                    <a:pt x="21" y="32"/>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2"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4" name="Freeform 61">
              <a:extLst>
                <a:ext uri="{FF2B5EF4-FFF2-40B4-BE49-F238E27FC236}">
                  <a16:creationId xmlns:a16="http://schemas.microsoft.com/office/drawing/2014/main" id="{8CB86734-E125-A2B2-51F8-7EC52DBF269F}"/>
                </a:ext>
              </a:extLst>
            </p:cNvPr>
            <p:cNvSpPr>
              <a:spLocks/>
            </p:cNvSpPr>
            <p:nvPr/>
          </p:nvSpPr>
          <p:spPr bwMode="auto">
            <a:xfrm>
              <a:off x="4221163" y="185738"/>
              <a:ext cx="71438" cy="85725"/>
            </a:xfrm>
            <a:custGeom>
              <a:avLst/>
              <a:gdLst>
                <a:gd name="T0" fmla="*/ 76 w 86"/>
                <a:gd name="T1" fmla="*/ 28 h 103"/>
                <a:gd name="T2" fmla="*/ 51 w 86"/>
                <a:gd name="T3" fmla="*/ 15 h 103"/>
                <a:gd name="T4" fmla="*/ 20 w 86"/>
                <a:gd name="T5" fmla="*/ 51 h 103"/>
                <a:gd name="T6" fmla="*/ 50 w 86"/>
                <a:gd name="T7" fmla="*/ 86 h 103"/>
                <a:gd name="T8" fmla="*/ 76 w 86"/>
                <a:gd name="T9" fmla="*/ 73 h 103"/>
                <a:gd name="T10" fmla="*/ 86 w 86"/>
                <a:gd name="T11" fmla="*/ 85 h 103"/>
                <a:gd name="T12" fmla="*/ 47 w 86"/>
                <a:gd name="T13" fmla="*/ 103 h 103"/>
                <a:gd name="T14" fmla="*/ 0 w 86"/>
                <a:gd name="T15" fmla="*/ 51 h 103"/>
                <a:gd name="T16" fmla="*/ 48 w 86"/>
                <a:gd name="T17" fmla="*/ 0 h 103"/>
                <a:gd name="T18" fmla="*/ 85 w 86"/>
                <a:gd name="T19" fmla="*/ 17 h 103"/>
                <a:gd name="T20" fmla="*/ 76 w 86"/>
                <a:gd name="T21" fmla="*/ 28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6" h="103">
                  <a:moveTo>
                    <a:pt x="76" y="28"/>
                  </a:moveTo>
                  <a:cubicBezTo>
                    <a:pt x="76" y="28"/>
                    <a:pt x="67" y="15"/>
                    <a:pt x="51" y="15"/>
                  </a:cubicBezTo>
                  <a:cubicBezTo>
                    <a:pt x="34" y="15"/>
                    <a:pt x="20" y="27"/>
                    <a:pt x="20" y="51"/>
                  </a:cubicBezTo>
                  <a:cubicBezTo>
                    <a:pt x="20" y="75"/>
                    <a:pt x="34" y="86"/>
                    <a:pt x="50" y="86"/>
                  </a:cubicBezTo>
                  <a:cubicBezTo>
                    <a:pt x="66" y="86"/>
                    <a:pt x="76" y="74"/>
                    <a:pt x="76" y="73"/>
                  </a:cubicBezTo>
                  <a:cubicBezTo>
                    <a:pt x="86" y="85"/>
                    <a:pt x="86" y="85"/>
                    <a:pt x="86" y="85"/>
                  </a:cubicBezTo>
                  <a:cubicBezTo>
                    <a:pt x="85" y="86"/>
                    <a:pt x="74" y="103"/>
                    <a:pt x="47" y="103"/>
                  </a:cubicBezTo>
                  <a:cubicBezTo>
                    <a:pt x="21" y="103"/>
                    <a:pt x="0" y="83"/>
                    <a:pt x="0" y="51"/>
                  </a:cubicBezTo>
                  <a:cubicBezTo>
                    <a:pt x="0" y="19"/>
                    <a:pt x="22" y="0"/>
                    <a:pt x="48" y="0"/>
                  </a:cubicBezTo>
                  <a:cubicBezTo>
                    <a:pt x="74" y="0"/>
                    <a:pt x="84" y="16"/>
                    <a:pt x="85" y="17"/>
                  </a:cubicBezTo>
                  <a:lnTo>
                    <a:pt x="76"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 name="Freeform 62">
              <a:extLst>
                <a:ext uri="{FF2B5EF4-FFF2-40B4-BE49-F238E27FC236}">
                  <a16:creationId xmlns:a16="http://schemas.microsoft.com/office/drawing/2014/main" id="{E2BA6FAC-BC0B-955C-76C2-7569276E7C26}"/>
                </a:ext>
              </a:extLst>
            </p:cNvPr>
            <p:cNvSpPr>
              <a:spLocks noEditPoints="1"/>
            </p:cNvSpPr>
            <p:nvPr/>
          </p:nvSpPr>
          <p:spPr bwMode="auto">
            <a:xfrm>
              <a:off x="43037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1"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 name="Rectangle 63">
              <a:extLst>
                <a:ext uri="{FF2B5EF4-FFF2-40B4-BE49-F238E27FC236}">
                  <a16:creationId xmlns:a16="http://schemas.microsoft.com/office/drawing/2014/main" id="{8B1668FC-ED11-4E5F-5CD7-B8AECBE72E88}"/>
                </a:ext>
              </a:extLst>
            </p:cNvPr>
            <p:cNvSpPr>
              <a:spLocks noChangeArrowheads="1"/>
            </p:cNvSpPr>
            <p:nvPr/>
          </p:nvSpPr>
          <p:spPr bwMode="auto">
            <a:xfrm>
              <a:off x="2271713" y="-269875"/>
              <a:ext cx="12700" cy="7731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 name="Oval 64">
              <a:extLst>
                <a:ext uri="{FF2B5EF4-FFF2-40B4-BE49-F238E27FC236}">
                  <a16:creationId xmlns:a16="http://schemas.microsoft.com/office/drawing/2014/main" id="{E764F59C-9348-969F-DC4C-91400D94748F}"/>
                </a:ext>
              </a:extLst>
            </p:cNvPr>
            <p:cNvSpPr>
              <a:spLocks noChangeArrowheads="1"/>
            </p:cNvSpPr>
            <p:nvPr/>
          </p:nvSpPr>
          <p:spPr bwMode="auto">
            <a:xfrm>
              <a:off x="911226" y="-279400"/>
              <a:ext cx="119063" cy="1206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8" name="Oval 65">
              <a:extLst>
                <a:ext uri="{FF2B5EF4-FFF2-40B4-BE49-F238E27FC236}">
                  <a16:creationId xmlns:a16="http://schemas.microsoft.com/office/drawing/2014/main" id="{0C6CC64C-557B-7855-41F2-B4CCE30CCF03}"/>
                </a:ext>
              </a:extLst>
            </p:cNvPr>
            <p:cNvSpPr>
              <a:spLocks noChangeArrowheads="1"/>
            </p:cNvSpPr>
            <p:nvPr/>
          </p:nvSpPr>
          <p:spPr bwMode="auto">
            <a:xfrm>
              <a:off x="752476" y="-269875"/>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9" name="Oval 66">
              <a:extLst>
                <a:ext uri="{FF2B5EF4-FFF2-40B4-BE49-F238E27FC236}">
                  <a16:creationId xmlns:a16="http://schemas.microsoft.com/office/drawing/2014/main" id="{6F43F3D1-B8CB-54F6-36F7-16314257D69B}"/>
                </a:ext>
              </a:extLst>
            </p:cNvPr>
            <p:cNvSpPr>
              <a:spLocks noChangeArrowheads="1"/>
            </p:cNvSpPr>
            <p:nvPr/>
          </p:nvSpPr>
          <p:spPr bwMode="auto">
            <a:xfrm>
              <a:off x="919163" y="-103188"/>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0" name="Oval 67">
              <a:extLst>
                <a:ext uri="{FF2B5EF4-FFF2-40B4-BE49-F238E27FC236}">
                  <a16:creationId xmlns:a16="http://schemas.microsoft.com/office/drawing/2014/main" id="{92E571BB-D352-2156-6D4A-C44BE8B1DEC3}"/>
                </a:ext>
              </a:extLst>
            </p:cNvPr>
            <p:cNvSpPr>
              <a:spLocks noChangeArrowheads="1"/>
            </p:cNvSpPr>
            <p:nvPr/>
          </p:nvSpPr>
          <p:spPr bwMode="auto">
            <a:xfrm>
              <a:off x="927101" y="53975"/>
              <a:ext cx="85725"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1" name="Oval 68">
              <a:extLst>
                <a:ext uri="{FF2B5EF4-FFF2-40B4-BE49-F238E27FC236}">
                  <a16:creationId xmlns:a16="http://schemas.microsoft.com/office/drawing/2014/main" id="{7A8957F8-68A4-3EE6-C67A-79E4C3B0E740}"/>
                </a:ext>
              </a:extLst>
            </p:cNvPr>
            <p:cNvSpPr>
              <a:spLocks noChangeArrowheads="1"/>
            </p:cNvSpPr>
            <p:nvPr/>
          </p:nvSpPr>
          <p:spPr bwMode="auto">
            <a:xfrm>
              <a:off x="760413" y="-95250"/>
              <a:ext cx="87313"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2" name="Oval 69">
              <a:extLst>
                <a:ext uri="{FF2B5EF4-FFF2-40B4-BE49-F238E27FC236}">
                  <a16:creationId xmlns:a16="http://schemas.microsoft.com/office/drawing/2014/main" id="{E37C8ED8-118C-127C-C8D8-93DB49103625}"/>
                </a:ext>
              </a:extLst>
            </p:cNvPr>
            <p:cNvSpPr>
              <a:spLocks noChangeArrowheads="1"/>
            </p:cNvSpPr>
            <p:nvPr/>
          </p:nvSpPr>
          <p:spPr bwMode="auto">
            <a:xfrm>
              <a:off x="611188" y="-261938"/>
              <a:ext cx="85725"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 name="TextBox 2">
            <a:extLst>
              <a:ext uri="{FF2B5EF4-FFF2-40B4-BE49-F238E27FC236}">
                <a16:creationId xmlns:a16="http://schemas.microsoft.com/office/drawing/2014/main" id="{BFFC5C2C-B337-3578-4DEF-5FA5EAEA706D}"/>
              </a:ext>
            </a:extLst>
          </p:cNvPr>
          <p:cNvSpPr txBox="1"/>
          <p:nvPr/>
        </p:nvSpPr>
        <p:spPr>
          <a:xfrm>
            <a:off x="1516830" y="6334188"/>
            <a:ext cx="5719046" cy="153888"/>
          </a:xfrm>
          <a:prstGeom prst="rect">
            <a:avLst/>
          </a:prstGeom>
          <a:noFill/>
        </p:spPr>
        <p:txBody>
          <a:bodyPr wrap="square" lIns="0" tIns="0" rIns="0" bIns="0" rtlCol="0">
            <a:spAutoFit/>
          </a:bodyPr>
          <a:lstStyle/>
          <a:p>
            <a:pPr algn="ctr"/>
            <a:r>
              <a:rPr lang="en-US" sz="1000" dirty="0">
                <a:solidFill>
                  <a:schemeClr val="bg1"/>
                </a:solidFill>
              </a:rPr>
              <a:t>Includes content supplied by Sales Benchmark Index; Copyright © Sales Benchmark Index, 2024</a:t>
            </a:r>
          </a:p>
        </p:txBody>
      </p:sp>
    </p:spTree>
    <p:extLst>
      <p:ext uri="{BB962C8B-B14F-4D97-AF65-F5344CB8AC3E}">
        <p14:creationId xmlns:p14="http://schemas.microsoft.com/office/powerpoint/2010/main" val="159487355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p:cSld name="4_Title Slide blue dots bkdg">
    <p:bg>
      <p:bgPr>
        <a:solidFill>
          <a:schemeClr val="accent1"/>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64658552-6E07-9117-0CA9-3B60B698736B}"/>
              </a:ext>
            </a:extLst>
          </p:cNvPr>
          <p:cNvGraphicFramePr>
            <a:graphicFrameLocks noChangeAspect="1"/>
          </p:cNvGraphicFramePr>
          <p:nvPr>
            <p:custDataLst>
              <p:tags r:id="rId1"/>
            </p:custDataLst>
            <p:extLst>
              <p:ext uri="{D42A27DB-BD31-4B8C-83A1-F6EECF244321}">
                <p14:modId xmlns:p14="http://schemas.microsoft.com/office/powerpoint/2010/main" val="238524892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4" name="Object 3" hidden="1">
                        <a:extLst>
                          <a:ext uri="{FF2B5EF4-FFF2-40B4-BE49-F238E27FC236}">
                            <a16:creationId xmlns:a16="http://schemas.microsoft.com/office/drawing/2014/main" id="{64658552-6E07-9117-0CA9-3B60B698736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5" name="Picture 4" descr="A picture containing text&#10;&#10;Description automatically generated">
            <a:extLst>
              <a:ext uri="{FF2B5EF4-FFF2-40B4-BE49-F238E27FC236}">
                <a16:creationId xmlns:a16="http://schemas.microsoft.com/office/drawing/2014/main" id="{A41F8DC0-76D0-8840-4794-40095E1485F7}"/>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 y="0"/>
            <a:ext cx="12192000" cy="6858000"/>
          </a:xfrm>
          <a:prstGeom prst="rect">
            <a:avLst/>
          </a:prstGeom>
        </p:spPr>
      </p:pic>
      <p:sp>
        <p:nvSpPr>
          <p:cNvPr id="2" name="Title 1">
            <a:extLst>
              <a:ext uri="{FF2B5EF4-FFF2-40B4-BE49-F238E27FC236}">
                <a16:creationId xmlns:a16="http://schemas.microsoft.com/office/drawing/2014/main" id="{9C5F5AEC-749C-44CA-94C1-9495903C3571}"/>
              </a:ext>
            </a:extLst>
          </p:cNvPr>
          <p:cNvSpPr>
            <a:spLocks noGrp="1"/>
          </p:cNvSpPr>
          <p:nvPr>
            <p:ph type="ctrTitle"/>
          </p:nvPr>
        </p:nvSpPr>
        <p:spPr>
          <a:xfrm>
            <a:off x="1516830" y="2523757"/>
            <a:ext cx="9139234" cy="664797"/>
          </a:xfrm>
        </p:spPr>
        <p:txBody>
          <a:bodyPr vert="horz" lIns="91440" tIns="91440" rIns="91440" bIns="91440" anchor="ctr">
            <a:noAutofit/>
          </a:bodyPr>
          <a:lstStyle>
            <a:lvl1pPr algn="l">
              <a:defRPr sz="3600">
                <a:solidFill>
                  <a:schemeClr val="bg1"/>
                </a:solidFill>
              </a:defRPr>
            </a:lvl1pPr>
          </a:lstStyle>
          <a:p>
            <a:r>
              <a:rPr lang="en-US"/>
              <a:t>Click to edit Master title style</a:t>
            </a:r>
            <a:endParaRPr lang="en-US" dirty="0"/>
          </a:p>
        </p:txBody>
      </p:sp>
      <p:sp>
        <p:nvSpPr>
          <p:cNvPr id="82" name="Text Placeholder 81">
            <a:extLst>
              <a:ext uri="{FF2B5EF4-FFF2-40B4-BE49-F238E27FC236}">
                <a16:creationId xmlns:a16="http://schemas.microsoft.com/office/drawing/2014/main" id="{B020BF28-FA10-43DE-B2FD-965A7D8594C0}"/>
              </a:ext>
            </a:extLst>
          </p:cNvPr>
          <p:cNvSpPr>
            <a:spLocks noGrp="1"/>
          </p:cNvSpPr>
          <p:nvPr>
            <p:ph type="body" sz="quarter" idx="13"/>
          </p:nvPr>
        </p:nvSpPr>
        <p:spPr>
          <a:xfrm>
            <a:off x="1520386" y="3998279"/>
            <a:ext cx="4586287" cy="323850"/>
          </a:xfrm>
        </p:spPr>
        <p:txBody>
          <a:bodyPr lIns="91440" tIns="91440" rIns="91440" bIns="91440" anchor="ctr"/>
          <a:lstStyle>
            <a:lvl1pPr>
              <a:defRPr b="0">
                <a:solidFill>
                  <a:schemeClr val="bg1"/>
                </a:solidFill>
              </a:defRPr>
            </a:lvl1pPr>
          </a:lstStyle>
          <a:p>
            <a:pPr lvl="0"/>
            <a:r>
              <a:rPr lang="en-US"/>
              <a:t>Click to edit Master text styles</a:t>
            </a:r>
          </a:p>
        </p:txBody>
      </p:sp>
      <p:sp>
        <p:nvSpPr>
          <p:cNvPr id="83" name="Subtitle 2">
            <a:extLst>
              <a:ext uri="{FF2B5EF4-FFF2-40B4-BE49-F238E27FC236}">
                <a16:creationId xmlns:a16="http://schemas.microsoft.com/office/drawing/2014/main" id="{CA420EE9-07D0-49A0-A796-E6EAA8EBDB96}"/>
              </a:ext>
            </a:extLst>
          </p:cNvPr>
          <p:cNvSpPr>
            <a:spLocks noGrp="1"/>
          </p:cNvSpPr>
          <p:nvPr>
            <p:ph type="subTitle" idx="1"/>
          </p:nvPr>
        </p:nvSpPr>
        <p:spPr>
          <a:xfrm>
            <a:off x="1516830" y="3444432"/>
            <a:ext cx="9139234" cy="297969"/>
          </a:xfrm>
        </p:spPr>
        <p:txBody>
          <a:bodyPr vert="horz" lIns="91440" tIns="91440" rIns="91440" bIns="91440" rtlCol="0" anchor="ctr">
            <a:noAutofit/>
          </a:bodyPr>
          <a:lstStyle>
            <a:lvl1pPr>
              <a:defRPr lang="en-US" sz="2200" b="0" dirty="0">
                <a:solidFill>
                  <a:schemeClr val="bg1"/>
                </a:solidFill>
              </a:defRPr>
            </a:lvl1pPr>
          </a:lstStyle>
          <a:p>
            <a:pPr lvl="0"/>
            <a:r>
              <a:rPr lang="en-US"/>
              <a:t>Click to edit Master subtitle style</a:t>
            </a:r>
            <a:endParaRPr lang="en-US" dirty="0"/>
          </a:p>
        </p:txBody>
      </p:sp>
      <p:grpSp>
        <p:nvGrpSpPr>
          <p:cNvPr id="148" name="Group 147">
            <a:extLst>
              <a:ext uri="{FF2B5EF4-FFF2-40B4-BE49-F238E27FC236}">
                <a16:creationId xmlns:a16="http://schemas.microsoft.com/office/drawing/2014/main" id="{AF47BE45-9A6B-F77A-A246-E9AD74AC3E05}"/>
              </a:ext>
            </a:extLst>
          </p:cNvPr>
          <p:cNvGrpSpPr>
            <a:grpSpLocks noChangeAspect="1"/>
          </p:cNvGrpSpPr>
          <p:nvPr/>
        </p:nvGrpSpPr>
        <p:grpSpPr>
          <a:xfrm>
            <a:off x="702214" y="780933"/>
            <a:ext cx="3494345" cy="745107"/>
            <a:chOff x="611188" y="-279400"/>
            <a:chExt cx="3767138" cy="803275"/>
          </a:xfrm>
          <a:solidFill>
            <a:schemeClr val="bg1"/>
          </a:solidFill>
        </p:grpSpPr>
        <p:sp>
          <p:nvSpPr>
            <p:cNvPr id="149" name="Freeform 5">
              <a:extLst>
                <a:ext uri="{FF2B5EF4-FFF2-40B4-BE49-F238E27FC236}">
                  <a16:creationId xmlns:a16="http://schemas.microsoft.com/office/drawing/2014/main" id="{5C5B487B-3C0A-CD7C-49B9-906DAA6B051C}"/>
                </a:ext>
              </a:extLst>
            </p:cNvPr>
            <p:cNvSpPr>
              <a:spLocks noEditPoints="1"/>
            </p:cNvSpPr>
            <p:nvPr/>
          </p:nvSpPr>
          <p:spPr bwMode="auto">
            <a:xfrm>
              <a:off x="1885951" y="438150"/>
              <a:ext cx="60325" cy="63500"/>
            </a:xfrm>
            <a:custGeom>
              <a:avLst/>
              <a:gdLst>
                <a:gd name="T0" fmla="*/ 36 w 73"/>
                <a:gd name="T1" fmla="*/ 0 h 78"/>
                <a:gd name="T2" fmla="*/ 10 w 73"/>
                <a:gd name="T3" fmla="*/ 10 h 78"/>
                <a:gd name="T4" fmla="*/ 0 w 73"/>
                <a:gd name="T5" fmla="*/ 39 h 78"/>
                <a:gd name="T6" fmla="*/ 10 w 73"/>
                <a:gd name="T7" fmla="*/ 67 h 78"/>
                <a:gd name="T8" fmla="*/ 36 w 73"/>
                <a:gd name="T9" fmla="*/ 78 h 78"/>
                <a:gd name="T10" fmla="*/ 63 w 73"/>
                <a:gd name="T11" fmla="*/ 67 h 78"/>
                <a:gd name="T12" fmla="*/ 73 w 73"/>
                <a:gd name="T13" fmla="*/ 39 h 78"/>
                <a:gd name="T14" fmla="*/ 63 w 73"/>
                <a:gd name="T15" fmla="*/ 10 h 78"/>
                <a:gd name="T16" fmla="*/ 36 w 73"/>
                <a:gd name="T17" fmla="*/ 0 h 78"/>
                <a:gd name="T18" fmla="*/ 52 w 73"/>
                <a:gd name="T19" fmla="*/ 59 h 78"/>
                <a:gd name="T20" fmla="*/ 36 w 73"/>
                <a:gd name="T21" fmla="*/ 66 h 78"/>
                <a:gd name="T22" fmla="*/ 20 w 73"/>
                <a:gd name="T23" fmla="*/ 59 h 78"/>
                <a:gd name="T24" fmla="*/ 15 w 73"/>
                <a:gd name="T25" fmla="*/ 39 h 78"/>
                <a:gd name="T26" fmla="*/ 21 w 73"/>
                <a:gd name="T27" fmla="*/ 19 h 78"/>
                <a:gd name="T28" fmla="*/ 36 w 73"/>
                <a:gd name="T29" fmla="*/ 11 h 78"/>
                <a:gd name="T30" fmla="*/ 52 w 73"/>
                <a:gd name="T31" fmla="*/ 19 h 78"/>
                <a:gd name="T32" fmla="*/ 58 w 73"/>
                <a:gd name="T33" fmla="*/ 39 h 78"/>
                <a:gd name="T34" fmla="*/ 52 w 73"/>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 h="78">
                  <a:moveTo>
                    <a:pt x="36" y="0"/>
                  </a:moveTo>
                  <a:cubicBezTo>
                    <a:pt x="25" y="0"/>
                    <a:pt x="17" y="3"/>
                    <a:pt x="10" y="10"/>
                  </a:cubicBezTo>
                  <a:cubicBezTo>
                    <a:pt x="3" y="17"/>
                    <a:pt x="0" y="27"/>
                    <a:pt x="0" y="39"/>
                  </a:cubicBezTo>
                  <a:cubicBezTo>
                    <a:pt x="0" y="51"/>
                    <a:pt x="3" y="60"/>
                    <a:pt x="10" y="67"/>
                  </a:cubicBezTo>
                  <a:cubicBezTo>
                    <a:pt x="17" y="74"/>
                    <a:pt x="25" y="78"/>
                    <a:pt x="36" y="78"/>
                  </a:cubicBezTo>
                  <a:cubicBezTo>
                    <a:pt x="47" y="78"/>
                    <a:pt x="56" y="74"/>
                    <a:pt x="63" y="67"/>
                  </a:cubicBezTo>
                  <a:cubicBezTo>
                    <a:pt x="69" y="60"/>
                    <a:pt x="73" y="51"/>
                    <a:pt x="73" y="39"/>
                  </a:cubicBezTo>
                  <a:cubicBezTo>
                    <a:pt x="73" y="27"/>
                    <a:pt x="69" y="17"/>
                    <a:pt x="63"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1" y="19"/>
                  </a:cubicBezTo>
                  <a:cubicBezTo>
                    <a:pt x="24" y="14"/>
                    <a:pt x="30" y="11"/>
                    <a:pt x="36" y="11"/>
                  </a:cubicBezTo>
                  <a:cubicBezTo>
                    <a:pt x="43" y="11"/>
                    <a:pt x="48" y="14"/>
                    <a:pt x="52" y="19"/>
                  </a:cubicBezTo>
                  <a:cubicBezTo>
                    <a:pt x="56" y="24"/>
                    <a:pt x="58" y="30"/>
                    <a:pt x="58" y="39"/>
                  </a:cubicBezTo>
                  <a:cubicBezTo>
                    <a:pt x="58" y="47"/>
                    <a:pt x="56" y="54"/>
                    <a:pt x="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 name="Freeform 6">
              <a:extLst>
                <a:ext uri="{FF2B5EF4-FFF2-40B4-BE49-F238E27FC236}">
                  <a16:creationId xmlns:a16="http://schemas.microsoft.com/office/drawing/2014/main" id="{FC002D50-1258-94CD-A4CA-8EF05842095A}"/>
                </a:ext>
              </a:extLst>
            </p:cNvPr>
            <p:cNvSpPr>
              <a:spLocks/>
            </p:cNvSpPr>
            <p:nvPr/>
          </p:nvSpPr>
          <p:spPr bwMode="auto">
            <a:xfrm>
              <a:off x="1152526" y="414338"/>
              <a:ext cx="74613" cy="87313"/>
            </a:xfrm>
            <a:custGeom>
              <a:avLst/>
              <a:gdLst>
                <a:gd name="T0" fmla="*/ 50 w 89"/>
                <a:gd name="T1" fmla="*/ 62 h 106"/>
                <a:gd name="T2" fmla="*/ 75 w 89"/>
                <a:gd name="T3" fmla="*/ 62 h 106"/>
                <a:gd name="T4" fmla="*/ 75 w 89"/>
                <a:gd name="T5" fmla="*/ 80 h 106"/>
                <a:gd name="T6" fmla="*/ 74 w 89"/>
                <a:gd name="T7" fmla="*/ 81 h 106"/>
                <a:gd name="T8" fmla="*/ 71 w 89"/>
                <a:gd name="T9" fmla="*/ 84 h 106"/>
                <a:gd name="T10" fmla="*/ 66 w 89"/>
                <a:gd name="T11" fmla="*/ 88 h 106"/>
                <a:gd name="T12" fmla="*/ 58 w 89"/>
                <a:gd name="T13" fmla="*/ 91 h 106"/>
                <a:gd name="T14" fmla="*/ 48 w 89"/>
                <a:gd name="T15" fmla="*/ 92 h 106"/>
                <a:gd name="T16" fmla="*/ 24 w 89"/>
                <a:gd name="T17" fmla="*/ 82 h 106"/>
                <a:gd name="T18" fmla="*/ 15 w 89"/>
                <a:gd name="T19" fmla="*/ 52 h 106"/>
                <a:gd name="T20" fmla="*/ 25 w 89"/>
                <a:gd name="T21" fmla="*/ 23 h 106"/>
                <a:gd name="T22" fmla="*/ 48 w 89"/>
                <a:gd name="T23" fmla="*/ 13 h 106"/>
                <a:gd name="T24" fmla="*/ 57 w 89"/>
                <a:gd name="T25" fmla="*/ 14 h 106"/>
                <a:gd name="T26" fmla="*/ 64 w 89"/>
                <a:gd name="T27" fmla="*/ 16 h 106"/>
                <a:gd name="T28" fmla="*/ 69 w 89"/>
                <a:gd name="T29" fmla="*/ 19 h 106"/>
                <a:gd name="T30" fmla="*/ 73 w 89"/>
                <a:gd name="T31" fmla="*/ 23 h 106"/>
                <a:gd name="T32" fmla="*/ 75 w 89"/>
                <a:gd name="T33" fmla="*/ 26 h 106"/>
                <a:gd name="T34" fmla="*/ 76 w 89"/>
                <a:gd name="T35" fmla="*/ 27 h 106"/>
                <a:gd name="T36" fmla="*/ 86 w 89"/>
                <a:gd name="T37" fmla="*/ 18 h 106"/>
                <a:gd name="T38" fmla="*/ 48 w 89"/>
                <a:gd name="T39" fmla="*/ 0 h 106"/>
                <a:gd name="T40" fmla="*/ 14 w 89"/>
                <a:gd name="T41" fmla="*/ 14 h 106"/>
                <a:gd name="T42" fmla="*/ 0 w 89"/>
                <a:gd name="T43" fmla="*/ 52 h 106"/>
                <a:gd name="T44" fmla="*/ 13 w 89"/>
                <a:gd name="T45" fmla="*/ 91 h 106"/>
                <a:gd name="T46" fmla="*/ 45 w 89"/>
                <a:gd name="T47" fmla="*/ 106 h 106"/>
                <a:gd name="T48" fmla="*/ 57 w 89"/>
                <a:gd name="T49" fmla="*/ 104 h 106"/>
                <a:gd name="T50" fmla="*/ 66 w 89"/>
                <a:gd name="T51" fmla="*/ 101 h 106"/>
                <a:gd name="T52" fmla="*/ 73 w 89"/>
                <a:gd name="T53" fmla="*/ 97 h 106"/>
                <a:gd name="T54" fmla="*/ 76 w 89"/>
                <a:gd name="T55" fmla="*/ 94 h 106"/>
                <a:gd name="T56" fmla="*/ 78 w 89"/>
                <a:gd name="T57" fmla="*/ 92 h 106"/>
                <a:gd name="T58" fmla="*/ 79 w 89"/>
                <a:gd name="T59" fmla="*/ 104 h 106"/>
                <a:gd name="T60" fmla="*/ 89 w 89"/>
                <a:gd name="T61" fmla="*/ 104 h 106"/>
                <a:gd name="T62" fmla="*/ 89 w 89"/>
                <a:gd name="T63" fmla="*/ 51 h 106"/>
                <a:gd name="T64" fmla="*/ 50 w 89"/>
                <a:gd name="T65" fmla="*/ 51 h 106"/>
                <a:gd name="T66" fmla="*/ 50 w 89"/>
                <a:gd name="T67" fmla="*/ 62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9" h="106">
                  <a:moveTo>
                    <a:pt x="50" y="62"/>
                  </a:moveTo>
                  <a:cubicBezTo>
                    <a:pt x="75" y="62"/>
                    <a:pt x="75" y="62"/>
                    <a:pt x="75" y="62"/>
                  </a:cubicBezTo>
                  <a:cubicBezTo>
                    <a:pt x="75" y="80"/>
                    <a:pt x="75" y="80"/>
                    <a:pt x="75" y="80"/>
                  </a:cubicBezTo>
                  <a:cubicBezTo>
                    <a:pt x="74" y="81"/>
                    <a:pt x="74" y="81"/>
                    <a:pt x="74" y="81"/>
                  </a:cubicBezTo>
                  <a:cubicBezTo>
                    <a:pt x="73" y="82"/>
                    <a:pt x="72" y="83"/>
                    <a:pt x="71" y="84"/>
                  </a:cubicBezTo>
                  <a:cubicBezTo>
                    <a:pt x="69" y="86"/>
                    <a:pt x="68" y="87"/>
                    <a:pt x="66" y="88"/>
                  </a:cubicBezTo>
                  <a:cubicBezTo>
                    <a:pt x="64" y="89"/>
                    <a:pt x="61" y="90"/>
                    <a:pt x="58" y="91"/>
                  </a:cubicBezTo>
                  <a:cubicBezTo>
                    <a:pt x="55" y="92"/>
                    <a:pt x="51" y="92"/>
                    <a:pt x="48" y="92"/>
                  </a:cubicBezTo>
                  <a:cubicBezTo>
                    <a:pt x="38" y="92"/>
                    <a:pt x="30" y="89"/>
                    <a:pt x="24" y="82"/>
                  </a:cubicBezTo>
                  <a:cubicBezTo>
                    <a:pt x="18" y="74"/>
                    <a:pt x="15" y="65"/>
                    <a:pt x="15" y="52"/>
                  </a:cubicBezTo>
                  <a:cubicBezTo>
                    <a:pt x="15" y="40"/>
                    <a:pt x="18" y="31"/>
                    <a:pt x="25" y="23"/>
                  </a:cubicBezTo>
                  <a:cubicBezTo>
                    <a:pt x="31" y="16"/>
                    <a:pt x="39" y="13"/>
                    <a:pt x="48" y="13"/>
                  </a:cubicBezTo>
                  <a:cubicBezTo>
                    <a:pt x="51" y="13"/>
                    <a:pt x="54" y="13"/>
                    <a:pt x="57" y="14"/>
                  </a:cubicBezTo>
                  <a:cubicBezTo>
                    <a:pt x="60" y="14"/>
                    <a:pt x="62" y="15"/>
                    <a:pt x="64" y="16"/>
                  </a:cubicBezTo>
                  <a:cubicBezTo>
                    <a:pt x="66" y="17"/>
                    <a:pt x="67" y="18"/>
                    <a:pt x="69" y="19"/>
                  </a:cubicBezTo>
                  <a:cubicBezTo>
                    <a:pt x="71" y="21"/>
                    <a:pt x="72" y="22"/>
                    <a:pt x="73" y="23"/>
                  </a:cubicBezTo>
                  <a:cubicBezTo>
                    <a:pt x="74" y="24"/>
                    <a:pt x="74" y="25"/>
                    <a:pt x="75" y="26"/>
                  </a:cubicBezTo>
                  <a:cubicBezTo>
                    <a:pt x="76" y="27"/>
                    <a:pt x="76" y="27"/>
                    <a:pt x="76" y="27"/>
                  </a:cubicBezTo>
                  <a:cubicBezTo>
                    <a:pt x="86" y="18"/>
                    <a:pt x="86" y="18"/>
                    <a:pt x="86" y="18"/>
                  </a:cubicBezTo>
                  <a:cubicBezTo>
                    <a:pt x="77" y="6"/>
                    <a:pt x="64" y="0"/>
                    <a:pt x="48" y="0"/>
                  </a:cubicBezTo>
                  <a:cubicBezTo>
                    <a:pt x="35" y="0"/>
                    <a:pt x="23" y="4"/>
                    <a:pt x="14" y="14"/>
                  </a:cubicBezTo>
                  <a:cubicBezTo>
                    <a:pt x="4" y="24"/>
                    <a:pt x="0" y="36"/>
                    <a:pt x="0" y="52"/>
                  </a:cubicBezTo>
                  <a:cubicBezTo>
                    <a:pt x="0" y="69"/>
                    <a:pt x="4" y="82"/>
                    <a:pt x="13" y="91"/>
                  </a:cubicBezTo>
                  <a:cubicBezTo>
                    <a:pt x="21" y="101"/>
                    <a:pt x="32" y="106"/>
                    <a:pt x="45" y="106"/>
                  </a:cubicBezTo>
                  <a:cubicBezTo>
                    <a:pt x="50" y="106"/>
                    <a:pt x="54" y="105"/>
                    <a:pt x="57" y="104"/>
                  </a:cubicBezTo>
                  <a:cubicBezTo>
                    <a:pt x="61" y="103"/>
                    <a:pt x="64" y="102"/>
                    <a:pt x="66" y="101"/>
                  </a:cubicBezTo>
                  <a:cubicBezTo>
                    <a:pt x="69" y="100"/>
                    <a:pt x="71" y="99"/>
                    <a:pt x="73" y="97"/>
                  </a:cubicBezTo>
                  <a:cubicBezTo>
                    <a:pt x="75" y="95"/>
                    <a:pt x="76" y="94"/>
                    <a:pt x="76" y="94"/>
                  </a:cubicBezTo>
                  <a:cubicBezTo>
                    <a:pt x="77" y="93"/>
                    <a:pt x="77" y="93"/>
                    <a:pt x="78" y="92"/>
                  </a:cubicBezTo>
                  <a:cubicBezTo>
                    <a:pt x="79" y="104"/>
                    <a:pt x="79" y="104"/>
                    <a:pt x="79" y="104"/>
                  </a:cubicBezTo>
                  <a:cubicBezTo>
                    <a:pt x="89" y="104"/>
                    <a:pt x="89" y="104"/>
                    <a:pt x="89" y="104"/>
                  </a:cubicBezTo>
                  <a:cubicBezTo>
                    <a:pt x="89" y="51"/>
                    <a:pt x="89" y="51"/>
                    <a:pt x="89" y="51"/>
                  </a:cubicBezTo>
                  <a:cubicBezTo>
                    <a:pt x="50" y="51"/>
                    <a:pt x="50" y="51"/>
                    <a:pt x="50" y="51"/>
                  </a:cubicBezTo>
                  <a:lnTo>
                    <a:pt x="50" y="6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1" name="Freeform 7">
              <a:extLst>
                <a:ext uri="{FF2B5EF4-FFF2-40B4-BE49-F238E27FC236}">
                  <a16:creationId xmlns:a16="http://schemas.microsoft.com/office/drawing/2014/main" id="{5E276722-5197-B412-82F4-CAE376DBBFED}"/>
                </a:ext>
              </a:extLst>
            </p:cNvPr>
            <p:cNvSpPr>
              <a:spLocks/>
            </p:cNvSpPr>
            <p:nvPr/>
          </p:nvSpPr>
          <p:spPr bwMode="auto">
            <a:xfrm>
              <a:off x="1246188" y="436563"/>
              <a:ext cx="34925" cy="63500"/>
            </a:xfrm>
            <a:custGeom>
              <a:avLst/>
              <a:gdLst>
                <a:gd name="T0" fmla="*/ 23 w 43"/>
                <a:gd name="T1" fmla="*/ 5 h 77"/>
                <a:gd name="T2" fmla="*/ 14 w 43"/>
                <a:gd name="T3" fmla="*/ 17 h 77"/>
                <a:gd name="T4" fmla="*/ 13 w 43"/>
                <a:gd name="T5" fmla="*/ 2 h 77"/>
                <a:gd name="T6" fmla="*/ 0 w 43"/>
                <a:gd name="T7" fmla="*/ 2 h 77"/>
                <a:gd name="T8" fmla="*/ 0 w 43"/>
                <a:gd name="T9" fmla="*/ 77 h 77"/>
                <a:gd name="T10" fmla="*/ 14 w 43"/>
                <a:gd name="T11" fmla="*/ 77 h 77"/>
                <a:gd name="T12" fmla="*/ 14 w 43"/>
                <a:gd name="T13" fmla="*/ 35 h 77"/>
                <a:gd name="T14" fmla="*/ 24 w 43"/>
                <a:gd name="T15" fmla="*/ 18 h 77"/>
                <a:gd name="T16" fmla="*/ 35 w 43"/>
                <a:gd name="T17" fmla="*/ 14 h 77"/>
                <a:gd name="T18" fmla="*/ 41 w 43"/>
                <a:gd name="T19" fmla="*/ 15 h 77"/>
                <a:gd name="T20" fmla="*/ 43 w 43"/>
                <a:gd name="T21" fmla="*/ 1 h 77"/>
                <a:gd name="T22" fmla="*/ 37 w 43"/>
                <a:gd name="T23" fmla="*/ 0 h 77"/>
                <a:gd name="T24" fmla="*/ 23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3" y="5"/>
                  </a:moveTo>
                  <a:cubicBezTo>
                    <a:pt x="19" y="8"/>
                    <a:pt x="16" y="12"/>
                    <a:pt x="14" y="17"/>
                  </a:cubicBezTo>
                  <a:cubicBezTo>
                    <a:pt x="13" y="2"/>
                    <a:pt x="13" y="2"/>
                    <a:pt x="13" y="2"/>
                  </a:cubicBezTo>
                  <a:cubicBezTo>
                    <a:pt x="0" y="2"/>
                    <a:pt x="0" y="2"/>
                    <a:pt x="0" y="2"/>
                  </a:cubicBezTo>
                  <a:cubicBezTo>
                    <a:pt x="0" y="77"/>
                    <a:pt x="0" y="77"/>
                    <a:pt x="0" y="77"/>
                  </a:cubicBezTo>
                  <a:cubicBezTo>
                    <a:pt x="14" y="77"/>
                    <a:pt x="14" y="77"/>
                    <a:pt x="14" y="77"/>
                  </a:cubicBezTo>
                  <a:cubicBezTo>
                    <a:pt x="14" y="35"/>
                    <a:pt x="14" y="35"/>
                    <a:pt x="14" y="35"/>
                  </a:cubicBezTo>
                  <a:cubicBezTo>
                    <a:pt x="15" y="27"/>
                    <a:pt x="19" y="22"/>
                    <a:pt x="24" y="18"/>
                  </a:cubicBezTo>
                  <a:cubicBezTo>
                    <a:pt x="28" y="16"/>
                    <a:pt x="31" y="14"/>
                    <a:pt x="35" y="14"/>
                  </a:cubicBezTo>
                  <a:cubicBezTo>
                    <a:pt x="37" y="14"/>
                    <a:pt x="39" y="15"/>
                    <a:pt x="41" y="15"/>
                  </a:cubicBezTo>
                  <a:cubicBezTo>
                    <a:pt x="43" y="1"/>
                    <a:pt x="43" y="1"/>
                    <a:pt x="43" y="1"/>
                  </a:cubicBezTo>
                  <a:cubicBezTo>
                    <a:pt x="37" y="0"/>
                    <a:pt x="37" y="0"/>
                    <a:pt x="37" y="0"/>
                  </a:cubicBezTo>
                  <a:cubicBezTo>
                    <a:pt x="32" y="0"/>
                    <a:pt x="27" y="2"/>
                    <a:pt x="23"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 name="Freeform 8">
              <a:extLst>
                <a:ext uri="{FF2B5EF4-FFF2-40B4-BE49-F238E27FC236}">
                  <a16:creationId xmlns:a16="http://schemas.microsoft.com/office/drawing/2014/main" id="{030C0CC0-0956-B1B0-70A8-800FA865F98A}"/>
                </a:ext>
              </a:extLst>
            </p:cNvPr>
            <p:cNvSpPr>
              <a:spLocks noEditPoints="1"/>
            </p:cNvSpPr>
            <p:nvPr/>
          </p:nvSpPr>
          <p:spPr bwMode="auto">
            <a:xfrm>
              <a:off x="1284288" y="438150"/>
              <a:ext cx="60325" cy="63500"/>
            </a:xfrm>
            <a:custGeom>
              <a:avLst/>
              <a:gdLst>
                <a:gd name="T0" fmla="*/ 36 w 72"/>
                <a:gd name="T1" fmla="*/ 0 h 78"/>
                <a:gd name="T2" fmla="*/ 10 w 72"/>
                <a:gd name="T3" fmla="*/ 10 h 78"/>
                <a:gd name="T4" fmla="*/ 0 w 72"/>
                <a:gd name="T5" fmla="*/ 39 h 78"/>
                <a:gd name="T6" fmla="*/ 10 w 72"/>
                <a:gd name="T7" fmla="*/ 67 h 78"/>
                <a:gd name="T8" fmla="*/ 36 w 72"/>
                <a:gd name="T9" fmla="*/ 78 h 78"/>
                <a:gd name="T10" fmla="*/ 62 w 72"/>
                <a:gd name="T11" fmla="*/ 67 h 78"/>
                <a:gd name="T12" fmla="*/ 72 w 72"/>
                <a:gd name="T13" fmla="*/ 39 h 78"/>
                <a:gd name="T14" fmla="*/ 62 w 72"/>
                <a:gd name="T15" fmla="*/ 10 h 78"/>
                <a:gd name="T16" fmla="*/ 36 w 72"/>
                <a:gd name="T17" fmla="*/ 0 h 78"/>
                <a:gd name="T18" fmla="*/ 52 w 72"/>
                <a:gd name="T19" fmla="*/ 59 h 78"/>
                <a:gd name="T20" fmla="*/ 36 w 72"/>
                <a:gd name="T21" fmla="*/ 66 h 78"/>
                <a:gd name="T22" fmla="*/ 20 w 72"/>
                <a:gd name="T23" fmla="*/ 59 h 78"/>
                <a:gd name="T24" fmla="*/ 15 w 72"/>
                <a:gd name="T25" fmla="*/ 39 h 78"/>
                <a:gd name="T26" fmla="*/ 20 w 72"/>
                <a:gd name="T27" fmla="*/ 19 h 78"/>
                <a:gd name="T28" fmla="*/ 36 w 72"/>
                <a:gd name="T29" fmla="*/ 11 h 78"/>
                <a:gd name="T30" fmla="*/ 52 w 72"/>
                <a:gd name="T31" fmla="*/ 19 h 78"/>
                <a:gd name="T32" fmla="*/ 57 w 72"/>
                <a:gd name="T33" fmla="*/ 39 h 78"/>
                <a:gd name="T34" fmla="*/ 52 w 72"/>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78">
                  <a:moveTo>
                    <a:pt x="36" y="0"/>
                  </a:moveTo>
                  <a:cubicBezTo>
                    <a:pt x="25" y="0"/>
                    <a:pt x="16" y="3"/>
                    <a:pt x="10" y="10"/>
                  </a:cubicBezTo>
                  <a:cubicBezTo>
                    <a:pt x="3" y="17"/>
                    <a:pt x="0" y="27"/>
                    <a:pt x="0" y="39"/>
                  </a:cubicBezTo>
                  <a:cubicBezTo>
                    <a:pt x="0" y="51"/>
                    <a:pt x="3" y="60"/>
                    <a:pt x="10" y="67"/>
                  </a:cubicBezTo>
                  <a:cubicBezTo>
                    <a:pt x="16" y="74"/>
                    <a:pt x="25" y="78"/>
                    <a:pt x="36" y="78"/>
                  </a:cubicBezTo>
                  <a:cubicBezTo>
                    <a:pt x="47" y="78"/>
                    <a:pt x="56" y="74"/>
                    <a:pt x="62" y="67"/>
                  </a:cubicBezTo>
                  <a:cubicBezTo>
                    <a:pt x="69" y="60"/>
                    <a:pt x="72" y="51"/>
                    <a:pt x="72" y="39"/>
                  </a:cubicBezTo>
                  <a:cubicBezTo>
                    <a:pt x="72" y="27"/>
                    <a:pt x="69" y="17"/>
                    <a:pt x="62"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0" y="19"/>
                  </a:cubicBezTo>
                  <a:cubicBezTo>
                    <a:pt x="24" y="14"/>
                    <a:pt x="29" y="11"/>
                    <a:pt x="36" y="11"/>
                  </a:cubicBezTo>
                  <a:cubicBezTo>
                    <a:pt x="43" y="11"/>
                    <a:pt x="48" y="14"/>
                    <a:pt x="52" y="19"/>
                  </a:cubicBezTo>
                  <a:cubicBezTo>
                    <a:pt x="56" y="24"/>
                    <a:pt x="57" y="30"/>
                    <a:pt x="57" y="39"/>
                  </a:cubicBezTo>
                  <a:cubicBezTo>
                    <a:pt x="57" y="47"/>
                    <a:pt x="56" y="54"/>
                    <a:pt x="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 name="Freeform 9">
              <a:extLst>
                <a:ext uri="{FF2B5EF4-FFF2-40B4-BE49-F238E27FC236}">
                  <a16:creationId xmlns:a16="http://schemas.microsoft.com/office/drawing/2014/main" id="{88BAE485-97CC-07B4-6CBC-75F7EB1F86CD}"/>
                </a:ext>
              </a:extLst>
            </p:cNvPr>
            <p:cNvSpPr>
              <a:spLocks/>
            </p:cNvSpPr>
            <p:nvPr/>
          </p:nvSpPr>
          <p:spPr bwMode="auto">
            <a:xfrm>
              <a:off x="1350963" y="438150"/>
              <a:ext cx="90488" cy="61913"/>
            </a:xfrm>
            <a:custGeom>
              <a:avLst/>
              <a:gdLst>
                <a:gd name="T0" fmla="*/ 41 w 57"/>
                <a:gd name="T1" fmla="*/ 31 h 39"/>
                <a:gd name="T2" fmla="*/ 32 w 57"/>
                <a:gd name="T3" fmla="*/ 0 h 39"/>
                <a:gd name="T4" fmla="*/ 24 w 57"/>
                <a:gd name="T5" fmla="*/ 0 h 39"/>
                <a:gd name="T6" fmla="*/ 16 w 57"/>
                <a:gd name="T7" fmla="*/ 31 h 39"/>
                <a:gd name="T8" fmla="*/ 8 w 57"/>
                <a:gd name="T9" fmla="*/ 0 h 39"/>
                <a:gd name="T10" fmla="*/ 0 w 57"/>
                <a:gd name="T11" fmla="*/ 0 h 39"/>
                <a:gd name="T12" fmla="*/ 12 w 57"/>
                <a:gd name="T13" fmla="*/ 39 h 39"/>
                <a:gd name="T14" fmla="*/ 20 w 57"/>
                <a:gd name="T15" fmla="*/ 39 h 39"/>
                <a:gd name="T16" fmla="*/ 28 w 57"/>
                <a:gd name="T17" fmla="*/ 9 h 39"/>
                <a:gd name="T18" fmla="*/ 37 w 57"/>
                <a:gd name="T19" fmla="*/ 39 h 39"/>
                <a:gd name="T20" fmla="*/ 45 w 57"/>
                <a:gd name="T21" fmla="*/ 39 h 39"/>
                <a:gd name="T22" fmla="*/ 57 w 57"/>
                <a:gd name="T23" fmla="*/ 0 h 39"/>
                <a:gd name="T24" fmla="*/ 49 w 57"/>
                <a:gd name="T25" fmla="*/ 0 h 39"/>
                <a:gd name="T26" fmla="*/ 41 w 57"/>
                <a:gd name="T27" fmla="*/ 3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7" h="39">
                  <a:moveTo>
                    <a:pt x="41" y="31"/>
                  </a:moveTo>
                  <a:lnTo>
                    <a:pt x="32" y="0"/>
                  </a:lnTo>
                  <a:lnTo>
                    <a:pt x="24" y="0"/>
                  </a:lnTo>
                  <a:lnTo>
                    <a:pt x="16" y="31"/>
                  </a:lnTo>
                  <a:lnTo>
                    <a:pt x="8" y="0"/>
                  </a:lnTo>
                  <a:lnTo>
                    <a:pt x="0" y="0"/>
                  </a:lnTo>
                  <a:lnTo>
                    <a:pt x="12" y="39"/>
                  </a:lnTo>
                  <a:lnTo>
                    <a:pt x="20" y="39"/>
                  </a:lnTo>
                  <a:lnTo>
                    <a:pt x="28" y="9"/>
                  </a:lnTo>
                  <a:lnTo>
                    <a:pt x="37" y="39"/>
                  </a:lnTo>
                  <a:lnTo>
                    <a:pt x="45" y="39"/>
                  </a:lnTo>
                  <a:lnTo>
                    <a:pt x="57" y="0"/>
                  </a:lnTo>
                  <a:lnTo>
                    <a:pt x="49" y="0"/>
                  </a:lnTo>
                  <a:lnTo>
                    <a:pt x="41" y="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 name="Freeform 10">
              <a:extLst>
                <a:ext uri="{FF2B5EF4-FFF2-40B4-BE49-F238E27FC236}">
                  <a16:creationId xmlns:a16="http://schemas.microsoft.com/office/drawing/2014/main" id="{E0EE8424-6820-BE0B-2C64-487E7DD59BC7}"/>
                </a:ext>
              </a:extLst>
            </p:cNvPr>
            <p:cNvSpPr>
              <a:spLocks/>
            </p:cNvSpPr>
            <p:nvPr/>
          </p:nvSpPr>
          <p:spPr bwMode="auto">
            <a:xfrm>
              <a:off x="1446213" y="422275"/>
              <a:ext cx="38100" cy="79375"/>
            </a:xfrm>
            <a:custGeom>
              <a:avLst/>
              <a:gdLst>
                <a:gd name="T0" fmla="*/ 26 w 46"/>
                <a:gd name="T1" fmla="*/ 0 h 97"/>
                <a:gd name="T2" fmla="*/ 13 w 46"/>
                <a:gd name="T3" fmla="*/ 0 h 97"/>
                <a:gd name="T4" fmla="*/ 11 w 46"/>
                <a:gd name="T5" fmla="*/ 20 h 97"/>
                <a:gd name="T6" fmla="*/ 0 w 46"/>
                <a:gd name="T7" fmla="*/ 20 h 97"/>
                <a:gd name="T8" fmla="*/ 0 w 46"/>
                <a:gd name="T9" fmla="*/ 31 h 97"/>
                <a:gd name="T10" fmla="*/ 11 w 46"/>
                <a:gd name="T11" fmla="*/ 31 h 97"/>
                <a:gd name="T12" fmla="*/ 11 w 46"/>
                <a:gd name="T13" fmla="*/ 72 h 97"/>
                <a:gd name="T14" fmla="*/ 16 w 46"/>
                <a:gd name="T15" fmla="*/ 91 h 97"/>
                <a:gd name="T16" fmla="*/ 32 w 46"/>
                <a:gd name="T17" fmla="*/ 97 h 97"/>
                <a:gd name="T18" fmla="*/ 46 w 46"/>
                <a:gd name="T19" fmla="*/ 95 h 97"/>
                <a:gd name="T20" fmla="*/ 44 w 46"/>
                <a:gd name="T21" fmla="*/ 84 h 97"/>
                <a:gd name="T22" fmla="*/ 36 w 46"/>
                <a:gd name="T23" fmla="*/ 85 h 97"/>
                <a:gd name="T24" fmla="*/ 28 w 46"/>
                <a:gd name="T25" fmla="*/ 82 h 97"/>
                <a:gd name="T26" fmla="*/ 26 w 46"/>
                <a:gd name="T27" fmla="*/ 70 h 97"/>
                <a:gd name="T28" fmla="*/ 26 w 46"/>
                <a:gd name="T29" fmla="*/ 31 h 97"/>
                <a:gd name="T30" fmla="*/ 46 w 46"/>
                <a:gd name="T31" fmla="*/ 31 h 97"/>
                <a:gd name="T32" fmla="*/ 46 w 46"/>
                <a:gd name="T33" fmla="*/ 20 h 97"/>
                <a:gd name="T34" fmla="*/ 26 w 46"/>
                <a:gd name="T35" fmla="*/ 20 h 97"/>
                <a:gd name="T36" fmla="*/ 26 w 46"/>
                <a:gd name="T37"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6" h="97">
                  <a:moveTo>
                    <a:pt x="26" y="0"/>
                  </a:moveTo>
                  <a:cubicBezTo>
                    <a:pt x="13" y="0"/>
                    <a:pt x="13" y="0"/>
                    <a:pt x="13" y="0"/>
                  </a:cubicBezTo>
                  <a:cubicBezTo>
                    <a:pt x="11" y="20"/>
                    <a:pt x="11" y="20"/>
                    <a:pt x="11" y="20"/>
                  </a:cubicBezTo>
                  <a:cubicBezTo>
                    <a:pt x="0" y="20"/>
                    <a:pt x="0" y="20"/>
                    <a:pt x="0" y="20"/>
                  </a:cubicBezTo>
                  <a:cubicBezTo>
                    <a:pt x="0" y="31"/>
                    <a:pt x="0" y="31"/>
                    <a:pt x="0" y="31"/>
                  </a:cubicBezTo>
                  <a:cubicBezTo>
                    <a:pt x="11" y="31"/>
                    <a:pt x="11" y="31"/>
                    <a:pt x="11" y="31"/>
                  </a:cubicBezTo>
                  <a:cubicBezTo>
                    <a:pt x="11" y="72"/>
                    <a:pt x="11" y="72"/>
                    <a:pt x="11" y="72"/>
                  </a:cubicBezTo>
                  <a:cubicBezTo>
                    <a:pt x="11" y="81"/>
                    <a:pt x="13" y="88"/>
                    <a:pt x="16" y="91"/>
                  </a:cubicBezTo>
                  <a:cubicBezTo>
                    <a:pt x="20" y="95"/>
                    <a:pt x="25" y="97"/>
                    <a:pt x="32" y="97"/>
                  </a:cubicBezTo>
                  <a:cubicBezTo>
                    <a:pt x="38" y="97"/>
                    <a:pt x="42" y="96"/>
                    <a:pt x="46" y="95"/>
                  </a:cubicBezTo>
                  <a:cubicBezTo>
                    <a:pt x="44" y="84"/>
                    <a:pt x="44" y="84"/>
                    <a:pt x="44" y="84"/>
                  </a:cubicBezTo>
                  <a:cubicBezTo>
                    <a:pt x="42" y="85"/>
                    <a:pt x="39" y="85"/>
                    <a:pt x="36" y="85"/>
                  </a:cubicBezTo>
                  <a:cubicBezTo>
                    <a:pt x="33" y="85"/>
                    <a:pt x="30" y="84"/>
                    <a:pt x="28" y="82"/>
                  </a:cubicBezTo>
                  <a:cubicBezTo>
                    <a:pt x="27" y="80"/>
                    <a:pt x="26" y="76"/>
                    <a:pt x="26" y="70"/>
                  </a:cubicBezTo>
                  <a:cubicBezTo>
                    <a:pt x="26" y="31"/>
                    <a:pt x="26" y="31"/>
                    <a:pt x="26" y="31"/>
                  </a:cubicBezTo>
                  <a:cubicBezTo>
                    <a:pt x="46" y="31"/>
                    <a:pt x="46" y="31"/>
                    <a:pt x="46" y="31"/>
                  </a:cubicBezTo>
                  <a:cubicBezTo>
                    <a:pt x="46" y="20"/>
                    <a:pt x="46" y="20"/>
                    <a:pt x="46" y="20"/>
                  </a:cubicBezTo>
                  <a:cubicBezTo>
                    <a:pt x="26" y="20"/>
                    <a:pt x="26" y="20"/>
                    <a:pt x="26" y="20"/>
                  </a:cubicBezTo>
                  <a:lnTo>
                    <a:pt x="2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5" name="Freeform 11">
              <a:extLst>
                <a:ext uri="{FF2B5EF4-FFF2-40B4-BE49-F238E27FC236}">
                  <a16:creationId xmlns:a16="http://schemas.microsoft.com/office/drawing/2014/main" id="{493BFF13-D216-7236-ADB3-513803D7A451}"/>
                </a:ext>
              </a:extLst>
            </p:cNvPr>
            <p:cNvSpPr>
              <a:spLocks/>
            </p:cNvSpPr>
            <p:nvPr/>
          </p:nvSpPr>
          <p:spPr bwMode="auto">
            <a:xfrm>
              <a:off x="1497013" y="412750"/>
              <a:ext cx="52388" cy="87313"/>
            </a:xfrm>
            <a:custGeom>
              <a:avLst/>
              <a:gdLst>
                <a:gd name="T0" fmla="*/ 39 w 64"/>
                <a:gd name="T1" fmla="*/ 30 h 106"/>
                <a:gd name="T2" fmla="*/ 14 w 64"/>
                <a:gd name="T3" fmla="*/ 45 h 106"/>
                <a:gd name="T4" fmla="*/ 14 w 64"/>
                <a:gd name="T5" fmla="*/ 0 h 106"/>
                <a:gd name="T6" fmla="*/ 0 w 64"/>
                <a:gd name="T7" fmla="*/ 0 h 106"/>
                <a:gd name="T8" fmla="*/ 0 w 64"/>
                <a:gd name="T9" fmla="*/ 106 h 106"/>
                <a:gd name="T10" fmla="*/ 14 w 64"/>
                <a:gd name="T11" fmla="*/ 106 h 106"/>
                <a:gd name="T12" fmla="*/ 14 w 64"/>
                <a:gd name="T13" fmla="*/ 62 h 106"/>
                <a:gd name="T14" fmla="*/ 21 w 64"/>
                <a:gd name="T15" fmla="*/ 49 h 106"/>
                <a:gd name="T16" fmla="*/ 34 w 64"/>
                <a:gd name="T17" fmla="*/ 42 h 106"/>
                <a:gd name="T18" fmla="*/ 46 w 64"/>
                <a:gd name="T19" fmla="*/ 47 h 106"/>
                <a:gd name="T20" fmla="*/ 49 w 64"/>
                <a:gd name="T21" fmla="*/ 62 h 106"/>
                <a:gd name="T22" fmla="*/ 49 w 64"/>
                <a:gd name="T23" fmla="*/ 106 h 106"/>
                <a:gd name="T24" fmla="*/ 64 w 64"/>
                <a:gd name="T25" fmla="*/ 106 h 106"/>
                <a:gd name="T26" fmla="*/ 64 w 64"/>
                <a:gd name="T27" fmla="*/ 58 h 106"/>
                <a:gd name="T28" fmla="*/ 57 w 64"/>
                <a:gd name="T29" fmla="*/ 37 h 106"/>
                <a:gd name="T30" fmla="*/ 39 w 64"/>
                <a:gd name="T31" fmla="*/ 3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4" h="106">
                  <a:moveTo>
                    <a:pt x="39" y="30"/>
                  </a:moveTo>
                  <a:cubicBezTo>
                    <a:pt x="29" y="30"/>
                    <a:pt x="20" y="35"/>
                    <a:pt x="14" y="45"/>
                  </a:cubicBezTo>
                  <a:cubicBezTo>
                    <a:pt x="14" y="0"/>
                    <a:pt x="14" y="0"/>
                    <a:pt x="14" y="0"/>
                  </a:cubicBezTo>
                  <a:cubicBezTo>
                    <a:pt x="0" y="0"/>
                    <a:pt x="0" y="0"/>
                    <a:pt x="0" y="0"/>
                  </a:cubicBezTo>
                  <a:cubicBezTo>
                    <a:pt x="0" y="106"/>
                    <a:pt x="0" y="106"/>
                    <a:pt x="0" y="106"/>
                  </a:cubicBezTo>
                  <a:cubicBezTo>
                    <a:pt x="14" y="106"/>
                    <a:pt x="14" y="106"/>
                    <a:pt x="14" y="106"/>
                  </a:cubicBezTo>
                  <a:cubicBezTo>
                    <a:pt x="14" y="62"/>
                    <a:pt x="14" y="62"/>
                    <a:pt x="14" y="62"/>
                  </a:cubicBezTo>
                  <a:cubicBezTo>
                    <a:pt x="15" y="57"/>
                    <a:pt x="17" y="53"/>
                    <a:pt x="21" y="49"/>
                  </a:cubicBezTo>
                  <a:cubicBezTo>
                    <a:pt x="25" y="44"/>
                    <a:pt x="29" y="42"/>
                    <a:pt x="34" y="42"/>
                  </a:cubicBezTo>
                  <a:cubicBezTo>
                    <a:pt x="40" y="42"/>
                    <a:pt x="44" y="44"/>
                    <a:pt x="46" y="47"/>
                  </a:cubicBezTo>
                  <a:cubicBezTo>
                    <a:pt x="48" y="50"/>
                    <a:pt x="49" y="55"/>
                    <a:pt x="49" y="62"/>
                  </a:cubicBezTo>
                  <a:cubicBezTo>
                    <a:pt x="49" y="106"/>
                    <a:pt x="49" y="106"/>
                    <a:pt x="49" y="106"/>
                  </a:cubicBezTo>
                  <a:cubicBezTo>
                    <a:pt x="64" y="106"/>
                    <a:pt x="64" y="106"/>
                    <a:pt x="64" y="106"/>
                  </a:cubicBezTo>
                  <a:cubicBezTo>
                    <a:pt x="64" y="58"/>
                    <a:pt x="64" y="58"/>
                    <a:pt x="64" y="58"/>
                  </a:cubicBezTo>
                  <a:cubicBezTo>
                    <a:pt x="64" y="48"/>
                    <a:pt x="62" y="41"/>
                    <a:pt x="57" y="37"/>
                  </a:cubicBezTo>
                  <a:cubicBezTo>
                    <a:pt x="53" y="32"/>
                    <a:pt x="47" y="30"/>
                    <a:pt x="39"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 name="Freeform 12">
              <a:extLst>
                <a:ext uri="{FF2B5EF4-FFF2-40B4-BE49-F238E27FC236}">
                  <a16:creationId xmlns:a16="http://schemas.microsoft.com/office/drawing/2014/main" id="{A2FBFC85-5630-8BC3-A583-1DEC58BBCCA5}"/>
                </a:ext>
              </a:extLst>
            </p:cNvPr>
            <p:cNvSpPr>
              <a:spLocks noEditPoints="1"/>
            </p:cNvSpPr>
            <p:nvPr/>
          </p:nvSpPr>
          <p:spPr bwMode="auto">
            <a:xfrm>
              <a:off x="1581151" y="415925"/>
              <a:ext cx="77788" cy="84138"/>
            </a:xfrm>
            <a:custGeom>
              <a:avLst/>
              <a:gdLst>
                <a:gd name="T0" fmla="*/ 20 w 49"/>
                <a:gd name="T1" fmla="*/ 0 h 53"/>
                <a:gd name="T2" fmla="*/ 0 w 49"/>
                <a:gd name="T3" fmla="*/ 53 h 53"/>
                <a:gd name="T4" fmla="*/ 8 w 49"/>
                <a:gd name="T5" fmla="*/ 53 h 53"/>
                <a:gd name="T6" fmla="*/ 13 w 49"/>
                <a:gd name="T7" fmla="*/ 40 h 53"/>
                <a:gd name="T8" fmla="*/ 36 w 49"/>
                <a:gd name="T9" fmla="*/ 40 h 53"/>
                <a:gd name="T10" fmla="*/ 40 w 49"/>
                <a:gd name="T11" fmla="*/ 53 h 53"/>
                <a:gd name="T12" fmla="*/ 49 w 49"/>
                <a:gd name="T13" fmla="*/ 53 h 53"/>
                <a:gd name="T14" fmla="*/ 29 w 49"/>
                <a:gd name="T15" fmla="*/ 0 h 53"/>
                <a:gd name="T16" fmla="*/ 20 w 49"/>
                <a:gd name="T17" fmla="*/ 0 h 53"/>
                <a:gd name="T18" fmla="*/ 15 w 49"/>
                <a:gd name="T19" fmla="*/ 34 h 53"/>
                <a:gd name="T20" fmla="*/ 24 w 49"/>
                <a:gd name="T21" fmla="*/ 7 h 53"/>
                <a:gd name="T22" fmla="*/ 34 w 49"/>
                <a:gd name="T23" fmla="*/ 34 h 53"/>
                <a:gd name="T24" fmla="*/ 15 w 49"/>
                <a:gd name="T25" fmla="*/ 34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3">
                  <a:moveTo>
                    <a:pt x="20" y="0"/>
                  </a:moveTo>
                  <a:lnTo>
                    <a:pt x="0" y="53"/>
                  </a:lnTo>
                  <a:lnTo>
                    <a:pt x="8" y="53"/>
                  </a:lnTo>
                  <a:lnTo>
                    <a:pt x="13" y="40"/>
                  </a:lnTo>
                  <a:lnTo>
                    <a:pt x="36" y="40"/>
                  </a:lnTo>
                  <a:lnTo>
                    <a:pt x="40" y="53"/>
                  </a:lnTo>
                  <a:lnTo>
                    <a:pt x="49" y="53"/>
                  </a:lnTo>
                  <a:lnTo>
                    <a:pt x="29" y="0"/>
                  </a:lnTo>
                  <a:lnTo>
                    <a:pt x="20" y="0"/>
                  </a:lnTo>
                  <a:close/>
                  <a:moveTo>
                    <a:pt x="15" y="34"/>
                  </a:moveTo>
                  <a:lnTo>
                    <a:pt x="24" y="7"/>
                  </a:lnTo>
                  <a:lnTo>
                    <a:pt x="34" y="34"/>
                  </a:lnTo>
                  <a:lnTo>
                    <a:pt x="15" y="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 name="Freeform 14">
              <a:extLst>
                <a:ext uri="{FF2B5EF4-FFF2-40B4-BE49-F238E27FC236}">
                  <a16:creationId xmlns:a16="http://schemas.microsoft.com/office/drawing/2014/main" id="{FF83A1F9-4D22-902B-230C-EA48637DF2D8}"/>
                </a:ext>
              </a:extLst>
            </p:cNvPr>
            <p:cNvSpPr>
              <a:spLocks noEditPoints="1"/>
            </p:cNvSpPr>
            <p:nvPr/>
          </p:nvSpPr>
          <p:spPr bwMode="auto">
            <a:xfrm>
              <a:off x="1663701" y="412750"/>
              <a:ext cx="58738" cy="88900"/>
            </a:xfrm>
            <a:custGeom>
              <a:avLst/>
              <a:gdLst>
                <a:gd name="T0" fmla="*/ 57 w 71"/>
                <a:gd name="T1" fmla="*/ 43 h 108"/>
                <a:gd name="T2" fmla="*/ 55 w 71"/>
                <a:gd name="T3" fmla="*/ 40 h 108"/>
                <a:gd name="T4" fmla="*/ 51 w 71"/>
                <a:gd name="T5" fmla="*/ 36 h 108"/>
                <a:gd name="T6" fmla="*/ 43 w 71"/>
                <a:gd name="T7" fmla="*/ 31 h 108"/>
                <a:gd name="T8" fmla="*/ 33 w 71"/>
                <a:gd name="T9" fmla="*/ 30 h 108"/>
                <a:gd name="T10" fmla="*/ 9 w 71"/>
                <a:gd name="T11" fmla="*/ 41 h 108"/>
                <a:gd name="T12" fmla="*/ 0 w 71"/>
                <a:gd name="T13" fmla="*/ 69 h 108"/>
                <a:gd name="T14" fmla="*/ 8 w 71"/>
                <a:gd name="T15" fmla="*/ 97 h 108"/>
                <a:gd name="T16" fmla="*/ 32 w 71"/>
                <a:gd name="T17" fmla="*/ 108 h 108"/>
                <a:gd name="T18" fmla="*/ 37 w 71"/>
                <a:gd name="T19" fmla="*/ 107 h 108"/>
                <a:gd name="T20" fmla="*/ 42 w 71"/>
                <a:gd name="T21" fmla="*/ 106 h 108"/>
                <a:gd name="T22" fmla="*/ 46 w 71"/>
                <a:gd name="T23" fmla="*/ 104 h 108"/>
                <a:gd name="T24" fmla="*/ 49 w 71"/>
                <a:gd name="T25" fmla="*/ 103 h 108"/>
                <a:gd name="T26" fmla="*/ 52 w 71"/>
                <a:gd name="T27" fmla="*/ 100 h 108"/>
                <a:gd name="T28" fmla="*/ 54 w 71"/>
                <a:gd name="T29" fmla="*/ 98 h 108"/>
                <a:gd name="T30" fmla="*/ 55 w 71"/>
                <a:gd name="T31" fmla="*/ 97 h 108"/>
                <a:gd name="T32" fmla="*/ 56 w 71"/>
                <a:gd name="T33" fmla="*/ 95 h 108"/>
                <a:gd name="T34" fmla="*/ 57 w 71"/>
                <a:gd name="T35" fmla="*/ 95 h 108"/>
                <a:gd name="T36" fmla="*/ 59 w 71"/>
                <a:gd name="T37" fmla="*/ 106 h 108"/>
                <a:gd name="T38" fmla="*/ 71 w 71"/>
                <a:gd name="T39" fmla="*/ 106 h 108"/>
                <a:gd name="T40" fmla="*/ 71 w 71"/>
                <a:gd name="T41" fmla="*/ 0 h 108"/>
                <a:gd name="T42" fmla="*/ 57 w 71"/>
                <a:gd name="T43" fmla="*/ 0 h 108"/>
                <a:gd name="T44" fmla="*/ 57 w 71"/>
                <a:gd name="T45" fmla="*/ 43 h 108"/>
                <a:gd name="T46" fmla="*/ 51 w 71"/>
                <a:gd name="T47" fmla="*/ 88 h 108"/>
                <a:gd name="T48" fmla="*/ 36 w 71"/>
                <a:gd name="T49" fmla="*/ 96 h 108"/>
                <a:gd name="T50" fmla="*/ 20 w 71"/>
                <a:gd name="T51" fmla="*/ 88 h 108"/>
                <a:gd name="T52" fmla="*/ 15 w 71"/>
                <a:gd name="T53" fmla="*/ 68 h 108"/>
                <a:gd name="T54" fmla="*/ 21 w 71"/>
                <a:gd name="T55" fmla="*/ 49 h 108"/>
                <a:gd name="T56" fmla="*/ 36 w 71"/>
                <a:gd name="T57" fmla="*/ 41 h 108"/>
                <a:gd name="T58" fmla="*/ 51 w 71"/>
                <a:gd name="T59" fmla="*/ 49 h 108"/>
                <a:gd name="T60" fmla="*/ 57 w 71"/>
                <a:gd name="T61" fmla="*/ 68 h 108"/>
                <a:gd name="T62" fmla="*/ 51 w 71"/>
                <a:gd name="T63" fmla="*/ 8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1" h="108">
                  <a:moveTo>
                    <a:pt x="57" y="43"/>
                  </a:moveTo>
                  <a:cubicBezTo>
                    <a:pt x="56" y="42"/>
                    <a:pt x="56" y="41"/>
                    <a:pt x="55" y="40"/>
                  </a:cubicBezTo>
                  <a:cubicBezTo>
                    <a:pt x="54" y="39"/>
                    <a:pt x="53" y="38"/>
                    <a:pt x="51" y="36"/>
                  </a:cubicBezTo>
                  <a:cubicBezTo>
                    <a:pt x="49" y="34"/>
                    <a:pt x="46" y="33"/>
                    <a:pt x="43" y="31"/>
                  </a:cubicBezTo>
                  <a:cubicBezTo>
                    <a:pt x="40" y="30"/>
                    <a:pt x="37" y="30"/>
                    <a:pt x="33" y="30"/>
                  </a:cubicBezTo>
                  <a:cubicBezTo>
                    <a:pt x="23" y="30"/>
                    <a:pt x="15" y="33"/>
                    <a:pt x="9" y="41"/>
                  </a:cubicBezTo>
                  <a:cubicBezTo>
                    <a:pt x="3" y="48"/>
                    <a:pt x="0" y="57"/>
                    <a:pt x="0" y="69"/>
                  </a:cubicBezTo>
                  <a:cubicBezTo>
                    <a:pt x="0" y="80"/>
                    <a:pt x="3" y="90"/>
                    <a:pt x="8" y="97"/>
                  </a:cubicBezTo>
                  <a:cubicBezTo>
                    <a:pt x="14" y="104"/>
                    <a:pt x="22" y="108"/>
                    <a:pt x="32" y="108"/>
                  </a:cubicBezTo>
                  <a:cubicBezTo>
                    <a:pt x="34" y="108"/>
                    <a:pt x="35" y="108"/>
                    <a:pt x="37" y="107"/>
                  </a:cubicBezTo>
                  <a:cubicBezTo>
                    <a:pt x="39" y="107"/>
                    <a:pt x="41" y="107"/>
                    <a:pt x="42" y="106"/>
                  </a:cubicBezTo>
                  <a:cubicBezTo>
                    <a:pt x="43" y="106"/>
                    <a:pt x="45" y="105"/>
                    <a:pt x="46" y="104"/>
                  </a:cubicBezTo>
                  <a:cubicBezTo>
                    <a:pt x="47" y="104"/>
                    <a:pt x="48" y="103"/>
                    <a:pt x="49" y="103"/>
                  </a:cubicBezTo>
                  <a:cubicBezTo>
                    <a:pt x="50" y="102"/>
                    <a:pt x="51" y="101"/>
                    <a:pt x="52" y="100"/>
                  </a:cubicBezTo>
                  <a:cubicBezTo>
                    <a:pt x="53" y="100"/>
                    <a:pt x="53" y="99"/>
                    <a:pt x="54" y="98"/>
                  </a:cubicBezTo>
                  <a:cubicBezTo>
                    <a:pt x="54" y="98"/>
                    <a:pt x="55" y="97"/>
                    <a:pt x="55" y="97"/>
                  </a:cubicBezTo>
                  <a:cubicBezTo>
                    <a:pt x="56" y="96"/>
                    <a:pt x="56" y="96"/>
                    <a:pt x="56" y="95"/>
                  </a:cubicBezTo>
                  <a:cubicBezTo>
                    <a:pt x="57" y="95"/>
                    <a:pt x="57" y="95"/>
                    <a:pt x="57" y="95"/>
                  </a:cubicBezTo>
                  <a:cubicBezTo>
                    <a:pt x="59" y="106"/>
                    <a:pt x="59" y="106"/>
                    <a:pt x="59" y="106"/>
                  </a:cubicBezTo>
                  <a:cubicBezTo>
                    <a:pt x="71" y="106"/>
                    <a:pt x="71" y="106"/>
                    <a:pt x="71" y="106"/>
                  </a:cubicBezTo>
                  <a:cubicBezTo>
                    <a:pt x="71" y="0"/>
                    <a:pt x="71" y="0"/>
                    <a:pt x="71" y="0"/>
                  </a:cubicBezTo>
                  <a:cubicBezTo>
                    <a:pt x="57" y="0"/>
                    <a:pt x="57" y="0"/>
                    <a:pt x="57" y="0"/>
                  </a:cubicBezTo>
                  <a:lnTo>
                    <a:pt x="57" y="43"/>
                  </a:lnTo>
                  <a:close/>
                  <a:moveTo>
                    <a:pt x="51" y="88"/>
                  </a:moveTo>
                  <a:cubicBezTo>
                    <a:pt x="47" y="93"/>
                    <a:pt x="42" y="96"/>
                    <a:pt x="36" y="96"/>
                  </a:cubicBezTo>
                  <a:cubicBezTo>
                    <a:pt x="29" y="96"/>
                    <a:pt x="24" y="93"/>
                    <a:pt x="20" y="88"/>
                  </a:cubicBezTo>
                  <a:cubicBezTo>
                    <a:pt x="17" y="83"/>
                    <a:pt x="15" y="76"/>
                    <a:pt x="15" y="68"/>
                  </a:cubicBezTo>
                  <a:cubicBezTo>
                    <a:pt x="15" y="61"/>
                    <a:pt x="17" y="54"/>
                    <a:pt x="21" y="49"/>
                  </a:cubicBezTo>
                  <a:cubicBezTo>
                    <a:pt x="25" y="44"/>
                    <a:pt x="30" y="41"/>
                    <a:pt x="36" y="41"/>
                  </a:cubicBezTo>
                  <a:cubicBezTo>
                    <a:pt x="43" y="41"/>
                    <a:pt x="48" y="44"/>
                    <a:pt x="51" y="49"/>
                  </a:cubicBezTo>
                  <a:cubicBezTo>
                    <a:pt x="55" y="54"/>
                    <a:pt x="57" y="61"/>
                    <a:pt x="57" y="68"/>
                  </a:cubicBezTo>
                  <a:cubicBezTo>
                    <a:pt x="57" y="76"/>
                    <a:pt x="55" y="83"/>
                    <a:pt x="51" y="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 name="Freeform 15">
              <a:extLst>
                <a:ext uri="{FF2B5EF4-FFF2-40B4-BE49-F238E27FC236}">
                  <a16:creationId xmlns:a16="http://schemas.microsoft.com/office/drawing/2014/main" id="{B67964F5-8081-A3D8-089C-A081B2E521A9}"/>
                </a:ext>
              </a:extLst>
            </p:cNvPr>
            <p:cNvSpPr>
              <a:spLocks/>
            </p:cNvSpPr>
            <p:nvPr/>
          </p:nvSpPr>
          <p:spPr bwMode="auto">
            <a:xfrm>
              <a:off x="1733551" y="438150"/>
              <a:ext cx="60325" cy="61913"/>
            </a:xfrm>
            <a:custGeom>
              <a:avLst/>
              <a:gdLst>
                <a:gd name="T0" fmla="*/ 18 w 38"/>
                <a:gd name="T1" fmla="*/ 32 h 39"/>
                <a:gd name="T2" fmla="*/ 8 w 38"/>
                <a:gd name="T3" fmla="*/ 0 h 39"/>
                <a:gd name="T4" fmla="*/ 0 w 38"/>
                <a:gd name="T5" fmla="*/ 0 h 39"/>
                <a:gd name="T6" fmla="*/ 15 w 38"/>
                <a:gd name="T7" fmla="*/ 39 h 39"/>
                <a:gd name="T8" fmla="*/ 23 w 38"/>
                <a:gd name="T9" fmla="*/ 39 h 39"/>
                <a:gd name="T10" fmla="*/ 38 w 38"/>
                <a:gd name="T11" fmla="*/ 0 h 39"/>
                <a:gd name="T12" fmla="*/ 29 w 38"/>
                <a:gd name="T13" fmla="*/ 0 h 39"/>
                <a:gd name="T14" fmla="*/ 18 w 38"/>
                <a:gd name="T15" fmla="*/ 32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39">
                  <a:moveTo>
                    <a:pt x="18" y="32"/>
                  </a:moveTo>
                  <a:lnTo>
                    <a:pt x="8" y="0"/>
                  </a:lnTo>
                  <a:lnTo>
                    <a:pt x="0" y="0"/>
                  </a:lnTo>
                  <a:lnTo>
                    <a:pt x="15" y="39"/>
                  </a:lnTo>
                  <a:lnTo>
                    <a:pt x="23" y="39"/>
                  </a:lnTo>
                  <a:lnTo>
                    <a:pt x="38" y="0"/>
                  </a:lnTo>
                  <a:lnTo>
                    <a:pt x="29" y="0"/>
                  </a:lnTo>
                  <a:lnTo>
                    <a:pt x="18"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9" name="Freeform 16">
              <a:extLst>
                <a:ext uri="{FF2B5EF4-FFF2-40B4-BE49-F238E27FC236}">
                  <a16:creationId xmlns:a16="http://schemas.microsoft.com/office/drawing/2014/main" id="{C73E25E4-139B-A180-CBFD-59414A4BD238}"/>
                </a:ext>
              </a:extLst>
            </p:cNvPr>
            <p:cNvSpPr>
              <a:spLocks/>
            </p:cNvSpPr>
            <p:nvPr/>
          </p:nvSpPr>
          <p:spPr bwMode="auto">
            <a:xfrm>
              <a:off x="1801813" y="411163"/>
              <a:ext cx="15875" cy="14288"/>
            </a:xfrm>
            <a:custGeom>
              <a:avLst/>
              <a:gdLst>
                <a:gd name="T0" fmla="*/ 10 w 19"/>
                <a:gd name="T1" fmla="*/ 0 h 18"/>
                <a:gd name="T2" fmla="*/ 3 w 19"/>
                <a:gd name="T3" fmla="*/ 2 h 18"/>
                <a:gd name="T4" fmla="*/ 0 w 19"/>
                <a:gd name="T5" fmla="*/ 9 h 18"/>
                <a:gd name="T6" fmla="*/ 3 w 19"/>
                <a:gd name="T7" fmla="*/ 16 h 18"/>
                <a:gd name="T8" fmla="*/ 10 w 19"/>
                <a:gd name="T9" fmla="*/ 18 h 18"/>
                <a:gd name="T10" fmla="*/ 17 w 19"/>
                <a:gd name="T11" fmla="*/ 16 h 18"/>
                <a:gd name="T12" fmla="*/ 19 w 19"/>
                <a:gd name="T13" fmla="*/ 9 h 18"/>
                <a:gd name="T14" fmla="*/ 17 w 19"/>
                <a:gd name="T15" fmla="*/ 2 h 18"/>
                <a:gd name="T16" fmla="*/ 10 w 19"/>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8">
                  <a:moveTo>
                    <a:pt x="10" y="0"/>
                  </a:moveTo>
                  <a:cubicBezTo>
                    <a:pt x="7" y="0"/>
                    <a:pt x="5" y="1"/>
                    <a:pt x="3" y="2"/>
                  </a:cubicBezTo>
                  <a:cubicBezTo>
                    <a:pt x="1" y="4"/>
                    <a:pt x="0" y="7"/>
                    <a:pt x="0" y="9"/>
                  </a:cubicBezTo>
                  <a:cubicBezTo>
                    <a:pt x="0" y="12"/>
                    <a:pt x="1" y="14"/>
                    <a:pt x="3" y="16"/>
                  </a:cubicBezTo>
                  <a:cubicBezTo>
                    <a:pt x="5" y="17"/>
                    <a:pt x="7" y="18"/>
                    <a:pt x="10" y="18"/>
                  </a:cubicBezTo>
                  <a:cubicBezTo>
                    <a:pt x="13" y="18"/>
                    <a:pt x="15" y="17"/>
                    <a:pt x="17" y="16"/>
                  </a:cubicBezTo>
                  <a:cubicBezTo>
                    <a:pt x="18" y="14"/>
                    <a:pt x="19" y="12"/>
                    <a:pt x="19" y="9"/>
                  </a:cubicBezTo>
                  <a:cubicBezTo>
                    <a:pt x="19" y="6"/>
                    <a:pt x="18" y="4"/>
                    <a:pt x="17" y="2"/>
                  </a:cubicBezTo>
                  <a:cubicBezTo>
                    <a:pt x="15" y="1"/>
                    <a:pt x="12" y="0"/>
                    <a:pt x="1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 name="Rectangle 17">
              <a:extLst>
                <a:ext uri="{FF2B5EF4-FFF2-40B4-BE49-F238E27FC236}">
                  <a16:creationId xmlns:a16="http://schemas.microsoft.com/office/drawing/2014/main" id="{7B6F8562-C3CB-5305-FB0B-63FF8D97092D}"/>
                </a:ext>
              </a:extLst>
            </p:cNvPr>
            <p:cNvSpPr>
              <a:spLocks noChangeArrowheads="1"/>
            </p:cNvSpPr>
            <p:nvPr/>
          </p:nvSpPr>
          <p:spPr bwMode="auto">
            <a:xfrm>
              <a:off x="1804988" y="438150"/>
              <a:ext cx="11113" cy="619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 name="Freeform 18">
              <a:extLst>
                <a:ext uri="{FF2B5EF4-FFF2-40B4-BE49-F238E27FC236}">
                  <a16:creationId xmlns:a16="http://schemas.microsoft.com/office/drawing/2014/main" id="{AAAB2CA3-ACC4-BAB9-7B09-8D2F882AE852}"/>
                </a:ext>
              </a:extLst>
            </p:cNvPr>
            <p:cNvSpPr>
              <a:spLocks/>
            </p:cNvSpPr>
            <p:nvPr/>
          </p:nvSpPr>
          <p:spPr bwMode="auto">
            <a:xfrm>
              <a:off x="1828801" y="436563"/>
              <a:ext cx="47625" cy="65088"/>
            </a:xfrm>
            <a:custGeom>
              <a:avLst/>
              <a:gdLst>
                <a:gd name="T0" fmla="*/ 44 w 59"/>
                <a:gd name="T1" fmla="*/ 36 h 79"/>
                <a:gd name="T2" fmla="*/ 37 w 59"/>
                <a:gd name="T3" fmla="*/ 34 h 79"/>
                <a:gd name="T4" fmla="*/ 30 w 59"/>
                <a:gd name="T5" fmla="*/ 31 h 79"/>
                <a:gd name="T6" fmla="*/ 24 w 59"/>
                <a:gd name="T7" fmla="*/ 29 h 79"/>
                <a:gd name="T8" fmla="*/ 20 w 59"/>
                <a:gd name="T9" fmla="*/ 26 h 79"/>
                <a:gd name="T10" fmla="*/ 18 w 59"/>
                <a:gd name="T11" fmla="*/ 21 h 79"/>
                <a:gd name="T12" fmla="*/ 22 w 59"/>
                <a:gd name="T13" fmla="*/ 14 h 79"/>
                <a:gd name="T14" fmla="*/ 32 w 59"/>
                <a:gd name="T15" fmla="*/ 12 h 79"/>
                <a:gd name="T16" fmla="*/ 52 w 59"/>
                <a:gd name="T17" fmla="*/ 20 h 79"/>
                <a:gd name="T18" fmla="*/ 58 w 59"/>
                <a:gd name="T19" fmla="*/ 10 h 79"/>
                <a:gd name="T20" fmla="*/ 55 w 59"/>
                <a:gd name="T21" fmla="*/ 8 h 79"/>
                <a:gd name="T22" fmla="*/ 46 w 59"/>
                <a:gd name="T23" fmla="*/ 3 h 79"/>
                <a:gd name="T24" fmla="*/ 32 w 59"/>
                <a:gd name="T25" fmla="*/ 0 h 79"/>
                <a:gd name="T26" fmla="*/ 12 w 59"/>
                <a:gd name="T27" fmla="*/ 7 h 79"/>
                <a:gd name="T28" fmla="*/ 4 w 59"/>
                <a:gd name="T29" fmla="*/ 23 h 79"/>
                <a:gd name="T30" fmla="*/ 6 w 59"/>
                <a:gd name="T31" fmla="*/ 31 h 79"/>
                <a:gd name="T32" fmla="*/ 11 w 59"/>
                <a:gd name="T33" fmla="*/ 37 h 79"/>
                <a:gd name="T34" fmla="*/ 15 w 59"/>
                <a:gd name="T35" fmla="*/ 40 h 79"/>
                <a:gd name="T36" fmla="*/ 19 w 59"/>
                <a:gd name="T37" fmla="*/ 42 h 79"/>
                <a:gd name="T38" fmla="*/ 23 w 59"/>
                <a:gd name="T39" fmla="*/ 44 h 79"/>
                <a:gd name="T40" fmla="*/ 29 w 59"/>
                <a:gd name="T41" fmla="*/ 45 h 79"/>
                <a:gd name="T42" fmla="*/ 33 w 59"/>
                <a:gd name="T43" fmla="*/ 47 h 79"/>
                <a:gd name="T44" fmla="*/ 38 w 59"/>
                <a:gd name="T45" fmla="*/ 49 h 79"/>
                <a:gd name="T46" fmla="*/ 42 w 59"/>
                <a:gd name="T47" fmla="*/ 52 h 79"/>
                <a:gd name="T48" fmla="*/ 45 w 59"/>
                <a:gd name="T49" fmla="*/ 57 h 79"/>
                <a:gd name="T50" fmla="*/ 41 w 59"/>
                <a:gd name="T51" fmla="*/ 65 h 79"/>
                <a:gd name="T52" fmla="*/ 30 w 59"/>
                <a:gd name="T53" fmla="*/ 67 h 79"/>
                <a:gd name="T54" fmla="*/ 18 w 59"/>
                <a:gd name="T55" fmla="*/ 64 h 79"/>
                <a:gd name="T56" fmla="*/ 8 w 59"/>
                <a:gd name="T57" fmla="*/ 57 h 79"/>
                <a:gd name="T58" fmla="*/ 0 w 59"/>
                <a:gd name="T59" fmla="*/ 66 h 79"/>
                <a:gd name="T60" fmla="*/ 12 w 59"/>
                <a:gd name="T61" fmla="*/ 74 h 79"/>
                <a:gd name="T62" fmla="*/ 30 w 59"/>
                <a:gd name="T63" fmla="*/ 79 h 79"/>
                <a:gd name="T64" fmla="*/ 52 w 59"/>
                <a:gd name="T65" fmla="*/ 72 h 79"/>
                <a:gd name="T66" fmla="*/ 59 w 59"/>
                <a:gd name="T67" fmla="*/ 55 h 79"/>
                <a:gd name="T68" fmla="*/ 44 w 59"/>
                <a:gd name="T69" fmla="*/ 36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9" h="79">
                  <a:moveTo>
                    <a:pt x="44" y="36"/>
                  </a:moveTo>
                  <a:cubicBezTo>
                    <a:pt x="43" y="36"/>
                    <a:pt x="41" y="35"/>
                    <a:pt x="37" y="34"/>
                  </a:cubicBezTo>
                  <a:cubicBezTo>
                    <a:pt x="34" y="33"/>
                    <a:pt x="31" y="32"/>
                    <a:pt x="30" y="31"/>
                  </a:cubicBezTo>
                  <a:cubicBezTo>
                    <a:pt x="27" y="30"/>
                    <a:pt x="25" y="30"/>
                    <a:pt x="24" y="29"/>
                  </a:cubicBezTo>
                  <a:cubicBezTo>
                    <a:pt x="23" y="29"/>
                    <a:pt x="22" y="28"/>
                    <a:pt x="20" y="26"/>
                  </a:cubicBezTo>
                  <a:cubicBezTo>
                    <a:pt x="19" y="25"/>
                    <a:pt x="18" y="23"/>
                    <a:pt x="18" y="21"/>
                  </a:cubicBezTo>
                  <a:cubicBezTo>
                    <a:pt x="18" y="18"/>
                    <a:pt x="19" y="15"/>
                    <a:pt x="22" y="14"/>
                  </a:cubicBezTo>
                  <a:cubicBezTo>
                    <a:pt x="24" y="12"/>
                    <a:pt x="28" y="12"/>
                    <a:pt x="32" y="12"/>
                  </a:cubicBezTo>
                  <a:cubicBezTo>
                    <a:pt x="39" y="12"/>
                    <a:pt x="46" y="14"/>
                    <a:pt x="52" y="20"/>
                  </a:cubicBezTo>
                  <a:cubicBezTo>
                    <a:pt x="58" y="10"/>
                    <a:pt x="58" y="10"/>
                    <a:pt x="58" y="10"/>
                  </a:cubicBezTo>
                  <a:cubicBezTo>
                    <a:pt x="58" y="10"/>
                    <a:pt x="57" y="9"/>
                    <a:pt x="55" y="8"/>
                  </a:cubicBezTo>
                  <a:cubicBezTo>
                    <a:pt x="53" y="6"/>
                    <a:pt x="50" y="5"/>
                    <a:pt x="46" y="3"/>
                  </a:cubicBezTo>
                  <a:cubicBezTo>
                    <a:pt x="41" y="1"/>
                    <a:pt x="37" y="0"/>
                    <a:pt x="32" y="0"/>
                  </a:cubicBezTo>
                  <a:cubicBezTo>
                    <a:pt x="23" y="0"/>
                    <a:pt x="17" y="3"/>
                    <a:pt x="12" y="7"/>
                  </a:cubicBezTo>
                  <a:cubicBezTo>
                    <a:pt x="7" y="11"/>
                    <a:pt x="4" y="16"/>
                    <a:pt x="4" y="23"/>
                  </a:cubicBezTo>
                  <a:cubicBezTo>
                    <a:pt x="4" y="26"/>
                    <a:pt x="5" y="29"/>
                    <a:pt x="6" y="31"/>
                  </a:cubicBezTo>
                  <a:cubicBezTo>
                    <a:pt x="7" y="33"/>
                    <a:pt x="8" y="35"/>
                    <a:pt x="11" y="37"/>
                  </a:cubicBezTo>
                  <a:cubicBezTo>
                    <a:pt x="13" y="39"/>
                    <a:pt x="14" y="40"/>
                    <a:pt x="15" y="40"/>
                  </a:cubicBezTo>
                  <a:cubicBezTo>
                    <a:pt x="16" y="41"/>
                    <a:pt x="18" y="41"/>
                    <a:pt x="19" y="42"/>
                  </a:cubicBezTo>
                  <a:cubicBezTo>
                    <a:pt x="20" y="43"/>
                    <a:pt x="22" y="43"/>
                    <a:pt x="23" y="44"/>
                  </a:cubicBezTo>
                  <a:cubicBezTo>
                    <a:pt x="25" y="44"/>
                    <a:pt x="27" y="45"/>
                    <a:pt x="29" y="45"/>
                  </a:cubicBezTo>
                  <a:cubicBezTo>
                    <a:pt x="31" y="46"/>
                    <a:pt x="32" y="47"/>
                    <a:pt x="33" y="47"/>
                  </a:cubicBezTo>
                  <a:cubicBezTo>
                    <a:pt x="35" y="48"/>
                    <a:pt x="37" y="48"/>
                    <a:pt x="38" y="49"/>
                  </a:cubicBezTo>
                  <a:cubicBezTo>
                    <a:pt x="39" y="49"/>
                    <a:pt x="41" y="50"/>
                    <a:pt x="42" y="52"/>
                  </a:cubicBezTo>
                  <a:cubicBezTo>
                    <a:pt x="44" y="53"/>
                    <a:pt x="45" y="55"/>
                    <a:pt x="45" y="57"/>
                  </a:cubicBezTo>
                  <a:cubicBezTo>
                    <a:pt x="45" y="61"/>
                    <a:pt x="44" y="63"/>
                    <a:pt x="41" y="65"/>
                  </a:cubicBezTo>
                  <a:cubicBezTo>
                    <a:pt x="38" y="66"/>
                    <a:pt x="35" y="67"/>
                    <a:pt x="30" y="67"/>
                  </a:cubicBezTo>
                  <a:cubicBezTo>
                    <a:pt x="26" y="67"/>
                    <a:pt x="22" y="66"/>
                    <a:pt x="18" y="64"/>
                  </a:cubicBezTo>
                  <a:cubicBezTo>
                    <a:pt x="14" y="62"/>
                    <a:pt x="10" y="59"/>
                    <a:pt x="8" y="57"/>
                  </a:cubicBezTo>
                  <a:cubicBezTo>
                    <a:pt x="0" y="66"/>
                    <a:pt x="0" y="66"/>
                    <a:pt x="0" y="66"/>
                  </a:cubicBezTo>
                  <a:cubicBezTo>
                    <a:pt x="3" y="69"/>
                    <a:pt x="7" y="71"/>
                    <a:pt x="12" y="74"/>
                  </a:cubicBezTo>
                  <a:cubicBezTo>
                    <a:pt x="17" y="77"/>
                    <a:pt x="23" y="79"/>
                    <a:pt x="30" y="79"/>
                  </a:cubicBezTo>
                  <a:cubicBezTo>
                    <a:pt x="39" y="79"/>
                    <a:pt x="47" y="76"/>
                    <a:pt x="52" y="72"/>
                  </a:cubicBezTo>
                  <a:cubicBezTo>
                    <a:pt x="57" y="67"/>
                    <a:pt x="59" y="62"/>
                    <a:pt x="59" y="55"/>
                  </a:cubicBezTo>
                  <a:cubicBezTo>
                    <a:pt x="59" y="47"/>
                    <a:pt x="54" y="40"/>
                    <a:pt x="44"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 name="Freeform 19">
              <a:extLst>
                <a:ext uri="{FF2B5EF4-FFF2-40B4-BE49-F238E27FC236}">
                  <a16:creationId xmlns:a16="http://schemas.microsoft.com/office/drawing/2014/main" id="{995386EE-0219-9B59-3015-DA98004633E3}"/>
                </a:ext>
              </a:extLst>
            </p:cNvPr>
            <p:cNvSpPr>
              <a:spLocks/>
            </p:cNvSpPr>
            <p:nvPr/>
          </p:nvSpPr>
          <p:spPr bwMode="auto">
            <a:xfrm>
              <a:off x="1960563" y="436563"/>
              <a:ext cx="36513" cy="63500"/>
            </a:xfrm>
            <a:custGeom>
              <a:avLst/>
              <a:gdLst>
                <a:gd name="T0" fmla="*/ 24 w 43"/>
                <a:gd name="T1" fmla="*/ 5 h 77"/>
                <a:gd name="T2" fmla="*/ 15 w 43"/>
                <a:gd name="T3" fmla="*/ 17 h 77"/>
                <a:gd name="T4" fmla="*/ 14 w 43"/>
                <a:gd name="T5" fmla="*/ 2 h 77"/>
                <a:gd name="T6" fmla="*/ 0 w 43"/>
                <a:gd name="T7" fmla="*/ 2 h 77"/>
                <a:gd name="T8" fmla="*/ 0 w 43"/>
                <a:gd name="T9" fmla="*/ 77 h 77"/>
                <a:gd name="T10" fmla="*/ 15 w 43"/>
                <a:gd name="T11" fmla="*/ 77 h 77"/>
                <a:gd name="T12" fmla="*/ 15 w 43"/>
                <a:gd name="T13" fmla="*/ 35 h 77"/>
                <a:gd name="T14" fmla="*/ 25 w 43"/>
                <a:gd name="T15" fmla="*/ 18 h 77"/>
                <a:gd name="T16" fmla="*/ 35 w 43"/>
                <a:gd name="T17" fmla="*/ 14 h 77"/>
                <a:gd name="T18" fmla="*/ 41 w 43"/>
                <a:gd name="T19" fmla="*/ 15 h 77"/>
                <a:gd name="T20" fmla="*/ 43 w 43"/>
                <a:gd name="T21" fmla="*/ 1 h 77"/>
                <a:gd name="T22" fmla="*/ 37 w 43"/>
                <a:gd name="T23" fmla="*/ 0 h 77"/>
                <a:gd name="T24" fmla="*/ 24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4" y="5"/>
                  </a:moveTo>
                  <a:cubicBezTo>
                    <a:pt x="20" y="8"/>
                    <a:pt x="17" y="12"/>
                    <a:pt x="15" y="17"/>
                  </a:cubicBezTo>
                  <a:cubicBezTo>
                    <a:pt x="14" y="2"/>
                    <a:pt x="14" y="2"/>
                    <a:pt x="14" y="2"/>
                  </a:cubicBezTo>
                  <a:cubicBezTo>
                    <a:pt x="0" y="2"/>
                    <a:pt x="0" y="2"/>
                    <a:pt x="0" y="2"/>
                  </a:cubicBezTo>
                  <a:cubicBezTo>
                    <a:pt x="0" y="77"/>
                    <a:pt x="0" y="77"/>
                    <a:pt x="0" y="77"/>
                  </a:cubicBezTo>
                  <a:cubicBezTo>
                    <a:pt x="15" y="77"/>
                    <a:pt x="15" y="77"/>
                    <a:pt x="15" y="77"/>
                  </a:cubicBezTo>
                  <a:cubicBezTo>
                    <a:pt x="15" y="35"/>
                    <a:pt x="15" y="35"/>
                    <a:pt x="15" y="35"/>
                  </a:cubicBezTo>
                  <a:cubicBezTo>
                    <a:pt x="16" y="27"/>
                    <a:pt x="19" y="22"/>
                    <a:pt x="25" y="18"/>
                  </a:cubicBezTo>
                  <a:cubicBezTo>
                    <a:pt x="28" y="16"/>
                    <a:pt x="32" y="14"/>
                    <a:pt x="35" y="14"/>
                  </a:cubicBezTo>
                  <a:cubicBezTo>
                    <a:pt x="38" y="14"/>
                    <a:pt x="40" y="15"/>
                    <a:pt x="41" y="15"/>
                  </a:cubicBezTo>
                  <a:cubicBezTo>
                    <a:pt x="43" y="1"/>
                    <a:pt x="43" y="1"/>
                    <a:pt x="43" y="1"/>
                  </a:cubicBezTo>
                  <a:cubicBezTo>
                    <a:pt x="37" y="0"/>
                    <a:pt x="37" y="0"/>
                    <a:pt x="37" y="0"/>
                  </a:cubicBezTo>
                  <a:cubicBezTo>
                    <a:pt x="32" y="0"/>
                    <a:pt x="28" y="2"/>
                    <a:pt x="24"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3" name="Freeform 20">
              <a:extLst>
                <a:ext uri="{FF2B5EF4-FFF2-40B4-BE49-F238E27FC236}">
                  <a16:creationId xmlns:a16="http://schemas.microsoft.com/office/drawing/2014/main" id="{2960E1C6-F590-264A-344E-7EF84C9D9013}"/>
                </a:ext>
              </a:extLst>
            </p:cNvPr>
            <p:cNvSpPr>
              <a:spLocks/>
            </p:cNvSpPr>
            <p:nvPr/>
          </p:nvSpPr>
          <p:spPr bwMode="auto">
            <a:xfrm>
              <a:off x="2000251" y="438150"/>
              <a:ext cx="58738" cy="85725"/>
            </a:xfrm>
            <a:custGeom>
              <a:avLst/>
              <a:gdLst>
                <a:gd name="T0" fmla="*/ 57 w 72"/>
                <a:gd name="T1" fmla="*/ 0 h 103"/>
                <a:gd name="T2" fmla="*/ 36 w 72"/>
                <a:gd name="T3" fmla="*/ 61 h 103"/>
                <a:gd name="T4" fmla="*/ 15 w 72"/>
                <a:gd name="T5" fmla="*/ 0 h 103"/>
                <a:gd name="T6" fmla="*/ 0 w 72"/>
                <a:gd name="T7" fmla="*/ 0 h 103"/>
                <a:gd name="T8" fmla="*/ 28 w 72"/>
                <a:gd name="T9" fmla="*/ 74 h 103"/>
                <a:gd name="T10" fmla="*/ 25 w 72"/>
                <a:gd name="T11" fmla="*/ 83 h 103"/>
                <a:gd name="T12" fmla="*/ 21 w 72"/>
                <a:gd name="T13" fmla="*/ 90 h 103"/>
                <a:gd name="T14" fmla="*/ 16 w 72"/>
                <a:gd name="T15" fmla="*/ 91 h 103"/>
                <a:gd name="T16" fmla="*/ 8 w 72"/>
                <a:gd name="T17" fmla="*/ 89 h 103"/>
                <a:gd name="T18" fmla="*/ 5 w 72"/>
                <a:gd name="T19" fmla="*/ 100 h 103"/>
                <a:gd name="T20" fmla="*/ 6 w 72"/>
                <a:gd name="T21" fmla="*/ 101 h 103"/>
                <a:gd name="T22" fmla="*/ 12 w 72"/>
                <a:gd name="T23" fmla="*/ 103 h 103"/>
                <a:gd name="T24" fmla="*/ 19 w 72"/>
                <a:gd name="T25" fmla="*/ 103 h 103"/>
                <a:gd name="T26" fmla="*/ 31 w 72"/>
                <a:gd name="T27" fmla="*/ 100 h 103"/>
                <a:gd name="T28" fmla="*/ 39 w 72"/>
                <a:gd name="T29" fmla="*/ 87 h 103"/>
                <a:gd name="T30" fmla="*/ 72 w 72"/>
                <a:gd name="T31" fmla="*/ 0 h 103"/>
                <a:gd name="T32" fmla="*/ 57 w 72"/>
                <a:gd name="T33"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103">
                  <a:moveTo>
                    <a:pt x="57" y="0"/>
                  </a:moveTo>
                  <a:cubicBezTo>
                    <a:pt x="36" y="61"/>
                    <a:pt x="36" y="61"/>
                    <a:pt x="36" y="61"/>
                  </a:cubicBezTo>
                  <a:cubicBezTo>
                    <a:pt x="15" y="0"/>
                    <a:pt x="15" y="0"/>
                    <a:pt x="15" y="0"/>
                  </a:cubicBezTo>
                  <a:cubicBezTo>
                    <a:pt x="0" y="0"/>
                    <a:pt x="0" y="0"/>
                    <a:pt x="0" y="0"/>
                  </a:cubicBezTo>
                  <a:cubicBezTo>
                    <a:pt x="28" y="74"/>
                    <a:pt x="28" y="74"/>
                    <a:pt x="28" y="74"/>
                  </a:cubicBezTo>
                  <a:cubicBezTo>
                    <a:pt x="25" y="83"/>
                    <a:pt x="25" y="83"/>
                    <a:pt x="25" y="83"/>
                  </a:cubicBezTo>
                  <a:cubicBezTo>
                    <a:pt x="24" y="87"/>
                    <a:pt x="22" y="89"/>
                    <a:pt x="21" y="90"/>
                  </a:cubicBezTo>
                  <a:cubicBezTo>
                    <a:pt x="20" y="91"/>
                    <a:pt x="18" y="91"/>
                    <a:pt x="16" y="91"/>
                  </a:cubicBezTo>
                  <a:cubicBezTo>
                    <a:pt x="14" y="91"/>
                    <a:pt x="11" y="91"/>
                    <a:pt x="8" y="89"/>
                  </a:cubicBezTo>
                  <a:cubicBezTo>
                    <a:pt x="5" y="100"/>
                    <a:pt x="5" y="100"/>
                    <a:pt x="5" y="100"/>
                  </a:cubicBezTo>
                  <a:cubicBezTo>
                    <a:pt x="6" y="101"/>
                    <a:pt x="6" y="101"/>
                    <a:pt x="6" y="101"/>
                  </a:cubicBezTo>
                  <a:cubicBezTo>
                    <a:pt x="7" y="102"/>
                    <a:pt x="9" y="102"/>
                    <a:pt x="12" y="103"/>
                  </a:cubicBezTo>
                  <a:cubicBezTo>
                    <a:pt x="14" y="103"/>
                    <a:pt x="17" y="103"/>
                    <a:pt x="19" y="103"/>
                  </a:cubicBezTo>
                  <a:cubicBezTo>
                    <a:pt x="24" y="103"/>
                    <a:pt x="28" y="102"/>
                    <a:pt x="31" y="100"/>
                  </a:cubicBezTo>
                  <a:cubicBezTo>
                    <a:pt x="34" y="97"/>
                    <a:pt x="36" y="93"/>
                    <a:pt x="39" y="87"/>
                  </a:cubicBezTo>
                  <a:cubicBezTo>
                    <a:pt x="72" y="0"/>
                    <a:pt x="72" y="0"/>
                    <a:pt x="72" y="0"/>
                  </a:cubicBezTo>
                  <a:lnTo>
                    <a:pt x="5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4" name="Freeform 21">
              <a:extLst>
                <a:ext uri="{FF2B5EF4-FFF2-40B4-BE49-F238E27FC236}">
                  <a16:creationId xmlns:a16="http://schemas.microsoft.com/office/drawing/2014/main" id="{8279F213-F01D-0BA8-7DEC-BF8F2017D953}"/>
                </a:ext>
              </a:extLst>
            </p:cNvPr>
            <p:cNvSpPr>
              <a:spLocks noEditPoints="1"/>
            </p:cNvSpPr>
            <p:nvPr/>
          </p:nvSpPr>
          <p:spPr bwMode="auto">
            <a:xfrm>
              <a:off x="1547813" y="-96838"/>
              <a:ext cx="352425" cy="422275"/>
            </a:xfrm>
            <a:custGeom>
              <a:avLst/>
              <a:gdLst>
                <a:gd name="T0" fmla="*/ 327 w 425"/>
                <a:gd name="T1" fmla="*/ 247 h 510"/>
                <a:gd name="T2" fmla="*/ 415 w 425"/>
                <a:gd name="T3" fmla="*/ 130 h 510"/>
                <a:gd name="T4" fmla="*/ 268 w 425"/>
                <a:gd name="T5" fmla="*/ 0 h 510"/>
                <a:gd name="T6" fmla="*/ 0 w 425"/>
                <a:gd name="T7" fmla="*/ 0 h 510"/>
                <a:gd name="T8" fmla="*/ 0 w 425"/>
                <a:gd name="T9" fmla="*/ 510 h 510"/>
                <a:gd name="T10" fmla="*/ 277 w 425"/>
                <a:gd name="T11" fmla="*/ 510 h 510"/>
                <a:gd name="T12" fmla="*/ 425 w 425"/>
                <a:gd name="T13" fmla="*/ 373 h 510"/>
                <a:gd name="T14" fmla="*/ 327 w 425"/>
                <a:gd name="T15" fmla="*/ 247 h 510"/>
                <a:gd name="T16" fmla="*/ 109 w 425"/>
                <a:gd name="T17" fmla="*/ 92 h 510"/>
                <a:gd name="T18" fmla="*/ 245 w 425"/>
                <a:gd name="T19" fmla="*/ 92 h 510"/>
                <a:gd name="T20" fmla="*/ 304 w 425"/>
                <a:gd name="T21" fmla="*/ 148 h 510"/>
                <a:gd name="T22" fmla="*/ 245 w 425"/>
                <a:gd name="T23" fmla="*/ 205 h 510"/>
                <a:gd name="T24" fmla="*/ 109 w 425"/>
                <a:gd name="T25" fmla="*/ 205 h 510"/>
                <a:gd name="T26" fmla="*/ 109 w 425"/>
                <a:gd name="T27" fmla="*/ 92 h 510"/>
                <a:gd name="T28" fmla="*/ 249 w 425"/>
                <a:gd name="T29" fmla="*/ 417 h 510"/>
                <a:gd name="T30" fmla="*/ 249 w 425"/>
                <a:gd name="T31" fmla="*/ 418 h 510"/>
                <a:gd name="T32" fmla="*/ 109 w 425"/>
                <a:gd name="T33" fmla="*/ 418 h 510"/>
                <a:gd name="T34" fmla="*/ 109 w 425"/>
                <a:gd name="T35" fmla="*/ 298 h 510"/>
                <a:gd name="T36" fmla="*/ 249 w 425"/>
                <a:gd name="T37" fmla="*/ 298 h 510"/>
                <a:gd name="T38" fmla="*/ 315 w 425"/>
                <a:gd name="T39" fmla="*/ 357 h 510"/>
                <a:gd name="T40" fmla="*/ 249 w 425"/>
                <a:gd name="T41" fmla="*/ 417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25" h="510">
                  <a:moveTo>
                    <a:pt x="327" y="247"/>
                  </a:moveTo>
                  <a:cubicBezTo>
                    <a:pt x="375" y="237"/>
                    <a:pt x="415" y="194"/>
                    <a:pt x="415" y="130"/>
                  </a:cubicBezTo>
                  <a:cubicBezTo>
                    <a:pt x="415" y="62"/>
                    <a:pt x="365" y="0"/>
                    <a:pt x="268" y="0"/>
                  </a:cubicBezTo>
                  <a:cubicBezTo>
                    <a:pt x="0" y="0"/>
                    <a:pt x="0" y="0"/>
                    <a:pt x="0" y="0"/>
                  </a:cubicBezTo>
                  <a:cubicBezTo>
                    <a:pt x="0" y="510"/>
                    <a:pt x="0" y="510"/>
                    <a:pt x="0" y="510"/>
                  </a:cubicBezTo>
                  <a:cubicBezTo>
                    <a:pt x="277" y="510"/>
                    <a:pt x="277" y="510"/>
                    <a:pt x="277" y="510"/>
                  </a:cubicBezTo>
                  <a:cubicBezTo>
                    <a:pt x="374" y="510"/>
                    <a:pt x="425" y="449"/>
                    <a:pt x="425" y="373"/>
                  </a:cubicBezTo>
                  <a:cubicBezTo>
                    <a:pt x="425" y="309"/>
                    <a:pt x="381" y="256"/>
                    <a:pt x="327" y="247"/>
                  </a:cubicBezTo>
                  <a:close/>
                  <a:moveTo>
                    <a:pt x="109" y="92"/>
                  </a:moveTo>
                  <a:cubicBezTo>
                    <a:pt x="245" y="92"/>
                    <a:pt x="245" y="92"/>
                    <a:pt x="245" y="92"/>
                  </a:cubicBezTo>
                  <a:cubicBezTo>
                    <a:pt x="281" y="92"/>
                    <a:pt x="304" y="117"/>
                    <a:pt x="304" y="148"/>
                  </a:cubicBezTo>
                  <a:cubicBezTo>
                    <a:pt x="304" y="181"/>
                    <a:pt x="281" y="205"/>
                    <a:pt x="245" y="205"/>
                  </a:cubicBezTo>
                  <a:cubicBezTo>
                    <a:pt x="109" y="205"/>
                    <a:pt x="109" y="205"/>
                    <a:pt x="109" y="205"/>
                  </a:cubicBezTo>
                  <a:lnTo>
                    <a:pt x="109" y="92"/>
                  </a:lnTo>
                  <a:close/>
                  <a:moveTo>
                    <a:pt x="249" y="417"/>
                  </a:moveTo>
                  <a:cubicBezTo>
                    <a:pt x="249" y="418"/>
                    <a:pt x="249" y="418"/>
                    <a:pt x="249" y="418"/>
                  </a:cubicBezTo>
                  <a:cubicBezTo>
                    <a:pt x="109" y="418"/>
                    <a:pt x="109" y="418"/>
                    <a:pt x="109" y="418"/>
                  </a:cubicBezTo>
                  <a:cubicBezTo>
                    <a:pt x="109" y="298"/>
                    <a:pt x="109" y="298"/>
                    <a:pt x="109" y="298"/>
                  </a:cubicBezTo>
                  <a:cubicBezTo>
                    <a:pt x="249" y="298"/>
                    <a:pt x="249" y="298"/>
                    <a:pt x="249" y="298"/>
                  </a:cubicBezTo>
                  <a:cubicBezTo>
                    <a:pt x="292" y="298"/>
                    <a:pt x="315" y="325"/>
                    <a:pt x="315" y="357"/>
                  </a:cubicBezTo>
                  <a:cubicBezTo>
                    <a:pt x="315" y="394"/>
                    <a:pt x="290" y="417"/>
                    <a:pt x="249" y="4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5" name="Freeform 22">
              <a:extLst>
                <a:ext uri="{FF2B5EF4-FFF2-40B4-BE49-F238E27FC236}">
                  <a16:creationId xmlns:a16="http://schemas.microsoft.com/office/drawing/2014/main" id="{05C0F3AF-1E64-F4C9-5564-207AB298F6B9}"/>
                </a:ext>
              </a:extLst>
            </p:cNvPr>
            <p:cNvSpPr>
              <a:spLocks/>
            </p:cNvSpPr>
            <p:nvPr/>
          </p:nvSpPr>
          <p:spPr bwMode="auto">
            <a:xfrm>
              <a:off x="1139826" y="-103188"/>
              <a:ext cx="347663" cy="436563"/>
            </a:xfrm>
            <a:custGeom>
              <a:avLst/>
              <a:gdLst>
                <a:gd name="T0" fmla="*/ 59 w 420"/>
                <a:gd name="T1" fmla="*/ 363 h 527"/>
                <a:gd name="T2" fmla="*/ 221 w 420"/>
                <a:gd name="T3" fmla="*/ 431 h 527"/>
                <a:gd name="T4" fmla="*/ 310 w 420"/>
                <a:gd name="T5" fmla="*/ 374 h 527"/>
                <a:gd name="T6" fmla="*/ 207 w 420"/>
                <a:gd name="T7" fmla="*/ 309 h 527"/>
                <a:gd name="T8" fmla="*/ 17 w 420"/>
                <a:gd name="T9" fmla="*/ 154 h 527"/>
                <a:gd name="T10" fmla="*/ 210 w 420"/>
                <a:gd name="T11" fmla="*/ 0 h 527"/>
                <a:gd name="T12" fmla="*/ 409 w 420"/>
                <a:gd name="T13" fmla="*/ 71 h 527"/>
                <a:gd name="T14" fmla="*/ 349 w 420"/>
                <a:gd name="T15" fmla="*/ 151 h 527"/>
                <a:gd name="T16" fmla="*/ 203 w 420"/>
                <a:gd name="T17" fmla="*/ 95 h 527"/>
                <a:gd name="T18" fmla="*/ 128 w 420"/>
                <a:gd name="T19" fmla="*/ 147 h 527"/>
                <a:gd name="T20" fmla="*/ 229 w 420"/>
                <a:gd name="T21" fmla="*/ 206 h 527"/>
                <a:gd name="T22" fmla="*/ 420 w 420"/>
                <a:gd name="T23" fmla="*/ 363 h 527"/>
                <a:gd name="T24" fmla="*/ 216 w 420"/>
                <a:gd name="T25" fmla="*/ 527 h 527"/>
                <a:gd name="T26" fmla="*/ 0 w 420"/>
                <a:gd name="T27" fmla="*/ 446 h 527"/>
                <a:gd name="T28" fmla="*/ 59 w 420"/>
                <a:gd name="T29" fmla="*/ 363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0" h="527">
                  <a:moveTo>
                    <a:pt x="59" y="363"/>
                  </a:moveTo>
                  <a:cubicBezTo>
                    <a:pt x="95" y="400"/>
                    <a:pt x="151" y="431"/>
                    <a:pt x="221" y="431"/>
                  </a:cubicBezTo>
                  <a:cubicBezTo>
                    <a:pt x="281" y="431"/>
                    <a:pt x="310" y="403"/>
                    <a:pt x="310" y="374"/>
                  </a:cubicBezTo>
                  <a:cubicBezTo>
                    <a:pt x="310" y="336"/>
                    <a:pt x="266" y="323"/>
                    <a:pt x="207" y="309"/>
                  </a:cubicBezTo>
                  <a:cubicBezTo>
                    <a:pt x="124" y="290"/>
                    <a:pt x="17" y="267"/>
                    <a:pt x="17" y="154"/>
                  </a:cubicBezTo>
                  <a:cubicBezTo>
                    <a:pt x="17" y="69"/>
                    <a:pt x="90" y="0"/>
                    <a:pt x="210" y="0"/>
                  </a:cubicBezTo>
                  <a:cubicBezTo>
                    <a:pt x="291" y="0"/>
                    <a:pt x="359" y="24"/>
                    <a:pt x="409" y="71"/>
                  </a:cubicBezTo>
                  <a:cubicBezTo>
                    <a:pt x="349" y="151"/>
                    <a:pt x="349" y="151"/>
                    <a:pt x="349" y="151"/>
                  </a:cubicBezTo>
                  <a:cubicBezTo>
                    <a:pt x="308" y="113"/>
                    <a:pt x="253" y="95"/>
                    <a:pt x="203" y="95"/>
                  </a:cubicBezTo>
                  <a:cubicBezTo>
                    <a:pt x="154" y="95"/>
                    <a:pt x="128" y="117"/>
                    <a:pt x="128" y="147"/>
                  </a:cubicBezTo>
                  <a:cubicBezTo>
                    <a:pt x="128" y="182"/>
                    <a:pt x="170" y="192"/>
                    <a:pt x="229" y="206"/>
                  </a:cubicBezTo>
                  <a:cubicBezTo>
                    <a:pt x="313" y="225"/>
                    <a:pt x="420" y="250"/>
                    <a:pt x="420" y="363"/>
                  </a:cubicBezTo>
                  <a:cubicBezTo>
                    <a:pt x="420" y="457"/>
                    <a:pt x="353" y="527"/>
                    <a:pt x="216" y="527"/>
                  </a:cubicBezTo>
                  <a:cubicBezTo>
                    <a:pt x="118" y="527"/>
                    <a:pt x="48" y="494"/>
                    <a:pt x="0" y="446"/>
                  </a:cubicBezTo>
                  <a:lnTo>
                    <a:pt x="59" y="3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6" name="Rectangle 23">
              <a:extLst>
                <a:ext uri="{FF2B5EF4-FFF2-40B4-BE49-F238E27FC236}">
                  <a16:creationId xmlns:a16="http://schemas.microsoft.com/office/drawing/2014/main" id="{5308E799-0736-BCF1-CC1A-3F3E2248F93B}"/>
                </a:ext>
              </a:extLst>
            </p:cNvPr>
            <p:cNvSpPr>
              <a:spLocks noChangeArrowheads="1"/>
            </p:cNvSpPr>
            <p:nvPr/>
          </p:nvSpPr>
          <p:spPr bwMode="auto">
            <a:xfrm>
              <a:off x="1968501" y="-96838"/>
              <a:ext cx="88900" cy="422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7" name="Freeform 24">
              <a:extLst>
                <a:ext uri="{FF2B5EF4-FFF2-40B4-BE49-F238E27FC236}">
                  <a16:creationId xmlns:a16="http://schemas.microsoft.com/office/drawing/2014/main" id="{D9308C71-8329-D144-E136-1D34018B4D56}"/>
                </a:ext>
              </a:extLst>
            </p:cNvPr>
            <p:cNvSpPr>
              <a:spLocks noEditPoints="1"/>
            </p:cNvSpPr>
            <p:nvPr/>
          </p:nvSpPr>
          <p:spPr bwMode="auto">
            <a:xfrm>
              <a:off x="2498726" y="-31750"/>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7 h 136"/>
                <a:gd name="T12" fmla="*/ 113 w 113"/>
                <a:gd name="T13" fmla="*/ 68 h 136"/>
                <a:gd name="T14" fmla="*/ 92 w 113"/>
                <a:gd name="T15" fmla="*/ 119 h 136"/>
                <a:gd name="T16" fmla="*/ 78 w 113"/>
                <a:gd name="T17" fmla="*/ 28 h 136"/>
                <a:gd name="T18" fmla="*/ 45 w 113"/>
                <a:gd name="T19" fmla="*/ 16 h 136"/>
                <a:gd name="T20" fmla="*/ 20 w 113"/>
                <a:gd name="T21" fmla="*/ 16 h 136"/>
                <a:gd name="T22" fmla="*/ 20 w 113"/>
                <a:gd name="T23" fmla="*/ 120 h 136"/>
                <a:gd name="T24" fmla="*/ 45 w 113"/>
                <a:gd name="T25" fmla="*/ 120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6"/>
                    <a:pt x="92" y="17"/>
                  </a:cubicBezTo>
                  <a:cubicBezTo>
                    <a:pt x="103" y="28"/>
                    <a:pt x="113" y="44"/>
                    <a:pt x="113" y="68"/>
                  </a:cubicBezTo>
                  <a:cubicBezTo>
                    <a:pt x="113" y="91"/>
                    <a:pt x="104" y="108"/>
                    <a:pt x="92" y="119"/>
                  </a:cubicBezTo>
                  <a:close/>
                  <a:moveTo>
                    <a:pt x="78" y="28"/>
                  </a:moveTo>
                  <a:cubicBezTo>
                    <a:pt x="70" y="20"/>
                    <a:pt x="59" y="16"/>
                    <a:pt x="45" y="16"/>
                  </a:cubicBezTo>
                  <a:cubicBezTo>
                    <a:pt x="20" y="16"/>
                    <a:pt x="20" y="16"/>
                    <a:pt x="20" y="16"/>
                  </a:cubicBezTo>
                  <a:cubicBezTo>
                    <a:pt x="20" y="120"/>
                    <a:pt x="20" y="120"/>
                    <a:pt x="20" y="120"/>
                  </a:cubicBezTo>
                  <a:cubicBezTo>
                    <a:pt x="45" y="120"/>
                    <a:pt x="45" y="120"/>
                    <a:pt x="45" y="120"/>
                  </a:cubicBezTo>
                  <a:cubicBezTo>
                    <a:pt x="58" y="120"/>
                    <a:pt x="69" y="116"/>
                    <a:pt x="78" y="107"/>
                  </a:cubicBezTo>
                  <a:cubicBezTo>
                    <a:pt x="87" y="98"/>
                    <a:pt x="92" y="85"/>
                    <a:pt x="92" y="68"/>
                  </a:cubicBezTo>
                  <a:cubicBezTo>
                    <a:pt x="92" y="51"/>
                    <a:pt x="87" y="37"/>
                    <a:pt x="7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8" name="Freeform 25">
              <a:extLst>
                <a:ext uri="{FF2B5EF4-FFF2-40B4-BE49-F238E27FC236}">
                  <a16:creationId xmlns:a16="http://schemas.microsoft.com/office/drawing/2014/main" id="{9B065B41-2B00-5183-95B8-2C97D2776E9F}"/>
                </a:ext>
              </a:extLst>
            </p:cNvPr>
            <p:cNvSpPr>
              <a:spLocks/>
            </p:cNvSpPr>
            <p:nvPr/>
          </p:nvSpPr>
          <p:spPr bwMode="auto">
            <a:xfrm>
              <a:off x="2611438" y="-3175"/>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9" name="Freeform 26">
              <a:extLst>
                <a:ext uri="{FF2B5EF4-FFF2-40B4-BE49-F238E27FC236}">
                  <a16:creationId xmlns:a16="http://schemas.microsoft.com/office/drawing/2014/main" id="{AEBBA209-4388-44E3-1F5D-110C6416935E}"/>
                </a:ext>
              </a:extLst>
            </p:cNvPr>
            <p:cNvSpPr>
              <a:spLocks noEditPoints="1"/>
            </p:cNvSpPr>
            <p:nvPr/>
          </p:nvSpPr>
          <p:spPr bwMode="auto">
            <a:xfrm>
              <a:off x="2670176" y="-36513"/>
              <a:ext cx="20638" cy="117475"/>
            </a:xfrm>
            <a:custGeom>
              <a:avLst/>
              <a:gdLst>
                <a:gd name="T0" fmla="*/ 13 w 25"/>
                <a:gd name="T1" fmla="*/ 24 h 143"/>
                <a:gd name="T2" fmla="*/ 0 w 25"/>
                <a:gd name="T3" fmla="*/ 12 h 143"/>
                <a:gd name="T4" fmla="*/ 13 w 25"/>
                <a:gd name="T5" fmla="*/ 0 h 143"/>
                <a:gd name="T6" fmla="*/ 25 w 25"/>
                <a:gd name="T7" fmla="*/ 12 h 143"/>
                <a:gd name="T8" fmla="*/ 13 w 25"/>
                <a:gd name="T9" fmla="*/ 24 h 143"/>
                <a:gd name="T10" fmla="*/ 4 w 25"/>
                <a:gd name="T11" fmla="*/ 143 h 143"/>
                <a:gd name="T12" fmla="*/ 4 w 25"/>
                <a:gd name="T13" fmla="*/ 44 h 143"/>
                <a:gd name="T14" fmla="*/ 22 w 25"/>
                <a:gd name="T15" fmla="*/ 44 h 143"/>
                <a:gd name="T16" fmla="*/ 22 w 25"/>
                <a:gd name="T17" fmla="*/ 143 h 143"/>
                <a:gd name="T18" fmla="*/ 4 w 25"/>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3">
                  <a:moveTo>
                    <a:pt x="13" y="24"/>
                  </a:moveTo>
                  <a:cubicBezTo>
                    <a:pt x="6" y="24"/>
                    <a:pt x="0" y="19"/>
                    <a:pt x="0" y="12"/>
                  </a:cubicBezTo>
                  <a:cubicBezTo>
                    <a:pt x="0" y="5"/>
                    <a:pt x="6" y="0"/>
                    <a:pt x="13" y="0"/>
                  </a:cubicBezTo>
                  <a:cubicBezTo>
                    <a:pt x="20" y="0"/>
                    <a:pt x="25" y="5"/>
                    <a:pt x="25" y="12"/>
                  </a:cubicBezTo>
                  <a:cubicBezTo>
                    <a:pt x="25"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0" name="Freeform 27">
              <a:extLst>
                <a:ext uri="{FF2B5EF4-FFF2-40B4-BE49-F238E27FC236}">
                  <a16:creationId xmlns:a16="http://schemas.microsoft.com/office/drawing/2014/main" id="{4524D336-2EEE-036C-C9C9-0D5F156C9443}"/>
                </a:ext>
              </a:extLst>
            </p:cNvPr>
            <p:cNvSpPr>
              <a:spLocks/>
            </p:cNvSpPr>
            <p:nvPr/>
          </p:nvSpPr>
          <p:spPr bwMode="auto">
            <a:xfrm>
              <a:off x="2701926" y="-1588"/>
              <a:ext cx="80963" cy="82550"/>
            </a:xfrm>
            <a:custGeom>
              <a:avLst/>
              <a:gdLst>
                <a:gd name="T0" fmla="*/ 31 w 51"/>
                <a:gd name="T1" fmla="*/ 52 h 52"/>
                <a:gd name="T2" fmla="*/ 20 w 51"/>
                <a:gd name="T3" fmla="*/ 52 h 52"/>
                <a:gd name="T4" fmla="*/ 0 w 51"/>
                <a:gd name="T5" fmla="*/ 0 h 52"/>
                <a:gd name="T6" fmla="*/ 11 w 51"/>
                <a:gd name="T7" fmla="*/ 0 h 52"/>
                <a:gd name="T8" fmla="*/ 25 w 51"/>
                <a:gd name="T9" fmla="*/ 42 h 52"/>
                <a:gd name="T10" fmla="*/ 40 w 51"/>
                <a:gd name="T11" fmla="*/ 0 h 52"/>
                <a:gd name="T12" fmla="*/ 51 w 51"/>
                <a:gd name="T13" fmla="*/ 0 h 52"/>
                <a:gd name="T14" fmla="*/ 31 w 51"/>
                <a:gd name="T15" fmla="*/ 52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52">
                  <a:moveTo>
                    <a:pt x="31" y="52"/>
                  </a:moveTo>
                  <a:lnTo>
                    <a:pt x="20" y="52"/>
                  </a:lnTo>
                  <a:lnTo>
                    <a:pt x="0" y="0"/>
                  </a:lnTo>
                  <a:lnTo>
                    <a:pt x="11" y="0"/>
                  </a:lnTo>
                  <a:lnTo>
                    <a:pt x="25" y="42"/>
                  </a:lnTo>
                  <a:lnTo>
                    <a:pt x="40" y="0"/>
                  </a:lnTo>
                  <a:lnTo>
                    <a:pt x="51" y="0"/>
                  </a:lnTo>
                  <a:lnTo>
                    <a:pt x="31" y="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1" name="Freeform 28">
              <a:extLst>
                <a:ext uri="{FF2B5EF4-FFF2-40B4-BE49-F238E27FC236}">
                  <a16:creationId xmlns:a16="http://schemas.microsoft.com/office/drawing/2014/main" id="{7957D02A-F6AA-E7FB-776F-5DF982079E20}"/>
                </a:ext>
              </a:extLst>
            </p:cNvPr>
            <p:cNvSpPr>
              <a:spLocks noEditPoints="1"/>
            </p:cNvSpPr>
            <p:nvPr/>
          </p:nvSpPr>
          <p:spPr bwMode="auto">
            <a:xfrm>
              <a:off x="2789238" y="-3175"/>
              <a:ext cx="74613" cy="85725"/>
            </a:xfrm>
            <a:custGeom>
              <a:avLst/>
              <a:gdLst>
                <a:gd name="T0" fmla="*/ 20 w 90"/>
                <a:gd name="T1" fmla="*/ 56 h 103"/>
                <a:gd name="T2" fmla="*/ 49 w 90"/>
                <a:gd name="T3" fmla="*/ 88 h 103"/>
                <a:gd name="T4" fmla="*/ 80 w 90"/>
                <a:gd name="T5" fmla="*/ 77 h 103"/>
                <a:gd name="T6" fmla="*/ 87 w 90"/>
                <a:gd name="T7" fmla="*/ 89 h 103"/>
                <a:gd name="T8" fmla="*/ 47 w 90"/>
                <a:gd name="T9" fmla="*/ 103 h 103"/>
                <a:gd name="T10" fmla="*/ 0 w 90"/>
                <a:gd name="T11" fmla="*/ 52 h 103"/>
                <a:gd name="T12" fmla="*/ 47 w 90"/>
                <a:gd name="T13" fmla="*/ 0 h 103"/>
                <a:gd name="T14" fmla="*/ 90 w 90"/>
                <a:gd name="T15" fmla="*/ 49 h 103"/>
                <a:gd name="T16" fmla="*/ 90 w 90"/>
                <a:gd name="T17" fmla="*/ 56 h 103"/>
                <a:gd name="T18" fmla="*/ 20 w 90"/>
                <a:gd name="T19" fmla="*/ 56 h 103"/>
                <a:gd name="T20" fmla="*/ 46 w 90"/>
                <a:gd name="T21" fmla="*/ 15 h 103"/>
                <a:gd name="T22" fmla="*/ 19 w 90"/>
                <a:gd name="T23" fmla="*/ 43 h 103"/>
                <a:gd name="T24" fmla="*/ 71 w 90"/>
                <a:gd name="T25" fmla="*/ 43 h 103"/>
                <a:gd name="T26" fmla="*/ 46 w 90"/>
                <a:gd name="T27" fmla="*/ 15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6"/>
                    <a:pt x="31" y="88"/>
                    <a:pt x="49" y="88"/>
                  </a:cubicBezTo>
                  <a:cubicBezTo>
                    <a:pt x="68" y="88"/>
                    <a:pt x="79" y="78"/>
                    <a:pt x="80" y="77"/>
                  </a:cubicBezTo>
                  <a:cubicBezTo>
                    <a:pt x="87" y="89"/>
                    <a:pt x="87" y="89"/>
                    <a:pt x="87" y="89"/>
                  </a:cubicBezTo>
                  <a:cubicBezTo>
                    <a:pt x="87" y="89"/>
                    <a:pt x="74" y="103"/>
                    <a:pt x="47" y="103"/>
                  </a:cubicBezTo>
                  <a:cubicBezTo>
                    <a:pt x="20" y="103"/>
                    <a:pt x="0" y="85"/>
                    <a:pt x="0" y="52"/>
                  </a:cubicBezTo>
                  <a:cubicBezTo>
                    <a:pt x="0" y="20"/>
                    <a:pt x="21" y="0"/>
                    <a:pt x="47" y="0"/>
                  </a:cubicBezTo>
                  <a:cubicBezTo>
                    <a:pt x="74" y="0"/>
                    <a:pt x="90" y="20"/>
                    <a:pt x="90" y="49"/>
                  </a:cubicBezTo>
                  <a:cubicBezTo>
                    <a:pt x="90" y="56"/>
                    <a:pt x="90" y="56"/>
                    <a:pt x="90" y="56"/>
                  </a:cubicBezTo>
                  <a:cubicBezTo>
                    <a:pt x="20" y="56"/>
                    <a:pt x="20" y="56"/>
                    <a:pt x="20" y="56"/>
                  </a:cubicBezTo>
                  <a:close/>
                  <a:moveTo>
                    <a:pt x="46" y="15"/>
                  </a:moveTo>
                  <a:cubicBezTo>
                    <a:pt x="28" y="15"/>
                    <a:pt x="20" y="30"/>
                    <a:pt x="19" y="43"/>
                  </a:cubicBezTo>
                  <a:cubicBezTo>
                    <a:pt x="71" y="43"/>
                    <a:pt x="71" y="43"/>
                    <a:pt x="71" y="43"/>
                  </a:cubicBezTo>
                  <a:cubicBezTo>
                    <a:pt x="71" y="28"/>
                    <a:pt x="64" y="15"/>
                    <a:pt x="46"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2" name="Freeform 29">
              <a:extLst>
                <a:ext uri="{FF2B5EF4-FFF2-40B4-BE49-F238E27FC236}">
                  <a16:creationId xmlns:a16="http://schemas.microsoft.com/office/drawing/2014/main" id="{C091E53F-E8FB-D219-1C2C-C8CDF3A477E2}"/>
                </a:ext>
              </a:extLst>
            </p:cNvPr>
            <p:cNvSpPr>
              <a:spLocks/>
            </p:cNvSpPr>
            <p:nvPr/>
          </p:nvSpPr>
          <p:spPr bwMode="auto">
            <a:xfrm>
              <a:off x="2882901" y="-3175"/>
              <a:ext cx="68263" cy="84138"/>
            </a:xfrm>
            <a:custGeom>
              <a:avLst/>
              <a:gdLst>
                <a:gd name="T0" fmla="*/ 65 w 84"/>
                <a:gd name="T1" fmla="*/ 101 h 101"/>
                <a:gd name="T2" fmla="*/ 65 w 84"/>
                <a:gd name="T3" fmla="*/ 42 h 101"/>
                <a:gd name="T4" fmla="*/ 45 w 84"/>
                <a:gd name="T5" fmla="*/ 16 h 101"/>
                <a:gd name="T6" fmla="*/ 18 w 84"/>
                <a:gd name="T7" fmla="*/ 42 h 101"/>
                <a:gd name="T8" fmla="*/ 18 w 84"/>
                <a:gd name="T9" fmla="*/ 101 h 101"/>
                <a:gd name="T10" fmla="*/ 0 w 84"/>
                <a:gd name="T11" fmla="*/ 101 h 101"/>
                <a:gd name="T12" fmla="*/ 0 w 84"/>
                <a:gd name="T13" fmla="*/ 2 h 101"/>
                <a:gd name="T14" fmla="*/ 17 w 84"/>
                <a:gd name="T15" fmla="*/ 2 h 101"/>
                <a:gd name="T16" fmla="*/ 18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0" y="32"/>
                    <a:pt x="18" y="42"/>
                  </a:cubicBezTo>
                  <a:cubicBezTo>
                    <a:pt x="18" y="101"/>
                    <a:pt x="18" y="101"/>
                    <a:pt x="18" y="101"/>
                  </a:cubicBezTo>
                  <a:cubicBezTo>
                    <a:pt x="0" y="101"/>
                    <a:pt x="0" y="101"/>
                    <a:pt x="0" y="101"/>
                  </a:cubicBezTo>
                  <a:cubicBezTo>
                    <a:pt x="0" y="2"/>
                    <a:pt x="0" y="2"/>
                    <a:pt x="0" y="2"/>
                  </a:cubicBezTo>
                  <a:cubicBezTo>
                    <a:pt x="17" y="2"/>
                    <a:pt x="17" y="2"/>
                    <a:pt x="17" y="2"/>
                  </a:cubicBezTo>
                  <a:cubicBezTo>
                    <a:pt x="18" y="20"/>
                    <a:pt x="18" y="20"/>
                    <a:pt x="18"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3" name="Freeform 30">
              <a:extLst>
                <a:ext uri="{FF2B5EF4-FFF2-40B4-BE49-F238E27FC236}">
                  <a16:creationId xmlns:a16="http://schemas.microsoft.com/office/drawing/2014/main" id="{D8C0F936-155F-B9D3-105E-CB4A7E9C8F31}"/>
                </a:ext>
              </a:extLst>
            </p:cNvPr>
            <p:cNvSpPr>
              <a:spLocks noEditPoints="1"/>
            </p:cNvSpPr>
            <p:nvPr/>
          </p:nvSpPr>
          <p:spPr bwMode="auto">
            <a:xfrm>
              <a:off x="3006726" y="-34925"/>
              <a:ext cx="79375" cy="117475"/>
            </a:xfrm>
            <a:custGeom>
              <a:avLst/>
              <a:gdLst>
                <a:gd name="T0" fmla="*/ 50 w 95"/>
                <a:gd name="T1" fmla="*/ 142 h 142"/>
                <a:gd name="T2" fmla="*/ 20 w 95"/>
                <a:gd name="T3" fmla="*/ 125 h 142"/>
                <a:gd name="T4" fmla="*/ 17 w 95"/>
                <a:gd name="T5" fmla="*/ 140 h 142"/>
                <a:gd name="T6" fmla="*/ 0 w 95"/>
                <a:gd name="T7" fmla="*/ 140 h 142"/>
                <a:gd name="T8" fmla="*/ 0 w 95"/>
                <a:gd name="T9" fmla="*/ 0 h 142"/>
                <a:gd name="T10" fmla="*/ 19 w 95"/>
                <a:gd name="T11" fmla="*/ 0 h 142"/>
                <a:gd name="T12" fmla="*/ 19 w 95"/>
                <a:gd name="T13" fmla="*/ 57 h 142"/>
                <a:gd name="T14" fmla="*/ 52 w 95"/>
                <a:gd name="T15" fmla="*/ 39 h 142"/>
                <a:gd name="T16" fmla="*/ 94 w 95"/>
                <a:gd name="T17" fmla="*/ 91 h 142"/>
                <a:gd name="T18" fmla="*/ 50 w 95"/>
                <a:gd name="T19" fmla="*/ 142 h 142"/>
                <a:gd name="T20" fmla="*/ 47 w 95"/>
                <a:gd name="T21" fmla="*/ 55 h 142"/>
                <a:gd name="T22" fmla="*/ 18 w 95"/>
                <a:gd name="T23" fmla="*/ 91 h 142"/>
                <a:gd name="T24" fmla="*/ 46 w 95"/>
                <a:gd name="T25" fmla="*/ 127 h 142"/>
                <a:gd name="T26" fmla="*/ 75 w 95"/>
                <a:gd name="T27" fmla="*/ 91 h 142"/>
                <a:gd name="T28" fmla="*/ 47 w 95"/>
                <a:gd name="T29" fmla="*/ 5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5" h="142">
                  <a:moveTo>
                    <a:pt x="50" y="142"/>
                  </a:moveTo>
                  <a:cubicBezTo>
                    <a:pt x="31" y="142"/>
                    <a:pt x="22" y="129"/>
                    <a:pt x="20" y="125"/>
                  </a:cubicBezTo>
                  <a:cubicBezTo>
                    <a:pt x="17" y="140"/>
                    <a:pt x="17" y="140"/>
                    <a:pt x="17" y="140"/>
                  </a:cubicBezTo>
                  <a:cubicBezTo>
                    <a:pt x="0" y="140"/>
                    <a:pt x="0" y="140"/>
                    <a:pt x="0" y="140"/>
                  </a:cubicBezTo>
                  <a:cubicBezTo>
                    <a:pt x="0" y="0"/>
                    <a:pt x="0" y="0"/>
                    <a:pt x="0" y="0"/>
                  </a:cubicBezTo>
                  <a:cubicBezTo>
                    <a:pt x="19" y="0"/>
                    <a:pt x="19" y="0"/>
                    <a:pt x="19" y="0"/>
                  </a:cubicBezTo>
                  <a:cubicBezTo>
                    <a:pt x="19" y="57"/>
                    <a:pt x="19" y="57"/>
                    <a:pt x="19" y="57"/>
                  </a:cubicBezTo>
                  <a:cubicBezTo>
                    <a:pt x="20" y="55"/>
                    <a:pt x="31" y="39"/>
                    <a:pt x="52" y="39"/>
                  </a:cubicBezTo>
                  <a:cubicBezTo>
                    <a:pt x="78" y="39"/>
                    <a:pt x="94" y="61"/>
                    <a:pt x="94" y="91"/>
                  </a:cubicBezTo>
                  <a:cubicBezTo>
                    <a:pt x="95" y="121"/>
                    <a:pt x="77" y="142"/>
                    <a:pt x="50" y="142"/>
                  </a:cubicBezTo>
                  <a:close/>
                  <a:moveTo>
                    <a:pt x="47" y="55"/>
                  </a:moveTo>
                  <a:cubicBezTo>
                    <a:pt x="30" y="55"/>
                    <a:pt x="18" y="71"/>
                    <a:pt x="18" y="91"/>
                  </a:cubicBezTo>
                  <a:cubicBezTo>
                    <a:pt x="18" y="110"/>
                    <a:pt x="29" y="127"/>
                    <a:pt x="46" y="127"/>
                  </a:cubicBezTo>
                  <a:cubicBezTo>
                    <a:pt x="63" y="127"/>
                    <a:pt x="75" y="111"/>
                    <a:pt x="75" y="91"/>
                  </a:cubicBezTo>
                  <a:cubicBezTo>
                    <a:pt x="75" y="71"/>
                    <a:pt x="64" y="55"/>
                    <a:pt x="47" y="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4" name="Freeform 31">
              <a:extLst>
                <a:ext uri="{FF2B5EF4-FFF2-40B4-BE49-F238E27FC236}">
                  <a16:creationId xmlns:a16="http://schemas.microsoft.com/office/drawing/2014/main" id="{B3C06BAF-2606-07B2-0633-EFEFFAE9986C}"/>
                </a:ext>
              </a:extLst>
            </p:cNvPr>
            <p:cNvSpPr>
              <a:spLocks/>
            </p:cNvSpPr>
            <p:nvPr/>
          </p:nvSpPr>
          <p:spPr bwMode="auto">
            <a:xfrm>
              <a:off x="3094038" y="-1588"/>
              <a:ext cx="79375" cy="114300"/>
            </a:xfrm>
            <a:custGeom>
              <a:avLst/>
              <a:gdLst>
                <a:gd name="T0" fmla="*/ 52 w 96"/>
                <a:gd name="T1" fmla="*/ 113 h 136"/>
                <a:gd name="T2" fmla="*/ 26 w 96"/>
                <a:gd name="T3" fmla="*/ 136 h 136"/>
                <a:gd name="T4" fmla="*/ 7 w 96"/>
                <a:gd name="T5" fmla="*/ 132 h 136"/>
                <a:gd name="T6" fmla="*/ 11 w 96"/>
                <a:gd name="T7" fmla="*/ 117 h 136"/>
                <a:gd name="T8" fmla="*/ 22 w 96"/>
                <a:gd name="T9" fmla="*/ 120 h 136"/>
                <a:gd name="T10" fmla="*/ 33 w 96"/>
                <a:gd name="T11" fmla="*/ 110 h 136"/>
                <a:gd name="T12" fmla="*/ 38 w 96"/>
                <a:gd name="T13" fmla="*/ 98 h 136"/>
                <a:gd name="T14" fmla="*/ 0 w 96"/>
                <a:gd name="T15" fmla="*/ 0 h 136"/>
                <a:gd name="T16" fmla="*/ 20 w 96"/>
                <a:gd name="T17" fmla="*/ 0 h 136"/>
                <a:gd name="T18" fmla="*/ 48 w 96"/>
                <a:gd name="T19" fmla="*/ 81 h 136"/>
                <a:gd name="T20" fmla="*/ 76 w 96"/>
                <a:gd name="T21" fmla="*/ 0 h 136"/>
                <a:gd name="T22" fmla="*/ 96 w 96"/>
                <a:gd name="T23" fmla="*/ 0 h 136"/>
                <a:gd name="T24" fmla="*/ 52 w 96"/>
                <a:gd name="T25" fmla="*/ 113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36">
                  <a:moveTo>
                    <a:pt x="52" y="113"/>
                  </a:moveTo>
                  <a:cubicBezTo>
                    <a:pt x="45" y="129"/>
                    <a:pt x="38" y="136"/>
                    <a:pt x="26" y="136"/>
                  </a:cubicBezTo>
                  <a:cubicBezTo>
                    <a:pt x="13" y="136"/>
                    <a:pt x="7" y="132"/>
                    <a:pt x="7" y="132"/>
                  </a:cubicBezTo>
                  <a:cubicBezTo>
                    <a:pt x="11" y="117"/>
                    <a:pt x="11" y="117"/>
                    <a:pt x="11" y="117"/>
                  </a:cubicBezTo>
                  <a:cubicBezTo>
                    <a:pt x="11" y="117"/>
                    <a:pt x="17" y="120"/>
                    <a:pt x="22" y="120"/>
                  </a:cubicBezTo>
                  <a:cubicBezTo>
                    <a:pt x="27" y="120"/>
                    <a:pt x="30" y="118"/>
                    <a:pt x="33" y="110"/>
                  </a:cubicBezTo>
                  <a:cubicBezTo>
                    <a:pt x="38" y="98"/>
                    <a:pt x="38" y="98"/>
                    <a:pt x="38" y="98"/>
                  </a:cubicBezTo>
                  <a:cubicBezTo>
                    <a:pt x="0" y="0"/>
                    <a:pt x="0" y="0"/>
                    <a:pt x="0" y="0"/>
                  </a:cubicBezTo>
                  <a:cubicBezTo>
                    <a:pt x="20" y="0"/>
                    <a:pt x="20" y="0"/>
                    <a:pt x="20" y="0"/>
                  </a:cubicBezTo>
                  <a:cubicBezTo>
                    <a:pt x="48" y="81"/>
                    <a:pt x="48" y="81"/>
                    <a:pt x="48" y="81"/>
                  </a:cubicBezTo>
                  <a:cubicBezTo>
                    <a:pt x="76" y="0"/>
                    <a:pt x="76" y="0"/>
                    <a:pt x="76" y="0"/>
                  </a:cubicBezTo>
                  <a:cubicBezTo>
                    <a:pt x="96" y="0"/>
                    <a:pt x="96" y="0"/>
                    <a:pt x="96" y="0"/>
                  </a:cubicBezTo>
                  <a:lnTo>
                    <a:pt x="52"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5" name="Rectangle 32">
              <a:extLst>
                <a:ext uri="{FF2B5EF4-FFF2-40B4-BE49-F238E27FC236}">
                  <a16:creationId xmlns:a16="http://schemas.microsoft.com/office/drawing/2014/main" id="{28E831E1-5403-0391-CFF1-44334240480E}"/>
                </a:ext>
              </a:extLst>
            </p:cNvPr>
            <p:cNvSpPr>
              <a:spLocks noChangeArrowheads="1"/>
            </p:cNvSpPr>
            <p:nvPr/>
          </p:nvSpPr>
          <p:spPr bwMode="auto">
            <a:xfrm>
              <a:off x="3219451" y="-31750"/>
              <a:ext cx="17463" cy="1127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6" name="Freeform 33">
              <a:extLst>
                <a:ext uri="{FF2B5EF4-FFF2-40B4-BE49-F238E27FC236}">
                  <a16:creationId xmlns:a16="http://schemas.microsoft.com/office/drawing/2014/main" id="{C26B6476-3E8D-9E7B-540C-E0FEFAD5DB9D}"/>
                </a:ext>
              </a:extLst>
            </p:cNvPr>
            <p:cNvSpPr>
              <a:spLocks/>
            </p:cNvSpPr>
            <p:nvPr/>
          </p:nvSpPr>
          <p:spPr bwMode="auto">
            <a:xfrm>
              <a:off x="3263901" y="-3175"/>
              <a:ext cx="69850" cy="84138"/>
            </a:xfrm>
            <a:custGeom>
              <a:avLst/>
              <a:gdLst>
                <a:gd name="T0" fmla="*/ 65 w 84"/>
                <a:gd name="T1" fmla="*/ 101 h 101"/>
                <a:gd name="T2" fmla="*/ 65 w 84"/>
                <a:gd name="T3" fmla="*/ 42 h 101"/>
                <a:gd name="T4" fmla="*/ 45 w 84"/>
                <a:gd name="T5" fmla="*/ 16 h 101"/>
                <a:gd name="T6" fmla="*/ 19 w 84"/>
                <a:gd name="T7" fmla="*/ 42 h 101"/>
                <a:gd name="T8" fmla="*/ 19 w 84"/>
                <a:gd name="T9" fmla="*/ 101 h 101"/>
                <a:gd name="T10" fmla="*/ 0 w 84"/>
                <a:gd name="T11" fmla="*/ 101 h 101"/>
                <a:gd name="T12" fmla="*/ 0 w 84"/>
                <a:gd name="T13" fmla="*/ 2 h 101"/>
                <a:gd name="T14" fmla="*/ 18 w 84"/>
                <a:gd name="T15" fmla="*/ 2 h 101"/>
                <a:gd name="T16" fmla="*/ 19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1" y="32"/>
                    <a:pt x="19" y="42"/>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7" name="Freeform 34">
              <a:extLst>
                <a:ext uri="{FF2B5EF4-FFF2-40B4-BE49-F238E27FC236}">
                  <a16:creationId xmlns:a16="http://schemas.microsoft.com/office/drawing/2014/main" id="{944C5982-3C91-7F73-09A4-D3869163BA38}"/>
                </a:ext>
              </a:extLst>
            </p:cNvPr>
            <p:cNvSpPr>
              <a:spLocks/>
            </p:cNvSpPr>
            <p:nvPr/>
          </p:nvSpPr>
          <p:spPr bwMode="auto">
            <a:xfrm>
              <a:off x="3349626" y="-3175"/>
              <a:ext cx="63500" cy="85725"/>
            </a:xfrm>
            <a:custGeom>
              <a:avLst/>
              <a:gdLst>
                <a:gd name="T0" fmla="*/ 68 w 78"/>
                <a:gd name="T1" fmla="*/ 94 h 103"/>
                <a:gd name="T2" fmla="*/ 39 w 78"/>
                <a:gd name="T3" fmla="*/ 103 h 103"/>
                <a:gd name="T4" fmla="*/ 0 w 78"/>
                <a:gd name="T5" fmla="*/ 86 h 103"/>
                <a:gd name="T6" fmla="*/ 10 w 78"/>
                <a:gd name="T7" fmla="*/ 74 h 103"/>
                <a:gd name="T8" fmla="*/ 39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2" y="99"/>
                    <a:pt x="54" y="103"/>
                    <a:pt x="39" y="103"/>
                  </a:cubicBezTo>
                  <a:cubicBezTo>
                    <a:pt x="19" y="103"/>
                    <a:pt x="4" y="91"/>
                    <a:pt x="0" y="86"/>
                  </a:cubicBezTo>
                  <a:cubicBezTo>
                    <a:pt x="10" y="74"/>
                    <a:pt x="10" y="74"/>
                    <a:pt x="10" y="74"/>
                  </a:cubicBezTo>
                  <a:cubicBezTo>
                    <a:pt x="16" y="80"/>
                    <a:pt x="28" y="88"/>
                    <a:pt x="39" y="88"/>
                  </a:cubicBezTo>
                  <a:cubicBezTo>
                    <a:pt x="51" y="88"/>
                    <a:pt x="59" y="84"/>
                    <a:pt x="59" y="75"/>
                  </a:cubicBezTo>
                  <a:cubicBezTo>
                    <a:pt x="59" y="66"/>
                    <a:pt x="49" y="63"/>
                    <a:pt x="43" y="61"/>
                  </a:cubicBezTo>
                  <a:cubicBezTo>
                    <a:pt x="37"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3" y="89"/>
                    <a:pt x="6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8" name="Freeform 35">
              <a:extLst>
                <a:ext uri="{FF2B5EF4-FFF2-40B4-BE49-F238E27FC236}">
                  <a16:creationId xmlns:a16="http://schemas.microsoft.com/office/drawing/2014/main" id="{948AB8FF-2BA3-9E06-B8CF-1E2C0011DA34}"/>
                </a:ext>
              </a:extLst>
            </p:cNvPr>
            <p:cNvSpPr>
              <a:spLocks noEditPoints="1"/>
            </p:cNvSpPr>
            <p:nvPr/>
          </p:nvSpPr>
          <p:spPr bwMode="auto">
            <a:xfrm>
              <a:off x="3429001" y="-36513"/>
              <a:ext cx="20638" cy="117475"/>
            </a:xfrm>
            <a:custGeom>
              <a:avLst/>
              <a:gdLst>
                <a:gd name="T0" fmla="*/ 13 w 26"/>
                <a:gd name="T1" fmla="*/ 24 h 143"/>
                <a:gd name="T2" fmla="*/ 0 w 26"/>
                <a:gd name="T3" fmla="*/ 12 h 143"/>
                <a:gd name="T4" fmla="*/ 13 w 26"/>
                <a:gd name="T5" fmla="*/ 0 h 143"/>
                <a:gd name="T6" fmla="*/ 26 w 26"/>
                <a:gd name="T7" fmla="*/ 12 h 143"/>
                <a:gd name="T8" fmla="*/ 13 w 26"/>
                <a:gd name="T9" fmla="*/ 24 h 143"/>
                <a:gd name="T10" fmla="*/ 4 w 26"/>
                <a:gd name="T11" fmla="*/ 143 h 143"/>
                <a:gd name="T12" fmla="*/ 4 w 26"/>
                <a:gd name="T13" fmla="*/ 44 h 143"/>
                <a:gd name="T14" fmla="*/ 22 w 26"/>
                <a:gd name="T15" fmla="*/ 44 h 143"/>
                <a:gd name="T16" fmla="*/ 22 w 26"/>
                <a:gd name="T17" fmla="*/ 143 h 143"/>
                <a:gd name="T18" fmla="*/ 4 w 26"/>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3">
                  <a:moveTo>
                    <a:pt x="13" y="24"/>
                  </a:moveTo>
                  <a:cubicBezTo>
                    <a:pt x="6" y="24"/>
                    <a:pt x="0" y="19"/>
                    <a:pt x="0" y="12"/>
                  </a:cubicBezTo>
                  <a:cubicBezTo>
                    <a:pt x="0" y="5"/>
                    <a:pt x="6" y="0"/>
                    <a:pt x="13" y="0"/>
                  </a:cubicBezTo>
                  <a:cubicBezTo>
                    <a:pt x="20" y="0"/>
                    <a:pt x="26" y="5"/>
                    <a:pt x="26" y="12"/>
                  </a:cubicBezTo>
                  <a:cubicBezTo>
                    <a:pt x="26"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9" name="Freeform 36">
              <a:extLst>
                <a:ext uri="{FF2B5EF4-FFF2-40B4-BE49-F238E27FC236}">
                  <a16:creationId xmlns:a16="http://schemas.microsoft.com/office/drawing/2014/main" id="{914FBE95-5DCD-B09C-05FA-773F884D73D9}"/>
                </a:ext>
              </a:extLst>
            </p:cNvPr>
            <p:cNvSpPr>
              <a:spLocks noEditPoints="1"/>
            </p:cNvSpPr>
            <p:nvPr/>
          </p:nvSpPr>
          <p:spPr bwMode="auto">
            <a:xfrm>
              <a:off x="3465513" y="-3175"/>
              <a:ext cx="77788" cy="115888"/>
            </a:xfrm>
            <a:custGeom>
              <a:avLst/>
              <a:gdLst>
                <a:gd name="T0" fmla="*/ 84 w 94"/>
                <a:gd name="T1" fmla="*/ 122 h 138"/>
                <a:gd name="T2" fmla="*/ 44 w 94"/>
                <a:gd name="T3" fmla="*/ 138 h 138"/>
                <a:gd name="T4" fmla="*/ 5 w 94"/>
                <a:gd name="T5" fmla="*/ 126 h 138"/>
                <a:gd name="T6" fmla="*/ 12 w 94"/>
                <a:gd name="T7" fmla="*/ 112 h 138"/>
                <a:gd name="T8" fmla="*/ 43 w 94"/>
                <a:gd name="T9" fmla="*/ 122 h 138"/>
                <a:gd name="T10" fmla="*/ 67 w 94"/>
                <a:gd name="T11" fmla="*/ 113 h 138"/>
                <a:gd name="T12" fmla="*/ 74 w 94"/>
                <a:gd name="T13" fmla="*/ 89 h 138"/>
                <a:gd name="T14" fmla="*/ 74 w 94"/>
                <a:gd name="T15" fmla="*/ 80 h 138"/>
                <a:gd name="T16" fmla="*/ 42 w 94"/>
                <a:gd name="T17" fmla="*/ 99 h 138"/>
                <a:gd name="T18" fmla="*/ 0 w 94"/>
                <a:gd name="T19" fmla="*/ 49 h 138"/>
                <a:gd name="T20" fmla="*/ 43 w 94"/>
                <a:gd name="T21" fmla="*/ 0 h 138"/>
                <a:gd name="T22" fmla="*/ 74 w 94"/>
                <a:gd name="T23" fmla="*/ 18 h 138"/>
                <a:gd name="T24" fmla="*/ 76 w 94"/>
                <a:gd name="T25" fmla="*/ 2 h 138"/>
                <a:gd name="T26" fmla="*/ 94 w 94"/>
                <a:gd name="T27" fmla="*/ 2 h 138"/>
                <a:gd name="T28" fmla="*/ 94 w 94"/>
                <a:gd name="T29" fmla="*/ 82 h 138"/>
                <a:gd name="T30" fmla="*/ 84 w 94"/>
                <a:gd name="T31" fmla="*/ 122 h 138"/>
                <a:gd name="T32" fmla="*/ 48 w 94"/>
                <a:gd name="T33" fmla="*/ 15 h 138"/>
                <a:gd name="T34" fmla="*/ 20 w 94"/>
                <a:gd name="T35" fmla="*/ 49 h 138"/>
                <a:gd name="T36" fmla="*/ 47 w 94"/>
                <a:gd name="T37" fmla="*/ 83 h 138"/>
                <a:gd name="T38" fmla="*/ 75 w 94"/>
                <a:gd name="T39" fmla="*/ 49 h 138"/>
                <a:gd name="T40" fmla="*/ 48 w 94"/>
                <a:gd name="T41" fmla="*/ 1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4" h="138">
                  <a:moveTo>
                    <a:pt x="84" y="122"/>
                  </a:moveTo>
                  <a:cubicBezTo>
                    <a:pt x="76" y="130"/>
                    <a:pt x="64" y="138"/>
                    <a:pt x="44" y="138"/>
                  </a:cubicBezTo>
                  <a:cubicBezTo>
                    <a:pt x="23" y="138"/>
                    <a:pt x="8" y="129"/>
                    <a:pt x="5" y="126"/>
                  </a:cubicBezTo>
                  <a:cubicBezTo>
                    <a:pt x="12" y="112"/>
                    <a:pt x="12" y="112"/>
                    <a:pt x="12" y="112"/>
                  </a:cubicBezTo>
                  <a:cubicBezTo>
                    <a:pt x="17" y="116"/>
                    <a:pt x="30" y="122"/>
                    <a:pt x="43" y="122"/>
                  </a:cubicBezTo>
                  <a:cubicBezTo>
                    <a:pt x="55" y="122"/>
                    <a:pt x="63" y="118"/>
                    <a:pt x="67" y="113"/>
                  </a:cubicBezTo>
                  <a:cubicBezTo>
                    <a:pt x="72" y="109"/>
                    <a:pt x="74" y="101"/>
                    <a:pt x="74" y="89"/>
                  </a:cubicBezTo>
                  <a:cubicBezTo>
                    <a:pt x="74" y="80"/>
                    <a:pt x="74" y="80"/>
                    <a:pt x="74" y="80"/>
                  </a:cubicBezTo>
                  <a:cubicBezTo>
                    <a:pt x="73" y="83"/>
                    <a:pt x="64" y="99"/>
                    <a:pt x="42" y="99"/>
                  </a:cubicBezTo>
                  <a:cubicBezTo>
                    <a:pt x="16" y="99"/>
                    <a:pt x="0" y="78"/>
                    <a:pt x="0" y="49"/>
                  </a:cubicBezTo>
                  <a:cubicBezTo>
                    <a:pt x="0" y="20"/>
                    <a:pt x="19" y="0"/>
                    <a:pt x="43" y="0"/>
                  </a:cubicBezTo>
                  <a:cubicBezTo>
                    <a:pt x="65" y="0"/>
                    <a:pt x="73" y="15"/>
                    <a:pt x="74" y="18"/>
                  </a:cubicBezTo>
                  <a:cubicBezTo>
                    <a:pt x="76" y="2"/>
                    <a:pt x="76" y="2"/>
                    <a:pt x="76" y="2"/>
                  </a:cubicBezTo>
                  <a:cubicBezTo>
                    <a:pt x="94" y="2"/>
                    <a:pt x="94" y="2"/>
                    <a:pt x="94" y="2"/>
                  </a:cubicBezTo>
                  <a:cubicBezTo>
                    <a:pt x="94" y="82"/>
                    <a:pt x="94" y="82"/>
                    <a:pt x="94" y="82"/>
                  </a:cubicBezTo>
                  <a:cubicBezTo>
                    <a:pt x="94" y="102"/>
                    <a:pt x="91" y="113"/>
                    <a:pt x="84" y="122"/>
                  </a:cubicBezTo>
                  <a:close/>
                  <a:moveTo>
                    <a:pt x="48" y="15"/>
                  </a:moveTo>
                  <a:cubicBezTo>
                    <a:pt x="31" y="15"/>
                    <a:pt x="20" y="30"/>
                    <a:pt x="20" y="49"/>
                  </a:cubicBezTo>
                  <a:cubicBezTo>
                    <a:pt x="20" y="67"/>
                    <a:pt x="30" y="83"/>
                    <a:pt x="47" y="83"/>
                  </a:cubicBezTo>
                  <a:cubicBezTo>
                    <a:pt x="64" y="83"/>
                    <a:pt x="75" y="67"/>
                    <a:pt x="75" y="49"/>
                  </a:cubicBezTo>
                  <a:cubicBezTo>
                    <a:pt x="75" y="30"/>
                    <a:pt x="65" y="15"/>
                    <a:pt x="48"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0" name="Freeform 37">
              <a:extLst>
                <a:ext uri="{FF2B5EF4-FFF2-40B4-BE49-F238E27FC236}">
                  <a16:creationId xmlns:a16="http://schemas.microsoft.com/office/drawing/2014/main" id="{DCECE63C-3BE4-E3D3-8A34-3F4C88B09AD1}"/>
                </a:ext>
              </a:extLst>
            </p:cNvPr>
            <p:cNvSpPr>
              <a:spLocks/>
            </p:cNvSpPr>
            <p:nvPr/>
          </p:nvSpPr>
          <p:spPr bwMode="auto">
            <a:xfrm>
              <a:off x="3568701" y="-34925"/>
              <a:ext cx="69850" cy="115888"/>
            </a:xfrm>
            <a:custGeom>
              <a:avLst/>
              <a:gdLst>
                <a:gd name="T0" fmla="*/ 66 w 85"/>
                <a:gd name="T1" fmla="*/ 141 h 141"/>
                <a:gd name="T2" fmla="*/ 66 w 85"/>
                <a:gd name="T3" fmla="*/ 82 h 141"/>
                <a:gd name="T4" fmla="*/ 46 w 85"/>
                <a:gd name="T5" fmla="*/ 56 h 141"/>
                <a:gd name="T6" fmla="*/ 19 w 85"/>
                <a:gd name="T7" fmla="*/ 82 h 141"/>
                <a:gd name="T8" fmla="*/ 19 w 85"/>
                <a:gd name="T9" fmla="*/ 141 h 141"/>
                <a:gd name="T10" fmla="*/ 0 w 85"/>
                <a:gd name="T11" fmla="*/ 141 h 141"/>
                <a:gd name="T12" fmla="*/ 0 w 85"/>
                <a:gd name="T13" fmla="*/ 0 h 141"/>
                <a:gd name="T14" fmla="*/ 19 w 85"/>
                <a:gd name="T15" fmla="*/ 0 h 141"/>
                <a:gd name="T16" fmla="*/ 19 w 85"/>
                <a:gd name="T17" fmla="*/ 60 h 141"/>
                <a:gd name="T18" fmla="*/ 52 w 85"/>
                <a:gd name="T19" fmla="*/ 39 h 141"/>
                <a:gd name="T20" fmla="*/ 85 w 85"/>
                <a:gd name="T21" fmla="*/ 77 h 141"/>
                <a:gd name="T22" fmla="*/ 85 w 85"/>
                <a:gd name="T23" fmla="*/ 141 h 141"/>
                <a:gd name="T24" fmla="*/ 66 w 85"/>
                <a:gd name="T25" fmla="*/ 14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5" h="141">
                  <a:moveTo>
                    <a:pt x="66" y="141"/>
                  </a:moveTo>
                  <a:cubicBezTo>
                    <a:pt x="66" y="82"/>
                    <a:pt x="66" y="82"/>
                    <a:pt x="66" y="82"/>
                  </a:cubicBezTo>
                  <a:cubicBezTo>
                    <a:pt x="66" y="66"/>
                    <a:pt x="61" y="56"/>
                    <a:pt x="46" y="56"/>
                  </a:cubicBezTo>
                  <a:cubicBezTo>
                    <a:pt x="31" y="56"/>
                    <a:pt x="21" y="72"/>
                    <a:pt x="19" y="82"/>
                  </a:cubicBezTo>
                  <a:cubicBezTo>
                    <a:pt x="19" y="141"/>
                    <a:pt x="19" y="141"/>
                    <a:pt x="19" y="141"/>
                  </a:cubicBezTo>
                  <a:cubicBezTo>
                    <a:pt x="0" y="141"/>
                    <a:pt x="0" y="141"/>
                    <a:pt x="0" y="141"/>
                  </a:cubicBezTo>
                  <a:cubicBezTo>
                    <a:pt x="0" y="0"/>
                    <a:pt x="0" y="0"/>
                    <a:pt x="0" y="0"/>
                  </a:cubicBezTo>
                  <a:cubicBezTo>
                    <a:pt x="19" y="0"/>
                    <a:pt x="19" y="0"/>
                    <a:pt x="19" y="0"/>
                  </a:cubicBezTo>
                  <a:cubicBezTo>
                    <a:pt x="19" y="60"/>
                    <a:pt x="19" y="60"/>
                    <a:pt x="19" y="60"/>
                  </a:cubicBezTo>
                  <a:cubicBezTo>
                    <a:pt x="25" y="50"/>
                    <a:pt x="36" y="39"/>
                    <a:pt x="52" y="39"/>
                  </a:cubicBezTo>
                  <a:cubicBezTo>
                    <a:pt x="72" y="39"/>
                    <a:pt x="85" y="51"/>
                    <a:pt x="85" y="77"/>
                  </a:cubicBezTo>
                  <a:cubicBezTo>
                    <a:pt x="85" y="141"/>
                    <a:pt x="85" y="141"/>
                    <a:pt x="85" y="141"/>
                  </a:cubicBezTo>
                  <a:lnTo>
                    <a:pt x="66" y="1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1" name="Freeform 38">
              <a:extLst>
                <a:ext uri="{FF2B5EF4-FFF2-40B4-BE49-F238E27FC236}">
                  <a16:creationId xmlns:a16="http://schemas.microsoft.com/office/drawing/2014/main" id="{A628084C-CF66-E7E8-A07E-637CE5D6B84C}"/>
                </a:ext>
              </a:extLst>
            </p:cNvPr>
            <p:cNvSpPr>
              <a:spLocks/>
            </p:cNvSpPr>
            <p:nvPr/>
          </p:nvSpPr>
          <p:spPr bwMode="auto">
            <a:xfrm>
              <a:off x="3654426" y="-23813"/>
              <a:ext cx="50800" cy="106363"/>
            </a:xfrm>
            <a:custGeom>
              <a:avLst/>
              <a:gdLst>
                <a:gd name="T0" fmla="*/ 33 w 61"/>
                <a:gd name="T1" fmla="*/ 41 h 128"/>
                <a:gd name="T2" fmla="*/ 33 w 61"/>
                <a:gd name="T3" fmla="*/ 92 h 128"/>
                <a:gd name="T4" fmla="*/ 37 w 61"/>
                <a:gd name="T5" fmla="*/ 109 h 128"/>
                <a:gd name="T6" fmla="*/ 47 w 61"/>
                <a:gd name="T7" fmla="*/ 113 h 128"/>
                <a:gd name="T8" fmla="*/ 58 w 61"/>
                <a:gd name="T9" fmla="*/ 111 h 128"/>
                <a:gd name="T10" fmla="*/ 60 w 61"/>
                <a:gd name="T11" fmla="*/ 125 h 128"/>
                <a:gd name="T12" fmla="*/ 42 w 61"/>
                <a:gd name="T13" fmla="*/ 128 h 128"/>
                <a:gd name="T14" fmla="*/ 21 w 61"/>
                <a:gd name="T15" fmla="*/ 121 h 128"/>
                <a:gd name="T16" fmla="*/ 15 w 61"/>
                <a:gd name="T17" fmla="*/ 95 h 128"/>
                <a:gd name="T18" fmla="*/ 15 w 61"/>
                <a:gd name="T19" fmla="*/ 41 h 128"/>
                <a:gd name="T20" fmla="*/ 0 w 61"/>
                <a:gd name="T21" fmla="*/ 41 h 128"/>
                <a:gd name="T22" fmla="*/ 0 w 61"/>
                <a:gd name="T23" fmla="*/ 27 h 128"/>
                <a:gd name="T24" fmla="*/ 14 w 61"/>
                <a:gd name="T25" fmla="*/ 27 h 128"/>
                <a:gd name="T26" fmla="*/ 16 w 61"/>
                <a:gd name="T27" fmla="*/ 0 h 128"/>
                <a:gd name="T28" fmla="*/ 33 w 61"/>
                <a:gd name="T29" fmla="*/ 0 h 128"/>
                <a:gd name="T30" fmla="*/ 33 w 61"/>
                <a:gd name="T31" fmla="*/ 27 h 128"/>
                <a:gd name="T32" fmla="*/ 61 w 61"/>
                <a:gd name="T33" fmla="*/ 27 h 128"/>
                <a:gd name="T34" fmla="*/ 61 w 61"/>
                <a:gd name="T35" fmla="*/ 41 h 128"/>
                <a:gd name="T36" fmla="*/ 33 w 61"/>
                <a:gd name="T37" fmla="*/ 4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1" h="128">
                  <a:moveTo>
                    <a:pt x="33" y="41"/>
                  </a:moveTo>
                  <a:cubicBezTo>
                    <a:pt x="33" y="92"/>
                    <a:pt x="33" y="92"/>
                    <a:pt x="33" y="92"/>
                  </a:cubicBezTo>
                  <a:cubicBezTo>
                    <a:pt x="33" y="101"/>
                    <a:pt x="34" y="106"/>
                    <a:pt x="37" y="109"/>
                  </a:cubicBezTo>
                  <a:cubicBezTo>
                    <a:pt x="40" y="112"/>
                    <a:pt x="43" y="113"/>
                    <a:pt x="47" y="113"/>
                  </a:cubicBezTo>
                  <a:cubicBezTo>
                    <a:pt x="52" y="113"/>
                    <a:pt x="56" y="112"/>
                    <a:pt x="58" y="111"/>
                  </a:cubicBezTo>
                  <a:cubicBezTo>
                    <a:pt x="60" y="125"/>
                    <a:pt x="60" y="125"/>
                    <a:pt x="60" y="125"/>
                  </a:cubicBezTo>
                  <a:cubicBezTo>
                    <a:pt x="56" y="127"/>
                    <a:pt x="48" y="128"/>
                    <a:pt x="42" y="128"/>
                  </a:cubicBezTo>
                  <a:cubicBezTo>
                    <a:pt x="33" y="128"/>
                    <a:pt x="27" y="126"/>
                    <a:pt x="21" y="121"/>
                  </a:cubicBezTo>
                  <a:cubicBezTo>
                    <a:pt x="16" y="115"/>
                    <a:pt x="15" y="108"/>
                    <a:pt x="15" y="95"/>
                  </a:cubicBezTo>
                  <a:cubicBezTo>
                    <a:pt x="15" y="41"/>
                    <a:pt x="15" y="41"/>
                    <a:pt x="15" y="41"/>
                  </a:cubicBezTo>
                  <a:cubicBezTo>
                    <a:pt x="0" y="41"/>
                    <a:pt x="0" y="41"/>
                    <a:pt x="0" y="41"/>
                  </a:cubicBezTo>
                  <a:cubicBezTo>
                    <a:pt x="0" y="27"/>
                    <a:pt x="0" y="27"/>
                    <a:pt x="0" y="27"/>
                  </a:cubicBezTo>
                  <a:cubicBezTo>
                    <a:pt x="14" y="27"/>
                    <a:pt x="14" y="27"/>
                    <a:pt x="14" y="27"/>
                  </a:cubicBezTo>
                  <a:cubicBezTo>
                    <a:pt x="16" y="0"/>
                    <a:pt x="16" y="0"/>
                    <a:pt x="16" y="0"/>
                  </a:cubicBezTo>
                  <a:cubicBezTo>
                    <a:pt x="33" y="0"/>
                    <a:pt x="33" y="0"/>
                    <a:pt x="33" y="0"/>
                  </a:cubicBezTo>
                  <a:cubicBezTo>
                    <a:pt x="33" y="27"/>
                    <a:pt x="33" y="27"/>
                    <a:pt x="33" y="27"/>
                  </a:cubicBezTo>
                  <a:cubicBezTo>
                    <a:pt x="61" y="27"/>
                    <a:pt x="61" y="27"/>
                    <a:pt x="61" y="27"/>
                  </a:cubicBezTo>
                  <a:cubicBezTo>
                    <a:pt x="61" y="41"/>
                    <a:pt x="61" y="41"/>
                    <a:pt x="61" y="41"/>
                  </a:cubicBezTo>
                  <a:cubicBezTo>
                    <a:pt x="33" y="41"/>
                    <a:pt x="33" y="41"/>
                    <a:pt x="3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2" name="Freeform 39">
              <a:extLst>
                <a:ext uri="{FF2B5EF4-FFF2-40B4-BE49-F238E27FC236}">
                  <a16:creationId xmlns:a16="http://schemas.microsoft.com/office/drawing/2014/main" id="{644BE14E-EA94-5B64-6A69-FD38062EC86B}"/>
                </a:ext>
              </a:extLst>
            </p:cNvPr>
            <p:cNvSpPr>
              <a:spLocks/>
            </p:cNvSpPr>
            <p:nvPr/>
          </p:nvSpPr>
          <p:spPr bwMode="auto">
            <a:xfrm>
              <a:off x="3711576" y="-3175"/>
              <a:ext cx="63500" cy="85725"/>
            </a:xfrm>
            <a:custGeom>
              <a:avLst/>
              <a:gdLst>
                <a:gd name="T0" fmla="*/ 68 w 78"/>
                <a:gd name="T1" fmla="*/ 94 h 103"/>
                <a:gd name="T2" fmla="*/ 39 w 78"/>
                <a:gd name="T3" fmla="*/ 103 h 103"/>
                <a:gd name="T4" fmla="*/ 0 w 78"/>
                <a:gd name="T5" fmla="*/ 86 h 103"/>
                <a:gd name="T6" fmla="*/ 10 w 78"/>
                <a:gd name="T7" fmla="*/ 74 h 103"/>
                <a:gd name="T8" fmla="*/ 40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3" y="99"/>
                    <a:pt x="54" y="103"/>
                    <a:pt x="39" y="103"/>
                  </a:cubicBezTo>
                  <a:cubicBezTo>
                    <a:pt x="19" y="103"/>
                    <a:pt x="5" y="91"/>
                    <a:pt x="0" y="86"/>
                  </a:cubicBezTo>
                  <a:cubicBezTo>
                    <a:pt x="10" y="74"/>
                    <a:pt x="10" y="74"/>
                    <a:pt x="10" y="74"/>
                  </a:cubicBezTo>
                  <a:cubicBezTo>
                    <a:pt x="16" y="80"/>
                    <a:pt x="28" y="88"/>
                    <a:pt x="40" y="88"/>
                  </a:cubicBezTo>
                  <a:cubicBezTo>
                    <a:pt x="51" y="88"/>
                    <a:pt x="59" y="84"/>
                    <a:pt x="59" y="75"/>
                  </a:cubicBezTo>
                  <a:cubicBezTo>
                    <a:pt x="59" y="66"/>
                    <a:pt x="49" y="63"/>
                    <a:pt x="43" y="61"/>
                  </a:cubicBezTo>
                  <a:cubicBezTo>
                    <a:pt x="38"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4" y="89"/>
                    <a:pt x="6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3" name="Freeform 40">
              <a:extLst>
                <a:ext uri="{FF2B5EF4-FFF2-40B4-BE49-F238E27FC236}">
                  <a16:creationId xmlns:a16="http://schemas.microsoft.com/office/drawing/2014/main" id="{EF137B69-3191-B6FE-C47C-0D807733E2CB}"/>
                </a:ext>
              </a:extLst>
            </p:cNvPr>
            <p:cNvSpPr>
              <a:spLocks noEditPoints="1"/>
            </p:cNvSpPr>
            <p:nvPr/>
          </p:nvSpPr>
          <p:spPr bwMode="auto">
            <a:xfrm>
              <a:off x="2498726" y="157163"/>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6 h 136"/>
                <a:gd name="T12" fmla="*/ 113 w 113"/>
                <a:gd name="T13" fmla="*/ 68 h 136"/>
                <a:gd name="T14" fmla="*/ 92 w 113"/>
                <a:gd name="T15" fmla="*/ 119 h 136"/>
                <a:gd name="T16" fmla="*/ 78 w 113"/>
                <a:gd name="T17" fmla="*/ 28 h 136"/>
                <a:gd name="T18" fmla="*/ 45 w 113"/>
                <a:gd name="T19" fmla="*/ 15 h 136"/>
                <a:gd name="T20" fmla="*/ 20 w 113"/>
                <a:gd name="T21" fmla="*/ 15 h 136"/>
                <a:gd name="T22" fmla="*/ 20 w 113"/>
                <a:gd name="T23" fmla="*/ 119 h 136"/>
                <a:gd name="T24" fmla="*/ 45 w 113"/>
                <a:gd name="T25" fmla="*/ 119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5"/>
                    <a:pt x="92" y="16"/>
                  </a:cubicBezTo>
                  <a:cubicBezTo>
                    <a:pt x="103" y="27"/>
                    <a:pt x="113" y="44"/>
                    <a:pt x="113" y="68"/>
                  </a:cubicBezTo>
                  <a:cubicBezTo>
                    <a:pt x="113" y="91"/>
                    <a:pt x="104" y="108"/>
                    <a:pt x="92" y="119"/>
                  </a:cubicBezTo>
                  <a:close/>
                  <a:moveTo>
                    <a:pt x="78" y="28"/>
                  </a:moveTo>
                  <a:cubicBezTo>
                    <a:pt x="70" y="19"/>
                    <a:pt x="59" y="15"/>
                    <a:pt x="45" y="15"/>
                  </a:cubicBezTo>
                  <a:cubicBezTo>
                    <a:pt x="20" y="15"/>
                    <a:pt x="20" y="15"/>
                    <a:pt x="20" y="15"/>
                  </a:cubicBezTo>
                  <a:cubicBezTo>
                    <a:pt x="20" y="119"/>
                    <a:pt x="20" y="119"/>
                    <a:pt x="20" y="119"/>
                  </a:cubicBezTo>
                  <a:cubicBezTo>
                    <a:pt x="45" y="119"/>
                    <a:pt x="45" y="119"/>
                    <a:pt x="45" y="119"/>
                  </a:cubicBezTo>
                  <a:cubicBezTo>
                    <a:pt x="58" y="119"/>
                    <a:pt x="69" y="116"/>
                    <a:pt x="78" y="107"/>
                  </a:cubicBezTo>
                  <a:cubicBezTo>
                    <a:pt x="87" y="98"/>
                    <a:pt x="92" y="84"/>
                    <a:pt x="92" y="68"/>
                  </a:cubicBezTo>
                  <a:cubicBezTo>
                    <a:pt x="92" y="51"/>
                    <a:pt x="87" y="36"/>
                    <a:pt x="7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4" name="Freeform 41">
              <a:extLst>
                <a:ext uri="{FF2B5EF4-FFF2-40B4-BE49-F238E27FC236}">
                  <a16:creationId xmlns:a16="http://schemas.microsoft.com/office/drawing/2014/main" id="{821A2D0B-222A-FACB-58E1-95FBC0126991}"/>
                </a:ext>
              </a:extLst>
            </p:cNvPr>
            <p:cNvSpPr>
              <a:spLocks noEditPoints="1"/>
            </p:cNvSpPr>
            <p:nvPr/>
          </p:nvSpPr>
          <p:spPr bwMode="auto">
            <a:xfrm>
              <a:off x="2605088"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5" name="Rectangle 42">
              <a:extLst>
                <a:ext uri="{FF2B5EF4-FFF2-40B4-BE49-F238E27FC236}">
                  <a16:creationId xmlns:a16="http://schemas.microsoft.com/office/drawing/2014/main" id="{7DEFDA0D-DEC0-C80E-280E-37E6A828C659}"/>
                </a:ext>
              </a:extLst>
            </p:cNvPr>
            <p:cNvSpPr>
              <a:spLocks noChangeArrowheads="1"/>
            </p:cNvSpPr>
            <p:nvPr/>
          </p:nvSpPr>
          <p:spPr bwMode="auto">
            <a:xfrm>
              <a:off x="2697163" y="153988"/>
              <a:ext cx="15875" cy="1158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6" name="Freeform 43">
              <a:extLst>
                <a:ext uri="{FF2B5EF4-FFF2-40B4-BE49-F238E27FC236}">
                  <a16:creationId xmlns:a16="http://schemas.microsoft.com/office/drawing/2014/main" id="{E1B199F1-629A-2B40-F991-6A433992CFCB}"/>
                </a:ext>
              </a:extLst>
            </p:cNvPr>
            <p:cNvSpPr>
              <a:spLocks noEditPoints="1"/>
            </p:cNvSpPr>
            <p:nvPr/>
          </p:nvSpPr>
          <p:spPr bwMode="auto">
            <a:xfrm>
              <a:off x="2736851" y="150813"/>
              <a:ext cx="20638" cy="119063"/>
            </a:xfrm>
            <a:custGeom>
              <a:avLst/>
              <a:gdLst>
                <a:gd name="T0" fmla="*/ 12 w 25"/>
                <a:gd name="T1" fmla="*/ 25 h 144"/>
                <a:gd name="T2" fmla="*/ 0 w 25"/>
                <a:gd name="T3" fmla="*/ 13 h 144"/>
                <a:gd name="T4" fmla="*/ 12 w 25"/>
                <a:gd name="T5" fmla="*/ 0 h 144"/>
                <a:gd name="T6" fmla="*/ 25 w 25"/>
                <a:gd name="T7" fmla="*/ 12 h 144"/>
                <a:gd name="T8" fmla="*/ 12 w 25"/>
                <a:gd name="T9" fmla="*/ 25 h 144"/>
                <a:gd name="T10" fmla="*/ 3 w 25"/>
                <a:gd name="T11" fmla="*/ 144 h 144"/>
                <a:gd name="T12" fmla="*/ 3 w 25"/>
                <a:gd name="T13" fmla="*/ 45 h 144"/>
                <a:gd name="T14" fmla="*/ 22 w 25"/>
                <a:gd name="T15" fmla="*/ 45 h 144"/>
                <a:gd name="T16" fmla="*/ 22 w 25"/>
                <a:gd name="T17" fmla="*/ 144 h 144"/>
                <a:gd name="T18" fmla="*/ 3 w 25"/>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4">
                  <a:moveTo>
                    <a:pt x="12" y="25"/>
                  </a:moveTo>
                  <a:cubicBezTo>
                    <a:pt x="5" y="25"/>
                    <a:pt x="0" y="20"/>
                    <a:pt x="0" y="13"/>
                  </a:cubicBezTo>
                  <a:cubicBezTo>
                    <a:pt x="0" y="6"/>
                    <a:pt x="5" y="0"/>
                    <a:pt x="12" y="0"/>
                  </a:cubicBezTo>
                  <a:cubicBezTo>
                    <a:pt x="20" y="0"/>
                    <a:pt x="25" y="6"/>
                    <a:pt x="25" y="12"/>
                  </a:cubicBezTo>
                  <a:cubicBezTo>
                    <a:pt x="25" y="19"/>
                    <a:pt x="20" y="25"/>
                    <a:pt x="12"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7" name="Freeform 44">
              <a:extLst>
                <a:ext uri="{FF2B5EF4-FFF2-40B4-BE49-F238E27FC236}">
                  <a16:creationId xmlns:a16="http://schemas.microsoft.com/office/drawing/2014/main" id="{344578C9-CCB4-4F2D-6F97-A69FE48FE92E}"/>
                </a:ext>
              </a:extLst>
            </p:cNvPr>
            <p:cNvSpPr>
              <a:spLocks/>
            </p:cNvSpPr>
            <p:nvPr/>
          </p:nvSpPr>
          <p:spPr bwMode="auto">
            <a:xfrm>
              <a:off x="2768601" y="188913"/>
              <a:ext cx="79375" cy="80963"/>
            </a:xfrm>
            <a:custGeom>
              <a:avLst/>
              <a:gdLst>
                <a:gd name="T0" fmla="*/ 30 w 50"/>
                <a:gd name="T1" fmla="*/ 51 h 51"/>
                <a:gd name="T2" fmla="*/ 19 w 50"/>
                <a:gd name="T3" fmla="*/ 51 h 51"/>
                <a:gd name="T4" fmla="*/ 0 w 50"/>
                <a:gd name="T5" fmla="*/ 0 h 51"/>
                <a:gd name="T6" fmla="*/ 10 w 50"/>
                <a:gd name="T7" fmla="*/ 0 h 51"/>
                <a:gd name="T8" fmla="*/ 25 w 50"/>
                <a:gd name="T9" fmla="*/ 41 h 51"/>
                <a:gd name="T10" fmla="*/ 39 w 50"/>
                <a:gd name="T11" fmla="*/ 0 h 51"/>
                <a:gd name="T12" fmla="*/ 50 w 50"/>
                <a:gd name="T13" fmla="*/ 0 h 51"/>
                <a:gd name="T14" fmla="*/ 30 w 50"/>
                <a:gd name="T15" fmla="*/ 51 h 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 h="51">
                  <a:moveTo>
                    <a:pt x="30" y="51"/>
                  </a:moveTo>
                  <a:lnTo>
                    <a:pt x="19" y="51"/>
                  </a:lnTo>
                  <a:lnTo>
                    <a:pt x="0" y="0"/>
                  </a:lnTo>
                  <a:lnTo>
                    <a:pt x="10" y="0"/>
                  </a:lnTo>
                  <a:lnTo>
                    <a:pt x="25" y="41"/>
                  </a:lnTo>
                  <a:lnTo>
                    <a:pt x="39" y="0"/>
                  </a:lnTo>
                  <a:lnTo>
                    <a:pt x="50" y="0"/>
                  </a:lnTo>
                  <a:lnTo>
                    <a:pt x="30"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8" name="Freeform 45">
              <a:extLst>
                <a:ext uri="{FF2B5EF4-FFF2-40B4-BE49-F238E27FC236}">
                  <a16:creationId xmlns:a16="http://schemas.microsoft.com/office/drawing/2014/main" id="{2236A563-D056-2155-A154-64F4FBDBB116}"/>
                </a:ext>
              </a:extLst>
            </p:cNvPr>
            <p:cNvSpPr>
              <a:spLocks noEditPoints="1"/>
            </p:cNvSpPr>
            <p:nvPr/>
          </p:nvSpPr>
          <p:spPr bwMode="auto">
            <a:xfrm>
              <a:off x="28559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0"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 name="Freeform 46">
              <a:extLst>
                <a:ext uri="{FF2B5EF4-FFF2-40B4-BE49-F238E27FC236}">
                  <a16:creationId xmlns:a16="http://schemas.microsoft.com/office/drawing/2014/main" id="{F4BF70B8-9555-C261-D3C1-88BD30FC33CC}"/>
                </a:ext>
              </a:extLst>
            </p:cNvPr>
            <p:cNvSpPr>
              <a:spLocks/>
            </p:cNvSpPr>
            <p:nvPr/>
          </p:nvSpPr>
          <p:spPr bwMode="auto">
            <a:xfrm>
              <a:off x="2947988" y="185738"/>
              <a:ext cx="47625"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 name="Freeform 47">
              <a:extLst>
                <a:ext uri="{FF2B5EF4-FFF2-40B4-BE49-F238E27FC236}">
                  <a16:creationId xmlns:a16="http://schemas.microsoft.com/office/drawing/2014/main" id="{2EFAC510-CEEE-DA5A-FAA3-F170FED7622E}"/>
                </a:ext>
              </a:extLst>
            </p:cNvPr>
            <p:cNvSpPr>
              <a:spLocks noEditPoints="1"/>
            </p:cNvSpPr>
            <p:nvPr/>
          </p:nvSpPr>
          <p:spPr bwMode="auto">
            <a:xfrm>
              <a:off x="2998788" y="185738"/>
              <a:ext cx="74613" cy="85725"/>
            </a:xfrm>
            <a:custGeom>
              <a:avLst/>
              <a:gdLst>
                <a:gd name="T0" fmla="*/ 20 w 90"/>
                <a:gd name="T1" fmla="*/ 56 h 103"/>
                <a:gd name="T2" fmla="*/ 49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49" y="88"/>
                  </a:cubicBezTo>
                  <a:cubicBezTo>
                    <a:pt x="68" y="88"/>
                    <a:pt x="79" y="78"/>
                    <a:pt x="80" y="77"/>
                  </a:cubicBezTo>
                  <a:cubicBezTo>
                    <a:pt x="88" y="89"/>
                    <a:pt x="88" y="89"/>
                    <a:pt x="88" y="89"/>
                  </a:cubicBezTo>
                  <a:cubicBezTo>
                    <a:pt x="88" y="89"/>
                    <a:pt x="74"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8" y="14"/>
                    <a:pt x="20" y="29"/>
                    <a:pt x="19" y="42"/>
                  </a:cubicBezTo>
                  <a:cubicBezTo>
                    <a:pt x="71" y="42"/>
                    <a:pt x="71" y="42"/>
                    <a:pt x="71" y="42"/>
                  </a:cubicBezTo>
                  <a:cubicBezTo>
                    <a:pt x="71"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 name="Freeform 48">
              <a:extLst>
                <a:ext uri="{FF2B5EF4-FFF2-40B4-BE49-F238E27FC236}">
                  <a16:creationId xmlns:a16="http://schemas.microsoft.com/office/drawing/2014/main" id="{9F75901F-04A3-6B7A-4918-99E7F7C4A01F}"/>
                </a:ext>
              </a:extLst>
            </p:cNvPr>
            <p:cNvSpPr>
              <a:spLocks noEditPoints="1"/>
            </p:cNvSpPr>
            <p:nvPr/>
          </p:nvSpPr>
          <p:spPr bwMode="auto">
            <a:xfrm>
              <a:off x="3084513" y="153988"/>
              <a:ext cx="77788" cy="117475"/>
            </a:xfrm>
            <a:custGeom>
              <a:avLst/>
              <a:gdLst>
                <a:gd name="T0" fmla="*/ 78 w 94"/>
                <a:gd name="T1" fmla="*/ 141 h 143"/>
                <a:gd name="T2" fmla="*/ 75 w 94"/>
                <a:gd name="T3" fmla="*/ 125 h 143"/>
                <a:gd name="T4" fmla="*/ 42 w 94"/>
                <a:gd name="T5" fmla="*/ 143 h 143"/>
                <a:gd name="T6" fmla="*/ 0 w 94"/>
                <a:gd name="T7" fmla="*/ 91 h 143"/>
                <a:gd name="T8" fmla="*/ 44 w 94"/>
                <a:gd name="T9" fmla="*/ 40 h 143"/>
                <a:gd name="T10" fmla="*/ 75 w 94"/>
                <a:gd name="T11" fmla="*/ 58 h 143"/>
                <a:gd name="T12" fmla="*/ 75 w 94"/>
                <a:gd name="T13" fmla="*/ 0 h 143"/>
                <a:gd name="T14" fmla="*/ 94 w 94"/>
                <a:gd name="T15" fmla="*/ 0 h 143"/>
                <a:gd name="T16" fmla="*/ 94 w 94"/>
                <a:gd name="T17" fmla="*/ 141 h 143"/>
                <a:gd name="T18" fmla="*/ 78 w 94"/>
                <a:gd name="T19" fmla="*/ 141 h 143"/>
                <a:gd name="T20" fmla="*/ 48 w 94"/>
                <a:gd name="T21" fmla="*/ 54 h 143"/>
                <a:gd name="T22" fmla="*/ 19 w 94"/>
                <a:gd name="T23" fmla="*/ 90 h 143"/>
                <a:gd name="T24" fmla="*/ 47 w 94"/>
                <a:gd name="T25" fmla="*/ 127 h 143"/>
                <a:gd name="T26" fmla="*/ 75 w 94"/>
                <a:gd name="T27" fmla="*/ 90 h 143"/>
                <a:gd name="T28" fmla="*/ 48 w 94"/>
                <a:gd name="T29" fmla="*/ 5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43">
                  <a:moveTo>
                    <a:pt x="78" y="141"/>
                  </a:moveTo>
                  <a:cubicBezTo>
                    <a:pt x="75" y="125"/>
                    <a:pt x="75" y="125"/>
                    <a:pt x="75" y="125"/>
                  </a:cubicBezTo>
                  <a:cubicBezTo>
                    <a:pt x="74" y="126"/>
                    <a:pt x="65" y="143"/>
                    <a:pt x="42" y="143"/>
                  </a:cubicBezTo>
                  <a:cubicBezTo>
                    <a:pt x="16" y="143"/>
                    <a:pt x="0" y="121"/>
                    <a:pt x="0" y="91"/>
                  </a:cubicBezTo>
                  <a:cubicBezTo>
                    <a:pt x="0" y="62"/>
                    <a:pt x="18" y="40"/>
                    <a:pt x="44" y="40"/>
                  </a:cubicBezTo>
                  <a:cubicBezTo>
                    <a:pt x="65" y="40"/>
                    <a:pt x="74" y="56"/>
                    <a:pt x="75" y="58"/>
                  </a:cubicBezTo>
                  <a:cubicBezTo>
                    <a:pt x="75" y="0"/>
                    <a:pt x="75" y="0"/>
                    <a:pt x="75" y="0"/>
                  </a:cubicBezTo>
                  <a:cubicBezTo>
                    <a:pt x="94" y="0"/>
                    <a:pt x="94" y="0"/>
                    <a:pt x="94" y="0"/>
                  </a:cubicBezTo>
                  <a:cubicBezTo>
                    <a:pt x="94" y="141"/>
                    <a:pt x="94" y="141"/>
                    <a:pt x="94" y="141"/>
                  </a:cubicBezTo>
                  <a:cubicBezTo>
                    <a:pt x="78" y="141"/>
                    <a:pt x="78" y="141"/>
                    <a:pt x="78" y="141"/>
                  </a:cubicBezTo>
                  <a:close/>
                  <a:moveTo>
                    <a:pt x="48" y="54"/>
                  </a:moveTo>
                  <a:cubicBezTo>
                    <a:pt x="30" y="54"/>
                    <a:pt x="19" y="71"/>
                    <a:pt x="19" y="90"/>
                  </a:cubicBezTo>
                  <a:cubicBezTo>
                    <a:pt x="19" y="110"/>
                    <a:pt x="29" y="127"/>
                    <a:pt x="47" y="127"/>
                  </a:cubicBezTo>
                  <a:cubicBezTo>
                    <a:pt x="64" y="127"/>
                    <a:pt x="75" y="110"/>
                    <a:pt x="75" y="90"/>
                  </a:cubicBezTo>
                  <a:cubicBezTo>
                    <a:pt x="76" y="71"/>
                    <a:pt x="66" y="54"/>
                    <a:pt x="48"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 name="Freeform 49">
              <a:extLst>
                <a:ext uri="{FF2B5EF4-FFF2-40B4-BE49-F238E27FC236}">
                  <a16:creationId xmlns:a16="http://schemas.microsoft.com/office/drawing/2014/main" id="{746411D7-FE52-9D4A-5F9C-E781E2B0A65A}"/>
                </a:ext>
              </a:extLst>
            </p:cNvPr>
            <p:cNvSpPr>
              <a:spLocks/>
            </p:cNvSpPr>
            <p:nvPr/>
          </p:nvSpPr>
          <p:spPr bwMode="auto">
            <a:xfrm>
              <a:off x="3209926" y="152400"/>
              <a:ext cx="53975" cy="117475"/>
            </a:xfrm>
            <a:custGeom>
              <a:avLst/>
              <a:gdLst>
                <a:gd name="T0" fmla="*/ 61 w 64"/>
                <a:gd name="T1" fmla="*/ 18 h 142"/>
                <a:gd name="T2" fmla="*/ 49 w 64"/>
                <a:gd name="T3" fmla="*/ 15 h 142"/>
                <a:gd name="T4" fmla="*/ 36 w 64"/>
                <a:gd name="T5" fmla="*/ 21 h 142"/>
                <a:gd name="T6" fmla="*/ 34 w 64"/>
                <a:gd name="T7" fmla="*/ 35 h 142"/>
                <a:gd name="T8" fmla="*/ 34 w 64"/>
                <a:gd name="T9" fmla="*/ 43 h 142"/>
                <a:gd name="T10" fmla="*/ 59 w 64"/>
                <a:gd name="T11" fmla="*/ 43 h 142"/>
                <a:gd name="T12" fmla="*/ 59 w 64"/>
                <a:gd name="T13" fmla="*/ 57 h 142"/>
                <a:gd name="T14" fmla="*/ 34 w 64"/>
                <a:gd name="T15" fmla="*/ 57 h 142"/>
                <a:gd name="T16" fmla="*/ 34 w 64"/>
                <a:gd name="T17" fmla="*/ 142 h 142"/>
                <a:gd name="T18" fmla="*/ 15 w 64"/>
                <a:gd name="T19" fmla="*/ 142 h 142"/>
                <a:gd name="T20" fmla="*/ 15 w 64"/>
                <a:gd name="T21" fmla="*/ 57 h 142"/>
                <a:gd name="T22" fmla="*/ 0 w 64"/>
                <a:gd name="T23" fmla="*/ 57 h 142"/>
                <a:gd name="T24" fmla="*/ 0 w 64"/>
                <a:gd name="T25" fmla="*/ 43 h 142"/>
                <a:gd name="T26" fmla="*/ 15 w 64"/>
                <a:gd name="T27" fmla="*/ 43 h 142"/>
                <a:gd name="T28" fmla="*/ 15 w 64"/>
                <a:gd name="T29" fmla="*/ 32 h 142"/>
                <a:gd name="T30" fmla="*/ 22 w 64"/>
                <a:gd name="T31" fmla="*/ 9 h 142"/>
                <a:gd name="T32" fmla="*/ 45 w 64"/>
                <a:gd name="T33" fmla="*/ 0 h 142"/>
                <a:gd name="T34" fmla="*/ 64 w 64"/>
                <a:gd name="T35" fmla="*/ 4 h 142"/>
                <a:gd name="T36" fmla="*/ 61 w 64"/>
                <a:gd name="T37" fmla="*/ 1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 h="142">
                  <a:moveTo>
                    <a:pt x="61" y="18"/>
                  </a:moveTo>
                  <a:cubicBezTo>
                    <a:pt x="61" y="18"/>
                    <a:pt x="55" y="15"/>
                    <a:pt x="49" y="15"/>
                  </a:cubicBezTo>
                  <a:cubicBezTo>
                    <a:pt x="43" y="15"/>
                    <a:pt x="39" y="17"/>
                    <a:pt x="36" y="21"/>
                  </a:cubicBezTo>
                  <a:cubicBezTo>
                    <a:pt x="34" y="24"/>
                    <a:pt x="34" y="29"/>
                    <a:pt x="34" y="35"/>
                  </a:cubicBezTo>
                  <a:cubicBezTo>
                    <a:pt x="34" y="43"/>
                    <a:pt x="34" y="43"/>
                    <a:pt x="34" y="43"/>
                  </a:cubicBezTo>
                  <a:cubicBezTo>
                    <a:pt x="59" y="43"/>
                    <a:pt x="59" y="43"/>
                    <a:pt x="59" y="43"/>
                  </a:cubicBezTo>
                  <a:cubicBezTo>
                    <a:pt x="59" y="57"/>
                    <a:pt x="59" y="57"/>
                    <a:pt x="59" y="57"/>
                  </a:cubicBezTo>
                  <a:cubicBezTo>
                    <a:pt x="34" y="57"/>
                    <a:pt x="34" y="57"/>
                    <a:pt x="34" y="57"/>
                  </a:cubicBezTo>
                  <a:cubicBezTo>
                    <a:pt x="34" y="142"/>
                    <a:pt x="34" y="142"/>
                    <a:pt x="34" y="142"/>
                  </a:cubicBezTo>
                  <a:cubicBezTo>
                    <a:pt x="15" y="142"/>
                    <a:pt x="15" y="142"/>
                    <a:pt x="15" y="142"/>
                  </a:cubicBezTo>
                  <a:cubicBezTo>
                    <a:pt x="15" y="57"/>
                    <a:pt x="15" y="57"/>
                    <a:pt x="15" y="57"/>
                  </a:cubicBezTo>
                  <a:cubicBezTo>
                    <a:pt x="0" y="57"/>
                    <a:pt x="0" y="57"/>
                    <a:pt x="0" y="57"/>
                  </a:cubicBezTo>
                  <a:cubicBezTo>
                    <a:pt x="0" y="43"/>
                    <a:pt x="0" y="43"/>
                    <a:pt x="0" y="43"/>
                  </a:cubicBezTo>
                  <a:cubicBezTo>
                    <a:pt x="15" y="43"/>
                    <a:pt x="15" y="43"/>
                    <a:pt x="15" y="43"/>
                  </a:cubicBezTo>
                  <a:cubicBezTo>
                    <a:pt x="15" y="32"/>
                    <a:pt x="15" y="32"/>
                    <a:pt x="15" y="32"/>
                  </a:cubicBezTo>
                  <a:cubicBezTo>
                    <a:pt x="15" y="21"/>
                    <a:pt x="18" y="14"/>
                    <a:pt x="22" y="9"/>
                  </a:cubicBezTo>
                  <a:cubicBezTo>
                    <a:pt x="27" y="4"/>
                    <a:pt x="34" y="0"/>
                    <a:pt x="45" y="0"/>
                  </a:cubicBezTo>
                  <a:cubicBezTo>
                    <a:pt x="55" y="0"/>
                    <a:pt x="62" y="3"/>
                    <a:pt x="64" y="4"/>
                  </a:cubicBezTo>
                  <a:lnTo>
                    <a:pt x="61"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3" name="Freeform 50">
              <a:extLst>
                <a:ext uri="{FF2B5EF4-FFF2-40B4-BE49-F238E27FC236}">
                  <a16:creationId xmlns:a16="http://schemas.microsoft.com/office/drawing/2014/main" id="{71C2BF5D-0F27-5DC4-E839-53363129AF20}"/>
                </a:ext>
              </a:extLst>
            </p:cNvPr>
            <p:cNvSpPr>
              <a:spLocks/>
            </p:cNvSpPr>
            <p:nvPr/>
          </p:nvSpPr>
          <p:spPr bwMode="auto">
            <a:xfrm>
              <a:off x="3270251" y="185738"/>
              <a:ext cx="46038"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 name="Freeform 51">
              <a:extLst>
                <a:ext uri="{FF2B5EF4-FFF2-40B4-BE49-F238E27FC236}">
                  <a16:creationId xmlns:a16="http://schemas.microsoft.com/office/drawing/2014/main" id="{6AAE8FD2-F294-9C4A-F94A-068B4B7ABCFB}"/>
                </a:ext>
              </a:extLst>
            </p:cNvPr>
            <p:cNvSpPr>
              <a:spLocks noEditPoints="1"/>
            </p:cNvSpPr>
            <p:nvPr/>
          </p:nvSpPr>
          <p:spPr bwMode="auto">
            <a:xfrm>
              <a:off x="3321051" y="185738"/>
              <a:ext cx="79375" cy="85725"/>
            </a:xfrm>
            <a:custGeom>
              <a:avLst/>
              <a:gdLst>
                <a:gd name="T0" fmla="*/ 48 w 96"/>
                <a:gd name="T1" fmla="*/ 102 h 102"/>
                <a:gd name="T2" fmla="*/ 0 w 96"/>
                <a:gd name="T3" fmla="*/ 51 h 102"/>
                <a:gd name="T4" fmla="*/ 48 w 96"/>
                <a:gd name="T5" fmla="*/ 0 h 102"/>
                <a:gd name="T6" fmla="*/ 96 w 96"/>
                <a:gd name="T7" fmla="*/ 51 h 102"/>
                <a:gd name="T8" fmla="*/ 48 w 96"/>
                <a:gd name="T9" fmla="*/ 102 h 102"/>
                <a:gd name="T10" fmla="*/ 48 w 96"/>
                <a:gd name="T11" fmla="*/ 14 h 102"/>
                <a:gd name="T12" fmla="*/ 20 w 96"/>
                <a:gd name="T13" fmla="*/ 51 h 102"/>
                <a:gd name="T14" fmla="*/ 48 w 96"/>
                <a:gd name="T15" fmla="*/ 88 h 102"/>
                <a:gd name="T16" fmla="*/ 77 w 96"/>
                <a:gd name="T17" fmla="*/ 51 h 102"/>
                <a:gd name="T18" fmla="*/ 48 w 96"/>
                <a:gd name="T19" fmla="*/ 14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102">
                  <a:moveTo>
                    <a:pt x="48" y="102"/>
                  </a:moveTo>
                  <a:cubicBezTo>
                    <a:pt x="20" y="102"/>
                    <a:pt x="0" y="82"/>
                    <a:pt x="0" y="51"/>
                  </a:cubicBezTo>
                  <a:cubicBezTo>
                    <a:pt x="0" y="20"/>
                    <a:pt x="20" y="0"/>
                    <a:pt x="48" y="0"/>
                  </a:cubicBezTo>
                  <a:cubicBezTo>
                    <a:pt x="77" y="0"/>
                    <a:pt x="96" y="20"/>
                    <a:pt x="96" y="51"/>
                  </a:cubicBezTo>
                  <a:cubicBezTo>
                    <a:pt x="96" y="82"/>
                    <a:pt x="77" y="102"/>
                    <a:pt x="48" y="102"/>
                  </a:cubicBezTo>
                  <a:close/>
                  <a:moveTo>
                    <a:pt x="48" y="14"/>
                  </a:moveTo>
                  <a:cubicBezTo>
                    <a:pt x="30" y="14"/>
                    <a:pt x="20" y="29"/>
                    <a:pt x="20" y="51"/>
                  </a:cubicBezTo>
                  <a:cubicBezTo>
                    <a:pt x="20" y="72"/>
                    <a:pt x="30" y="88"/>
                    <a:pt x="48" y="88"/>
                  </a:cubicBezTo>
                  <a:cubicBezTo>
                    <a:pt x="67" y="88"/>
                    <a:pt x="77" y="72"/>
                    <a:pt x="77" y="51"/>
                  </a:cubicBezTo>
                  <a:cubicBezTo>
                    <a:pt x="77" y="29"/>
                    <a:pt x="67" y="14"/>
                    <a:pt x="48"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 name="Freeform 52">
              <a:extLst>
                <a:ext uri="{FF2B5EF4-FFF2-40B4-BE49-F238E27FC236}">
                  <a16:creationId xmlns:a16="http://schemas.microsoft.com/office/drawing/2014/main" id="{C590DB0F-DC19-CD6D-2F4D-61479185D8A5}"/>
                </a:ext>
              </a:extLst>
            </p:cNvPr>
            <p:cNvSpPr>
              <a:spLocks/>
            </p:cNvSpPr>
            <p:nvPr/>
          </p:nvSpPr>
          <p:spPr bwMode="auto">
            <a:xfrm>
              <a:off x="3419476" y="185738"/>
              <a:ext cx="117475" cy="84138"/>
            </a:xfrm>
            <a:custGeom>
              <a:avLst/>
              <a:gdLst>
                <a:gd name="T0" fmla="*/ 123 w 142"/>
                <a:gd name="T1" fmla="*/ 101 h 101"/>
                <a:gd name="T2" fmla="*/ 123 w 142"/>
                <a:gd name="T3" fmla="*/ 39 h 101"/>
                <a:gd name="T4" fmla="*/ 106 w 142"/>
                <a:gd name="T5" fmla="*/ 16 h 101"/>
                <a:gd name="T6" fmla="*/ 80 w 142"/>
                <a:gd name="T7" fmla="*/ 41 h 101"/>
                <a:gd name="T8" fmla="*/ 80 w 142"/>
                <a:gd name="T9" fmla="*/ 101 h 101"/>
                <a:gd name="T10" fmla="*/ 62 w 142"/>
                <a:gd name="T11" fmla="*/ 101 h 101"/>
                <a:gd name="T12" fmla="*/ 62 w 142"/>
                <a:gd name="T13" fmla="*/ 39 h 101"/>
                <a:gd name="T14" fmla="*/ 44 w 142"/>
                <a:gd name="T15" fmla="*/ 16 h 101"/>
                <a:gd name="T16" fmla="*/ 19 w 142"/>
                <a:gd name="T17" fmla="*/ 41 h 101"/>
                <a:gd name="T18" fmla="*/ 19 w 142"/>
                <a:gd name="T19" fmla="*/ 101 h 101"/>
                <a:gd name="T20" fmla="*/ 0 w 142"/>
                <a:gd name="T21" fmla="*/ 101 h 101"/>
                <a:gd name="T22" fmla="*/ 0 w 142"/>
                <a:gd name="T23" fmla="*/ 2 h 101"/>
                <a:gd name="T24" fmla="*/ 18 w 142"/>
                <a:gd name="T25" fmla="*/ 2 h 101"/>
                <a:gd name="T26" fmla="*/ 19 w 142"/>
                <a:gd name="T27" fmla="*/ 20 h 101"/>
                <a:gd name="T28" fmla="*/ 51 w 142"/>
                <a:gd name="T29" fmla="*/ 0 h 101"/>
                <a:gd name="T30" fmla="*/ 79 w 142"/>
                <a:gd name="T31" fmla="*/ 21 h 101"/>
                <a:gd name="T32" fmla="*/ 112 w 142"/>
                <a:gd name="T33" fmla="*/ 0 h 101"/>
                <a:gd name="T34" fmla="*/ 142 w 142"/>
                <a:gd name="T35" fmla="*/ 34 h 101"/>
                <a:gd name="T36" fmla="*/ 142 w 142"/>
                <a:gd name="T37" fmla="*/ 101 h 101"/>
                <a:gd name="T38" fmla="*/ 123 w 142"/>
                <a:gd name="T39"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2" h="101">
                  <a:moveTo>
                    <a:pt x="123" y="101"/>
                  </a:moveTo>
                  <a:cubicBezTo>
                    <a:pt x="123" y="39"/>
                    <a:pt x="123" y="39"/>
                    <a:pt x="123" y="39"/>
                  </a:cubicBezTo>
                  <a:cubicBezTo>
                    <a:pt x="123" y="26"/>
                    <a:pt x="120" y="16"/>
                    <a:pt x="106" y="16"/>
                  </a:cubicBezTo>
                  <a:cubicBezTo>
                    <a:pt x="91" y="16"/>
                    <a:pt x="81" y="34"/>
                    <a:pt x="80" y="41"/>
                  </a:cubicBezTo>
                  <a:cubicBezTo>
                    <a:pt x="80" y="101"/>
                    <a:pt x="80" y="101"/>
                    <a:pt x="80" y="101"/>
                  </a:cubicBezTo>
                  <a:cubicBezTo>
                    <a:pt x="62" y="101"/>
                    <a:pt x="62" y="101"/>
                    <a:pt x="62" y="101"/>
                  </a:cubicBezTo>
                  <a:cubicBezTo>
                    <a:pt x="62" y="39"/>
                    <a:pt x="62" y="39"/>
                    <a:pt x="62" y="39"/>
                  </a:cubicBezTo>
                  <a:cubicBezTo>
                    <a:pt x="62" y="26"/>
                    <a:pt x="59" y="16"/>
                    <a:pt x="44" y="16"/>
                  </a:cubicBezTo>
                  <a:cubicBezTo>
                    <a:pt x="30" y="16"/>
                    <a:pt x="20" y="34"/>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5" y="9"/>
                    <a:pt x="37" y="0"/>
                    <a:pt x="51" y="0"/>
                  </a:cubicBezTo>
                  <a:cubicBezTo>
                    <a:pt x="64" y="0"/>
                    <a:pt x="75" y="6"/>
                    <a:pt x="79" y="21"/>
                  </a:cubicBezTo>
                  <a:cubicBezTo>
                    <a:pt x="86" y="9"/>
                    <a:pt x="98" y="0"/>
                    <a:pt x="112" y="0"/>
                  </a:cubicBezTo>
                  <a:cubicBezTo>
                    <a:pt x="128" y="0"/>
                    <a:pt x="142" y="9"/>
                    <a:pt x="142" y="34"/>
                  </a:cubicBezTo>
                  <a:cubicBezTo>
                    <a:pt x="142" y="101"/>
                    <a:pt x="142" y="101"/>
                    <a:pt x="142" y="101"/>
                  </a:cubicBezTo>
                  <a:cubicBezTo>
                    <a:pt x="123" y="101"/>
                    <a:pt x="123" y="101"/>
                    <a:pt x="123"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6" name="Freeform 53">
              <a:extLst>
                <a:ext uri="{FF2B5EF4-FFF2-40B4-BE49-F238E27FC236}">
                  <a16:creationId xmlns:a16="http://schemas.microsoft.com/office/drawing/2014/main" id="{975A0B57-FD60-D7A6-C45A-346EA17AEAA2}"/>
                </a:ext>
              </a:extLst>
            </p:cNvPr>
            <p:cNvSpPr>
              <a:spLocks/>
            </p:cNvSpPr>
            <p:nvPr/>
          </p:nvSpPr>
          <p:spPr bwMode="auto">
            <a:xfrm>
              <a:off x="3594101" y="157163"/>
              <a:ext cx="69850" cy="112713"/>
            </a:xfrm>
            <a:custGeom>
              <a:avLst/>
              <a:gdLst>
                <a:gd name="T0" fmla="*/ 0 w 44"/>
                <a:gd name="T1" fmla="*/ 71 h 71"/>
                <a:gd name="T2" fmla="*/ 0 w 44"/>
                <a:gd name="T3" fmla="*/ 0 h 71"/>
                <a:gd name="T4" fmla="*/ 43 w 44"/>
                <a:gd name="T5" fmla="*/ 0 h 71"/>
                <a:gd name="T6" fmla="*/ 43 w 44"/>
                <a:gd name="T7" fmla="*/ 8 h 71"/>
                <a:gd name="T8" fmla="*/ 10 w 44"/>
                <a:gd name="T9" fmla="*/ 8 h 71"/>
                <a:gd name="T10" fmla="*/ 10 w 44"/>
                <a:gd name="T11" fmla="*/ 29 h 71"/>
                <a:gd name="T12" fmla="*/ 41 w 44"/>
                <a:gd name="T13" fmla="*/ 29 h 71"/>
                <a:gd name="T14" fmla="*/ 41 w 44"/>
                <a:gd name="T15" fmla="*/ 38 h 71"/>
                <a:gd name="T16" fmla="*/ 10 w 44"/>
                <a:gd name="T17" fmla="*/ 38 h 71"/>
                <a:gd name="T18" fmla="*/ 10 w 44"/>
                <a:gd name="T19" fmla="*/ 62 h 71"/>
                <a:gd name="T20" fmla="*/ 44 w 44"/>
                <a:gd name="T21" fmla="*/ 62 h 71"/>
                <a:gd name="T22" fmla="*/ 44 w 44"/>
                <a:gd name="T23" fmla="*/ 71 h 71"/>
                <a:gd name="T24" fmla="*/ 0 w 44"/>
                <a:gd name="T25" fmla="*/ 71 h 71"/>
                <a:gd name="T26" fmla="*/ 0 w 44"/>
                <a:gd name="T27"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71">
                  <a:moveTo>
                    <a:pt x="0" y="71"/>
                  </a:moveTo>
                  <a:lnTo>
                    <a:pt x="0" y="0"/>
                  </a:lnTo>
                  <a:lnTo>
                    <a:pt x="43" y="0"/>
                  </a:lnTo>
                  <a:lnTo>
                    <a:pt x="43" y="8"/>
                  </a:lnTo>
                  <a:lnTo>
                    <a:pt x="10" y="8"/>
                  </a:lnTo>
                  <a:lnTo>
                    <a:pt x="10" y="29"/>
                  </a:lnTo>
                  <a:lnTo>
                    <a:pt x="41" y="29"/>
                  </a:lnTo>
                  <a:lnTo>
                    <a:pt x="41" y="38"/>
                  </a:lnTo>
                  <a:lnTo>
                    <a:pt x="10" y="38"/>
                  </a:lnTo>
                  <a:lnTo>
                    <a:pt x="10" y="62"/>
                  </a:lnTo>
                  <a:lnTo>
                    <a:pt x="44" y="62"/>
                  </a:lnTo>
                  <a:lnTo>
                    <a:pt x="44" y="71"/>
                  </a:lnTo>
                  <a:lnTo>
                    <a:pt x="0" y="71"/>
                  </a:lnTo>
                  <a:lnTo>
                    <a:pt x="0" y="7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7" name="Freeform 54">
              <a:extLst>
                <a:ext uri="{FF2B5EF4-FFF2-40B4-BE49-F238E27FC236}">
                  <a16:creationId xmlns:a16="http://schemas.microsoft.com/office/drawing/2014/main" id="{E8018739-B110-09C4-D3DE-76CFD23BB4E9}"/>
                </a:ext>
              </a:extLst>
            </p:cNvPr>
            <p:cNvSpPr>
              <a:spLocks/>
            </p:cNvSpPr>
            <p:nvPr/>
          </p:nvSpPr>
          <p:spPr bwMode="auto">
            <a:xfrm>
              <a:off x="3671888" y="188913"/>
              <a:ext cx="77788" cy="80963"/>
            </a:xfrm>
            <a:custGeom>
              <a:avLst/>
              <a:gdLst>
                <a:gd name="T0" fmla="*/ 38 w 49"/>
                <a:gd name="T1" fmla="*/ 51 h 51"/>
                <a:gd name="T2" fmla="*/ 24 w 49"/>
                <a:gd name="T3" fmla="*/ 30 h 51"/>
                <a:gd name="T4" fmla="*/ 11 w 49"/>
                <a:gd name="T5" fmla="*/ 51 h 51"/>
                <a:gd name="T6" fmla="*/ 0 w 49"/>
                <a:gd name="T7" fmla="*/ 51 h 51"/>
                <a:gd name="T8" fmla="*/ 18 w 49"/>
                <a:gd name="T9" fmla="*/ 25 h 51"/>
                <a:gd name="T10" fmla="*/ 1 w 49"/>
                <a:gd name="T11" fmla="*/ 0 h 51"/>
                <a:gd name="T12" fmla="*/ 12 w 49"/>
                <a:gd name="T13" fmla="*/ 0 h 51"/>
                <a:gd name="T14" fmla="*/ 25 w 49"/>
                <a:gd name="T15" fmla="*/ 19 h 51"/>
                <a:gd name="T16" fmla="*/ 37 w 49"/>
                <a:gd name="T17" fmla="*/ 0 h 51"/>
                <a:gd name="T18" fmla="*/ 48 w 49"/>
                <a:gd name="T19" fmla="*/ 0 h 51"/>
                <a:gd name="T20" fmla="*/ 30 w 49"/>
                <a:gd name="T21" fmla="*/ 25 h 51"/>
                <a:gd name="T22" fmla="*/ 49 w 49"/>
                <a:gd name="T23" fmla="*/ 51 h 51"/>
                <a:gd name="T24" fmla="*/ 38 w 49"/>
                <a:gd name="T2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1">
                  <a:moveTo>
                    <a:pt x="38" y="51"/>
                  </a:moveTo>
                  <a:lnTo>
                    <a:pt x="24" y="30"/>
                  </a:lnTo>
                  <a:lnTo>
                    <a:pt x="11" y="51"/>
                  </a:lnTo>
                  <a:lnTo>
                    <a:pt x="0" y="51"/>
                  </a:lnTo>
                  <a:lnTo>
                    <a:pt x="18" y="25"/>
                  </a:lnTo>
                  <a:lnTo>
                    <a:pt x="1" y="0"/>
                  </a:lnTo>
                  <a:lnTo>
                    <a:pt x="12" y="0"/>
                  </a:lnTo>
                  <a:lnTo>
                    <a:pt x="25" y="19"/>
                  </a:lnTo>
                  <a:lnTo>
                    <a:pt x="37" y="0"/>
                  </a:lnTo>
                  <a:lnTo>
                    <a:pt x="48" y="0"/>
                  </a:lnTo>
                  <a:lnTo>
                    <a:pt x="30" y="25"/>
                  </a:lnTo>
                  <a:lnTo>
                    <a:pt x="49" y="51"/>
                  </a:lnTo>
                  <a:lnTo>
                    <a:pt x="38"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8" name="Freeform 55">
              <a:extLst>
                <a:ext uri="{FF2B5EF4-FFF2-40B4-BE49-F238E27FC236}">
                  <a16:creationId xmlns:a16="http://schemas.microsoft.com/office/drawing/2014/main" id="{6262A5DA-588E-44E3-D3E5-B27EFDFBA451}"/>
                </a:ext>
              </a:extLst>
            </p:cNvPr>
            <p:cNvSpPr>
              <a:spLocks noEditPoints="1"/>
            </p:cNvSpPr>
            <p:nvPr/>
          </p:nvSpPr>
          <p:spPr bwMode="auto">
            <a:xfrm>
              <a:off x="3763963" y="185738"/>
              <a:ext cx="77788" cy="114300"/>
            </a:xfrm>
            <a:custGeom>
              <a:avLst/>
              <a:gdLst>
                <a:gd name="T0" fmla="*/ 49 w 94"/>
                <a:gd name="T1" fmla="*/ 102 h 136"/>
                <a:gd name="T2" fmla="*/ 18 w 94"/>
                <a:gd name="T3" fmla="*/ 85 h 136"/>
                <a:gd name="T4" fmla="*/ 18 w 94"/>
                <a:gd name="T5" fmla="*/ 136 h 136"/>
                <a:gd name="T6" fmla="*/ 0 w 94"/>
                <a:gd name="T7" fmla="*/ 136 h 136"/>
                <a:gd name="T8" fmla="*/ 0 w 94"/>
                <a:gd name="T9" fmla="*/ 1 h 136"/>
                <a:gd name="T10" fmla="*/ 17 w 94"/>
                <a:gd name="T11" fmla="*/ 1 h 136"/>
                <a:gd name="T12" fmla="*/ 18 w 94"/>
                <a:gd name="T13" fmla="*/ 17 h 136"/>
                <a:gd name="T14" fmla="*/ 51 w 94"/>
                <a:gd name="T15" fmla="*/ 0 h 136"/>
                <a:gd name="T16" fmla="*/ 94 w 94"/>
                <a:gd name="T17" fmla="*/ 51 h 136"/>
                <a:gd name="T18" fmla="*/ 49 w 94"/>
                <a:gd name="T19" fmla="*/ 102 h 136"/>
                <a:gd name="T20" fmla="*/ 46 w 94"/>
                <a:gd name="T21" fmla="*/ 14 h 136"/>
                <a:gd name="T22" fmla="*/ 17 w 94"/>
                <a:gd name="T23" fmla="*/ 50 h 136"/>
                <a:gd name="T24" fmla="*/ 45 w 94"/>
                <a:gd name="T25" fmla="*/ 87 h 136"/>
                <a:gd name="T26" fmla="*/ 74 w 94"/>
                <a:gd name="T27" fmla="*/ 50 h 136"/>
                <a:gd name="T28" fmla="*/ 46 w 94"/>
                <a:gd name="T29" fmla="*/ 1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36">
                  <a:moveTo>
                    <a:pt x="49" y="102"/>
                  </a:moveTo>
                  <a:cubicBezTo>
                    <a:pt x="29" y="102"/>
                    <a:pt x="21" y="89"/>
                    <a:pt x="18" y="85"/>
                  </a:cubicBezTo>
                  <a:cubicBezTo>
                    <a:pt x="18" y="136"/>
                    <a:pt x="18" y="136"/>
                    <a:pt x="18" y="136"/>
                  </a:cubicBezTo>
                  <a:cubicBezTo>
                    <a:pt x="0" y="136"/>
                    <a:pt x="0" y="136"/>
                    <a:pt x="0" y="136"/>
                  </a:cubicBezTo>
                  <a:cubicBezTo>
                    <a:pt x="0" y="1"/>
                    <a:pt x="0" y="1"/>
                    <a:pt x="0" y="1"/>
                  </a:cubicBezTo>
                  <a:cubicBezTo>
                    <a:pt x="17" y="1"/>
                    <a:pt x="17" y="1"/>
                    <a:pt x="17" y="1"/>
                  </a:cubicBezTo>
                  <a:cubicBezTo>
                    <a:pt x="18" y="17"/>
                    <a:pt x="18" y="17"/>
                    <a:pt x="18" y="17"/>
                  </a:cubicBezTo>
                  <a:cubicBezTo>
                    <a:pt x="20" y="15"/>
                    <a:pt x="30" y="0"/>
                    <a:pt x="51" y="0"/>
                  </a:cubicBezTo>
                  <a:cubicBezTo>
                    <a:pt x="78" y="0"/>
                    <a:pt x="94" y="21"/>
                    <a:pt x="94" y="51"/>
                  </a:cubicBezTo>
                  <a:cubicBezTo>
                    <a:pt x="93" y="81"/>
                    <a:pt x="75" y="102"/>
                    <a:pt x="49" y="102"/>
                  </a:cubicBezTo>
                  <a:close/>
                  <a:moveTo>
                    <a:pt x="46" y="14"/>
                  </a:moveTo>
                  <a:cubicBezTo>
                    <a:pt x="29" y="14"/>
                    <a:pt x="17" y="31"/>
                    <a:pt x="17" y="50"/>
                  </a:cubicBezTo>
                  <a:cubicBezTo>
                    <a:pt x="17" y="70"/>
                    <a:pt x="28" y="87"/>
                    <a:pt x="45" y="87"/>
                  </a:cubicBezTo>
                  <a:cubicBezTo>
                    <a:pt x="62" y="87"/>
                    <a:pt x="74" y="70"/>
                    <a:pt x="74" y="50"/>
                  </a:cubicBezTo>
                  <a:cubicBezTo>
                    <a:pt x="74" y="31"/>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9" name="Freeform 56">
              <a:extLst>
                <a:ext uri="{FF2B5EF4-FFF2-40B4-BE49-F238E27FC236}">
                  <a16:creationId xmlns:a16="http://schemas.microsoft.com/office/drawing/2014/main" id="{35512E43-0E79-8BBC-F997-A442D44277DD}"/>
                </a:ext>
              </a:extLst>
            </p:cNvPr>
            <p:cNvSpPr>
              <a:spLocks noEditPoints="1"/>
            </p:cNvSpPr>
            <p:nvPr/>
          </p:nvSpPr>
          <p:spPr bwMode="auto">
            <a:xfrm>
              <a:off x="3852863"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5"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0" name="Freeform 57">
              <a:extLst>
                <a:ext uri="{FF2B5EF4-FFF2-40B4-BE49-F238E27FC236}">
                  <a16:creationId xmlns:a16="http://schemas.microsoft.com/office/drawing/2014/main" id="{FEF6EF1B-2A95-0FAE-281F-3A8B2AACAC0B}"/>
                </a:ext>
              </a:extLst>
            </p:cNvPr>
            <p:cNvSpPr>
              <a:spLocks/>
            </p:cNvSpPr>
            <p:nvPr/>
          </p:nvSpPr>
          <p:spPr bwMode="auto">
            <a:xfrm>
              <a:off x="3946526" y="185738"/>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 name="Freeform 58">
              <a:extLst>
                <a:ext uri="{FF2B5EF4-FFF2-40B4-BE49-F238E27FC236}">
                  <a16:creationId xmlns:a16="http://schemas.microsoft.com/office/drawing/2014/main" id="{AF31A35E-7433-891D-44E8-BEA36D454EE3}"/>
                </a:ext>
              </a:extLst>
            </p:cNvPr>
            <p:cNvSpPr>
              <a:spLocks noEditPoints="1"/>
            </p:cNvSpPr>
            <p:nvPr/>
          </p:nvSpPr>
          <p:spPr bwMode="auto">
            <a:xfrm>
              <a:off x="4005263" y="150813"/>
              <a:ext cx="20638" cy="119063"/>
            </a:xfrm>
            <a:custGeom>
              <a:avLst/>
              <a:gdLst>
                <a:gd name="T0" fmla="*/ 13 w 26"/>
                <a:gd name="T1" fmla="*/ 25 h 144"/>
                <a:gd name="T2" fmla="*/ 0 w 26"/>
                <a:gd name="T3" fmla="*/ 13 h 144"/>
                <a:gd name="T4" fmla="*/ 13 w 26"/>
                <a:gd name="T5" fmla="*/ 0 h 144"/>
                <a:gd name="T6" fmla="*/ 26 w 26"/>
                <a:gd name="T7" fmla="*/ 12 h 144"/>
                <a:gd name="T8" fmla="*/ 13 w 26"/>
                <a:gd name="T9" fmla="*/ 25 h 144"/>
                <a:gd name="T10" fmla="*/ 3 w 26"/>
                <a:gd name="T11" fmla="*/ 144 h 144"/>
                <a:gd name="T12" fmla="*/ 3 w 26"/>
                <a:gd name="T13" fmla="*/ 45 h 144"/>
                <a:gd name="T14" fmla="*/ 22 w 26"/>
                <a:gd name="T15" fmla="*/ 45 h 144"/>
                <a:gd name="T16" fmla="*/ 22 w 26"/>
                <a:gd name="T17" fmla="*/ 144 h 144"/>
                <a:gd name="T18" fmla="*/ 3 w 26"/>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4">
                  <a:moveTo>
                    <a:pt x="13" y="25"/>
                  </a:moveTo>
                  <a:cubicBezTo>
                    <a:pt x="6" y="25"/>
                    <a:pt x="0" y="20"/>
                    <a:pt x="0" y="13"/>
                  </a:cubicBezTo>
                  <a:cubicBezTo>
                    <a:pt x="0" y="6"/>
                    <a:pt x="6" y="0"/>
                    <a:pt x="13" y="0"/>
                  </a:cubicBezTo>
                  <a:cubicBezTo>
                    <a:pt x="20" y="0"/>
                    <a:pt x="26" y="6"/>
                    <a:pt x="26" y="12"/>
                  </a:cubicBezTo>
                  <a:cubicBezTo>
                    <a:pt x="26" y="19"/>
                    <a:pt x="20" y="25"/>
                    <a:pt x="13"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2" name="Freeform 59">
              <a:extLst>
                <a:ext uri="{FF2B5EF4-FFF2-40B4-BE49-F238E27FC236}">
                  <a16:creationId xmlns:a16="http://schemas.microsoft.com/office/drawing/2014/main" id="{011AEB08-8C96-F19B-82E4-848E1AED67AD}"/>
                </a:ext>
              </a:extLst>
            </p:cNvPr>
            <p:cNvSpPr>
              <a:spLocks noEditPoints="1"/>
            </p:cNvSpPr>
            <p:nvPr/>
          </p:nvSpPr>
          <p:spPr bwMode="auto">
            <a:xfrm>
              <a:off x="4041776"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 name="Freeform 60">
              <a:extLst>
                <a:ext uri="{FF2B5EF4-FFF2-40B4-BE49-F238E27FC236}">
                  <a16:creationId xmlns:a16="http://schemas.microsoft.com/office/drawing/2014/main" id="{131EA098-7609-E572-FDAB-89536CA9855D}"/>
                </a:ext>
              </a:extLst>
            </p:cNvPr>
            <p:cNvSpPr>
              <a:spLocks/>
            </p:cNvSpPr>
            <p:nvPr/>
          </p:nvSpPr>
          <p:spPr bwMode="auto">
            <a:xfrm>
              <a:off x="4135438" y="185738"/>
              <a:ext cx="69850" cy="84138"/>
            </a:xfrm>
            <a:custGeom>
              <a:avLst/>
              <a:gdLst>
                <a:gd name="T0" fmla="*/ 65 w 84"/>
                <a:gd name="T1" fmla="*/ 101 h 101"/>
                <a:gd name="T2" fmla="*/ 65 w 84"/>
                <a:gd name="T3" fmla="*/ 41 h 101"/>
                <a:gd name="T4" fmla="*/ 45 w 84"/>
                <a:gd name="T5" fmla="*/ 16 h 101"/>
                <a:gd name="T6" fmla="*/ 19 w 84"/>
                <a:gd name="T7" fmla="*/ 41 h 101"/>
                <a:gd name="T8" fmla="*/ 19 w 84"/>
                <a:gd name="T9" fmla="*/ 101 h 101"/>
                <a:gd name="T10" fmla="*/ 0 w 84"/>
                <a:gd name="T11" fmla="*/ 101 h 101"/>
                <a:gd name="T12" fmla="*/ 0 w 84"/>
                <a:gd name="T13" fmla="*/ 2 h 101"/>
                <a:gd name="T14" fmla="*/ 18 w 84"/>
                <a:gd name="T15" fmla="*/ 2 h 101"/>
                <a:gd name="T16" fmla="*/ 19 w 84"/>
                <a:gd name="T17" fmla="*/ 20 h 101"/>
                <a:gd name="T18" fmla="*/ 52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1"/>
                    <a:pt x="65" y="41"/>
                    <a:pt x="65" y="41"/>
                  </a:cubicBezTo>
                  <a:cubicBezTo>
                    <a:pt x="65" y="26"/>
                    <a:pt x="60" y="16"/>
                    <a:pt x="45" y="16"/>
                  </a:cubicBezTo>
                  <a:cubicBezTo>
                    <a:pt x="30" y="16"/>
                    <a:pt x="21" y="32"/>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2"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4" name="Freeform 61">
              <a:extLst>
                <a:ext uri="{FF2B5EF4-FFF2-40B4-BE49-F238E27FC236}">
                  <a16:creationId xmlns:a16="http://schemas.microsoft.com/office/drawing/2014/main" id="{8CB86734-E125-A2B2-51F8-7EC52DBF269F}"/>
                </a:ext>
              </a:extLst>
            </p:cNvPr>
            <p:cNvSpPr>
              <a:spLocks/>
            </p:cNvSpPr>
            <p:nvPr/>
          </p:nvSpPr>
          <p:spPr bwMode="auto">
            <a:xfrm>
              <a:off x="4221163" y="185738"/>
              <a:ext cx="71438" cy="85725"/>
            </a:xfrm>
            <a:custGeom>
              <a:avLst/>
              <a:gdLst>
                <a:gd name="T0" fmla="*/ 76 w 86"/>
                <a:gd name="T1" fmla="*/ 28 h 103"/>
                <a:gd name="T2" fmla="*/ 51 w 86"/>
                <a:gd name="T3" fmla="*/ 15 h 103"/>
                <a:gd name="T4" fmla="*/ 20 w 86"/>
                <a:gd name="T5" fmla="*/ 51 h 103"/>
                <a:gd name="T6" fmla="*/ 50 w 86"/>
                <a:gd name="T7" fmla="*/ 86 h 103"/>
                <a:gd name="T8" fmla="*/ 76 w 86"/>
                <a:gd name="T9" fmla="*/ 73 h 103"/>
                <a:gd name="T10" fmla="*/ 86 w 86"/>
                <a:gd name="T11" fmla="*/ 85 h 103"/>
                <a:gd name="T12" fmla="*/ 47 w 86"/>
                <a:gd name="T13" fmla="*/ 103 h 103"/>
                <a:gd name="T14" fmla="*/ 0 w 86"/>
                <a:gd name="T15" fmla="*/ 51 h 103"/>
                <a:gd name="T16" fmla="*/ 48 w 86"/>
                <a:gd name="T17" fmla="*/ 0 h 103"/>
                <a:gd name="T18" fmla="*/ 85 w 86"/>
                <a:gd name="T19" fmla="*/ 17 h 103"/>
                <a:gd name="T20" fmla="*/ 76 w 86"/>
                <a:gd name="T21" fmla="*/ 28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6" h="103">
                  <a:moveTo>
                    <a:pt x="76" y="28"/>
                  </a:moveTo>
                  <a:cubicBezTo>
                    <a:pt x="76" y="28"/>
                    <a:pt x="67" y="15"/>
                    <a:pt x="51" y="15"/>
                  </a:cubicBezTo>
                  <a:cubicBezTo>
                    <a:pt x="34" y="15"/>
                    <a:pt x="20" y="27"/>
                    <a:pt x="20" y="51"/>
                  </a:cubicBezTo>
                  <a:cubicBezTo>
                    <a:pt x="20" y="75"/>
                    <a:pt x="34" y="86"/>
                    <a:pt x="50" y="86"/>
                  </a:cubicBezTo>
                  <a:cubicBezTo>
                    <a:pt x="66" y="86"/>
                    <a:pt x="76" y="74"/>
                    <a:pt x="76" y="73"/>
                  </a:cubicBezTo>
                  <a:cubicBezTo>
                    <a:pt x="86" y="85"/>
                    <a:pt x="86" y="85"/>
                    <a:pt x="86" y="85"/>
                  </a:cubicBezTo>
                  <a:cubicBezTo>
                    <a:pt x="85" y="86"/>
                    <a:pt x="74" y="103"/>
                    <a:pt x="47" y="103"/>
                  </a:cubicBezTo>
                  <a:cubicBezTo>
                    <a:pt x="21" y="103"/>
                    <a:pt x="0" y="83"/>
                    <a:pt x="0" y="51"/>
                  </a:cubicBezTo>
                  <a:cubicBezTo>
                    <a:pt x="0" y="19"/>
                    <a:pt x="22" y="0"/>
                    <a:pt x="48" y="0"/>
                  </a:cubicBezTo>
                  <a:cubicBezTo>
                    <a:pt x="74" y="0"/>
                    <a:pt x="84" y="16"/>
                    <a:pt x="85" y="17"/>
                  </a:cubicBezTo>
                  <a:lnTo>
                    <a:pt x="76"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 name="Freeform 62">
              <a:extLst>
                <a:ext uri="{FF2B5EF4-FFF2-40B4-BE49-F238E27FC236}">
                  <a16:creationId xmlns:a16="http://schemas.microsoft.com/office/drawing/2014/main" id="{E2BA6FAC-BC0B-955C-76C2-7569276E7C26}"/>
                </a:ext>
              </a:extLst>
            </p:cNvPr>
            <p:cNvSpPr>
              <a:spLocks noEditPoints="1"/>
            </p:cNvSpPr>
            <p:nvPr/>
          </p:nvSpPr>
          <p:spPr bwMode="auto">
            <a:xfrm>
              <a:off x="43037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1"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 name="Rectangle 63">
              <a:extLst>
                <a:ext uri="{FF2B5EF4-FFF2-40B4-BE49-F238E27FC236}">
                  <a16:creationId xmlns:a16="http://schemas.microsoft.com/office/drawing/2014/main" id="{8B1668FC-ED11-4E5F-5CD7-B8AECBE72E88}"/>
                </a:ext>
              </a:extLst>
            </p:cNvPr>
            <p:cNvSpPr>
              <a:spLocks noChangeArrowheads="1"/>
            </p:cNvSpPr>
            <p:nvPr/>
          </p:nvSpPr>
          <p:spPr bwMode="auto">
            <a:xfrm>
              <a:off x="2271713" y="-269875"/>
              <a:ext cx="12700" cy="7731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 name="Oval 64">
              <a:extLst>
                <a:ext uri="{FF2B5EF4-FFF2-40B4-BE49-F238E27FC236}">
                  <a16:creationId xmlns:a16="http://schemas.microsoft.com/office/drawing/2014/main" id="{E764F59C-9348-969F-DC4C-91400D94748F}"/>
                </a:ext>
              </a:extLst>
            </p:cNvPr>
            <p:cNvSpPr>
              <a:spLocks noChangeArrowheads="1"/>
            </p:cNvSpPr>
            <p:nvPr/>
          </p:nvSpPr>
          <p:spPr bwMode="auto">
            <a:xfrm>
              <a:off x="911226" y="-279400"/>
              <a:ext cx="119063" cy="1206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8" name="Oval 65">
              <a:extLst>
                <a:ext uri="{FF2B5EF4-FFF2-40B4-BE49-F238E27FC236}">
                  <a16:creationId xmlns:a16="http://schemas.microsoft.com/office/drawing/2014/main" id="{0C6CC64C-557B-7855-41F2-B4CCE30CCF03}"/>
                </a:ext>
              </a:extLst>
            </p:cNvPr>
            <p:cNvSpPr>
              <a:spLocks noChangeArrowheads="1"/>
            </p:cNvSpPr>
            <p:nvPr/>
          </p:nvSpPr>
          <p:spPr bwMode="auto">
            <a:xfrm>
              <a:off x="752476" y="-269875"/>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9" name="Oval 66">
              <a:extLst>
                <a:ext uri="{FF2B5EF4-FFF2-40B4-BE49-F238E27FC236}">
                  <a16:creationId xmlns:a16="http://schemas.microsoft.com/office/drawing/2014/main" id="{6F43F3D1-B8CB-54F6-36F7-16314257D69B}"/>
                </a:ext>
              </a:extLst>
            </p:cNvPr>
            <p:cNvSpPr>
              <a:spLocks noChangeArrowheads="1"/>
            </p:cNvSpPr>
            <p:nvPr/>
          </p:nvSpPr>
          <p:spPr bwMode="auto">
            <a:xfrm>
              <a:off x="919163" y="-103188"/>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0" name="Oval 67">
              <a:extLst>
                <a:ext uri="{FF2B5EF4-FFF2-40B4-BE49-F238E27FC236}">
                  <a16:creationId xmlns:a16="http://schemas.microsoft.com/office/drawing/2014/main" id="{92E571BB-D352-2156-6D4A-C44BE8B1DEC3}"/>
                </a:ext>
              </a:extLst>
            </p:cNvPr>
            <p:cNvSpPr>
              <a:spLocks noChangeArrowheads="1"/>
            </p:cNvSpPr>
            <p:nvPr/>
          </p:nvSpPr>
          <p:spPr bwMode="auto">
            <a:xfrm>
              <a:off x="927101" y="53975"/>
              <a:ext cx="85725"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1" name="Oval 68">
              <a:extLst>
                <a:ext uri="{FF2B5EF4-FFF2-40B4-BE49-F238E27FC236}">
                  <a16:creationId xmlns:a16="http://schemas.microsoft.com/office/drawing/2014/main" id="{7A8957F8-68A4-3EE6-C67A-79E4C3B0E740}"/>
                </a:ext>
              </a:extLst>
            </p:cNvPr>
            <p:cNvSpPr>
              <a:spLocks noChangeArrowheads="1"/>
            </p:cNvSpPr>
            <p:nvPr/>
          </p:nvSpPr>
          <p:spPr bwMode="auto">
            <a:xfrm>
              <a:off x="760413" y="-95250"/>
              <a:ext cx="87313"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2" name="Oval 69">
              <a:extLst>
                <a:ext uri="{FF2B5EF4-FFF2-40B4-BE49-F238E27FC236}">
                  <a16:creationId xmlns:a16="http://schemas.microsoft.com/office/drawing/2014/main" id="{E37C8ED8-118C-127C-C8D8-93DB49103625}"/>
                </a:ext>
              </a:extLst>
            </p:cNvPr>
            <p:cNvSpPr>
              <a:spLocks noChangeArrowheads="1"/>
            </p:cNvSpPr>
            <p:nvPr/>
          </p:nvSpPr>
          <p:spPr bwMode="auto">
            <a:xfrm>
              <a:off x="611188" y="-261938"/>
              <a:ext cx="85725"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 name="TextBox 2">
            <a:extLst>
              <a:ext uri="{FF2B5EF4-FFF2-40B4-BE49-F238E27FC236}">
                <a16:creationId xmlns:a16="http://schemas.microsoft.com/office/drawing/2014/main" id="{BFFC5C2C-B337-3578-4DEF-5FA5EAEA706D}"/>
              </a:ext>
            </a:extLst>
          </p:cNvPr>
          <p:cNvSpPr txBox="1"/>
          <p:nvPr/>
        </p:nvSpPr>
        <p:spPr>
          <a:xfrm>
            <a:off x="1516830" y="6334188"/>
            <a:ext cx="5719046" cy="153888"/>
          </a:xfrm>
          <a:prstGeom prst="rect">
            <a:avLst/>
          </a:prstGeom>
          <a:noFill/>
        </p:spPr>
        <p:txBody>
          <a:bodyPr wrap="square" lIns="0" tIns="0" rIns="0" bIns="0" rtlCol="0">
            <a:spAutoFit/>
          </a:bodyPr>
          <a:lstStyle/>
          <a:p>
            <a:pPr algn="ctr"/>
            <a:r>
              <a:rPr lang="en-US" sz="1000" dirty="0">
                <a:solidFill>
                  <a:schemeClr val="bg1"/>
                </a:solidFill>
              </a:rPr>
              <a:t>Includes content supplied by Sales Benchmark Index; Copyright © Sales Benchmark Index, 2024</a:t>
            </a:r>
          </a:p>
        </p:txBody>
      </p:sp>
    </p:spTree>
    <p:extLst>
      <p:ext uri="{BB962C8B-B14F-4D97-AF65-F5344CB8AC3E}">
        <p14:creationId xmlns:p14="http://schemas.microsoft.com/office/powerpoint/2010/main" val="169765313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p:cSld name="5_Title Slide blue dots bkdg">
    <p:bg>
      <p:bgPr>
        <a:solidFill>
          <a:schemeClr val="accent1"/>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64658552-6E07-9117-0CA9-3B60B698736B}"/>
              </a:ext>
            </a:extLst>
          </p:cNvPr>
          <p:cNvGraphicFramePr>
            <a:graphicFrameLocks noChangeAspect="1"/>
          </p:cNvGraphicFramePr>
          <p:nvPr>
            <p:custDataLst>
              <p:tags r:id="rId1"/>
            </p:custDataLst>
            <p:extLst>
              <p:ext uri="{D42A27DB-BD31-4B8C-83A1-F6EECF244321}">
                <p14:modId xmlns:p14="http://schemas.microsoft.com/office/powerpoint/2010/main" val="235225173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4" name="Object 3" hidden="1">
                        <a:extLst>
                          <a:ext uri="{FF2B5EF4-FFF2-40B4-BE49-F238E27FC236}">
                            <a16:creationId xmlns:a16="http://schemas.microsoft.com/office/drawing/2014/main" id="{64658552-6E07-9117-0CA9-3B60B698736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5" name="Picture 4">
            <a:extLst>
              <a:ext uri="{FF2B5EF4-FFF2-40B4-BE49-F238E27FC236}">
                <a16:creationId xmlns:a16="http://schemas.microsoft.com/office/drawing/2014/main" id="{3A320BF0-2CB7-7307-F4DF-D200AD3CD994}"/>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0673" y="313401"/>
            <a:ext cx="12192000" cy="6858000"/>
          </a:xfrm>
          <a:prstGeom prst="rect">
            <a:avLst/>
          </a:prstGeom>
        </p:spPr>
      </p:pic>
      <p:sp>
        <p:nvSpPr>
          <p:cNvPr id="2" name="Title 1">
            <a:extLst>
              <a:ext uri="{FF2B5EF4-FFF2-40B4-BE49-F238E27FC236}">
                <a16:creationId xmlns:a16="http://schemas.microsoft.com/office/drawing/2014/main" id="{9C5F5AEC-749C-44CA-94C1-9495903C3571}"/>
              </a:ext>
            </a:extLst>
          </p:cNvPr>
          <p:cNvSpPr>
            <a:spLocks noGrp="1"/>
          </p:cNvSpPr>
          <p:nvPr>
            <p:ph type="ctrTitle"/>
          </p:nvPr>
        </p:nvSpPr>
        <p:spPr>
          <a:xfrm>
            <a:off x="1516830" y="2523757"/>
            <a:ext cx="9139234" cy="664797"/>
          </a:xfrm>
        </p:spPr>
        <p:txBody>
          <a:bodyPr vert="horz" lIns="91440" tIns="91440" rIns="91440" bIns="91440" anchor="ctr">
            <a:noAutofit/>
          </a:bodyPr>
          <a:lstStyle>
            <a:lvl1pPr algn="l">
              <a:defRPr sz="3600">
                <a:solidFill>
                  <a:schemeClr val="bg1"/>
                </a:solidFill>
              </a:defRPr>
            </a:lvl1pPr>
          </a:lstStyle>
          <a:p>
            <a:r>
              <a:rPr lang="en-US"/>
              <a:t>Click to edit Master title style</a:t>
            </a:r>
            <a:endParaRPr lang="en-US" dirty="0"/>
          </a:p>
        </p:txBody>
      </p:sp>
      <p:sp>
        <p:nvSpPr>
          <p:cNvPr id="82" name="Text Placeholder 81">
            <a:extLst>
              <a:ext uri="{FF2B5EF4-FFF2-40B4-BE49-F238E27FC236}">
                <a16:creationId xmlns:a16="http://schemas.microsoft.com/office/drawing/2014/main" id="{B020BF28-FA10-43DE-B2FD-965A7D8594C0}"/>
              </a:ext>
            </a:extLst>
          </p:cNvPr>
          <p:cNvSpPr>
            <a:spLocks noGrp="1"/>
          </p:cNvSpPr>
          <p:nvPr>
            <p:ph type="body" sz="quarter" idx="13"/>
          </p:nvPr>
        </p:nvSpPr>
        <p:spPr>
          <a:xfrm>
            <a:off x="1520386" y="3998279"/>
            <a:ext cx="4586287" cy="323850"/>
          </a:xfrm>
        </p:spPr>
        <p:txBody>
          <a:bodyPr lIns="91440" tIns="91440" rIns="91440" bIns="91440" anchor="ctr"/>
          <a:lstStyle>
            <a:lvl1pPr>
              <a:defRPr b="0">
                <a:solidFill>
                  <a:schemeClr val="bg1"/>
                </a:solidFill>
              </a:defRPr>
            </a:lvl1pPr>
          </a:lstStyle>
          <a:p>
            <a:pPr lvl="0"/>
            <a:r>
              <a:rPr lang="en-US"/>
              <a:t>Click to edit Master text styles</a:t>
            </a:r>
          </a:p>
        </p:txBody>
      </p:sp>
      <p:sp>
        <p:nvSpPr>
          <p:cNvPr id="83" name="Subtitle 2">
            <a:extLst>
              <a:ext uri="{FF2B5EF4-FFF2-40B4-BE49-F238E27FC236}">
                <a16:creationId xmlns:a16="http://schemas.microsoft.com/office/drawing/2014/main" id="{CA420EE9-07D0-49A0-A796-E6EAA8EBDB96}"/>
              </a:ext>
            </a:extLst>
          </p:cNvPr>
          <p:cNvSpPr>
            <a:spLocks noGrp="1"/>
          </p:cNvSpPr>
          <p:nvPr>
            <p:ph type="subTitle" idx="1"/>
          </p:nvPr>
        </p:nvSpPr>
        <p:spPr>
          <a:xfrm>
            <a:off x="1516830" y="3444432"/>
            <a:ext cx="9139234" cy="297969"/>
          </a:xfrm>
        </p:spPr>
        <p:txBody>
          <a:bodyPr vert="horz" lIns="91440" tIns="91440" rIns="91440" bIns="91440" rtlCol="0" anchor="ctr">
            <a:noAutofit/>
          </a:bodyPr>
          <a:lstStyle>
            <a:lvl1pPr>
              <a:defRPr lang="en-US" sz="2200" b="0" dirty="0">
                <a:solidFill>
                  <a:schemeClr val="bg1"/>
                </a:solidFill>
              </a:defRPr>
            </a:lvl1pPr>
          </a:lstStyle>
          <a:p>
            <a:pPr lvl="0"/>
            <a:r>
              <a:rPr lang="en-US"/>
              <a:t>Click to edit Master subtitle style</a:t>
            </a:r>
            <a:endParaRPr lang="en-US" dirty="0"/>
          </a:p>
        </p:txBody>
      </p:sp>
      <p:grpSp>
        <p:nvGrpSpPr>
          <p:cNvPr id="148" name="Group 147">
            <a:extLst>
              <a:ext uri="{FF2B5EF4-FFF2-40B4-BE49-F238E27FC236}">
                <a16:creationId xmlns:a16="http://schemas.microsoft.com/office/drawing/2014/main" id="{AF47BE45-9A6B-F77A-A246-E9AD74AC3E05}"/>
              </a:ext>
            </a:extLst>
          </p:cNvPr>
          <p:cNvGrpSpPr>
            <a:grpSpLocks noChangeAspect="1"/>
          </p:cNvGrpSpPr>
          <p:nvPr/>
        </p:nvGrpSpPr>
        <p:grpSpPr>
          <a:xfrm>
            <a:off x="702214" y="780933"/>
            <a:ext cx="3494345" cy="745107"/>
            <a:chOff x="611188" y="-279400"/>
            <a:chExt cx="3767138" cy="803275"/>
          </a:xfrm>
          <a:solidFill>
            <a:schemeClr val="bg1"/>
          </a:solidFill>
        </p:grpSpPr>
        <p:sp>
          <p:nvSpPr>
            <p:cNvPr id="149" name="Freeform 5">
              <a:extLst>
                <a:ext uri="{FF2B5EF4-FFF2-40B4-BE49-F238E27FC236}">
                  <a16:creationId xmlns:a16="http://schemas.microsoft.com/office/drawing/2014/main" id="{5C5B487B-3C0A-CD7C-49B9-906DAA6B051C}"/>
                </a:ext>
              </a:extLst>
            </p:cNvPr>
            <p:cNvSpPr>
              <a:spLocks noEditPoints="1"/>
            </p:cNvSpPr>
            <p:nvPr/>
          </p:nvSpPr>
          <p:spPr bwMode="auto">
            <a:xfrm>
              <a:off x="1885951" y="438150"/>
              <a:ext cx="60325" cy="63500"/>
            </a:xfrm>
            <a:custGeom>
              <a:avLst/>
              <a:gdLst>
                <a:gd name="T0" fmla="*/ 36 w 73"/>
                <a:gd name="T1" fmla="*/ 0 h 78"/>
                <a:gd name="T2" fmla="*/ 10 w 73"/>
                <a:gd name="T3" fmla="*/ 10 h 78"/>
                <a:gd name="T4" fmla="*/ 0 w 73"/>
                <a:gd name="T5" fmla="*/ 39 h 78"/>
                <a:gd name="T6" fmla="*/ 10 w 73"/>
                <a:gd name="T7" fmla="*/ 67 h 78"/>
                <a:gd name="T8" fmla="*/ 36 w 73"/>
                <a:gd name="T9" fmla="*/ 78 h 78"/>
                <a:gd name="T10" fmla="*/ 63 w 73"/>
                <a:gd name="T11" fmla="*/ 67 h 78"/>
                <a:gd name="T12" fmla="*/ 73 w 73"/>
                <a:gd name="T13" fmla="*/ 39 h 78"/>
                <a:gd name="T14" fmla="*/ 63 w 73"/>
                <a:gd name="T15" fmla="*/ 10 h 78"/>
                <a:gd name="T16" fmla="*/ 36 w 73"/>
                <a:gd name="T17" fmla="*/ 0 h 78"/>
                <a:gd name="T18" fmla="*/ 52 w 73"/>
                <a:gd name="T19" fmla="*/ 59 h 78"/>
                <a:gd name="T20" fmla="*/ 36 w 73"/>
                <a:gd name="T21" fmla="*/ 66 h 78"/>
                <a:gd name="T22" fmla="*/ 20 w 73"/>
                <a:gd name="T23" fmla="*/ 59 h 78"/>
                <a:gd name="T24" fmla="*/ 15 w 73"/>
                <a:gd name="T25" fmla="*/ 39 h 78"/>
                <a:gd name="T26" fmla="*/ 21 w 73"/>
                <a:gd name="T27" fmla="*/ 19 h 78"/>
                <a:gd name="T28" fmla="*/ 36 w 73"/>
                <a:gd name="T29" fmla="*/ 11 h 78"/>
                <a:gd name="T30" fmla="*/ 52 w 73"/>
                <a:gd name="T31" fmla="*/ 19 h 78"/>
                <a:gd name="T32" fmla="*/ 58 w 73"/>
                <a:gd name="T33" fmla="*/ 39 h 78"/>
                <a:gd name="T34" fmla="*/ 52 w 73"/>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 h="78">
                  <a:moveTo>
                    <a:pt x="36" y="0"/>
                  </a:moveTo>
                  <a:cubicBezTo>
                    <a:pt x="25" y="0"/>
                    <a:pt x="17" y="3"/>
                    <a:pt x="10" y="10"/>
                  </a:cubicBezTo>
                  <a:cubicBezTo>
                    <a:pt x="3" y="17"/>
                    <a:pt x="0" y="27"/>
                    <a:pt x="0" y="39"/>
                  </a:cubicBezTo>
                  <a:cubicBezTo>
                    <a:pt x="0" y="51"/>
                    <a:pt x="3" y="60"/>
                    <a:pt x="10" y="67"/>
                  </a:cubicBezTo>
                  <a:cubicBezTo>
                    <a:pt x="17" y="74"/>
                    <a:pt x="25" y="78"/>
                    <a:pt x="36" y="78"/>
                  </a:cubicBezTo>
                  <a:cubicBezTo>
                    <a:pt x="47" y="78"/>
                    <a:pt x="56" y="74"/>
                    <a:pt x="63" y="67"/>
                  </a:cubicBezTo>
                  <a:cubicBezTo>
                    <a:pt x="69" y="60"/>
                    <a:pt x="73" y="51"/>
                    <a:pt x="73" y="39"/>
                  </a:cubicBezTo>
                  <a:cubicBezTo>
                    <a:pt x="73" y="27"/>
                    <a:pt x="69" y="17"/>
                    <a:pt x="63"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1" y="19"/>
                  </a:cubicBezTo>
                  <a:cubicBezTo>
                    <a:pt x="24" y="14"/>
                    <a:pt x="30" y="11"/>
                    <a:pt x="36" y="11"/>
                  </a:cubicBezTo>
                  <a:cubicBezTo>
                    <a:pt x="43" y="11"/>
                    <a:pt x="48" y="14"/>
                    <a:pt x="52" y="19"/>
                  </a:cubicBezTo>
                  <a:cubicBezTo>
                    <a:pt x="56" y="24"/>
                    <a:pt x="58" y="30"/>
                    <a:pt x="58" y="39"/>
                  </a:cubicBezTo>
                  <a:cubicBezTo>
                    <a:pt x="58" y="47"/>
                    <a:pt x="56" y="54"/>
                    <a:pt x="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 name="Freeform 6">
              <a:extLst>
                <a:ext uri="{FF2B5EF4-FFF2-40B4-BE49-F238E27FC236}">
                  <a16:creationId xmlns:a16="http://schemas.microsoft.com/office/drawing/2014/main" id="{FC002D50-1258-94CD-A4CA-8EF05842095A}"/>
                </a:ext>
              </a:extLst>
            </p:cNvPr>
            <p:cNvSpPr>
              <a:spLocks/>
            </p:cNvSpPr>
            <p:nvPr/>
          </p:nvSpPr>
          <p:spPr bwMode="auto">
            <a:xfrm>
              <a:off x="1152526" y="414338"/>
              <a:ext cx="74613" cy="87313"/>
            </a:xfrm>
            <a:custGeom>
              <a:avLst/>
              <a:gdLst>
                <a:gd name="T0" fmla="*/ 50 w 89"/>
                <a:gd name="T1" fmla="*/ 62 h 106"/>
                <a:gd name="T2" fmla="*/ 75 w 89"/>
                <a:gd name="T3" fmla="*/ 62 h 106"/>
                <a:gd name="T4" fmla="*/ 75 w 89"/>
                <a:gd name="T5" fmla="*/ 80 h 106"/>
                <a:gd name="T6" fmla="*/ 74 w 89"/>
                <a:gd name="T7" fmla="*/ 81 h 106"/>
                <a:gd name="T8" fmla="*/ 71 w 89"/>
                <a:gd name="T9" fmla="*/ 84 h 106"/>
                <a:gd name="T10" fmla="*/ 66 w 89"/>
                <a:gd name="T11" fmla="*/ 88 h 106"/>
                <a:gd name="T12" fmla="*/ 58 w 89"/>
                <a:gd name="T13" fmla="*/ 91 h 106"/>
                <a:gd name="T14" fmla="*/ 48 w 89"/>
                <a:gd name="T15" fmla="*/ 92 h 106"/>
                <a:gd name="T16" fmla="*/ 24 w 89"/>
                <a:gd name="T17" fmla="*/ 82 h 106"/>
                <a:gd name="T18" fmla="*/ 15 w 89"/>
                <a:gd name="T19" fmla="*/ 52 h 106"/>
                <a:gd name="T20" fmla="*/ 25 w 89"/>
                <a:gd name="T21" fmla="*/ 23 h 106"/>
                <a:gd name="T22" fmla="*/ 48 w 89"/>
                <a:gd name="T23" fmla="*/ 13 h 106"/>
                <a:gd name="T24" fmla="*/ 57 w 89"/>
                <a:gd name="T25" fmla="*/ 14 h 106"/>
                <a:gd name="T26" fmla="*/ 64 w 89"/>
                <a:gd name="T27" fmla="*/ 16 h 106"/>
                <a:gd name="T28" fmla="*/ 69 w 89"/>
                <a:gd name="T29" fmla="*/ 19 h 106"/>
                <a:gd name="T30" fmla="*/ 73 w 89"/>
                <a:gd name="T31" fmla="*/ 23 h 106"/>
                <a:gd name="T32" fmla="*/ 75 w 89"/>
                <a:gd name="T33" fmla="*/ 26 h 106"/>
                <a:gd name="T34" fmla="*/ 76 w 89"/>
                <a:gd name="T35" fmla="*/ 27 h 106"/>
                <a:gd name="T36" fmla="*/ 86 w 89"/>
                <a:gd name="T37" fmla="*/ 18 h 106"/>
                <a:gd name="T38" fmla="*/ 48 w 89"/>
                <a:gd name="T39" fmla="*/ 0 h 106"/>
                <a:gd name="T40" fmla="*/ 14 w 89"/>
                <a:gd name="T41" fmla="*/ 14 h 106"/>
                <a:gd name="T42" fmla="*/ 0 w 89"/>
                <a:gd name="T43" fmla="*/ 52 h 106"/>
                <a:gd name="T44" fmla="*/ 13 w 89"/>
                <a:gd name="T45" fmla="*/ 91 h 106"/>
                <a:gd name="T46" fmla="*/ 45 w 89"/>
                <a:gd name="T47" fmla="*/ 106 h 106"/>
                <a:gd name="T48" fmla="*/ 57 w 89"/>
                <a:gd name="T49" fmla="*/ 104 h 106"/>
                <a:gd name="T50" fmla="*/ 66 w 89"/>
                <a:gd name="T51" fmla="*/ 101 h 106"/>
                <a:gd name="T52" fmla="*/ 73 w 89"/>
                <a:gd name="T53" fmla="*/ 97 h 106"/>
                <a:gd name="T54" fmla="*/ 76 w 89"/>
                <a:gd name="T55" fmla="*/ 94 h 106"/>
                <a:gd name="T56" fmla="*/ 78 w 89"/>
                <a:gd name="T57" fmla="*/ 92 h 106"/>
                <a:gd name="T58" fmla="*/ 79 w 89"/>
                <a:gd name="T59" fmla="*/ 104 h 106"/>
                <a:gd name="T60" fmla="*/ 89 w 89"/>
                <a:gd name="T61" fmla="*/ 104 h 106"/>
                <a:gd name="T62" fmla="*/ 89 w 89"/>
                <a:gd name="T63" fmla="*/ 51 h 106"/>
                <a:gd name="T64" fmla="*/ 50 w 89"/>
                <a:gd name="T65" fmla="*/ 51 h 106"/>
                <a:gd name="T66" fmla="*/ 50 w 89"/>
                <a:gd name="T67" fmla="*/ 62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9" h="106">
                  <a:moveTo>
                    <a:pt x="50" y="62"/>
                  </a:moveTo>
                  <a:cubicBezTo>
                    <a:pt x="75" y="62"/>
                    <a:pt x="75" y="62"/>
                    <a:pt x="75" y="62"/>
                  </a:cubicBezTo>
                  <a:cubicBezTo>
                    <a:pt x="75" y="80"/>
                    <a:pt x="75" y="80"/>
                    <a:pt x="75" y="80"/>
                  </a:cubicBezTo>
                  <a:cubicBezTo>
                    <a:pt x="74" y="81"/>
                    <a:pt x="74" y="81"/>
                    <a:pt x="74" y="81"/>
                  </a:cubicBezTo>
                  <a:cubicBezTo>
                    <a:pt x="73" y="82"/>
                    <a:pt x="72" y="83"/>
                    <a:pt x="71" y="84"/>
                  </a:cubicBezTo>
                  <a:cubicBezTo>
                    <a:pt x="69" y="86"/>
                    <a:pt x="68" y="87"/>
                    <a:pt x="66" y="88"/>
                  </a:cubicBezTo>
                  <a:cubicBezTo>
                    <a:pt x="64" y="89"/>
                    <a:pt x="61" y="90"/>
                    <a:pt x="58" y="91"/>
                  </a:cubicBezTo>
                  <a:cubicBezTo>
                    <a:pt x="55" y="92"/>
                    <a:pt x="51" y="92"/>
                    <a:pt x="48" y="92"/>
                  </a:cubicBezTo>
                  <a:cubicBezTo>
                    <a:pt x="38" y="92"/>
                    <a:pt x="30" y="89"/>
                    <a:pt x="24" y="82"/>
                  </a:cubicBezTo>
                  <a:cubicBezTo>
                    <a:pt x="18" y="74"/>
                    <a:pt x="15" y="65"/>
                    <a:pt x="15" y="52"/>
                  </a:cubicBezTo>
                  <a:cubicBezTo>
                    <a:pt x="15" y="40"/>
                    <a:pt x="18" y="31"/>
                    <a:pt x="25" y="23"/>
                  </a:cubicBezTo>
                  <a:cubicBezTo>
                    <a:pt x="31" y="16"/>
                    <a:pt x="39" y="13"/>
                    <a:pt x="48" y="13"/>
                  </a:cubicBezTo>
                  <a:cubicBezTo>
                    <a:pt x="51" y="13"/>
                    <a:pt x="54" y="13"/>
                    <a:pt x="57" y="14"/>
                  </a:cubicBezTo>
                  <a:cubicBezTo>
                    <a:pt x="60" y="14"/>
                    <a:pt x="62" y="15"/>
                    <a:pt x="64" y="16"/>
                  </a:cubicBezTo>
                  <a:cubicBezTo>
                    <a:pt x="66" y="17"/>
                    <a:pt x="67" y="18"/>
                    <a:pt x="69" y="19"/>
                  </a:cubicBezTo>
                  <a:cubicBezTo>
                    <a:pt x="71" y="21"/>
                    <a:pt x="72" y="22"/>
                    <a:pt x="73" y="23"/>
                  </a:cubicBezTo>
                  <a:cubicBezTo>
                    <a:pt x="74" y="24"/>
                    <a:pt x="74" y="25"/>
                    <a:pt x="75" y="26"/>
                  </a:cubicBezTo>
                  <a:cubicBezTo>
                    <a:pt x="76" y="27"/>
                    <a:pt x="76" y="27"/>
                    <a:pt x="76" y="27"/>
                  </a:cubicBezTo>
                  <a:cubicBezTo>
                    <a:pt x="86" y="18"/>
                    <a:pt x="86" y="18"/>
                    <a:pt x="86" y="18"/>
                  </a:cubicBezTo>
                  <a:cubicBezTo>
                    <a:pt x="77" y="6"/>
                    <a:pt x="64" y="0"/>
                    <a:pt x="48" y="0"/>
                  </a:cubicBezTo>
                  <a:cubicBezTo>
                    <a:pt x="35" y="0"/>
                    <a:pt x="23" y="4"/>
                    <a:pt x="14" y="14"/>
                  </a:cubicBezTo>
                  <a:cubicBezTo>
                    <a:pt x="4" y="24"/>
                    <a:pt x="0" y="36"/>
                    <a:pt x="0" y="52"/>
                  </a:cubicBezTo>
                  <a:cubicBezTo>
                    <a:pt x="0" y="69"/>
                    <a:pt x="4" y="82"/>
                    <a:pt x="13" y="91"/>
                  </a:cubicBezTo>
                  <a:cubicBezTo>
                    <a:pt x="21" y="101"/>
                    <a:pt x="32" y="106"/>
                    <a:pt x="45" y="106"/>
                  </a:cubicBezTo>
                  <a:cubicBezTo>
                    <a:pt x="50" y="106"/>
                    <a:pt x="54" y="105"/>
                    <a:pt x="57" y="104"/>
                  </a:cubicBezTo>
                  <a:cubicBezTo>
                    <a:pt x="61" y="103"/>
                    <a:pt x="64" y="102"/>
                    <a:pt x="66" y="101"/>
                  </a:cubicBezTo>
                  <a:cubicBezTo>
                    <a:pt x="69" y="100"/>
                    <a:pt x="71" y="99"/>
                    <a:pt x="73" y="97"/>
                  </a:cubicBezTo>
                  <a:cubicBezTo>
                    <a:pt x="75" y="95"/>
                    <a:pt x="76" y="94"/>
                    <a:pt x="76" y="94"/>
                  </a:cubicBezTo>
                  <a:cubicBezTo>
                    <a:pt x="77" y="93"/>
                    <a:pt x="77" y="93"/>
                    <a:pt x="78" y="92"/>
                  </a:cubicBezTo>
                  <a:cubicBezTo>
                    <a:pt x="79" y="104"/>
                    <a:pt x="79" y="104"/>
                    <a:pt x="79" y="104"/>
                  </a:cubicBezTo>
                  <a:cubicBezTo>
                    <a:pt x="89" y="104"/>
                    <a:pt x="89" y="104"/>
                    <a:pt x="89" y="104"/>
                  </a:cubicBezTo>
                  <a:cubicBezTo>
                    <a:pt x="89" y="51"/>
                    <a:pt x="89" y="51"/>
                    <a:pt x="89" y="51"/>
                  </a:cubicBezTo>
                  <a:cubicBezTo>
                    <a:pt x="50" y="51"/>
                    <a:pt x="50" y="51"/>
                    <a:pt x="50" y="51"/>
                  </a:cubicBezTo>
                  <a:lnTo>
                    <a:pt x="50" y="6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1" name="Freeform 7">
              <a:extLst>
                <a:ext uri="{FF2B5EF4-FFF2-40B4-BE49-F238E27FC236}">
                  <a16:creationId xmlns:a16="http://schemas.microsoft.com/office/drawing/2014/main" id="{5E276722-5197-B412-82F4-CAE376DBBFED}"/>
                </a:ext>
              </a:extLst>
            </p:cNvPr>
            <p:cNvSpPr>
              <a:spLocks/>
            </p:cNvSpPr>
            <p:nvPr/>
          </p:nvSpPr>
          <p:spPr bwMode="auto">
            <a:xfrm>
              <a:off x="1246188" y="436563"/>
              <a:ext cx="34925" cy="63500"/>
            </a:xfrm>
            <a:custGeom>
              <a:avLst/>
              <a:gdLst>
                <a:gd name="T0" fmla="*/ 23 w 43"/>
                <a:gd name="T1" fmla="*/ 5 h 77"/>
                <a:gd name="T2" fmla="*/ 14 w 43"/>
                <a:gd name="T3" fmla="*/ 17 h 77"/>
                <a:gd name="T4" fmla="*/ 13 w 43"/>
                <a:gd name="T5" fmla="*/ 2 h 77"/>
                <a:gd name="T6" fmla="*/ 0 w 43"/>
                <a:gd name="T7" fmla="*/ 2 h 77"/>
                <a:gd name="T8" fmla="*/ 0 w 43"/>
                <a:gd name="T9" fmla="*/ 77 h 77"/>
                <a:gd name="T10" fmla="*/ 14 w 43"/>
                <a:gd name="T11" fmla="*/ 77 h 77"/>
                <a:gd name="T12" fmla="*/ 14 w 43"/>
                <a:gd name="T13" fmla="*/ 35 h 77"/>
                <a:gd name="T14" fmla="*/ 24 w 43"/>
                <a:gd name="T15" fmla="*/ 18 h 77"/>
                <a:gd name="T16" fmla="*/ 35 w 43"/>
                <a:gd name="T17" fmla="*/ 14 h 77"/>
                <a:gd name="T18" fmla="*/ 41 w 43"/>
                <a:gd name="T19" fmla="*/ 15 h 77"/>
                <a:gd name="T20" fmla="*/ 43 w 43"/>
                <a:gd name="T21" fmla="*/ 1 h 77"/>
                <a:gd name="T22" fmla="*/ 37 w 43"/>
                <a:gd name="T23" fmla="*/ 0 h 77"/>
                <a:gd name="T24" fmla="*/ 23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3" y="5"/>
                  </a:moveTo>
                  <a:cubicBezTo>
                    <a:pt x="19" y="8"/>
                    <a:pt x="16" y="12"/>
                    <a:pt x="14" y="17"/>
                  </a:cubicBezTo>
                  <a:cubicBezTo>
                    <a:pt x="13" y="2"/>
                    <a:pt x="13" y="2"/>
                    <a:pt x="13" y="2"/>
                  </a:cubicBezTo>
                  <a:cubicBezTo>
                    <a:pt x="0" y="2"/>
                    <a:pt x="0" y="2"/>
                    <a:pt x="0" y="2"/>
                  </a:cubicBezTo>
                  <a:cubicBezTo>
                    <a:pt x="0" y="77"/>
                    <a:pt x="0" y="77"/>
                    <a:pt x="0" y="77"/>
                  </a:cubicBezTo>
                  <a:cubicBezTo>
                    <a:pt x="14" y="77"/>
                    <a:pt x="14" y="77"/>
                    <a:pt x="14" y="77"/>
                  </a:cubicBezTo>
                  <a:cubicBezTo>
                    <a:pt x="14" y="35"/>
                    <a:pt x="14" y="35"/>
                    <a:pt x="14" y="35"/>
                  </a:cubicBezTo>
                  <a:cubicBezTo>
                    <a:pt x="15" y="27"/>
                    <a:pt x="19" y="22"/>
                    <a:pt x="24" y="18"/>
                  </a:cubicBezTo>
                  <a:cubicBezTo>
                    <a:pt x="28" y="16"/>
                    <a:pt x="31" y="14"/>
                    <a:pt x="35" y="14"/>
                  </a:cubicBezTo>
                  <a:cubicBezTo>
                    <a:pt x="37" y="14"/>
                    <a:pt x="39" y="15"/>
                    <a:pt x="41" y="15"/>
                  </a:cubicBezTo>
                  <a:cubicBezTo>
                    <a:pt x="43" y="1"/>
                    <a:pt x="43" y="1"/>
                    <a:pt x="43" y="1"/>
                  </a:cubicBezTo>
                  <a:cubicBezTo>
                    <a:pt x="37" y="0"/>
                    <a:pt x="37" y="0"/>
                    <a:pt x="37" y="0"/>
                  </a:cubicBezTo>
                  <a:cubicBezTo>
                    <a:pt x="32" y="0"/>
                    <a:pt x="27" y="2"/>
                    <a:pt x="23"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 name="Freeform 8">
              <a:extLst>
                <a:ext uri="{FF2B5EF4-FFF2-40B4-BE49-F238E27FC236}">
                  <a16:creationId xmlns:a16="http://schemas.microsoft.com/office/drawing/2014/main" id="{030C0CC0-0956-B1B0-70A8-800FA865F98A}"/>
                </a:ext>
              </a:extLst>
            </p:cNvPr>
            <p:cNvSpPr>
              <a:spLocks noEditPoints="1"/>
            </p:cNvSpPr>
            <p:nvPr/>
          </p:nvSpPr>
          <p:spPr bwMode="auto">
            <a:xfrm>
              <a:off x="1284288" y="438150"/>
              <a:ext cx="60325" cy="63500"/>
            </a:xfrm>
            <a:custGeom>
              <a:avLst/>
              <a:gdLst>
                <a:gd name="T0" fmla="*/ 36 w 72"/>
                <a:gd name="T1" fmla="*/ 0 h 78"/>
                <a:gd name="T2" fmla="*/ 10 w 72"/>
                <a:gd name="T3" fmla="*/ 10 h 78"/>
                <a:gd name="T4" fmla="*/ 0 w 72"/>
                <a:gd name="T5" fmla="*/ 39 h 78"/>
                <a:gd name="T6" fmla="*/ 10 w 72"/>
                <a:gd name="T7" fmla="*/ 67 h 78"/>
                <a:gd name="T8" fmla="*/ 36 w 72"/>
                <a:gd name="T9" fmla="*/ 78 h 78"/>
                <a:gd name="T10" fmla="*/ 62 w 72"/>
                <a:gd name="T11" fmla="*/ 67 h 78"/>
                <a:gd name="T12" fmla="*/ 72 w 72"/>
                <a:gd name="T13" fmla="*/ 39 h 78"/>
                <a:gd name="T14" fmla="*/ 62 w 72"/>
                <a:gd name="T15" fmla="*/ 10 h 78"/>
                <a:gd name="T16" fmla="*/ 36 w 72"/>
                <a:gd name="T17" fmla="*/ 0 h 78"/>
                <a:gd name="T18" fmla="*/ 52 w 72"/>
                <a:gd name="T19" fmla="*/ 59 h 78"/>
                <a:gd name="T20" fmla="*/ 36 w 72"/>
                <a:gd name="T21" fmla="*/ 66 h 78"/>
                <a:gd name="T22" fmla="*/ 20 w 72"/>
                <a:gd name="T23" fmla="*/ 59 h 78"/>
                <a:gd name="T24" fmla="*/ 15 w 72"/>
                <a:gd name="T25" fmla="*/ 39 h 78"/>
                <a:gd name="T26" fmla="*/ 20 w 72"/>
                <a:gd name="T27" fmla="*/ 19 h 78"/>
                <a:gd name="T28" fmla="*/ 36 w 72"/>
                <a:gd name="T29" fmla="*/ 11 h 78"/>
                <a:gd name="T30" fmla="*/ 52 w 72"/>
                <a:gd name="T31" fmla="*/ 19 h 78"/>
                <a:gd name="T32" fmla="*/ 57 w 72"/>
                <a:gd name="T33" fmla="*/ 39 h 78"/>
                <a:gd name="T34" fmla="*/ 52 w 72"/>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78">
                  <a:moveTo>
                    <a:pt x="36" y="0"/>
                  </a:moveTo>
                  <a:cubicBezTo>
                    <a:pt x="25" y="0"/>
                    <a:pt x="16" y="3"/>
                    <a:pt x="10" y="10"/>
                  </a:cubicBezTo>
                  <a:cubicBezTo>
                    <a:pt x="3" y="17"/>
                    <a:pt x="0" y="27"/>
                    <a:pt x="0" y="39"/>
                  </a:cubicBezTo>
                  <a:cubicBezTo>
                    <a:pt x="0" y="51"/>
                    <a:pt x="3" y="60"/>
                    <a:pt x="10" y="67"/>
                  </a:cubicBezTo>
                  <a:cubicBezTo>
                    <a:pt x="16" y="74"/>
                    <a:pt x="25" y="78"/>
                    <a:pt x="36" y="78"/>
                  </a:cubicBezTo>
                  <a:cubicBezTo>
                    <a:pt x="47" y="78"/>
                    <a:pt x="56" y="74"/>
                    <a:pt x="62" y="67"/>
                  </a:cubicBezTo>
                  <a:cubicBezTo>
                    <a:pt x="69" y="60"/>
                    <a:pt x="72" y="51"/>
                    <a:pt x="72" y="39"/>
                  </a:cubicBezTo>
                  <a:cubicBezTo>
                    <a:pt x="72" y="27"/>
                    <a:pt x="69" y="17"/>
                    <a:pt x="62"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0" y="19"/>
                  </a:cubicBezTo>
                  <a:cubicBezTo>
                    <a:pt x="24" y="14"/>
                    <a:pt x="29" y="11"/>
                    <a:pt x="36" y="11"/>
                  </a:cubicBezTo>
                  <a:cubicBezTo>
                    <a:pt x="43" y="11"/>
                    <a:pt x="48" y="14"/>
                    <a:pt x="52" y="19"/>
                  </a:cubicBezTo>
                  <a:cubicBezTo>
                    <a:pt x="56" y="24"/>
                    <a:pt x="57" y="30"/>
                    <a:pt x="57" y="39"/>
                  </a:cubicBezTo>
                  <a:cubicBezTo>
                    <a:pt x="57" y="47"/>
                    <a:pt x="56" y="54"/>
                    <a:pt x="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 name="Freeform 9">
              <a:extLst>
                <a:ext uri="{FF2B5EF4-FFF2-40B4-BE49-F238E27FC236}">
                  <a16:creationId xmlns:a16="http://schemas.microsoft.com/office/drawing/2014/main" id="{88BAE485-97CC-07B4-6CBC-75F7EB1F86CD}"/>
                </a:ext>
              </a:extLst>
            </p:cNvPr>
            <p:cNvSpPr>
              <a:spLocks/>
            </p:cNvSpPr>
            <p:nvPr/>
          </p:nvSpPr>
          <p:spPr bwMode="auto">
            <a:xfrm>
              <a:off x="1350963" y="438150"/>
              <a:ext cx="90488" cy="61913"/>
            </a:xfrm>
            <a:custGeom>
              <a:avLst/>
              <a:gdLst>
                <a:gd name="T0" fmla="*/ 41 w 57"/>
                <a:gd name="T1" fmla="*/ 31 h 39"/>
                <a:gd name="T2" fmla="*/ 32 w 57"/>
                <a:gd name="T3" fmla="*/ 0 h 39"/>
                <a:gd name="T4" fmla="*/ 24 w 57"/>
                <a:gd name="T5" fmla="*/ 0 h 39"/>
                <a:gd name="T6" fmla="*/ 16 w 57"/>
                <a:gd name="T7" fmla="*/ 31 h 39"/>
                <a:gd name="T8" fmla="*/ 8 w 57"/>
                <a:gd name="T9" fmla="*/ 0 h 39"/>
                <a:gd name="T10" fmla="*/ 0 w 57"/>
                <a:gd name="T11" fmla="*/ 0 h 39"/>
                <a:gd name="T12" fmla="*/ 12 w 57"/>
                <a:gd name="T13" fmla="*/ 39 h 39"/>
                <a:gd name="T14" fmla="*/ 20 w 57"/>
                <a:gd name="T15" fmla="*/ 39 h 39"/>
                <a:gd name="T16" fmla="*/ 28 w 57"/>
                <a:gd name="T17" fmla="*/ 9 h 39"/>
                <a:gd name="T18" fmla="*/ 37 w 57"/>
                <a:gd name="T19" fmla="*/ 39 h 39"/>
                <a:gd name="T20" fmla="*/ 45 w 57"/>
                <a:gd name="T21" fmla="*/ 39 h 39"/>
                <a:gd name="T22" fmla="*/ 57 w 57"/>
                <a:gd name="T23" fmla="*/ 0 h 39"/>
                <a:gd name="T24" fmla="*/ 49 w 57"/>
                <a:gd name="T25" fmla="*/ 0 h 39"/>
                <a:gd name="T26" fmla="*/ 41 w 57"/>
                <a:gd name="T27" fmla="*/ 3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7" h="39">
                  <a:moveTo>
                    <a:pt x="41" y="31"/>
                  </a:moveTo>
                  <a:lnTo>
                    <a:pt x="32" y="0"/>
                  </a:lnTo>
                  <a:lnTo>
                    <a:pt x="24" y="0"/>
                  </a:lnTo>
                  <a:lnTo>
                    <a:pt x="16" y="31"/>
                  </a:lnTo>
                  <a:lnTo>
                    <a:pt x="8" y="0"/>
                  </a:lnTo>
                  <a:lnTo>
                    <a:pt x="0" y="0"/>
                  </a:lnTo>
                  <a:lnTo>
                    <a:pt x="12" y="39"/>
                  </a:lnTo>
                  <a:lnTo>
                    <a:pt x="20" y="39"/>
                  </a:lnTo>
                  <a:lnTo>
                    <a:pt x="28" y="9"/>
                  </a:lnTo>
                  <a:lnTo>
                    <a:pt x="37" y="39"/>
                  </a:lnTo>
                  <a:lnTo>
                    <a:pt x="45" y="39"/>
                  </a:lnTo>
                  <a:lnTo>
                    <a:pt x="57" y="0"/>
                  </a:lnTo>
                  <a:lnTo>
                    <a:pt x="49" y="0"/>
                  </a:lnTo>
                  <a:lnTo>
                    <a:pt x="41" y="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 name="Freeform 10">
              <a:extLst>
                <a:ext uri="{FF2B5EF4-FFF2-40B4-BE49-F238E27FC236}">
                  <a16:creationId xmlns:a16="http://schemas.microsoft.com/office/drawing/2014/main" id="{E0EE8424-6820-BE0B-2C64-487E7DD59BC7}"/>
                </a:ext>
              </a:extLst>
            </p:cNvPr>
            <p:cNvSpPr>
              <a:spLocks/>
            </p:cNvSpPr>
            <p:nvPr/>
          </p:nvSpPr>
          <p:spPr bwMode="auto">
            <a:xfrm>
              <a:off x="1446213" y="422275"/>
              <a:ext cx="38100" cy="79375"/>
            </a:xfrm>
            <a:custGeom>
              <a:avLst/>
              <a:gdLst>
                <a:gd name="T0" fmla="*/ 26 w 46"/>
                <a:gd name="T1" fmla="*/ 0 h 97"/>
                <a:gd name="T2" fmla="*/ 13 w 46"/>
                <a:gd name="T3" fmla="*/ 0 h 97"/>
                <a:gd name="T4" fmla="*/ 11 w 46"/>
                <a:gd name="T5" fmla="*/ 20 h 97"/>
                <a:gd name="T6" fmla="*/ 0 w 46"/>
                <a:gd name="T7" fmla="*/ 20 h 97"/>
                <a:gd name="T8" fmla="*/ 0 w 46"/>
                <a:gd name="T9" fmla="*/ 31 h 97"/>
                <a:gd name="T10" fmla="*/ 11 w 46"/>
                <a:gd name="T11" fmla="*/ 31 h 97"/>
                <a:gd name="T12" fmla="*/ 11 w 46"/>
                <a:gd name="T13" fmla="*/ 72 h 97"/>
                <a:gd name="T14" fmla="*/ 16 w 46"/>
                <a:gd name="T15" fmla="*/ 91 h 97"/>
                <a:gd name="T16" fmla="*/ 32 w 46"/>
                <a:gd name="T17" fmla="*/ 97 h 97"/>
                <a:gd name="T18" fmla="*/ 46 w 46"/>
                <a:gd name="T19" fmla="*/ 95 h 97"/>
                <a:gd name="T20" fmla="*/ 44 w 46"/>
                <a:gd name="T21" fmla="*/ 84 h 97"/>
                <a:gd name="T22" fmla="*/ 36 w 46"/>
                <a:gd name="T23" fmla="*/ 85 h 97"/>
                <a:gd name="T24" fmla="*/ 28 w 46"/>
                <a:gd name="T25" fmla="*/ 82 h 97"/>
                <a:gd name="T26" fmla="*/ 26 w 46"/>
                <a:gd name="T27" fmla="*/ 70 h 97"/>
                <a:gd name="T28" fmla="*/ 26 w 46"/>
                <a:gd name="T29" fmla="*/ 31 h 97"/>
                <a:gd name="T30" fmla="*/ 46 w 46"/>
                <a:gd name="T31" fmla="*/ 31 h 97"/>
                <a:gd name="T32" fmla="*/ 46 w 46"/>
                <a:gd name="T33" fmla="*/ 20 h 97"/>
                <a:gd name="T34" fmla="*/ 26 w 46"/>
                <a:gd name="T35" fmla="*/ 20 h 97"/>
                <a:gd name="T36" fmla="*/ 26 w 46"/>
                <a:gd name="T37"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6" h="97">
                  <a:moveTo>
                    <a:pt x="26" y="0"/>
                  </a:moveTo>
                  <a:cubicBezTo>
                    <a:pt x="13" y="0"/>
                    <a:pt x="13" y="0"/>
                    <a:pt x="13" y="0"/>
                  </a:cubicBezTo>
                  <a:cubicBezTo>
                    <a:pt x="11" y="20"/>
                    <a:pt x="11" y="20"/>
                    <a:pt x="11" y="20"/>
                  </a:cubicBezTo>
                  <a:cubicBezTo>
                    <a:pt x="0" y="20"/>
                    <a:pt x="0" y="20"/>
                    <a:pt x="0" y="20"/>
                  </a:cubicBezTo>
                  <a:cubicBezTo>
                    <a:pt x="0" y="31"/>
                    <a:pt x="0" y="31"/>
                    <a:pt x="0" y="31"/>
                  </a:cubicBezTo>
                  <a:cubicBezTo>
                    <a:pt x="11" y="31"/>
                    <a:pt x="11" y="31"/>
                    <a:pt x="11" y="31"/>
                  </a:cubicBezTo>
                  <a:cubicBezTo>
                    <a:pt x="11" y="72"/>
                    <a:pt x="11" y="72"/>
                    <a:pt x="11" y="72"/>
                  </a:cubicBezTo>
                  <a:cubicBezTo>
                    <a:pt x="11" y="81"/>
                    <a:pt x="13" y="88"/>
                    <a:pt x="16" y="91"/>
                  </a:cubicBezTo>
                  <a:cubicBezTo>
                    <a:pt x="20" y="95"/>
                    <a:pt x="25" y="97"/>
                    <a:pt x="32" y="97"/>
                  </a:cubicBezTo>
                  <a:cubicBezTo>
                    <a:pt x="38" y="97"/>
                    <a:pt x="42" y="96"/>
                    <a:pt x="46" y="95"/>
                  </a:cubicBezTo>
                  <a:cubicBezTo>
                    <a:pt x="44" y="84"/>
                    <a:pt x="44" y="84"/>
                    <a:pt x="44" y="84"/>
                  </a:cubicBezTo>
                  <a:cubicBezTo>
                    <a:pt x="42" y="85"/>
                    <a:pt x="39" y="85"/>
                    <a:pt x="36" y="85"/>
                  </a:cubicBezTo>
                  <a:cubicBezTo>
                    <a:pt x="33" y="85"/>
                    <a:pt x="30" y="84"/>
                    <a:pt x="28" y="82"/>
                  </a:cubicBezTo>
                  <a:cubicBezTo>
                    <a:pt x="27" y="80"/>
                    <a:pt x="26" y="76"/>
                    <a:pt x="26" y="70"/>
                  </a:cubicBezTo>
                  <a:cubicBezTo>
                    <a:pt x="26" y="31"/>
                    <a:pt x="26" y="31"/>
                    <a:pt x="26" y="31"/>
                  </a:cubicBezTo>
                  <a:cubicBezTo>
                    <a:pt x="46" y="31"/>
                    <a:pt x="46" y="31"/>
                    <a:pt x="46" y="31"/>
                  </a:cubicBezTo>
                  <a:cubicBezTo>
                    <a:pt x="46" y="20"/>
                    <a:pt x="46" y="20"/>
                    <a:pt x="46" y="20"/>
                  </a:cubicBezTo>
                  <a:cubicBezTo>
                    <a:pt x="26" y="20"/>
                    <a:pt x="26" y="20"/>
                    <a:pt x="26" y="20"/>
                  </a:cubicBezTo>
                  <a:lnTo>
                    <a:pt x="2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5" name="Freeform 11">
              <a:extLst>
                <a:ext uri="{FF2B5EF4-FFF2-40B4-BE49-F238E27FC236}">
                  <a16:creationId xmlns:a16="http://schemas.microsoft.com/office/drawing/2014/main" id="{493BFF13-D216-7236-ADB3-513803D7A451}"/>
                </a:ext>
              </a:extLst>
            </p:cNvPr>
            <p:cNvSpPr>
              <a:spLocks/>
            </p:cNvSpPr>
            <p:nvPr/>
          </p:nvSpPr>
          <p:spPr bwMode="auto">
            <a:xfrm>
              <a:off x="1497013" y="412750"/>
              <a:ext cx="52388" cy="87313"/>
            </a:xfrm>
            <a:custGeom>
              <a:avLst/>
              <a:gdLst>
                <a:gd name="T0" fmla="*/ 39 w 64"/>
                <a:gd name="T1" fmla="*/ 30 h 106"/>
                <a:gd name="T2" fmla="*/ 14 w 64"/>
                <a:gd name="T3" fmla="*/ 45 h 106"/>
                <a:gd name="T4" fmla="*/ 14 w 64"/>
                <a:gd name="T5" fmla="*/ 0 h 106"/>
                <a:gd name="T6" fmla="*/ 0 w 64"/>
                <a:gd name="T7" fmla="*/ 0 h 106"/>
                <a:gd name="T8" fmla="*/ 0 w 64"/>
                <a:gd name="T9" fmla="*/ 106 h 106"/>
                <a:gd name="T10" fmla="*/ 14 w 64"/>
                <a:gd name="T11" fmla="*/ 106 h 106"/>
                <a:gd name="T12" fmla="*/ 14 w 64"/>
                <a:gd name="T13" fmla="*/ 62 h 106"/>
                <a:gd name="T14" fmla="*/ 21 w 64"/>
                <a:gd name="T15" fmla="*/ 49 h 106"/>
                <a:gd name="T16" fmla="*/ 34 w 64"/>
                <a:gd name="T17" fmla="*/ 42 h 106"/>
                <a:gd name="T18" fmla="*/ 46 w 64"/>
                <a:gd name="T19" fmla="*/ 47 h 106"/>
                <a:gd name="T20" fmla="*/ 49 w 64"/>
                <a:gd name="T21" fmla="*/ 62 h 106"/>
                <a:gd name="T22" fmla="*/ 49 w 64"/>
                <a:gd name="T23" fmla="*/ 106 h 106"/>
                <a:gd name="T24" fmla="*/ 64 w 64"/>
                <a:gd name="T25" fmla="*/ 106 h 106"/>
                <a:gd name="T26" fmla="*/ 64 w 64"/>
                <a:gd name="T27" fmla="*/ 58 h 106"/>
                <a:gd name="T28" fmla="*/ 57 w 64"/>
                <a:gd name="T29" fmla="*/ 37 h 106"/>
                <a:gd name="T30" fmla="*/ 39 w 64"/>
                <a:gd name="T31" fmla="*/ 3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4" h="106">
                  <a:moveTo>
                    <a:pt x="39" y="30"/>
                  </a:moveTo>
                  <a:cubicBezTo>
                    <a:pt x="29" y="30"/>
                    <a:pt x="20" y="35"/>
                    <a:pt x="14" y="45"/>
                  </a:cubicBezTo>
                  <a:cubicBezTo>
                    <a:pt x="14" y="0"/>
                    <a:pt x="14" y="0"/>
                    <a:pt x="14" y="0"/>
                  </a:cubicBezTo>
                  <a:cubicBezTo>
                    <a:pt x="0" y="0"/>
                    <a:pt x="0" y="0"/>
                    <a:pt x="0" y="0"/>
                  </a:cubicBezTo>
                  <a:cubicBezTo>
                    <a:pt x="0" y="106"/>
                    <a:pt x="0" y="106"/>
                    <a:pt x="0" y="106"/>
                  </a:cubicBezTo>
                  <a:cubicBezTo>
                    <a:pt x="14" y="106"/>
                    <a:pt x="14" y="106"/>
                    <a:pt x="14" y="106"/>
                  </a:cubicBezTo>
                  <a:cubicBezTo>
                    <a:pt x="14" y="62"/>
                    <a:pt x="14" y="62"/>
                    <a:pt x="14" y="62"/>
                  </a:cubicBezTo>
                  <a:cubicBezTo>
                    <a:pt x="15" y="57"/>
                    <a:pt x="17" y="53"/>
                    <a:pt x="21" y="49"/>
                  </a:cubicBezTo>
                  <a:cubicBezTo>
                    <a:pt x="25" y="44"/>
                    <a:pt x="29" y="42"/>
                    <a:pt x="34" y="42"/>
                  </a:cubicBezTo>
                  <a:cubicBezTo>
                    <a:pt x="40" y="42"/>
                    <a:pt x="44" y="44"/>
                    <a:pt x="46" y="47"/>
                  </a:cubicBezTo>
                  <a:cubicBezTo>
                    <a:pt x="48" y="50"/>
                    <a:pt x="49" y="55"/>
                    <a:pt x="49" y="62"/>
                  </a:cubicBezTo>
                  <a:cubicBezTo>
                    <a:pt x="49" y="106"/>
                    <a:pt x="49" y="106"/>
                    <a:pt x="49" y="106"/>
                  </a:cubicBezTo>
                  <a:cubicBezTo>
                    <a:pt x="64" y="106"/>
                    <a:pt x="64" y="106"/>
                    <a:pt x="64" y="106"/>
                  </a:cubicBezTo>
                  <a:cubicBezTo>
                    <a:pt x="64" y="58"/>
                    <a:pt x="64" y="58"/>
                    <a:pt x="64" y="58"/>
                  </a:cubicBezTo>
                  <a:cubicBezTo>
                    <a:pt x="64" y="48"/>
                    <a:pt x="62" y="41"/>
                    <a:pt x="57" y="37"/>
                  </a:cubicBezTo>
                  <a:cubicBezTo>
                    <a:pt x="53" y="32"/>
                    <a:pt x="47" y="30"/>
                    <a:pt x="39"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 name="Freeform 12">
              <a:extLst>
                <a:ext uri="{FF2B5EF4-FFF2-40B4-BE49-F238E27FC236}">
                  <a16:creationId xmlns:a16="http://schemas.microsoft.com/office/drawing/2014/main" id="{A2FBFC85-5630-8BC3-A583-1DEC58BBCCA5}"/>
                </a:ext>
              </a:extLst>
            </p:cNvPr>
            <p:cNvSpPr>
              <a:spLocks noEditPoints="1"/>
            </p:cNvSpPr>
            <p:nvPr/>
          </p:nvSpPr>
          <p:spPr bwMode="auto">
            <a:xfrm>
              <a:off x="1581151" y="415925"/>
              <a:ext cx="77788" cy="84138"/>
            </a:xfrm>
            <a:custGeom>
              <a:avLst/>
              <a:gdLst>
                <a:gd name="T0" fmla="*/ 20 w 49"/>
                <a:gd name="T1" fmla="*/ 0 h 53"/>
                <a:gd name="T2" fmla="*/ 0 w 49"/>
                <a:gd name="T3" fmla="*/ 53 h 53"/>
                <a:gd name="T4" fmla="*/ 8 w 49"/>
                <a:gd name="T5" fmla="*/ 53 h 53"/>
                <a:gd name="T6" fmla="*/ 13 w 49"/>
                <a:gd name="T7" fmla="*/ 40 h 53"/>
                <a:gd name="T8" fmla="*/ 36 w 49"/>
                <a:gd name="T9" fmla="*/ 40 h 53"/>
                <a:gd name="T10" fmla="*/ 40 w 49"/>
                <a:gd name="T11" fmla="*/ 53 h 53"/>
                <a:gd name="T12" fmla="*/ 49 w 49"/>
                <a:gd name="T13" fmla="*/ 53 h 53"/>
                <a:gd name="T14" fmla="*/ 29 w 49"/>
                <a:gd name="T15" fmla="*/ 0 h 53"/>
                <a:gd name="T16" fmla="*/ 20 w 49"/>
                <a:gd name="T17" fmla="*/ 0 h 53"/>
                <a:gd name="T18" fmla="*/ 15 w 49"/>
                <a:gd name="T19" fmla="*/ 34 h 53"/>
                <a:gd name="T20" fmla="*/ 24 w 49"/>
                <a:gd name="T21" fmla="*/ 7 h 53"/>
                <a:gd name="T22" fmla="*/ 34 w 49"/>
                <a:gd name="T23" fmla="*/ 34 h 53"/>
                <a:gd name="T24" fmla="*/ 15 w 49"/>
                <a:gd name="T25" fmla="*/ 34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3">
                  <a:moveTo>
                    <a:pt x="20" y="0"/>
                  </a:moveTo>
                  <a:lnTo>
                    <a:pt x="0" y="53"/>
                  </a:lnTo>
                  <a:lnTo>
                    <a:pt x="8" y="53"/>
                  </a:lnTo>
                  <a:lnTo>
                    <a:pt x="13" y="40"/>
                  </a:lnTo>
                  <a:lnTo>
                    <a:pt x="36" y="40"/>
                  </a:lnTo>
                  <a:lnTo>
                    <a:pt x="40" y="53"/>
                  </a:lnTo>
                  <a:lnTo>
                    <a:pt x="49" y="53"/>
                  </a:lnTo>
                  <a:lnTo>
                    <a:pt x="29" y="0"/>
                  </a:lnTo>
                  <a:lnTo>
                    <a:pt x="20" y="0"/>
                  </a:lnTo>
                  <a:close/>
                  <a:moveTo>
                    <a:pt x="15" y="34"/>
                  </a:moveTo>
                  <a:lnTo>
                    <a:pt x="24" y="7"/>
                  </a:lnTo>
                  <a:lnTo>
                    <a:pt x="34" y="34"/>
                  </a:lnTo>
                  <a:lnTo>
                    <a:pt x="15" y="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 name="Freeform 14">
              <a:extLst>
                <a:ext uri="{FF2B5EF4-FFF2-40B4-BE49-F238E27FC236}">
                  <a16:creationId xmlns:a16="http://schemas.microsoft.com/office/drawing/2014/main" id="{FF83A1F9-4D22-902B-230C-EA48637DF2D8}"/>
                </a:ext>
              </a:extLst>
            </p:cNvPr>
            <p:cNvSpPr>
              <a:spLocks noEditPoints="1"/>
            </p:cNvSpPr>
            <p:nvPr/>
          </p:nvSpPr>
          <p:spPr bwMode="auto">
            <a:xfrm>
              <a:off x="1663701" y="412750"/>
              <a:ext cx="58738" cy="88900"/>
            </a:xfrm>
            <a:custGeom>
              <a:avLst/>
              <a:gdLst>
                <a:gd name="T0" fmla="*/ 57 w 71"/>
                <a:gd name="T1" fmla="*/ 43 h 108"/>
                <a:gd name="T2" fmla="*/ 55 w 71"/>
                <a:gd name="T3" fmla="*/ 40 h 108"/>
                <a:gd name="T4" fmla="*/ 51 w 71"/>
                <a:gd name="T5" fmla="*/ 36 h 108"/>
                <a:gd name="T6" fmla="*/ 43 w 71"/>
                <a:gd name="T7" fmla="*/ 31 h 108"/>
                <a:gd name="T8" fmla="*/ 33 w 71"/>
                <a:gd name="T9" fmla="*/ 30 h 108"/>
                <a:gd name="T10" fmla="*/ 9 w 71"/>
                <a:gd name="T11" fmla="*/ 41 h 108"/>
                <a:gd name="T12" fmla="*/ 0 w 71"/>
                <a:gd name="T13" fmla="*/ 69 h 108"/>
                <a:gd name="T14" fmla="*/ 8 w 71"/>
                <a:gd name="T15" fmla="*/ 97 h 108"/>
                <a:gd name="T16" fmla="*/ 32 w 71"/>
                <a:gd name="T17" fmla="*/ 108 h 108"/>
                <a:gd name="T18" fmla="*/ 37 w 71"/>
                <a:gd name="T19" fmla="*/ 107 h 108"/>
                <a:gd name="T20" fmla="*/ 42 w 71"/>
                <a:gd name="T21" fmla="*/ 106 h 108"/>
                <a:gd name="T22" fmla="*/ 46 w 71"/>
                <a:gd name="T23" fmla="*/ 104 h 108"/>
                <a:gd name="T24" fmla="*/ 49 w 71"/>
                <a:gd name="T25" fmla="*/ 103 h 108"/>
                <a:gd name="T26" fmla="*/ 52 w 71"/>
                <a:gd name="T27" fmla="*/ 100 h 108"/>
                <a:gd name="T28" fmla="*/ 54 w 71"/>
                <a:gd name="T29" fmla="*/ 98 h 108"/>
                <a:gd name="T30" fmla="*/ 55 w 71"/>
                <a:gd name="T31" fmla="*/ 97 h 108"/>
                <a:gd name="T32" fmla="*/ 56 w 71"/>
                <a:gd name="T33" fmla="*/ 95 h 108"/>
                <a:gd name="T34" fmla="*/ 57 w 71"/>
                <a:gd name="T35" fmla="*/ 95 h 108"/>
                <a:gd name="T36" fmla="*/ 59 w 71"/>
                <a:gd name="T37" fmla="*/ 106 h 108"/>
                <a:gd name="T38" fmla="*/ 71 w 71"/>
                <a:gd name="T39" fmla="*/ 106 h 108"/>
                <a:gd name="T40" fmla="*/ 71 w 71"/>
                <a:gd name="T41" fmla="*/ 0 h 108"/>
                <a:gd name="T42" fmla="*/ 57 w 71"/>
                <a:gd name="T43" fmla="*/ 0 h 108"/>
                <a:gd name="T44" fmla="*/ 57 w 71"/>
                <a:gd name="T45" fmla="*/ 43 h 108"/>
                <a:gd name="T46" fmla="*/ 51 w 71"/>
                <a:gd name="T47" fmla="*/ 88 h 108"/>
                <a:gd name="T48" fmla="*/ 36 w 71"/>
                <a:gd name="T49" fmla="*/ 96 h 108"/>
                <a:gd name="T50" fmla="*/ 20 w 71"/>
                <a:gd name="T51" fmla="*/ 88 h 108"/>
                <a:gd name="T52" fmla="*/ 15 w 71"/>
                <a:gd name="T53" fmla="*/ 68 h 108"/>
                <a:gd name="T54" fmla="*/ 21 w 71"/>
                <a:gd name="T55" fmla="*/ 49 h 108"/>
                <a:gd name="T56" fmla="*/ 36 w 71"/>
                <a:gd name="T57" fmla="*/ 41 h 108"/>
                <a:gd name="T58" fmla="*/ 51 w 71"/>
                <a:gd name="T59" fmla="*/ 49 h 108"/>
                <a:gd name="T60" fmla="*/ 57 w 71"/>
                <a:gd name="T61" fmla="*/ 68 h 108"/>
                <a:gd name="T62" fmla="*/ 51 w 71"/>
                <a:gd name="T63" fmla="*/ 8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1" h="108">
                  <a:moveTo>
                    <a:pt x="57" y="43"/>
                  </a:moveTo>
                  <a:cubicBezTo>
                    <a:pt x="56" y="42"/>
                    <a:pt x="56" y="41"/>
                    <a:pt x="55" y="40"/>
                  </a:cubicBezTo>
                  <a:cubicBezTo>
                    <a:pt x="54" y="39"/>
                    <a:pt x="53" y="38"/>
                    <a:pt x="51" y="36"/>
                  </a:cubicBezTo>
                  <a:cubicBezTo>
                    <a:pt x="49" y="34"/>
                    <a:pt x="46" y="33"/>
                    <a:pt x="43" y="31"/>
                  </a:cubicBezTo>
                  <a:cubicBezTo>
                    <a:pt x="40" y="30"/>
                    <a:pt x="37" y="30"/>
                    <a:pt x="33" y="30"/>
                  </a:cubicBezTo>
                  <a:cubicBezTo>
                    <a:pt x="23" y="30"/>
                    <a:pt x="15" y="33"/>
                    <a:pt x="9" y="41"/>
                  </a:cubicBezTo>
                  <a:cubicBezTo>
                    <a:pt x="3" y="48"/>
                    <a:pt x="0" y="57"/>
                    <a:pt x="0" y="69"/>
                  </a:cubicBezTo>
                  <a:cubicBezTo>
                    <a:pt x="0" y="80"/>
                    <a:pt x="3" y="90"/>
                    <a:pt x="8" y="97"/>
                  </a:cubicBezTo>
                  <a:cubicBezTo>
                    <a:pt x="14" y="104"/>
                    <a:pt x="22" y="108"/>
                    <a:pt x="32" y="108"/>
                  </a:cubicBezTo>
                  <a:cubicBezTo>
                    <a:pt x="34" y="108"/>
                    <a:pt x="35" y="108"/>
                    <a:pt x="37" y="107"/>
                  </a:cubicBezTo>
                  <a:cubicBezTo>
                    <a:pt x="39" y="107"/>
                    <a:pt x="41" y="107"/>
                    <a:pt x="42" y="106"/>
                  </a:cubicBezTo>
                  <a:cubicBezTo>
                    <a:pt x="43" y="106"/>
                    <a:pt x="45" y="105"/>
                    <a:pt x="46" y="104"/>
                  </a:cubicBezTo>
                  <a:cubicBezTo>
                    <a:pt x="47" y="104"/>
                    <a:pt x="48" y="103"/>
                    <a:pt x="49" y="103"/>
                  </a:cubicBezTo>
                  <a:cubicBezTo>
                    <a:pt x="50" y="102"/>
                    <a:pt x="51" y="101"/>
                    <a:pt x="52" y="100"/>
                  </a:cubicBezTo>
                  <a:cubicBezTo>
                    <a:pt x="53" y="100"/>
                    <a:pt x="53" y="99"/>
                    <a:pt x="54" y="98"/>
                  </a:cubicBezTo>
                  <a:cubicBezTo>
                    <a:pt x="54" y="98"/>
                    <a:pt x="55" y="97"/>
                    <a:pt x="55" y="97"/>
                  </a:cubicBezTo>
                  <a:cubicBezTo>
                    <a:pt x="56" y="96"/>
                    <a:pt x="56" y="96"/>
                    <a:pt x="56" y="95"/>
                  </a:cubicBezTo>
                  <a:cubicBezTo>
                    <a:pt x="57" y="95"/>
                    <a:pt x="57" y="95"/>
                    <a:pt x="57" y="95"/>
                  </a:cubicBezTo>
                  <a:cubicBezTo>
                    <a:pt x="59" y="106"/>
                    <a:pt x="59" y="106"/>
                    <a:pt x="59" y="106"/>
                  </a:cubicBezTo>
                  <a:cubicBezTo>
                    <a:pt x="71" y="106"/>
                    <a:pt x="71" y="106"/>
                    <a:pt x="71" y="106"/>
                  </a:cubicBezTo>
                  <a:cubicBezTo>
                    <a:pt x="71" y="0"/>
                    <a:pt x="71" y="0"/>
                    <a:pt x="71" y="0"/>
                  </a:cubicBezTo>
                  <a:cubicBezTo>
                    <a:pt x="57" y="0"/>
                    <a:pt x="57" y="0"/>
                    <a:pt x="57" y="0"/>
                  </a:cubicBezTo>
                  <a:lnTo>
                    <a:pt x="57" y="43"/>
                  </a:lnTo>
                  <a:close/>
                  <a:moveTo>
                    <a:pt x="51" y="88"/>
                  </a:moveTo>
                  <a:cubicBezTo>
                    <a:pt x="47" y="93"/>
                    <a:pt x="42" y="96"/>
                    <a:pt x="36" y="96"/>
                  </a:cubicBezTo>
                  <a:cubicBezTo>
                    <a:pt x="29" y="96"/>
                    <a:pt x="24" y="93"/>
                    <a:pt x="20" y="88"/>
                  </a:cubicBezTo>
                  <a:cubicBezTo>
                    <a:pt x="17" y="83"/>
                    <a:pt x="15" y="76"/>
                    <a:pt x="15" y="68"/>
                  </a:cubicBezTo>
                  <a:cubicBezTo>
                    <a:pt x="15" y="61"/>
                    <a:pt x="17" y="54"/>
                    <a:pt x="21" y="49"/>
                  </a:cubicBezTo>
                  <a:cubicBezTo>
                    <a:pt x="25" y="44"/>
                    <a:pt x="30" y="41"/>
                    <a:pt x="36" y="41"/>
                  </a:cubicBezTo>
                  <a:cubicBezTo>
                    <a:pt x="43" y="41"/>
                    <a:pt x="48" y="44"/>
                    <a:pt x="51" y="49"/>
                  </a:cubicBezTo>
                  <a:cubicBezTo>
                    <a:pt x="55" y="54"/>
                    <a:pt x="57" y="61"/>
                    <a:pt x="57" y="68"/>
                  </a:cubicBezTo>
                  <a:cubicBezTo>
                    <a:pt x="57" y="76"/>
                    <a:pt x="55" y="83"/>
                    <a:pt x="51" y="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 name="Freeform 15">
              <a:extLst>
                <a:ext uri="{FF2B5EF4-FFF2-40B4-BE49-F238E27FC236}">
                  <a16:creationId xmlns:a16="http://schemas.microsoft.com/office/drawing/2014/main" id="{B67964F5-8081-A3D8-089C-A081B2E521A9}"/>
                </a:ext>
              </a:extLst>
            </p:cNvPr>
            <p:cNvSpPr>
              <a:spLocks/>
            </p:cNvSpPr>
            <p:nvPr/>
          </p:nvSpPr>
          <p:spPr bwMode="auto">
            <a:xfrm>
              <a:off x="1733551" y="438150"/>
              <a:ext cx="60325" cy="61913"/>
            </a:xfrm>
            <a:custGeom>
              <a:avLst/>
              <a:gdLst>
                <a:gd name="T0" fmla="*/ 18 w 38"/>
                <a:gd name="T1" fmla="*/ 32 h 39"/>
                <a:gd name="T2" fmla="*/ 8 w 38"/>
                <a:gd name="T3" fmla="*/ 0 h 39"/>
                <a:gd name="T4" fmla="*/ 0 w 38"/>
                <a:gd name="T5" fmla="*/ 0 h 39"/>
                <a:gd name="T6" fmla="*/ 15 w 38"/>
                <a:gd name="T7" fmla="*/ 39 h 39"/>
                <a:gd name="T8" fmla="*/ 23 w 38"/>
                <a:gd name="T9" fmla="*/ 39 h 39"/>
                <a:gd name="T10" fmla="*/ 38 w 38"/>
                <a:gd name="T11" fmla="*/ 0 h 39"/>
                <a:gd name="T12" fmla="*/ 29 w 38"/>
                <a:gd name="T13" fmla="*/ 0 h 39"/>
                <a:gd name="T14" fmla="*/ 18 w 38"/>
                <a:gd name="T15" fmla="*/ 32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39">
                  <a:moveTo>
                    <a:pt x="18" y="32"/>
                  </a:moveTo>
                  <a:lnTo>
                    <a:pt x="8" y="0"/>
                  </a:lnTo>
                  <a:lnTo>
                    <a:pt x="0" y="0"/>
                  </a:lnTo>
                  <a:lnTo>
                    <a:pt x="15" y="39"/>
                  </a:lnTo>
                  <a:lnTo>
                    <a:pt x="23" y="39"/>
                  </a:lnTo>
                  <a:lnTo>
                    <a:pt x="38" y="0"/>
                  </a:lnTo>
                  <a:lnTo>
                    <a:pt x="29" y="0"/>
                  </a:lnTo>
                  <a:lnTo>
                    <a:pt x="18"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9" name="Freeform 16">
              <a:extLst>
                <a:ext uri="{FF2B5EF4-FFF2-40B4-BE49-F238E27FC236}">
                  <a16:creationId xmlns:a16="http://schemas.microsoft.com/office/drawing/2014/main" id="{C73E25E4-139B-A180-CBFD-59414A4BD238}"/>
                </a:ext>
              </a:extLst>
            </p:cNvPr>
            <p:cNvSpPr>
              <a:spLocks/>
            </p:cNvSpPr>
            <p:nvPr/>
          </p:nvSpPr>
          <p:spPr bwMode="auto">
            <a:xfrm>
              <a:off x="1801813" y="411163"/>
              <a:ext cx="15875" cy="14288"/>
            </a:xfrm>
            <a:custGeom>
              <a:avLst/>
              <a:gdLst>
                <a:gd name="T0" fmla="*/ 10 w 19"/>
                <a:gd name="T1" fmla="*/ 0 h 18"/>
                <a:gd name="T2" fmla="*/ 3 w 19"/>
                <a:gd name="T3" fmla="*/ 2 h 18"/>
                <a:gd name="T4" fmla="*/ 0 w 19"/>
                <a:gd name="T5" fmla="*/ 9 h 18"/>
                <a:gd name="T6" fmla="*/ 3 w 19"/>
                <a:gd name="T7" fmla="*/ 16 h 18"/>
                <a:gd name="T8" fmla="*/ 10 w 19"/>
                <a:gd name="T9" fmla="*/ 18 h 18"/>
                <a:gd name="T10" fmla="*/ 17 w 19"/>
                <a:gd name="T11" fmla="*/ 16 h 18"/>
                <a:gd name="T12" fmla="*/ 19 w 19"/>
                <a:gd name="T13" fmla="*/ 9 h 18"/>
                <a:gd name="T14" fmla="*/ 17 w 19"/>
                <a:gd name="T15" fmla="*/ 2 h 18"/>
                <a:gd name="T16" fmla="*/ 10 w 19"/>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8">
                  <a:moveTo>
                    <a:pt x="10" y="0"/>
                  </a:moveTo>
                  <a:cubicBezTo>
                    <a:pt x="7" y="0"/>
                    <a:pt x="5" y="1"/>
                    <a:pt x="3" y="2"/>
                  </a:cubicBezTo>
                  <a:cubicBezTo>
                    <a:pt x="1" y="4"/>
                    <a:pt x="0" y="7"/>
                    <a:pt x="0" y="9"/>
                  </a:cubicBezTo>
                  <a:cubicBezTo>
                    <a:pt x="0" y="12"/>
                    <a:pt x="1" y="14"/>
                    <a:pt x="3" y="16"/>
                  </a:cubicBezTo>
                  <a:cubicBezTo>
                    <a:pt x="5" y="17"/>
                    <a:pt x="7" y="18"/>
                    <a:pt x="10" y="18"/>
                  </a:cubicBezTo>
                  <a:cubicBezTo>
                    <a:pt x="13" y="18"/>
                    <a:pt x="15" y="17"/>
                    <a:pt x="17" y="16"/>
                  </a:cubicBezTo>
                  <a:cubicBezTo>
                    <a:pt x="18" y="14"/>
                    <a:pt x="19" y="12"/>
                    <a:pt x="19" y="9"/>
                  </a:cubicBezTo>
                  <a:cubicBezTo>
                    <a:pt x="19" y="6"/>
                    <a:pt x="18" y="4"/>
                    <a:pt x="17" y="2"/>
                  </a:cubicBezTo>
                  <a:cubicBezTo>
                    <a:pt x="15" y="1"/>
                    <a:pt x="12" y="0"/>
                    <a:pt x="1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 name="Rectangle 17">
              <a:extLst>
                <a:ext uri="{FF2B5EF4-FFF2-40B4-BE49-F238E27FC236}">
                  <a16:creationId xmlns:a16="http://schemas.microsoft.com/office/drawing/2014/main" id="{7B6F8562-C3CB-5305-FB0B-63FF8D97092D}"/>
                </a:ext>
              </a:extLst>
            </p:cNvPr>
            <p:cNvSpPr>
              <a:spLocks noChangeArrowheads="1"/>
            </p:cNvSpPr>
            <p:nvPr/>
          </p:nvSpPr>
          <p:spPr bwMode="auto">
            <a:xfrm>
              <a:off x="1804988" y="438150"/>
              <a:ext cx="11113" cy="619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 name="Freeform 18">
              <a:extLst>
                <a:ext uri="{FF2B5EF4-FFF2-40B4-BE49-F238E27FC236}">
                  <a16:creationId xmlns:a16="http://schemas.microsoft.com/office/drawing/2014/main" id="{AAAB2CA3-ACC4-BAB9-7B09-8D2F882AE852}"/>
                </a:ext>
              </a:extLst>
            </p:cNvPr>
            <p:cNvSpPr>
              <a:spLocks/>
            </p:cNvSpPr>
            <p:nvPr/>
          </p:nvSpPr>
          <p:spPr bwMode="auto">
            <a:xfrm>
              <a:off x="1828801" y="436563"/>
              <a:ext cx="47625" cy="65088"/>
            </a:xfrm>
            <a:custGeom>
              <a:avLst/>
              <a:gdLst>
                <a:gd name="T0" fmla="*/ 44 w 59"/>
                <a:gd name="T1" fmla="*/ 36 h 79"/>
                <a:gd name="T2" fmla="*/ 37 w 59"/>
                <a:gd name="T3" fmla="*/ 34 h 79"/>
                <a:gd name="T4" fmla="*/ 30 w 59"/>
                <a:gd name="T5" fmla="*/ 31 h 79"/>
                <a:gd name="T6" fmla="*/ 24 w 59"/>
                <a:gd name="T7" fmla="*/ 29 h 79"/>
                <a:gd name="T8" fmla="*/ 20 w 59"/>
                <a:gd name="T9" fmla="*/ 26 h 79"/>
                <a:gd name="T10" fmla="*/ 18 w 59"/>
                <a:gd name="T11" fmla="*/ 21 h 79"/>
                <a:gd name="T12" fmla="*/ 22 w 59"/>
                <a:gd name="T13" fmla="*/ 14 h 79"/>
                <a:gd name="T14" fmla="*/ 32 w 59"/>
                <a:gd name="T15" fmla="*/ 12 h 79"/>
                <a:gd name="T16" fmla="*/ 52 w 59"/>
                <a:gd name="T17" fmla="*/ 20 h 79"/>
                <a:gd name="T18" fmla="*/ 58 w 59"/>
                <a:gd name="T19" fmla="*/ 10 h 79"/>
                <a:gd name="T20" fmla="*/ 55 w 59"/>
                <a:gd name="T21" fmla="*/ 8 h 79"/>
                <a:gd name="T22" fmla="*/ 46 w 59"/>
                <a:gd name="T23" fmla="*/ 3 h 79"/>
                <a:gd name="T24" fmla="*/ 32 w 59"/>
                <a:gd name="T25" fmla="*/ 0 h 79"/>
                <a:gd name="T26" fmla="*/ 12 w 59"/>
                <a:gd name="T27" fmla="*/ 7 h 79"/>
                <a:gd name="T28" fmla="*/ 4 w 59"/>
                <a:gd name="T29" fmla="*/ 23 h 79"/>
                <a:gd name="T30" fmla="*/ 6 w 59"/>
                <a:gd name="T31" fmla="*/ 31 h 79"/>
                <a:gd name="T32" fmla="*/ 11 w 59"/>
                <a:gd name="T33" fmla="*/ 37 h 79"/>
                <a:gd name="T34" fmla="*/ 15 w 59"/>
                <a:gd name="T35" fmla="*/ 40 h 79"/>
                <a:gd name="T36" fmla="*/ 19 w 59"/>
                <a:gd name="T37" fmla="*/ 42 h 79"/>
                <a:gd name="T38" fmla="*/ 23 w 59"/>
                <a:gd name="T39" fmla="*/ 44 h 79"/>
                <a:gd name="T40" fmla="*/ 29 w 59"/>
                <a:gd name="T41" fmla="*/ 45 h 79"/>
                <a:gd name="T42" fmla="*/ 33 w 59"/>
                <a:gd name="T43" fmla="*/ 47 h 79"/>
                <a:gd name="T44" fmla="*/ 38 w 59"/>
                <a:gd name="T45" fmla="*/ 49 h 79"/>
                <a:gd name="T46" fmla="*/ 42 w 59"/>
                <a:gd name="T47" fmla="*/ 52 h 79"/>
                <a:gd name="T48" fmla="*/ 45 w 59"/>
                <a:gd name="T49" fmla="*/ 57 h 79"/>
                <a:gd name="T50" fmla="*/ 41 w 59"/>
                <a:gd name="T51" fmla="*/ 65 h 79"/>
                <a:gd name="T52" fmla="*/ 30 w 59"/>
                <a:gd name="T53" fmla="*/ 67 h 79"/>
                <a:gd name="T54" fmla="*/ 18 w 59"/>
                <a:gd name="T55" fmla="*/ 64 h 79"/>
                <a:gd name="T56" fmla="*/ 8 w 59"/>
                <a:gd name="T57" fmla="*/ 57 h 79"/>
                <a:gd name="T58" fmla="*/ 0 w 59"/>
                <a:gd name="T59" fmla="*/ 66 h 79"/>
                <a:gd name="T60" fmla="*/ 12 w 59"/>
                <a:gd name="T61" fmla="*/ 74 h 79"/>
                <a:gd name="T62" fmla="*/ 30 w 59"/>
                <a:gd name="T63" fmla="*/ 79 h 79"/>
                <a:gd name="T64" fmla="*/ 52 w 59"/>
                <a:gd name="T65" fmla="*/ 72 h 79"/>
                <a:gd name="T66" fmla="*/ 59 w 59"/>
                <a:gd name="T67" fmla="*/ 55 h 79"/>
                <a:gd name="T68" fmla="*/ 44 w 59"/>
                <a:gd name="T69" fmla="*/ 36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9" h="79">
                  <a:moveTo>
                    <a:pt x="44" y="36"/>
                  </a:moveTo>
                  <a:cubicBezTo>
                    <a:pt x="43" y="36"/>
                    <a:pt x="41" y="35"/>
                    <a:pt x="37" y="34"/>
                  </a:cubicBezTo>
                  <a:cubicBezTo>
                    <a:pt x="34" y="33"/>
                    <a:pt x="31" y="32"/>
                    <a:pt x="30" y="31"/>
                  </a:cubicBezTo>
                  <a:cubicBezTo>
                    <a:pt x="27" y="30"/>
                    <a:pt x="25" y="30"/>
                    <a:pt x="24" y="29"/>
                  </a:cubicBezTo>
                  <a:cubicBezTo>
                    <a:pt x="23" y="29"/>
                    <a:pt x="22" y="28"/>
                    <a:pt x="20" y="26"/>
                  </a:cubicBezTo>
                  <a:cubicBezTo>
                    <a:pt x="19" y="25"/>
                    <a:pt x="18" y="23"/>
                    <a:pt x="18" y="21"/>
                  </a:cubicBezTo>
                  <a:cubicBezTo>
                    <a:pt x="18" y="18"/>
                    <a:pt x="19" y="15"/>
                    <a:pt x="22" y="14"/>
                  </a:cubicBezTo>
                  <a:cubicBezTo>
                    <a:pt x="24" y="12"/>
                    <a:pt x="28" y="12"/>
                    <a:pt x="32" y="12"/>
                  </a:cubicBezTo>
                  <a:cubicBezTo>
                    <a:pt x="39" y="12"/>
                    <a:pt x="46" y="14"/>
                    <a:pt x="52" y="20"/>
                  </a:cubicBezTo>
                  <a:cubicBezTo>
                    <a:pt x="58" y="10"/>
                    <a:pt x="58" y="10"/>
                    <a:pt x="58" y="10"/>
                  </a:cubicBezTo>
                  <a:cubicBezTo>
                    <a:pt x="58" y="10"/>
                    <a:pt x="57" y="9"/>
                    <a:pt x="55" y="8"/>
                  </a:cubicBezTo>
                  <a:cubicBezTo>
                    <a:pt x="53" y="6"/>
                    <a:pt x="50" y="5"/>
                    <a:pt x="46" y="3"/>
                  </a:cubicBezTo>
                  <a:cubicBezTo>
                    <a:pt x="41" y="1"/>
                    <a:pt x="37" y="0"/>
                    <a:pt x="32" y="0"/>
                  </a:cubicBezTo>
                  <a:cubicBezTo>
                    <a:pt x="23" y="0"/>
                    <a:pt x="17" y="3"/>
                    <a:pt x="12" y="7"/>
                  </a:cubicBezTo>
                  <a:cubicBezTo>
                    <a:pt x="7" y="11"/>
                    <a:pt x="4" y="16"/>
                    <a:pt x="4" y="23"/>
                  </a:cubicBezTo>
                  <a:cubicBezTo>
                    <a:pt x="4" y="26"/>
                    <a:pt x="5" y="29"/>
                    <a:pt x="6" y="31"/>
                  </a:cubicBezTo>
                  <a:cubicBezTo>
                    <a:pt x="7" y="33"/>
                    <a:pt x="8" y="35"/>
                    <a:pt x="11" y="37"/>
                  </a:cubicBezTo>
                  <a:cubicBezTo>
                    <a:pt x="13" y="39"/>
                    <a:pt x="14" y="40"/>
                    <a:pt x="15" y="40"/>
                  </a:cubicBezTo>
                  <a:cubicBezTo>
                    <a:pt x="16" y="41"/>
                    <a:pt x="18" y="41"/>
                    <a:pt x="19" y="42"/>
                  </a:cubicBezTo>
                  <a:cubicBezTo>
                    <a:pt x="20" y="43"/>
                    <a:pt x="22" y="43"/>
                    <a:pt x="23" y="44"/>
                  </a:cubicBezTo>
                  <a:cubicBezTo>
                    <a:pt x="25" y="44"/>
                    <a:pt x="27" y="45"/>
                    <a:pt x="29" y="45"/>
                  </a:cubicBezTo>
                  <a:cubicBezTo>
                    <a:pt x="31" y="46"/>
                    <a:pt x="32" y="47"/>
                    <a:pt x="33" y="47"/>
                  </a:cubicBezTo>
                  <a:cubicBezTo>
                    <a:pt x="35" y="48"/>
                    <a:pt x="37" y="48"/>
                    <a:pt x="38" y="49"/>
                  </a:cubicBezTo>
                  <a:cubicBezTo>
                    <a:pt x="39" y="49"/>
                    <a:pt x="41" y="50"/>
                    <a:pt x="42" y="52"/>
                  </a:cubicBezTo>
                  <a:cubicBezTo>
                    <a:pt x="44" y="53"/>
                    <a:pt x="45" y="55"/>
                    <a:pt x="45" y="57"/>
                  </a:cubicBezTo>
                  <a:cubicBezTo>
                    <a:pt x="45" y="61"/>
                    <a:pt x="44" y="63"/>
                    <a:pt x="41" y="65"/>
                  </a:cubicBezTo>
                  <a:cubicBezTo>
                    <a:pt x="38" y="66"/>
                    <a:pt x="35" y="67"/>
                    <a:pt x="30" y="67"/>
                  </a:cubicBezTo>
                  <a:cubicBezTo>
                    <a:pt x="26" y="67"/>
                    <a:pt x="22" y="66"/>
                    <a:pt x="18" y="64"/>
                  </a:cubicBezTo>
                  <a:cubicBezTo>
                    <a:pt x="14" y="62"/>
                    <a:pt x="10" y="59"/>
                    <a:pt x="8" y="57"/>
                  </a:cubicBezTo>
                  <a:cubicBezTo>
                    <a:pt x="0" y="66"/>
                    <a:pt x="0" y="66"/>
                    <a:pt x="0" y="66"/>
                  </a:cubicBezTo>
                  <a:cubicBezTo>
                    <a:pt x="3" y="69"/>
                    <a:pt x="7" y="71"/>
                    <a:pt x="12" y="74"/>
                  </a:cubicBezTo>
                  <a:cubicBezTo>
                    <a:pt x="17" y="77"/>
                    <a:pt x="23" y="79"/>
                    <a:pt x="30" y="79"/>
                  </a:cubicBezTo>
                  <a:cubicBezTo>
                    <a:pt x="39" y="79"/>
                    <a:pt x="47" y="76"/>
                    <a:pt x="52" y="72"/>
                  </a:cubicBezTo>
                  <a:cubicBezTo>
                    <a:pt x="57" y="67"/>
                    <a:pt x="59" y="62"/>
                    <a:pt x="59" y="55"/>
                  </a:cubicBezTo>
                  <a:cubicBezTo>
                    <a:pt x="59" y="47"/>
                    <a:pt x="54" y="40"/>
                    <a:pt x="44"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 name="Freeform 19">
              <a:extLst>
                <a:ext uri="{FF2B5EF4-FFF2-40B4-BE49-F238E27FC236}">
                  <a16:creationId xmlns:a16="http://schemas.microsoft.com/office/drawing/2014/main" id="{995386EE-0219-9B59-3015-DA98004633E3}"/>
                </a:ext>
              </a:extLst>
            </p:cNvPr>
            <p:cNvSpPr>
              <a:spLocks/>
            </p:cNvSpPr>
            <p:nvPr/>
          </p:nvSpPr>
          <p:spPr bwMode="auto">
            <a:xfrm>
              <a:off x="1960563" y="436563"/>
              <a:ext cx="36513" cy="63500"/>
            </a:xfrm>
            <a:custGeom>
              <a:avLst/>
              <a:gdLst>
                <a:gd name="T0" fmla="*/ 24 w 43"/>
                <a:gd name="T1" fmla="*/ 5 h 77"/>
                <a:gd name="T2" fmla="*/ 15 w 43"/>
                <a:gd name="T3" fmla="*/ 17 h 77"/>
                <a:gd name="T4" fmla="*/ 14 w 43"/>
                <a:gd name="T5" fmla="*/ 2 h 77"/>
                <a:gd name="T6" fmla="*/ 0 w 43"/>
                <a:gd name="T7" fmla="*/ 2 h 77"/>
                <a:gd name="T8" fmla="*/ 0 w 43"/>
                <a:gd name="T9" fmla="*/ 77 h 77"/>
                <a:gd name="T10" fmla="*/ 15 w 43"/>
                <a:gd name="T11" fmla="*/ 77 h 77"/>
                <a:gd name="T12" fmla="*/ 15 w 43"/>
                <a:gd name="T13" fmla="*/ 35 h 77"/>
                <a:gd name="T14" fmla="*/ 25 w 43"/>
                <a:gd name="T15" fmla="*/ 18 h 77"/>
                <a:gd name="T16" fmla="*/ 35 w 43"/>
                <a:gd name="T17" fmla="*/ 14 h 77"/>
                <a:gd name="T18" fmla="*/ 41 w 43"/>
                <a:gd name="T19" fmla="*/ 15 h 77"/>
                <a:gd name="T20" fmla="*/ 43 w 43"/>
                <a:gd name="T21" fmla="*/ 1 h 77"/>
                <a:gd name="T22" fmla="*/ 37 w 43"/>
                <a:gd name="T23" fmla="*/ 0 h 77"/>
                <a:gd name="T24" fmla="*/ 24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4" y="5"/>
                  </a:moveTo>
                  <a:cubicBezTo>
                    <a:pt x="20" y="8"/>
                    <a:pt x="17" y="12"/>
                    <a:pt x="15" y="17"/>
                  </a:cubicBezTo>
                  <a:cubicBezTo>
                    <a:pt x="14" y="2"/>
                    <a:pt x="14" y="2"/>
                    <a:pt x="14" y="2"/>
                  </a:cubicBezTo>
                  <a:cubicBezTo>
                    <a:pt x="0" y="2"/>
                    <a:pt x="0" y="2"/>
                    <a:pt x="0" y="2"/>
                  </a:cubicBezTo>
                  <a:cubicBezTo>
                    <a:pt x="0" y="77"/>
                    <a:pt x="0" y="77"/>
                    <a:pt x="0" y="77"/>
                  </a:cubicBezTo>
                  <a:cubicBezTo>
                    <a:pt x="15" y="77"/>
                    <a:pt x="15" y="77"/>
                    <a:pt x="15" y="77"/>
                  </a:cubicBezTo>
                  <a:cubicBezTo>
                    <a:pt x="15" y="35"/>
                    <a:pt x="15" y="35"/>
                    <a:pt x="15" y="35"/>
                  </a:cubicBezTo>
                  <a:cubicBezTo>
                    <a:pt x="16" y="27"/>
                    <a:pt x="19" y="22"/>
                    <a:pt x="25" y="18"/>
                  </a:cubicBezTo>
                  <a:cubicBezTo>
                    <a:pt x="28" y="16"/>
                    <a:pt x="32" y="14"/>
                    <a:pt x="35" y="14"/>
                  </a:cubicBezTo>
                  <a:cubicBezTo>
                    <a:pt x="38" y="14"/>
                    <a:pt x="40" y="15"/>
                    <a:pt x="41" y="15"/>
                  </a:cubicBezTo>
                  <a:cubicBezTo>
                    <a:pt x="43" y="1"/>
                    <a:pt x="43" y="1"/>
                    <a:pt x="43" y="1"/>
                  </a:cubicBezTo>
                  <a:cubicBezTo>
                    <a:pt x="37" y="0"/>
                    <a:pt x="37" y="0"/>
                    <a:pt x="37" y="0"/>
                  </a:cubicBezTo>
                  <a:cubicBezTo>
                    <a:pt x="32" y="0"/>
                    <a:pt x="28" y="2"/>
                    <a:pt x="24"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3" name="Freeform 20">
              <a:extLst>
                <a:ext uri="{FF2B5EF4-FFF2-40B4-BE49-F238E27FC236}">
                  <a16:creationId xmlns:a16="http://schemas.microsoft.com/office/drawing/2014/main" id="{2960E1C6-F590-264A-344E-7EF84C9D9013}"/>
                </a:ext>
              </a:extLst>
            </p:cNvPr>
            <p:cNvSpPr>
              <a:spLocks/>
            </p:cNvSpPr>
            <p:nvPr/>
          </p:nvSpPr>
          <p:spPr bwMode="auto">
            <a:xfrm>
              <a:off x="2000251" y="438150"/>
              <a:ext cx="58738" cy="85725"/>
            </a:xfrm>
            <a:custGeom>
              <a:avLst/>
              <a:gdLst>
                <a:gd name="T0" fmla="*/ 57 w 72"/>
                <a:gd name="T1" fmla="*/ 0 h 103"/>
                <a:gd name="T2" fmla="*/ 36 w 72"/>
                <a:gd name="T3" fmla="*/ 61 h 103"/>
                <a:gd name="T4" fmla="*/ 15 w 72"/>
                <a:gd name="T5" fmla="*/ 0 h 103"/>
                <a:gd name="T6" fmla="*/ 0 w 72"/>
                <a:gd name="T7" fmla="*/ 0 h 103"/>
                <a:gd name="T8" fmla="*/ 28 w 72"/>
                <a:gd name="T9" fmla="*/ 74 h 103"/>
                <a:gd name="T10" fmla="*/ 25 w 72"/>
                <a:gd name="T11" fmla="*/ 83 h 103"/>
                <a:gd name="T12" fmla="*/ 21 w 72"/>
                <a:gd name="T13" fmla="*/ 90 h 103"/>
                <a:gd name="T14" fmla="*/ 16 w 72"/>
                <a:gd name="T15" fmla="*/ 91 h 103"/>
                <a:gd name="T16" fmla="*/ 8 w 72"/>
                <a:gd name="T17" fmla="*/ 89 h 103"/>
                <a:gd name="T18" fmla="*/ 5 w 72"/>
                <a:gd name="T19" fmla="*/ 100 h 103"/>
                <a:gd name="T20" fmla="*/ 6 w 72"/>
                <a:gd name="T21" fmla="*/ 101 h 103"/>
                <a:gd name="T22" fmla="*/ 12 w 72"/>
                <a:gd name="T23" fmla="*/ 103 h 103"/>
                <a:gd name="T24" fmla="*/ 19 w 72"/>
                <a:gd name="T25" fmla="*/ 103 h 103"/>
                <a:gd name="T26" fmla="*/ 31 w 72"/>
                <a:gd name="T27" fmla="*/ 100 h 103"/>
                <a:gd name="T28" fmla="*/ 39 w 72"/>
                <a:gd name="T29" fmla="*/ 87 h 103"/>
                <a:gd name="T30" fmla="*/ 72 w 72"/>
                <a:gd name="T31" fmla="*/ 0 h 103"/>
                <a:gd name="T32" fmla="*/ 57 w 72"/>
                <a:gd name="T33"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103">
                  <a:moveTo>
                    <a:pt x="57" y="0"/>
                  </a:moveTo>
                  <a:cubicBezTo>
                    <a:pt x="36" y="61"/>
                    <a:pt x="36" y="61"/>
                    <a:pt x="36" y="61"/>
                  </a:cubicBezTo>
                  <a:cubicBezTo>
                    <a:pt x="15" y="0"/>
                    <a:pt x="15" y="0"/>
                    <a:pt x="15" y="0"/>
                  </a:cubicBezTo>
                  <a:cubicBezTo>
                    <a:pt x="0" y="0"/>
                    <a:pt x="0" y="0"/>
                    <a:pt x="0" y="0"/>
                  </a:cubicBezTo>
                  <a:cubicBezTo>
                    <a:pt x="28" y="74"/>
                    <a:pt x="28" y="74"/>
                    <a:pt x="28" y="74"/>
                  </a:cubicBezTo>
                  <a:cubicBezTo>
                    <a:pt x="25" y="83"/>
                    <a:pt x="25" y="83"/>
                    <a:pt x="25" y="83"/>
                  </a:cubicBezTo>
                  <a:cubicBezTo>
                    <a:pt x="24" y="87"/>
                    <a:pt x="22" y="89"/>
                    <a:pt x="21" y="90"/>
                  </a:cubicBezTo>
                  <a:cubicBezTo>
                    <a:pt x="20" y="91"/>
                    <a:pt x="18" y="91"/>
                    <a:pt x="16" y="91"/>
                  </a:cubicBezTo>
                  <a:cubicBezTo>
                    <a:pt x="14" y="91"/>
                    <a:pt x="11" y="91"/>
                    <a:pt x="8" y="89"/>
                  </a:cubicBezTo>
                  <a:cubicBezTo>
                    <a:pt x="5" y="100"/>
                    <a:pt x="5" y="100"/>
                    <a:pt x="5" y="100"/>
                  </a:cubicBezTo>
                  <a:cubicBezTo>
                    <a:pt x="6" y="101"/>
                    <a:pt x="6" y="101"/>
                    <a:pt x="6" y="101"/>
                  </a:cubicBezTo>
                  <a:cubicBezTo>
                    <a:pt x="7" y="102"/>
                    <a:pt x="9" y="102"/>
                    <a:pt x="12" y="103"/>
                  </a:cubicBezTo>
                  <a:cubicBezTo>
                    <a:pt x="14" y="103"/>
                    <a:pt x="17" y="103"/>
                    <a:pt x="19" y="103"/>
                  </a:cubicBezTo>
                  <a:cubicBezTo>
                    <a:pt x="24" y="103"/>
                    <a:pt x="28" y="102"/>
                    <a:pt x="31" y="100"/>
                  </a:cubicBezTo>
                  <a:cubicBezTo>
                    <a:pt x="34" y="97"/>
                    <a:pt x="36" y="93"/>
                    <a:pt x="39" y="87"/>
                  </a:cubicBezTo>
                  <a:cubicBezTo>
                    <a:pt x="72" y="0"/>
                    <a:pt x="72" y="0"/>
                    <a:pt x="72" y="0"/>
                  </a:cubicBezTo>
                  <a:lnTo>
                    <a:pt x="5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4" name="Freeform 21">
              <a:extLst>
                <a:ext uri="{FF2B5EF4-FFF2-40B4-BE49-F238E27FC236}">
                  <a16:creationId xmlns:a16="http://schemas.microsoft.com/office/drawing/2014/main" id="{8279F213-F01D-0BA8-7DEC-BF8F2017D953}"/>
                </a:ext>
              </a:extLst>
            </p:cNvPr>
            <p:cNvSpPr>
              <a:spLocks noEditPoints="1"/>
            </p:cNvSpPr>
            <p:nvPr/>
          </p:nvSpPr>
          <p:spPr bwMode="auto">
            <a:xfrm>
              <a:off x="1547813" y="-96838"/>
              <a:ext cx="352425" cy="422275"/>
            </a:xfrm>
            <a:custGeom>
              <a:avLst/>
              <a:gdLst>
                <a:gd name="T0" fmla="*/ 327 w 425"/>
                <a:gd name="T1" fmla="*/ 247 h 510"/>
                <a:gd name="T2" fmla="*/ 415 w 425"/>
                <a:gd name="T3" fmla="*/ 130 h 510"/>
                <a:gd name="T4" fmla="*/ 268 w 425"/>
                <a:gd name="T5" fmla="*/ 0 h 510"/>
                <a:gd name="T6" fmla="*/ 0 w 425"/>
                <a:gd name="T7" fmla="*/ 0 h 510"/>
                <a:gd name="T8" fmla="*/ 0 w 425"/>
                <a:gd name="T9" fmla="*/ 510 h 510"/>
                <a:gd name="T10" fmla="*/ 277 w 425"/>
                <a:gd name="T11" fmla="*/ 510 h 510"/>
                <a:gd name="T12" fmla="*/ 425 w 425"/>
                <a:gd name="T13" fmla="*/ 373 h 510"/>
                <a:gd name="T14" fmla="*/ 327 w 425"/>
                <a:gd name="T15" fmla="*/ 247 h 510"/>
                <a:gd name="T16" fmla="*/ 109 w 425"/>
                <a:gd name="T17" fmla="*/ 92 h 510"/>
                <a:gd name="T18" fmla="*/ 245 w 425"/>
                <a:gd name="T19" fmla="*/ 92 h 510"/>
                <a:gd name="T20" fmla="*/ 304 w 425"/>
                <a:gd name="T21" fmla="*/ 148 h 510"/>
                <a:gd name="T22" fmla="*/ 245 w 425"/>
                <a:gd name="T23" fmla="*/ 205 h 510"/>
                <a:gd name="T24" fmla="*/ 109 w 425"/>
                <a:gd name="T25" fmla="*/ 205 h 510"/>
                <a:gd name="T26" fmla="*/ 109 w 425"/>
                <a:gd name="T27" fmla="*/ 92 h 510"/>
                <a:gd name="T28" fmla="*/ 249 w 425"/>
                <a:gd name="T29" fmla="*/ 417 h 510"/>
                <a:gd name="T30" fmla="*/ 249 w 425"/>
                <a:gd name="T31" fmla="*/ 418 h 510"/>
                <a:gd name="T32" fmla="*/ 109 w 425"/>
                <a:gd name="T33" fmla="*/ 418 h 510"/>
                <a:gd name="T34" fmla="*/ 109 w 425"/>
                <a:gd name="T35" fmla="*/ 298 h 510"/>
                <a:gd name="T36" fmla="*/ 249 w 425"/>
                <a:gd name="T37" fmla="*/ 298 h 510"/>
                <a:gd name="T38" fmla="*/ 315 w 425"/>
                <a:gd name="T39" fmla="*/ 357 h 510"/>
                <a:gd name="T40" fmla="*/ 249 w 425"/>
                <a:gd name="T41" fmla="*/ 417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25" h="510">
                  <a:moveTo>
                    <a:pt x="327" y="247"/>
                  </a:moveTo>
                  <a:cubicBezTo>
                    <a:pt x="375" y="237"/>
                    <a:pt x="415" y="194"/>
                    <a:pt x="415" y="130"/>
                  </a:cubicBezTo>
                  <a:cubicBezTo>
                    <a:pt x="415" y="62"/>
                    <a:pt x="365" y="0"/>
                    <a:pt x="268" y="0"/>
                  </a:cubicBezTo>
                  <a:cubicBezTo>
                    <a:pt x="0" y="0"/>
                    <a:pt x="0" y="0"/>
                    <a:pt x="0" y="0"/>
                  </a:cubicBezTo>
                  <a:cubicBezTo>
                    <a:pt x="0" y="510"/>
                    <a:pt x="0" y="510"/>
                    <a:pt x="0" y="510"/>
                  </a:cubicBezTo>
                  <a:cubicBezTo>
                    <a:pt x="277" y="510"/>
                    <a:pt x="277" y="510"/>
                    <a:pt x="277" y="510"/>
                  </a:cubicBezTo>
                  <a:cubicBezTo>
                    <a:pt x="374" y="510"/>
                    <a:pt x="425" y="449"/>
                    <a:pt x="425" y="373"/>
                  </a:cubicBezTo>
                  <a:cubicBezTo>
                    <a:pt x="425" y="309"/>
                    <a:pt x="381" y="256"/>
                    <a:pt x="327" y="247"/>
                  </a:cubicBezTo>
                  <a:close/>
                  <a:moveTo>
                    <a:pt x="109" y="92"/>
                  </a:moveTo>
                  <a:cubicBezTo>
                    <a:pt x="245" y="92"/>
                    <a:pt x="245" y="92"/>
                    <a:pt x="245" y="92"/>
                  </a:cubicBezTo>
                  <a:cubicBezTo>
                    <a:pt x="281" y="92"/>
                    <a:pt x="304" y="117"/>
                    <a:pt x="304" y="148"/>
                  </a:cubicBezTo>
                  <a:cubicBezTo>
                    <a:pt x="304" y="181"/>
                    <a:pt x="281" y="205"/>
                    <a:pt x="245" y="205"/>
                  </a:cubicBezTo>
                  <a:cubicBezTo>
                    <a:pt x="109" y="205"/>
                    <a:pt x="109" y="205"/>
                    <a:pt x="109" y="205"/>
                  </a:cubicBezTo>
                  <a:lnTo>
                    <a:pt x="109" y="92"/>
                  </a:lnTo>
                  <a:close/>
                  <a:moveTo>
                    <a:pt x="249" y="417"/>
                  </a:moveTo>
                  <a:cubicBezTo>
                    <a:pt x="249" y="418"/>
                    <a:pt x="249" y="418"/>
                    <a:pt x="249" y="418"/>
                  </a:cubicBezTo>
                  <a:cubicBezTo>
                    <a:pt x="109" y="418"/>
                    <a:pt x="109" y="418"/>
                    <a:pt x="109" y="418"/>
                  </a:cubicBezTo>
                  <a:cubicBezTo>
                    <a:pt x="109" y="298"/>
                    <a:pt x="109" y="298"/>
                    <a:pt x="109" y="298"/>
                  </a:cubicBezTo>
                  <a:cubicBezTo>
                    <a:pt x="249" y="298"/>
                    <a:pt x="249" y="298"/>
                    <a:pt x="249" y="298"/>
                  </a:cubicBezTo>
                  <a:cubicBezTo>
                    <a:pt x="292" y="298"/>
                    <a:pt x="315" y="325"/>
                    <a:pt x="315" y="357"/>
                  </a:cubicBezTo>
                  <a:cubicBezTo>
                    <a:pt x="315" y="394"/>
                    <a:pt x="290" y="417"/>
                    <a:pt x="249" y="4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5" name="Freeform 22">
              <a:extLst>
                <a:ext uri="{FF2B5EF4-FFF2-40B4-BE49-F238E27FC236}">
                  <a16:creationId xmlns:a16="http://schemas.microsoft.com/office/drawing/2014/main" id="{05C0F3AF-1E64-F4C9-5564-207AB298F6B9}"/>
                </a:ext>
              </a:extLst>
            </p:cNvPr>
            <p:cNvSpPr>
              <a:spLocks/>
            </p:cNvSpPr>
            <p:nvPr/>
          </p:nvSpPr>
          <p:spPr bwMode="auto">
            <a:xfrm>
              <a:off x="1139826" y="-103188"/>
              <a:ext cx="347663" cy="436563"/>
            </a:xfrm>
            <a:custGeom>
              <a:avLst/>
              <a:gdLst>
                <a:gd name="T0" fmla="*/ 59 w 420"/>
                <a:gd name="T1" fmla="*/ 363 h 527"/>
                <a:gd name="T2" fmla="*/ 221 w 420"/>
                <a:gd name="T3" fmla="*/ 431 h 527"/>
                <a:gd name="T4" fmla="*/ 310 w 420"/>
                <a:gd name="T5" fmla="*/ 374 h 527"/>
                <a:gd name="T6" fmla="*/ 207 w 420"/>
                <a:gd name="T7" fmla="*/ 309 h 527"/>
                <a:gd name="T8" fmla="*/ 17 w 420"/>
                <a:gd name="T9" fmla="*/ 154 h 527"/>
                <a:gd name="T10" fmla="*/ 210 w 420"/>
                <a:gd name="T11" fmla="*/ 0 h 527"/>
                <a:gd name="T12" fmla="*/ 409 w 420"/>
                <a:gd name="T13" fmla="*/ 71 h 527"/>
                <a:gd name="T14" fmla="*/ 349 w 420"/>
                <a:gd name="T15" fmla="*/ 151 h 527"/>
                <a:gd name="T16" fmla="*/ 203 w 420"/>
                <a:gd name="T17" fmla="*/ 95 h 527"/>
                <a:gd name="T18" fmla="*/ 128 w 420"/>
                <a:gd name="T19" fmla="*/ 147 h 527"/>
                <a:gd name="T20" fmla="*/ 229 w 420"/>
                <a:gd name="T21" fmla="*/ 206 h 527"/>
                <a:gd name="T22" fmla="*/ 420 w 420"/>
                <a:gd name="T23" fmla="*/ 363 h 527"/>
                <a:gd name="T24" fmla="*/ 216 w 420"/>
                <a:gd name="T25" fmla="*/ 527 h 527"/>
                <a:gd name="T26" fmla="*/ 0 w 420"/>
                <a:gd name="T27" fmla="*/ 446 h 527"/>
                <a:gd name="T28" fmla="*/ 59 w 420"/>
                <a:gd name="T29" fmla="*/ 363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0" h="527">
                  <a:moveTo>
                    <a:pt x="59" y="363"/>
                  </a:moveTo>
                  <a:cubicBezTo>
                    <a:pt x="95" y="400"/>
                    <a:pt x="151" y="431"/>
                    <a:pt x="221" y="431"/>
                  </a:cubicBezTo>
                  <a:cubicBezTo>
                    <a:pt x="281" y="431"/>
                    <a:pt x="310" y="403"/>
                    <a:pt x="310" y="374"/>
                  </a:cubicBezTo>
                  <a:cubicBezTo>
                    <a:pt x="310" y="336"/>
                    <a:pt x="266" y="323"/>
                    <a:pt x="207" y="309"/>
                  </a:cubicBezTo>
                  <a:cubicBezTo>
                    <a:pt x="124" y="290"/>
                    <a:pt x="17" y="267"/>
                    <a:pt x="17" y="154"/>
                  </a:cubicBezTo>
                  <a:cubicBezTo>
                    <a:pt x="17" y="69"/>
                    <a:pt x="90" y="0"/>
                    <a:pt x="210" y="0"/>
                  </a:cubicBezTo>
                  <a:cubicBezTo>
                    <a:pt x="291" y="0"/>
                    <a:pt x="359" y="24"/>
                    <a:pt x="409" y="71"/>
                  </a:cubicBezTo>
                  <a:cubicBezTo>
                    <a:pt x="349" y="151"/>
                    <a:pt x="349" y="151"/>
                    <a:pt x="349" y="151"/>
                  </a:cubicBezTo>
                  <a:cubicBezTo>
                    <a:pt x="308" y="113"/>
                    <a:pt x="253" y="95"/>
                    <a:pt x="203" y="95"/>
                  </a:cubicBezTo>
                  <a:cubicBezTo>
                    <a:pt x="154" y="95"/>
                    <a:pt x="128" y="117"/>
                    <a:pt x="128" y="147"/>
                  </a:cubicBezTo>
                  <a:cubicBezTo>
                    <a:pt x="128" y="182"/>
                    <a:pt x="170" y="192"/>
                    <a:pt x="229" y="206"/>
                  </a:cubicBezTo>
                  <a:cubicBezTo>
                    <a:pt x="313" y="225"/>
                    <a:pt x="420" y="250"/>
                    <a:pt x="420" y="363"/>
                  </a:cubicBezTo>
                  <a:cubicBezTo>
                    <a:pt x="420" y="457"/>
                    <a:pt x="353" y="527"/>
                    <a:pt x="216" y="527"/>
                  </a:cubicBezTo>
                  <a:cubicBezTo>
                    <a:pt x="118" y="527"/>
                    <a:pt x="48" y="494"/>
                    <a:pt x="0" y="446"/>
                  </a:cubicBezTo>
                  <a:lnTo>
                    <a:pt x="59" y="3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6" name="Rectangle 23">
              <a:extLst>
                <a:ext uri="{FF2B5EF4-FFF2-40B4-BE49-F238E27FC236}">
                  <a16:creationId xmlns:a16="http://schemas.microsoft.com/office/drawing/2014/main" id="{5308E799-0736-BCF1-CC1A-3F3E2248F93B}"/>
                </a:ext>
              </a:extLst>
            </p:cNvPr>
            <p:cNvSpPr>
              <a:spLocks noChangeArrowheads="1"/>
            </p:cNvSpPr>
            <p:nvPr/>
          </p:nvSpPr>
          <p:spPr bwMode="auto">
            <a:xfrm>
              <a:off x="1968501" y="-96838"/>
              <a:ext cx="88900" cy="422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7" name="Freeform 24">
              <a:extLst>
                <a:ext uri="{FF2B5EF4-FFF2-40B4-BE49-F238E27FC236}">
                  <a16:creationId xmlns:a16="http://schemas.microsoft.com/office/drawing/2014/main" id="{D9308C71-8329-D144-E136-1D34018B4D56}"/>
                </a:ext>
              </a:extLst>
            </p:cNvPr>
            <p:cNvSpPr>
              <a:spLocks noEditPoints="1"/>
            </p:cNvSpPr>
            <p:nvPr/>
          </p:nvSpPr>
          <p:spPr bwMode="auto">
            <a:xfrm>
              <a:off x="2498726" y="-31750"/>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7 h 136"/>
                <a:gd name="T12" fmla="*/ 113 w 113"/>
                <a:gd name="T13" fmla="*/ 68 h 136"/>
                <a:gd name="T14" fmla="*/ 92 w 113"/>
                <a:gd name="T15" fmla="*/ 119 h 136"/>
                <a:gd name="T16" fmla="*/ 78 w 113"/>
                <a:gd name="T17" fmla="*/ 28 h 136"/>
                <a:gd name="T18" fmla="*/ 45 w 113"/>
                <a:gd name="T19" fmla="*/ 16 h 136"/>
                <a:gd name="T20" fmla="*/ 20 w 113"/>
                <a:gd name="T21" fmla="*/ 16 h 136"/>
                <a:gd name="T22" fmla="*/ 20 w 113"/>
                <a:gd name="T23" fmla="*/ 120 h 136"/>
                <a:gd name="T24" fmla="*/ 45 w 113"/>
                <a:gd name="T25" fmla="*/ 120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6"/>
                    <a:pt x="92" y="17"/>
                  </a:cubicBezTo>
                  <a:cubicBezTo>
                    <a:pt x="103" y="28"/>
                    <a:pt x="113" y="44"/>
                    <a:pt x="113" y="68"/>
                  </a:cubicBezTo>
                  <a:cubicBezTo>
                    <a:pt x="113" y="91"/>
                    <a:pt x="104" y="108"/>
                    <a:pt x="92" y="119"/>
                  </a:cubicBezTo>
                  <a:close/>
                  <a:moveTo>
                    <a:pt x="78" y="28"/>
                  </a:moveTo>
                  <a:cubicBezTo>
                    <a:pt x="70" y="20"/>
                    <a:pt x="59" y="16"/>
                    <a:pt x="45" y="16"/>
                  </a:cubicBezTo>
                  <a:cubicBezTo>
                    <a:pt x="20" y="16"/>
                    <a:pt x="20" y="16"/>
                    <a:pt x="20" y="16"/>
                  </a:cubicBezTo>
                  <a:cubicBezTo>
                    <a:pt x="20" y="120"/>
                    <a:pt x="20" y="120"/>
                    <a:pt x="20" y="120"/>
                  </a:cubicBezTo>
                  <a:cubicBezTo>
                    <a:pt x="45" y="120"/>
                    <a:pt x="45" y="120"/>
                    <a:pt x="45" y="120"/>
                  </a:cubicBezTo>
                  <a:cubicBezTo>
                    <a:pt x="58" y="120"/>
                    <a:pt x="69" y="116"/>
                    <a:pt x="78" y="107"/>
                  </a:cubicBezTo>
                  <a:cubicBezTo>
                    <a:pt x="87" y="98"/>
                    <a:pt x="92" y="85"/>
                    <a:pt x="92" y="68"/>
                  </a:cubicBezTo>
                  <a:cubicBezTo>
                    <a:pt x="92" y="51"/>
                    <a:pt x="87" y="37"/>
                    <a:pt x="7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8" name="Freeform 25">
              <a:extLst>
                <a:ext uri="{FF2B5EF4-FFF2-40B4-BE49-F238E27FC236}">
                  <a16:creationId xmlns:a16="http://schemas.microsoft.com/office/drawing/2014/main" id="{9B065B41-2B00-5183-95B8-2C97D2776E9F}"/>
                </a:ext>
              </a:extLst>
            </p:cNvPr>
            <p:cNvSpPr>
              <a:spLocks/>
            </p:cNvSpPr>
            <p:nvPr/>
          </p:nvSpPr>
          <p:spPr bwMode="auto">
            <a:xfrm>
              <a:off x="2611438" y="-3175"/>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9" name="Freeform 26">
              <a:extLst>
                <a:ext uri="{FF2B5EF4-FFF2-40B4-BE49-F238E27FC236}">
                  <a16:creationId xmlns:a16="http://schemas.microsoft.com/office/drawing/2014/main" id="{AEBBA209-4388-44E3-1F5D-110C6416935E}"/>
                </a:ext>
              </a:extLst>
            </p:cNvPr>
            <p:cNvSpPr>
              <a:spLocks noEditPoints="1"/>
            </p:cNvSpPr>
            <p:nvPr/>
          </p:nvSpPr>
          <p:spPr bwMode="auto">
            <a:xfrm>
              <a:off x="2670176" y="-36513"/>
              <a:ext cx="20638" cy="117475"/>
            </a:xfrm>
            <a:custGeom>
              <a:avLst/>
              <a:gdLst>
                <a:gd name="T0" fmla="*/ 13 w 25"/>
                <a:gd name="T1" fmla="*/ 24 h 143"/>
                <a:gd name="T2" fmla="*/ 0 w 25"/>
                <a:gd name="T3" fmla="*/ 12 h 143"/>
                <a:gd name="T4" fmla="*/ 13 w 25"/>
                <a:gd name="T5" fmla="*/ 0 h 143"/>
                <a:gd name="T6" fmla="*/ 25 w 25"/>
                <a:gd name="T7" fmla="*/ 12 h 143"/>
                <a:gd name="T8" fmla="*/ 13 w 25"/>
                <a:gd name="T9" fmla="*/ 24 h 143"/>
                <a:gd name="T10" fmla="*/ 4 w 25"/>
                <a:gd name="T11" fmla="*/ 143 h 143"/>
                <a:gd name="T12" fmla="*/ 4 w 25"/>
                <a:gd name="T13" fmla="*/ 44 h 143"/>
                <a:gd name="T14" fmla="*/ 22 w 25"/>
                <a:gd name="T15" fmla="*/ 44 h 143"/>
                <a:gd name="T16" fmla="*/ 22 w 25"/>
                <a:gd name="T17" fmla="*/ 143 h 143"/>
                <a:gd name="T18" fmla="*/ 4 w 25"/>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3">
                  <a:moveTo>
                    <a:pt x="13" y="24"/>
                  </a:moveTo>
                  <a:cubicBezTo>
                    <a:pt x="6" y="24"/>
                    <a:pt x="0" y="19"/>
                    <a:pt x="0" y="12"/>
                  </a:cubicBezTo>
                  <a:cubicBezTo>
                    <a:pt x="0" y="5"/>
                    <a:pt x="6" y="0"/>
                    <a:pt x="13" y="0"/>
                  </a:cubicBezTo>
                  <a:cubicBezTo>
                    <a:pt x="20" y="0"/>
                    <a:pt x="25" y="5"/>
                    <a:pt x="25" y="12"/>
                  </a:cubicBezTo>
                  <a:cubicBezTo>
                    <a:pt x="25"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0" name="Freeform 27">
              <a:extLst>
                <a:ext uri="{FF2B5EF4-FFF2-40B4-BE49-F238E27FC236}">
                  <a16:creationId xmlns:a16="http://schemas.microsoft.com/office/drawing/2014/main" id="{4524D336-2EEE-036C-C9C9-0D5F156C9443}"/>
                </a:ext>
              </a:extLst>
            </p:cNvPr>
            <p:cNvSpPr>
              <a:spLocks/>
            </p:cNvSpPr>
            <p:nvPr/>
          </p:nvSpPr>
          <p:spPr bwMode="auto">
            <a:xfrm>
              <a:off x="2701926" y="-1588"/>
              <a:ext cx="80963" cy="82550"/>
            </a:xfrm>
            <a:custGeom>
              <a:avLst/>
              <a:gdLst>
                <a:gd name="T0" fmla="*/ 31 w 51"/>
                <a:gd name="T1" fmla="*/ 52 h 52"/>
                <a:gd name="T2" fmla="*/ 20 w 51"/>
                <a:gd name="T3" fmla="*/ 52 h 52"/>
                <a:gd name="T4" fmla="*/ 0 w 51"/>
                <a:gd name="T5" fmla="*/ 0 h 52"/>
                <a:gd name="T6" fmla="*/ 11 w 51"/>
                <a:gd name="T7" fmla="*/ 0 h 52"/>
                <a:gd name="T8" fmla="*/ 25 w 51"/>
                <a:gd name="T9" fmla="*/ 42 h 52"/>
                <a:gd name="T10" fmla="*/ 40 w 51"/>
                <a:gd name="T11" fmla="*/ 0 h 52"/>
                <a:gd name="T12" fmla="*/ 51 w 51"/>
                <a:gd name="T13" fmla="*/ 0 h 52"/>
                <a:gd name="T14" fmla="*/ 31 w 51"/>
                <a:gd name="T15" fmla="*/ 52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52">
                  <a:moveTo>
                    <a:pt x="31" y="52"/>
                  </a:moveTo>
                  <a:lnTo>
                    <a:pt x="20" y="52"/>
                  </a:lnTo>
                  <a:lnTo>
                    <a:pt x="0" y="0"/>
                  </a:lnTo>
                  <a:lnTo>
                    <a:pt x="11" y="0"/>
                  </a:lnTo>
                  <a:lnTo>
                    <a:pt x="25" y="42"/>
                  </a:lnTo>
                  <a:lnTo>
                    <a:pt x="40" y="0"/>
                  </a:lnTo>
                  <a:lnTo>
                    <a:pt x="51" y="0"/>
                  </a:lnTo>
                  <a:lnTo>
                    <a:pt x="31" y="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1" name="Freeform 28">
              <a:extLst>
                <a:ext uri="{FF2B5EF4-FFF2-40B4-BE49-F238E27FC236}">
                  <a16:creationId xmlns:a16="http://schemas.microsoft.com/office/drawing/2014/main" id="{7957D02A-F6AA-E7FB-776F-5DF982079E20}"/>
                </a:ext>
              </a:extLst>
            </p:cNvPr>
            <p:cNvSpPr>
              <a:spLocks noEditPoints="1"/>
            </p:cNvSpPr>
            <p:nvPr/>
          </p:nvSpPr>
          <p:spPr bwMode="auto">
            <a:xfrm>
              <a:off x="2789238" y="-3175"/>
              <a:ext cx="74613" cy="85725"/>
            </a:xfrm>
            <a:custGeom>
              <a:avLst/>
              <a:gdLst>
                <a:gd name="T0" fmla="*/ 20 w 90"/>
                <a:gd name="T1" fmla="*/ 56 h 103"/>
                <a:gd name="T2" fmla="*/ 49 w 90"/>
                <a:gd name="T3" fmla="*/ 88 h 103"/>
                <a:gd name="T4" fmla="*/ 80 w 90"/>
                <a:gd name="T5" fmla="*/ 77 h 103"/>
                <a:gd name="T6" fmla="*/ 87 w 90"/>
                <a:gd name="T7" fmla="*/ 89 h 103"/>
                <a:gd name="T8" fmla="*/ 47 w 90"/>
                <a:gd name="T9" fmla="*/ 103 h 103"/>
                <a:gd name="T10" fmla="*/ 0 w 90"/>
                <a:gd name="T11" fmla="*/ 52 h 103"/>
                <a:gd name="T12" fmla="*/ 47 w 90"/>
                <a:gd name="T13" fmla="*/ 0 h 103"/>
                <a:gd name="T14" fmla="*/ 90 w 90"/>
                <a:gd name="T15" fmla="*/ 49 h 103"/>
                <a:gd name="T16" fmla="*/ 90 w 90"/>
                <a:gd name="T17" fmla="*/ 56 h 103"/>
                <a:gd name="T18" fmla="*/ 20 w 90"/>
                <a:gd name="T19" fmla="*/ 56 h 103"/>
                <a:gd name="T20" fmla="*/ 46 w 90"/>
                <a:gd name="T21" fmla="*/ 15 h 103"/>
                <a:gd name="T22" fmla="*/ 19 w 90"/>
                <a:gd name="T23" fmla="*/ 43 h 103"/>
                <a:gd name="T24" fmla="*/ 71 w 90"/>
                <a:gd name="T25" fmla="*/ 43 h 103"/>
                <a:gd name="T26" fmla="*/ 46 w 90"/>
                <a:gd name="T27" fmla="*/ 15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6"/>
                    <a:pt x="31" y="88"/>
                    <a:pt x="49" y="88"/>
                  </a:cubicBezTo>
                  <a:cubicBezTo>
                    <a:pt x="68" y="88"/>
                    <a:pt x="79" y="78"/>
                    <a:pt x="80" y="77"/>
                  </a:cubicBezTo>
                  <a:cubicBezTo>
                    <a:pt x="87" y="89"/>
                    <a:pt x="87" y="89"/>
                    <a:pt x="87" y="89"/>
                  </a:cubicBezTo>
                  <a:cubicBezTo>
                    <a:pt x="87" y="89"/>
                    <a:pt x="74" y="103"/>
                    <a:pt x="47" y="103"/>
                  </a:cubicBezTo>
                  <a:cubicBezTo>
                    <a:pt x="20" y="103"/>
                    <a:pt x="0" y="85"/>
                    <a:pt x="0" y="52"/>
                  </a:cubicBezTo>
                  <a:cubicBezTo>
                    <a:pt x="0" y="20"/>
                    <a:pt x="21" y="0"/>
                    <a:pt x="47" y="0"/>
                  </a:cubicBezTo>
                  <a:cubicBezTo>
                    <a:pt x="74" y="0"/>
                    <a:pt x="90" y="20"/>
                    <a:pt x="90" y="49"/>
                  </a:cubicBezTo>
                  <a:cubicBezTo>
                    <a:pt x="90" y="56"/>
                    <a:pt x="90" y="56"/>
                    <a:pt x="90" y="56"/>
                  </a:cubicBezTo>
                  <a:cubicBezTo>
                    <a:pt x="20" y="56"/>
                    <a:pt x="20" y="56"/>
                    <a:pt x="20" y="56"/>
                  </a:cubicBezTo>
                  <a:close/>
                  <a:moveTo>
                    <a:pt x="46" y="15"/>
                  </a:moveTo>
                  <a:cubicBezTo>
                    <a:pt x="28" y="15"/>
                    <a:pt x="20" y="30"/>
                    <a:pt x="19" y="43"/>
                  </a:cubicBezTo>
                  <a:cubicBezTo>
                    <a:pt x="71" y="43"/>
                    <a:pt x="71" y="43"/>
                    <a:pt x="71" y="43"/>
                  </a:cubicBezTo>
                  <a:cubicBezTo>
                    <a:pt x="71" y="28"/>
                    <a:pt x="64" y="15"/>
                    <a:pt x="46"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2" name="Freeform 29">
              <a:extLst>
                <a:ext uri="{FF2B5EF4-FFF2-40B4-BE49-F238E27FC236}">
                  <a16:creationId xmlns:a16="http://schemas.microsoft.com/office/drawing/2014/main" id="{C091E53F-E8FB-D219-1C2C-C8CDF3A477E2}"/>
                </a:ext>
              </a:extLst>
            </p:cNvPr>
            <p:cNvSpPr>
              <a:spLocks/>
            </p:cNvSpPr>
            <p:nvPr/>
          </p:nvSpPr>
          <p:spPr bwMode="auto">
            <a:xfrm>
              <a:off x="2882901" y="-3175"/>
              <a:ext cx="68263" cy="84138"/>
            </a:xfrm>
            <a:custGeom>
              <a:avLst/>
              <a:gdLst>
                <a:gd name="T0" fmla="*/ 65 w 84"/>
                <a:gd name="T1" fmla="*/ 101 h 101"/>
                <a:gd name="T2" fmla="*/ 65 w 84"/>
                <a:gd name="T3" fmla="*/ 42 h 101"/>
                <a:gd name="T4" fmla="*/ 45 w 84"/>
                <a:gd name="T5" fmla="*/ 16 h 101"/>
                <a:gd name="T6" fmla="*/ 18 w 84"/>
                <a:gd name="T7" fmla="*/ 42 h 101"/>
                <a:gd name="T8" fmla="*/ 18 w 84"/>
                <a:gd name="T9" fmla="*/ 101 h 101"/>
                <a:gd name="T10" fmla="*/ 0 w 84"/>
                <a:gd name="T11" fmla="*/ 101 h 101"/>
                <a:gd name="T12" fmla="*/ 0 w 84"/>
                <a:gd name="T13" fmla="*/ 2 h 101"/>
                <a:gd name="T14" fmla="*/ 17 w 84"/>
                <a:gd name="T15" fmla="*/ 2 h 101"/>
                <a:gd name="T16" fmla="*/ 18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0" y="32"/>
                    <a:pt x="18" y="42"/>
                  </a:cubicBezTo>
                  <a:cubicBezTo>
                    <a:pt x="18" y="101"/>
                    <a:pt x="18" y="101"/>
                    <a:pt x="18" y="101"/>
                  </a:cubicBezTo>
                  <a:cubicBezTo>
                    <a:pt x="0" y="101"/>
                    <a:pt x="0" y="101"/>
                    <a:pt x="0" y="101"/>
                  </a:cubicBezTo>
                  <a:cubicBezTo>
                    <a:pt x="0" y="2"/>
                    <a:pt x="0" y="2"/>
                    <a:pt x="0" y="2"/>
                  </a:cubicBezTo>
                  <a:cubicBezTo>
                    <a:pt x="17" y="2"/>
                    <a:pt x="17" y="2"/>
                    <a:pt x="17" y="2"/>
                  </a:cubicBezTo>
                  <a:cubicBezTo>
                    <a:pt x="18" y="20"/>
                    <a:pt x="18" y="20"/>
                    <a:pt x="18"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3" name="Freeform 30">
              <a:extLst>
                <a:ext uri="{FF2B5EF4-FFF2-40B4-BE49-F238E27FC236}">
                  <a16:creationId xmlns:a16="http://schemas.microsoft.com/office/drawing/2014/main" id="{D8C0F936-155F-B9D3-105E-CB4A7E9C8F31}"/>
                </a:ext>
              </a:extLst>
            </p:cNvPr>
            <p:cNvSpPr>
              <a:spLocks noEditPoints="1"/>
            </p:cNvSpPr>
            <p:nvPr/>
          </p:nvSpPr>
          <p:spPr bwMode="auto">
            <a:xfrm>
              <a:off x="3006726" y="-34925"/>
              <a:ext cx="79375" cy="117475"/>
            </a:xfrm>
            <a:custGeom>
              <a:avLst/>
              <a:gdLst>
                <a:gd name="T0" fmla="*/ 50 w 95"/>
                <a:gd name="T1" fmla="*/ 142 h 142"/>
                <a:gd name="T2" fmla="*/ 20 w 95"/>
                <a:gd name="T3" fmla="*/ 125 h 142"/>
                <a:gd name="T4" fmla="*/ 17 w 95"/>
                <a:gd name="T5" fmla="*/ 140 h 142"/>
                <a:gd name="T6" fmla="*/ 0 w 95"/>
                <a:gd name="T7" fmla="*/ 140 h 142"/>
                <a:gd name="T8" fmla="*/ 0 w 95"/>
                <a:gd name="T9" fmla="*/ 0 h 142"/>
                <a:gd name="T10" fmla="*/ 19 w 95"/>
                <a:gd name="T11" fmla="*/ 0 h 142"/>
                <a:gd name="T12" fmla="*/ 19 w 95"/>
                <a:gd name="T13" fmla="*/ 57 h 142"/>
                <a:gd name="T14" fmla="*/ 52 w 95"/>
                <a:gd name="T15" fmla="*/ 39 h 142"/>
                <a:gd name="T16" fmla="*/ 94 w 95"/>
                <a:gd name="T17" fmla="*/ 91 h 142"/>
                <a:gd name="T18" fmla="*/ 50 w 95"/>
                <a:gd name="T19" fmla="*/ 142 h 142"/>
                <a:gd name="T20" fmla="*/ 47 w 95"/>
                <a:gd name="T21" fmla="*/ 55 h 142"/>
                <a:gd name="T22" fmla="*/ 18 w 95"/>
                <a:gd name="T23" fmla="*/ 91 h 142"/>
                <a:gd name="T24" fmla="*/ 46 w 95"/>
                <a:gd name="T25" fmla="*/ 127 h 142"/>
                <a:gd name="T26" fmla="*/ 75 w 95"/>
                <a:gd name="T27" fmla="*/ 91 h 142"/>
                <a:gd name="T28" fmla="*/ 47 w 95"/>
                <a:gd name="T29" fmla="*/ 5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5" h="142">
                  <a:moveTo>
                    <a:pt x="50" y="142"/>
                  </a:moveTo>
                  <a:cubicBezTo>
                    <a:pt x="31" y="142"/>
                    <a:pt x="22" y="129"/>
                    <a:pt x="20" y="125"/>
                  </a:cubicBezTo>
                  <a:cubicBezTo>
                    <a:pt x="17" y="140"/>
                    <a:pt x="17" y="140"/>
                    <a:pt x="17" y="140"/>
                  </a:cubicBezTo>
                  <a:cubicBezTo>
                    <a:pt x="0" y="140"/>
                    <a:pt x="0" y="140"/>
                    <a:pt x="0" y="140"/>
                  </a:cubicBezTo>
                  <a:cubicBezTo>
                    <a:pt x="0" y="0"/>
                    <a:pt x="0" y="0"/>
                    <a:pt x="0" y="0"/>
                  </a:cubicBezTo>
                  <a:cubicBezTo>
                    <a:pt x="19" y="0"/>
                    <a:pt x="19" y="0"/>
                    <a:pt x="19" y="0"/>
                  </a:cubicBezTo>
                  <a:cubicBezTo>
                    <a:pt x="19" y="57"/>
                    <a:pt x="19" y="57"/>
                    <a:pt x="19" y="57"/>
                  </a:cubicBezTo>
                  <a:cubicBezTo>
                    <a:pt x="20" y="55"/>
                    <a:pt x="31" y="39"/>
                    <a:pt x="52" y="39"/>
                  </a:cubicBezTo>
                  <a:cubicBezTo>
                    <a:pt x="78" y="39"/>
                    <a:pt x="94" y="61"/>
                    <a:pt x="94" y="91"/>
                  </a:cubicBezTo>
                  <a:cubicBezTo>
                    <a:pt x="95" y="121"/>
                    <a:pt x="77" y="142"/>
                    <a:pt x="50" y="142"/>
                  </a:cubicBezTo>
                  <a:close/>
                  <a:moveTo>
                    <a:pt x="47" y="55"/>
                  </a:moveTo>
                  <a:cubicBezTo>
                    <a:pt x="30" y="55"/>
                    <a:pt x="18" y="71"/>
                    <a:pt x="18" y="91"/>
                  </a:cubicBezTo>
                  <a:cubicBezTo>
                    <a:pt x="18" y="110"/>
                    <a:pt x="29" y="127"/>
                    <a:pt x="46" y="127"/>
                  </a:cubicBezTo>
                  <a:cubicBezTo>
                    <a:pt x="63" y="127"/>
                    <a:pt x="75" y="111"/>
                    <a:pt x="75" y="91"/>
                  </a:cubicBezTo>
                  <a:cubicBezTo>
                    <a:pt x="75" y="71"/>
                    <a:pt x="64" y="55"/>
                    <a:pt x="47" y="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4" name="Freeform 31">
              <a:extLst>
                <a:ext uri="{FF2B5EF4-FFF2-40B4-BE49-F238E27FC236}">
                  <a16:creationId xmlns:a16="http://schemas.microsoft.com/office/drawing/2014/main" id="{B3C06BAF-2606-07B2-0633-EFEFFAE9986C}"/>
                </a:ext>
              </a:extLst>
            </p:cNvPr>
            <p:cNvSpPr>
              <a:spLocks/>
            </p:cNvSpPr>
            <p:nvPr/>
          </p:nvSpPr>
          <p:spPr bwMode="auto">
            <a:xfrm>
              <a:off x="3094038" y="-1588"/>
              <a:ext cx="79375" cy="114300"/>
            </a:xfrm>
            <a:custGeom>
              <a:avLst/>
              <a:gdLst>
                <a:gd name="T0" fmla="*/ 52 w 96"/>
                <a:gd name="T1" fmla="*/ 113 h 136"/>
                <a:gd name="T2" fmla="*/ 26 w 96"/>
                <a:gd name="T3" fmla="*/ 136 h 136"/>
                <a:gd name="T4" fmla="*/ 7 w 96"/>
                <a:gd name="T5" fmla="*/ 132 h 136"/>
                <a:gd name="T6" fmla="*/ 11 w 96"/>
                <a:gd name="T7" fmla="*/ 117 h 136"/>
                <a:gd name="T8" fmla="*/ 22 w 96"/>
                <a:gd name="T9" fmla="*/ 120 h 136"/>
                <a:gd name="T10" fmla="*/ 33 w 96"/>
                <a:gd name="T11" fmla="*/ 110 h 136"/>
                <a:gd name="T12" fmla="*/ 38 w 96"/>
                <a:gd name="T13" fmla="*/ 98 h 136"/>
                <a:gd name="T14" fmla="*/ 0 w 96"/>
                <a:gd name="T15" fmla="*/ 0 h 136"/>
                <a:gd name="T16" fmla="*/ 20 w 96"/>
                <a:gd name="T17" fmla="*/ 0 h 136"/>
                <a:gd name="T18" fmla="*/ 48 w 96"/>
                <a:gd name="T19" fmla="*/ 81 h 136"/>
                <a:gd name="T20" fmla="*/ 76 w 96"/>
                <a:gd name="T21" fmla="*/ 0 h 136"/>
                <a:gd name="T22" fmla="*/ 96 w 96"/>
                <a:gd name="T23" fmla="*/ 0 h 136"/>
                <a:gd name="T24" fmla="*/ 52 w 96"/>
                <a:gd name="T25" fmla="*/ 113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36">
                  <a:moveTo>
                    <a:pt x="52" y="113"/>
                  </a:moveTo>
                  <a:cubicBezTo>
                    <a:pt x="45" y="129"/>
                    <a:pt x="38" y="136"/>
                    <a:pt x="26" y="136"/>
                  </a:cubicBezTo>
                  <a:cubicBezTo>
                    <a:pt x="13" y="136"/>
                    <a:pt x="7" y="132"/>
                    <a:pt x="7" y="132"/>
                  </a:cubicBezTo>
                  <a:cubicBezTo>
                    <a:pt x="11" y="117"/>
                    <a:pt x="11" y="117"/>
                    <a:pt x="11" y="117"/>
                  </a:cubicBezTo>
                  <a:cubicBezTo>
                    <a:pt x="11" y="117"/>
                    <a:pt x="17" y="120"/>
                    <a:pt x="22" y="120"/>
                  </a:cubicBezTo>
                  <a:cubicBezTo>
                    <a:pt x="27" y="120"/>
                    <a:pt x="30" y="118"/>
                    <a:pt x="33" y="110"/>
                  </a:cubicBezTo>
                  <a:cubicBezTo>
                    <a:pt x="38" y="98"/>
                    <a:pt x="38" y="98"/>
                    <a:pt x="38" y="98"/>
                  </a:cubicBezTo>
                  <a:cubicBezTo>
                    <a:pt x="0" y="0"/>
                    <a:pt x="0" y="0"/>
                    <a:pt x="0" y="0"/>
                  </a:cubicBezTo>
                  <a:cubicBezTo>
                    <a:pt x="20" y="0"/>
                    <a:pt x="20" y="0"/>
                    <a:pt x="20" y="0"/>
                  </a:cubicBezTo>
                  <a:cubicBezTo>
                    <a:pt x="48" y="81"/>
                    <a:pt x="48" y="81"/>
                    <a:pt x="48" y="81"/>
                  </a:cubicBezTo>
                  <a:cubicBezTo>
                    <a:pt x="76" y="0"/>
                    <a:pt x="76" y="0"/>
                    <a:pt x="76" y="0"/>
                  </a:cubicBezTo>
                  <a:cubicBezTo>
                    <a:pt x="96" y="0"/>
                    <a:pt x="96" y="0"/>
                    <a:pt x="96" y="0"/>
                  </a:cubicBezTo>
                  <a:lnTo>
                    <a:pt x="52"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5" name="Rectangle 32">
              <a:extLst>
                <a:ext uri="{FF2B5EF4-FFF2-40B4-BE49-F238E27FC236}">
                  <a16:creationId xmlns:a16="http://schemas.microsoft.com/office/drawing/2014/main" id="{28E831E1-5403-0391-CFF1-44334240480E}"/>
                </a:ext>
              </a:extLst>
            </p:cNvPr>
            <p:cNvSpPr>
              <a:spLocks noChangeArrowheads="1"/>
            </p:cNvSpPr>
            <p:nvPr/>
          </p:nvSpPr>
          <p:spPr bwMode="auto">
            <a:xfrm>
              <a:off x="3219451" y="-31750"/>
              <a:ext cx="17463" cy="1127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6" name="Freeform 33">
              <a:extLst>
                <a:ext uri="{FF2B5EF4-FFF2-40B4-BE49-F238E27FC236}">
                  <a16:creationId xmlns:a16="http://schemas.microsoft.com/office/drawing/2014/main" id="{C26B6476-3E8D-9E7B-540C-E0FEFAD5DB9D}"/>
                </a:ext>
              </a:extLst>
            </p:cNvPr>
            <p:cNvSpPr>
              <a:spLocks/>
            </p:cNvSpPr>
            <p:nvPr/>
          </p:nvSpPr>
          <p:spPr bwMode="auto">
            <a:xfrm>
              <a:off x="3263901" y="-3175"/>
              <a:ext cx="69850" cy="84138"/>
            </a:xfrm>
            <a:custGeom>
              <a:avLst/>
              <a:gdLst>
                <a:gd name="T0" fmla="*/ 65 w 84"/>
                <a:gd name="T1" fmla="*/ 101 h 101"/>
                <a:gd name="T2" fmla="*/ 65 w 84"/>
                <a:gd name="T3" fmla="*/ 42 h 101"/>
                <a:gd name="T4" fmla="*/ 45 w 84"/>
                <a:gd name="T5" fmla="*/ 16 h 101"/>
                <a:gd name="T6" fmla="*/ 19 w 84"/>
                <a:gd name="T7" fmla="*/ 42 h 101"/>
                <a:gd name="T8" fmla="*/ 19 w 84"/>
                <a:gd name="T9" fmla="*/ 101 h 101"/>
                <a:gd name="T10" fmla="*/ 0 w 84"/>
                <a:gd name="T11" fmla="*/ 101 h 101"/>
                <a:gd name="T12" fmla="*/ 0 w 84"/>
                <a:gd name="T13" fmla="*/ 2 h 101"/>
                <a:gd name="T14" fmla="*/ 18 w 84"/>
                <a:gd name="T15" fmla="*/ 2 h 101"/>
                <a:gd name="T16" fmla="*/ 19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1" y="32"/>
                    <a:pt x="19" y="42"/>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7" name="Freeform 34">
              <a:extLst>
                <a:ext uri="{FF2B5EF4-FFF2-40B4-BE49-F238E27FC236}">
                  <a16:creationId xmlns:a16="http://schemas.microsoft.com/office/drawing/2014/main" id="{944C5982-3C91-7F73-09A4-D3869163BA38}"/>
                </a:ext>
              </a:extLst>
            </p:cNvPr>
            <p:cNvSpPr>
              <a:spLocks/>
            </p:cNvSpPr>
            <p:nvPr/>
          </p:nvSpPr>
          <p:spPr bwMode="auto">
            <a:xfrm>
              <a:off x="3349626" y="-3175"/>
              <a:ext cx="63500" cy="85725"/>
            </a:xfrm>
            <a:custGeom>
              <a:avLst/>
              <a:gdLst>
                <a:gd name="T0" fmla="*/ 68 w 78"/>
                <a:gd name="T1" fmla="*/ 94 h 103"/>
                <a:gd name="T2" fmla="*/ 39 w 78"/>
                <a:gd name="T3" fmla="*/ 103 h 103"/>
                <a:gd name="T4" fmla="*/ 0 w 78"/>
                <a:gd name="T5" fmla="*/ 86 h 103"/>
                <a:gd name="T6" fmla="*/ 10 w 78"/>
                <a:gd name="T7" fmla="*/ 74 h 103"/>
                <a:gd name="T8" fmla="*/ 39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2" y="99"/>
                    <a:pt x="54" y="103"/>
                    <a:pt x="39" y="103"/>
                  </a:cubicBezTo>
                  <a:cubicBezTo>
                    <a:pt x="19" y="103"/>
                    <a:pt x="4" y="91"/>
                    <a:pt x="0" y="86"/>
                  </a:cubicBezTo>
                  <a:cubicBezTo>
                    <a:pt x="10" y="74"/>
                    <a:pt x="10" y="74"/>
                    <a:pt x="10" y="74"/>
                  </a:cubicBezTo>
                  <a:cubicBezTo>
                    <a:pt x="16" y="80"/>
                    <a:pt x="28" y="88"/>
                    <a:pt x="39" y="88"/>
                  </a:cubicBezTo>
                  <a:cubicBezTo>
                    <a:pt x="51" y="88"/>
                    <a:pt x="59" y="84"/>
                    <a:pt x="59" y="75"/>
                  </a:cubicBezTo>
                  <a:cubicBezTo>
                    <a:pt x="59" y="66"/>
                    <a:pt x="49" y="63"/>
                    <a:pt x="43" y="61"/>
                  </a:cubicBezTo>
                  <a:cubicBezTo>
                    <a:pt x="37"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3" y="89"/>
                    <a:pt x="6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8" name="Freeform 35">
              <a:extLst>
                <a:ext uri="{FF2B5EF4-FFF2-40B4-BE49-F238E27FC236}">
                  <a16:creationId xmlns:a16="http://schemas.microsoft.com/office/drawing/2014/main" id="{948AB8FF-2BA3-9E06-B8CF-1E2C0011DA34}"/>
                </a:ext>
              </a:extLst>
            </p:cNvPr>
            <p:cNvSpPr>
              <a:spLocks noEditPoints="1"/>
            </p:cNvSpPr>
            <p:nvPr/>
          </p:nvSpPr>
          <p:spPr bwMode="auto">
            <a:xfrm>
              <a:off x="3429001" y="-36513"/>
              <a:ext cx="20638" cy="117475"/>
            </a:xfrm>
            <a:custGeom>
              <a:avLst/>
              <a:gdLst>
                <a:gd name="T0" fmla="*/ 13 w 26"/>
                <a:gd name="T1" fmla="*/ 24 h 143"/>
                <a:gd name="T2" fmla="*/ 0 w 26"/>
                <a:gd name="T3" fmla="*/ 12 h 143"/>
                <a:gd name="T4" fmla="*/ 13 w 26"/>
                <a:gd name="T5" fmla="*/ 0 h 143"/>
                <a:gd name="T6" fmla="*/ 26 w 26"/>
                <a:gd name="T7" fmla="*/ 12 h 143"/>
                <a:gd name="T8" fmla="*/ 13 w 26"/>
                <a:gd name="T9" fmla="*/ 24 h 143"/>
                <a:gd name="T10" fmla="*/ 4 w 26"/>
                <a:gd name="T11" fmla="*/ 143 h 143"/>
                <a:gd name="T12" fmla="*/ 4 w 26"/>
                <a:gd name="T13" fmla="*/ 44 h 143"/>
                <a:gd name="T14" fmla="*/ 22 w 26"/>
                <a:gd name="T15" fmla="*/ 44 h 143"/>
                <a:gd name="T16" fmla="*/ 22 w 26"/>
                <a:gd name="T17" fmla="*/ 143 h 143"/>
                <a:gd name="T18" fmla="*/ 4 w 26"/>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3">
                  <a:moveTo>
                    <a:pt x="13" y="24"/>
                  </a:moveTo>
                  <a:cubicBezTo>
                    <a:pt x="6" y="24"/>
                    <a:pt x="0" y="19"/>
                    <a:pt x="0" y="12"/>
                  </a:cubicBezTo>
                  <a:cubicBezTo>
                    <a:pt x="0" y="5"/>
                    <a:pt x="6" y="0"/>
                    <a:pt x="13" y="0"/>
                  </a:cubicBezTo>
                  <a:cubicBezTo>
                    <a:pt x="20" y="0"/>
                    <a:pt x="26" y="5"/>
                    <a:pt x="26" y="12"/>
                  </a:cubicBezTo>
                  <a:cubicBezTo>
                    <a:pt x="26"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9" name="Freeform 36">
              <a:extLst>
                <a:ext uri="{FF2B5EF4-FFF2-40B4-BE49-F238E27FC236}">
                  <a16:creationId xmlns:a16="http://schemas.microsoft.com/office/drawing/2014/main" id="{914FBE95-5DCD-B09C-05FA-773F884D73D9}"/>
                </a:ext>
              </a:extLst>
            </p:cNvPr>
            <p:cNvSpPr>
              <a:spLocks noEditPoints="1"/>
            </p:cNvSpPr>
            <p:nvPr/>
          </p:nvSpPr>
          <p:spPr bwMode="auto">
            <a:xfrm>
              <a:off x="3465513" y="-3175"/>
              <a:ext cx="77788" cy="115888"/>
            </a:xfrm>
            <a:custGeom>
              <a:avLst/>
              <a:gdLst>
                <a:gd name="T0" fmla="*/ 84 w 94"/>
                <a:gd name="T1" fmla="*/ 122 h 138"/>
                <a:gd name="T2" fmla="*/ 44 w 94"/>
                <a:gd name="T3" fmla="*/ 138 h 138"/>
                <a:gd name="T4" fmla="*/ 5 w 94"/>
                <a:gd name="T5" fmla="*/ 126 h 138"/>
                <a:gd name="T6" fmla="*/ 12 w 94"/>
                <a:gd name="T7" fmla="*/ 112 h 138"/>
                <a:gd name="T8" fmla="*/ 43 w 94"/>
                <a:gd name="T9" fmla="*/ 122 h 138"/>
                <a:gd name="T10" fmla="*/ 67 w 94"/>
                <a:gd name="T11" fmla="*/ 113 h 138"/>
                <a:gd name="T12" fmla="*/ 74 w 94"/>
                <a:gd name="T13" fmla="*/ 89 h 138"/>
                <a:gd name="T14" fmla="*/ 74 w 94"/>
                <a:gd name="T15" fmla="*/ 80 h 138"/>
                <a:gd name="T16" fmla="*/ 42 w 94"/>
                <a:gd name="T17" fmla="*/ 99 h 138"/>
                <a:gd name="T18" fmla="*/ 0 w 94"/>
                <a:gd name="T19" fmla="*/ 49 h 138"/>
                <a:gd name="T20" fmla="*/ 43 w 94"/>
                <a:gd name="T21" fmla="*/ 0 h 138"/>
                <a:gd name="T22" fmla="*/ 74 w 94"/>
                <a:gd name="T23" fmla="*/ 18 h 138"/>
                <a:gd name="T24" fmla="*/ 76 w 94"/>
                <a:gd name="T25" fmla="*/ 2 h 138"/>
                <a:gd name="T26" fmla="*/ 94 w 94"/>
                <a:gd name="T27" fmla="*/ 2 h 138"/>
                <a:gd name="T28" fmla="*/ 94 w 94"/>
                <a:gd name="T29" fmla="*/ 82 h 138"/>
                <a:gd name="T30" fmla="*/ 84 w 94"/>
                <a:gd name="T31" fmla="*/ 122 h 138"/>
                <a:gd name="T32" fmla="*/ 48 w 94"/>
                <a:gd name="T33" fmla="*/ 15 h 138"/>
                <a:gd name="T34" fmla="*/ 20 w 94"/>
                <a:gd name="T35" fmla="*/ 49 h 138"/>
                <a:gd name="T36" fmla="*/ 47 w 94"/>
                <a:gd name="T37" fmla="*/ 83 h 138"/>
                <a:gd name="T38" fmla="*/ 75 w 94"/>
                <a:gd name="T39" fmla="*/ 49 h 138"/>
                <a:gd name="T40" fmla="*/ 48 w 94"/>
                <a:gd name="T41" fmla="*/ 1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4" h="138">
                  <a:moveTo>
                    <a:pt x="84" y="122"/>
                  </a:moveTo>
                  <a:cubicBezTo>
                    <a:pt x="76" y="130"/>
                    <a:pt x="64" y="138"/>
                    <a:pt x="44" y="138"/>
                  </a:cubicBezTo>
                  <a:cubicBezTo>
                    <a:pt x="23" y="138"/>
                    <a:pt x="8" y="129"/>
                    <a:pt x="5" y="126"/>
                  </a:cubicBezTo>
                  <a:cubicBezTo>
                    <a:pt x="12" y="112"/>
                    <a:pt x="12" y="112"/>
                    <a:pt x="12" y="112"/>
                  </a:cubicBezTo>
                  <a:cubicBezTo>
                    <a:pt x="17" y="116"/>
                    <a:pt x="30" y="122"/>
                    <a:pt x="43" y="122"/>
                  </a:cubicBezTo>
                  <a:cubicBezTo>
                    <a:pt x="55" y="122"/>
                    <a:pt x="63" y="118"/>
                    <a:pt x="67" y="113"/>
                  </a:cubicBezTo>
                  <a:cubicBezTo>
                    <a:pt x="72" y="109"/>
                    <a:pt x="74" y="101"/>
                    <a:pt x="74" y="89"/>
                  </a:cubicBezTo>
                  <a:cubicBezTo>
                    <a:pt x="74" y="80"/>
                    <a:pt x="74" y="80"/>
                    <a:pt x="74" y="80"/>
                  </a:cubicBezTo>
                  <a:cubicBezTo>
                    <a:pt x="73" y="83"/>
                    <a:pt x="64" y="99"/>
                    <a:pt x="42" y="99"/>
                  </a:cubicBezTo>
                  <a:cubicBezTo>
                    <a:pt x="16" y="99"/>
                    <a:pt x="0" y="78"/>
                    <a:pt x="0" y="49"/>
                  </a:cubicBezTo>
                  <a:cubicBezTo>
                    <a:pt x="0" y="20"/>
                    <a:pt x="19" y="0"/>
                    <a:pt x="43" y="0"/>
                  </a:cubicBezTo>
                  <a:cubicBezTo>
                    <a:pt x="65" y="0"/>
                    <a:pt x="73" y="15"/>
                    <a:pt x="74" y="18"/>
                  </a:cubicBezTo>
                  <a:cubicBezTo>
                    <a:pt x="76" y="2"/>
                    <a:pt x="76" y="2"/>
                    <a:pt x="76" y="2"/>
                  </a:cubicBezTo>
                  <a:cubicBezTo>
                    <a:pt x="94" y="2"/>
                    <a:pt x="94" y="2"/>
                    <a:pt x="94" y="2"/>
                  </a:cubicBezTo>
                  <a:cubicBezTo>
                    <a:pt x="94" y="82"/>
                    <a:pt x="94" y="82"/>
                    <a:pt x="94" y="82"/>
                  </a:cubicBezTo>
                  <a:cubicBezTo>
                    <a:pt x="94" y="102"/>
                    <a:pt x="91" y="113"/>
                    <a:pt x="84" y="122"/>
                  </a:cubicBezTo>
                  <a:close/>
                  <a:moveTo>
                    <a:pt x="48" y="15"/>
                  </a:moveTo>
                  <a:cubicBezTo>
                    <a:pt x="31" y="15"/>
                    <a:pt x="20" y="30"/>
                    <a:pt x="20" y="49"/>
                  </a:cubicBezTo>
                  <a:cubicBezTo>
                    <a:pt x="20" y="67"/>
                    <a:pt x="30" y="83"/>
                    <a:pt x="47" y="83"/>
                  </a:cubicBezTo>
                  <a:cubicBezTo>
                    <a:pt x="64" y="83"/>
                    <a:pt x="75" y="67"/>
                    <a:pt x="75" y="49"/>
                  </a:cubicBezTo>
                  <a:cubicBezTo>
                    <a:pt x="75" y="30"/>
                    <a:pt x="65" y="15"/>
                    <a:pt x="48"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0" name="Freeform 37">
              <a:extLst>
                <a:ext uri="{FF2B5EF4-FFF2-40B4-BE49-F238E27FC236}">
                  <a16:creationId xmlns:a16="http://schemas.microsoft.com/office/drawing/2014/main" id="{DCECE63C-3BE4-E3D3-8A34-3F4C88B09AD1}"/>
                </a:ext>
              </a:extLst>
            </p:cNvPr>
            <p:cNvSpPr>
              <a:spLocks/>
            </p:cNvSpPr>
            <p:nvPr/>
          </p:nvSpPr>
          <p:spPr bwMode="auto">
            <a:xfrm>
              <a:off x="3568701" y="-34925"/>
              <a:ext cx="69850" cy="115888"/>
            </a:xfrm>
            <a:custGeom>
              <a:avLst/>
              <a:gdLst>
                <a:gd name="T0" fmla="*/ 66 w 85"/>
                <a:gd name="T1" fmla="*/ 141 h 141"/>
                <a:gd name="T2" fmla="*/ 66 w 85"/>
                <a:gd name="T3" fmla="*/ 82 h 141"/>
                <a:gd name="T4" fmla="*/ 46 w 85"/>
                <a:gd name="T5" fmla="*/ 56 h 141"/>
                <a:gd name="T6" fmla="*/ 19 w 85"/>
                <a:gd name="T7" fmla="*/ 82 h 141"/>
                <a:gd name="T8" fmla="*/ 19 w 85"/>
                <a:gd name="T9" fmla="*/ 141 h 141"/>
                <a:gd name="T10" fmla="*/ 0 w 85"/>
                <a:gd name="T11" fmla="*/ 141 h 141"/>
                <a:gd name="T12" fmla="*/ 0 w 85"/>
                <a:gd name="T13" fmla="*/ 0 h 141"/>
                <a:gd name="T14" fmla="*/ 19 w 85"/>
                <a:gd name="T15" fmla="*/ 0 h 141"/>
                <a:gd name="T16" fmla="*/ 19 w 85"/>
                <a:gd name="T17" fmla="*/ 60 h 141"/>
                <a:gd name="T18" fmla="*/ 52 w 85"/>
                <a:gd name="T19" fmla="*/ 39 h 141"/>
                <a:gd name="T20" fmla="*/ 85 w 85"/>
                <a:gd name="T21" fmla="*/ 77 h 141"/>
                <a:gd name="T22" fmla="*/ 85 w 85"/>
                <a:gd name="T23" fmla="*/ 141 h 141"/>
                <a:gd name="T24" fmla="*/ 66 w 85"/>
                <a:gd name="T25" fmla="*/ 14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5" h="141">
                  <a:moveTo>
                    <a:pt x="66" y="141"/>
                  </a:moveTo>
                  <a:cubicBezTo>
                    <a:pt x="66" y="82"/>
                    <a:pt x="66" y="82"/>
                    <a:pt x="66" y="82"/>
                  </a:cubicBezTo>
                  <a:cubicBezTo>
                    <a:pt x="66" y="66"/>
                    <a:pt x="61" y="56"/>
                    <a:pt x="46" y="56"/>
                  </a:cubicBezTo>
                  <a:cubicBezTo>
                    <a:pt x="31" y="56"/>
                    <a:pt x="21" y="72"/>
                    <a:pt x="19" y="82"/>
                  </a:cubicBezTo>
                  <a:cubicBezTo>
                    <a:pt x="19" y="141"/>
                    <a:pt x="19" y="141"/>
                    <a:pt x="19" y="141"/>
                  </a:cubicBezTo>
                  <a:cubicBezTo>
                    <a:pt x="0" y="141"/>
                    <a:pt x="0" y="141"/>
                    <a:pt x="0" y="141"/>
                  </a:cubicBezTo>
                  <a:cubicBezTo>
                    <a:pt x="0" y="0"/>
                    <a:pt x="0" y="0"/>
                    <a:pt x="0" y="0"/>
                  </a:cubicBezTo>
                  <a:cubicBezTo>
                    <a:pt x="19" y="0"/>
                    <a:pt x="19" y="0"/>
                    <a:pt x="19" y="0"/>
                  </a:cubicBezTo>
                  <a:cubicBezTo>
                    <a:pt x="19" y="60"/>
                    <a:pt x="19" y="60"/>
                    <a:pt x="19" y="60"/>
                  </a:cubicBezTo>
                  <a:cubicBezTo>
                    <a:pt x="25" y="50"/>
                    <a:pt x="36" y="39"/>
                    <a:pt x="52" y="39"/>
                  </a:cubicBezTo>
                  <a:cubicBezTo>
                    <a:pt x="72" y="39"/>
                    <a:pt x="85" y="51"/>
                    <a:pt x="85" y="77"/>
                  </a:cubicBezTo>
                  <a:cubicBezTo>
                    <a:pt x="85" y="141"/>
                    <a:pt x="85" y="141"/>
                    <a:pt x="85" y="141"/>
                  </a:cubicBezTo>
                  <a:lnTo>
                    <a:pt x="66" y="1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1" name="Freeform 38">
              <a:extLst>
                <a:ext uri="{FF2B5EF4-FFF2-40B4-BE49-F238E27FC236}">
                  <a16:creationId xmlns:a16="http://schemas.microsoft.com/office/drawing/2014/main" id="{A628084C-CF66-E7E8-A07E-637CE5D6B84C}"/>
                </a:ext>
              </a:extLst>
            </p:cNvPr>
            <p:cNvSpPr>
              <a:spLocks/>
            </p:cNvSpPr>
            <p:nvPr/>
          </p:nvSpPr>
          <p:spPr bwMode="auto">
            <a:xfrm>
              <a:off x="3654426" y="-23813"/>
              <a:ext cx="50800" cy="106363"/>
            </a:xfrm>
            <a:custGeom>
              <a:avLst/>
              <a:gdLst>
                <a:gd name="T0" fmla="*/ 33 w 61"/>
                <a:gd name="T1" fmla="*/ 41 h 128"/>
                <a:gd name="T2" fmla="*/ 33 w 61"/>
                <a:gd name="T3" fmla="*/ 92 h 128"/>
                <a:gd name="T4" fmla="*/ 37 w 61"/>
                <a:gd name="T5" fmla="*/ 109 h 128"/>
                <a:gd name="T6" fmla="*/ 47 w 61"/>
                <a:gd name="T7" fmla="*/ 113 h 128"/>
                <a:gd name="T8" fmla="*/ 58 w 61"/>
                <a:gd name="T9" fmla="*/ 111 h 128"/>
                <a:gd name="T10" fmla="*/ 60 w 61"/>
                <a:gd name="T11" fmla="*/ 125 h 128"/>
                <a:gd name="T12" fmla="*/ 42 w 61"/>
                <a:gd name="T13" fmla="*/ 128 h 128"/>
                <a:gd name="T14" fmla="*/ 21 w 61"/>
                <a:gd name="T15" fmla="*/ 121 h 128"/>
                <a:gd name="T16" fmla="*/ 15 w 61"/>
                <a:gd name="T17" fmla="*/ 95 h 128"/>
                <a:gd name="T18" fmla="*/ 15 w 61"/>
                <a:gd name="T19" fmla="*/ 41 h 128"/>
                <a:gd name="T20" fmla="*/ 0 w 61"/>
                <a:gd name="T21" fmla="*/ 41 h 128"/>
                <a:gd name="T22" fmla="*/ 0 w 61"/>
                <a:gd name="T23" fmla="*/ 27 h 128"/>
                <a:gd name="T24" fmla="*/ 14 w 61"/>
                <a:gd name="T25" fmla="*/ 27 h 128"/>
                <a:gd name="T26" fmla="*/ 16 w 61"/>
                <a:gd name="T27" fmla="*/ 0 h 128"/>
                <a:gd name="T28" fmla="*/ 33 w 61"/>
                <a:gd name="T29" fmla="*/ 0 h 128"/>
                <a:gd name="T30" fmla="*/ 33 w 61"/>
                <a:gd name="T31" fmla="*/ 27 h 128"/>
                <a:gd name="T32" fmla="*/ 61 w 61"/>
                <a:gd name="T33" fmla="*/ 27 h 128"/>
                <a:gd name="T34" fmla="*/ 61 w 61"/>
                <a:gd name="T35" fmla="*/ 41 h 128"/>
                <a:gd name="T36" fmla="*/ 33 w 61"/>
                <a:gd name="T37" fmla="*/ 4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1" h="128">
                  <a:moveTo>
                    <a:pt x="33" y="41"/>
                  </a:moveTo>
                  <a:cubicBezTo>
                    <a:pt x="33" y="92"/>
                    <a:pt x="33" y="92"/>
                    <a:pt x="33" y="92"/>
                  </a:cubicBezTo>
                  <a:cubicBezTo>
                    <a:pt x="33" y="101"/>
                    <a:pt x="34" y="106"/>
                    <a:pt x="37" y="109"/>
                  </a:cubicBezTo>
                  <a:cubicBezTo>
                    <a:pt x="40" y="112"/>
                    <a:pt x="43" y="113"/>
                    <a:pt x="47" y="113"/>
                  </a:cubicBezTo>
                  <a:cubicBezTo>
                    <a:pt x="52" y="113"/>
                    <a:pt x="56" y="112"/>
                    <a:pt x="58" y="111"/>
                  </a:cubicBezTo>
                  <a:cubicBezTo>
                    <a:pt x="60" y="125"/>
                    <a:pt x="60" y="125"/>
                    <a:pt x="60" y="125"/>
                  </a:cubicBezTo>
                  <a:cubicBezTo>
                    <a:pt x="56" y="127"/>
                    <a:pt x="48" y="128"/>
                    <a:pt x="42" y="128"/>
                  </a:cubicBezTo>
                  <a:cubicBezTo>
                    <a:pt x="33" y="128"/>
                    <a:pt x="27" y="126"/>
                    <a:pt x="21" y="121"/>
                  </a:cubicBezTo>
                  <a:cubicBezTo>
                    <a:pt x="16" y="115"/>
                    <a:pt x="15" y="108"/>
                    <a:pt x="15" y="95"/>
                  </a:cubicBezTo>
                  <a:cubicBezTo>
                    <a:pt x="15" y="41"/>
                    <a:pt x="15" y="41"/>
                    <a:pt x="15" y="41"/>
                  </a:cubicBezTo>
                  <a:cubicBezTo>
                    <a:pt x="0" y="41"/>
                    <a:pt x="0" y="41"/>
                    <a:pt x="0" y="41"/>
                  </a:cubicBezTo>
                  <a:cubicBezTo>
                    <a:pt x="0" y="27"/>
                    <a:pt x="0" y="27"/>
                    <a:pt x="0" y="27"/>
                  </a:cubicBezTo>
                  <a:cubicBezTo>
                    <a:pt x="14" y="27"/>
                    <a:pt x="14" y="27"/>
                    <a:pt x="14" y="27"/>
                  </a:cubicBezTo>
                  <a:cubicBezTo>
                    <a:pt x="16" y="0"/>
                    <a:pt x="16" y="0"/>
                    <a:pt x="16" y="0"/>
                  </a:cubicBezTo>
                  <a:cubicBezTo>
                    <a:pt x="33" y="0"/>
                    <a:pt x="33" y="0"/>
                    <a:pt x="33" y="0"/>
                  </a:cubicBezTo>
                  <a:cubicBezTo>
                    <a:pt x="33" y="27"/>
                    <a:pt x="33" y="27"/>
                    <a:pt x="33" y="27"/>
                  </a:cubicBezTo>
                  <a:cubicBezTo>
                    <a:pt x="61" y="27"/>
                    <a:pt x="61" y="27"/>
                    <a:pt x="61" y="27"/>
                  </a:cubicBezTo>
                  <a:cubicBezTo>
                    <a:pt x="61" y="41"/>
                    <a:pt x="61" y="41"/>
                    <a:pt x="61" y="41"/>
                  </a:cubicBezTo>
                  <a:cubicBezTo>
                    <a:pt x="33" y="41"/>
                    <a:pt x="33" y="41"/>
                    <a:pt x="3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2" name="Freeform 39">
              <a:extLst>
                <a:ext uri="{FF2B5EF4-FFF2-40B4-BE49-F238E27FC236}">
                  <a16:creationId xmlns:a16="http://schemas.microsoft.com/office/drawing/2014/main" id="{644BE14E-EA94-5B64-6A69-FD38062EC86B}"/>
                </a:ext>
              </a:extLst>
            </p:cNvPr>
            <p:cNvSpPr>
              <a:spLocks/>
            </p:cNvSpPr>
            <p:nvPr/>
          </p:nvSpPr>
          <p:spPr bwMode="auto">
            <a:xfrm>
              <a:off x="3711576" y="-3175"/>
              <a:ext cx="63500" cy="85725"/>
            </a:xfrm>
            <a:custGeom>
              <a:avLst/>
              <a:gdLst>
                <a:gd name="T0" fmla="*/ 68 w 78"/>
                <a:gd name="T1" fmla="*/ 94 h 103"/>
                <a:gd name="T2" fmla="*/ 39 w 78"/>
                <a:gd name="T3" fmla="*/ 103 h 103"/>
                <a:gd name="T4" fmla="*/ 0 w 78"/>
                <a:gd name="T5" fmla="*/ 86 h 103"/>
                <a:gd name="T6" fmla="*/ 10 w 78"/>
                <a:gd name="T7" fmla="*/ 74 h 103"/>
                <a:gd name="T8" fmla="*/ 40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3" y="99"/>
                    <a:pt x="54" y="103"/>
                    <a:pt x="39" y="103"/>
                  </a:cubicBezTo>
                  <a:cubicBezTo>
                    <a:pt x="19" y="103"/>
                    <a:pt x="5" y="91"/>
                    <a:pt x="0" y="86"/>
                  </a:cubicBezTo>
                  <a:cubicBezTo>
                    <a:pt x="10" y="74"/>
                    <a:pt x="10" y="74"/>
                    <a:pt x="10" y="74"/>
                  </a:cubicBezTo>
                  <a:cubicBezTo>
                    <a:pt x="16" y="80"/>
                    <a:pt x="28" y="88"/>
                    <a:pt x="40" y="88"/>
                  </a:cubicBezTo>
                  <a:cubicBezTo>
                    <a:pt x="51" y="88"/>
                    <a:pt x="59" y="84"/>
                    <a:pt x="59" y="75"/>
                  </a:cubicBezTo>
                  <a:cubicBezTo>
                    <a:pt x="59" y="66"/>
                    <a:pt x="49" y="63"/>
                    <a:pt x="43" y="61"/>
                  </a:cubicBezTo>
                  <a:cubicBezTo>
                    <a:pt x="38"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4" y="89"/>
                    <a:pt x="6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3" name="Freeform 40">
              <a:extLst>
                <a:ext uri="{FF2B5EF4-FFF2-40B4-BE49-F238E27FC236}">
                  <a16:creationId xmlns:a16="http://schemas.microsoft.com/office/drawing/2014/main" id="{EF137B69-3191-B6FE-C47C-0D807733E2CB}"/>
                </a:ext>
              </a:extLst>
            </p:cNvPr>
            <p:cNvSpPr>
              <a:spLocks noEditPoints="1"/>
            </p:cNvSpPr>
            <p:nvPr/>
          </p:nvSpPr>
          <p:spPr bwMode="auto">
            <a:xfrm>
              <a:off x="2498726" y="157163"/>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6 h 136"/>
                <a:gd name="T12" fmla="*/ 113 w 113"/>
                <a:gd name="T13" fmla="*/ 68 h 136"/>
                <a:gd name="T14" fmla="*/ 92 w 113"/>
                <a:gd name="T15" fmla="*/ 119 h 136"/>
                <a:gd name="T16" fmla="*/ 78 w 113"/>
                <a:gd name="T17" fmla="*/ 28 h 136"/>
                <a:gd name="T18" fmla="*/ 45 w 113"/>
                <a:gd name="T19" fmla="*/ 15 h 136"/>
                <a:gd name="T20" fmla="*/ 20 w 113"/>
                <a:gd name="T21" fmla="*/ 15 h 136"/>
                <a:gd name="T22" fmla="*/ 20 w 113"/>
                <a:gd name="T23" fmla="*/ 119 h 136"/>
                <a:gd name="T24" fmla="*/ 45 w 113"/>
                <a:gd name="T25" fmla="*/ 119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5"/>
                    <a:pt x="92" y="16"/>
                  </a:cubicBezTo>
                  <a:cubicBezTo>
                    <a:pt x="103" y="27"/>
                    <a:pt x="113" y="44"/>
                    <a:pt x="113" y="68"/>
                  </a:cubicBezTo>
                  <a:cubicBezTo>
                    <a:pt x="113" y="91"/>
                    <a:pt x="104" y="108"/>
                    <a:pt x="92" y="119"/>
                  </a:cubicBezTo>
                  <a:close/>
                  <a:moveTo>
                    <a:pt x="78" y="28"/>
                  </a:moveTo>
                  <a:cubicBezTo>
                    <a:pt x="70" y="19"/>
                    <a:pt x="59" y="15"/>
                    <a:pt x="45" y="15"/>
                  </a:cubicBezTo>
                  <a:cubicBezTo>
                    <a:pt x="20" y="15"/>
                    <a:pt x="20" y="15"/>
                    <a:pt x="20" y="15"/>
                  </a:cubicBezTo>
                  <a:cubicBezTo>
                    <a:pt x="20" y="119"/>
                    <a:pt x="20" y="119"/>
                    <a:pt x="20" y="119"/>
                  </a:cubicBezTo>
                  <a:cubicBezTo>
                    <a:pt x="45" y="119"/>
                    <a:pt x="45" y="119"/>
                    <a:pt x="45" y="119"/>
                  </a:cubicBezTo>
                  <a:cubicBezTo>
                    <a:pt x="58" y="119"/>
                    <a:pt x="69" y="116"/>
                    <a:pt x="78" y="107"/>
                  </a:cubicBezTo>
                  <a:cubicBezTo>
                    <a:pt x="87" y="98"/>
                    <a:pt x="92" y="84"/>
                    <a:pt x="92" y="68"/>
                  </a:cubicBezTo>
                  <a:cubicBezTo>
                    <a:pt x="92" y="51"/>
                    <a:pt x="87" y="36"/>
                    <a:pt x="7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4" name="Freeform 41">
              <a:extLst>
                <a:ext uri="{FF2B5EF4-FFF2-40B4-BE49-F238E27FC236}">
                  <a16:creationId xmlns:a16="http://schemas.microsoft.com/office/drawing/2014/main" id="{821A2D0B-222A-FACB-58E1-95FBC0126991}"/>
                </a:ext>
              </a:extLst>
            </p:cNvPr>
            <p:cNvSpPr>
              <a:spLocks noEditPoints="1"/>
            </p:cNvSpPr>
            <p:nvPr/>
          </p:nvSpPr>
          <p:spPr bwMode="auto">
            <a:xfrm>
              <a:off x="2605088"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5" name="Rectangle 42">
              <a:extLst>
                <a:ext uri="{FF2B5EF4-FFF2-40B4-BE49-F238E27FC236}">
                  <a16:creationId xmlns:a16="http://schemas.microsoft.com/office/drawing/2014/main" id="{7DEFDA0D-DEC0-C80E-280E-37E6A828C659}"/>
                </a:ext>
              </a:extLst>
            </p:cNvPr>
            <p:cNvSpPr>
              <a:spLocks noChangeArrowheads="1"/>
            </p:cNvSpPr>
            <p:nvPr/>
          </p:nvSpPr>
          <p:spPr bwMode="auto">
            <a:xfrm>
              <a:off x="2697163" y="153988"/>
              <a:ext cx="15875" cy="1158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6" name="Freeform 43">
              <a:extLst>
                <a:ext uri="{FF2B5EF4-FFF2-40B4-BE49-F238E27FC236}">
                  <a16:creationId xmlns:a16="http://schemas.microsoft.com/office/drawing/2014/main" id="{E1B199F1-629A-2B40-F991-6A433992CFCB}"/>
                </a:ext>
              </a:extLst>
            </p:cNvPr>
            <p:cNvSpPr>
              <a:spLocks noEditPoints="1"/>
            </p:cNvSpPr>
            <p:nvPr/>
          </p:nvSpPr>
          <p:spPr bwMode="auto">
            <a:xfrm>
              <a:off x="2736851" y="150813"/>
              <a:ext cx="20638" cy="119063"/>
            </a:xfrm>
            <a:custGeom>
              <a:avLst/>
              <a:gdLst>
                <a:gd name="T0" fmla="*/ 12 w 25"/>
                <a:gd name="T1" fmla="*/ 25 h 144"/>
                <a:gd name="T2" fmla="*/ 0 w 25"/>
                <a:gd name="T3" fmla="*/ 13 h 144"/>
                <a:gd name="T4" fmla="*/ 12 w 25"/>
                <a:gd name="T5" fmla="*/ 0 h 144"/>
                <a:gd name="T6" fmla="*/ 25 w 25"/>
                <a:gd name="T7" fmla="*/ 12 h 144"/>
                <a:gd name="T8" fmla="*/ 12 w 25"/>
                <a:gd name="T9" fmla="*/ 25 h 144"/>
                <a:gd name="T10" fmla="*/ 3 w 25"/>
                <a:gd name="T11" fmla="*/ 144 h 144"/>
                <a:gd name="T12" fmla="*/ 3 w 25"/>
                <a:gd name="T13" fmla="*/ 45 h 144"/>
                <a:gd name="T14" fmla="*/ 22 w 25"/>
                <a:gd name="T15" fmla="*/ 45 h 144"/>
                <a:gd name="T16" fmla="*/ 22 w 25"/>
                <a:gd name="T17" fmla="*/ 144 h 144"/>
                <a:gd name="T18" fmla="*/ 3 w 25"/>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4">
                  <a:moveTo>
                    <a:pt x="12" y="25"/>
                  </a:moveTo>
                  <a:cubicBezTo>
                    <a:pt x="5" y="25"/>
                    <a:pt x="0" y="20"/>
                    <a:pt x="0" y="13"/>
                  </a:cubicBezTo>
                  <a:cubicBezTo>
                    <a:pt x="0" y="6"/>
                    <a:pt x="5" y="0"/>
                    <a:pt x="12" y="0"/>
                  </a:cubicBezTo>
                  <a:cubicBezTo>
                    <a:pt x="20" y="0"/>
                    <a:pt x="25" y="6"/>
                    <a:pt x="25" y="12"/>
                  </a:cubicBezTo>
                  <a:cubicBezTo>
                    <a:pt x="25" y="19"/>
                    <a:pt x="20" y="25"/>
                    <a:pt x="12"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7" name="Freeform 44">
              <a:extLst>
                <a:ext uri="{FF2B5EF4-FFF2-40B4-BE49-F238E27FC236}">
                  <a16:creationId xmlns:a16="http://schemas.microsoft.com/office/drawing/2014/main" id="{344578C9-CCB4-4F2D-6F97-A69FE48FE92E}"/>
                </a:ext>
              </a:extLst>
            </p:cNvPr>
            <p:cNvSpPr>
              <a:spLocks/>
            </p:cNvSpPr>
            <p:nvPr/>
          </p:nvSpPr>
          <p:spPr bwMode="auto">
            <a:xfrm>
              <a:off x="2768601" y="188913"/>
              <a:ext cx="79375" cy="80963"/>
            </a:xfrm>
            <a:custGeom>
              <a:avLst/>
              <a:gdLst>
                <a:gd name="T0" fmla="*/ 30 w 50"/>
                <a:gd name="T1" fmla="*/ 51 h 51"/>
                <a:gd name="T2" fmla="*/ 19 w 50"/>
                <a:gd name="T3" fmla="*/ 51 h 51"/>
                <a:gd name="T4" fmla="*/ 0 w 50"/>
                <a:gd name="T5" fmla="*/ 0 h 51"/>
                <a:gd name="T6" fmla="*/ 10 w 50"/>
                <a:gd name="T7" fmla="*/ 0 h 51"/>
                <a:gd name="T8" fmla="*/ 25 w 50"/>
                <a:gd name="T9" fmla="*/ 41 h 51"/>
                <a:gd name="T10" fmla="*/ 39 w 50"/>
                <a:gd name="T11" fmla="*/ 0 h 51"/>
                <a:gd name="T12" fmla="*/ 50 w 50"/>
                <a:gd name="T13" fmla="*/ 0 h 51"/>
                <a:gd name="T14" fmla="*/ 30 w 50"/>
                <a:gd name="T15" fmla="*/ 51 h 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 h="51">
                  <a:moveTo>
                    <a:pt x="30" y="51"/>
                  </a:moveTo>
                  <a:lnTo>
                    <a:pt x="19" y="51"/>
                  </a:lnTo>
                  <a:lnTo>
                    <a:pt x="0" y="0"/>
                  </a:lnTo>
                  <a:lnTo>
                    <a:pt x="10" y="0"/>
                  </a:lnTo>
                  <a:lnTo>
                    <a:pt x="25" y="41"/>
                  </a:lnTo>
                  <a:lnTo>
                    <a:pt x="39" y="0"/>
                  </a:lnTo>
                  <a:lnTo>
                    <a:pt x="50" y="0"/>
                  </a:lnTo>
                  <a:lnTo>
                    <a:pt x="30"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8" name="Freeform 45">
              <a:extLst>
                <a:ext uri="{FF2B5EF4-FFF2-40B4-BE49-F238E27FC236}">
                  <a16:creationId xmlns:a16="http://schemas.microsoft.com/office/drawing/2014/main" id="{2236A563-D056-2155-A154-64F4FBDBB116}"/>
                </a:ext>
              </a:extLst>
            </p:cNvPr>
            <p:cNvSpPr>
              <a:spLocks noEditPoints="1"/>
            </p:cNvSpPr>
            <p:nvPr/>
          </p:nvSpPr>
          <p:spPr bwMode="auto">
            <a:xfrm>
              <a:off x="28559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0"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 name="Freeform 46">
              <a:extLst>
                <a:ext uri="{FF2B5EF4-FFF2-40B4-BE49-F238E27FC236}">
                  <a16:creationId xmlns:a16="http://schemas.microsoft.com/office/drawing/2014/main" id="{F4BF70B8-9555-C261-D3C1-88BD30FC33CC}"/>
                </a:ext>
              </a:extLst>
            </p:cNvPr>
            <p:cNvSpPr>
              <a:spLocks/>
            </p:cNvSpPr>
            <p:nvPr/>
          </p:nvSpPr>
          <p:spPr bwMode="auto">
            <a:xfrm>
              <a:off x="2947988" y="185738"/>
              <a:ext cx="47625"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 name="Freeform 47">
              <a:extLst>
                <a:ext uri="{FF2B5EF4-FFF2-40B4-BE49-F238E27FC236}">
                  <a16:creationId xmlns:a16="http://schemas.microsoft.com/office/drawing/2014/main" id="{2EFAC510-CEEE-DA5A-FAA3-F170FED7622E}"/>
                </a:ext>
              </a:extLst>
            </p:cNvPr>
            <p:cNvSpPr>
              <a:spLocks noEditPoints="1"/>
            </p:cNvSpPr>
            <p:nvPr/>
          </p:nvSpPr>
          <p:spPr bwMode="auto">
            <a:xfrm>
              <a:off x="2998788" y="185738"/>
              <a:ext cx="74613" cy="85725"/>
            </a:xfrm>
            <a:custGeom>
              <a:avLst/>
              <a:gdLst>
                <a:gd name="T0" fmla="*/ 20 w 90"/>
                <a:gd name="T1" fmla="*/ 56 h 103"/>
                <a:gd name="T2" fmla="*/ 49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49" y="88"/>
                  </a:cubicBezTo>
                  <a:cubicBezTo>
                    <a:pt x="68" y="88"/>
                    <a:pt x="79" y="78"/>
                    <a:pt x="80" y="77"/>
                  </a:cubicBezTo>
                  <a:cubicBezTo>
                    <a:pt x="88" y="89"/>
                    <a:pt x="88" y="89"/>
                    <a:pt x="88" y="89"/>
                  </a:cubicBezTo>
                  <a:cubicBezTo>
                    <a:pt x="88" y="89"/>
                    <a:pt x="74"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8" y="14"/>
                    <a:pt x="20" y="29"/>
                    <a:pt x="19" y="42"/>
                  </a:cubicBezTo>
                  <a:cubicBezTo>
                    <a:pt x="71" y="42"/>
                    <a:pt x="71" y="42"/>
                    <a:pt x="71" y="42"/>
                  </a:cubicBezTo>
                  <a:cubicBezTo>
                    <a:pt x="71"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 name="Freeform 48">
              <a:extLst>
                <a:ext uri="{FF2B5EF4-FFF2-40B4-BE49-F238E27FC236}">
                  <a16:creationId xmlns:a16="http://schemas.microsoft.com/office/drawing/2014/main" id="{9F75901F-04A3-6B7A-4918-99E7F7C4A01F}"/>
                </a:ext>
              </a:extLst>
            </p:cNvPr>
            <p:cNvSpPr>
              <a:spLocks noEditPoints="1"/>
            </p:cNvSpPr>
            <p:nvPr/>
          </p:nvSpPr>
          <p:spPr bwMode="auto">
            <a:xfrm>
              <a:off x="3084513" y="153988"/>
              <a:ext cx="77788" cy="117475"/>
            </a:xfrm>
            <a:custGeom>
              <a:avLst/>
              <a:gdLst>
                <a:gd name="T0" fmla="*/ 78 w 94"/>
                <a:gd name="T1" fmla="*/ 141 h 143"/>
                <a:gd name="T2" fmla="*/ 75 w 94"/>
                <a:gd name="T3" fmla="*/ 125 h 143"/>
                <a:gd name="T4" fmla="*/ 42 w 94"/>
                <a:gd name="T5" fmla="*/ 143 h 143"/>
                <a:gd name="T6" fmla="*/ 0 w 94"/>
                <a:gd name="T7" fmla="*/ 91 h 143"/>
                <a:gd name="T8" fmla="*/ 44 w 94"/>
                <a:gd name="T9" fmla="*/ 40 h 143"/>
                <a:gd name="T10" fmla="*/ 75 w 94"/>
                <a:gd name="T11" fmla="*/ 58 h 143"/>
                <a:gd name="T12" fmla="*/ 75 w 94"/>
                <a:gd name="T13" fmla="*/ 0 h 143"/>
                <a:gd name="T14" fmla="*/ 94 w 94"/>
                <a:gd name="T15" fmla="*/ 0 h 143"/>
                <a:gd name="T16" fmla="*/ 94 w 94"/>
                <a:gd name="T17" fmla="*/ 141 h 143"/>
                <a:gd name="T18" fmla="*/ 78 w 94"/>
                <a:gd name="T19" fmla="*/ 141 h 143"/>
                <a:gd name="T20" fmla="*/ 48 w 94"/>
                <a:gd name="T21" fmla="*/ 54 h 143"/>
                <a:gd name="T22" fmla="*/ 19 w 94"/>
                <a:gd name="T23" fmla="*/ 90 h 143"/>
                <a:gd name="T24" fmla="*/ 47 w 94"/>
                <a:gd name="T25" fmla="*/ 127 h 143"/>
                <a:gd name="T26" fmla="*/ 75 w 94"/>
                <a:gd name="T27" fmla="*/ 90 h 143"/>
                <a:gd name="T28" fmla="*/ 48 w 94"/>
                <a:gd name="T29" fmla="*/ 5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43">
                  <a:moveTo>
                    <a:pt x="78" y="141"/>
                  </a:moveTo>
                  <a:cubicBezTo>
                    <a:pt x="75" y="125"/>
                    <a:pt x="75" y="125"/>
                    <a:pt x="75" y="125"/>
                  </a:cubicBezTo>
                  <a:cubicBezTo>
                    <a:pt x="74" y="126"/>
                    <a:pt x="65" y="143"/>
                    <a:pt x="42" y="143"/>
                  </a:cubicBezTo>
                  <a:cubicBezTo>
                    <a:pt x="16" y="143"/>
                    <a:pt x="0" y="121"/>
                    <a:pt x="0" y="91"/>
                  </a:cubicBezTo>
                  <a:cubicBezTo>
                    <a:pt x="0" y="62"/>
                    <a:pt x="18" y="40"/>
                    <a:pt x="44" y="40"/>
                  </a:cubicBezTo>
                  <a:cubicBezTo>
                    <a:pt x="65" y="40"/>
                    <a:pt x="74" y="56"/>
                    <a:pt x="75" y="58"/>
                  </a:cubicBezTo>
                  <a:cubicBezTo>
                    <a:pt x="75" y="0"/>
                    <a:pt x="75" y="0"/>
                    <a:pt x="75" y="0"/>
                  </a:cubicBezTo>
                  <a:cubicBezTo>
                    <a:pt x="94" y="0"/>
                    <a:pt x="94" y="0"/>
                    <a:pt x="94" y="0"/>
                  </a:cubicBezTo>
                  <a:cubicBezTo>
                    <a:pt x="94" y="141"/>
                    <a:pt x="94" y="141"/>
                    <a:pt x="94" y="141"/>
                  </a:cubicBezTo>
                  <a:cubicBezTo>
                    <a:pt x="78" y="141"/>
                    <a:pt x="78" y="141"/>
                    <a:pt x="78" y="141"/>
                  </a:cubicBezTo>
                  <a:close/>
                  <a:moveTo>
                    <a:pt x="48" y="54"/>
                  </a:moveTo>
                  <a:cubicBezTo>
                    <a:pt x="30" y="54"/>
                    <a:pt x="19" y="71"/>
                    <a:pt x="19" y="90"/>
                  </a:cubicBezTo>
                  <a:cubicBezTo>
                    <a:pt x="19" y="110"/>
                    <a:pt x="29" y="127"/>
                    <a:pt x="47" y="127"/>
                  </a:cubicBezTo>
                  <a:cubicBezTo>
                    <a:pt x="64" y="127"/>
                    <a:pt x="75" y="110"/>
                    <a:pt x="75" y="90"/>
                  </a:cubicBezTo>
                  <a:cubicBezTo>
                    <a:pt x="76" y="71"/>
                    <a:pt x="66" y="54"/>
                    <a:pt x="48"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 name="Freeform 49">
              <a:extLst>
                <a:ext uri="{FF2B5EF4-FFF2-40B4-BE49-F238E27FC236}">
                  <a16:creationId xmlns:a16="http://schemas.microsoft.com/office/drawing/2014/main" id="{746411D7-FE52-9D4A-5F9C-E781E2B0A65A}"/>
                </a:ext>
              </a:extLst>
            </p:cNvPr>
            <p:cNvSpPr>
              <a:spLocks/>
            </p:cNvSpPr>
            <p:nvPr/>
          </p:nvSpPr>
          <p:spPr bwMode="auto">
            <a:xfrm>
              <a:off x="3209926" y="152400"/>
              <a:ext cx="53975" cy="117475"/>
            </a:xfrm>
            <a:custGeom>
              <a:avLst/>
              <a:gdLst>
                <a:gd name="T0" fmla="*/ 61 w 64"/>
                <a:gd name="T1" fmla="*/ 18 h 142"/>
                <a:gd name="T2" fmla="*/ 49 w 64"/>
                <a:gd name="T3" fmla="*/ 15 h 142"/>
                <a:gd name="T4" fmla="*/ 36 w 64"/>
                <a:gd name="T5" fmla="*/ 21 h 142"/>
                <a:gd name="T6" fmla="*/ 34 w 64"/>
                <a:gd name="T7" fmla="*/ 35 h 142"/>
                <a:gd name="T8" fmla="*/ 34 w 64"/>
                <a:gd name="T9" fmla="*/ 43 h 142"/>
                <a:gd name="T10" fmla="*/ 59 w 64"/>
                <a:gd name="T11" fmla="*/ 43 h 142"/>
                <a:gd name="T12" fmla="*/ 59 w 64"/>
                <a:gd name="T13" fmla="*/ 57 h 142"/>
                <a:gd name="T14" fmla="*/ 34 w 64"/>
                <a:gd name="T15" fmla="*/ 57 h 142"/>
                <a:gd name="T16" fmla="*/ 34 w 64"/>
                <a:gd name="T17" fmla="*/ 142 h 142"/>
                <a:gd name="T18" fmla="*/ 15 w 64"/>
                <a:gd name="T19" fmla="*/ 142 h 142"/>
                <a:gd name="T20" fmla="*/ 15 w 64"/>
                <a:gd name="T21" fmla="*/ 57 h 142"/>
                <a:gd name="T22" fmla="*/ 0 w 64"/>
                <a:gd name="T23" fmla="*/ 57 h 142"/>
                <a:gd name="T24" fmla="*/ 0 w 64"/>
                <a:gd name="T25" fmla="*/ 43 h 142"/>
                <a:gd name="T26" fmla="*/ 15 w 64"/>
                <a:gd name="T27" fmla="*/ 43 h 142"/>
                <a:gd name="T28" fmla="*/ 15 w 64"/>
                <a:gd name="T29" fmla="*/ 32 h 142"/>
                <a:gd name="T30" fmla="*/ 22 w 64"/>
                <a:gd name="T31" fmla="*/ 9 h 142"/>
                <a:gd name="T32" fmla="*/ 45 w 64"/>
                <a:gd name="T33" fmla="*/ 0 h 142"/>
                <a:gd name="T34" fmla="*/ 64 w 64"/>
                <a:gd name="T35" fmla="*/ 4 h 142"/>
                <a:gd name="T36" fmla="*/ 61 w 64"/>
                <a:gd name="T37" fmla="*/ 1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 h="142">
                  <a:moveTo>
                    <a:pt x="61" y="18"/>
                  </a:moveTo>
                  <a:cubicBezTo>
                    <a:pt x="61" y="18"/>
                    <a:pt x="55" y="15"/>
                    <a:pt x="49" y="15"/>
                  </a:cubicBezTo>
                  <a:cubicBezTo>
                    <a:pt x="43" y="15"/>
                    <a:pt x="39" y="17"/>
                    <a:pt x="36" y="21"/>
                  </a:cubicBezTo>
                  <a:cubicBezTo>
                    <a:pt x="34" y="24"/>
                    <a:pt x="34" y="29"/>
                    <a:pt x="34" y="35"/>
                  </a:cubicBezTo>
                  <a:cubicBezTo>
                    <a:pt x="34" y="43"/>
                    <a:pt x="34" y="43"/>
                    <a:pt x="34" y="43"/>
                  </a:cubicBezTo>
                  <a:cubicBezTo>
                    <a:pt x="59" y="43"/>
                    <a:pt x="59" y="43"/>
                    <a:pt x="59" y="43"/>
                  </a:cubicBezTo>
                  <a:cubicBezTo>
                    <a:pt x="59" y="57"/>
                    <a:pt x="59" y="57"/>
                    <a:pt x="59" y="57"/>
                  </a:cubicBezTo>
                  <a:cubicBezTo>
                    <a:pt x="34" y="57"/>
                    <a:pt x="34" y="57"/>
                    <a:pt x="34" y="57"/>
                  </a:cubicBezTo>
                  <a:cubicBezTo>
                    <a:pt x="34" y="142"/>
                    <a:pt x="34" y="142"/>
                    <a:pt x="34" y="142"/>
                  </a:cubicBezTo>
                  <a:cubicBezTo>
                    <a:pt x="15" y="142"/>
                    <a:pt x="15" y="142"/>
                    <a:pt x="15" y="142"/>
                  </a:cubicBezTo>
                  <a:cubicBezTo>
                    <a:pt x="15" y="57"/>
                    <a:pt x="15" y="57"/>
                    <a:pt x="15" y="57"/>
                  </a:cubicBezTo>
                  <a:cubicBezTo>
                    <a:pt x="0" y="57"/>
                    <a:pt x="0" y="57"/>
                    <a:pt x="0" y="57"/>
                  </a:cubicBezTo>
                  <a:cubicBezTo>
                    <a:pt x="0" y="43"/>
                    <a:pt x="0" y="43"/>
                    <a:pt x="0" y="43"/>
                  </a:cubicBezTo>
                  <a:cubicBezTo>
                    <a:pt x="15" y="43"/>
                    <a:pt x="15" y="43"/>
                    <a:pt x="15" y="43"/>
                  </a:cubicBezTo>
                  <a:cubicBezTo>
                    <a:pt x="15" y="32"/>
                    <a:pt x="15" y="32"/>
                    <a:pt x="15" y="32"/>
                  </a:cubicBezTo>
                  <a:cubicBezTo>
                    <a:pt x="15" y="21"/>
                    <a:pt x="18" y="14"/>
                    <a:pt x="22" y="9"/>
                  </a:cubicBezTo>
                  <a:cubicBezTo>
                    <a:pt x="27" y="4"/>
                    <a:pt x="34" y="0"/>
                    <a:pt x="45" y="0"/>
                  </a:cubicBezTo>
                  <a:cubicBezTo>
                    <a:pt x="55" y="0"/>
                    <a:pt x="62" y="3"/>
                    <a:pt x="64" y="4"/>
                  </a:cubicBezTo>
                  <a:lnTo>
                    <a:pt x="61"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3" name="Freeform 50">
              <a:extLst>
                <a:ext uri="{FF2B5EF4-FFF2-40B4-BE49-F238E27FC236}">
                  <a16:creationId xmlns:a16="http://schemas.microsoft.com/office/drawing/2014/main" id="{71C2BF5D-0F27-5DC4-E839-53363129AF20}"/>
                </a:ext>
              </a:extLst>
            </p:cNvPr>
            <p:cNvSpPr>
              <a:spLocks/>
            </p:cNvSpPr>
            <p:nvPr/>
          </p:nvSpPr>
          <p:spPr bwMode="auto">
            <a:xfrm>
              <a:off x="3270251" y="185738"/>
              <a:ext cx="46038"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 name="Freeform 51">
              <a:extLst>
                <a:ext uri="{FF2B5EF4-FFF2-40B4-BE49-F238E27FC236}">
                  <a16:creationId xmlns:a16="http://schemas.microsoft.com/office/drawing/2014/main" id="{6AAE8FD2-F294-9C4A-F94A-068B4B7ABCFB}"/>
                </a:ext>
              </a:extLst>
            </p:cNvPr>
            <p:cNvSpPr>
              <a:spLocks noEditPoints="1"/>
            </p:cNvSpPr>
            <p:nvPr/>
          </p:nvSpPr>
          <p:spPr bwMode="auto">
            <a:xfrm>
              <a:off x="3321051" y="185738"/>
              <a:ext cx="79375" cy="85725"/>
            </a:xfrm>
            <a:custGeom>
              <a:avLst/>
              <a:gdLst>
                <a:gd name="T0" fmla="*/ 48 w 96"/>
                <a:gd name="T1" fmla="*/ 102 h 102"/>
                <a:gd name="T2" fmla="*/ 0 w 96"/>
                <a:gd name="T3" fmla="*/ 51 h 102"/>
                <a:gd name="T4" fmla="*/ 48 w 96"/>
                <a:gd name="T5" fmla="*/ 0 h 102"/>
                <a:gd name="T6" fmla="*/ 96 w 96"/>
                <a:gd name="T7" fmla="*/ 51 h 102"/>
                <a:gd name="T8" fmla="*/ 48 w 96"/>
                <a:gd name="T9" fmla="*/ 102 h 102"/>
                <a:gd name="T10" fmla="*/ 48 w 96"/>
                <a:gd name="T11" fmla="*/ 14 h 102"/>
                <a:gd name="T12" fmla="*/ 20 w 96"/>
                <a:gd name="T13" fmla="*/ 51 h 102"/>
                <a:gd name="T14" fmla="*/ 48 w 96"/>
                <a:gd name="T15" fmla="*/ 88 h 102"/>
                <a:gd name="T16" fmla="*/ 77 w 96"/>
                <a:gd name="T17" fmla="*/ 51 h 102"/>
                <a:gd name="T18" fmla="*/ 48 w 96"/>
                <a:gd name="T19" fmla="*/ 14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102">
                  <a:moveTo>
                    <a:pt x="48" y="102"/>
                  </a:moveTo>
                  <a:cubicBezTo>
                    <a:pt x="20" y="102"/>
                    <a:pt x="0" y="82"/>
                    <a:pt x="0" y="51"/>
                  </a:cubicBezTo>
                  <a:cubicBezTo>
                    <a:pt x="0" y="20"/>
                    <a:pt x="20" y="0"/>
                    <a:pt x="48" y="0"/>
                  </a:cubicBezTo>
                  <a:cubicBezTo>
                    <a:pt x="77" y="0"/>
                    <a:pt x="96" y="20"/>
                    <a:pt x="96" y="51"/>
                  </a:cubicBezTo>
                  <a:cubicBezTo>
                    <a:pt x="96" y="82"/>
                    <a:pt x="77" y="102"/>
                    <a:pt x="48" y="102"/>
                  </a:cubicBezTo>
                  <a:close/>
                  <a:moveTo>
                    <a:pt x="48" y="14"/>
                  </a:moveTo>
                  <a:cubicBezTo>
                    <a:pt x="30" y="14"/>
                    <a:pt x="20" y="29"/>
                    <a:pt x="20" y="51"/>
                  </a:cubicBezTo>
                  <a:cubicBezTo>
                    <a:pt x="20" y="72"/>
                    <a:pt x="30" y="88"/>
                    <a:pt x="48" y="88"/>
                  </a:cubicBezTo>
                  <a:cubicBezTo>
                    <a:pt x="67" y="88"/>
                    <a:pt x="77" y="72"/>
                    <a:pt x="77" y="51"/>
                  </a:cubicBezTo>
                  <a:cubicBezTo>
                    <a:pt x="77" y="29"/>
                    <a:pt x="67" y="14"/>
                    <a:pt x="48"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 name="Freeform 52">
              <a:extLst>
                <a:ext uri="{FF2B5EF4-FFF2-40B4-BE49-F238E27FC236}">
                  <a16:creationId xmlns:a16="http://schemas.microsoft.com/office/drawing/2014/main" id="{C590DB0F-DC19-CD6D-2F4D-61479185D8A5}"/>
                </a:ext>
              </a:extLst>
            </p:cNvPr>
            <p:cNvSpPr>
              <a:spLocks/>
            </p:cNvSpPr>
            <p:nvPr/>
          </p:nvSpPr>
          <p:spPr bwMode="auto">
            <a:xfrm>
              <a:off x="3419476" y="185738"/>
              <a:ext cx="117475" cy="84138"/>
            </a:xfrm>
            <a:custGeom>
              <a:avLst/>
              <a:gdLst>
                <a:gd name="T0" fmla="*/ 123 w 142"/>
                <a:gd name="T1" fmla="*/ 101 h 101"/>
                <a:gd name="T2" fmla="*/ 123 w 142"/>
                <a:gd name="T3" fmla="*/ 39 h 101"/>
                <a:gd name="T4" fmla="*/ 106 w 142"/>
                <a:gd name="T5" fmla="*/ 16 h 101"/>
                <a:gd name="T6" fmla="*/ 80 w 142"/>
                <a:gd name="T7" fmla="*/ 41 h 101"/>
                <a:gd name="T8" fmla="*/ 80 w 142"/>
                <a:gd name="T9" fmla="*/ 101 h 101"/>
                <a:gd name="T10" fmla="*/ 62 w 142"/>
                <a:gd name="T11" fmla="*/ 101 h 101"/>
                <a:gd name="T12" fmla="*/ 62 w 142"/>
                <a:gd name="T13" fmla="*/ 39 h 101"/>
                <a:gd name="T14" fmla="*/ 44 w 142"/>
                <a:gd name="T15" fmla="*/ 16 h 101"/>
                <a:gd name="T16" fmla="*/ 19 w 142"/>
                <a:gd name="T17" fmla="*/ 41 h 101"/>
                <a:gd name="T18" fmla="*/ 19 w 142"/>
                <a:gd name="T19" fmla="*/ 101 h 101"/>
                <a:gd name="T20" fmla="*/ 0 w 142"/>
                <a:gd name="T21" fmla="*/ 101 h 101"/>
                <a:gd name="T22" fmla="*/ 0 w 142"/>
                <a:gd name="T23" fmla="*/ 2 h 101"/>
                <a:gd name="T24" fmla="*/ 18 w 142"/>
                <a:gd name="T25" fmla="*/ 2 h 101"/>
                <a:gd name="T26" fmla="*/ 19 w 142"/>
                <a:gd name="T27" fmla="*/ 20 h 101"/>
                <a:gd name="T28" fmla="*/ 51 w 142"/>
                <a:gd name="T29" fmla="*/ 0 h 101"/>
                <a:gd name="T30" fmla="*/ 79 w 142"/>
                <a:gd name="T31" fmla="*/ 21 h 101"/>
                <a:gd name="T32" fmla="*/ 112 w 142"/>
                <a:gd name="T33" fmla="*/ 0 h 101"/>
                <a:gd name="T34" fmla="*/ 142 w 142"/>
                <a:gd name="T35" fmla="*/ 34 h 101"/>
                <a:gd name="T36" fmla="*/ 142 w 142"/>
                <a:gd name="T37" fmla="*/ 101 h 101"/>
                <a:gd name="T38" fmla="*/ 123 w 142"/>
                <a:gd name="T39"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2" h="101">
                  <a:moveTo>
                    <a:pt x="123" y="101"/>
                  </a:moveTo>
                  <a:cubicBezTo>
                    <a:pt x="123" y="39"/>
                    <a:pt x="123" y="39"/>
                    <a:pt x="123" y="39"/>
                  </a:cubicBezTo>
                  <a:cubicBezTo>
                    <a:pt x="123" y="26"/>
                    <a:pt x="120" y="16"/>
                    <a:pt x="106" y="16"/>
                  </a:cubicBezTo>
                  <a:cubicBezTo>
                    <a:pt x="91" y="16"/>
                    <a:pt x="81" y="34"/>
                    <a:pt x="80" y="41"/>
                  </a:cubicBezTo>
                  <a:cubicBezTo>
                    <a:pt x="80" y="101"/>
                    <a:pt x="80" y="101"/>
                    <a:pt x="80" y="101"/>
                  </a:cubicBezTo>
                  <a:cubicBezTo>
                    <a:pt x="62" y="101"/>
                    <a:pt x="62" y="101"/>
                    <a:pt x="62" y="101"/>
                  </a:cubicBezTo>
                  <a:cubicBezTo>
                    <a:pt x="62" y="39"/>
                    <a:pt x="62" y="39"/>
                    <a:pt x="62" y="39"/>
                  </a:cubicBezTo>
                  <a:cubicBezTo>
                    <a:pt x="62" y="26"/>
                    <a:pt x="59" y="16"/>
                    <a:pt x="44" y="16"/>
                  </a:cubicBezTo>
                  <a:cubicBezTo>
                    <a:pt x="30" y="16"/>
                    <a:pt x="20" y="34"/>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5" y="9"/>
                    <a:pt x="37" y="0"/>
                    <a:pt x="51" y="0"/>
                  </a:cubicBezTo>
                  <a:cubicBezTo>
                    <a:pt x="64" y="0"/>
                    <a:pt x="75" y="6"/>
                    <a:pt x="79" y="21"/>
                  </a:cubicBezTo>
                  <a:cubicBezTo>
                    <a:pt x="86" y="9"/>
                    <a:pt x="98" y="0"/>
                    <a:pt x="112" y="0"/>
                  </a:cubicBezTo>
                  <a:cubicBezTo>
                    <a:pt x="128" y="0"/>
                    <a:pt x="142" y="9"/>
                    <a:pt x="142" y="34"/>
                  </a:cubicBezTo>
                  <a:cubicBezTo>
                    <a:pt x="142" y="101"/>
                    <a:pt x="142" y="101"/>
                    <a:pt x="142" y="101"/>
                  </a:cubicBezTo>
                  <a:cubicBezTo>
                    <a:pt x="123" y="101"/>
                    <a:pt x="123" y="101"/>
                    <a:pt x="123"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6" name="Freeform 53">
              <a:extLst>
                <a:ext uri="{FF2B5EF4-FFF2-40B4-BE49-F238E27FC236}">
                  <a16:creationId xmlns:a16="http://schemas.microsoft.com/office/drawing/2014/main" id="{975A0B57-FD60-D7A6-C45A-346EA17AEAA2}"/>
                </a:ext>
              </a:extLst>
            </p:cNvPr>
            <p:cNvSpPr>
              <a:spLocks/>
            </p:cNvSpPr>
            <p:nvPr/>
          </p:nvSpPr>
          <p:spPr bwMode="auto">
            <a:xfrm>
              <a:off x="3594101" y="157163"/>
              <a:ext cx="69850" cy="112713"/>
            </a:xfrm>
            <a:custGeom>
              <a:avLst/>
              <a:gdLst>
                <a:gd name="T0" fmla="*/ 0 w 44"/>
                <a:gd name="T1" fmla="*/ 71 h 71"/>
                <a:gd name="T2" fmla="*/ 0 w 44"/>
                <a:gd name="T3" fmla="*/ 0 h 71"/>
                <a:gd name="T4" fmla="*/ 43 w 44"/>
                <a:gd name="T5" fmla="*/ 0 h 71"/>
                <a:gd name="T6" fmla="*/ 43 w 44"/>
                <a:gd name="T7" fmla="*/ 8 h 71"/>
                <a:gd name="T8" fmla="*/ 10 w 44"/>
                <a:gd name="T9" fmla="*/ 8 h 71"/>
                <a:gd name="T10" fmla="*/ 10 w 44"/>
                <a:gd name="T11" fmla="*/ 29 h 71"/>
                <a:gd name="T12" fmla="*/ 41 w 44"/>
                <a:gd name="T13" fmla="*/ 29 h 71"/>
                <a:gd name="T14" fmla="*/ 41 w 44"/>
                <a:gd name="T15" fmla="*/ 38 h 71"/>
                <a:gd name="T16" fmla="*/ 10 w 44"/>
                <a:gd name="T17" fmla="*/ 38 h 71"/>
                <a:gd name="T18" fmla="*/ 10 w 44"/>
                <a:gd name="T19" fmla="*/ 62 h 71"/>
                <a:gd name="T20" fmla="*/ 44 w 44"/>
                <a:gd name="T21" fmla="*/ 62 h 71"/>
                <a:gd name="T22" fmla="*/ 44 w 44"/>
                <a:gd name="T23" fmla="*/ 71 h 71"/>
                <a:gd name="T24" fmla="*/ 0 w 44"/>
                <a:gd name="T25" fmla="*/ 71 h 71"/>
                <a:gd name="T26" fmla="*/ 0 w 44"/>
                <a:gd name="T27"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71">
                  <a:moveTo>
                    <a:pt x="0" y="71"/>
                  </a:moveTo>
                  <a:lnTo>
                    <a:pt x="0" y="0"/>
                  </a:lnTo>
                  <a:lnTo>
                    <a:pt x="43" y="0"/>
                  </a:lnTo>
                  <a:lnTo>
                    <a:pt x="43" y="8"/>
                  </a:lnTo>
                  <a:lnTo>
                    <a:pt x="10" y="8"/>
                  </a:lnTo>
                  <a:lnTo>
                    <a:pt x="10" y="29"/>
                  </a:lnTo>
                  <a:lnTo>
                    <a:pt x="41" y="29"/>
                  </a:lnTo>
                  <a:lnTo>
                    <a:pt x="41" y="38"/>
                  </a:lnTo>
                  <a:lnTo>
                    <a:pt x="10" y="38"/>
                  </a:lnTo>
                  <a:lnTo>
                    <a:pt x="10" y="62"/>
                  </a:lnTo>
                  <a:lnTo>
                    <a:pt x="44" y="62"/>
                  </a:lnTo>
                  <a:lnTo>
                    <a:pt x="44" y="71"/>
                  </a:lnTo>
                  <a:lnTo>
                    <a:pt x="0" y="71"/>
                  </a:lnTo>
                  <a:lnTo>
                    <a:pt x="0" y="7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7" name="Freeform 54">
              <a:extLst>
                <a:ext uri="{FF2B5EF4-FFF2-40B4-BE49-F238E27FC236}">
                  <a16:creationId xmlns:a16="http://schemas.microsoft.com/office/drawing/2014/main" id="{E8018739-B110-09C4-D3DE-76CFD23BB4E9}"/>
                </a:ext>
              </a:extLst>
            </p:cNvPr>
            <p:cNvSpPr>
              <a:spLocks/>
            </p:cNvSpPr>
            <p:nvPr/>
          </p:nvSpPr>
          <p:spPr bwMode="auto">
            <a:xfrm>
              <a:off x="3671888" y="188913"/>
              <a:ext cx="77788" cy="80963"/>
            </a:xfrm>
            <a:custGeom>
              <a:avLst/>
              <a:gdLst>
                <a:gd name="T0" fmla="*/ 38 w 49"/>
                <a:gd name="T1" fmla="*/ 51 h 51"/>
                <a:gd name="T2" fmla="*/ 24 w 49"/>
                <a:gd name="T3" fmla="*/ 30 h 51"/>
                <a:gd name="T4" fmla="*/ 11 w 49"/>
                <a:gd name="T5" fmla="*/ 51 h 51"/>
                <a:gd name="T6" fmla="*/ 0 w 49"/>
                <a:gd name="T7" fmla="*/ 51 h 51"/>
                <a:gd name="T8" fmla="*/ 18 w 49"/>
                <a:gd name="T9" fmla="*/ 25 h 51"/>
                <a:gd name="T10" fmla="*/ 1 w 49"/>
                <a:gd name="T11" fmla="*/ 0 h 51"/>
                <a:gd name="T12" fmla="*/ 12 w 49"/>
                <a:gd name="T13" fmla="*/ 0 h 51"/>
                <a:gd name="T14" fmla="*/ 25 w 49"/>
                <a:gd name="T15" fmla="*/ 19 h 51"/>
                <a:gd name="T16" fmla="*/ 37 w 49"/>
                <a:gd name="T17" fmla="*/ 0 h 51"/>
                <a:gd name="T18" fmla="*/ 48 w 49"/>
                <a:gd name="T19" fmla="*/ 0 h 51"/>
                <a:gd name="T20" fmla="*/ 30 w 49"/>
                <a:gd name="T21" fmla="*/ 25 h 51"/>
                <a:gd name="T22" fmla="*/ 49 w 49"/>
                <a:gd name="T23" fmla="*/ 51 h 51"/>
                <a:gd name="T24" fmla="*/ 38 w 49"/>
                <a:gd name="T2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1">
                  <a:moveTo>
                    <a:pt x="38" y="51"/>
                  </a:moveTo>
                  <a:lnTo>
                    <a:pt x="24" y="30"/>
                  </a:lnTo>
                  <a:lnTo>
                    <a:pt x="11" y="51"/>
                  </a:lnTo>
                  <a:lnTo>
                    <a:pt x="0" y="51"/>
                  </a:lnTo>
                  <a:lnTo>
                    <a:pt x="18" y="25"/>
                  </a:lnTo>
                  <a:lnTo>
                    <a:pt x="1" y="0"/>
                  </a:lnTo>
                  <a:lnTo>
                    <a:pt x="12" y="0"/>
                  </a:lnTo>
                  <a:lnTo>
                    <a:pt x="25" y="19"/>
                  </a:lnTo>
                  <a:lnTo>
                    <a:pt x="37" y="0"/>
                  </a:lnTo>
                  <a:lnTo>
                    <a:pt x="48" y="0"/>
                  </a:lnTo>
                  <a:lnTo>
                    <a:pt x="30" y="25"/>
                  </a:lnTo>
                  <a:lnTo>
                    <a:pt x="49" y="51"/>
                  </a:lnTo>
                  <a:lnTo>
                    <a:pt x="38"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8" name="Freeform 55">
              <a:extLst>
                <a:ext uri="{FF2B5EF4-FFF2-40B4-BE49-F238E27FC236}">
                  <a16:creationId xmlns:a16="http://schemas.microsoft.com/office/drawing/2014/main" id="{6262A5DA-588E-44E3-D3E5-B27EFDFBA451}"/>
                </a:ext>
              </a:extLst>
            </p:cNvPr>
            <p:cNvSpPr>
              <a:spLocks noEditPoints="1"/>
            </p:cNvSpPr>
            <p:nvPr/>
          </p:nvSpPr>
          <p:spPr bwMode="auto">
            <a:xfrm>
              <a:off x="3763963" y="185738"/>
              <a:ext cx="77788" cy="114300"/>
            </a:xfrm>
            <a:custGeom>
              <a:avLst/>
              <a:gdLst>
                <a:gd name="T0" fmla="*/ 49 w 94"/>
                <a:gd name="T1" fmla="*/ 102 h 136"/>
                <a:gd name="T2" fmla="*/ 18 w 94"/>
                <a:gd name="T3" fmla="*/ 85 h 136"/>
                <a:gd name="T4" fmla="*/ 18 w 94"/>
                <a:gd name="T5" fmla="*/ 136 h 136"/>
                <a:gd name="T6" fmla="*/ 0 w 94"/>
                <a:gd name="T7" fmla="*/ 136 h 136"/>
                <a:gd name="T8" fmla="*/ 0 w 94"/>
                <a:gd name="T9" fmla="*/ 1 h 136"/>
                <a:gd name="T10" fmla="*/ 17 w 94"/>
                <a:gd name="T11" fmla="*/ 1 h 136"/>
                <a:gd name="T12" fmla="*/ 18 w 94"/>
                <a:gd name="T13" fmla="*/ 17 h 136"/>
                <a:gd name="T14" fmla="*/ 51 w 94"/>
                <a:gd name="T15" fmla="*/ 0 h 136"/>
                <a:gd name="T16" fmla="*/ 94 w 94"/>
                <a:gd name="T17" fmla="*/ 51 h 136"/>
                <a:gd name="T18" fmla="*/ 49 w 94"/>
                <a:gd name="T19" fmla="*/ 102 h 136"/>
                <a:gd name="T20" fmla="*/ 46 w 94"/>
                <a:gd name="T21" fmla="*/ 14 h 136"/>
                <a:gd name="T22" fmla="*/ 17 w 94"/>
                <a:gd name="T23" fmla="*/ 50 h 136"/>
                <a:gd name="T24" fmla="*/ 45 w 94"/>
                <a:gd name="T25" fmla="*/ 87 h 136"/>
                <a:gd name="T26" fmla="*/ 74 w 94"/>
                <a:gd name="T27" fmla="*/ 50 h 136"/>
                <a:gd name="T28" fmla="*/ 46 w 94"/>
                <a:gd name="T29" fmla="*/ 1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36">
                  <a:moveTo>
                    <a:pt x="49" y="102"/>
                  </a:moveTo>
                  <a:cubicBezTo>
                    <a:pt x="29" y="102"/>
                    <a:pt x="21" y="89"/>
                    <a:pt x="18" y="85"/>
                  </a:cubicBezTo>
                  <a:cubicBezTo>
                    <a:pt x="18" y="136"/>
                    <a:pt x="18" y="136"/>
                    <a:pt x="18" y="136"/>
                  </a:cubicBezTo>
                  <a:cubicBezTo>
                    <a:pt x="0" y="136"/>
                    <a:pt x="0" y="136"/>
                    <a:pt x="0" y="136"/>
                  </a:cubicBezTo>
                  <a:cubicBezTo>
                    <a:pt x="0" y="1"/>
                    <a:pt x="0" y="1"/>
                    <a:pt x="0" y="1"/>
                  </a:cubicBezTo>
                  <a:cubicBezTo>
                    <a:pt x="17" y="1"/>
                    <a:pt x="17" y="1"/>
                    <a:pt x="17" y="1"/>
                  </a:cubicBezTo>
                  <a:cubicBezTo>
                    <a:pt x="18" y="17"/>
                    <a:pt x="18" y="17"/>
                    <a:pt x="18" y="17"/>
                  </a:cubicBezTo>
                  <a:cubicBezTo>
                    <a:pt x="20" y="15"/>
                    <a:pt x="30" y="0"/>
                    <a:pt x="51" y="0"/>
                  </a:cubicBezTo>
                  <a:cubicBezTo>
                    <a:pt x="78" y="0"/>
                    <a:pt x="94" y="21"/>
                    <a:pt x="94" y="51"/>
                  </a:cubicBezTo>
                  <a:cubicBezTo>
                    <a:pt x="93" y="81"/>
                    <a:pt x="75" y="102"/>
                    <a:pt x="49" y="102"/>
                  </a:cubicBezTo>
                  <a:close/>
                  <a:moveTo>
                    <a:pt x="46" y="14"/>
                  </a:moveTo>
                  <a:cubicBezTo>
                    <a:pt x="29" y="14"/>
                    <a:pt x="17" y="31"/>
                    <a:pt x="17" y="50"/>
                  </a:cubicBezTo>
                  <a:cubicBezTo>
                    <a:pt x="17" y="70"/>
                    <a:pt x="28" y="87"/>
                    <a:pt x="45" y="87"/>
                  </a:cubicBezTo>
                  <a:cubicBezTo>
                    <a:pt x="62" y="87"/>
                    <a:pt x="74" y="70"/>
                    <a:pt x="74" y="50"/>
                  </a:cubicBezTo>
                  <a:cubicBezTo>
                    <a:pt x="74" y="31"/>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9" name="Freeform 56">
              <a:extLst>
                <a:ext uri="{FF2B5EF4-FFF2-40B4-BE49-F238E27FC236}">
                  <a16:creationId xmlns:a16="http://schemas.microsoft.com/office/drawing/2014/main" id="{35512E43-0E79-8BBC-F997-A442D44277DD}"/>
                </a:ext>
              </a:extLst>
            </p:cNvPr>
            <p:cNvSpPr>
              <a:spLocks noEditPoints="1"/>
            </p:cNvSpPr>
            <p:nvPr/>
          </p:nvSpPr>
          <p:spPr bwMode="auto">
            <a:xfrm>
              <a:off x="3852863"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5"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0" name="Freeform 57">
              <a:extLst>
                <a:ext uri="{FF2B5EF4-FFF2-40B4-BE49-F238E27FC236}">
                  <a16:creationId xmlns:a16="http://schemas.microsoft.com/office/drawing/2014/main" id="{FEF6EF1B-2A95-0FAE-281F-3A8B2AACAC0B}"/>
                </a:ext>
              </a:extLst>
            </p:cNvPr>
            <p:cNvSpPr>
              <a:spLocks/>
            </p:cNvSpPr>
            <p:nvPr/>
          </p:nvSpPr>
          <p:spPr bwMode="auto">
            <a:xfrm>
              <a:off x="3946526" y="185738"/>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 name="Freeform 58">
              <a:extLst>
                <a:ext uri="{FF2B5EF4-FFF2-40B4-BE49-F238E27FC236}">
                  <a16:creationId xmlns:a16="http://schemas.microsoft.com/office/drawing/2014/main" id="{AF31A35E-7433-891D-44E8-BEA36D454EE3}"/>
                </a:ext>
              </a:extLst>
            </p:cNvPr>
            <p:cNvSpPr>
              <a:spLocks noEditPoints="1"/>
            </p:cNvSpPr>
            <p:nvPr/>
          </p:nvSpPr>
          <p:spPr bwMode="auto">
            <a:xfrm>
              <a:off x="4005263" y="150813"/>
              <a:ext cx="20638" cy="119063"/>
            </a:xfrm>
            <a:custGeom>
              <a:avLst/>
              <a:gdLst>
                <a:gd name="T0" fmla="*/ 13 w 26"/>
                <a:gd name="T1" fmla="*/ 25 h 144"/>
                <a:gd name="T2" fmla="*/ 0 w 26"/>
                <a:gd name="T3" fmla="*/ 13 h 144"/>
                <a:gd name="T4" fmla="*/ 13 w 26"/>
                <a:gd name="T5" fmla="*/ 0 h 144"/>
                <a:gd name="T6" fmla="*/ 26 w 26"/>
                <a:gd name="T7" fmla="*/ 12 h 144"/>
                <a:gd name="T8" fmla="*/ 13 w 26"/>
                <a:gd name="T9" fmla="*/ 25 h 144"/>
                <a:gd name="T10" fmla="*/ 3 w 26"/>
                <a:gd name="T11" fmla="*/ 144 h 144"/>
                <a:gd name="T12" fmla="*/ 3 w 26"/>
                <a:gd name="T13" fmla="*/ 45 h 144"/>
                <a:gd name="T14" fmla="*/ 22 w 26"/>
                <a:gd name="T15" fmla="*/ 45 h 144"/>
                <a:gd name="T16" fmla="*/ 22 w 26"/>
                <a:gd name="T17" fmla="*/ 144 h 144"/>
                <a:gd name="T18" fmla="*/ 3 w 26"/>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4">
                  <a:moveTo>
                    <a:pt x="13" y="25"/>
                  </a:moveTo>
                  <a:cubicBezTo>
                    <a:pt x="6" y="25"/>
                    <a:pt x="0" y="20"/>
                    <a:pt x="0" y="13"/>
                  </a:cubicBezTo>
                  <a:cubicBezTo>
                    <a:pt x="0" y="6"/>
                    <a:pt x="6" y="0"/>
                    <a:pt x="13" y="0"/>
                  </a:cubicBezTo>
                  <a:cubicBezTo>
                    <a:pt x="20" y="0"/>
                    <a:pt x="26" y="6"/>
                    <a:pt x="26" y="12"/>
                  </a:cubicBezTo>
                  <a:cubicBezTo>
                    <a:pt x="26" y="19"/>
                    <a:pt x="20" y="25"/>
                    <a:pt x="13"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2" name="Freeform 59">
              <a:extLst>
                <a:ext uri="{FF2B5EF4-FFF2-40B4-BE49-F238E27FC236}">
                  <a16:creationId xmlns:a16="http://schemas.microsoft.com/office/drawing/2014/main" id="{011AEB08-8C96-F19B-82E4-848E1AED67AD}"/>
                </a:ext>
              </a:extLst>
            </p:cNvPr>
            <p:cNvSpPr>
              <a:spLocks noEditPoints="1"/>
            </p:cNvSpPr>
            <p:nvPr/>
          </p:nvSpPr>
          <p:spPr bwMode="auto">
            <a:xfrm>
              <a:off x="4041776"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 name="Freeform 60">
              <a:extLst>
                <a:ext uri="{FF2B5EF4-FFF2-40B4-BE49-F238E27FC236}">
                  <a16:creationId xmlns:a16="http://schemas.microsoft.com/office/drawing/2014/main" id="{131EA098-7609-E572-FDAB-89536CA9855D}"/>
                </a:ext>
              </a:extLst>
            </p:cNvPr>
            <p:cNvSpPr>
              <a:spLocks/>
            </p:cNvSpPr>
            <p:nvPr/>
          </p:nvSpPr>
          <p:spPr bwMode="auto">
            <a:xfrm>
              <a:off x="4135438" y="185738"/>
              <a:ext cx="69850" cy="84138"/>
            </a:xfrm>
            <a:custGeom>
              <a:avLst/>
              <a:gdLst>
                <a:gd name="T0" fmla="*/ 65 w 84"/>
                <a:gd name="T1" fmla="*/ 101 h 101"/>
                <a:gd name="T2" fmla="*/ 65 w 84"/>
                <a:gd name="T3" fmla="*/ 41 h 101"/>
                <a:gd name="T4" fmla="*/ 45 w 84"/>
                <a:gd name="T5" fmla="*/ 16 h 101"/>
                <a:gd name="T6" fmla="*/ 19 w 84"/>
                <a:gd name="T7" fmla="*/ 41 h 101"/>
                <a:gd name="T8" fmla="*/ 19 w 84"/>
                <a:gd name="T9" fmla="*/ 101 h 101"/>
                <a:gd name="T10" fmla="*/ 0 w 84"/>
                <a:gd name="T11" fmla="*/ 101 h 101"/>
                <a:gd name="T12" fmla="*/ 0 w 84"/>
                <a:gd name="T13" fmla="*/ 2 h 101"/>
                <a:gd name="T14" fmla="*/ 18 w 84"/>
                <a:gd name="T15" fmla="*/ 2 h 101"/>
                <a:gd name="T16" fmla="*/ 19 w 84"/>
                <a:gd name="T17" fmla="*/ 20 h 101"/>
                <a:gd name="T18" fmla="*/ 52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1"/>
                    <a:pt x="65" y="41"/>
                    <a:pt x="65" y="41"/>
                  </a:cubicBezTo>
                  <a:cubicBezTo>
                    <a:pt x="65" y="26"/>
                    <a:pt x="60" y="16"/>
                    <a:pt x="45" y="16"/>
                  </a:cubicBezTo>
                  <a:cubicBezTo>
                    <a:pt x="30" y="16"/>
                    <a:pt x="21" y="32"/>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2"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4" name="Freeform 61">
              <a:extLst>
                <a:ext uri="{FF2B5EF4-FFF2-40B4-BE49-F238E27FC236}">
                  <a16:creationId xmlns:a16="http://schemas.microsoft.com/office/drawing/2014/main" id="{8CB86734-E125-A2B2-51F8-7EC52DBF269F}"/>
                </a:ext>
              </a:extLst>
            </p:cNvPr>
            <p:cNvSpPr>
              <a:spLocks/>
            </p:cNvSpPr>
            <p:nvPr/>
          </p:nvSpPr>
          <p:spPr bwMode="auto">
            <a:xfrm>
              <a:off x="4221163" y="185738"/>
              <a:ext cx="71438" cy="85725"/>
            </a:xfrm>
            <a:custGeom>
              <a:avLst/>
              <a:gdLst>
                <a:gd name="T0" fmla="*/ 76 w 86"/>
                <a:gd name="T1" fmla="*/ 28 h 103"/>
                <a:gd name="T2" fmla="*/ 51 w 86"/>
                <a:gd name="T3" fmla="*/ 15 h 103"/>
                <a:gd name="T4" fmla="*/ 20 w 86"/>
                <a:gd name="T5" fmla="*/ 51 h 103"/>
                <a:gd name="T6" fmla="*/ 50 w 86"/>
                <a:gd name="T7" fmla="*/ 86 h 103"/>
                <a:gd name="T8" fmla="*/ 76 w 86"/>
                <a:gd name="T9" fmla="*/ 73 h 103"/>
                <a:gd name="T10" fmla="*/ 86 w 86"/>
                <a:gd name="T11" fmla="*/ 85 h 103"/>
                <a:gd name="T12" fmla="*/ 47 w 86"/>
                <a:gd name="T13" fmla="*/ 103 h 103"/>
                <a:gd name="T14" fmla="*/ 0 w 86"/>
                <a:gd name="T15" fmla="*/ 51 h 103"/>
                <a:gd name="T16" fmla="*/ 48 w 86"/>
                <a:gd name="T17" fmla="*/ 0 h 103"/>
                <a:gd name="T18" fmla="*/ 85 w 86"/>
                <a:gd name="T19" fmla="*/ 17 h 103"/>
                <a:gd name="T20" fmla="*/ 76 w 86"/>
                <a:gd name="T21" fmla="*/ 28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6" h="103">
                  <a:moveTo>
                    <a:pt x="76" y="28"/>
                  </a:moveTo>
                  <a:cubicBezTo>
                    <a:pt x="76" y="28"/>
                    <a:pt x="67" y="15"/>
                    <a:pt x="51" y="15"/>
                  </a:cubicBezTo>
                  <a:cubicBezTo>
                    <a:pt x="34" y="15"/>
                    <a:pt x="20" y="27"/>
                    <a:pt x="20" y="51"/>
                  </a:cubicBezTo>
                  <a:cubicBezTo>
                    <a:pt x="20" y="75"/>
                    <a:pt x="34" y="86"/>
                    <a:pt x="50" y="86"/>
                  </a:cubicBezTo>
                  <a:cubicBezTo>
                    <a:pt x="66" y="86"/>
                    <a:pt x="76" y="74"/>
                    <a:pt x="76" y="73"/>
                  </a:cubicBezTo>
                  <a:cubicBezTo>
                    <a:pt x="86" y="85"/>
                    <a:pt x="86" y="85"/>
                    <a:pt x="86" y="85"/>
                  </a:cubicBezTo>
                  <a:cubicBezTo>
                    <a:pt x="85" y="86"/>
                    <a:pt x="74" y="103"/>
                    <a:pt x="47" y="103"/>
                  </a:cubicBezTo>
                  <a:cubicBezTo>
                    <a:pt x="21" y="103"/>
                    <a:pt x="0" y="83"/>
                    <a:pt x="0" y="51"/>
                  </a:cubicBezTo>
                  <a:cubicBezTo>
                    <a:pt x="0" y="19"/>
                    <a:pt x="22" y="0"/>
                    <a:pt x="48" y="0"/>
                  </a:cubicBezTo>
                  <a:cubicBezTo>
                    <a:pt x="74" y="0"/>
                    <a:pt x="84" y="16"/>
                    <a:pt x="85" y="17"/>
                  </a:cubicBezTo>
                  <a:lnTo>
                    <a:pt x="76"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 name="Freeform 62">
              <a:extLst>
                <a:ext uri="{FF2B5EF4-FFF2-40B4-BE49-F238E27FC236}">
                  <a16:creationId xmlns:a16="http://schemas.microsoft.com/office/drawing/2014/main" id="{E2BA6FAC-BC0B-955C-76C2-7569276E7C26}"/>
                </a:ext>
              </a:extLst>
            </p:cNvPr>
            <p:cNvSpPr>
              <a:spLocks noEditPoints="1"/>
            </p:cNvSpPr>
            <p:nvPr/>
          </p:nvSpPr>
          <p:spPr bwMode="auto">
            <a:xfrm>
              <a:off x="43037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1"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 name="Rectangle 63">
              <a:extLst>
                <a:ext uri="{FF2B5EF4-FFF2-40B4-BE49-F238E27FC236}">
                  <a16:creationId xmlns:a16="http://schemas.microsoft.com/office/drawing/2014/main" id="{8B1668FC-ED11-4E5F-5CD7-B8AECBE72E88}"/>
                </a:ext>
              </a:extLst>
            </p:cNvPr>
            <p:cNvSpPr>
              <a:spLocks noChangeArrowheads="1"/>
            </p:cNvSpPr>
            <p:nvPr/>
          </p:nvSpPr>
          <p:spPr bwMode="auto">
            <a:xfrm>
              <a:off x="2271713" y="-269875"/>
              <a:ext cx="12700" cy="7731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 name="Oval 64">
              <a:extLst>
                <a:ext uri="{FF2B5EF4-FFF2-40B4-BE49-F238E27FC236}">
                  <a16:creationId xmlns:a16="http://schemas.microsoft.com/office/drawing/2014/main" id="{E764F59C-9348-969F-DC4C-91400D94748F}"/>
                </a:ext>
              </a:extLst>
            </p:cNvPr>
            <p:cNvSpPr>
              <a:spLocks noChangeArrowheads="1"/>
            </p:cNvSpPr>
            <p:nvPr/>
          </p:nvSpPr>
          <p:spPr bwMode="auto">
            <a:xfrm>
              <a:off x="911226" y="-279400"/>
              <a:ext cx="119063" cy="1206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8" name="Oval 65">
              <a:extLst>
                <a:ext uri="{FF2B5EF4-FFF2-40B4-BE49-F238E27FC236}">
                  <a16:creationId xmlns:a16="http://schemas.microsoft.com/office/drawing/2014/main" id="{0C6CC64C-557B-7855-41F2-B4CCE30CCF03}"/>
                </a:ext>
              </a:extLst>
            </p:cNvPr>
            <p:cNvSpPr>
              <a:spLocks noChangeArrowheads="1"/>
            </p:cNvSpPr>
            <p:nvPr/>
          </p:nvSpPr>
          <p:spPr bwMode="auto">
            <a:xfrm>
              <a:off x="752476" y="-269875"/>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9" name="Oval 66">
              <a:extLst>
                <a:ext uri="{FF2B5EF4-FFF2-40B4-BE49-F238E27FC236}">
                  <a16:creationId xmlns:a16="http://schemas.microsoft.com/office/drawing/2014/main" id="{6F43F3D1-B8CB-54F6-36F7-16314257D69B}"/>
                </a:ext>
              </a:extLst>
            </p:cNvPr>
            <p:cNvSpPr>
              <a:spLocks noChangeArrowheads="1"/>
            </p:cNvSpPr>
            <p:nvPr/>
          </p:nvSpPr>
          <p:spPr bwMode="auto">
            <a:xfrm>
              <a:off x="919163" y="-103188"/>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0" name="Oval 67">
              <a:extLst>
                <a:ext uri="{FF2B5EF4-FFF2-40B4-BE49-F238E27FC236}">
                  <a16:creationId xmlns:a16="http://schemas.microsoft.com/office/drawing/2014/main" id="{92E571BB-D352-2156-6D4A-C44BE8B1DEC3}"/>
                </a:ext>
              </a:extLst>
            </p:cNvPr>
            <p:cNvSpPr>
              <a:spLocks noChangeArrowheads="1"/>
            </p:cNvSpPr>
            <p:nvPr/>
          </p:nvSpPr>
          <p:spPr bwMode="auto">
            <a:xfrm>
              <a:off x="927101" y="53975"/>
              <a:ext cx="85725"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1" name="Oval 68">
              <a:extLst>
                <a:ext uri="{FF2B5EF4-FFF2-40B4-BE49-F238E27FC236}">
                  <a16:creationId xmlns:a16="http://schemas.microsoft.com/office/drawing/2014/main" id="{7A8957F8-68A4-3EE6-C67A-79E4C3B0E740}"/>
                </a:ext>
              </a:extLst>
            </p:cNvPr>
            <p:cNvSpPr>
              <a:spLocks noChangeArrowheads="1"/>
            </p:cNvSpPr>
            <p:nvPr/>
          </p:nvSpPr>
          <p:spPr bwMode="auto">
            <a:xfrm>
              <a:off x="760413" y="-95250"/>
              <a:ext cx="87313"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2" name="Oval 69">
              <a:extLst>
                <a:ext uri="{FF2B5EF4-FFF2-40B4-BE49-F238E27FC236}">
                  <a16:creationId xmlns:a16="http://schemas.microsoft.com/office/drawing/2014/main" id="{E37C8ED8-118C-127C-C8D8-93DB49103625}"/>
                </a:ext>
              </a:extLst>
            </p:cNvPr>
            <p:cNvSpPr>
              <a:spLocks noChangeArrowheads="1"/>
            </p:cNvSpPr>
            <p:nvPr/>
          </p:nvSpPr>
          <p:spPr bwMode="auto">
            <a:xfrm>
              <a:off x="611188" y="-261938"/>
              <a:ext cx="85725"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 name="TextBox 2">
            <a:extLst>
              <a:ext uri="{FF2B5EF4-FFF2-40B4-BE49-F238E27FC236}">
                <a16:creationId xmlns:a16="http://schemas.microsoft.com/office/drawing/2014/main" id="{BFFC5C2C-B337-3578-4DEF-5FA5EAEA706D}"/>
              </a:ext>
            </a:extLst>
          </p:cNvPr>
          <p:cNvSpPr txBox="1"/>
          <p:nvPr/>
        </p:nvSpPr>
        <p:spPr>
          <a:xfrm>
            <a:off x="1516830" y="6334188"/>
            <a:ext cx="5719046" cy="153888"/>
          </a:xfrm>
          <a:prstGeom prst="rect">
            <a:avLst/>
          </a:prstGeom>
          <a:noFill/>
        </p:spPr>
        <p:txBody>
          <a:bodyPr wrap="square" lIns="0" tIns="0" rIns="0" bIns="0" rtlCol="0">
            <a:spAutoFit/>
          </a:bodyPr>
          <a:lstStyle/>
          <a:p>
            <a:pPr algn="ctr"/>
            <a:r>
              <a:rPr lang="en-US" sz="1000" dirty="0">
                <a:solidFill>
                  <a:schemeClr val="bg1"/>
                </a:solidFill>
              </a:rPr>
              <a:t>Includes content supplied by Sales Benchmark Index; Copyright © Sales Benchmark Index, 2024</a:t>
            </a:r>
          </a:p>
        </p:txBody>
      </p:sp>
    </p:spTree>
    <p:extLst>
      <p:ext uri="{BB962C8B-B14F-4D97-AF65-F5344CB8AC3E}">
        <p14:creationId xmlns:p14="http://schemas.microsoft.com/office/powerpoint/2010/main" val="33505786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panel no bkgd">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F48D1AD9-A85C-CC9C-2379-A294B91BF48E}"/>
              </a:ext>
            </a:extLst>
          </p:cNvPr>
          <p:cNvGraphicFramePr>
            <a:graphicFrameLocks noChangeAspect="1"/>
          </p:cNvGraphicFramePr>
          <p:nvPr>
            <p:custDataLst>
              <p:tags r:id="rId1"/>
            </p:custDataLst>
            <p:extLst>
              <p:ext uri="{D42A27DB-BD31-4B8C-83A1-F6EECF244321}">
                <p14:modId xmlns:p14="http://schemas.microsoft.com/office/powerpoint/2010/main" val="324215754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9" name="Object 8" hidden="1">
                        <a:extLst>
                          <a:ext uri="{FF2B5EF4-FFF2-40B4-BE49-F238E27FC236}">
                            <a16:creationId xmlns:a16="http://schemas.microsoft.com/office/drawing/2014/main" id="{F48D1AD9-A85C-CC9C-2379-A294B91BF48E}"/>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57136956-7C03-F843-83D0-7C532C736A5E}"/>
              </a:ext>
            </a:extLst>
          </p:cNvPr>
          <p:cNvSpPr>
            <a:spLocks noGrp="1"/>
          </p:cNvSpPr>
          <p:nvPr>
            <p:ph type="title"/>
          </p:nvPr>
        </p:nvSpPr>
        <p:spPr/>
        <p:txBody>
          <a:bodyPr vert="horz"/>
          <a:lstStyle/>
          <a:p>
            <a:r>
              <a:rPr lang="en-US"/>
              <a:t>Click to edit Master title style</a:t>
            </a:r>
            <a:endParaRPr lang="en-US" dirty="0"/>
          </a:p>
        </p:txBody>
      </p:sp>
      <p:sp>
        <p:nvSpPr>
          <p:cNvPr id="3" name="Text Placeholder 2">
            <a:extLst>
              <a:ext uri="{FF2B5EF4-FFF2-40B4-BE49-F238E27FC236}">
                <a16:creationId xmlns:a16="http://schemas.microsoft.com/office/drawing/2014/main" id="{D23EDBB4-7707-D4A6-E90E-1CB8A56EFDF5}"/>
              </a:ext>
            </a:extLst>
          </p:cNvPr>
          <p:cNvSpPr>
            <a:spLocks noGrp="1"/>
          </p:cNvSpPr>
          <p:nvPr>
            <p:ph type="body" idx="1"/>
          </p:nvPr>
        </p:nvSpPr>
        <p:spPr>
          <a:xfrm>
            <a:off x="608541" y="1681163"/>
            <a:ext cx="5183188" cy="82391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C7D541E-AADF-6768-B379-994F7EA8353A}"/>
              </a:ext>
            </a:extLst>
          </p:cNvPr>
          <p:cNvSpPr>
            <a:spLocks noGrp="1"/>
          </p:cNvSpPr>
          <p:nvPr>
            <p:ph sz="half" idx="2"/>
          </p:nvPr>
        </p:nvSpPr>
        <p:spPr>
          <a:xfrm>
            <a:off x="609599" y="2505075"/>
            <a:ext cx="5182129"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13CF7D59-AB3D-3F5F-F8BE-608E38ACA203}"/>
              </a:ext>
            </a:extLst>
          </p:cNvPr>
          <p:cNvSpPr>
            <a:spLocks noGrp="1"/>
          </p:cNvSpPr>
          <p:nvPr>
            <p:ph type="body" sz="quarter" idx="3"/>
          </p:nvPr>
        </p:nvSpPr>
        <p:spPr>
          <a:xfrm>
            <a:off x="6400270" y="1681163"/>
            <a:ext cx="5183188" cy="82391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734B5B5-E169-82B3-4823-63269CF0A0C9}"/>
              </a:ext>
            </a:extLst>
          </p:cNvPr>
          <p:cNvSpPr>
            <a:spLocks noGrp="1"/>
          </p:cNvSpPr>
          <p:nvPr>
            <p:ph sz="quarter" idx="4"/>
          </p:nvPr>
        </p:nvSpPr>
        <p:spPr>
          <a:xfrm>
            <a:off x="640027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6">
            <a:extLst>
              <a:ext uri="{FF2B5EF4-FFF2-40B4-BE49-F238E27FC236}">
                <a16:creationId xmlns:a16="http://schemas.microsoft.com/office/drawing/2014/main" id="{4DBDD8F4-7ADF-FBA0-2A7B-EBB7EC54778E}"/>
              </a:ext>
            </a:extLst>
          </p:cNvPr>
          <p:cNvSpPr>
            <a:spLocks noGrp="1"/>
          </p:cNvSpPr>
          <p:nvPr>
            <p:ph type="ftr" sz="quarter" idx="10"/>
          </p:nvPr>
        </p:nvSpPr>
        <p:spPr/>
        <p:txBody>
          <a:bodyPr/>
          <a:lstStyle/>
          <a:p>
            <a:r>
              <a:rPr lang="en-US"/>
              <a:t>Source:</a:t>
            </a:r>
          </a:p>
          <a:p>
            <a:r>
              <a:rPr lang="en-US"/>
              <a:t>Notes:</a:t>
            </a:r>
            <a:endParaRPr lang="en-US" dirty="0"/>
          </a:p>
        </p:txBody>
      </p:sp>
    </p:spTree>
    <p:extLst>
      <p:ext uri="{BB962C8B-B14F-4D97-AF65-F5344CB8AC3E}">
        <p14:creationId xmlns:p14="http://schemas.microsoft.com/office/powerpoint/2010/main" val="149588358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p:cSld name="1_Title Slide blue dots bkdg">
    <p:bg>
      <p:bgPr>
        <a:solidFill>
          <a:schemeClr val="accent1"/>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64658552-6E07-9117-0CA9-3B60B698736B}"/>
              </a:ext>
            </a:extLst>
          </p:cNvPr>
          <p:cNvGraphicFramePr>
            <a:graphicFrameLocks noChangeAspect="1"/>
          </p:cNvGraphicFramePr>
          <p:nvPr>
            <p:custDataLst>
              <p:tags r:id="rId1"/>
            </p:custDataLst>
            <p:extLst>
              <p:ext uri="{D42A27DB-BD31-4B8C-83A1-F6EECF244321}">
                <p14:modId xmlns:p14="http://schemas.microsoft.com/office/powerpoint/2010/main" val="288084756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4" name="Object 3" hidden="1">
                        <a:extLst>
                          <a:ext uri="{FF2B5EF4-FFF2-40B4-BE49-F238E27FC236}">
                            <a16:creationId xmlns:a16="http://schemas.microsoft.com/office/drawing/2014/main" id="{64658552-6E07-9117-0CA9-3B60B698736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5" name="Picture 4">
            <a:extLst>
              <a:ext uri="{FF2B5EF4-FFF2-40B4-BE49-F238E27FC236}">
                <a16:creationId xmlns:a16="http://schemas.microsoft.com/office/drawing/2014/main" id="{4591F0AA-87FF-62FE-5D42-09693E23D321}"/>
              </a:ext>
            </a:extLst>
          </p:cNvPr>
          <p:cNvPicPr>
            <a:picLocks noChangeAspect="1"/>
          </p:cNvPicPr>
          <p:nvPr/>
        </p:nvPicPr>
        <p:blipFill rotWithShape="1">
          <a:blip r:embed="rId5" cstate="email">
            <a:extLst>
              <a:ext uri="{BEBA8EAE-BF5A-486C-A8C5-ECC9F3942E4B}">
                <a14:imgProps xmlns:a14="http://schemas.microsoft.com/office/drawing/2010/main">
                  <a14:imgLayer r:embed="rId6">
                    <a14:imgEffect>
                      <a14:brightnessContrast bright="-45000"/>
                    </a14:imgEffect>
                  </a14:imgLayer>
                </a14:imgProps>
              </a:ext>
              <a:ext uri="{28A0092B-C50C-407E-A947-70E740481C1C}">
                <a14:useLocalDpi xmlns:a14="http://schemas.microsoft.com/office/drawing/2010/main"/>
              </a:ext>
            </a:extLst>
          </a:blip>
          <a:srcRect/>
          <a:stretch/>
        </p:blipFill>
        <p:spPr>
          <a:xfrm>
            <a:off x="0" y="1"/>
            <a:ext cx="12192000" cy="6858000"/>
          </a:xfrm>
          <a:prstGeom prst="rect">
            <a:avLst/>
          </a:prstGeom>
        </p:spPr>
      </p:pic>
      <p:sp>
        <p:nvSpPr>
          <p:cNvPr id="2" name="Title 1">
            <a:extLst>
              <a:ext uri="{FF2B5EF4-FFF2-40B4-BE49-F238E27FC236}">
                <a16:creationId xmlns:a16="http://schemas.microsoft.com/office/drawing/2014/main" id="{9C5F5AEC-749C-44CA-94C1-9495903C3571}"/>
              </a:ext>
            </a:extLst>
          </p:cNvPr>
          <p:cNvSpPr>
            <a:spLocks noGrp="1"/>
          </p:cNvSpPr>
          <p:nvPr>
            <p:ph type="ctrTitle"/>
          </p:nvPr>
        </p:nvSpPr>
        <p:spPr>
          <a:xfrm>
            <a:off x="1516830" y="2523757"/>
            <a:ext cx="9139234" cy="664797"/>
          </a:xfrm>
        </p:spPr>
        <p:txBody>
          <a:bodyPr vert="horz" lIns="91440" tIns="91440" rIns="91440" bIns="91440" anchor="ctr">
            <a:noAutofit/>
          </a:bodyPr>
          <a:lstStyle>
            <a:lvl1pPr algn="l">
              <a:defRPr sz="3600">
                <a:solidFill>
                  <a:schemeClr val="bg1"/>
                </a:solidFill>
              </a:defRPr>
            </a:lvl1pPr>
          </a:lstStyle>
          <a:p>
            <a:r>
              <a:rPr lang="en-US"/>
              <a:t>Click to edit Master title style</a:t>
            </a:r>
            <a:endParaRPr lang="en-US" dirty="0"/>
          </a:p>
        </p:txBody>
      </p:sp>
      <p:sp>
        <p:nvSpPr>
          <p:cNvPr id="82" name="Text Placeholder 81">
            <a:extLst>
              <a:ext uri="{FF2B5EF4-FFF2-40B4-BE49-F238E27FC236}">
                <a16:creationId xmlns:a16="http://schemas.microsoft.com/office/drawing/2014/main" id="{B020BF28-FA10-43DE-B2FD-965A7D8594C0}"/>
              </a:ext>
            </a:extLst>
          </p:cNvPr>
          <p:cNvSpPr>
            <a:spLocks noGrp="1"/>
          </p:cNvSpPr>
          <p:nvPr>
            <p:ph type="body" sz="quarter" idx="13"/>
          </p:nvPr>
        </p:nvSpPr>
        <p:spPr>
          <a:xfrm>
            <a:off x="1520386" y="3998279"/>
            <a:ext cx="4586287" cy="323850"/>
          </a:xfrm>
        </p:spPr>
        <p:txBody>
          <a:bodyPr lIns="91440" tIns="91440" rIns="91440" bIns="91440" anchor="ctr"/>
          <a:lstStyle>
            <a:lvl1pPr>
              <a:defRPr b="0">
                <a:solidFill>
                  <a:schemeClr val="bg1"/>
                </a:solidFill>
              </a:defRPr>
            </a:lvl1pPr>
          </a:lstStyle>
          <a:p>
            <a:pPr lvl="0"/>
            <a:r>
              <a:rPr lang="en-US"/>
              <a:t>Click to edit Master text styles</a:t>
            </a:r>
          </a:p>
        </p:txBody>
      </p:sp>
      <p:sp>
        <p:nvSpPr>
          <p:cNvPr id="83" name="Subtitle 2">
            <a:extLst>
              <a:ext uri="{FF2B5EF4-FFF2-40B4-BE49-F238E27FC236}">
                <a16:creationId xmlns:a16="http://schemas.microsoft.com/office/drawing/2014/main" id="{CA420EE9-07D0-49A0-A796-E6EAA8EBDB96}"/>
              </a:ext>
            </a:extLst>
          </p:cNvPr>
          <p:cNvSpPr>
            <a:spLocks noGrp="1"/>
          </p:cNvSpPr>
          <p:nvPr>
            <p:ph type="subTitle" idx="1"/>
          </p:nvPr>
        </p:nvSpPr>
        <p:spPr>
          <a:xfrm>
            <a:off x="1516830" y="3444432"/>
            <a:ext cx="9139234" cy="297969"/>
          </a:xfrm>
        </p:spPr>
        <p:txBody>
          <a:bodyPr vert="horz" lIns="91440" tIns="91440" rIns="91440" bIns="91440" rtlCol="0" anchor="ctr">
            <a:noAutofit/>
          </a:bodyPr>
          <a:lstStyle>
            <a:lvl1pPr>
              <a:defRPr lang="en-US" sz="2200" b="0" dirty="0">
                <a:solidFill>
                  <a:schemeClr val="bg1"/>
                </a:solidFill>
              </a:defRPr>
            </a:lvl1pPr>
          </a:lstStyle>
          <a:p>
            <a:pPr lvl="0"/>
            <a:r>
              <a:rPr lang="en-US"/>
              <a:t>Click to edit Master subtitle style</a:t>
            </a:r>
            <a:endParaRPr lang="en-US" dirty="0"/>
          </a:p>
        </p:txBody>
      </p:sp>
      <p:grpSp>
        <p:nvGrpSpPr>
          <p:cNvPr id="148" name="Group 147">
            <a:extLst>
              <a:ext uri="{FF2B5EF4-FFF2-40B4-BE49-F238E27FC236}">
                <a16:creationId xmlns:a16="http://schemas.microsoft.com/office/drawing/2014/main" id="{AF47BE45-9A6B-F77A-A246-E9AD74AC3E05}"/>
              </a:ext>
            </a:extLst>
          </p:cNvPr>
          <p:cNvGrpSpPr>
            <a:grpSpLocks noChangeAspect="1"/>
          </p:cNvGrpSpPr>
          <p:nvPr/>
        </p:nvGrpSpPr>
        <p:grpSpPr>
          <a:xfrm>
            <a:off x="702214" y="780933"/>
            <a:ext cx="3494345" cy="745107"/>
            <a:chOff x="611188" y="-279400"/>
            <a:chExt cx="3767138" cy="803275"/>
          </a:xfrm>
          <a:solidFill>
            <a:schemeClr val="bg1"/>
          </a:solidFill>
        </p:grpSpPr>
        <p:sp>
          <p:nvSpPr>
            <p:cNvPr id="149" name="Freeform 5">
              <a:extLst>
                <a:ext uri="{FF2B5EF4-FFF2-40B4-BE49-F238E27FC236}">
                  <a16:creationId xmlns:a16="http://schemas.microsoft.com/office/drawing/2014/main" id="{5C5B487B-3C0A-CD7C-49B9-906DAA6B051C}"/>
                </a:ext>
              </a:extLst>
            </p:cNvPr>
            <p:cNvSpPr>
              <a:spLocks noEditPoints="1"/>
            </p:cNvSpPr>
            <p:nvPr/>
          </p:nvSpPr>
          <p:spPr bwMode="auto">
            <a:xfrm>
              <a:off x="1885951" y="438150"/>
              <a:ext cx="60325" cy="63500"/>
            </a:xfrm>
            <a:custGeom>
              <a:avLst/>
              <a:gdLst>
                <a:gd name="T0" fmla="*/ 36 w 73"/>
                <a:gd name="T1" fmla="*/ 0 h 78"/>
                <a:gd name="T2" fmla="*/ 10 w 73"/>
                <a:gd name="T3" fmla="*/ 10 h 78"/>
                <a:gd name="T4" fmla="*/ 0 w 73"/>
                <a:gd name="T5" fmla="*/ 39 h 78"/>
                <a:gd name="T6" fmla="*/ 10 w 73"/>
                <a:gd name="T7" fmla="*/ 67 h 78"/>
                <a:gd name="T8" fmla="*/ 36 w 73"/>
                <a:gd name="T9" fmla="*/ 78 h 78"/>
                <a:gd name="T10" fmla="*/ 63 w 73"/>
                <a:gd name="T11" fmla="*/ 67 h 78"/>
                <a:gd name="T12" fmla="*/ 73 w 73"/>
                <a:gd name="T13" fmla="*/ 39 h 78"/>
                <a:gd name="T14" fmla="*/ 63 w 73"/>
                <a:gd name="T15" fmla="*/ 10 h 78"/>
                <a:gd name="T16" fmla="*/ 36 w 73"/>
                <a:gd name="T17" fmla="*/ 0 h 78"/>
                <a:gd name="T18" fmla="*/ 52 w 73"/>
                <a:gd name="T19" fmla="*/ 59 h 78"/>
                <a:gd name="T20" fmla="*/ 36 w 73"/>
                <a:gd name="T21" fmla="*/ 66 h 78"/>
                <a:gd name="T22" fmla="*/ 20 w 73"/>
                <a:gd name="T23" fmla="*/ 59 h 78"/>
                <a:gd name="T24" fmla="*/ 15 w 73"/>
                <a:gd name="T25" fmla="*/ 39 h 78"/>
                <a:gd name="T26" fmla="*/ 21 w 73"/>
                <a:gd name="T27" fmla="*/ 19 h 78"/>
                <a:gd name="T28" fmla="*/ 36 w 73"/>
                <a:gd name="T29" fmla="*/ 11 h 78"/>
                <a:gd name="T30" fmla="*/ 52 w 73"/>
                <a:gd name="T31" fmla="*/ 19 h 78"/>
                <a:gd name="T32" fmla="*/ 58 w 73"/>
                <a:gd name="T33" fmla="*/ 39 h 78"/>
                <a:gd name="T34" fmla="*/ 52 w 73"/>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 h="78">
                  <a:moveTo>
                    <a:pt x="36" y="0"/>
                  </a:moveTo>
                  <a:cubicBezTo>
                    <a:pt x="25" y="0"/>
                    <a:pt x="17" y="3"/>
                    <a:pt x="10" y="10"/>
                  </a:cubicBezTo>
                  <a:cubicBezTo>
                    <a:pt x="3" y="17"/>
                    <a:pt x="0" y="27"/>
                    <a:pt x="0" y="39"/>
                  </a:cubicBezTo>
                  <a:cubicBezTo>
                    <a:pt x="0" y="51"/>
                    <a:pt x="3" y="60"/>
                    <a:pt x="10" y="67"/>
                  </a:cubicBezTo>
                  <a:cubicBezTo>
                    <a:pt x="17" y="74"/>
                    <a:pt x="25" y="78"/>
                    <a:pt x="36" y="78"/>
                  </a:cubicBezTo>
                  <a:cubicBezTo>
                    <a:pt x="47" y="78"/>
                    <a:pt x="56" y="74"/>
                    <a:pt x="63" y="67"/>
                  </a:cubicBezTo>
                  <a:cubicBezTo>
                    <a:pt x="69" y="60"/>
                    <a:pt x="73" y="51"/>
                    <a:pt x="73" y="39"/>
                  </a:cubicBezTo>
                  <a:cubicBezTo>
                    <a:pt x="73" y="27"/>
                    <a:pt x="69" y="17"/>
                    <a:pt x="63"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1" y="19"/>
                  </a:cubicBezTo>
                  <a:cubicBezTo>
                    <a:pt x="24" y="14"/>
                    <a:pt x="30" y="11"/>
                    <a:pt x="36" y="11"/>
                  </a:cubicBezTo>
                  <a:cubicBezTo>
                    <a:pt x="43" y="11"/>
                    <a:pt x="48" y="14"/>
                    <a:pt x="52" y="19"/>
                  </a:cubicBezTo>
                  <a:cubicBezTo>
                    <a:pt x="56" y="24"/>
                    <a:pt x="58" y="30"/>
                    <a:pt x="58" y="39"/>
                  </a:cubicBezTo>
                  <a:cubicBezTo>
                    <a:pt x="58" y="47"/>
                    <a:pt x="56" y="54"/>
                    <a:pt x="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 name="Freeform 6">
              <a:extLst>
                <a:ext uri="{FF2B5EF4-FFF2-40B4-BE49-F238E27FC236}">
                  <a16:creationId xmlns:a16="http://schemas.microsoft.com/office/drawing/2014/main" id="{FC002D50-1258-94CD-A4CA-8EF05842095A}"/>
                </a:ext>
              </a:extLst>
            </p:cNvPr>
            <p:cNvSpPr>
              <a:spLocks/>
            </p:cNvSpPr>
            <p:nvPr/>
          </p:nvSpPr>
          <p:spPr bwMode="auto">
            <a:xfrm>
              <a:off x="1152526" y="414338"/>
              <a:ext cx="74613" cy="87313"/>
            </a:xfrm>
            <a:custGeom>
              <a:avLst/>
              <a:gdLst>
                <a:gd name="T0" fmla="*/ 50 w 89"/>
                <a:gd name="T1" fmla="*/ 62 h 106"/>
                <a:gd name="T2" fmla="*/ 75 w 89"/>
                <a:gd name="T3" fmla="*/ 62 h 106"/>
                <a:gd name="T4" fmla="*/ 75 w 89"/>
                <a:gd name="T5" fmla="*/ 80 h 106"/>
                <a:gd name="T6" fmla="*/ 74 w 89"/>
                <a:gd name="T7" fmla="*/ 81 h 106"/>
                <a:gd name="T8" fmla="*/ 71 w 89"/>
                <a:gd name="T9" fmla="*/ 84 h 106"/>
                <a:gd name="T10" fmla="*/ 66 w 89"/>
                <a:gd name="T11" fmla="*/ 88 h 106"/>
                <a:gd name="T12" fmla="*/ 58 w 89"/>
                <a:gd name="T13" fmla="*/ 91 h 106"/>
                <a:gd name="T14" fmla="*/ 48 w 89"/>
                <a:gd name="T15" fmla="*/ 92 h 106"/>
                <a:gd name="T16" fmla="*/ 24 w 89"/>
                <a:gd name="T17" fmla="*/ 82 h 106"/>
                <a:gd name="T18" fmla="*/ 15 w 89"/>
                <a:gd name="T19" fmla="*/ 52 h 106"/>
                <a:gd name="T20" fmla="*/ 25 w 89"/>
                <a:gd name="T21" fmla="*/ 23 h 106"/>
                <a:gd name="T22" fmla="*/ 48 w 89"/>
                <a:gd name="T23" fmla="*/ 13 h 106"/>
                <a:gd name="T24" fmla="*/ 57 w 89"/>
                <a:gd name="T25" fmla="*/ 14 h 106"/>
                <a:gd name="T26" fmla="*/ 64 w 89"/>
                <a:gd name="T27" fmla="*/ 16 h 106"/>
                <a:gd name="T28" fmla="*/ 69 w 89"/>
                <a:gd name="T29" fmla="*/ 19 h 106"/>
                <a:gd name="T30" fmla="*/ 73 w 89"/>
                <a:gd name="T31" fmla="*/ 23 h 106"/>
                <a:gd name="T32" fmla="*/ 75 w 89"/>
                <a:gd name="T33" fmla="*/ 26 h 106"/>
                <a:gd name="T34" fmla="*/ 76 w 89"/>
                <a:gd name="T35" fmla="*/ 27 h 106"/>
                <a:gd name="T36" fmla="*/ 86 w 89"/>
                <a:gd name="T37" fmla="*/ 18 h 106"/>
                <a:gd name="T38" fmla="*/ 48 w 89"/>
                <a:gd name="T39" fmla="*/ 0 h 106"/>
                <a:gd name="T40" fmla="*/ 14 w 89"/>
                <a:gd name="T41" fmla="*/ 14 h 106"/>
                <a:gd name="T42" fmla="*/ 0 w 89"/>
                <a:gd name="T43" fmla="*/ 52 h 106"/>
                <a:gd name="T44" fmla="*/ 13 w 89"/>
                <a:gd name="T45" fmla="*/ 91 h 106"/>
                <a:gd name="T46" fmla="*/ 45 w 89"/>
                <a:gd name="T47" fmla="*/ 106 h 106"/>
                <a:gd name="T48" fmla="*/ 57 w 89"/>
                <a:gd name="T49" fmla="*/ 104 h 106"/>
                <a:gd name="T50" fmla="*/ 66 w 89"/>
                <a:gd name="T51" fmla="*/ 101 h 106"/>
                <a:gd name="T52" fmla="*/ 73 w 89"/>
                <a:gd name="T53" fmla="*/ 97 h 106"/>
                <a:gd name="T54" fmla="*/ 76 w 89"/>
                <a:gd name="T55" fmla="*/ 94 h 106"/>
                <a:gd name="T56" fmla="*/ 78 w 89"/>
                <a:gd name="T57" fmla="*/ 92 h 106"/>
                <a:gd name="T58" fmla="*/ 79 w 89"/>
                <a:gd name="T59" fmla="*/ 104 h 106"/>
                <a:gd name="T60" fmla="*/ 89 w 89"/>
                <a:gd name="T61" fmla="*/ 104 h 106"/>
                <a:gd name="T62" fmla="*/ 89 w 89"/>
                <a:gd name="T63" fmla="*/ 51 h 106"/>
                <a:gd name="T64" fmla="*/ 50 w 89"/>
                <a:gd name="T65" fmla="*/ 51 h 106"/>
                <a:gd name="T66" fmla="*/ 50 w 89"/>
                <a:gd name="T67" fmla="*/ 62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9" h="106">
                  <a:moveTo>
                    <a:pt x="50" y="62"/>
                  </a:moveTo>
                  <a:cubicBezTo>
                    <a:pt x="75" y="62"/>
                    <a:pt x="75" y="62"/>
                    <a:pt x="75" y="62"/>
                  </a:cubicBezTo>
                  <a:cubicBezTo>
                    <a:pt x="75" y="80"/>
                    <a:pt x="75" y="80"/>
                    <a:pt x="75" y="80"/>
                  </a:cubicBezTo>
                  <a:cubicBezTo>
                    <a:pt x="74" y="81"/>
                    <a:pt x="74" y="81"/>
                    <a:pt x="74" y="81"/>
                  </a:cubicBezTo>
                  <a:cubicBezTo>
                    <a:pt x="73" y="82"/>
                    <a:pt x="72" y="83"/>
                    <a:pt x="71" y="84"/>
                  </a:cubicBezTo>
                  <a:cubicBezTo>
                    <a:pt x="69" y="86"/>
                    <a:pt x="68" y="87"/>
                    <a:pt x="66" y="88"/>
                  </a:cubicBezTo>
                  <a:cubicBezTo>
                    <a:pt x="64" y="89"/>
                    <a:pt x="61" y="90"/>
                    <a:pt x="58" y="91"/>
                  </a:cubicBezTo>
                  <a:cubicBezTo>
                    <a:pt x="55" y="92"/>
                    <a:pt x="51" y="92"/>
                    <a:pt x="48" y="92"/>
                  </a:cubicBezTo>
                  <a:cubicBezTo>
                    <a:pt x="38" y="92"/>
                    <a:pt x="30" y="89"/>
                    <a:pt x="24" y="82"/>
                  </a:cubicBezTo>
                  <a:cubicBezTo>
                    <a:pt x="18" y="74"/>
                    <a:pt x="15" y="65"/>
                    <a:pt x="15" y="52"/>
                  </a:cubicBezTo>
                  <a:cubicBezTo>
                    <a:pt x="15" y="40"/>
                    <a:pt x="18" y="31"/>
                    <a:pt x="25" y="23"/>
                  </a:cubicBezTo>
                  <a:cubicBezTo>
                    <a:pt x="31" y="16"/>
                    <a:pt x="39" y="13"/>
                    <a:pt x="48" y="13"/>
                  </a:cubicBezTo>
                  <a:cubicBezTo>
                    <a:pt x="51" y="13"/>
                    <a:pt x="54" y="13"/>
                    <a:pt x="57" y="14"/>
                  </a:cubicBezTo>
                  <a:cubicBezTo>
                    <a:pt x="60" y="14"/>
                    <a:pt x="62" y="15"/>
                    <a:pt x="64" y="16"/>
                  </a:cubicBezTo>
                  <a:cubicBezTo>
                    <a:pt x="66" y="17"/>
                    <a:pt x="67" y="18"/>
                    <a:pt x="69" y="19"/>
                  </a:cubicBezTo>
                  <a:cubicBezTo>
                    <a:pt x="71" y="21"/>
                    <a:pt x="72" y="22"/>
                    <a:pt x="73" y="23"/>
                  </a:cubicBezTo>
                  <a:cubicBezTo>
                    <a:pt x="74" y="24"/>
                    <a:pt x="74" y="25"/>
                    <a:pt x="75" y="26"/>
                  </a:cubicBezTo>
                  <a:cubicBezTo>
                    <a:pt x="76" y="27"/>
                    <a:pt x="76" y="27"/>
                    <a:pt x="76" y="27"/>
                  </a:cubicBezTo>
                  <a:cubicBezTo>
                    <a:pt x="86" y="18"/>
                    <a:pt x="86" y="18"/>
                    <a:pt x="86" y="18"/>
                  </a:cubicBezTo>
                  <a:cubicBezTo>
                    <a:pt x="77" y="6"/>
                    <a:pt x="64" y="0"/>
                    <a:pt x="48" y="0"/>
                  </a:cubicBezTo>
                  <a:cubicBezTo>
                    <a:pt x="35" y="0"/>
                    <a:pt x="23" y="4"/>
                    <a:pt x="14" y="14"/>
                  </a:cubicBezTo>
                  <a:cubicBezTo>
                    <a:pt x="4" y="24"/>
                    <a:pt x="0" y="36"/>
                    <a:pt x="0" y="52"/>
                  </a:cubicBezTo>
                  <a:cubicBezTo>
                    <a:pt x="0" y="69"/>
                    <a:pt x="4" y="82"/>
                    <a:pt x="13" y="91"/>
                  </a:cubicBezTo>
                  <a:cubicBezTo>
                    <a:pt x="21" y="101"/>
                    <a:pt x="32" y="106"/>
                    <a:pt x="45" y="106"/>
                  </a:cubicBezTo>
                  <a:cubicBezTo>
                    <a:pt x="50" y="106"/>
                    <a:pt x="54" y="105"/>
                    <a:pt x="57" y="104"/>
                  </a:cubicBezTo>
                  <a:cubicBezTo>
                    <a:pt x="61" y="103"/>
                    <a:pt x="64" y="102"/>
                    <a:pt x="66" y="101"/>
                  </a:cubicBezTo>
                  <a:cubicBezTo>
                    <a:pt x="69" y="100"/>
                    <a:pt x="71" y="99"/>
                    <a:pt x="73" y="97"/>
                  </a:cubicBezTo>
                  <a:cubicBezTo>
                    <a:pt x="75" y="95"/>
                    <a:pt x="76" y="94"/>
                    <a:pt x="76" y="94"/>
                  </a:cubicBezTo>
                  <a:cubicBezTo>
                    <a:pt x="77" y="93"/>
                    <a:pt x="77" y="93"/>
                    <a:pt x="78" y="92"/>
                  </a:cubicBezTo>
                  <a:cubicBezTo>
                    <a:pt x="79" y="104"/>
                    <a:pt x="79" y="104"/>
                    <a:pt x="79" y="104"/>
                  </a:cubicBezTo>
                  <a:cubicBezTo>
                    <a:pt x="89" y="104"/>
                    <a:pt x="89" y="104"/>
                    <a:pt x="89" y="104"/>
                  </a:cubicBezTo>
                  <a:cubicBezTo>
                    <a:pt x="89" y="51"/>
                    <a:pt x="89" y="51"/>
                    <a:pt x="89" y="51"/>
                  </a:cubicBezTo>
                  <a:cubicBezTo>
                    <a:pt x="50" y="51"/>
                    <a:pt x="50" y="51"/>
                    <a:pt x="50" y="51"/>
                  </a:cubicBezTo>
                  <a:lnTo>
                    <a:pt x="50" y="6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1" name="Freeform 7">
              <a:extLst>
                <a:ext uri="{FF2B5EF4-FFF2-40B4-BE49-F238E27FC236}">
                  <a16:creationId xmlns:a16="http://schemas.microsoft.com/office/drawing/2014/main" id="{5E276722-5197-B412-82F4-CAE376DBBFED}"/>
                </a:ext>
              </a:extLst>
            </p:cNvPr>
            <p:cNvSpPr>
              <a:spLocks/>
            </p:cNvSpPr>
            <p:nvPr/>
          </p:nvSpPr>
          <p:spPr bwMode="auto">
            <a:xfrm>
              <a:off x="1246188" y="436563"/>
              <a:ext cx="34925" cy="63500"/>
            </a:xfrm>
            <a:custGeom>
              <a:avLst/>
              <a:gdLst>
                <a:gd name="T0" fmla="*/ 23 w 43"/>
                <a:gd name="T1" fmla="*/ 5 h 77"/>
                <a:gd name="T2" fmla="*/ 14 w 43"/>
                <a:gd name="T3" fmla="*/ 17 h 77"/>
                <a:gd name="T4" fmla="*/ 13 w 43"/>
                <a:gd name="T5" fmla="*/ 2 h 77"/>
                <a:gd name="T6" fmla="*/ 0 w 43"/>
                <a:gd name="T7" fmla="*/ 2 h 77"/>
                <a:gd name="T8" fmla="*/ 0 w 43"/>
                <a:gd name="T9" fmla="*/ 77 h 77"/>
                <a:gd name="T10" fmla="*/ 14 w 43"/>
                <a:gd name="T11" fmla="*/ 77 h 77"/>
                <a:gd name="T12" fmla="*/ 14 w 43"/>
                <a:gd name="T13" fmla="*/ 35 h 77"/>
                <a:gd name="T14" fmla="*/ 24 w 43"/>
                <a:gd name="T15" fmla="*/ 18 h 77"/>
                <a:gd name="T16" fmla="*/ 35 w 43"/>
                <a:gd name="T17" fmla="*/ 14 h 77"/>
                <a:gd name="T18" fmla="*/ 41 w 43"/>
                <a:gd name="T19" fmla="*/ 15 h 77"/>
                <a:gd name="T20" fmla="*/ 43 w 43"/>
                <a:gd name="T21" fmla="*/ 1 h 77"/>
                <a:gd name="T22" fmla="*/ 37 w 43"/>
                <a:gd name="T23" fmla="*/ 0 h 77"/>
                <a:gd name="T24" fmla="*/ 23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3" y="5"/>
                  </a:moveTo>
                  <a:cubicBezTo>
                    <a:pt x="19" y="8"/>
                    <a:pt x="16" y="12"/>
                    <a:pt x="14" y="17"/>
                  </a:cubicBezTo>
                  <a:cubicBezTo>
                    <a:pt x="13" y="2"/>
                    <a:pt x="13" y="2"/>
                    <a:pt x="13" y="2"/>
                  </a:cubicBezTo>
                  <a:cubicBezTo>
                    <a:pt x="0" y="2"/>
                    <a:pt x="0" y="2"/>
                    <a:pt x="0" y="2"/>
                  </a:cubicBezTo>
                  <a:cubicBezTo>
                    <a:pt x="0" y="77"/>
                    <a:pt x="0" y="77"/>
                    <a:pt x="0" y="77"/>
                  </a:cubicBezTo>
                  <a:cubicBezTo>
                    <a:pt x="14" y="77"/>
                    <a:pt x="14" y="77"/>
                    <a:pt x="14" y="77"/>
                  </a:cubicBezTo>
                  <a:cubicBezTo>
                    <a:pt x="14" y="35"/>
                    <a:pt x="14" y="35"/>
                    <a:pt x="14" y="35"/>
                  </a:cubicBezTo>
                  <a:cubicBezTo>
                    <a:pt x="15" y="27"/>
                    <a:pt x="19" y="22"/>
                    <a:pt x="24" y="18"/>
                  </a:cubicBezTo>
                  <a:cubicBezTo>
                    <a:pt x="28" y="16"/>
                    <a:pt x="31" y="14"/>
                    <a:pt x="35" y="14"/>
                  </a:cubicBezTo>
                  <a:cubicBezTo>
                    <a:pt x="37" y="14"/>
                    <a:pt x="39" y="15"/>
                    <a:pt x="41" y="15"/>
                  </a:cubicBezTo>
                  <a:cubicBezTo>
                    <a:pt x="43" y="1"/>
                    <a:pt x="43" y="1"/>
                    <a:pt x="43" y="1"/>
                  </a:cubicBezTo>
                  <a:cubicBezTo>
                    <a:pt x="37" y="0"/>
                    <a:pt x="37" y="0"/>
                    <a:pt x="37" y="0"/>
                  </a:cubicBezTo>
                  <a:cubicBezTo>
                    <a:pt x="32" y="0"/>
                    <a:pt x="27" y="2"/>
                    <a:pt x="23"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 name="Freeform 8">
              <a:extLst>
                <a:ext uri="{FF2B5EF4-FFF2-40B4-BE49-F238E27FC236}">
                  <a16:creationId xmlns:a16="http://schemas.microsoft.com/office/drawing/2014/main" id="{030C0CC0-0956-B1B0-70A8-800FA865F98A}"/>
                </a:ext>
              </a:extLst>
            </p:cNvPr>
            <p:cNvSpPr>
              <a:spLocks noEditPoints="1"/>
            </p:cNvSpPr>
            <p:nvPr/>
          </p:nvSpPr>
          <p:spPr bwMode="auto">
            <a:xfrm>
              <a:off x="1284288" y="438150"/>
              <a:ext cx="60325" cy="63500"/>
            </a:xfrm>
            <a:custGeom>
              <a:avLst/>
              <a:gdLst>
                <a:gd name="T0" fmla="*/ 36 w 72"/>
                <a:gd name="T1" fmla="*/ 0 h 78"/>
                <a:gd name="T2" fmla="*/ 10 w 72"/>
                <a:gd name="T3" fmla="*/ 10 h 78"/>
                <a:gd name="T4" fmla="*/ 0 w 72"/>
                <a:gd name="T5" fmla="*/ 39 h 78"/>
                <a:gd name="T6" fmla="*/ 10 w 72"/>
                <a:gd name="T7" fmla="*/ 67 h 78"/>
                <a:gd name="T8" fmla="*/ 36 w 72"/>
                <a:gd name="T9" fmla="*/ 78 h 78"/>
                <a:gd name="T10" fmla="*/ 62 w 72"/>
                <a:gd name="T11" fmla="*/ 67 h 78"/>
                <a:gd name="T12" fmla="*/ 72 w 72"/>
                <a:gd name="T13" fmla="*/ 39 h 78"/>
                <a:gd name="T14" fmla="*/ 62 w 72"/>
                <a:gd name="T15" fmla="*/ 10 h 78"/>
                <a:gd name="T16" fmla="*/ 36 w 72"/>
                <a:gd name="T17" fmla="*/ 0 h 78"/>
                <a:gd name="T18" fmla="*/ 52 w 72"/>
                <a:gd name="T19" fmla="*/ 59 h 78"/>
                <a:gd name="T20" fmla="*/ 36 w 72"/>
                <a:gd name="T21" fmla="*/ 66 h 78"/>
                <a:gd name="T22" fmla="*/ 20 w 72"/>
                <a:gd name="T23" fmla="*/ 59 h 78"/>
                <a:gd name="T24" fmla="*/ 15 w 72"/>
                <a:gd name="T25" fmla="*/ 39 h 78"/>
                <a:gd name="T26" fmla="*/ 20 w 72"/>
                <a:gd name="T27" fmla="*/ 19 h 78"/>
                <a:gd name="T28" fmla="*/ 36 w 72"/>
                <a:gd name="T29" fmla="*/ 11 h 78"/>
                <a:gd name="T30" fmla="*/ 52 w 72"/>
                <a:gd name="T31" fmla="*/ 19 h 78"/>
                <a:gd name="T32" fmla="*/ 57 w 72"/>
                <a:gd name="T33" fmla="*/ 39 h 78"/>
                <a:gd name="T34" fmla="*/ 52 w 72"/>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78">
                  <a:moveTo>
                    <a:pt x="36" y="0"/>
                  </a:moveTo>
                  <a:cubicBezTo>
                    <a:pt x="25" y="0"/>
                    <a:pt x="16" y="3"/>
                    <a:pt x="10" y="10"/>
                  </a:cubicBezTo>
                  <a:cubicBezTo>
                    <a:pt x="3" y="17"/>
                    <a:pt x="0" y="27"/>
                    <a:pt x="0" y="39"/>
                  </a:cubicBezTo>
                  <a:cubicBezTo>
                    <a:pt x="0" y="51"/>
                    <a:pt x="3" y="60"/>
                    <a:pt x="10" y="67"/>
                  </a:cubicBezTo>
                  <a:cubicBezTo>
                    <a:pt x="16" y="74"/>
                    <a:pt x="25" y="78"/>
                    <a:pt x="36" y="78"/>
                  </a:cubicBezTo>
                  <a:cubicBezTo>
                    <a:pt x="47" y="78"/>
                    <a:pt x="56" y="74"/>
                    <a:pt x="62" y="67"/>
                  </a:cubicBezTo>
                  <a:cubicBezTo>
                    <a:pt x="69" y="60"/>
                    <a:pt x="72" y="51"/>
                    <a:pt x="72" y="39"/>
                  </a:cubicBezTo>
                  <a:cubicBezTo>
                    <a:pt x="72" y="27"/>
                    <a:pt x="69" y="17"/>
                    <a:pt x="62"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0" y="19"/>
                  </a:cubicBezTo>
                  <a:cubicBezTo>
                    <a:pt x="24" y="14"/>
                    <a:pt x="29" y="11"/>
                    <a:pt x="36" y="11"/>
                  </a:cubicBezTo>
                  <a:cubicBezTo>
                    <a:pt x="43" y="11"/>
                    <a:pt x="48" y="14"/>
                    <a:pt x="52" y="19"/>
                  </a:cubicBezTo>
                  <a:cubicBezTo>
                    <a:pt x="56" y="24"/>
                    <a:pt x="57" y="30"/>
                    <a:pt x="57" y="39"/>
                  </a:cubicBezTo>
                  <a:cubicBezTo>
                    <a:pt x="57" y="47"/>
                    <a:pt x="56" y="54"/>
                    <a:pt x="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 name="Freeform 9">
              <a:extLst>
                <a:ext uri="{FF2B5EF4-FFF2-40B4-BE49-F238E27FC236}">
                  <a16:creationId xmlns:a16="http://schemas.microsoft.com/office/drawing/2014/main" id="{88BAE485-97CC-07B4-6CBC-75F7EB1F86CD}"/>
                </a:ext>
              </a:extLst>
            </p:cNvPr>
            <p:cNvSpPr>
              <a:spLocks/>
            </p:cNvSpPr>
            <p:nvPr/>
          </p:nvSpPr>
          <p:spPr bwMode="auto">
            <a:xfrm>
              <a:off x="1350963" y="438150"/>
              <a:ext cx="90488" cy="61913"/>
            </a:xfrm>
            <a:custGeom>
              <a:avLst/>
              <a:gdLst>
                <a:gd name="T0" fmla="*/ 41 w 57"/>
                <a:gd name="T1" fmla="*/ 31 h 39"/>
                <a:gd name="T2" fmla="*/ 32 w 57"/>
                <a:gd name="T3" fmla="*/ 0 h 39"/>
                <a:gd name="T4" fmla="*/ 24 w 57"/>
                <a:gd name="T5" fmla="*/ 0 h 39"/>
                <a:gd name="T6" fmla="*/ 16 w 57"/>
                <a:gd name="T7" fmla="*/ 31 h 39"/>
                <a:gd name="T8" fmla="*/ 8 w 57"/>
                <a:gd name="T9" fmla="*/ 0 h 39"/>
                <a:gd name="T10" fmla="*/ 0 w 57"/>
                <a:gd name="T11" fmla="*/ 0 h 39"/>
                <a:gd name="T12" fmla="*/ 12 w 57"/>
                <a:gd name="T13" fmla="*/ 39 h 39"/>
                <a:gd name="T14" fmla="*/ 20 w 57"/>
                <a:gd name="T15" fmla="*/ 39 h 39"/>
                <a:gd name="T16" fmla="*/ 28 w 57"/>
                <a:gd name="T17" fmla="*/ 9 h 39"/>
                <a:gd name="T18" fmla="*/ 37 w 57"/>
                <a:gd name="T19" fmla="*/ 39 h 39"/>
                <a:gd name="T20" fmla="*/ 45 w 57"/>
                <a:gd name="T21" fmla="*/ 39 h 39"/>
                <a:gd name="T22" fmla="*/ 57 w 57"/>
                <a:gd name="T23" fmla="*/ 0 h 39"/>
                <a:gd name="T24" fmla="*/ 49 w 57"/>
                <a:gd name="T25" fmla="*/ 0 h 39"/>
                <a:gd name="T26" fmla="*/ 41 w 57"/>
                <a:gd name="T27" fmla="*/ 3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7" h="39">
                  <a:moveTo>
                    <a:pt x="41" y="31"/>
                  </a:moveTo>
                  <a:lnTo>
                    <a:pt x="32" y="0"/>
                  </a:lnTo>
                  <a:lnTo>
                    <a:pt x="24" y="0"/>
                  </a:lnTo>
                  <a:lnTo>
                    <a:pt x="16" y="31"/>
                  </a:lnTo>
                  <a:lnTo>
                    <a:pt x="8" y="0"/>
                  </a:lnTo>
                  <a:lnTo>
                    <a:pt x="0" y="0"/>
                  </a:lnTo>
                  <a:lnTo>
                    <a:pt x="12" y="39"/>
                  </a:lnTo>
                  <a:lnTo>
                    <a:pt x="20" y="39"/>
                  </a:lnTo>
                  <a:lnTo>
                    <a:pt x="28" y="9"/>
                  </a:lnTo>
                  <a:lnTo>
                    <a:pt x="37" y="39"/>
                  </a:lnTo>
                  <a:lnTo>
                    <a:pt x="45" y="39"/>
                  </a:lnTo>
                  <a:lnTo>
                    <a:pt x="57" y="0"/>
                  </a:lnTo>
                  <a:lnTo>
                    <a:pt x="49" y="0"/>
                  </a:lnTo>
                  <a:lnTo>
                    <a:pt x="41" y="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 name="Freeform 10">
              <a:extLst>
                <a:ext uri="{FF2B5EF4-FFF2-40B4-BE49-F238E27FC236}">
                  <a16:creationId xmlns:a16="http://schemas.microsoft.com/office/drawing/2014/main" id="{E0EE8424-6820-BE0B-2C64-487E7DD59BC7}"/>
                </a:ext>
              </a:extLst>
            </p:cNvPr>
            <p:cNvSpPr>
              <a:spLocks/>
            </p:cNvSpPr>
            <p:nvPr/>
          </p:nvSpPr>
          <p:spPr bwMode="auto">
            <a:xfrm>
              <a:off x="1446213" y="422275"/>
              <a:ext cx="38100" cy="79375"/>
            </a:xfrm>
            <a:custGeom>
              <a:avLst/>
              <a:gdLst>
                <a:gd name="T0" fmla="*/ 26 w 46"/>
                <a:gd name="T1" fmla="*/ 0 h 97"/>
                <a:gd name="T2" fmla="*/ 13 w 46"/>
                <a:gd name="T3" fmla="*/ 0 h 97"/>
                <a:gd name="T4" fmla="*/ 11 w 46"/>
                <a:gd name="T5" fmla="*/ 20 h 97"/>
                <a:gd name="T6" fmla="*/ 0 w 46"/>
                <a:gd name="T7" fmla="*/ 20 h 97"/>
                <a:gd name="T8" fmla="*/ 0 w 46"/>
                <a:gd name="T9" fmla="*/ 31 h 97"/>
                <a:gd name="T10" fmla="*/ 11 w 46"/>
                <a:gd name="T11" fmla="*/ 31 h 97"/>
                <a:gd name="T12" fmla="*/ 11 w 46"/>
                <a:gd name="T13" fmla="*/ 72 h 97"/>
                <a:gd name="T14" fmla="*/ 16 w 46"/>
                <a:gd name="T15" fmla="*/ 91 h 97"/>
                <a:gd name="T16" fmla="*/ 32 w 46"/>
                <a:gd name="T17" fmla="*/ 97 h 97"/>
                <a:gd name="T18" fmla="*/ 46 w 46"/>
                <a:gd name="T19" fmla="*/ 95 h 97"/>
                <a:gd name="T20" fmla="*/ 44 w 46"/>
                <a:gd name="T21" fmla="*/ 84 h 97"/>
                <a:gd name="T22" fmla="*/ 36 w 46"/>
                <a:gd name="T23" fmla="*/ 85 h 97"/>
                <a:gd name="T24" fmla="*/ 28 w 46"/>
                <a:gd name="T25" fmla="*/ 82 h 97"/>
                <a:gd name="T26" fmla="*/ 26 w 46"/>
                <a:gd name="T27" fmla="*/ 70 h 97"/>
                <a:gd name="T28" fmla="*/ 26 w 46"/>
                <a:gd name="T29" fmla="*/ 31 h 97"/>
                <a:gd name="T30" fmla="*/ 46 w 46"/>
                <a:gd name="T31" fmla="*/ 31 h 97"/>
                <a:gd name="T32" fmla="*/ 46 w 46"/>
                <a:gd name="T33" fmla="*/ 20 h 97"/>
                <a:gd name="T34" fmla="*/ 26 w 46"/>
                <a:gd name="T35" fmla="*/ 20 h 97"/>
                <a:gd name="T36" fmla="*/ 26 w 46"/>
                <a:gd name="T37"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6" h="97">
                  <a:moveTo>
                    <a:pt x="26" y="0"/>
                  </a:moveTo>
                  <a:cubicBezTo>
                    <a:pt x="13" y="0"/>
                    <a:pt x="13" y="0"/>
                    <a:pt x="13" y="0"/>
                  </a:cubicBezTo>
                  <a:cubicBezTo>
                    <a:pt x="11" y="20"/>
                    <a:pt x="11" y="20"/>
                    <a:pt x="11" y="20"/>
                  </a:cubicBezTo>
                  <a:cubicBezTo>
                    <a:pt x="0" y="20"/>
                    <a:pt x="0" y="20"/>
                    <a:pt x="0" y="20"/>
                  </a:cubicBezTo>
                  <a:cubicBezTo>
                    <a:pt x="0" y="31"/>
                    <a:pt x="0" y="31"/>
                    <a:pt x="0" y="31"/>
                  </a:cubicBezTo>
                  <a:cubicBezTo>
                    <a:pt x="11" y="31"/>
                    <a:pt x="11" y="31"/>
                    <a:pt x="11" y="31"/>
                  </a:cubicBezTo>
                  <a:cubicBezTo>
                    <a:pt x="11" y="72"/>
                    <a:pt x="11" y="72"/>
                    <a:pt x="11" y="72"/>
                  </a:cubicBezTo>
                  <a:cubicBezTo>
                    <a:pt x="11" y="81"/>
                    <a:pt x="13" y="88"/>
                    <a:pt x="16" y="91"/>
                  </a:cubicBezTo>
                  <a:cubicBezTo>
                    <a:pt x="20" y="95"/>
                    <a:pt x="25" y="97"/>
                    <a:pt x="32" y="97"/>
                  </a:cubicBezTo>
                  <a:cubicBezTo>
                    <a:pt x="38" y="97"/>
                    <a:pt x="42" y="96"/>
                    <a:pt x="46" y="95"/>
                  </a:cubicBezTo>
                  <a:cubicBezTo>
                    <a:pt x="44" y="84"/>
                    <a:pt x="44" y="84"/>
                    <a:pt x="44" y="84"/>
                  </a:cubicBezTo>
                  <a:cubicBezTo>
                    <a:pt x="42" y="85"/>
                    <a:pt x="39" y="85"/>
                    <a:pt x="36" y="85"/>
                  </a:cubicBezTo>
                  <a:cubicBezTo>
                    <a:pt x="33" y="85"/>
                    <a:pt x="30" y="84"/>
                    <a:pt x="28" y="82"/>
                  </a:cubicBezTo>
                  <a:cubicBezTo>
                    <a:pt x="27" y="80"/>
                    <a:pt x="26" y="76"/>
                    <a:pt x="26" y="70"/>
                  </a:cubicBezTo>
                  <a:cubicBezTo>
                    <a:pt x="26" y="31"/>
                    <a:pt x="26" y="31"/>
                    <a:pt x="26" y="31"/>
                  </a:cubicBezTo>
                  <a:cubicBezTo>
                    <a:pt x="46" y="31"/>
                    <a:pt x="46" y="31"/>
                    <a:pt x="46" y="31"/>
                  </a:cubicBezTo>
                  <a:cubicBezTo>
                    <a:pt x="46" y="20"/>
                    <a:pt x="46" y="20"/>
                    <a:pt x="46" y="20"/>
                  </a:cubicBezTo>
                  <a:cubicBezTo>
                    <a:pt x="26" y="20"/>
                    <a:pt x="26" y="20"/>
                    <a:pt x="26" y="20"/>
                  </a:cubicBezTo>
                  <a:lnTo>
                    <a:pt x="2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5" name="Freeform 11">
              <a:extLst>
                <a:ext uri="{FF2B5EF4-FFF2-40B4-BE49-F238E27FC236}">
                  <a16:creationId xmlns:a16="http://schemas.microsoft.com/office/drawing/2014/main" id="{493BFF13-D216-7236-ADB3-513803D7A451}"/>
                </a:ext>
              </a:extLst>
            </p:cNvPr>
            <p:cNvSpPr>
              <a:spLocks/>
            </p:cNvSpPr>
            <p:nvPr/>
          </p:nvSpPr>
          <p:spPr bwMode="auto">
            <a:xfrm>
              <a:off x="1497013" y="412750"/>
              <a:ext cx="52388" cy="87313"/>
            </a:xfrm>
            <a:custGeom>
              <a:avLst/>
              <a:gdLst>
                <a:gd name="T0" fmla="*/ 39 w 64"/>
                <a:gd name="T1" fmla="*/ 30 h 106"/>
                <a:gd name="T2" fmla="*/ 14 w 64"/>
                <a:gd name="T3" fmla="*/ 45 h 106"/>
                <a:gd name="T4" fmla="*/ 14 w 64"/>
                <a:gd name="T5" fmla="*/ 0 h 106"/>
                <a:gd name="T6" fmla="*/ 0 w 64"/>
                <a:gd name="T7" fmla="*/ 0 h 106"/>
                <a:gd name="T8" fmla="*/ 0 w 64"/>
                <a:gd name="T9" fmla="*/ 106 h 106"/>
                <a:gd name="T10" fmla="*/ 14 w 64"/>
                <a:gd name="T11" fmla="*/ 106 h 106"/>
                <a:gd name="T12" fmla="*/ 14 w 64"/>
                <a:gd name="T13" fmla="*/ 62 h 106"/>
                <a:gd name="T14" fmla="*/ 21 w 64"/>
                <a:gd name="T15" fmla="*/ 49 h 106"/>
                <a:gd name="T16" fmla="*/ 34 w 64"/>
                <a:gd name="T17" fmla="*/ 42 h 106"/>
                <a:gd name="T18" fmla="*/ 46 w 64"/>
                <a:gd name="T19" fmla="*/ 47 h 106"/>
                <a:gd name="T20" fmla="*/ 49 w 64"/>
                <a:gd name="T21" fmla="*/ 62 h 106"/>
                <a:gd name="T22" fmla="*/ 49 w 64"/>
                <a:gd name="T23" fmla="*/ 106 h 106"/>
                <a:gd name="T24" fmla="*/ 64 w 64"/>
                <a:gd name="T25" fmla="*/ 106 h 106"/>
                <a:gd name="T26" fmla="*/ 64 w 64"/>
                <a:gd name="T27" fmla="*/ 58 h 106"/>
                <a:gd name="T28" fmla="*/ 57 w 64"/>
                <a:gd name="T29" fmla="*/ 37 h 106"/>
                <a:gd name="T30" fmla="*/ 39 w 64"/>
                <a:gd name="T31" fmla="*/ 3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4" h="106">
                  <a:moveTo>
                    <a:pt x="39" y="30"/>
                  </a:moveTo>
                  <a:cubicBezTo>
                    <a:pt x="29" y="30"/>
                    <a:pt x="20" y="35"/>
                    <a:pt x="14" y="45"/>
                  </a:cubicBezTo>
                  <a:cubicBezTo>
                    <a:pt x="14" y="0"/>
                    <a:pt x="14" y="0"/>
                    <a:pt x="14" y="0"/>
                  </a:cubicBezTo>
                  <a:cubicBezTo>
                    <a:pt x="0" y="0"/>
                    <a:pt x="0" y="0"/>
                    <a:pt x="0" y="0"/>
                  </a:cubicBezTo>
                  <a:cubicBezTo>
                    <a:pt x="0" y="106"/>
                    <a:pt x="0" y="106"/>
                    <a:pt x="0" y="106"/>
                  </a:cubicBezTo>
                  <a:cubicBezTo>
                    <a:pt x="14" y="106"/>
                    <a:pt x="14" y="106"/>
                    <a:pt x="14" y="106"/>
                  </a:cubicBezTo>
                  <a:cubicBezTo>
                    <a:pt x="14" y="62"/>
                    <a:pt x="14" y="62"/>
                    <a:pt x="14" y="62"/>
                  </a:cubicBezTo>
                  <a:cubicBezTo>
                    <a:pt x="15" y="57"/>
                    <a:pt x="17" y="53"/>
                    <a:pt x="21" y="49"/>
                  </a:cubicBezTo>
                  <a:cubicBezTo>
                    <a:pt x="25" y="44"/>
                    <a:pt x="29" y="42"/>
                    <a:pt x="34" y="42"/>
                  </a:cubicBezTo>
                  <a:cubicBezTo>
                    <a:pt x="40" y="42"/>
                    <a:pt x="44" y="44"/>
                    <a:pt x="46" y="47"/>
                  </a:cubicBezTo>
                  <a:cubicBezTo>
                    <a:pt x="48" y="50"/>
                    <a:pt x="49" y="55"/>
                    <a:pt x="49" y="62"/>
                  </a:cubicBezTo>
                  <a:cubicBezTo>
                    <a:pt x="49" y="106"/>
                    <a:pt x="49" y="106"/>
                    <a:pt x="49" y="106"/>
                  </a:cubicBezTo>
                  <a:cubicBezTo>
                    <a:pt x="64" y="106"/>
                    <a:pt x="64" y="106"/>
                    <a:pt x="64" y="106"/>
                  </a:cubicBezTo>
                  <a:cubicBezTo>
                    <a:pt x="64" y="58"/>
                    <a:pt x="64" y="58"/>
                    <a:pt x="64" y="58"/>
                  </a:cubicBezTo>
                  <a:cubicBezTo>
                    <a:pt x="64" y="48"/>
                    <a:pt x="62" y="41"/>
                    <a:pt x="57" y="37"/>
                  </a:cubicBezTo>
                  <a:cubicBezTo>
                    <a:pt x="53" y="32"/>
                    <a:pt x="47" y="30"/>
                    <a:pt x="39"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 name="Freeform 12">
              <a:extLst>
                <a:ext uri="{FF2B5EF4-FFF2-40B4-BE49-F238E27FC236}">
                  <a16:creationId xmlns:a16="http://schemas.microsoft.com/office/drawing/2014/main" id="{A2FBFC85-5630-8BC3-A583-1DEC58BBCCA5}"/>
                </a:ext>
              </a:extLst>
            </p:cNvPr>
            <p:cNvSpPr>
              <a:spLocks noEditPoints="1"/>
            </p:cNvSpPr>
            <p:nvPr/>
          </p:nvSpPr>
          <p:spPr bwMode="auto">
            <a:xfrm>
              <a:off x="1581151" y="415925"/>
              <a:ext cx="77788" cy="84138"/>
            </a:xfrm>
            <a:custGeom>
              <a:avLst/>
              <a:gdLst>
                <a:gd name="T0" fmla="*/ 20 w 49"/>
                <a:gd name="T1" fmla="*/ 0 h 53"/>
                <a:gd name="T2" fmla="*/ 0 w 49"/>
                <a:gd name="T3" fmla="*/ 53 h 53"/>
                <a:gd name="T4" fmla="*/ 8 w 49"/>
                <a:gd name="T5" fmla="*/ 53 h 53"/>
                <a:gd name="T6" fmla="*/ 13 w 49"/>
                <a:gd name="T7" fmla="*/ 40 h 53"/>
                <a:gd name="T8" fmla="*/ 36 w 49"/>
                <a:gd name="T9" fmla="*/ 40 h 53"/>
                <a:gd name="T10" fmla="*/ 40 w 49"/>
                <a:gd name="T11" fmla="*/ 53 h 53"/>
                <a:gd name="T12" fmla="*/ 49 w 49"/>
                <a:gd name="T13" fmla="*/ 53 h 53"/>
                <a:gd name="T14" fmla="*/ 29 w 49"/>
                <a:gd name="T15" fmla="*/ 0 h 53"/>
                <a:gd name="T16" fmla="*/ 20 w 49"/>
                <a:gd name="T17" fmla="*/ 0 h 53"/>
                <a:gd name="T18" fmla="*/ 15 w 49"/>
                <a:gd name="T19" fmla="*/ 34 h 53"/>
                <a:gd name="T20" fmla="*/ 24 w 49"/>
                <a:gd name="T21" fmla="*/ 7 h 53"/>
                <a:gd name="T22" fmla="*/ 34 w 49"/>
                <a:gd name="T23" fmla="*/ 34 h 53"/>
                <a:gd name="T24" fmla="*/ 15 w 49"/>
                <a:gd name="T25" fmla="*/ 34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3">
                  <a:moveTo>
                    <a:pt x="20" y="0"/>
                  </a:moveTo>
                  <a:lnTo>
                    <a:pt x="0" y="53"/>
                  </a:lnTo>
                  <a:lnTo>
                    <a:pt x="8" y="53"/>
                  </a:lnTo>
                  <a:lnTo>
                    <a:pt x="13" y="40"/>
                  </a:lnTo>
                  <a:lnTo>
                    <a:pt x="36" y="40"/>
                  </a:lnTo>
                  <a:lnTo>
                    <a:pt x="40" y="53"/>
                  </a:lnTo>
                  <a:lnTo>
                    <a:pt x="49" y="53"/>
                  </a:lnTo>
                  <a:lnTo>
                    <a:pt x="29" y="0"/>
                  </a:lnTo>
                  <a:lnTo>
                    <a:pt x="20" y="0"/>
                  </a:lnTo>
                  <a:close/>
                  <a:moveTo>
                    <a:pt x="15" y="34"/>
                  </a:moveTo>
                  <a:lnTo>
                    <a:pt x="24" y="7"/>
                  </a:lnTo>
                  <a:lnTo>
                    <a:pt x="34" y="34"/>
                  </a:lnTo>
                  <a:lnTo>
                    <a:pt x="15" y="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 name="Freeform 14">
              <a:extLst>
                <a:ext uri="{FF2B5EF4-FFF2-40B4-BE49-F238E27FC236}">
                  <a16:creationId xmlns:a16="http://schemas.microsoft.com/office/drawing/2014/main" id="{FF83A1F9-4D22-902B-230C-EA48637DF2D8}"/>
                </a:ext>
              </a:extLst>
            </p:cNvPr>
            <p:cNvSpPr>
              <a:spLocks noEditPoints="1"/>
            </p:cNvSpPr>
            <p:nvPr/>
          </p:nvSpPr>
          <p:spPr bwMode="auto">
            <a:xfrm>
              <a:off x="1663701" y="412750"/>
              <a:ext cx="58738" cy="88900"/>
            </a:xfrm>
            <a:custGeom>
              <a:avLst/>
              <a:gdLst>
                <a:gd name="T0" fmla="*/ 57 w 71"/>
                <a:gd name="T1" fmla="*/ 43 h 108"/>
                <a:gd name="T2" fmla="*/ 55 w 71"/>
                <a:gd name="T3" fmla="*/ 40 h 108"/>
                <a:gd name="T4" fmla="*/ 51 w 71"/>
                <a:gd name="T5" fmla="*/ 36 h 108"/>
                <a:gd name="T6" fmla="*/ 43 w 71"/>
                <a:gd name="T7" fmla="*/ 31 h 108"/>
                <a:gd name="T8" fmla="*/ 33 w 71"/>
                <a:gd name="T9" fmla="*/ 30 h 108"/>
                <a:gd name="T10" fmla="*/ 9 w 71"/>
                <a:gd name="T11" fmla="*/ 41 h 108"/>
                <a:gd name="T12" fmla="*/ 0 w 71"/>
                <a:gd name="T13" fmla="*/ 69 h 108"/>
                <a:gd name="T14" fmla="*/ 8 w 71"/>
                <a:gd name="T15" fmla="*/ 97 h 108"/>
                <a:gd name="T16" fmla="*/ 32 w 71"/>
                <a:gd name="T17" fmla="*/ 108 h 108"/>
                <a:gd name="T18" fmla="*/ 37 w 71"/>
                <a:gd name="T19" fmla="*/ 107 h 108"/>
                <a:gd name="T20" fmla="*/ 42 w 71"/>
                <a:gd name="T21" fmla="*/ 106 h 108"/>
                <a:gd name="T22" fmla="*/ 46 w 71"/>
                <a:gd name="T23" fmla="*/ 104 h 108"/>
                <a:gd name="T24" fmla="*/ 49 w 71"/>
                <a:gd name="T25" fmla="*/ 103 h 108"/>
                <a:gd name="T26" fmla="*/ 52 w 71"/>
                <a:gd name="T27" fmla="*/ 100 h 108"/>
                <a:gd name="T28" fmla="*/ 54 w 71"/>
                <a:gd name="T29" fmla="*/ 98 h 108"/>
                <a:gd name="T30" fmla="*/ 55 w 71"/>
                <a:gd name="T31" fmla="*/ 97 h 108"/>
                <a:gd name="T32" fmla="*/ 56 w 71"/>
                <a:gd name="T33" fmla="*/ 95 h 108"/>
                <a:gd name="T34" fmla="*/ 57 w 71"/>
                <a:gd name="T35" fmla="*/ 95 h 108"/>
                <a:gd name="T36" fmla="*/ 59 w 71"/>
                <a:gd name="T37" fmla="*/ 106 h 108"/>
                <a:gd name="T38" fmla="*/ 71 w 71"/>
                <a:gd name="T39" fmla="*/ 106 h 108"/>
                <a:gd name="T40" fmla="*/ 71 w 71"/>
                <a:gd name="T41" fmla="*/ 0 h 108"/>
                <a:gd name="T42" fmla="*/ 57 w 71"/>
                <a:gd name="T43" fmla="*/ 0 h 108"/>
                <a:gd name="T44" fmla="*/ 57 w 71"/>
                <a:gd name="T45" fmla="*/ 43 h 108"/>
                <a:gd name="T46" fmla="*/ 51 w 71"/>
                <a:gd name="T47" fmla="*/ 88 h 108"/>
                <a:gd name="T48" fmla="*/ 36 w 71"/>
                <a:gd name="T49" fmla="*/ 96 h 108"/>
                <a:gd name="T50" fmla="*/ 20 w 71"/>
                <a:gd name="T51" fmla="*/ 88 h 108"/>
                <a:gd name="T52" fmla="*/ 15 w 71"/>
                <a:gd name="T53" fmla="*/ 68 h 108"/>
                <a:gd name="T54" fmla="*/ 21 w 71"/>
                <a:gd name="T55" fmla="*/ 49 h 108"/>
                <a:gd name="T56" fmla="*/ 36 w 71"/>
                <a:gd name="T57" fmla="*/ 41 h 108"/>
                <a:gd name="T58" fmla="*/ 51 w 71"/>
                <a:gd name="T59" fmla="*/ 49 h 108"/>
                <a:gd name="T60" fmla="*/ 57 w 71"/>
                <a:gd name="T61" fmla="*/ 68 h 108"/>
                <a:gd name="T62" fmla="*/ 51 w 71"/>
                <a:gd name="T63" fmla="*/ 8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1" h="108">
                  <a:moveTo>
                    <a:pt x="57" y="43"/>
                  </a:moveTo>
                  <a:cubicBezTo>
                    <a:pt x="56" y="42"/>
                    <a:pt x="56" y="41"/>
                    <a:pt x="55" y="40"/>
                  </a:cubicBezTo>
                  <a:cubicBezTo>
                    <a:pt x="54" y="39"/>
                    <a:pt x="53" y="38"/>
                    <a:pt x="51" y="36"/>
                  </a:cubicBezTo>
                  <a:cubicBezTo>
                    <a:pt x="49" y="34"/>
                    <a:pt x="46" y="33"/>
                    <a:pt x="43" y="31"/>
                  </a:cubicBezTo>
                  <a:cubicBezTo>
                    <a:pt x="40" y="30"/>
                    <a:pt x="37" y="30"/>
                    <a:pt x="33" y="30"/>
                  </a:cubicBezTo>
                  <a:cubicBezTo>
                    <a:pt x="23" y="30"/>
                    <a:pt x="15" y="33"/>
                    <a:pt x="9" y="41"/>
                  </a:cubicBezTo>
                  <a:cubicBezTo>
                    <a:pt x="3" y="48"/>
                    <a:pt x="0" y="57"/>
                    <a:pt x="0" y="69"/>
                  </a:cubicBezTo>
                  <a:cubicBezTo>
                    <a:pt x="0" y="80"/>
                    <a:pt x="3" y="90"/>
                    <a:pt x="8" y="97"/>
                  </a:cubicBezTo>
                  <a:cubicBezTo>
                    <a:pt x="14" y="104"/>
                    <a:pt x="22" y="108"/>
                    <a:pt x="32" y="108"/>
                  </a:cubicBezTo>
                  <a:cubicBezTo>
                    <a:pt x="34" y="108"/>
                    <a:pt x="35" y="108"/>
                    <a:pt x="37" y="107"/>
                  </a:cubicBezTo>
                  <a:cubicBezTo>
                    <a:pt x="39" y="107"/>
                    <a:pt x="41" y="107"/>
                    <a:pt x="42" y="106"/>
                  </a:cubicBezTo>
                  <a:cubicBezTo>
                    <a:pt x="43" y="106"/>
                    <a:pt x="45" y="105"/>
                    <a:pt x="46" y="104"/>
                  </a:cubicBezTo>
                  <a:cubicBezTo>
                    <a:pt x="47" y="104"/>
                    <a:pt x="48" y="103"/>
                    <a:pt x="49" y="103"/>
                  </a:cubicBezTo>
                  <a:cubicBezTo>
                    <a:pt x="50" y="102"/>
                    <a:pt x="51" y="101"/>
                    <a:pt x="52" y="100"/>
                  </a:cubicBezTo>
                  <a:cubicBezTo>
                    <a:pt x="53" y="100"/>
                    <a:pt x="53" y="99"/>
                    <a:pt x="54" y="98"/>
                  </a:cubicBezTo>
                  <a:cubicBezTo>
                    <a:pt x="54" y="98"/>
                    <a:pt x="55" y="97"/>
                    <a:pt x="55" y="97"/>
                  </a:cubicBezTo>
                  <a:cubicBezTo>
                    <a:pt x="56" y="96"/>
                    <a:pt x="56" y="96"/>
                    <a:pt x="56" y="95"/>
                  </a:cubicBezTo>
                  <a:cubicBezTo>
                    <a:pt x="57" y="95"/>
                    <a:pt x="57" y="95"/>
                    <a:pt x="57" y="95"/>
                  </a:cubicBezTo>
                  <a:cubicBezTo>
                    <a:pt x="59" y="106"/>
                    <a:pt x="59" y="106"/>
                    <a:pt x="59" y="106"/>
                  </a:cubicBezTo>
                  <a:cubicBezTo>
                    <a:pt x="71" y="106"/>
                    <a:pt x="71" y="106"/>
                    <a:pt x="71" y="106"/>
                  </a:cubicBezTo>
                  <a:cubicBezTo>
                    <a:pt x="71" y="0"/>
                    <a:pt x="71" y="0"/>
                    <a:pt x="71" y="0"/>
                  </a:cubicBezTo>
                  <a:cubicBezTo>
                    <a:pt x="57" y="0"/>
                    <a:pt x="57" y="0"/>
                    <a:pt x="57" y="0"/>
                  </a:cubicBezTo>
                  <a:lnTo>
                    <a:pt x="57" y="43"/>
                  </a:lnTo>
                  <a:close/>
                  <a:moveTo>
                    <a:pt x="51" y="88"/>
                  </a:moveTo>
                  <a:cubicBezTo>
                    <a:pt x="47" y="93"/>
                    <a:pt x="42" y="96"/>
                    <a:pt x="36" y="96"/>
                  </a:cubicBezTo>
                  <a:cubicBezTo>
                    <a:pt x="29" y="96"/>
                    <a:pt x="24" y="93"/>
                    <a:pt x="20" y="88"/>
                  </a:cubicBezTo>
                  <a:cubicBezTo>
                    <a:pt x="17" y="83"/>
                    <a:pt x="15" y="76"/>
                    <a:pt x="15" y="68"/>
                  </a:cubicBezTo>
                  <a:cubicBezTo>
                    <a:pt x="15" y="61"/>
                    <a:pt x="17" y="54"/>
                    <a:pt x="21" y="49"/>
                  </a:cubicBezTo>
                  <a:cubicBezTo>
                    <a:pt x="25" y="44"/>
                    <a:pt x="30" y="41"/>
                    <a:pt x="36" y="41"/>
                  </a:cubicBezTo>
                  <a:cubicBezTo>
                    <a:pt x="43" y="41"/>
                    <a:pt x="48" y="44"/>
                    <a:pt x="51" y="49"/>
                  </a:cubicBezTo>
                  <a:cubicBezTo>
                    <a:pt x="55" y="54"/>
                    <a:pt x="57" y="61"/>
                    <a:pt x="57" y="68"/>
                  </a:cubicBezTo>
                  <a:cubicBezTo>
                    <a:pt x="57" y="76"/>
                    <a:pt x="55" y="83"/>
                    <a:pt x="51" y="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 name="Freeform 15">
              <a:extLst>
                <a:ext uri="{FF2B5EF4-FFF2-40B4-BE49-F238E27FC236}">
                  <a16:creationId xmlns:a16="http://schemas.microsoft.com/office/drawing/2014/main" id="{B67964F5-8081-A3D8-089C-A081B2E521A9}"/>
                </a:ext>
              </a:extLst>
            </p:cNvPr>
            <p:cNvSpPr>
              <a:spLocks/>
            </p:cNvSpPr>
            <p:nvPr/>
          </p:nvSpPr>
          <p:spPr bwMode="auto">
            <a:xfrm>
              <a:off x="1733551" y="438150"/>
              <a:ext cx="60325" cy="61913"/>
            </a:xfrm>
            <a:custGeom>
              <a:avLst/>
              <a:gdLst>
                <a:gd name="T0" fmla="*/ 18 w 38"/>
                <a:gd name="T1" fmla="*/ 32 h 39"/>
                <a:gd name="T2" fmla="*/ 8 w 38"/>
                <a:gd name="T3" fmla="*/ 0 h 39"/>
                <a:gd name="T4" fmla="*/ 0 w 38"/>
                <a:gd name="T5" fmla="*/ 0 h 39"/>
                <a:gd name="T6" fmla="*/ 15 w 38"/>
                <a:gd name="T7" fmla="*/ 39 h 39"/>
                <a:gd name="T8" fmla="*/ 23 w 38"/>
                <a:gd name="T9" fmla="*/ 39 h 39"/>
                <a:gd name="T10" fmla="*/ 38 w 38"/>
                <a:gd name="T11" fmla="*/ 0 h 39"/>
                <a:gd name="T12" fmla="*/ 29 w 38"/>
                <a:gd name="T13" fmla="*/ 0 h 39"/>
                <a:gd name="T14" fmla="*/ 18 w 38"/>
                <a:gd name="T15" fmla="*/ 32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39">
                  <a:moveTo>
                    <a:pt x="18" y="32"/>
                  </a:moveTo>
                  <a:lnTo>
                    <a:pt x="8" y="0"/>
                  </a:lnTo>
                  <a:lnTo>
                    <a:pt x="0" y="0"/>
                  </a:lnTo>
                  <a:lnTo>
                    <a:pt x="15" y="39"/>
                  </a:lnTo>
                  <a:lnTo>
                    <a:pt x="23" y="39"/>
                  </a:lnTo>
                  <a:lnTo>
                    <a:pt x="38" y="0"/>
                  </a:lnTo>
                  <a:lnTo>
                    <a:pt x="29" y="0"/>
                  </a:lnTo>
                  <a:lnTo>
                    <a:pt x="18"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9" name="Freeform 16">
              <a:extLst>
                <a:ext uri="{FF2B5EF4-FFF2-40B4-BE49-F238E27FC236}">
                  <a16:creationId xmlns:a16="http://schemas.microsoft.com/office/drawing/2014/main" id="{C73E25E4-139B-A180-CBFD-59414A4BD238}"/>
                </a:ext>
              </a:extLst>
            </p:cNvPr>
            <p:cNvSpPr>
              <a:spLocks/>
            </p:cNvSpPr>
            <p:nvPr/>
          </p:nvSpPr>
          <p:spPr bwMode="auto">
            <a:xfrm>
              <a:off x="1801813" y="411163"/>
              <a:ext cx="15875" cy="14288"/>
            </a:xfrm>
            <a:custGeom>
              <a:avLst/>
              <a:gdLst>
                <a:gd name="T0" fmla="*/ 10 w 19"/>
                <a:gd name="T1" fmla="*/ 0 h 18"/>
                <a:gd name="T2" fmla="*/ 3 w 19"/>
                <a:gd name="T3" fmla="*/ 2 h 18"/>
                <a:gd name="T4" fmla="*/ 0 w 19"/>
                <a:gd name="T5" fmla="*/ 9 h 18"/>
                <a:gd name="T6" fmla="*/ 3 w 19"/>
                <a:gd name="T7" fmla="*/ 16 h 18"/>
                <a:gd name="T8" fmla="*/ 10 w 19"/>
                <a:gd name="T9" fmla="*/ 18 h 18"/>
                <a:gd name="T10" fmla="*/ 17 w 19"/>
                <a:gd name="T11" fmla="*/ 16 h 18"/>
                <a:gd name="T12" fmla="*/ 19 w 19"/>
                <a:gd name="T13" fmla="*/ 9 h 18"/>
                <a:gd name="T14" fmla="*/ 17 w 19"/>
                <a:gd name="T15" fmla="*/ 2 h 18"/>
                <a:gd name="T16" fmla="*/ 10 w 19"/>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8">
                  <a:moveTo>
                    <a:pt x="10" y="0"/>
                  </a:moveTo>
                  <a:cubicBezTo>
                    <a:pt x="7" y="0"/>
                    <a:pt x="5" y="1"/>
                    <a:pt x="3" y="2"/>
                  </a:cubicBezTo>
                  <a:cubicBezTo>
                    <a:pt x="1" y="4"/>
                    <a:pt x="0" y="7"/>
                    <a:pt x="0" y="9"/>
                  </a:cubicBezTo>
                  <a:cubicBezTo>
                    <a:pt x="0" y="12"/>
                    <a:pt x="1" y="14"/>
                    <a:pt x="3" y="16"/>
                  </a:cubicBezTo>
                  <a:cubicBezTo>
                    <a:pt x="5" y="17"/>
                    <a:pt x="7" y="18"/>
                    <a:pt x="10" y="18"/>
                  </a:cubicBezTo>
                  <a:cubicBezTo>
                    <a:pt x="13" y="18"/>
                    <a:pt x="15" y="17"/>
                    <a:pt x="17" y="16"/>
                  </a:cubicBezTo>
                  <a:cubicBezTo>
                    <a:pt x="18" y="14"/>
                    <a:pt x="19" y="12"/>
                    <a:pt x="19" y="9"/>
                  </a:cubicBezTo>
                  <a:cubicBezTo>
                    <a:pt x="19" y="6"/>
                    <a:pt x="18" y="4"/>
                    <a:pt x="17" y="2"/>
                  </a:cubicBezTo>
                  <a:cubicBezTo>
                    <a:pt x="15" y="1"/>
                    <a:pt x="12" y="0"/>
                    <a:pt x="1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 name="Rectangle 17">
              <a:extLst>
                <a:ext uri="{FF2B5EF4-FFF2-40B4-BE49-F238E27FC236}">
                  <a16:creationId xmlns:a16="http://schemas.microsoft.com/office/drawing/2014/main" id="{7B6F8562-C3CB-5305-FB0B-63FF8D97092D}"/>
                </a:ext>
              </a:extLst>
            </p:cNvPr>
            <p:cNvSpPr>
              <a:spLocks noChangeArrowheads="1"/>
            </p:cNvSpPr>
            <p:nvPr/>
          </p:nvSpPr>
          <p:spPr bwMode="auto">
            <a:xfrm>
              <a:off x="1804988" y="438150"/>
              <a:ext cx="11113" cy="619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 name="Freeform 18">
              <a:extLst>
                <a:ext uri="{FF2B5EF4-FFF2-40B4-BE49-F238E27FC236}">
                  <a16:creationId xmlns:a16="http://schemas.microsoft.com/office/drawing/2014/main" id="{AAAB2CA3-ACC4-BAB9-7B09-8D2F882AE852}"/>
                </a:ext>
              </a:extLst>
            </p:cNvPr>
            <p:cNvSpPr>
              <a:spLocks/>
            </p:cNvSpPr>
            <p:nvPr/>
          </p:nvSpPr>
          <p:spPr bwMode="auto">
            <a:xfrm>
              <a:off x="1828801" y="436563"/>
              <a:ext cx="47625" cy="65088"/>
            </a:xfrm>
            <a:custGeom>
              <a:avLst/>
              <a:gdLst>
                <a:gd name="T0" fmla="*/ 44 w 59"/>
                <a:gd name="T1" fmla="*/ 36 h 79"/>
                <a:gd name="T2" fmla="*/ 37 w 59"/>
                <a:gd name="T3" fmla="*/ 34 h 79"/>
                <a:gd name="T4" fmla="*/ 30 w 59"/>
                <a:gd name="T5" fmla="*/ 31 h 79"/>
                <a:gd name="T6" fmla="*/ 24 w 59"/>
                <a:gd name="T7" fmla="*/ 29 h 79"/>
                <a:gd name="T8" fmla="*/ 20 w 59"/>
                <a:gd name="T9" fmla="*/ 26 h 79"/>
                <a:gd name="T10" fmla="*/ 18 w 59"/>
                <a:gd name="T11" fmla="*/ 21 h 79"/>
                <a:gd name="T12" fmla="*/ 22 w 59"/>
                <a:gd name="T13" fmla="*/ 14 h 79"/>
                <a:gd name="T14" fmla="*/ 32 w 59"/>
                <a:gd name="T15" fmla="*/ 12 h 79"/>
                <a:gd name="T16" fmla="*/ 52 w 59"/>
                <a:gd name="T17" fmla="*/ 20 h 79"/>
                <a:gd name="T18" fmla="*/ 58 w 59"/>
                <a:gd name="T19" fmla="*/ 10 h 79"/>
                <a:gd name="T20" fmla="*/ 55 w 59"/>
                <a:gd name="T21" fmla="*/ 8 h 79"/>
                <a:gd name="T22" fmla="*/ 46 w 59"/>
                <a:gd name="T23" fmla="*/ 3 h 79"/>
                <a:gd name="T24" fmla="*/ 32 w 59"/>
                <a:gd name="T25" fmla="*/ 0 h 79"/>
                <a:gd name="T26" fmla="*/ 12 w 59"/>
                <a:gd name="T27" fmla="*/ 7 h 79"/>
                <a:gd name="T28" fmla="*/ 4 w 59"/>
                <a:gd name="T29" fmla="*/ 23 h 79"/>
                <a:gd name="T30" fmla="*/ 6 w 59"/>
                <a:gd name="T31" fmla="*/ 31 h 79"/>
                <a:gd name="T32" fmla="*/ 11 w 59"/>
                <a:gd name="T33" fmla="*/ 37 h 79"/>
                <a:gd name="T34" fmla="*/ 15 w 59"/>
                <a:gd name="T35" fmla="*/ 40 h 79"/>
                <a:gd name="T36" fmla="*/ 19 w 59"/>
                <a:gd name="T37" fmla="*/ 42 h 79"/>
                <a:gd name="T38" fmla="*/ 23 w 59"/>
                <a:gd name="T39" fmla="*/ 44 h 79"/>
                <a:gd name="T40" fmla="*/ 29 w 59"/>
                <a:gd name="T41" fmla="*/ 45 h 79"/>
                <a:gd name="T42" fmla="*/ 33 w 59"/>
                <a:gd name="T43" fmla="*/ 47 h 79"/>
                <a:gd name="T44" fmla="*/ 38 w 59"/>
                <a:gd name="T45" fmla="*/ 49 h 79"/>
                <a:gd name="T46" fmla="*/ 42 w 59"/>
                <a:gd name="T47" fmla="*/ 52 h 79"/>
                <a:gd name="T48" fmla="*/ 45 w 59"/>
                <a:gd name="T49" fmla="*/ 57 h 79"/>
                <a:gd name="T50" fmla="*/ 41 w 59"/>
                <a:gd name="T51" fmla="*/ 65 h 79"/>
                <a:gd name="T52" fmla="*/ 30 w 59"/>
                <a:gd name="T53" fmla="*/ 67 h 79"/>
                <a:gd name="T54" fmla="*/ 18 w 59"/>
                <a:gd name="T55" fmla="*/ 64 h 79"/>
                <a:gd name="T56" fmla="*/ 8 w 59"/>
                <a:gd name="T57" fmla="*/ 57 h 79"/>
                <a:gd name="T58" fmla="*/ 0 w 59"/>
                <a:gd name="T59" fmla="*/ 66 h 79"/>
                <a:gd name="T60" fmla="*/ 12 w 59"/>
                <a:gd name="T61" fmla="*/ 74 h 79"/>
                <a:gd name="T62" fmla="*/ 30 w 59"/>
                <a:gd name="T63" fmla="*/ 79 h 79"/>
                <a:gd name="T64" fmla="*/ 52 w 59"/>
                <a:gd name="T65" fmla="*/ 72 h 79"/>
                <a:gd name="T66" fmla="*/ 59 w 59"/>
                <a:gd name="T67" fmla="*/ 55 h 79"/>
                <a:gd name="T68" fmla="*/ 44 w 59"/>
                <a:gd name="T69" fmla="*/ 36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9" h="79">
                  <a:moveTo>
                    <a:pt x="44" y="36"/>
                  </a:moveTo>
                  <a:cubicBezTo>
                    <a:pt x="43" y="36"/>
                    <a:pt x="41" y="35"/>
                    <a:pt x="37" y="34"/>
                  </a:cubicBezTo>
                  <a:cubicBezTo>
                    <a:pt x="34" y="33"/>
                    <a:pt x="31" y="32"/>
                    <a:pt x="30" y="31"/>
                  </a:cubicBezTo>
                  <a:cubicBezTo>
                    <a:pt x="27" y="30"/>
                    <a:pt x="25" y="30"/>
                    <a:pt x="24" y="29"/>
                  </a:cubicBezTo>
                  <a:cubicBezTo>
                    <a:pt x="23" y="29"/>
                    <a:pt x="22" y="28"/>
                    <a:pt x="20" y="26"/>
                  </a:cubicBezTo>
                  <a:cubicBezTo>
                    <a:pt x="19" y="25"/>
                    <a:pt x="18" y="23"/>
                    <a:pt x="18" y="21"/>
                  </a:cubicBezTo>
                  <a:cubicBezTo>
                    <a:pt x="18" y="18"/>
                    <a:pt x="19" y="15"/>
                    <a:pt x="22" y="14"/>
                  </a:cubicBezTo>
                  <a:cubicBezTo>
                    <a:pt x="24" y="12"/>
                    <a:pt x="28" y="12"/>
                    <a:pt x="32" y="12"/>
                  </a:cubicBezTo>
                  <a:cubicBezTo>
                    <a:pt x="39" y="12"/>
                    <a:pt x="46" y="14"/>
                    <a:pt x="52" y="20"/>
                  </a:cubicBezTo>
                  <a:cubicBezTo>
                    <a:pt x="58" y="10"/>
                    <a:pt x="58" y="10"/>
                    <a:pt x="58" y="10"/>
                  </a:cubicBezTo>
                  <a:cubicBezTo>
                    <a:pt x="58" y="10"/>
                    <a:pt x="57" y="9"/>
                    <a:pt x="55" y="8"/>
                  </a:cubicBezTo>
                  <a:cubicBezTo>
                    <a:pt x="53" y="6"/>
                    <a:pt x="50" y="5"/>
                    <a:pt x="46" y="3"/>
                  </a:cubicBezTo>
                  <a:cubicBezTo>
                    <a:pt x="41" y="1"/>
                    <a:pt x="37" y="0"/>
                    <a:pt x="32" y="0"/>
                  </a:cubicBezTo>
                  <a:cubicBezTo>
                    <a:pt x="23" y="0"/>
                    <a:pt x="17" y="3"/>
                    <a:pt x="12" y="7"/>
                  </a:cubicBezTo>
                  <a:cubicBezTo>
                    <a:pt x="7" y="11"/>
                    <a:pt x="4" y="16"/>
                    <a:pt x="4" y="23"/>
                  </a:cubicBezTo>
                  <a:cubicBezTo>
                    <a:pt x="4" y="26"/>
                    <a:pt x="5" y="29"/>
                    <a:pt x="6" y="31"/>
                  </a:cubicBezTo>
                  <a:cubicBezTo>
                    <a:pt x="7" y="33"/>
                    <a:pt x="8" y="35"/>
                    <a:pt x="11" y="37"/>
                  </a:cubicBezTo>
                  <a:cubicBezTo>
                    <a:pt x="13" y="39"/>
                    <a:pt x="14" y="40"/>
                    <a:pt x="15" y="40"/>
                  </a:cubicBezTo>
                  <a:cubicBezTo>
                    <a:pt x="16" y="41"/>
                    <a:pt x="18" y="41"/>
                    <a:pt x="19" y="42"/>
                  </a:cubicBezTo>
                  <a:cubicBezTo>
                    <a:pt x="20" y="43"/>
                    <a:pt x="22" y="43"/>
                    <a:pt x="23" y="44"/>
                  </a:cubicBezTo>
                  <a:cubicBezTo>
                    <a:pt x="25" y="44"/>
                    <a:pt x="27" y="45"/>
                    <a:pt x="29" y="45"/>
                  </a:cubicBezTo>
                  <a:cubicBezTo>
                    <a:pt x="31" y="46"/>
                    <a:pt x="32" y="47"/>
                    <a:pt x="33" y="47"/>
                  </a:cubicBezTo>
                  <a:cubicBezTo>
                    <a:pt x="35" y="48"/>
                    <a:pt x="37" y="48"/>
                    <a:pt x="38" y="49"/>
                  </a:cubicBezTo>
                  <a:cubicBezTo>
                    <a:pt x="39" y="49"/>
                    <a:pt x="41" y="50"/>
                    <a:pt x="42" y="52"/>
                  </a:cubicBezTo>
                  <a:cubicBezTo>
                    <a:pt x="44" y="53"/>
                    <a:pt x="45" y="55"/>
                    <a:pt x="45" y="57"/>
                  </a:cubicBezTo>
                  <a:cubicBezTo>
                    <a:pt x="45" y="61"/>
                    <a:pt x="44" y="63"/>
                    <a:pt x="41" y="65"/>
                  </a:cubicBezTo>
                  <a:cubicBezTo>
                    <a:pt x="38" y="66"/>
                    <a:pt x="35" y="67"/>
                    <a:pt x="30" y="67"/>
                  </a:cubicBezTo>
                  <a:cubicBezTo>
                    <a:pt x="26" y="67"/>
                    <a:pt x="22" y="66"/>
                    <a:pt x="18" y="64"/>
                  </a:cubicBezTo>
                  <a:cubicBezTo>
                    <a:pt x="14" y="62"/>
                    <a:pt x="10" y="59"/>
                    <a:pt x="8" y="57"/>
                  </a:cubicBezTo>
                  <a:cubicBezTo>
                    <a:pt x="0" y="66"/>
                    <a:pt x="0" y="66"/>
                    <a:pt x="0" y="66"/>
                  </a:cubicBezTo>
                  <a:cubicBezTo>
                    <a:pt x="3" y="69"/>
                    <a:pt x="7" y="71"/>
                    <a:pt x="12" y="74"/>
                  </a:cubicBezTo>
                  <a:cubicBezTo>
                    <a:pt x="17" y="77"/>
                    <a:pt x="23" y="79"/>
                    <a:pt x="30" y="79"/>
                  </a:cubicBezTo>
                  <a:cubicBezTo>
                    <a:pt x="39" y="79"/>
                    <a:pt x="47" y="76"/>
                    <a:pt x="52" y="72"/>
                  </a:cubicBezTo>
                  <a:cubicBezTo>
                    <a:pt x="57" y="67"/>
                    <a:pt x="59" y="62"/>
                    <a:pt x="59" y="55"/>
                  </a:cubicBezTo>
                  <a:cubicBezTo>
                    <a:pt x="59" y="47"/>
                    <a:pt x="54" y="40"/>
                    <a:pt x="44"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 name="Freeform 19">
              <a:extLst>
                <a:ext uri="{FF2B5EF4-FFF2-40B4-BE49-F238E27FC236}">
                  <a16:creationId xmlns:a16="http://schemas.microsoft.com/office/drawing/2014/main" id="{995386EE-0219-9B59-3015-DA98004633E3}"/>
                </a:ext>
              </a:extLst>
            </p:cNvPr>
            <p:cNvSpPr>
              <a:spLocks/>
            </p:cNvSpPr>
            <p:nvPr/>
          </p:nvSpPr>
          <p:spPr bwMode="auto">
            <a:xfrm>
              <a:off x="1960563" y="436563"/>
              <a:ext cx="36513" cy="63500"/>
            </a:xfrm>
            <a:custGeom>
              <a:avLst/>
              <a:gdLst>
                <a:gd name="T0" fmla="*/ 24 w 43"/>
                <a:gd name="T1" fmla="*/ 5 h 77"/>
                <a:gd name="T2" fmla="*/ 15 w 43"/>
                <a:gd name="T3" fmla="*/ 17 h 77"/>
                <a:gd name="T4" fmla="*/ 14 w 43"/>
                <a:gd name="T5" fmla="*/ 2 h 77"/>
                <a:gd name="T6" fmla="*/ 0 w 43"/>
                <a:gd name="T7" fmla="*/ 2 h 77"/>
                <a:gd name="T8" fmla="*/ 0 w 43"/>
                <a:gd name="T9" fmla="*/ 77 h 77"/>
                <a:gd name="T10" fmla="*/ 15 w 43"/>
                <a:gd name="T11" fmla="*/ 77 h 77"/>
                <a:gd name="T12" fmla="*/ 15 w 43"/>
                <a:gd name="T13" fmla="*/ 35 h 77"/>
                <a:gd name="T14" fmla="*/ 25 w 43"/>
                <a:gd name="T15" fmla="*/ 18 h 77"/>
                <a:gd name="T16" fmla="*/ 35 w 43"/>
                <a:gd name="T17" fmla="*/ 14 h 77"/>
                <a:gd name="T18" fmla="*/ 41 w 43"/>
                <a:gd name="T19" fmla="*/ 15 h 77"/>
                <a:gd name="T20" fmla="*/ 43 w 43"/>
                <a:gd name="T21" fmla="*/ 1 h 77"/>
                <a:gd name="T22" fmla="*/ 37 w 43"/>
                <a:gd name="T23" fmla="*/ 0 h 77"/>
                <a:gd name="T24" fmla="*/ 24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4" y="5"/>
                  </a:moveTo>
                  <a:cubicBezTo>
                    <a:pt x="20" y="8"/>
                    <a:pt x="17" y="12"/>
                    <a:pt x="15" y="17"/>
                  </a:cubicBezTo>
                  <a:cubicBezTo>
                    <a:pt x="14" y="2"/>
                    <a:pt x="14" y="2"/>
                    <a:pt x="14" y="2"/>
                  </a:cubicBezTo>
                  <a:cubicBezTo>
                    <a:pt x="0" y="2"/>
                    <a:pt x="0" y="2"/>
                    <a:pt x="0" y="2"/>
                  </a:cubicBezTo>
                  <a:cubicBezTo>
                    <a:pt x="0" y="77"/>
                    <a:pt x="0" y="77"/>
                    <a:pt x="0" y="77"/>
                  </a:cubicBezTo>
                  <a:cubicBezTo>
                    <a:pt x="15" y="77"/>
                    <a:pt x="15" y="77"/>
                    <a:pt x="15" y="77"/>
                  </a:cubicBezTo>
                  <a:cubicBezTo>
                    <a:pt x="15" y="35"/>
                    <a:pt x="15" y="35"/>
                    <a:pt x="15" y="35"/>
                  </a:cubicBezTo>
                  <a:cubicBezTo>
                    <a:pt x="16" y="27"/>
                    <a:pt x="19" y="22"/>
                    <a:pt x="25" y="18"/>
                  </a:cubicBezTo>
                  <a:cubicBezTo>
                    <a:pt x="28" y="16"/>
                    <a:pt x="32" y="14"/>
                    <a:pt x="35" y="14"/>
                  </a:cubicBezTo>
                  <a:cubicBezTo>
                    <a:pt x="38" y="14"/>
                    <a:pt x="40" y="15"/>
                    <a:pt x="41" y="15"/>
                  </a:cubicBezTo>
                  <a:cubicBezTo>
                    <a:pt x="43" y="1"/>
                    <a:pt x="43" y="1"/>
                    <a:pt x="43" y="1"/>
                  </a:cubicBezTo>
                  <a:cubicBezTo>
                    <a:pt x="37" y="0"/>
                    <a:pt x="37" y="0"/>
                    <a:pt x="37" y="0"/>
                  </a:cubicBezTo>
                  <a:cubicBezTo>
                    <a:pt x="32" y="0"/>
                    <a:pt x="28" y="2"/>
                    <a:pt x="24"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3" name="Freeform 20">
              <a:extLst>
                <a:ext uri="{FF2B5EF4-FFF2-40B4-BE49-F238E27FC236}">
                  <a16:creationId xmlns:a16="http://schemas.microsoft.com/office/drawing/2014/main" id="{2960E1C6-F590-264A-344E-7EF84C9D9013}"/>
                </a:ext>
              </a:extLst>
            </p:cNvPr>
            <p:cNvSpPr>
              <a:spLocks/>
            </p:cNvSpPr>
            <p:nvPr/>
          </p:nvSpPr>
          <p:spPr bwMode="auto">
            <a:xfrm>
              <a:off x="2000251" y="438150"/>
              <a:ext cx="58738" cy="85725"/>
            </a:xfrm>
            <a:custGeom>
              <a:avLst/>
              <a:gdLst>
                <a:gd name="T0" fmla="*/ 57 w 72"/>
                <a:gd name="T1" fmla="*/ 0 h 103"/>
                <a:gd name="T2" fmla="*/ 36 w 72"/>
                <a:gd name="T3" fmla="*/ 61 h 103"/>
                <a:gd name="T4" fmla="*/ 15 w 72"/>
                <a:gd name="T5" fmla="*/ 0 h 103"/>
                <a:gd name="T6" fmla="*/ 0 w 72"/>
                <a:gd name="T7" fmla="*/ 0 h 103"/>
                <a:gd name="T8" fmla="*/ 28 w 72"/>
                <a:gd name="T9" fmla="*/ 74 h 103"/>
                <a:gd name="T10" fmla="*/ 25 w 72"/>
                <a:gd name="T11" fmla="*/ 83 h 103"/>
                <a:gd name="T12" fmla="*/ 21 w 72"/>
                <a:gd name="T13" fmla="*/ 90 h 103"/>
                <a:gd name="T14" fmla="*/ 16 w 72"/>
                <a:gd name="T15" fmla="*/ 91 h 103"/>
                <a:gd name="T16" fmla="*/ 8 w 72"/>
                <a:gd name="T17" fmla="*/ 89 h 103"/>
                <a:gd name="T18" fmla="*/ 5 w 72"/>
                <a:gd name="T19" fmla="*/ 100 h 103"/>
                <a:gd name="T20" fmla="*/ 6 w 72"/>
                <a:gd name="T21" fmla="*/ 101 h 103"/>
                <a:gd name="T22" fmla="*/ 12 w 72"/>
                <a:gd name="T23" fmla="*/ 103 h 103"/>
                <a:gd name="T24" fmla="*/ 19 w 72"/>
                <a:gd name="T25" fmla="*/ 103 h 103"/>
                <a:gd name="T26" fmla="*/ 31 w 72"/>
                <a:gd name="T27" fmla="*/ 100 h 103"/>
                <a:gd name="T28" fmla="*/ 39 w 72"/>
                <a:gd name="T29" fmla="*/ 87 h 103"/>
                <a:gd name="T30" fmla="*/ 72 w 72"/>
                <a:gd name="T31" fmla="*/ 0 h 103"/>
                <a:gd name="T32" fmla="*/ 57 w 72"/>
                <a:gd name="T33"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103">
                  <a:moveTo>
                    <a:pt x="57" y="0"/>
                  </a:moveTo>
                  <a:cubicBezTo>
                    <a:pt x="36" y="61"/>
                    <a:pt x="36" y="61"/>
                    <a:pt x="36" y="61"/>
                  </a:cubicBezTo>
                  <a:cubicBezTo>
                    <a:pt x="15" y="0"/>
                    <a:pt x="15" y="0"/>
                    <a:pt x="15" y="0"/>
                  </a:cubicBezTo>
                  <a:cubicBezTo>
                    <a:pt x="0" y="0"/>
                    <a:pt x="0" y="0"/>
                    <a:pt x="0" y="0"/>
                  </a:cubicBezTo>
                  <a:cubicBezTo>
                    <a:pt x="28" y="74"/>
                    <a:pt x="28" y="74"/>
                    <a:pt x="28" y="74"/>
                  </a:cubicBezTo>
                  <a:cubicBezTo>
                    <a:pt x="25" y="83"/>
                    <a:pt x="25" y="83"/>
                    <a:pt x="25" y="83"/>
                  </a:cubicBezTo>
                  <a:cubicBezTo>
                    <a:pt x="24" y="87"/>
                    <a:pt x="22" y="89"/>
                    <a:pt x="21" y="90"/>
                  </a:cubicBezTo>
                  <a:cubicBezTo>
                    <a:pt x="20" y="91"/>
                    <a:pt x="18" y="91"/>
                    <a:pt x="16" y="91"/>
                  </a:cubicBezTo>
                  <a:cubicBezTo>
                    <a:pt x="14" y="91"/>
                    <a:pt x="11" y="91"/>
                    <a:pt x="8" y="89"/>
                  </a:cubicBezTo>
                  <a:cubicBezTo>
                    <a:pt x="5" y="100"/>
                    <a:pt x="5" y="100"/>
                    <a:pt x="5" y="100"/>
                  </a:cubicBezTo>
                  <a:cubicBezTo>
                    <a:pt x="6" y="101"/>
                    <a:pt x="6" y="101"/>
                    <a:pt x="6" y="101"/>
                  </a:cubicBezTo>
                  <a:cubicBezTo>
                    <a:pt x="7" y="102"/>
                    <a:pt x="9" y="102"/>
                    <a:pt x="12" y="103"/>
                  </a:cubicBezTo>
                  <a:cubicBezTo>
                    <a:pt x="14" y="103"/>
                    <a:pt x="17" y="103"/>
                    <a:pt x="19" y="103"/>
                  </a:cubicBezTo>
                  <a:cubicBezTo>
                    <a:pt x="24" y="103"/>
                    <a:pt x="28" y="102"/>
                    <a:pt x="31" y="100"/>
                  </a:cubicBezTo>
                  <a:cubicBezTo>
                    <a:pt x="34" y="97"/>
                    <a:pt x="36" y="93"/>
                    <a:pt x="39" y="87"/>
                  </a:cubicBezTo>
                  <a:cubicBezTo>
                    <a:pt x="72" y="0"/>
                    <a:pt x="72" y="0"/>
                    <a:pt x="72" y="0"/>
                  </a:cubicBezTo>
                  <a:lnTo>
                    <a:pt x="5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4" name="Freeform 21">
              <a:extLst>
                <a:ext uri="{FF2B5EF4-FFF2-40B4-BE49-F238E27FC236}">
                  <a16:creationId xmlns:a16="http://schemas.microsoft.com/office/drawing/2014/main" id="{8279F213-F01D-0BA8-7DEC-BF8F2017D953}"/>
                </a:ext>
              </a:extLst>
            </p:cNvPr>
            <p:cNvSpPr>
              <a:spLocks noEditPoints="1"/>
            </p:cNvSpPr>
            <p:nvPr/>
          </p:nvSpPr>
          <p:spPr bwMode="auto">
            <a:xfrm>
              <a:off x="1547813" y="-96838"/>
              <a:ext cx="352425" cy="422275"/>
            </a:xfrm>
            <a:custGeom>
              <a:avLst/>
              <a:gdLst>
                <a:gd name="T0" fmla="*/ 327 w 425"/>
                <a:gd name="T1" fmla="*/ 247 h 510"/>
                <a:gd name="T2" fmla="*/ 415 w 425"/>
                <a:gd name="T3" fmla="*/ 130 h 510"/>
                <a:gd name="T4" fmla="*/ 268 w 425"/>
                <a:gd name="T5" fmla="*/ 0 h 510"/>
                <a:gd name="T6" fmla="*/ 0 w 425"/>
                <a:gd name="T7" fmla="*/ 0 h 510"/>
                <a:gd name="T8" fmla="*/ 0 w 425"/>
                <a:gd name="T9" fmla="*/ 510 h 510"/>
                <a:gd name="T10" fmla="*/ 277 w 425"/>
                <a:gd name="T11" fmla="*/ 510 h 510"/>
                <a:gd name="T12" fmla="*/ 425 w 425"/>
                <a:gd name="T13" fmla="*/ 373 h 510"/>
                <a:gd name="T14" fmla="*/ 327 w 425"/>
                <a:gd name="T15" fmla="*/ 247 h 510"/>
                <a:gd name="T16" fmla="*/ 109 w 425"/>
                <a:gd name="T17" fmla="*/ 92 h 510"/>
                <a:gd name="T18" fmla="*/ 245 w 425"/>
                <a:gd name="T19" fmla="*/ 92 h 510"/>
                <a:gd name="T20" fmla="*/ 304 w 425"/>
                <a:gd name="T21" fmla="*/ 148 h 510"/>
                <a:gd name="T22" fmla="*/ 245 w 425"/>
                <a:gd name="T23" fmla="*/ 205 h 510"/>
                <a:gd name="T24" fmla="*/ 109 w 425"/>
                <a:gd name="T25" fmla="*/ 205 h 510"/>
                <a:gd name="T26" fmla="*/ 109 w 425"/>
                <a:gd name="T27" fmla="*/ 92 h 510"/>
                <a:gd name="T28" fmla="*/ 249 w 425"/>
                <a:gd name="T29" fmla="*/ 417 h 510"/>
                <a:gd name="T30" fmla="*/ 249 w 425"/>
                <a:gd name="T31" fmla="*/ 418 h 510"/>
                <a:gd name="T32" fmla="*/ 109 w 425"/>
                <a:gd name="T33" fmla="*/ 418 h 510"/>
                <a:gd name="T34" fmla="*/ 109 w 425"/>
                <a:gd name="T35" fmla="*/ 298 h 510"/>
                <a:gd name="T36" fmla="*/ 249 w 425"/>
                <a:gd name="T37" fmla="*/ 298 h 510"/>
                <a:gd name="T38" fmla="*/ 315 w 425"/>
                <a:gd name="T39" fmla="*/ 357 h 510"/>
                <a:gd name="T40" fmla="*/ 249 w 425"/>
                <a:gd name="T41" fmla="*/ 417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25" h="510">
                  <a:moveTo>
                    <a:pt x="327" y="247"/>
                  </a:moveTo>
                  <a:cubicBezTo>
                    <a:pt x="375" y="237"/>
                    <a:pt x="415" y="194"/>
                    <a:pt x="415" y="130"/>
                  </a:cubicBezTo>
                  <a:cubicBezTo>
                    <a:pt x="415" y="62"/>
                    <a:pt x="365" y="0"/>
                    <a:pt x="268" y="0"/>
                  </a:cubicBezTo>
                  <a:cubicBezTo>
                    <a:pt x="0" y="0"/>
                    <a:pt x="0" y="0"/>
                    <a:pt x="0" y="0"/>
                  </a:cubicBezTo>
                  <a:cubicBezTo>
                    <a:pt x="0" y="510"/>
                    <a:pt x="0" y="510"/>
                    <a:pt x="0" y="510"/>
                  </a:cubicBezTo>
                  <a:cubicBezTo>
                    <a:pt x="277" y="510"/>
                    <a:pt x="277" y="510"/>
                    <a:pt x="277" y="510"/>
                  </a:cubicBezTo>
                  <a:cubicBezTo>
                    <a:pt x="374" y="510"/>
                    <a:pt x="425" y="449"/>
                    <a:pt x="425" y="373"/>
                  </a:cubicBezTo>
                  <a:cubicBezTo>
                    <a:pt x="425" y="309"/>
                    <a:pt x="381" y="256"/>
                    <a:pt x="327" y="247"/>
                  </a:cubicBezTo>
                  <a:close/>
                  <a:moveTo>
                    <a:pt x="109" y="92"/>
                  </a:moveTo>
                  <a:cubicBezTo>
                    <a:pt x="245" y="92"/>
                    <a:pt x="245" y="92"/>
                    <a:pt x="245" y="92"/>
                  </a:cubicBezTo>
                  <a:cubicBezTo>
                    <a:pt x="281" y="92"/>
                    <a:pt x="304" y="117"/>
                    <a:pt x="304" y="148"/>
                  </a:cubicBezTo>
                  <a:cubicBezTo>
                    <a:pt x="304" y="181"/>
                    <a:pt x="281" y="205"/>
                    <a:pt x="245" y="205"/>
                  </a:cubicBezTo>
                  <a:cubicBezTo>
                    <a:pt x="109" y="205"/>
                    <a:pt x="109" y="205"/>
                    <a:pt x="109" y="205"/>
                  </a:cubicBezTo>
                  <a:lnTo>
                    <a:pt x="109" y="92"/>
                  </a:lnTo>
                  <a:close/>
                  <a:moveTo>
                    <a:pt x="249" y="417"/>
                  </a:moveTo>
                  <a:cubicBezTo>
                    <a:pt x="249" y="418"/>
                    <a:pt x="249" y="418"/>
                    <a:pt x="249" y="418"/>
                  </a:cubicBezTo>
                  <a:cubicBezTo>
                    <a:pt x="109" y="418"/>
                    <a:pt x="109" y="418"/>
                    <a:pt x="109" y="418"/>
                  </a:cubicBezTo>
                  <a:cubicBezTo>
                    <a:pt x="109" y="298"/>
                    <a:pt x="109" y="298"/>
                    <a:pt x="109" y="298"/>
                  </a:cubicBezTo>
                  <a:cubicBezTo>
                    <a:pt x="249" y="298"/>
                    <a:pt x="249" y="298"/>
                    <a:pt x="249" y="298"/>
                  </a:cubicBezTo>
                  <a:cubicBezTo>
                    <a:pt x="292" y="298"/>
                    <a:pt x="315" y="325"/>
                    <a:pt x="315" y="357"/>
                  </a:cubicBezTo>
                  <a:cubicBezTo>
                    <a:pt x="315" y="394"/>
                    <a:pt x="290" y="417"/>
                    <a:pt x="249" y="4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5" name="Freeform 22">
              <a:extLst>
                <a:ext uri="{FF2B5EF4-FFF2-40B4-BE49-F238E27FC236}">
                  <a16:creationId xmlns:a16="http://schemas.microsoft.com/office/drawing/2014/main" id="{05C0F3AF-1E64-F4C9-5564-207AB298F6B9}"/>
                </a:ext>
              </a:extLst>
            </p:cNvPr>
            <p:cNvSpPr>
              <a:spLocks/>
            </p:cNvSpPr>
            <p:nvPr/>
          </p:nvSpPr>
          <p:spPr bwMode="auto">
            <a:xfrm>
              <a:off x="1139826" y="-103188"/>
              <a:ext cx="347663" cy="436563"/>
            </a:xfrm>
            <a:custGeom>
              <a:avLst/>
              <a:gdLst>
                <a:gd name="T0" fmla="*/ 59 w 420"/>
                <a:gd name="T1" fmla="*/ 363 h 527"/>
                <a:gd name="T2" fmla="*/ 221 w 420"/>
                <a:gd name="T3" fmla="*/ 431 h 527"/>
                <a:gd name="T4" fmla="*/ 310 w 420"/>
                <a:gd name="T5" fmla="*/ 374 h 527"/>
                <a:gd name="T6" fmla="*/ 207 w 420"/>
                <a:gd name="T7" fmla="*/ 309 h 527"/>
                <a:gd name="T8" fmla="*/ 17 w 420"/>
                <a:gd name="T9" fmla="*/ 154 h 527"/>
                <a:gd name="T10" fmla="*/ 210 w 420"/>
                <a:gd name="T11" fmla="*/ 0 h 527"/>
                <a:gd name="T12" fmla="*/ 409 w 420"/>
                <a:gd name="T13" fmla="*/ 71 h 527"/>
                <a:gd name="T14" fmla="*/ 349 w 420"/>
                <a:gd name="T15" fmla="*/ 151 h 527"/>
                <a:gd name="T16" fmla="*/ 203 w 420"/>
                <a:gd name="T17" fmla="*/ 95 h 527"/>
                <a:gd name="T18" fmla="*/ 128 w 420"/>
                <a:gd name="T19" fmla="*/ 147 h 527"/>
                <a:gd name="T20" fmla="*/ 229 w 420"/>
                <a:gd name="T21" fmla="*/ 206 h 527"/>
                <a:gd name="T22" fmla="*/ 420 w 420"/>
                <a:gd name="T23" fmla="*/ 363 h 527"/>
                <a:gd name="T24" fmla="*/ 216 w 420"/>
                <a:gd name="T25" fmla="*/ 527 h 527"/>
                <a:gd name="T26" fmla="*/ 0 w 420"/>
                <a:gd name="T27" fmla="*/ 446 h 527"/>
                <a:gd name="T28" fmla="*/ 59 w 420"/>
                <a:gd name="T29" fmla="*/ 363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0" h="527">
                  <a:moveTo>
                    <a:pt x="59" y="363"/>
                  </a:moveTo>
                  <a:cubicBezTo>
                    <a:pt x="95" y="400"/>
                    <a:pt x="151" y="431"/>
                    <a:pt x="221" y="431"/>
                  </a:cubicBezTo>
                  <a:cubicBezTo>
                    <a:pt x="281" y="431"/>
                    <a:pt x="310" y="403"/>
                    <a:pt x="310" y="374"/>
                  </a:cubicBezTo>
                  <a:cubicBezTo>
                    <a:pt x="310" y="336"/>
                    <a:pt x="266" y="323"/>
                    <a:pt x="207" y="309"/>
                  </a:cubicBezTo>
                  <a:cubicBezTo>
                    <a:pt x="124" y="290"/>
                    <a:pt x="17" y="267"/>
                    <a:pt x="17" y="154"/>
                  </a:cubicBezTo>
                  <a:cubicBezTo>
                    <a:pt x="17" y="69"/>
                    <a:pt x="90" y="0"/>
                    <a:pt x="210" y="0"/>
                  </a:cubicBezTo>
                  <a:cubicBezTo>
                    <a:pt x="291" y="0"/>
                    <a:pt x="359" y="24"/>
                    <a:pt x="409" y="71"/>
                  </a:cubicBezTo>
                  <a:cubicBezTo>
                    <a:pt x="349" y="151"/>
                    <a:pt x="349" y="151"/>
                    <a:pt x="349" y="151"/>
                  </a:cubicBezTo>
                  <a:cubicBezTo>
                    <a:pt x="308" y="113"/>
                    <a:pt x="253" y="95"/>
                    <a:pt x="203" y="95"/>
                  </a:cubicBezTo>
                  <a:cubicBezTo>
                    <a:pt x="154" y="95"/>
                    <a:pt x="128" y="117"/>
                    <a:pt x="128" y="147"/>
                  </a:cubicBezTo>
                  <a:cubicBezTo>
                    <a:pt x="128" y="182"/>
                    <a:pt x="170" y="192"/>
                    <a:pt x="229" y="206"/>
                  </a:cubicBezTo>
                  <a:cubicBezTo>
                    <a:pt x="313" y="225"/>
                    <a:pt x="420" y="250"/>
                    <a:pt x="420" y="363"/>
                  </a:cubicBezTo>
                  <a:cubicBezTo>
                    <a:pt x="420" y="457"/>
                    <a:pt x="353" y="527"/>
                    <a:pt x="216" y="527"/>
                  </a:cubicBezTo>
                  <a:cubicBezTo>
                    <a:pt x="118" y="527"/>
                    <a:pt x="48" y="494"/>
                    <a:pt x="0" y="446"/>
                  </a:cubicBezTo>
                  <a:lnTo>
                    <a:pt x="59" y="3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6" name="Rectangle 23">
              <a:extLst>
                <a:ext uri="{FF2B5EF4-FFF2-40B4-BE49-F238E27FC236}">
                  <a16:creationId xmlns:a16="http://schemas.microsoft.com/office/drawing/2014/main" id="{5308E799-0736-BCF1-CC1A-3F3E2248F93B}"/>
                </a:ext>
              </a:extLst>
            </p:cNvPr>
            <p:cNvSpPr>
              <a:spLocks noChangeArrowheads="1"/>
            </p:cNvSpPr>
            <p:nvPr/>
          </p:nvSpPr>
          <p:spPr bwMode="auto">
            <a:xfrm>
              <a:off x="1968501" y="-96838"/>
              <a:ext cx="88900" cy="422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7" name="Freeform 24">
              <a:extLst>
                <a:ext uri="{FF2B5EF4-FFF2-40B4-BE49-F238E27FC236}">
                  <a16:creationId xmlns:a16="http://schemas.microsoft.com/office/drawing/2014/main" id="{D9308C71-8329-D144-E136-1D34018B4D56}"/>
                </a:ext>
              </a:extLst>
            </p:cNvPr>
            <p:cNvSpPr>
              <a:spLocks noEditPoints="1"/>
            </p:cNvSpPr>
            <p:nvPr/>
          </p:nvSpPr>
          <p:spPr bwMode="auto">
            <a:xfrm>
              <a:off x="2498726" y="-31750"/>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7 h 136"/>
                <a:gd name="T12" fmla="*/ 113 w 113"/>
                <a:gd name="T13" fmla="*/ 68 h 136"/>
                <a:gd name="T14" fmla="*/ 92 w 113"/>
                <a:gd name="T15" fmla="*/ 119 h 136"/>
                <a:gd name="T16" fmla="*/ 78 w 113"/>
                <a:gd name="T17" fmla="*/ 28 h 136"/>
                <a:gd name="T18" fmla="*/ 45 w 113"/>
                <a:gd name="T19" fmla="*/ 16 h 136"/>
                <a:gd name="T20" fmla="*/ 20 w 113"/>
                <a:gd name="T21" fmla="*/ 16 h 136"/>
                <a:gd name="T22" fmla="*/ 20 w 113"/>
                <a:gd name="T23" fmla="*/ 120 h 136"/>
                <a:gd name="T24" fmla="*/ 45 w 113"/>
                <a:gd name="T25" fmla="*/ 120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6"/>
                    <a:pt x="92" y="17"/>
                  </a:cubicBezTo>
                  <a:cubicBezTo>
                    <a:pt x="103" y="28"/>
                    <a:pt x="113" y="44"/>
                    <a:pt x="113" y="68"/>
                  </a:cubicBezTo>
                  <a:cubicBezTo>
                    <a:pt x="113" y="91"/>
                    <a:pt x="104" y="108"/>
                    <a:pt x="92" y="119"/>
                  </a:cubicBezTo>
                  <a:close/>
                  <a:moveTo>
                    <a:pt x="78" y="28"/>
                  </a:moveTo>
                  <a:cubicBezTo>
                    <a:pt x="70" y="20"/>
                    <a:pt x="59" y="16"/>
                    <a:pt x="45" y="16"/>
                  </a:cubicBezTo>
                  <a:cubicBezTo>
                    <a:pt x="20" y="16"/>
                    <a:pt x="20" y="16"/>
                    <a:pt x="20" y="16"/>
                  </a:cubicBezTo>
                  <a:cubicBezTo>
                    <a:pt x="20" y="120"/>
                    <a:pt x="20" y="120"/>
                    <a:pt x="20" y="120"/>
                  </a:cubicBezTo>
                  <a:cubicBezTo>
                    <a:pt x="45" y="120"/>
                    <a:pt x="45" y="120"/>
                    <a:pt x="45" y="120"/>
                  </a:cubicBezTo>
                  <a:cubicBezTo>
                    <a:pt x="58" y="120"/>
                    <a:pt x="69" y="116"/>
                    <a:pt x="78" y="107"/>
                  </a:cubicBezTo>
                  <a:cubicBezTo>
                    <a:pt x="87" y="98"/>
                    <a:pt x="92" y="85"/>
                    <a:pt x="92" y="68"/>
                  </a:cubicBezTo>
                  <a:cubicBezTo>
                    <a:pt x="92" y="51"/>
                    <a:pt x="87" y="37"/>
                    <a:pt x="7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8" name="Freeform 25">
              <a:extLst>
                <a:ext uri="{FF2B5EF4-FFF2-40B4-BE49-F238E27FC236}">
                  <a16:creationId xmlns:a16="http://schemas.microsoft.com/office/drawing/2014/main" id="{9B065B41-2B00-5183-95B8-2C97D2776E9F}"/>
                </a:ext>
              </a:extLst>
            </p:cNvPr>
            <p:cNvSpPr>
              <a:spLocks/>
            </p:cNvSpPr>
            <p:nvPr/>
          </p:nvSpPr>
          <p:spPr bwMode="auto">
            <a:xfrm>
              <a:off x="2611438" y="-3175"/>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9" name="Freeform 26">
              <a:extLst>
                <a:ext uri="{FF2B5EF4-FFF2-40B4-BE49-F238E27FC236}">
                  <a16:creationId xmlns:a16="http://schemas.microsoft.com/office/drawing/2014/main" id="{AEBBA209-4388-44E3-1F5D-110C6416935E}"/>
                </a:ext>
              </a:extLst>
            </p:cNvPr>
            <p:cNvSpPr>
              <a:spLocks noEditPoints="1"/>
            </p:cNvSpPr>
            <p:nvPr/>
          </p:nvSpPr>
          <p:spPr bwMode="auto">
            <a:xfrm>
              <a:off x="2670176" y="-36513"/>
              <a:ext cx="20638" cy="117475"/>
            </a:xfrm>
            <a:custGeom>
              <a:avLst/>
              <a:gdLst>
                <a:gd name="T0" fmla="*/ 13 w 25"/>
                <a:gd name="T1" fmla="*/ 24 h 143"/>
                <a:gd name="T2" fmla="*/ 0 w 25"/>
                <a:gd name="T3" fmla="*/ 12 h 143"/>
                <a:gd name="T4" fmla="*/ 13 w 25"/>
                <a:gd name="T5" fmla="*/ 0 h 143"/>
                <a:gd name="T6" fmla="*/ 25 w 25"/>
                <a:gd name="T7" fmla="*/ 12 h 143"/>
                <a:gd name="T8" fmla="*/ 13 w 25"/>
                <a:gd name="T9" fmla="*/ 24 h 143"/>
                <a:gd name="T10" fmla="*/ 4 w 25"/>
                <a:gd name="T11" fmla="*/ 143 h 143"/>
                <a:gd name="T12" fmla="*/ 4 w 25"/>
                <a:gd name="T13" fmla="*/ 44 h 143"/>
                <a:gd name="T14" fmla="*/ 22 w 25"/>
                <a:gd name="T15" fmla="*/ 44 h 143"/>
                <a:gd name="T16" fmla="*/ 22 w 25"/>
                <a:gd name="T17" fmla="*/ 143 h 143"/>
                <a:gd name="T18" fmla="*/ 4 w 25"/>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3">
                  <a:moveTo>
                    <a:pt x="13" y="24"/>
                  </a:moveTo>
                  <a:cubicBezTo>
                    <a:pt x="6" y="24"/>
                    <a:pt x="0" y="19"/>
                    <a:pt x="0" y="12"/>
                  </a:cubicBezTo>
                  <a:cubicBezTo>
                    <a:pt x="0" y="5"/>
                    <a:pt x="6" y="0"/>
                    <a:pt x="13" y="0"/>
                  </a:cubicBezTo>
                  <a:cubicBezTo>
                    <a:pt x="20" y="0"/>
                    <a:pt x="25" y="5"/>
                    <a:pt x="25" y="12"/>
                  </a:cubicBezTo>
                  <a:cubicBezTo>
                    <a:pt x="25"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0" name="Freeform 27">
              <a:extLst>
                <a:ext uri="{FF2B5EF4-FFF2-40B4-BE49-F238E27FC236}">
                  <a16:creationId xmlns:a16="http://schemas.microsoft.com/office/drawing/2014/main" id="{4524D336-2EEE-036C-C9C9-0D5F156C9443}"/>
                </a:ext>
              </a:extLst>
            </p:cNvPr>
            <p:cNvSpPr>
              <a:spLocks/>
            </p:cNvSpPr>
            <p:nvPr/>
          </p:nvSpPr>
          <p:spPr bwMode="auto">
            <a:xfrm>
              <a:off x="2701926" y="-1588"/>
              <a:ext cx="80963" cy="82550"/>
            </a:xfrm>
            <a:custGeom>
              <a:avLst/>
              <a:gdLst>
                <a:gd name="T0" fmla="*/ 31 w 51"/>
                <a:gd name="T1" fmla="*/ 52 h 52"/>
                <a:gd name="T2" fmla="*/ 20 w 51"/>
                <a:gd name="T3" fmla="*/ 52 h 52"/>
                <a:gd name="T4" fmla="*/ 0 w 51"/>
                <a:gd name="T5" fmla="*/ 0 h 52"/>
                <a:gd name="T6" fmla="*/ 11 w 51"/>
                <a:gd name="T7" fmla="*/ 0 h 52"/>
                <a:gd name="T8" fmla="*/ 25 w 51"/>
                <a:gd name="T9" fmla="*/ 42 h 52"/>
                <a:gd name="T10" fmla="*/ 40 w 51"/>
                <a:gd name="T11" fmla="*/ 0 h 52"/>
                <a:gd name="T12" fmla="*/ 51 w 51"/>
                <a:gd name="T13" fmla="*/ 0 h 52"/>
                <a:gd name="T14" fmla="*/ 31 w 51"/>
                <a:gd name="T15" fmla="*/ 52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52">
                  <a:moveTo>
                    <a:pt x="31" y="52"/>
                  </a:moveTo>
                  <a:lnTo>
                    <a:pt x="20" y="52"/>
                  </a:lnTo>
                  <a:lnTo>
                    <a:pt x="0" y="0"/>
                  </a:lnTo>
                  <a:lnTo>
                    <a:pt x="11" y="0"/>
                  </a:lnTo>
                  <a:lnTo>
                    <a:pt x="25" y="42"/>
                  </a:lnTo>
                  <a:lnTo>
                    <a:pt x="40" y="0"/>
                  </a:lnTo>
                  <a:lnTo>
                    <a:pt x="51" y="0"/>
                  </a:lnTo>
                  <a:lnTo>
                    <a:pt x="31" y="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1" name="Freeform 28">
              <a:extLst>
                <a:ext uri="{FF2B5EF4-FFF2-40B4-BE49-F238E27FC236}">
                  <a16:creationId xmlns:a16="http://schemas.microsoft.com/office/drawing/2014/main" id="{7957D02A-F6AA-E7FB-776F-5DF982079E20}"/>
                </a:ext>
              </a:extLst>
            </p:cNvPr>
            <p:cNvSpPr>
              <a:spLocks noEditPoints="1"/>
            </p:cNvSpPr>
            <p:nvPr/>
          </p:nvSpPr>
          <p:spPr bwMode="auto">
            <a:xfrm>
              <a:off x="2789238" y="-3175"/>
              <a:ext cx="74613" cy="85725"/>
            </a:xfrm>
            <a:custGeom>
              <a:avLst/>
              <a:gdLst>
                <a:gd name="T0" fmla="*/ 20 w 90"/>
                <a:gd name="T1" fmla="*/ 56 h 103"/>
                <a:gd name="T2" fmla="*/ 49 w 90"/>
                <a:gd name="T3" fmla="*/ 88 h 103"/>
                <a:gd name="T4" fmla="*/ 80 w 90"/>
                <a:gd name="T5" fmla="*/ 77 h 103"/>
                <a:gd name="T6" fmla="*/ 87 w 90"/>
                <a:gd name="T7" fmla="*/ 89 h 103"/>
                <a:gd name="T8" fmla="*/ 47 w 90"/>
                <a:gd name="T9" fmla="*/ 103 h 103"/>
                <a:gd name="T10" fmla="*/ 0 w 90"/>
                <a:gd name="T11" fmla="*/ 52 h 103"/>
                <a:gd name="T12" fmla="*/ 47 w 90"/>
                <a:gd name="T13" fmla="*/ 0 h 103"/>
                <a:gd name="T14" fmla="*/ 90 w 90"/>
                <a:gd name="T15" fmla="*/ 49 h 103"/>
                <a:gd name="T16" fmla="*/ 90 w 90"/>
                <a:gd name="T17" fmla="*/ 56 h 103"/>
                <a:gd name="T18" fmla="*/ 20 w 90"/>
                <a:gd name="T19" fmla="*/ 56 h 103"/>
                <a:gd name="T20" fmla="*/ 46 w 90"/>
                <a:gd name="T21" fmla="*/ 15 h 103"/>
                <a:gd name="T22" fmla="*/ 19 w 90"/>
                <a:gd name="T23" fmla="*/ 43 h 103"/>
                <a:gd name="T24" fmla="*/ 71 w 90"/>
                <a:gd name="T25" fmla="*/ 43 h 103"/>
                <a:gd name="T26" fmla="*/ 46 w 90"/>
                <a:gd name="T27" fmla="*/ 15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6"/>
                    <a:pt x="31" y="88"/>
                    <a:pt x="49" y="88"/>
                  </a:cubicBezTo>
                  <a:cubicBezTo>
                    <a:pt x="68" y="88"/>
                    <a:pt x="79" y="78"/>
                    <a:pt x="80" y="77"/>
                  </a:cubicBezTo>
                  <a:cubicBezTo>
                    <a:pt x="87" y="89"/>
                    <a:pt x="87" y="89"/>
                    <a:pt x="87" y="89"/>
                  </a:cubicBezTo>
                  <a:cubicBezTo>
                    <a:pt x="87" y="89"/>
                    <a:pt x="74" y="103"/>
                    <a:pt x="47" y="103"/>
                  </a:cubicBezTo>
                  <a:cubicBezTo>
                    <a:pt x="20" y="103"/>
                    <a:pt x="0" y="85"/>
                    <a:pt x="0" y="52"/>
                  </a:cubicBezTo>
                  <a:cubicBezTo>
                    <a:pt x="0" y="20"/>
                    <a:pt x="21" y="0"/>
                    <a:pt x="47" y="0"/>
                  </a:cubicBezTo>
                  <a:cubicBezTo>
                    <a:pt x="74" y="0"/>
                    <a:pt x="90" y="20"/>
                    <a:pt x="90" y="49"/>
                  </a:cubicBezTo>
                  <a:cubicBezTo>
                    <a:pt x="90" y="56"/>
                    <a:pt x="90" y="56"/>
                    <a:pt x="90" y="56"/>
                  </a:cubicBezTo>
                  <a:cubicBezTo>
                    <a:pt x="20" y="56"/>
                    <a:pt x="20" y="56"/>
                    <a:pt x="20" y="56"/>
                  </a:cubicBezTo>
                  <a:close/>
                  <a:moveTo>
                    <a:pt x="46" y="15"/>
                  </a:moveTo>
                  <a:cubicBezTo>
                    <a:pt x="28" y="15"/>
                    <a:pt x="20" y="30"/>
                    <a:pt x="19" y="43"/>
                  </a:cubicBezTo>
                  <a:cubicBezTo>
                    <a:pt x="71" y="43"/>
                    <a:pt x="71" y="43"/>
                    <a:pt x="71" y="43"/>
                  </a:cubicBezTo>
                  <a:cubicBezTo>
                    <a:pt x="71" y="28"/>
                    <a:pt x="64" y="15"/>
                    <a:pt x="46"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2" name="Freeform 29">
              <a:extLst>
                <a:ext uri="{FF2B5EF4-FFF2-40B4-BE49-F238E27FC236}">
                  <a16:creationId xmlns:a16="http://schemas.microsoft.com/office/drawing/2014/main" id="{C091E53F-E8FB-D219-1C2C-C8CDF3A477E2}"/>
                </a:ext>
              </a:extLst>
            </p:cNvPr>
            <p:cNvSpPr>
              <a:spLocks/>
            </p:cNvSpPr>
            <p:nvPr/>
          </p:nvSpPr>
          <p:spPr bwMode="auto">
            <a:xfrm>
              <a:off x="2882901" y="-3175"/>
              <a:ext cx="68263" cy="84138"/>
            </a:xfrm>
            <a:custGeom>
              <a:avLst/>
              <a:gdLst>
                <a:gd name="T0" fmla="*/ 65 w 84"/>
                <a:gd name="T1" fmla="*/ 101 h 101"/>
                <a:gd name="T2" fmla="*/ 65 w 84"/>
                <a:gd name="T3" fmla="*/ 42 h 101"/>
                <a:gd name="T4" fmla="*/ 45 w 84"/>
                <a:gd name="T5" fmla="*/ 16 h 101"/>
                <a:gd name="T6" fmla="*/ 18 w 84"/>
                <a:gd name="T7" fmla="*/ 42 h 101"/>
                <a:gd name="T8" fmla="*/ 18 w 84"/>
                <a:gd name="T9" fmla="*/ 101 h 101"/>
                <a:gd name="T10" fmla="*/ 0 w 84"/>
                <a:gd name="T11" fmla="*/ 101 h 101"/>
                <a:gd name="T12" fmla="*/ 0 w 84"/>
                <a:gd name="T13" fmla="*/ 2 h 101"/>
                <a:gd name="T14" fmla="*/ 17 w 84"/>
                <a:gd name="T15" fmla="*/ 2 h 101"/>
                <a:gd name="T16" fmla="*/ 18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0" y="32"/>
                    <a:pt x="18" y="42"/>
                  </a:cubicBezTo>
                  <a:cubicBezTo>
                    <a:pt x="18" y="101"/>
                    <a:pt x="18" y="101"/>
                    <a:pt x="18" y="101"/>
                  </a:cubicBezTo>
                  <a:cubicBezTo>
                    <a:pt x="0" y="101"/>
                    <a:pt x="0" y="101"/>
                    <a:pt x="0" y="101"/>
                  </a:cubicBezTo>
                  <a:cubicBezTo>
                    <a:pt x="0" y="2"/>
                    <a:pt x="0" y="2"/>
                    <a:pt x="0" y="2"/>
                  </a:cubicBezTo>
                  <a:cubicBezTo>
                    <a:pt x="17" y="2"/>
                    <a:pt x="17" y="2"/>
                    <a:pt x="17" y="2"/>
                  </a:cubicBezTo>
                  <a:cubicBezTo>
                    <a:pt x="18" y="20"/>
                    <a:pt x="18" y="20"/>
                    <a:pt x="18"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3" name="Freeform 30">
              <a:extLst>
                <a:ext uri="{FF2B5EF4-FFF2-40B4-BE49-F238E27FC236}">
                  <a16:creationId xmlns:a16="http://schemas.microsoft.com/office/drawing/2014/main" id="{D8C0F936-155F-B9D3-105E-CB4A7E9C8F31}"/>
                </a:ext>
              </a:extLst>
            </p:cNvPr>
            <p:cNvSpPr>
              <a:spLocks noEditPoints="1"/>
            </p:cNvSpPr>
            <p:nvPr/>
          </p:nvSpPr>
          <p:spPr bwMode="auto">
            <a:xfrm>
              <a:off x="3006726" y="-34925"/>
              <a:ext cx="79375" cy="117475"/>
            </a:xfrm>
            <a:custGeom>
              <a:avLst/>
              <a:gdLst>
                <a:gd name="T0" fmla="*/ 50 w 95"/>
                <a:gd name="T1" fmla="*/ 142 h 142"/>
                <a:gd name="T2" fmla="*/ 20 w 95"/>
                <a:gd name="T3" fmla="*/ 125 h 142"/>
                <a:gd name="T4" fmla="*/ 17 w 95"/>
                <a:gd name="T5" fmla="*/ 140 h 142"/>
                <a:gd name="T6" fmla="*/ 0 w 95"/>
                <a:gd name="T7" fmla="*/ 140 h 142"/>
                <a:gd name="T8" fmla="*/ 0 w 95"/>
                <a:gd name="T9" fmla="*/ 0 h 142"/>
                <a:gd name="T10" fmla="*/ 19 w 95"/>
                <a:gd name="T11" fmla="*/ 0 h 142"/>
                <a:gd name="T12" fmla="*/ 19 w 95"/>
                <a:gd name="T13" fmla="*/ 57 h 142"/>
                <a:gd name="T14" fmla="*/ 52 w 95"/>
                <a:gd name="T15" fmla="*/ 39 h 142"/>
                <a:gd name="T16" fmla="*/ 94 w 95"/>
                <a:gd name="T17" fmla="*/ 91 h 142"/>
                <a:gd name="T18" fmla="*/ 50 w 95"/>
                <a:gd name="T19" fmla="*/ 142 h 142"/>
                <a:gd name="T20" fmla="*/ 47 w 95"/>
                <a:gd name="T21" fmla="*/ 55 h 142"/>
                <a:gd name="T22" fmla="*/ 18 w 95"/>
                <a:gd name="T23" fmla="*/ 91 h 142"/>
                <a:gd name="T24" fmla="*/ 46 w 95"/>
                <a:gd name="T25" fmla="*/ 127 h 142"/>
                <a:gd name="T26" fmla="*/ 75 w 95"/>
                <a:gd name="T27" fmla="*/ 91 h 142"/>
                <a:gd name="T28" fmla="*/ 47 w 95"/>
                <a:gd name="T29" fmla="*/ 5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5" h="142">
                  <a:moveTo>
                    <a:pt x="50" y="142"/>
                  </a:moveTo>
                  <a:cubicBezTo>
                    <a:pt x="31" y="142"/>
                    <a:pt x="22" y="129"/>
                    <a:pt x="20" y="125"/>
                  </a:cubicBezTo>
                  <a:cubicBezTo>
                    <a:pt x="17" y="140"/>
                    <a:pt x="17" y="140"/>
                    <a:pt x="17" y="140"/>
                  </a:cubicBezTo>
                  <a:cubicBezTo>
                    <a:pt x="0" y="140"/>
                    <a:pt x="0" y="140"/>
                    <a:pt x="0" y="140"/>
                  </a:cubicBezTo>
                  <a:cubicBezTo>
                    <a:pt x="0" y="0"/>
                    <a:pt x="0" y="0"/>
                    <a:pt x="0" y="0"/>
                  </a:cubicBezTo>
                  <a:cubicBezTo>
                    <a:pt x="19" y="0"/>
                    <a:pt x="19" y="0"/>
                    <a:pt x="19" y="0"/>
                  </a:cubicBezTo>
                  <a:cubicBezTo>
                    <a:pt x="19" y="57"/>
                    <a:pt x="19" y="57"/>
                    <a:pt x="19" y="57"/>
                  </a:cubicBezTo>
                  <a:cubicBezTo>
                    <a:pt x="20" y="55"/>
                    <a:pt x="31" y="39"/>
                    <a:pt x="52" y="39"/>
                  </a:cubicBezTo>
                  <a:cubicBezTo>
                    <a:pt x="78" y="39"/>
                    <a:pt x="94" y="61"/>
                    <a:pt x="94" y="91"/>
                  </a:cubicBezTo>
                  <a:cubicBezTo>
                    <a:pt x="95" y="121"/>
                    <a:pt x="77" y="142"/>
                    <a:pt x="50" y="142"/>
                  </a:cubicBezTo>
                  <a:close/>
                  <a:moveTo>
                    <a:pt x="47" y="55"/>
                  </a:moveTo>
                  <a:cubicBezTo>
                    <a:pt x="30" y="55"/>
                    <a:pt x="18" y="71"/>
                    <a:pt x="18" y="91"/>
                  </a:cubicBezTo>
                  <a:cubicBezTo>
                    <a:pt x="18" y="110"/>
                    <a:pt x="29" y="127"/>
                    <a:pt x="46" y="127"/>
                  </a:cubicBezTo>
                  <a:cubicBezTo>
                    <a:pt x="63" y="127"/>
                    <a:pt x="75" y="111"/>
                    <a:pt x="75" y="91"/>
                  </a:cubicBezTo>
                  <a:cubicBezTo>
                    <a:pt x="75" y="71"/>
                    <a:pt x="64" y="55"/>
                    <a:pt x="47" y="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4" name="Freeform 31">
              <a:extLst>
                <a:ext uri="{FF2B5EF4-FFF2-40B4-BE49-F238E27FC236}">
                  <a16:creationId xmlns:a16="http://schemas.microsoft.com/office/drawing/2014/main" id="{B3C06BAF-2606-07B2-0633-EFEFFAE9986C}"/>
                </a:ext>
              </a:extLst>
            </p:cNvPr>
            <p:cNvSpPr>
              <a:spLocks/>
            </p:cNvSpPr>
            <p:nvPr/>
          </p:nvSpPr>
          <p:spPr bwMode="auto">
            <a:xfrm>
              <a:off x="3094038" y="-1588"/>
              <a:ext cx="79375" cy="114300"/>
            </a:xfrm>
            <a:custGeom>
              <a:avLst/>
              <a:gdLst>
                <a:gd name="T0" fmla="*/ 52 w 96"/>
                <a:gd name="T1" fmla="*/ 113 h 136"/>
                <a:gd name="T2" fmla="*/ 26 w 96"/>
                <a:gd name="T3" fmla="*/ 136 h 136"/>
                <a:gd name="T4" fmla="*/ 7 w 96"/>
                <a:gd name="T5" fmla="*/ 132 h 136"/>
                <a:gd name="T6" fmla="*/ 11 w 96"/>
                <a:gd name="T7" fmla="*/ 117 h 136"/>
                <a:gd name="T8" fmla="*/ 22 w 96"/>
                <a:gd name="T9" fmla="*/ 120 h 136"/>
                <a:gd name="T10" fmla="*/ 33 w 96"/>
                <a:gd name="T11" fmla="*/ 110 h 136"/>
                <a:gd name="T12" fmla="*/ 38 w 96"/>
                <a:gd name="T13" fmla="*/ 98 h 136"/>
                <a:gd name="T14" fmla="*/ 0 w 96"/>
                <a:gd name="T15" fmla="*/ 0 h 136"/>
                <a:gd name="T16" fmla="*/ 20 w 96"/>
                <a:gd name="T17" fmla="*/ 0 h 136"/>
                <a:gd name="T18" fmla="*/ 48 w 96"/>
                <a:gd name="T19" fmla="*/ 81 h 136"/>
                <a:gd name="T20" fmla="*/ 76 w 96"/>
                <a:gd name="T21" fmla="*/ 0 h 136"/>
                <a:gd name="T22" fmla="*/ 96 w 96"/>
                <a:gd name="T23" fmla="*/ 0 h 136"/>
                <a:gd name="T24" fmla="*/ 52 w 96"/>
                <a:gd name="T25" fmla="*/ 113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36">
                  <a:moveTo>
                    <a:pt x="52" y="113"/>
                  </a:moveTo>
                  <a:cubicBezTo>
                    <a:pt x="45" y="129"/>
                    <a:pt x="38" y="136"/>
                    <a:pt x="26" y="136"/>
                  </a:cubicBezTo>
                  <a:cubicBezTo>
                    <a:pt x="13" y="136"/>
                    <a:pt x="7" y="132"/>
                    <a:pt x="7" y="132"/>
                  </a:cubicBezTo>
                  <a:cubicBezTo>
                    <a:pt x="11" y="117"/>
                    <a:pt x="11" y="117"/>
                    <a:pt x="11" y="117"/>
                  </a:cubicBezTo>
                  <a:cubicBezTo>
                    <a:pt x="11" y="117"/>
                    <a:pt x="17" y="120"/>
                    <a:pt x="22" y="120"/>
                  </a:cubicBezTo>
                  <a:cubicBezTo>
                    <a:pt x="27" y="120"/>
                    <a:pt x="30" y="118"/>
                    <a:pt x="33" y="110"/>
                  </a:cubicBezTo>
                  <a:cubicBezTo>
                    <a:pt x="38" y="98"/>
                    <a:pt x="38" y="98"/>
                    <a:pt x="38" y="98"/>
                  </a:cubicBezTo>
                  <a:cubicBezTo>
                    <a:pt x="0" y="0"/>
                    <a:pt x="0" y="0"/>
                    <a:pt x="0" y="0"/>
                  </a:cubicBezTo>
                  <a:cubicBezTo>
                    <a:pt x="20" y="0"/>
                    <a:pt x="20" y="0"/>
                    <a:pt x="20" y="0"/>
                  </a:cubicBezTo>
                  <a:cubicBezTo>
                    <a:pt x="48" y="81"/>
                    <a:pt x="48" y="81"/>
                    <a:pt x="48" y="81"/>
                  </a:cubicBezTo>
                  <a:cubicBezTo>
                    <a:pt x="76" y="0"/>
                    <a:pt x="76" y="0"/>
                    <a:pt x="76" y="0"/>
                  </a:cubicBezTo>
                  <a:cubicBezTo>
                    <a:pt x="96" y="0"/>
                    <a:pt x="96" y="0"/>
                    <a:pt x="96" y="0"/>
                  </a:cubicBezTo>
                  <a:lnTo>
                    <a:pt x="52"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5" name="Rectangle 32">
              <a:extLst>
                <a:ext uri="{FF2B5EF4-FFF2-40B4-BE49-F238E27FC236}">
                  <a16:creationId xmlns:a16="http://schemas.microsoft.com/office/drawing/2014/main" id="{28E831E1-5403-0391-CFF1-44334240480E}"/>
                </a:ext>
              </a:extLst>
            </p:cNvPr>
            <p:cNvSpPr>
              <a:spLocks noChangeArrowheads="1"/>
            </p:cNvSpPr>
            <p:nvPr/>
          </p:nvSpPr>
          <p:spPr bwMode="auto">
            <a:xfrm>
              <a:off x="3219451" y="-31750"/>
              <a:ext cx="17463" cy="1127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6" name="Freeform 33">
              <a:extLst>
                <a:ext uri="{FF2B5EF4-FFF2-40B4-BE49-F238E27FC236}">
                  <a16:creationId xmlns:a16="http://schemas.microsoft.com/office/drawing/2014/main" id="{C26B6476-3E8D-9E7B-540C-E0FEFAD5DB9D}"/>
                </a:ext>
              </a:extLst>
            </p:cNvPr>
            <p:cNvSpPr>
              <a:spLocks/>
            </p:cNvSpPr>
            <p:nvPr/>
          </p:nvSpPr>
          <p:spPr bwMode="auto">
            <a:xfrm>
              <a:off x="3263901" y="-3175"/>
              <a:ext cx="69850" cy="84138"/>
            </a:xfrm>
            <a:custGeom>
              <a:avLst/>
              <a:gdLst>
                <a:gd name="T0" fmla="*/ 65 w 84"/>
                <a:gd name="T1" fmla="*/ 101 h 101"/>
                <a:gd name="T2" fmla="*/ 65 w 84"/>
                <a:gd name="T3" fmla="*/ 42 h 101"/>
                <a:gd name="T4" fmla="*/ 45 w 84"/>
                <a:gd name="T5" fmla="*/ 16 h 101"/>
                <a:gd name="T6" fmla="*/ 19 w 84"/>
                <a:gd name="T7" fmla="*/ 42 h 101"/>
                <a:gd name="T8" fmla="*/ 19 w 84"/>
                <a:gd name="T9" fmla="*/ 101 h 101"/>
                <a:gd name="T10" fmla="*/ 0 w 84"/>
                <a:gd name="T11" fmla="*/ 101 h 101"/>
                <a:gd name="T12" fmla="*/ 0 w 84"/>
                <a:gd name="T13" fmla="*/ 2 h 101"/>
                <a:gd name="T14" fmla="*/ 18 w 84"/>
                <a:gd name="T15" fmla="*/ 2 h 101"/>
                <a:gd name="T16" fmla="*/ 19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1" y="32"/>
                    <a:pt x="19" y="42"/>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7" name="Freeform 34">
              <a:extLst>
                <a:ext uri="{FF2B5EF4-FFF2-40B4-BE49-F238E27FC236}">
                  <a16:creationId xmlns:a16="http://schemas.microsoft.com/office/drawing/2014/main" id="{944C5982-3C91-7F73-09A4-D3869163BA38}"/>
                </a:ext>
              </a:extLst>
            </p:cNvPr>
            <p:cNvSpPr>
              <a:spLocks/>
            </p:cNvSpPr>
            <p:nvPr/>
          </p:nvSpPr>
          <p:spPr bwMode="auto">
            <a:xfrm>
              <a:off x="3349626" y="-3175"/>
              <a:ext cx="63500" cy="85725"/>
            </a:xfrm>
            <a:custGeom>
              <a:avLst/>
              <a:gdLst>
                <a:gd name="T0" fmla="*/ 68 w 78"/>
                <a:gd name="T1" fmla="*/ 94 h 103"/>
                <a:gd name="T2" fmla="*/ 39 w 78"/>
                <a:gd name="T3" fmla="*/ 103 h 103"/>
                <a:gd name="T4" fmla="*/ 0 w 78"/>
                <a:gd name="T5" fmla="*/ 86 h 103"/>
                <a:gd name="T6" fmla="*/ 10 w 78"/>
                <a:gd name="T7" fmla="*/ 74 h 103"/>
                <a:gd name="T8" fmla="*/ 39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2" y="99"/>
                    <a:pt x="54" y="103"/>
                    <a:pt x="39" y="103"/>
                  </a:cubicBezTo>
                  <a:cubicBezTo>
                    <a:pt x="19" y="103"/>
                    <a:pt x="4" y="91"/>
                    <a:pt x="0" y="86"/>
                  </a:cubicBezTo>
                  <a:cubicBezTo>
                    <a:pt x="10" y="74"/>
                    <a:pt x="10" y="74"/>
                    <a:pt x="10" y="74"/>
                  </a:cubicBezTo>
                  <a:cubicBezTo>
                    <a:pt x="16" y="80"/>
                    <a:pt x="28" y="88"/>
                    <a:pt x="39" y="88"/>
                  </a:cubicBezTo>
                  <a:cubicBezTo>
                    <a:pt x="51" y="88"/>
                    <a:pt x="59" y="84"/>
                    <a:pt x="59" y="75"/>
                  </a:cubicBezTo>
                  <a:cubicBezTo>
                    <a:pt x="59" y="66"/>
                    <a:pt x="49" y="63"/>
                    <a:pt x="43" y="61"/>
                  </a:cubicBezTo>
                  <a:cubicBezTo>
                    <a:pt x="37"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3" y="89"/>
                    <a:pt x="6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8" name="Freeform 35">
              <a:extLst>
                <a:ext uri="{FF2B5EF4-FFF2-40B4-BE49-F238E27FC236}">
                  <a16:creationId xmlns:a16="http://schemas.microsoft.com/office/drawing/2014/main" id="{948AB8FF-2BA3-9E06-B8CF-1E2C0011DA34}"/>
                </a:ext>
              </a:extLst>
            </p:cNvPr>
            <p:cNvSpPr>
              <a:spLocks noEditPoints="1"/>
            </p:cNvSpPr>
            <p:nvPr/>
          </p:nvSpPr>
          <p:spPr bwMode="auto">
            <a:xfrm>
              <a:off x="3429001" y="-36513"/>
              <a:ext cx="20638" cy="117475"/>
            </a:xfrm>
            <a:custGeom>
              <a:avLst/>
              <a:gdLst>
                <a:gd name="T0" fmla="*/ 13 w 26"/>
                <a:gd name="T1" fmla="*/ 24 h 143"/>
                <a:gd name="T2" fmla="*/ 0 w 26"/>
                <a:gd name="T3" fmla="*/ 12 h 143"/>
                <a:gd name="T4" fmla="*/ 13 w 26"/>
                <a:gd name="T5" fmla="*/ 0 h 143"/>
                <a:gd name="T6" fmla="*/ 26 w 26"/>
                <a:gd name="T7" fmla="*/ 12 h 143"/>
                <a:gd name="T8" fmla="*/ 13 w 26"/>
                <a:gd name="T9" fmla="*/ 24 h 143"/>
                <a:gd name="T10" fmla="*/ 4 w 26"/>
                <a:gd name="T11" fmla="*/ 143 h 143"/>
                <a:gd name="T12" fmla="*/ 4 w 26"/>
                <a:gd name="T13" fmla="*/ 44 h 143"/>
                <a:gd name="T14" fmla="*/ 22 w 26"/>
                <a:gd name="T15" fmla="*/ 44 h 143"/>
                <a:gd name="T16" fmla="*/ 22 w 26"/>
                <a:gd name="T17" fmla="*/ 143 h 143"/>
                <a:gd name="T18" fmla="*/ 4 w 26"/>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3">
                  <a:moveTo>
                    <a:pt x="13" y="24"/>
                  </a:moveTo>
                  <a:cubicBezTo>
                    <a:pt x="6" y="24"/>
                    <a:pt x="0" y="19"/>
                    <a:pt x="0" y="12"/>
                  </a:cubicBezTo>
                  <a:cubicBezTo>
                    <a:pt x="0" y="5"/>
                    <a:pt x="6" y="0"/>
                    <a:pt x="13" y="0"/>
                  </a:cubicBezTo>
                  <a:cubicBezTo>
                    <a:pt x="20" y="0"/>
                    <a:pt x="26" y="5"/>
                    <a:pt x="26" y="12"/>
                  </a:cubicBezTo>
                  <a:cubicBezTo>
                    <a:pt x="26"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9" name="Freeform 36">
              <a:extLst>
                <a:ext uri="{FF2B5EF4-FFF2-40B4-BE49-F238E27FC236}">
                  <a16:creationId xmlns:a16="http://schemas.microsoft.com/office/drawing/2014/main" id="{914FBE95-5DCD-B09C-05FA-773F884D73D9}"/>
                </a:ext>
              </a:extLst>
            </p:cNvPr>
            <p:cNvSpPr>
              <a:spLocks noEditPoints="1"/>
            </p:cNvSpPr>
            <p:nvPr/>
          </p:nvSpPr>
          <p:spPr bwMode="auto">
            <a:xfrm>
              <a:off x="3465513" y="-3175"/>
              <a:ext cx="77788" cy="115888"/>
            </a:xfrm>
            <a:custGeom>
              <a:avLst/>
              <a:gdLst>
                <a:gd name="T0" fmla="*/ 84 w 94"/>
                <a:gd name="T1" fmla="*/ 122 h 138"/>
                <a:gd name="T2" fmla="*/ 44 w 94"/>
                <a:gd name="T3" fmla="*/ 138 h 138"/>
                <a:gd name="T4" fmla="*/ 5 w 94"/>
                <a:gd name="T5" fmla="*/ 126 h 138"/>
                <a:gd name="T6" fmla="*/ 12 w 94"/>
                <a:gd name="T7" fmla="*/ 112 h 138"/>
                <a:gd name="T8" fmla="*/ 43 w 94"/>
                <a:gd name="T9" fmla="*/ 122 h 138"/>
                <a:gd name="T10" fmla="*/ 67 w 94"/>
                <a:gd name="T11" fmla="*/ 113 h 138"/>
                <a:gd name="T12" fmla="*/ 74 w 94"/>
                <a:gd name="T13" fmla="*/ 89 h 138"/>
                <a:gd name="T14" fmla="*/ 74 w 94"/>
                <a:gd name="T15" fmla="*/ 80 h 138"/>
                <a:gd name="T16" fmla="*/ 42 w 94"/>
                <a:gd name="T17" fmla="*/ 99 h 138"/>
                <a:gd name="T18" fmla="*/ 0 w 94"/>
                <a:gd name="T19" fmla="*/ 49 h 138"/>
                <a:gd name="T20" fmla="*/ 43 w 94"/>
                <a:gd name="T21" fmla="*/ 0 h 138"/>
                <a:gd name="T22" fmla="*/ 74 w 94"/>
                <a:gd name="T23" fmla="*/ 18 h 138"/>
                <a:gd name="T24" fmla="*/ 76 w 94"/>
                <a:gd name="T25" fmla="*/ 2 h 138"/>
                <a:gd name="T26" fmla="*/ 94 w 94"/>
                <a:gd name="T27" fmla="*/ 2 h 138"/>
                <a:gd name="T28" fmla="*/ 94 w 94"/>
                <a:gd name="T29" fmla="*/ 82 h 138"/>
                <a:gd name="T30" fmla="*/ 84 w 94"/>
                <a:gd name="T31" fmla="*/ 122 h 138"/>
                <a:gd name="T32" fmla="*/ 48 w 94"/>
                <a:gd name="T33" fmla="*/ 15 h 138"/>
                <a:gd name="T34" fmla="*/ 20 w 94"/>
                <a:gd name="T35" fmla="*/ 49 h 138"/>
                <a:gd name="T36" fmla="*/ 47 w 94"/>
                <a:gd name="T37" fmla="*/ 83 h 138"/>
                <a:gd name="T38" fmla="*/ 75 w 94"/>
                <a:gd name="T39" fmla="*/ 49 h 138"/>
                <a:gd name="T40" fmla="*/ 48 w 94"/>
                <a:gd name="T41" fmla="*/ 1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4" h="138">
                  <a:moveTo>
                    <a:pt x="84" y="122"/>
                  </a:moveTo>
                  <a:cubicBezTo>
                    <a:pt x="76" y="130"/>
                    <a:pt x="64" y="138"/>
                    <a:pt x="44" y="138"/>
                  </a:cubicBezTo>
                  <a:cubicBezTo>
                    <a:pt x="23" y="138"/>
                    <a:pt x="8" y="129"/>
                    <a:pt x="5" y="126"/>
                  </a:cubicBezTo>
                  <a:cubicBezTo>
                    <a:pt x="12" y="112"/>
                    <a:pt x="12" y="112"/>
                    <a:pt x="12" y="112"/>
                  </a:cubicBezTo>
                  <a:cubicBezTo>
                    <a:pt x="17" y="116"/>
                    <a:pt x="30" y="122"/>
                    <a:pt x="43" y="122"/>
                  </a:cubicBezTo>
                  <a:cubicBezTo>
                    <a:pt x="55" y="122"/>
                    <a:pt x="63" y="118"/>
                    <a:pt x="67" y="113"/>
                  </a:cubicBezTo>
                  <a:cubicBezTo>
                    <a:pt x="72" y="109"/>
                    <a:pt x="74" y="101"/>
                    <a:pt x="74" y="89"/>
                  </a:cubicBezTo>
                  <a:cubicBezTo>
                    <a:pt x="74" y="80"/>
                    <a:pt x="74" y="80"/>
                    <a:pt x="74" y="80"/>
                  </a:cubicBezTo>
                  <a:cubicBezTo>
                    <a:pt x="73" y="83"/>
                    <a:pt x="64" y="99"/>
                    <a:pt x="42" y="99"/>
                  </a:cubicBezTo>
                  <a:cubicBezTo>
                    <a:pt x="16" y="99"/>
                    <a:pt x="0" y="78"/>
                    <a:pt x="0" y="49"/>
                  </a:cubicBezTo>
                  <a:cubicBezTo>
                    <a:pt x="0" y="20"/>
                    <a:pt x="19" y="0"/>
                    <a:pt x="43" y="0"/>
                  </a:cubicBezTo>
                  <a:cubicBezTo>
                    <a:pt x="65" y="0"/>
                    <a:pt x="73" y="15"/>
                    <a:pt x="74" y="18"/>
                  </a:cubicBezTo>
                  <a:cubicBezTo>
                    <a:pt x="76" y="2"/>
                    <a:pt x="76" y="2"/>
                    <a:pt x="76" y="2"/>
                  </a:cubicBezTo>
                  <a:cubicBezTo>
                    <a:pt x="94" y="2"/>
                    <a:pt x="94" y="2"/>
                    <a:pt x="94" y="2"/>
                  </a:cubicBezTo>
                  <a:cubicBezTo>
                    <a:pt x="94" y="82"/>
                    <a:pt x="94" y="82"/>
                    <a:pt x="94" y="82"/>
                  </a:cubicBezTo>
                  <a:cubicBezTo>
                    <a:pt x="94" y="102"/>
                    <a:pt x="91" y="113"/>
                    <a:pt x="84" y="122"/>
                  </a:cubicBezTo>
                  <a:close/>
                  <a:moveTo>
                    <a:pt x="48" y="15"/>
                  </a:moveTo>
                  <a:cubicBezTo>
                    <a:pt x="31" y="15"/>
                    <a:pt x="20" y="30"/>
                    <a:pt x="20" y="49"/>
                  </a:cubicBezTo>
                  <a:cubicBezTo>
                    <a:pt x="20" y="67"/>
                    <a:pt x="30" y="83"/>
                    <a:pt x="47" y="83"/>
                  </a:cubicBezTo>
                  <a:cubicBezTo>
                    <a:pt x="64" y="83"/>
                    <a:pt x="75" y="67"/>
                    <a:pt x="75" y="49"/>
                  </a:cubicBezTo>
                  <a:cubicBezTo>
                    <a:pt x="75" y="30"/>
                    <a:pt x="65" y="15"/>
                    <a:pt x="48"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0" name="Freeform 37">
              <a:extLst>
                <a:ext uri="{FF2B5EF4-FFF2-40B4-BE49-F238E27FC236}">
                  <a16:creationId xmlns:a16="http://schemas.microsoft.com/office/drawing/2014/main" id="{DCECE63C-3BE4-E3D3-8A34-3F4C88B09AD1}"/>
                </a:ext>
              </a:extLst>
            </p:cNvPr>
            <p:cNvSpPr>
              <a:spLocks/>
            </p:cNvSpPr>
            <p:nvPr/>
          </p:nvSpPr>
          <p:spPr bwMode="auto">
            <a:xfrm>
              <a:off x="3568701" y="-34925"/>
              <a:ext cx="69850" cy="115888"/>
            </a:xfrm>
            <a:custGeom>
              <a:avLst/>
              <a:gdLst>
                <a:gd name="T0" fmla="*/ 66 w 85"/>
                <a:gd name="T1" fmla="*/ 141 h 141"/>
                <a:gd name="T2" fmla="*/ 66 w 85"/>
                <a:gd name="T3" fmla="*/ 82 h 141"/>
                <a:gd name="T4" fmla="*/ 46 w 85"/>
                <a:gd name="T5" fmla="*/ 56 h 141"/>
                <a:gd name="T6" fmla="*/ 19 w 85"/>
                <a:gd name="T7" fmla="*/ 82 h 141"/>
                <a:gd name="T8" fmla="*/ 19 w 85"/>
                <a:gd name="T9" fmla="*/ 141 h 141"/>
                <a:gd name="T10" fmla="*/ 0 w 85"/>
                <a:gd name="T11" fmla="*/ 141 h 141"/>
                <a:gd name="T12" fmla="*/ 0 w 85"/>
                <a:gd name="T13" fmla="*/ 0 h 141"/>
                <a:gd name="T14" fmla="*/ 19 w 85"/>
                <a:gd name="T15" fmla="*/ 0 h 141"/>
                <a:gd name="T16" fmla="*/ 19 w 85"/>
                <a:gd name="T17" fmla="*/ 60 h 141"/>
                <a:gd name="T18" fmla="*/ 52 w 85"/>
                <a:gd name="T19" fmla="*/ 39 h 141"/>
                <a:gd name="T20" fmla="*/ 85 w 85"/>
                <a:gd name="T21" fmla="*/ 77 h 141"/>
                <a:gd name="T22" fmla="*/ 85 w 85"/>
                <a:gd name="T23" fmla="*/ 141 h 141"/>
                <a:gd name="T24" fmla="*/ 66 w 85"/>
                <a:gd name="T25" fmla="*/ 14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5" h="141">
                  <a:moveTo>
                    <a:pt x="66" y="141"/>
                  </a:moveTo>
                  <a:cubicBezTo>
                    <a:pt x="66" y="82"/>
                    <a:pt x="66" y="82"/>
                    <a:pt x="66" y="82"/>
                  </a:cubicBezTo>
                  <a:cubicBezTo>
                    <a:pt x="66" y="66"/>
                    <a:pt x="61" y="56"/>
                    <a:pt x="46" y="56"/>
                  </a:cubicBezTo>
                  <a:cubicBezTo>
                    <a:pt x="31" y="56"/>
                    <a:pt x="21" y="72"/>
                    <a:pt x="19" y="82"/>
                  </a:cubicBezTo>
                  <a:cubicBezTo>
                    <a:pt x="19" y="141"/>
                    <a:pt x="19" y="141"/>
                    <a:pt x="19" y="141"/>
                  </a:cubicBezTo>
                  <a:cubicBezTo>
                    <a:pt x="0" y="141"/>
                    <a:pt x="0" y="141"/>
                    <a:pt x="0" y="141"/>
                  </a:cubicBezTo>
                  <a:cubicBezTo>
                    <a:pt x="0" y="0"/>
                    <a:pt x="0" y="0"/>
                    <a:pt x="0" y="0"/>
                  </a:cubicBezTo>
                  <a:cubicBezTo>
                    <a:pt x="19" y="0"/>
                    <a:pt x="19" y="0"/>
                    <a:pt x="19" y="0"/>
                  </a:cubicBezTo>
                  <a:cubicBezTo>
                    <a:pt x="19" y="60"/>
                    <a:pt x="19" y="60"/>
                    <a:pt x="19" y="60"/>
                  </a:cubicBezTo>
                  <a:cubicBezTo>
                    <a:pt x="25" y="50"/>
                    <a:pt x="36" y="39"/>
                    <a:pt x="52" y="39"/>
                  </a:cubicBezTo>
                  <a:cubicBezTo>
                    <a:pt x="72" y="39"/>
                    <a:pt x="85" y="51"/>
                    <a:pt x="85" y="77"/>
                  </a:cubicBezTo>
                  <a:cubicBezTo>
                    <a:pt x="85" y="141"/>
                    <a:pt x="85" y="141"/>
                    <a:pt x="85" y="141"/>
                  </a:cubicBezTo>
                  <a:lnTo>
                    <a:pt x="66" y="1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1" name="Freeform 38">
              <a:extLst>
                <a:ext uri="{FF2B5EF4-FFF2-40B4-BE49-F238E27FC236}">
                  <a16:creationId xmlns:a16="http://schemas.microsoft.com/office/drawing/2014/main" id="{A628084C-CF66-E7E8-A07E-637CE5D6B84C}"/>
                </a:ext>
              </a:extLst>
            </p:cNvPr>
            <p:cNvSpPr>
              <a:spLocks/>
            </p:cNvSpPr>
            <p:nvPr/>
          </p:nvSpPr>
          <p:spPr bwMode="auto">
            <a:xfrm>
              <a:off x="3654426" y="-23813"/>
              <a:ext cx="50800" cy="106363"/>
            </a:xfrm>
            <a:custGeom>
              <a:avLst/>
              <a:gdLst>
                <a:gd name="T0" fmla="*/ 33 w 61"/>
                <a:gd name="T1" fmla="*/ 41 h 128"/>
                <a:gd name="T2" fmla="*/ 33 w 61"/>
                <a:gd name="T3" fmla="*/ 92 h 128"/>
                <a:gd name="T4" fmla="*/ 37 w 61"/>
                <a:gd name="T5" fmla="*/ 109 h 128"/>
                <a:gd name="T6" fmla="*/ 47 w 61"/>
                <a:gd name="T7" fmla="*/ 113 h 128"/>
                <a:gd name="T8" fmla="*/ 58 w 61"/>
                <a:gd name="T9" fmla="*/ 111 h 128"/>
                <a:gd name="T10" fmla="*/ 60 w 61"/>
                <a:gd name="T11" fmla="*/ 125 h 128"/>
                <a:gd name="T12" fmla="*/ 42 w 61"/>
                <a:gd name="T13" fmla="*/ 128 h 128"/>
                <a:gd name="T14" fmla="*/ 21 w 61"/>
                <a:gd name="T15" fmla="*/ 121 h 128"/>
                <a:gd name="T16" fmla="*/ 15 w 61"/>
                <a:gd name="T17" fmla="*/ 95 h 128"/>
                <a:gd name="T18" fmla="*/ 15 w 61"/>
                <a:gd name="T19" fmla="*/ 41 h 128"/>
                <a:gd name="T20" fmla="*/ 0 w 61"/>
                <a:gd name="T21" fmla="*/ 41 h 128"/>
                <a:gd name="T22" fmla="*/ 0 w 61"/>
                <a:gd name="T23" fmla="*/ 27 h 128"/>
                <a:gd name="T24" fmla="*/ 14 w 61"/>
                <a:gd name="T25" fmla="*/ 27 h 128"/>
                <a:gd name="T26" fmla="*/ 16 w 61"/>
                <a:gd name="T27" fmla="*/ 0 h 128"/>
                <a:gd name="T28" fmla="*/ 33 w 61"/>
                <a:gd name="T29" fmla="*/ 0 h 128"/>
                <a:gd name="T30" fmla="*/ 33 w 61"/>
                <a:gd name="T31" fmla="*/ 27 h 128"/>
                <a:gd name="T32" fmla="*/ 61 w 61"/>
                <a:gd name="T33" fmla="*/ 27 h 128"/>
                <a:gd name="T34" fmla="*/ 61 w 61"/>
                <a:gd name="T35" fmla="*/ 41 h 128"/>
                <a:gd name="T36" fmla="*/ 33 w 61"/>
                <a:gd name="T37" fmla="*/ 4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1" h="128">
                  <a:moveTo>
                    <a:pt x="33" y="41"/>
                  </a:moveTo>
                  <a:cubicBezTo>
                    <a:pt x="33" y="92"/>
                    <a:pt x="33" y="92"/>
                    <a:pt x="33" y="92"/>
                  </a:cubicBezTo>
                  <a:cubicBezTo>
                    <a:pt x="33" y="101"/>
                    <a:pt x="34" y="106"/>
                    <a:pt x="37" y="109"/>
                  </a:cubicBezTo>
                  <a:cubicBezTo>
                    <a:pt x="40" y="112"/>
                    <a:pt x="43" y="113"/>
                    <a:pt x="47" y="113"/>
                  </a:cubicBezTo>
                  <a:cubicBezTo>
                    <a:pt x="52" y="113"/>
                    <a:pt x="56" y="112"/>
                    <a:pt x="58" y="111"/>
                  </a:cubicBezTo>
                  <a:cubicBezTo>
                    <a:pt x="60" y="125"/>
                    <a:pt x="60" y="125"/>
                    <a:pt x="60" y="125"/>
                  </a:cubicBezTo>
                  <a:cubicBezTo>
                    <a:pt x="56" y="127"/>
                    <a:pt x="48" y="128"/>
                    <a:pt x="42" y="128"/>
                  </a:cubicBezTo>
                  <a:cubicBezTo>
                    <a:pt x="33" y="128"/>
                    <a:pt x="27" y="126"/>
                    <a:pt x="21" y="121"/>
                  </a:cubicBezTo>
                  <a:cubicBezTo>
                    <a:pt x="16" y="115"/>
                    <a:pt x="15" y="108"/>
                    <a:pt x="15" y="95"/>
                  </a:cubicBezTo>
                  <a:cubicBezTo>
                    <a:pt x="15" y="41"/>
                    <a:pt x="15" y="41"/>
                    <a:pt x="15" y="41"/>
                  </a:cubicBezTo>
                  <a:cubicBezTo>
                    <a:pt x="0" y="41"/>
                    <a:pt x="0" y="41"/>
                    <a:pt x="0" y="41"/>
                  </a:cubicBezTo>
                  <a:cubicBezTo>
                    <a:pt x="0" y="27"/>
                    <a:pt x="0" y="27"/>
                    <a:pt x="0" y="27"/>
                  </a:cubicBezTo>
                  <a:cubicBezTo>
                    <a:pt x="14" y="27"/>
                    <a:pt x="14" y="27"/>
                    <a:pt x="14" y="27"/>
                  </a:cubicBezTo>
                  <a:cubicBezTo>
                    <a:pt x="16" y="0"/>
                    <a:pt x="16" y="0"/>
                    <a:pt x="16" y="0"/>
                  </a:cubicBezTo>
                  <a:cubicBezTo>
                    <a:pt x="33" y="0"/>
                    <a:pt x="33" y="0"/>
                    <a:pt x="33" y="0"/>
                  </a:cubicBezTo>
                  <a:cubicBezTo>
                    <a:pt x="33" y="27"/>
                    <a:pt x="33" y="27"/>
                    <a:pt x="33" y="27"/>
                  </a:cubicBezTo>
                  <a:cubicBezTo>
                    <a:pt x="61" y="27"/>
                    <a:pt x="61" y="27"/>
                    <a:pt x="61" y="27"/>
                  </a:cubicBezTo>
                  <a:cubicBezTo>
                    <a:pt x="61" y="41"/>
                    <a:pt x="61" y="41"/>
                    <a:pt x="61" y="41"/>
                  </a:cubicBezTo>
                  <a:cubicBezTo>
                    <a:pt x="33" y="41"/>
                    <a:pt x="33" y="41"/>
                    <a:pt x="3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2" name="Freeform 39">
              <a:extLst>
                <a:ext uri="{FF2B5EF4-FFF2-40B4-BE49-F238E27FC236}">
                  <a16:creationId xmlns:a16="http://schemas.microsoft.com/office/drawing/2014/main" id="{644BE14E-EA94-5B64-6A69-FD38062EC86B}"/>
                </a:ext>
              </a:extLst>
            </p:cNvPr>
            <p:cNvSpPr>
              <a:spLocks/>
            </p:cNvSpPr>
            <p:nvPr/>
          </p:nvSpPr>
          <p:spPr bwMode="auto">
            <a:xfrm>
              <a:off x="3711576" y="-3175"/>
              <a:ext cx="63500" cy="85725"/>
            </a:xfrm>
            <a:custGeom>
              <a:avLst/>
              <a:gdLst>
                <a:gd name="T0" fmla="*/ 68 w 78"/>
                <a:gd name="T1" fmla="*/ 94 h 103"/>
                <a:gd name="T2" fmla="*/ 39 w 78"/>
                <a:gd name="T3" fmla="*/ 103 h 103"/>
                <a:gd name="T4" fmla="*/ 0 w 78"/>
                <a:gd name="T5" fmla="*/ 86 h 103"/>
                <a:gd name="T6" fmla="*/ 10 w 78"/>
                <a:gd name="T7" fmla="*/ 74 h 103"/>
                <a:gd name="T8" fmla="*/ 40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3" y="99"/>
                    <a:pt x="54" y="103"/>
                    <a:pt x="39" y="103"/>
                  </a:cubicBezTo>
                  <a:cubicBezTo>
                    <a:pt x="19" y="103"/>
                    <a:pt x="5" y="91"/>
                    <a:pt x="0" y="86"/>
                  </a:cubicBezTo>
                  <a:cubicBezTo>
                    <a:pt x="10" y="74"/>
                    <a:pt x="10" y="74"/>
                    <a:pt x="10" y="74"/>
                  </a:cubicBezTo>
                  <a:cubicBezTo>
                    <a:pt x="16" y="80"/>
                    <a:pt x="28" y="88"/>
                    <a:pt x="40" y="88"/>
                  </a:cubicBezTo>
                  <a:cubicBezTo>
                    <a:pt x="51" y="88"/>
                    <a:pt x="59" y="84"/>
                    <a:pt x="59" y="75"/>
                  </a:cubicBezTo>
                  <a:cubicBezTo>
                    <a:pt x="59" y="66"/>
                    <a:pt x="49" y="63"/>
                    <a:pt x="43" y="61"/>
                  </a:cubicBezTo>
                  <a:cubicBezTo>
                    <a:pt x="38"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4" y="89"/>
                    <a:pt x="6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3" name="Freeform 40">
              <a:extLst>
                <a:ext uri="{FF2B5EF4-FFF2-40B4-BE49-F238E27FC236}">
                  <a16:creationId xmlns:a16="http://schemas.microsoft.com/office/drawing/2014/main" id="{EF137B69-3191-B6FE-C47C-0D807733E2CB}"/>
                </a:ext>
              </a:extLst>
            </p:cNvPr>
            <p:cNvSpPr>
              <a:spLocks noEditPoints="1"/>
            </p:cNvSpPr>
            <p:nvPr/>
          </p:nvSpPr>
          <p:spPr bwMode="auto">
            <a:xfrm>
              <a:off x="2498726" y="157163"/>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6 h 136"/>
                <a:gd name="T12" fmla="*/ 113 w 113"/>
                <a:gd name="T13" fmla="*/ 68 h 136"/>
                <a:gd name="T14" fmla="*/ 92 w 113"/>
                <a:gd name="T15" fmla="*/ 119 h 136"/>
                <a:gd name="T16" fmla="*/ 78 w 113"/>
                <a:gd name="T17" fmla="*/ 28 h 136"/>
                <a:gd name="T18" fmla="*/ 45 w 113"/>
                <a:gd name="T19" fmla="*/ 15 h 136"/>
                <a:gd name="T20" fmla="*/ 20 w 113"/>
                <a:gd name="T21" fmla="*/ 15 h 136"/>
                <a:gd name="T22" fmla="*/ 20 w 113"/>
                <a:gd name="T23" fmla="*/ 119 h 136"/>
                <a:gd name="T24" fmla="*/ 45 w 113"/>
                <a:gd name="T25" fmla="*/ 119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5"/>
                    <a:pt x="92" y="16"/>
                  </a:cubicBezTo>
                  <a:cubicBezTo>
                    <a:pt x="103" y="27"/>
                    <a:pt x="113" y="44"/>
                    <a:pt x="113" y="68"/>
                  </a:cubicBezTo>
                  <a:cubicBezTo>
                    <a:pt x="113" y="91"/>
                    <a:pt x="104" y="108"/>
                    <a:pt x="92" y="119"/>
                  </a:cubicBezTo>
                  <a:close/>
                  <a:moveTo>
                    <a:pt x="78" y="28"/>
                  </a:moveTo>
                  <a:cubicBezTo>
                    <a:pt x="70" y="19"/>
                    <a:pt x="59" y="15"/>
                    <a:pt x="45" y="15"/>
                  </a:cubicBezTo>
                  <a:cubicBezTo>
                    <a:pt x="20" y="15"/>
                    <a:pt x="20" y="15"/>
                    <a:pt x="20" y="15"/>
                  </a:cubicBezTo>
                  <a:cubicBezTo>
                    <a:pt x="20" y="119"/>
                    <a:pt x="20" y="119"/>
                    <a:pt x="20" y="119"/>
                  </a:cubicBezTo>
                  <a:cubicBezTo>
                    <a:pt x="45" y="119"/>
                    <a:pt x="45" y="119"/>
                    <a:pt x="45" y="119"/>
                  </a:cubicBezTo>
                  <a:cubicBezTo>
                    <a:pt x="58" y="119"/>
                    <a:pt x="69" y="116"/>
                    <a:pt x="78" y="107"/>
                  </a:cubicBezTo>
                  <a:cubicBezTo>
                    <a:pt x="87" y="98"/>
                    <a:pt x="92" y="84"/>
                    <a:pt x="92" y="68"/>
                  </a:cubicBezTo>
                  <a:cubicBezTo>
                    <a:pt x="92" y="51"/>
                    <a:pt x="87" y="36"/>
                    <a:pt x="7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4" name="Freeform 41">
              <a:extLst>
                <a:ext uri="{FF2B5EF4-FFF2-40B4-BE49-F238E27FC236}">
                  <a16:creationId xmlns:a16="http://schemas.microsoft.com/office/drawing/2014/main" id="{821A2D0B-222A-FACB-58E1-95FBC0126991}"/>
                </a:ext>
              </a:extLst>
            </p:cNvPr>
            <p:cNvSpPr>
              <a:spLocks noEditPoints="1"/>
            </p:cNvSpPr>
            <p:nvPr/>
          </p:nvSpPr>
          <p:spPr bwMode="auto">
            <a:xfrm>
              <a:off x="2605088"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5" name="Rectangle 42">
              <a:extLst>
                <a:ext uri="{FF2B5EF4-FFF2-40B4-BE49-F238E27FC236}">
                  <a16:creationId xmlns:a16="http://schemas.microsoft.com/office/drawing/2014/main" id="{7DEFDA0D-DEC0-C80E-280E-37E6A828C659}"/>
                </a:ext>
              </a:extLst>
            </p:cNvPr>
            <p:cNvSpPr>
              <a:spLocks noChangeArrowheads="1"/>
            </p:cNvSpPr>
            <p:nvPr/>
          </p:nvSpPr>
          <p:spPr bwMode="auto">
            <a:xfrm>
              <a:off x="2697163" y="153988"/>
              <a:ext cx="15875" cy="1158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6" name="Freeform 43">
              <a:extLst>
                <a:ext uri="{FF2B5EF4-FFF2-40B4-BE49-F238E27FC236}">
                  <a16:creationId xmlns:a16="http://schemas.microsoft.com/office/drawing/2014/main" id="{E1B199F1-629A-2B40-F991-6A433992CFCB}"/>
                </a:ext>
              </a:extLst>
            </p:cNvPr>
            <p:cNvSpPr>
              <a:spLocks noEditPoints="1"/>
            </p:cNvSpPr>
            <p:nvPr/>
          </p:nvSpPr>
          <p:spPr bwMode="auto">
            <a:xfrm>
              <a:off x="2736851" y="150813"/>
              <a:ext cx="20638" cy="119063"/>
            </a:xfrm>
            <a:custGeom>
              <a:avLst/>
              <a:gdLst>
                <a:gd name="T0" fmla="*/ 12 w 25"/>
                <a:gd name="T1" fmla="*/ 25 h 144"/>
                <a:gd name="T2" fmla="*/ 0 w 25"/>
                <a:gd name="T3" fmla="*/ 13 h 144"/>
                <a:gd name="T4" fmla="*/ 12 w 25"/>
                <a:gd name="T5" fmla="*/ 0 h 144"/>
                <a:gd name="T6" fmla="*/ 25 w 25"/>
                <a:gd name="T7" fmla="*/ 12 h 144"/>
                <a:gd name="T8" fmla="*/ 12 w 25"/>
                <a:gd name="T9" fmla="*/ 25 h 144"/>
                <a:gd name="T10" fmla="*/ 3 w 25"/>
                <a:gd name="T11" fmla="*/ 144 h 144"/>
                <a:gd name="T12" fmla="*/ 3 w 25"/>
                <a:gd name="T13" fmla="*/ 45 h 144"/>
                <a:gd name="T14" fmla="*/ 22 w 25"/>
                <a:gd name="T15" fmla="*/ 45 h 144"/>
                <a:gd name="T16" fmla="*/ 22 w 25"/>
                <a:gd name="T17" fmla="*/ 144 h 144"/>
                <a:gd name="T18" fmla="*/ 3 w 25"/>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4">
                  <a:moveTo>
                    <a:pt x="12" y="25"/>
                  </a:moveTo>
                  <a:cubicBezTo>
                    <a:pt x="5" y="25"/>
                    <a:pt x="0" y="20"/>
                    <a:pt x="0" y="13"/>
                  </a:cubicBezTo>
                  <a:cubicBezTo>
                    <a:pt x="0" y="6"/>
                    <a:pt x="5" y="0"/>
                    <a:pt x="12" y="0"/>
                  </a:cubicBezTo>
                  <a:cubicBezTo>
                    <a:pt x="20" y="0"/>
                    <a:pt x="25" y="6"/>
                    <a:pt x="25" y="12"/>
                  </a:cubicBezTo>
                  <a:cubicBezTo>
                    <a:pt x="25" y="19"/>
                    <a:pt x="20" y="25"/>
                    <a:pt x="12"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7" name="Freeform 44">
              <a:extLst>
                <a:ext uri="{FF2B5EF4-FFF2-40B4-BE49-F238E27FC236}">
                  <a16:creationId xmlns:a16="http://schemas.microsoft.com/office/drawing/2014/main" id="{344578C9-CCB4-4F2D-6F97-A69FE48FE92E}"/>
                </a:ext>
              </a:extLst>
            </p:cNvPr>
            <p:cNvSpPr>
              <a:spLocks/>
            </p:cNvSpPr>
            <p:nvPr/>
          </p:nvSpPr>
          <p:spPr bwMode="auto">
            <a:xfrm>
              <a:off x="2768601" y="188913"/>
              <a:ext cx="79375" cy="80963"/>
            </a:xfrm>
            <a:custGeom>
              <a:avLst/>
              <a:gdLst>
                <a:gd name="T0" fmla="*/ 30 w 50"/>
                <a:gd name="T1" fmla="*/ 51 h 51"/>
                <a:gd name="T2" fmla="*/ 19 w 50"/>
                <a:gd name="T3" fmla="*/ 51 h 51"/>
                <a:gd name="T4" fmla="*/ 0 w 50"/>
                <a:gd name="T5" fmla="*/ 0 h 51"/>
                <a:gd name="T6" fmla="*/ 10 w 50"/>
                <a:gd name="T7" fmla="*/ 0 h 51"/>
                <a:gd name="T8" fmla="*/ 25 w 50"/>
                <a:gd name="T9" fmla="*/ 41 h 51"/>
                <a:gd name="T10" fmla="*/ 39 w 50"/>
                <a:gd name="T11" fmla="*/ 0 h 51"/>
                <a:gd name="T12" fmla="*/ 50 w 50"/>
                <a:gd name="T13" fmla="*/ 0 h 51"/>
                <a:gd name="T14" fmla="*/ 30 w 50"/>
                <a:gd name="T15" fmla="*/ 51 h 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 h="51">
                  <a:moveTo>
                    <a:pt x="30" y="51"/>
                  </a:moveTo>
                  <a:lnTo>
                    <a:pt x="19" y="51"/>
                  </a:lnTo>
                  <a:lnTo>
                    <a:pt x="0" y="0"/>
                  </a:lnTo>
                  <a:lnTo>
                    <a:pt x="10" y="0"/>
                  </a:lnTo>
                  <a:lnTo>
                    <a:pt x="25" y="41"/>
                  </a:lnTo>
                  <a:lnTo>
                    <a:pt x="39" y="0"/>
                  </a:lnTo>
                  <a:lnTo>
                    <a:pt x="50" y="0"/>
                  </a:lnTo>
                  <a:lnTo>
                    <a:pt x="30"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8" name="Freeform 45">
              <a:extLst>
                <a:ext uri="{FF2B5EF4-FFF2-40B4-BE49-F238E27FC236}">
                  <a16:creationId xmlns:a16="http://schemas.microsoft.com/office/drawing/2014/main" id="{2236A563-D056-2155-A154-64F4FBDBB116}"/>
                </a:ext>
              </a:extLst>
            </p:cNvPr>
            <p:cNvSpPr>
              <a:spLocks noEditPoints="1"/>
            </p:cNvSpPr>
            <p:nvPr/>
          </p:nvSpPr>
          <p:spPr bwMode="auto">
            <a:xfrm>
              <a:off x="28559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0"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 name="Freeform 46">
              <a:extLst>
                <a:ext uri="{FF2B5EF4-FFF2-40B4-BE49-F238E27FC236}">
                  <a16:creationId xmlns:a16="http://schemas.microsoft.com/office/drawing/2014/main" id="{F4BF70B8-9555-C261-D3C1-88BD30FC33CC}"/>
                </a:ext>
              </a:extLst>
            </p:cNvPr>
            <p:cNvSpPr>
              <a:spLocks/>
            </p:cNvSpPr>
            <p:nvPr/>
          </p:nvSpPr>
          <p:spPr bwMode="auto">
            <a:xfrm>
              <a:off x="2947988" y="185738"/>
              <a:ext cx="47625"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 name="Freeform 47">
              <a:extLst>
                <a:ext uri="{FF2B5EF4-FFF2-40B4-BE49-F238E27FC236}">
                  <a16:creationId xmlns:a16="http://schemas.microsoft.com/office/drawing/2014/main" id="{2EFAC510-CEEE-DA5A-FAA3-F170FED7622E}"/>
                </a:ext>
              </a:extLst>
            </p:cNvPr>
            <p:cNvSpPr>
              <a:spLocks noEditPoints="1"/>
            </p:cNvSpPr>
            <p:nvPr/>
          </p:nvSpPr>
          <p:spPr bwMode="auto">
            <a:xfrm>
              <a:off x="2998788" y="185738"/>
              <a:ext cx="74613" cy="85725"/>
            </a:xfrm>
            <a:custGeom>
              <a:avLst/>
              <a:gdLst>
                <a:gd name="T0" fmla="*/ 20 w 90"/>
                <a:gd name="T1" fmla="*/ 56 h 103"/>
                <a:gd name="T2" fmla="*/ 49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49" y="88"/>
                  </a:cubicBezTo>
                  <a:cubicBezTo>
                    <a:pt x="68" y="88"/>
                    <a:pt x="79" y="78"/>
                    <a:pt x="80" y="77"/>
                  </a:cubicBezTo>
                  <a:cubicBezTo>
                    <a:pt x="88" y="89"/>
                    <a:pt x="88" y="89"/>
                    <a:pt x="88" y="89"/>
                  </a:cubicBezTo>
                  <a:cubicBezTo>
                    <a:pt x="88" y="89"/>
                    <a:pt x="74"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8" y="14"/>
                    <a:pt x="20" y="29"/>
                    <a:pt x="19" y="42"/>
                  </a:cubicBezTo>
                  <a:cubicBezTo>
                    <a:pt x="71" y="42"/>
                    <a:pt x="71" y="42"/>
                    <a:pt x="71" y="42"/>
                  </a:cubicBezTo>
                  <a:cubicBezTo>
                    <a:pt x="71"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 name="Freeform 48">
              <a:extLst>
                <a:ext uri="{FF2B5EF4-FFF2-40B4-BE49-F238E27FC236}">
                  <a16:creationId xmlns:a16="http://schemas.microsoft.com/office/drawing/2014/main" id="{9F75901F-04A3-6B7A-4918-99E7F7C4A01F}"/>
                </a:ext>
              </a:extLst>
            </p:cNvPr>
            <p:cNvSpPr>
              <a:spLocks noEditPoints="1"/>
            </p:cNvSpPr>
            <p:nvPr/>
          </p:nvSpPr>
          <p:spPr bwMode="auto">
            <a:xfrm>
              <a:off x="3084513" y="153988"/>
              <a:ext cx="77788" cy="117475"/>
            </a:xfrm>
            <a:custGeom>
              <a:avLst/>
              <a:gdLst>
                <a:gd name="T0" fmla="*/ 78 w 94"/>
                <a:gd name="T1" fmla="*/ 141 h 143"/>
                <a:gd name="T2" fmla="*/ 75 w 94"/>
                <a:gd name="T3" fmla="*/ 125 h 143"/>
                <a:gd name="T4" fmla="*/ 42 w 94"/>
                <a:gd name="T5" fmla="*/ 143 h 143"/>
                <a:gd name="T6" fmla="*/ 0 w 94"/>
                <a:gd name="T7" fmla="*/ 91 h 143"/>
                <a:gd name="T8" fmla="*/ 44 w 94"/>
                <a:gd name="T9" fmla="*/ 40 h 143"/>
                <a:gd name="T10" fmla="*/ 75 w 94"/>
                <a:gd name="T11" fmla="*/ 58 h 143"/>
                <a:gd name="T12" fmla="*/ 75 w 94"/>
                <a:gd name="T13" fmla="*/ 0 h 143"/>
                <a:gd name="T14" fmla="*/ 94 w 94"/>
                <a:gd name="T15" fmla="*/ 0 h 143"/>
                <a:gd name="T16" fmla="*/ 94 w 94"/>
                <a:gd name="T17" fmla="*/ 141 h 143"/>
                <a:gd name="T18" fmla="*/ 78 w 94"/>
                <a:gd name="T19" fmla="*/ 141 h 143"/>
                <a:gd name="T20" fmla="*/ 48 w 94"/>
                <a:gd name="T21" fmla="*/ 54 h 143"/>
                <a:gd name="T22" fmla="*/ 19 w 94"/>
                <a:gd name="T23" fmla="*/ 90 h 143"/>
                <a:gd name="T24" fmla="*/ 47 w 94"/>
                <a:gd name="T25" fmla="*/ 127 h 143"/>
                <a:gd name="T26" fmla="*/ 75 w 94"/>
                <a:gd name="T27" fmla="*/ 90 h 143"/>
                <a:gd name="T28" fmla="*/ 48 w 94"/>
                <a:gd name="T29" fmla="*/ 5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43">
                  <a:moveTo>
                    <a:pt x="78" y="141"/>
                  </a:moveTo>
                  <a:cubicBezTo>
                    <a:pt x="75" y="125"/>
                    <a:pt x="75" y="125"/>
                    <a:pt x="75" y="125"/>
                  </a:cubicBezTo>
                  <a:cubicBezTo>
                    <a:pt x="74" y="126"/>
                    <a:pt x="65" y="143"/>
                    <a:pt x="42" y="143"/>
                  </a:cubicBezTo>
                  <a:cubicBezTo>
                    <a:pt x="16" y="143"/>
                    <a:pt x="0" y="121"/>
                    <a:pt x="0" y="91"/>
                  </a:cubicBezTo>
                  <a:cubicBezTo>
                    <a:pt x="0" y="62"/>
                    <a:pt x="18" y="40"/>
                    <a:pt x="44" y="40"/>
                  </a:cubicBezTo>
                  <a:cubicBezTo>
                    <a:pt x="65" y="40"/>
                    <a:pt x="74" y="56"/>
                    <a:pt x="75" y="58"/>
                  </a:cubicBezTo>
                  <a:cubicBezTo>
                    <a:pt x="75" y="0"/>
                    <a:pt x="75" y="0"/>
                    <a:pt x="75" y="0"/>
                  </a:cubicBezTo>
                  <a:cubicBezTo>
                    <a:pt x="94" y="0"/>
                    <a:pt x="94" y="0"/>
                    <a:pt x="94" y="0"/>
                  </a:cubicBezTo>
                  <a:cubicBezTo>
                    <a:pt x="94" y="141"/>
                    <a:pt x="94" y="141"/>
                    <a:pt x="94" y="141"/>
                  </a:cubicBezTo>
                  <a:cubicBezTo>
                    <a:pt x="78" y="141"/>
                    <a:pt x="78" y="141"/>
                    <a:pt x="78" y="141"/>
                  </a:cubicBezTo>
                  <a:close/>
                  <a:moveTo>
                    <a:pt x="48" y="54"/>
                  </a:moveTo>
                  <a:cubicBezTo>
                    <a:pt x="30" y="54"/>
                    <a:pt x="19" y="71"/>
                    <a:pt x="19" y="90"/>
                  </a:cubicBezTo>
                  <a:cubicBezTo>
                    <a:pt x="19" y="110"/>
                    <a:pt x="29" y="127"/>
                    <a:pt x="47" y="127"/>
                  </a:cubicBezTo>
                  <a:cubicBezTo>
                    <a:pt x="64" y="127"/>
                    <a:pt x="75" y="110"/>
                    <a:pt x="75" y="90"/>
                  </a:cubicBezTo>
                  <a:cubicBezTo>
                    <a:pt x="76" y="71"/>
                    <a:pt x="66" y="54"/>
                    <a:pt x="48"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 name="Freeform 49">
              <a:extLst>
                <a:ext uri="{FF2B5EF4-FFF2-40B4-BE49-F238E27FC236}">
                  <a16:creationId xmlns:a16="http://schemas.microsoft.com/office/drawing/2014/main" id="{746411D7-FE52-9D4A-5F9C-E781E2B0A65A}"/>
                </a:ext>
              </a:extLst>
            </p:cNvPr>
            <p:cNvSpPr>
              <a:spLocks/>
            </p:cNvSpPr>
            <p:nvPr/>
          </p:nvSpPr>
          <p:spPr bwMode="auto">
            <a:xfrm>
              <a:off x="3209926" y="152400"/>
              <a:ext cx="53975" cy="117475"/>
            </a:xfrm>
            <a:custGeom>
              <a:avLst/>
              <a:gdLst>
                <a:gd name="T0" fmla="*/ 61 w 64"/>
                <a:gd name="T1" fmla="*/ 18 h 142"/>
                <a:gd name="T2" fmla="*/ 49 w 64"/>
                <a:gd name="T3" fmla="*/ 15 h 142"/>
                <a:gd name="T4" fmla="*/ 36 w 64"/>
                <a:gd name="T5" fmla="*/ 21 h 142"/>
                <a:gd name="T6" fmla="*/ 34 w 64"/>
                <a:gd name="T7" fmla="*/ 35 h 142"/>
                <a:gd name="T8" fmla="*/ 34 w 64"/>
                <a:gd name="T9" fmla="*/ 43 h 142"/>
                <a:gd name="T10" fmla="*/ 59 w 64"/>
                <a:gd name="T11" fmla="*/ 43 h 142"/>
                <a:gd name="T12" fmla="*/ 59 w 64"/>
                <a:gd name="T13" fmla="*/ 57 h 142"/>
                <a:gd name="T14" fmla="*/ 34 w 64"/>
                <a:gd name="T15" fmla="*/ 57 h 142"/>
                <a:gd name="T16" fmla="*/ 34 w 64"/>
                <a:gd name="T17" fmla="*/ 142 h 142"/>
                <a:gd name="T18" fmla="*/ 15 w 64"/>
                <a:gd name="T19" fmla="*/ 142 h 142"/>
                <a:gd name="T20" fmla="*/ 15 w 64"/>
                <a:gd name="T21" fmla="*/ 57 h 142"/>
                <a:gd name="T22" fmla="*/ 0 w 64"/>
                <a:gd name="T23" fmla="*/ 57 h 142"/>
                <a:gd name="T24" fmla="*/ 0 w 64"/>
                <a:gd name="T25" fmla="*/ 43 h 142"/>
                <a:gd name="T26" fmla="*/ 15 w 64"/>
                <a:gd name="T27" fmla="*/ 43 h 142"/>
                <a:gd name="T28" fmla="*/ 15 w 64"/>
                <a:gd name="T29" fmla="*/ 32 h 142"/>
                <a:gd name="T30" fmla="*/ 22 w 64"/>
                <a:gd name="T31" fmla="*/ 9 h 142"/>
                <a:gd name="T32" fmla="*/ 45 w 64"/>
                <a:gd name="T33" fmla="*/ 0 h 142"/>
                <a:gd name="T34" fmla="*/ 64 w 64"/>
                <a:gd name="T35" fmla="*/ 4 h 142"/>
                <a:gd name="T36" fmla="*/ 61 w 64"/>
                <a:gd name="T37" fmla="*/ 1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 h="142">
                  <a:moveTo>
                    <a:pt x="61" y="18"/>
                  </a:moveTo>
                  <a:cubicBezTo>
                    <a:pt x="61" y="18"/>
                    <a:pt x="55" y="15"/>
                    <a:pt x="49" y="15"/>
                  </a:cubicBezTo>
                  <a:cubicBezTo>
                    <a:pt x="43" y="15"/>
                    <a:pt x="39" y="17"/>
                    <a:pt x="36" y="21"/>
                  </a:cubicBezTo>
                  <a:cubicBezTo>
                    <a:pt x="34" y="24"/>
                    <a:pt x="34" y="29"/>
                    <a:pt x="34" y="35"/>
                  </a:cubicBezTo>
                  <a:cubicBezTo>
                    <a:pt x="34" y="43"/>
                    <a:pt x="34" y="43"/>
                    <a:pt x="34" y="43"/>
                  </a:cubicBezTo>
                  <a:cubicBezTo>
                    <a:pt x="59" y="43"/>
                    <a:pt x="59" y="43"/>
                    <a:pt x="59" y="43"/>
                  </a:cubicBezTo>
                  <a:cubicBezTo>
                    <a:pt x="59" y="57"/>
                    <a:pt x="59" y="57"/>
                    <a:pt x="59" y="57"/>
                  </a:cubicBezTo>
                  <a:cubicBezTo>
                    <a:pt x="34" y="57"/>
                    <a:pt x="34" y="57"/>
                    <a:pt x="34" y="57"/>
                  </a:cubicBezTo>
                  <a:cubicBezTo>
                    <a:pt x="34" y="142"/>
                    <a:pt x="34" y="142"/>
                    <a:pt x="34" y="142"/>
                  </a:cubicBezTo>
                  <a:cubicBezTo>
                    <a:pt x="15" y="142"/>
                    <a:pt x="15" y="142"/>
                    <a:pt x="15" y="142"/>
                  </a:cubicBezTo>
                  <a:cubicBezTo>
                    <a:pt x="15" y="57"/>
                    <a:pt x="15" y="57"/>
                    <a:pt x="15" y="57"/>
                  </a:cubicBezTo>
                  <a:cubicBezTo>
                    <a:pt x="0" y="57"/>
                    <a:pt x="0" y="57"/>
                    <a:pt x="0" y="57"/>
                  </a:cubicBezTo>
                  <a:cubicBezTo>
                    <a:pt x="0" y="43"/>
                    <a:pt x="0" y="43"/>
                    <a:pt x="0" y="43"/>
                  </a:cubicBezTo>
                  <a:cubicBezTo>
                    <a:pt x="15" y="43"/>
                    <a:pt x="15" y="43"/>
                    <a:pt x="15" y="43"/>
                  </a:cubicBezTo>
                  <a:cubicBezTo>
                    <a:pt x="15" y="32"/>
                    <a:pt x="15" y="32"/>
                    <a:pt x="15" y="32"/>
                  </a:cubicBezTo>
                  <a:cubicBezTo>
                    <a:pt x="15" y="21"/>
                    <a:pt x="18" y="14"/>
                    <a:pt x="22" y="9"/>
                  </a:cubicBezTo>
                  <a:cubicBezTo>
                    <a:pt x="27" y="4"/>
                    <a:pt x="34" y="0"/>
                    <a:pt x="45" y="0"/>
                  </a:cubicBezTo>
                  <a:cubicBezTo>
                    <a:pt x="55" y="0"/>
                    <a:pt x="62" y="3"/>
                    <a:pt x="64" y="4"/>
                  </a:cubicBezTo>
                  <a:lnTo>
                    <a:pt x="61"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3" name="Freeform 50">
              <a:extLst>
                <a:ext uri="{FF2B5EF4-FFF2-40B4-BE49-F238E27FC236}">
                  <a16:creationId xmlns:a16="http://schemas.microsoft.com/office/drawing/2014/main" id="{71C2BF5D-0F27-5DC4-E839-53363129AF20}"/>
                </a:ext>
              </a:extLst>
            </p:cNvPr>
            <p:cNvSpPr>
              <a:spLocks/>
            </p:cNvSpPr>
            <p:nvPr/>
          </p:nvSpPr>
          <p:spPr bwMode="auto">
            <a:xfrm>
              <a:off x="3270251" y="185738"/>
              <a:ext cx="46038"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 name="Freeform 51">
              <a:extLst>
                <a:ext uri="{FF2B5EF4-FFF2-40B4-BE49-F238E27FC236}">
                  <a16:creationId xmlns:a16="http://schemas.microsoft.com/office/drawing/2014/main" id="{6AAE8FD2-F294-9C4A-F94A-068B4B7ABCFB}"/>
                </a:ext>
              </a:extLst>
            </p:cNvPr>
            <p:cNvSpPr>
              <a:spLocks noEditPoints="1"/>
            </p:cNvSpPr>
            <p:nvPr/>
          </p:nvSpPr>
          <p:spPr bwMode="auto">
            <a:xfrm>
              <a:off x="3321051" y="185738"/>
              <a:ext cx="79375" cy="85725"/>
            </a:xfrm>
            <a:custGeom>
              <a:avLst/>
              <a:gdLst>
                <a:gd name="T0" fmla="*/ 48 w 96"/>
                <a:gd name="T1" fmla="*/ 102 h 102"/>
                <a:gd name="T2" fmla="*/ 0 w 96"/>
                <a:gd name="T3" fmla="*/ 51 h 102"/>
                <a:gd name="T4" fmla="*/ 48 w 96"/>
                <a:gd name="T5" fmla="*/ 0 h 102"/>
                <a:gd name="T6" fmla="*/ 96 w 96"/>
                <a:gd name="T7" fmla="*/ 51 h 102"/>
                <a:gd name="T8" fmla="*/ 48 w 96"/>
                <a:gd name="T9" fmla="*/ 102 h 102"/>
                <a:gd name="T10" fmla="*/ 48 w 96"/>
                <a:gd name="T11" fmla="*/ 14 h 102"/>
                <a:gd name="T12" fmla="*/ 20 w 96"/>
                <a:gd name="T13" fmla="*/ 51 h 102"/>
                <a:gd name="T14" fmla="*/ 48 w 96"/>
                <a:gd name="T15" fmla="*/ 88 h 102"/>
                <a:gd name="T16" fmla="*/ 77 w 96"/>
                <a:gd name="T17" fmla="*/ 51 h 102"/>
                <a:gd name="T18" fmla="*/ 48 w 96"/>
                <a:gd name="T19" fmla="*/ 14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102">
                  <a:moveTo>
                    <a:pt x="48" y="102"/>
                  </a:moveTo>
                  <a:cubicBezTo>
                    <a:pt x="20" y="102"/>
                    <a:pt x="0" y="82"/>
                    <a:pt x="0" y="51"/>
                  </a:cubicBezTo>
                  <a:cubicBezTo>
                    <a:pt x="0" y="20"/>
                    <a:pt x="20" y="0"/>
                    <a:pt x="48" y="0"/>
                  </a:cubicBezTo>
                  <a:cubicBezTo>
                    <a:pt x="77" y="0"/>
                    <a:pt x="96" y="20"/>
                    <a:pt x="96" y="51"/>
                  </a:cubicBezTo>
                  <a:cubicBezTo>
                    <a:pt x="96" y="82"/>
                    <a:pt x="77" y="102"/>
                    <a:pt x="48" y="102"/>
                  </a:cubicBezTo>
                  <a:close/>
                  <a:moveTo>
                    <a:pt x="48" y="14"/>
                  </a:moveTo>
                  <a:cubicBezTo>
                    <a:pt x="30" y="14"/>
                    <a:pt x="20" y="29"/>
                    <a:pt x="20" y="51"/>
                  </a:cubicBezTo>
                  <a:cubicBezTo>
                    <a:pt x="20" y="72"/>
                    <a:pt x="30" y="88"/>
                    <a:pt x="48" y="88"/>
                  </a:cubicBezTo>
                  <a:cubicBezTo>
                    <a:pt x="67" y="88"/>
                    <a:pt x="77" y="72"/>
                    <a:pt x="77" y="51"/>
                  </a:cubicBezTo>
                  <a:cubicBezTo>
                    <a:pt x="77" y="29"/>
                    <a:pt x="67" y="14"/>
                    <a:pt x="48"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 name="Freeform 52">
              <a:extLst>
                <a:ext uri="{FF2B5EF4-FFF2-40B4-BE49-F238E27FC236}">
                  <a16:creationId xmlns:a16="http://schemas.microsoft.com/office/drawing/2014/main" id="{C590DB0F-DC19-CD6D-2F4D-61479185D8A5}"/>
                </a:ext>
              </a:extLst>
            </p:cNvPr>
            <p:cNvSpPr>
              <a:spLocks/>
            </p:cNvSpPr>
            <p:nvPr/>
          </p:nvSpPr>
          <p:spPr bwMode="auto">
            <a:xfrm>
              <a:off x="3419476" y="185738"/>
              <a:ext cx="117475" cy="84138"/>
            </a:xfrm>
            <a:custGeom>
              <a:avLst/>
              <a:gdLst>
                <a:gd name="T0" fmla="*/ 123 w 142"/>
                <a:gd name="T1" fmla="*/ 101 h 101"/>
                <a:gd name="T2" fmla="*/ 123 w 142"/>
                <a:gd name="T3" fmla="*/ 39 h 101"/>
                <a:gd name="T4" fmla="*/ 106 w 142"/>
                <a:gd name="T5" fmla="*/ 16 h 101"/>
                <a:gd name="T6" fmla="*/ 80 w 142"/>
                <a:gd name="T7" fmla="*/ 41 h 101"/>
                <a:gd name="T8" fmla="*/ 80 w 142"/>
                <a:gd name="T9" fmla="*/ 101 h 101"/>
                <a:gd name="T10" fmla="*/ 62 w 142"/>
                <a:gd name="T11" fmla="*/ 101 h 101"/>
                <a:gd name="T12" fmla="*/ 62 w 142"/>
                <a:gd name="T13" fmla="*/ 39 h 101"/>
                <a:gd name="T14" fmla="*/ 44 w 142"/>
                <a:gd name="T15" fmla="*/ 16 h 101"/>
                <a:gd name="T16" fmla="*/ 19 w 142"/>
                <a:gd name="T17" fmla="*/ 41 h 101"/>
                <a:gd name="T18" fmla="*/ 19 w 142"/>
                <a:gd name="T19" fmla="*/ 101 h 101"/>
                <a:gd name="T20" fmla="*/ 0 w 142"/>
                <a:gd name="T21" fmla="*/ 101 h 101"/>
                <a:gd name="T22" fmla="*/ 0 w 142"/>
                <a:gd name="T23" fmla="*/ 2 h 101"/>
                <a:gd name="T24" fmla="*/ 18 w 142"/>
                <a:gd name="T25" fmla="*/ 2 h 101"/>
                <a:gd name="T26" fmla="*/ 19 w 142"/>
                <a:gd name="T27" fmla="*/ 20 h 101"/>
                <a:gd name="T28" fmla="*/ 51 w 142"/>
                <a:gd name="T29" fmla="*/ 0 h 101"/>
                <a:gd name="T30" fmla="*/ 79 w 142"/>
                <a:gd name="T31" fmla="*/ 21 h 101"/>
                <a:gd name="T32" fmla="*/ 112 w 142"/>
                <a:gd name="T33" fmla="*/ 0 h 101"/>
                <a:gd name="T34" fmla="*/ 142 w 142"/>
                <a:gd name="T35" fmla="*/ 34 h 101"/>
                <a:gd name="T36" fmla="*/ 142 w 142"/>
                <a:gd name="T37" fmla="*/ 101 h 101"/>
                <a:gd name="T38" fmla="*/ 123 w 142"/>
                <a:gd name="T39"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2" h="101">
                  <a:moveTo>
                    <a:pt x="123" y="101"/>
                  </a:moveTo>
                  <a:cubicBezTo>
                    <a:pt x="123" y="39"/>
                    <a:pt x="123" y="39"/>
                    <a:pt x="123" y="39"/>
                  </a:cubicBezTo>
                  <a:cubicBezTo>
                    <a:pt x="123" y="26"/>
                    <a:pt x="120" y="16"/>
                    <a:pt x="106" y="16"/>
                  </a:cubicBezTo>
                  <a:cubicBezTo>
                    <a:pt x="91" y="16"/>
                    <a:pt x="81" y="34"/>
                    <a:pt x="80" y="41"/>
                  </a:cubicBezTo>
                  <a:cubicBezTo>
                    <a:pt x="80" y="101"/>
                    <a:pt x="80" y="101"/>
                    <a:pt x="80" y="101"/>
                  </a:cubicBezTo>
                  <a:cubicBezTo>
                    <a:pt x="62" y="101"/>
                    <a:pt x="62" y="101"/>
                    <a:pt x="62" y="101"/>
                  </a:cubicBezTo>
                  <a:cubicBezTo>
                    <a:pt x="62" y="39"/>
                    <a:pt x="62" y="39"/>
                    <a:pt x="62" y="39"/>
                  </a:cubicBezTo>
                  <a:cubicBezTo>
                    <a:pt x="62" y="26"/>
                    <a:pt x="59" y="16"/>
                    <a:pt x="44" y="16"/>
                  </a:cubicBezTo>
                  <a:cubicBezTo>
                    <a:pt x="30" y="16"/>
                    <a:pt x="20" y="34"/>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5" y="9"/>
                    <a:pt x="37" y="0"/>
                    <a:pt x="51" y="0"/>
                  </a:cubicBezTo>
                  <a:cubicBezTo>
                    <a:pt x="64" y="0"/>
                    <a:pt x="75" y="6"/>
                    <a:pt x="79" y="21"/>
                  </a:cubicBezTo>
                  <a:cubicBezTo>
                    <a:pt x="86" y="9"/>
                    <a:pt x="98" y="0"/>
                    <a:pt x="112" y="0"/>
                  </a:cubicBezTo>
                  <a:cubicBezTo>
                    <a:pt x="128" y="0"/>
                    <a:pt x="142" y="9"/>
                    <a:pt x="142" y="34"/>
                  </a:cubicBezTo>
                  <a:cubicBezTo>
                    <a:pt x="142" y="101"/>
                    <a:pt x="142" y="101"/>
                    <a:pt x="142" y="101"/>
                  </a:cubicBezTo>
                  <a:cubicBezTo>
                    <a:pt x="123" y="101"/>
                    <a:pt x="123" y="101"/>
                    <a:pt x="123"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6" name="Freeform 53">
              <a:extLst>
                <a:ext uri="{FF2B5EF4-FFF2-40B4-BE49-F238E27FC236}">
                  <a16:creationId xmlns:a16="http://schemas.microsoft.com/office/drawing/2014/main" id="{975A0B57-FD60-D7A6-C45A-346EA17AEAA2}"/>
                </a:ext>
              </a:extLst>
            </p:cNvPr>
            <p:cNvSpPr>
              <a:spLocks/>
            </p:cNvSpPr>
            <p:nvPr/>
          </p:nvSpPr>
          <p:spPr bwMode="auto">
            <a:xfrm>
              <a:off x="3594101" y="157163"/>
              <a:ext cx="69850" cy="112713"/>
            </a:xfrm>
            <a:custGeom>
              <a:avLst/>
              <a:gdLst>
                <a:gd name="T0" fmla="*/ 0 w 44"/>
                <a:gd name="T1" fmla="*/ 71 h 71"/>
                <a:gd name="T2" fmla="*/ 0 w 44"/>
                <a:gd name="T3" fmla="*/ 0 h 71"/>
                <a:gd name="T4" fmla="*/ 43 w 44"/>
                <a:gd name="T5" fmla="*/ 0 h 71"/>
                <a:gd name="T6" fmla="*/ 43 w 44"/>
                <a:gd name="T7" fmla="*/ 8 h 71"/>
                <a:gd name="T8" fmla="*/ 10 w 44"/>
                <a:gd name="T9" fmla="*/ 8 h 71"/>
                <a:gd name="T10" fmla="*/ 10 w 44"/>
                <a:gd name="T11" fmla="*/ 29 h 71"/>
                <a:gd name="T12" fmla="*/ 41 w 44"/>
                <a:gd name="T13" fmla="*/ 29 h 71"/>
                <a:gd name="T14" fmla="*/ 41 w 44"/>
                <a:gd name="T15" fmla="*/ 38 h 71"/>
                <a:gd name="T16" fmla="*/ 10 w 44"/>
                <a:gd name="T17" fmla="*/ 38 h 71"/>
                <a:gd name="T18" fmla="*/ 10 w 44"/>
                <a:gd name="T19" fmla="*/ 62 h 71"/>
                <a:gd name="T20" fmla="*/ 44 w 44"/>
                <a:gd name="T21" fmla="*/ 62 h 71"/>
                <a:gd name="T22" fmla="*/ 44 w 44"/>
                <a:gd name="T23" fmla="*/ 71 h 71"/>
                <a:gd name="T24" fmla="*/ 0 w 44"/>
                <a:gd name="T25" fmla="*/ 71 h 71"/>
                <a:gd name="T26" fmla="*/ 0 w 44"/>
                <a:gd name="T27"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71">
                  <a:moveTo>
                    <a:pt x="0" y="71"/>
                  </a:moveTo>
                  <a:lnTo>
                    <a:pt x="0" y="0"/>
                  </a:lnTo>
                  <a:lnTo>
                    <a:pt x="43" y="0"/>
                  </a:lnTo>
                  <a:lnTo>
                    <a:pt x="43" y="8"/>
                  </a:lnTo>
                  <a:lnTo>
                    <a:pt x="10" y="8"/>
                  </a:lnTo>
                  <a:lnTo>
                    <a:pt x="10" y="29"/>
                  </a:lnTo>
                  <a:lnTo>
                    <a:pt x="41" y="29"/>
                  </a:lnTo>
                  <a:lnTo>
                    <a:pt x="41" y="38"/>
                  </a:lnTo>
                  <a:lnTo>
                    <a:pt x="10" y="38"/>
                  </a:lnTo>
                  <a:lnTo>
                    <a:pt x="10" y="62"/>
                  </a:lnTo>
                  <a:lnTo>
                    <a:pt x="44" y="62"/>
                  </a:lnTo>
                  <a:lnTo>
                    <a:pt x="44" y="71"/>
                  </a:lnTo>
                  <a:lnTo>
                    <a:pt x="0" y="71"/>
                  </a:lnTo>
                  <a:lnTo>
                    <a:pt x="0" y="7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7" name="Freeform 54">
              <a:extLst>
                <a:ext uri="{FF2B5EF4-FFF2-40B4-BE49-F238E27FC236}">
                  <a16:creationId xmlns:a16="http://schemas.microsoft.com/office/drawing/2014/main" id="{E8018739-B110-09C4-D3DE-76CFD23BB4E9}"/>
                </a:ext>
              </a:extLst>
            </p:cNvPr>
            <p:cNvSpPr>
              <a:spLocks/>
            </p:cNvSpPr>
            <p:nvPr/>
          </p:nvSpPr>
          <p:spPr bwMode="auto">
            <a:xfrm>
              <a:off x="3671888" y="188913"/>
              <a:ext cx="77788" cy="80963"/>
            </a:xfrm>
            <a:custGeom>
              <a:avLst/>
              <a:gdLst>
                <a:gd name="T0" fmla="*/ 38 w 49"/>
                <a:gd name="T1" fmla="*/ 51 h 51"/>
                <a:gd name="T2" fmla="*/ 24 w 49"/>
                <a:gd name="T3" fmla="*/ 30 h 51"/>
                <a:gd name="T4" fmla="*/ 11 w 49"/>
                <a:gd name="T5" fmla="*/ 51 h 51"/>
                <a:gd name="T6" fmla="*/ 0 w 49"/>
                <a:gd name="T7" fmla="*/ 51 h 51"/>
                <a:gd name="T8" fmla="*/ 18 w 49"/>
                <a:gd name="T9" fmla="*/ 25 h 51"/>
                <a:gd name="T10" fmla="*/ 1 w 49"/>
                <a:gd name="T11" fmla="*/ 0 h 51"/>
                <a:gd name="T12" fmla="*/ 12 w 49"/>
                <a:gd name="T13" fmla="*/ 0 h 51"/>
                <a:gd name="T14" fmla="*/ 25 w 49"/>
                <a:gd name="T15" fmla="*/ 19 h 51"/>
                <a:gd name="T16" fmla="*/ 37 w 49"/>
                <a:gd name="T17" fmla="*/ 0 h 51"/>
                <a:gd name="T18" fmla="*/ 48 w 49"/>
                <a:gd name="T19" fmla="*/ 0 h 51"/>
                <a:gd name="T20" fmla="*/ 30 w 49"/>
                <a:gd name="T21" fmla="*/ 25 h 51"/>
                <a:gd name="T22" fmla="*/ 49 w 49"/>
                <a:gd name="T23" fmla="*/ 51 h 51"/>
                <a:gd name="T24" fmla="*/ 38 w 49"/>
                <a:gd name="T2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1">
                  <a:moveTo>
                    <a:pt x="38" y="51"/>
                  </a:moveTo>
                  <a:lnTo>
                    <a:pt x="24" y="30"/>
                  </a:lnTo>
                  <a:lnTo>
                    <a:pt x="11" y="51"/>
                  </a:lnTo>
                  <a:lnTo>
                    <a:pt x="0" y="51"/>
                  </a:lnTo>
                  <a:lnTo>
                    <a:pt x="18" y="25"/>
                  </a:lnTo>
                  <a:lnTo>
                    <a:pt x="1" y="0"/>
                  </a:lnTo>
                  <a:lnTo>
                    <a:pt x="12" y="0"/>
                  </a:lnTo>
                  <a:lnTo>
                    <a:pt x="25" y="19"/>
                  </a:lnTo>
                  <a:lnTo>
                    <a:pt x="37" y="0"/>
                  </a:lnTo>
                  <a:lnTo>
                    <a:pt x="48" y="0"/>
                  </a:lnTo>
                  <a:lnTo>
                    <a:pt x="30" y="25"/>
                  </a:lnTo>
                  <a:lnTo>
                    <a:pt x="49" y="51"/>
                  </a:lnTo>
                  <a:lnTo>
                    <a:pt x="38"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8" name="Freeform 55">
              <a:extLst>
                <a:ext uri="{FF2B5EF4-FFF2-40B4-BE49-F238E27FC236}">
                  <a16:creationId xmlns:a16="http://schemas.microsoft.com/office/drawing/2014/main" id="{6262A5DA-588E-44E3-D3E5-B27EFDFBA451}"/>
                </a:ext>
              </a:extLst>
            </p:cNvPr>
            <p:cNvSpPr>
              <a:spLocks noEditPoints="1"/>
            </p:cNvSpPr>
            <p:nvPr/>
          </p:nvSpPr>
          <p:spPr bwMode="auto">
            <a:xfrm>
              <a:off x="3763963" y="185738"/>
              <a:ext cx="77788" cy="114300"/>
            </a:xfrm>
            <a:custGeom>
              <a:avLst/>
              <a:gdLst>
                <a:gd name="T0" fmla="*/ 49 w 94"/>
                <a:gd name="T1" fmla="*/ 102 h 136"/>
                <a:gd name="T2" fmla="*/ 18 w 94"/>
                <a:gd name="T3" fmla="*/ 85 h 136"/>
                <a:gd name="T4" fmla="*/ 18 w 94"/>
                <a:gd name="T5" fmla="*/ 136 h 136"/>
                <a:gd name="T6" fmla="*/ 0 w 94"/>
                <a:gd name="T7" fmla="*/ 136 h 136"/>
                <a:gd name="T8" fmla="*/ 0 w 94"/>
                <a:gd name="T9" fmla="*/ 1 h 136"/>
                <a:gd name="T10" fmla="*/ 17 w 94"/>
                <a:gd name="T11" fmla="*/ 1 h 136"/>
                <a:gd name="T12" fmla="*/ 18 w 94"/>
                <a:gd name="T13" fmla="*/ 17 h 136"/>
                <a:gd name="T14" fmla="*/ 51 w 94"/>
                <a:gd name="T15" fmla="*/ 0 h 136"/>
                <a:gd name="T16" fmla="*/ 94 w 94"/>
                <a:gd name="T17" fmla="*/ 51 h 136"/>
                <a:gd name="T18" fmla="*/ 49 w 94"/>
                <a:gd name="T19" fmla="*/ 102 h 136"/>
                <a:gd name="T20" fmla="*/ 46 w 94"/>
                <a:gd name="T21" fmla="*/ 14 h 136"/>
                <a:gd name="T22" fmla="*/ 17 w 94"/>
                <a:gd name="T23" fmla="*/ 50 h 136"/>
                <a:gd name="T24" fmla="*/ 45 w 94"/>
                <a:gd name="T25" fmla="*/ 87 h 136"/>
                <a:gd name="T26" fmla="*/ 74 w 94"/>
                <a:gd name="T27" fmla="*/ 50 h 136"/>
                <a:gd name="T28" fmla="*/ 46 w 94"/>
                <a:gd name="T29" fmla="*/ 1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36">
                  <a:moveTo>
                    <a:pt x="49" y="102"/>
                  </a:moveTo>
                  <a:cubicBezTo>
                    <a:pt x="29" y="102"/>
                    <a:pt x="21" y="89"/>
                    <a:pt x="18" y="85"/>
                  </a:cubicBezTo>
                  <a:cubicBezTo>
                    <a:pt x="18" y="136"/>
                    <a:pt x="18" y="136"/>
                    <a:pt x="18" y="136"/>
                  </a:cubicBezTo>
                  <a:cubicBezTo>
                    <a:pt x="0" y="136"/>
                    <a:pt x="0" y="136"/>
                    <a:pt x="0" y="136"/>
                  </a:cubicBezTo>
                  <a:cubicBezTo>
                    <a:pt x="0" y="1"/>
                    <a:pt x="0" y="1"/>
                    <a:pt x="0" y="1"/>
                  </a:cubicBezTo>
                  <a:cubicBezTo>
                    <a:pt x="17" y="1"/>
                    <a:pt x="17" y="1"/>
                    <a:pt x="17" y="1"/>
                  </a:cubicBezTo>
                  <a:cubicBezTo>
                    <a:pt x="18" y="17"/>
                    <a:pt x="18" y="17"/>
                    <a:pt x="18" y="17"/>
                  </a:cubicBezTo>
                  <a:cubicBezTo>
                    <a:pt x="20" y="15"/>
                    <a:pt x="30" y="0"/>
                    <a:pt x="51" y="0"/>
                  </a:cubicBezTo>
                  <a:cubicBezTo>
                    <a:pt x="78" y="0"/>
                    <a:pt x="94" y="21"/>
                    <a:pt x="94" y="51"/>
                  </a:cubicBezTo>
                  <a:cubicBezTo>
                    <a:pt x="93" y="81"/>
                    <a:pt x="75" y="102"/>
                    <a:pt x="49" y="102"/>
                  </a:cubicBezTo>
                  <a:close/>
                  <a:moveTo>
                    <a:pt x="46" y="14"/>
                  </a:moveTo>
                  <a:cubicBezTo>
                    <a:pt x="29" y="14"/>
                    <a:pt x="17" y="31"/>
                    <a:pt x="17" y="50"/>
                  </a:cubicBezTo>
                  <a:cubicBezTo>
                    <a:pt x="17" y="70"/>
                    <a:pt x="28" y="87"/>
                    <a:pt x="45" y="87"/>
                  </a:cubicBezTo>
                  <a:cubicBezTo>
                    <a:pt x="62" y="87"/>
                    <a:pt x="74" y="70"/>
                    <a:pt x="74" y="50"/>
                  </a:cubicBezTo>
                  <a:cubicBezTo>
                    <a:pt x="74" y="31"/>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9" name="Freeform 56">
              <a:extLst>
                <a:ext uri="{FF2B5EF4-FFF2-40B4-BE49-F238E27FC236}">
                  <a16:creationId xmlns:a16="http://schemas.microsoft.com/office/drawing/2014/main" id="{35512E43-0E79-8BBC-F997-A442D44277DD}"/>
                </a:ext>
              </a:extLst>
            </p:cNvPr>
            <p:cNvSpPr>
              <a:spLocks noEditPoints="1"/>
            </p:cNvSpPr>
            <p:nvPr/>
          </p:nvSpPr>
          <p:spPr bwMode="auto">
            <a:xfrm>
              <a:off x="3852863"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5"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0" name="Freeform 57">
              <a:extLst>
                <a:ext uri="{FF2B5EF4-FFF2-40B4-BE49-F238E27FC236}">
                  <a16:creationId xmlns:a16="http://schemas.microsoft.com/office/drawing/2014/main" id="{FEF6EF1B-2A95-0FAE-281F-3A8B2AACAC0B}"/>
                </a:ext>
              </a:extLst>
            </p:cNvPr>
            <p:cNvSpPr>
              <a:spLocks/>
            </p:cNvSpPr>
            <p:nvPr/>
          </p:nvSpPr>
          <p:spPr bwMode="auto">
            <a:xfrm>
              <a:off x="3946526" y="185738"/>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 name="Freeform 58">
              <a:extLst>
                <a:ext uri="{FF2B5EF4-FFF2-40B4-BE49-F238E27FC236}">
                  <a16:creationId xmlns:a16="http://schemas.microsoft.com/office/drawing/2014/main" id="{AF31A35E-7433-891D-44E8-BEA36D454EE3}"/>
                </a:ext>
              </a:extLst>
            </p:cNvPr>
            <p:cNvSpPr>
              <a:spLocks noEditPoints="1"/>
            </p:cNvSpPr>
            <p:nvPr/>
          </p:nvSpPr>
          <p:spPr bwMode="auto">
            <a:xfrm>
              <a:off x="4005263" y="150813"/>
              <a:ext cx="20638" cy="119063"/>
            </a:xfrm>
            <a:custGeom>
              <a:avLst/>
              <a:gdLst>
                <a:gd name="T0" fmla="*/ 13 w 26"/>
                <a:gd name="T1" fmla="*/ 25 h 144"/>
                <a:gd name="T2" fmla="*/ 0 w 26"/>
                <a:gd name="T3" fmla="*/ 13 h 144"/>
                <a:gd name="T4" fmla="*/ 13 w 26"/>
                <a:gd name="T5" fmla="*/ 0 h 144"/>
                <a:gd name="T6" fmla="*/ 26 w 26"/>
                <a:gd name="T7" fmla="*/ 12 h 144"/>
                <a:gd name="T8" fmla="*/ 13 w 26"/>
                <a:gd name="T9" fmla="*/ 25 h 144"/>
                <a:gd name="T10" fmla="*/ 3 w 26"/>
                <a:gd name="T11" fmla="*/ 144 h 144"/>
                <a:gd name="T12" fmla="*/ 3 w 26"/>
                <a:gd name="T13" fmla="*/ 45 h 144"/>
                <a:gd name="T14" fmla="*/ 22 w 26"/>
                <a:gd name="T15" fmla="*/ 45 h 144"/>
                <a:gd name="T16" fmla="*/ 22 w 26"/>
                <a:gd name="T17" fmla="*/ 144 h 144"/>
                <a:gd name="T18" fmla="*/ 3 w 26"/>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4">
                  <a:moveTo>
                    <a:pt x="13" y="25"/>
                  </a:moveTo>
                  <a:cubicBezTo>
                    <a:pt x="6" y="25"/>
                    <a:pt x="0" y="20"/>
                    <a:pt x="0" y="13"/>
                  </a:cubicBezTo>
                  <a:cubicBezTo>
                    <a:pt x="0" y="6"/>
                    <a:pt x="6" y="0"/>
                    <a:pt x="13" y="0"/>
                  </a:cubicBezTo>
                  <a:cubicBezTo>
                    <a:pt x="20" y="0"/>
                    <a:pt x="26" y="6"/>
                    <a:pt x="26" y="12"/>
                  </a:cubicBezTo>
                  <a:cubicBezTo>
                    <a:pt x="26" y="19"/>
                    <a:pt x="20" y="25"/>
                    <a:pt x="13"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2" name="Freeform 59">
              <a:extLst>
                <a:ext uri="{FF2B5EF4-FFF2-40B4-BE49-F238E27FC236}">
                  <a16:creationId xmlns:a16="http://schemas.microsoft.com/office/drawing/2014/main" id="{011AEB08-8C96-F19B-82E4-848E1AED67AD}"/>
                </a:ext>
              </a:extLst>
            </p:cNvPr>
            <p:cNvSpPr>
              <a:spLocks noEditPoints="1"/>
            </p:cNvSpPr>
            <p:nvPr/>
          </p:nvSpPr>
          <p:spPr bwMode="auto">
            <a:xfrm>
              <a:off x="4041776"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 name="Freeform 60">
              <a:extLst>
                <a:ext uri="{FF2B5EF4-FFF2-40B4-BE49-F238E27FC236}">
                  <a16:creationId xmlns:a16="http://schemas.microsoft.com/office/drawing/2014/main" id="{131EA098-7609-E572-FDAB-89536CA9855D}"/>
                </a:ext>
              </a:extLst>
            </p:cNvPr>
            <p:cNvSpPr>
              <a:spLocks/>
            </p:cNvSpPr>
            <p:nvPr/>
          </p:nvSpPr>
          <p:spPr bwMode="auto">
            <a:xfrm>
              <a:off x="4135438" y="185738"/>
              <a:ext cx="69850" cy="84138"/>
            </a:xfrm>
            <a:custGeom>
              <a:avLst/>
              <a:gdLst>
                <a:gd name="T0" fmla="*/ 65 w 84"/>
                <a:gd name="T1" fmla="*/ 101 h 101"/>
                <a:gd name="T2" fmla="*/ 65 w 84"/>
                <a:gd name="T3" fmla="*/ 41 h 101"/>
                <a:gd name="T4" fmla="*/ 45 w 84"/>
                <a:gd name="T5" fmla="*/ 16 h 101"/>
                <a:gd name="T6" fmla="*/ 19 w 84"/>
                <a:gd name="T7" fmla="*/ 41 h 101"/>
                <a:gd name="T8" fmla="*/ 19 w 84"/>
                <a:gd name="T9" fmla="*/ 101 h 101"/>
                <a:gd name="T10" fmla="*/ 0 w 84"/>
                <a:gd name="T11" fmla="*/ 101 h 101"/>
                <a:gd name="T12" fmla="*/ 0 w 84"/>
                <a:gd name="T13" fmla="*/ 2 h 101"/>
                <a:gd name="T14" fmla="*/ 18 w 84"/>
                <a:gd name="T15" fmla="*/ 2 h 101"/>
                <a:gd name="T16" fmla="*/ 19 w 84"/>
                <a:gd name="T17" fmla="*/ 20 h 101"/>
                <a:gd name="T18" fmla="*/ 52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1"/>
                    <a:pt x="65" y="41"/>
                    <a:pt x="65" y="41"/>
                  </a:cubicBezTo>
                  <a:cubicBezTo>
                    <a:pt x="65" y="26"/>
                    <a:pt x="60" y="16"/>
                    <a:pt x="45" y="16"/>
                  </a:cubicBezTo>
                  <a:cubicBezTo>
                    <a:pt x="30" y="16"/>
                    <a:pt x="21" y="32"/>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2"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4" name="Freeform 61">
              <a:extLst>
                <a:ext uri="{FF2B5EF4-FFF2-40B4-BE49-F238E27FC236}">
                  <a16:creationId xmlns:a16="http://schemas.microsoft.com/office/drawing/2014/main" id="{8CB86734-E125-A2B2-51F8-7EC52DBF269F}"/>
                </a:ext>
              </a:extLst>
            </p:cNvPr>
            <p:cNvSpPr>
              <a:spLocks/>
            </p:cNvSpPr>
            <p:nvPr/>
          </p:nvSpPr>
          <p:spPr bwMode="auto">
            <a:xfrm>
              <a:off x="4221163" y="185738"/>
              <a:ext cx="71438" cy="85725"/>
            </a:xfrm>
            <a:custGeom>
              <a:avLst/>
              <a:gdLst>
                <a:gd name="T0" fmla="*/ 76 w 86"/>
                <a:gd name="T1" fmla="*/ 28 h 103"/>
                <a:gd name="T2" fmla="*/ 51 w 86"/>
                <a:gd name="T3" fmla="*/ 15 h 103"/>
                <a:gd name="T4" fmla="*/ 20 w 86"/>
                <a:gd name="T5" fmla="*/ 51 h 103"/>
                <a:gd name="T6" fmla="*/ 50 w 86"/>
                <a:gd name="T7" fmla="*/ 86 h 103"/>
                <a:gd name="T8" fmla="*/ 76 w 86"/>
                <a:gd name="T9" fmla="*/ 73 h 103"/>
                <a:gd name="T10" fmla="*/ 86 w 86"/>
                <a:gd name="T11" fmla="*/ 85 h 103"/>
                <a:gd name="T12" fmla="*/ 47 w 86"/>
                <a:gd name="T13" fmla="*/ 103 h 103"/>
                <a:gd name="T14" fmla="*/ 0 w 86"/>
                <a:gd name="T15" fmla="*/ 51 h 103"/>
                <a:gd name="T16" fmla="*/ 48 w 86"/>
                <a:gd name="T17" fmla="*/ 0 h 103"/>
                <a:gd name="T18" fmla="*/ 85 w 86"/>
                <a:gd name="T19" fmla="*/ 17 h 103"/>
                <a:gd name="T20" fmla="*/ 76 w 86"/>
                <a:gd name="T21" fmla="*/ 28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6" h="103">
                  <a:moveTo>
                    <a:pt x="76" y="28"/>
                  </a:moveTo>
                  <a:cubicBezTo>
                    <a:pt x="76" y="28"/>
                    <a:pt x="67" y="15"/>
                    <a:pt x="51" y="15"/>
                  </a:cubicBezTo>
                  <a:cubicBezTo>
                    <a:pt x="34" y="15"/>
                    <a:pt x="20" y="27"/>
                    <a:pt x="20" y="51"/>
                  </a:cubicBezTo>
                  <a:cubicBezTo>
                    <a:pt x="20" y="75"/>
                    <a:pt x="34" y="86"/>
                    <a:pt x="50" y="86"/>
                  </a:cubicBezTo>
                  <a:cubicBezTo>
                    <a:pt x="66" y="86"/>
                    <a:pt x="76" y="74"/>
                    <a:pt x="76" y="73"/>
                  </a:cubicBezTo>
                  <a:cubicBezTo>
                    <a:pt x="86" y="85"/>
                    <a:pt x="86" y="85"/>
                    <a:pt x="86" y="85"/>
                  </a:cubicBezTo>
                  <a:cubicBezTo>
                    <a:pt x="85" y="86"/>
                    <a:pt x="74" y="103"/>
                    <a:pt x="47" y="103"/>
                  </a:cubicBezTo>
                  <a:cubicBezTo>
                    <a:pt x="21" y="103"/>
                    <a:pt x="0" y="83"/>
                    <a:pt x="0" y="51"/>
                  </a:cubicBezTo>
                  <a:cubicBezTo>
                    <a:pt x="0" y="19"/>
                    <a:pt x="22" y="0"/>
                    <a:pt x="48" y="0"/>
                  </a:cubicBezTo>
                  <a:cubicBezTo>
                    <a:pt x="74" y="0"/>
                    <a:pt x="84" y="16"/>
                    <a:pt x="85" y="17"/>
                  </a:cubicBezTo>
                  <a:lnTo>
                    <a:pt x="76"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 name="Freeform 62">
              <a:extLst>
                <a:ext uri="{FF2B5EF4-FFF2-40B4-BE49-F238E27FC236}">
                  <a16:creationId xmlns:a16="http://schemas.microsoft.com/office/drawing/2014/main" id="{E2BA6FAC-BC0B-955C-76C2-7569276E7C26}"/>
                </a:ext>
              </a:extLst>
            </p:cNvPr>
            <p:cNvSpPr>
              <a:spLocks noEditPoints="1"/>
            </p:cNvSpPr>
            <p:nvPr/>
          </p:nvSpPr>
          <p:spPr bwMode="auto">
            <a:xfrm>
              <a:off x="43037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1"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 name="Rectangle 63">
              <a:extLst>
                <a:ext uri="{FF2B5EF4-FFF2-40B4-BE49-F238E27FC236}">
                  <a16:creationId xmlns:a16="http://schemas.microsoft.com/office/drawing/2014/main" id="{8B1668FC-ED11-4E5F-5CD7-B8AECBE72E88}"/>
                </a:ext>
              </a:extLst>
            </p:cNvPr>
            <p:cNvSpPr>
              <a:spLocks noChangeArrowheads="1"/>
            </p:cNvSpPr>
            <p:nvPr/>
          </p:nvSpPr>
          <p:spPr bwMode="auto">
            <a:xfrm>
              <a:off x="2271713" y="-269875"/>
              <a:ext cx="12700" cy="7731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 name="Oval 64">
              <a:extLst>
                <a:ext uri="{FF2B5EF4-FFF2-40B4-BE49-F238E27FC236}">
                  <a16:creationId xmlns:a16="http://schemas.microsoft.com/office/drawing/2014/main" id="{E764F59C-9348-969F-DC4C-91400D94748F}"/>
                </a:ext>
              </a:extLst>
            </p:cNvPr>
            <p:cNvSpPr>
              <a:spLocks noChangeArrowheads="1"/>
            </p:cNvSpPr>
            <p:nvPr/>
          </p:nvSpPr>
          <p:spPr bwMode="auto">
            <a:xfrm>
              <a:off x="911226" y="-279400"/>
              <a:ext cx="119063" cy="1206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8" name="Oval 65">
              <a:extLst>
                <a:ext uri="{FF2B5EF4-FFF2-40B4-BE49-F238E27FC236}">
                  <a16:creationId xmlns:a16="http://schemas.microsoft.com/office/drawing/2014/main" id="{0C6CC64C-557B-7855-41F2-B4CCE30CCF03}"/>
                </a:ext>
              </a:extLst>
            </p:cNvPr>
            <p:cNvSpPr>
              <a:spLocks noChangeArrowheads="1"/>
            </p:cNvSpPr>
            <p:nvPr/>
          </p:nvSpPr>
          <p:spPr bwMode="auto">
            <a:xfrm>
              <a:off x="752476" y="-269875"/>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9" name="Oval 66">
              <a:extLst>
                <a:ext uri="{FF2B5EF4-FFF2-40B4-BE49-F238E27FC236}">
                  <a16:creationId xmlns:a16="http://schemas.microsoft.com/office/drawing/2014/main" id="{6F43F3D1-B8CB-54F6-36F7-16314257D69B}"/>
                </a:ext>
              </a:extLst>
            </p:cNvPr>
            <p:cNvSpPr>
              <a:spLocks noChangeArrowheads="1"/>
            </p:cNvSpPr>
            <p:nvPr/>
          </p:nvSpPr>
          <p:spPr bwMode="auto">
            <a:xfrm>
              <a:off x="919163" y="-103188"/>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0" name="Oval 67">
              <a:extLst>
                <a:ext uri="{FF2B5EF4-FFF2-40B4-BE49-F238E27FC236}">
                  <a16:creationId xmlns:a16="http://schemas.microsoft.com/office/drawing/2014/main" id="{92E571BB-D352-2156-6D4A-C44BE8B1DEC3}"/>
                </a:ext>
              </a:extLst>
            </p:cNvPr>
            <p:cNvSpPr>
              <a:spLocks noChangeArrowheads="1"/>
            </p:cNvSpPr>
            <p:nvPr/>
          </p:nvSpPr>
          <p:spPr bwMode="auto">
            <a:xfrm>
              <a:off x="927101" y="53975"/>
              <a:ext cx="85725"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1" name="Oval 68">
              <a:extLst>
                <a:ext uri="{FF2B5EF4-FFF2-40B4-BE49-F238E27FC236}">
                  <a16:creationId xmlns:a16="http://schemas.microsoft.com/office/drawing/2014/main" id="{7A8957F8-68A4-3EE6-C67A-79E4C3B0E740}"/>
                </a:ext>
              </a:extLst>
            </p:cNvPr>
            <p:cNvSpPr>
              <a:spLocks noChangeArrowheads="1"/>
            </p:cNvSpPr>
            <p:nvPr/>
          </p:nvSpPr>
          <p:spPr bwMode="auto">
            <a:xfrm>
              <a:off x="760413" y="-95250"/>
              <a:ext cx="87313"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2" name="Oval 69">
              <a:extLst>
                <a:ext uri="{FF2B5EF4-FFF2-40B4-BE49-F238E27FC236}">
                  <a16:creationId xmlns:a16="http://schemas.microsoft.com/office/drawing/2014/main" id="{E37C8ED8-118C-127C-C8D8-93DB49103625}"/>
                </a:ext>
              </a:extLst>
            </p:cNvPr>
            <p:cNvSpPr>
              <a:spLocks noChangeArrowheads="1"/>
            </p:cNvSpPr>
            <p:nvPr/>
          </p:nvSpPr>
          <p:spPr bwMode="auto">
            <a:xfrm>
              <a:off x="611188" y="-261938"/>
              <a:ext cx="85725"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 name="TextBox 2">
            <a:extLst>
              <a:ext uri="{FF2B5EF4-FFF2-40B4-BE49-F238E27FC236}">
                <a16:creationId xmlns:a16="http://schemas.microsoft.com/office/drawing/2014/main" id="{BFFC5C2C-B337-3578-4DEF-5FA5EAEA706D}"/>
              </a:ext>
            </a:extLst>
          </p:cNvPr>
          <p:cNvSpPr txBox="1"/>
          <p:nvPr/>
        </p:nvSpPr>
        <p:spPr>
          <a:xfrm>
            <a:off x="1516830" y="6334188"/>
            <a:ext cx="5719046" cy="153888"/>
          </a:xfrm>
          <a:prstGeom prst="rect">
            <a:avLst/>
          </a:prstGeom>
          <a:noFill/>
        </p:spPr>
        <p:txBody>
          <a:bodyPr wrap="square" lIns="0" tIns="0" rIns="0" bIns="0" rtlCol="0">
            <a:spAutoFit/>
          </a:bodyPr>
          <a:lstStyle/>
          <a:p>
            <a:pPr algn="ctr"/>
            <a:r>
              <a:rPr lang="en-US" sz="1000" dirty="0">
                <a:solidFill>
                  <a:schemeClr val="bg1"/>
                </a:solidFill>
              </a:rPr>
              <a:t>Includes content supplied by Sales Benchmark Index; Copyright © Sales Benchmark Index, 2024</a:t>
            </a:r>
          </a:p>
        </p:txBody>
      </p:sp>
    </p:spTree>
    <p:extLst>
      <p:ext uri="{BB962C8B-B14F-4D97-AF65-F5344CB8AC3E}">
        <p14:creationId xmlns:p14="http://schemas.microsoft.com/office/powerpoint/2010/main" val="310043195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p:cSld name="2_Title Slide blue dots bkdg">
    <p:bg>
      <p:bgPr>
        <a:solidFill>
          <a:schemeClr val="accent1"/>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64658552-6E07-9117-0CA9-3B60B698736B}"/>
              </a:ext>
            </a:extLst>
          </p:cNvPr>
          <p:cNvGraphicFramePr>
            <a:graphicFrameLocks noChangeAspect="1"/>
          </p:cNvGraphicFramePr>
          <p:nvPr>
            <p:custDataLst>
              <p:tags r:id="rId1"/>
            </p:custDataLst>
            <p:extLst>
              <p:ext uri="{D42A27DB-BD31-4B8C-83A1-F6EECF244321}">
                <p14:modId xmlns:p14="http://schemas.microsoft.com/office/powerpoint/2010/main" val="140665089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4" name="Object 3" hidden="1">
                        <a:extLst>
                          <a:ext uri="{FF2B5EF4-FFF2-40B4-BE49-F238E27FC236}">
                            <a16:creationId xmlns:a16="http://schemas.microsoft.com/office/drawing/2014/main" id="{64658552-6E07-9117-0CA9-3B60B698736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5" name="Picture 4" descr="A picture containing text, night, road, dark&#10;&#10;Description automatically generated">
            <a:extLst>
              <a:ext uri="{FF2B5EF4-FFF2-40B4-BE49-F238E27FC236}">
                <a16:creationId xmlns:a16="http://schemas.microsoft.com/office/drawing/2014/main" id="{8D58678D-5B64-3781-4493-30D95C9EDAB0}"/>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0673" y="313401"/>
            <a:ext cx="12192000" cy="6858000"/>
          </a:xfrm>
          <a:prstGeom prst="rect">
            <a:avLst/>
          </a:prstGeom>
        </p:spPr>
      </p:pic>
      <p:sp>
        <p:nvSpPr>
          <p:cNvPr id="2" name="Title 1">
            <a:extLst>
              <a:ext uri="{FF2B5EF4-FFF2-40B4-BE49-F238E27FC236}">
                <a16:creationId xmlns:a16="http://schemas.microsoft.com/office/drawing/2014/main" id="{9C5F5AEC-749C-44CA-94C1-9495903C3571}"/>
              </a:ext>
            </a:extLst>
          </p:cNvPr>
          <p:cNvSpPr>
            <a:spLocks noGrp="1"/>
          </p:cNvSpPr>
          <p:nvPr>
            <p:ph type="ctrTitle"/>
          </p:nvPr>
        </p:nvSpPr>
        <p:spPr>
          <a:xfrm>
            <a:off x="1516830" y="2523757"/>
            <a:ext cx="9139234" cy="664797"/>
          </a:xfrm>
        </p:spPr>
        <p:txBody>
          <a:bodyPr vert="horz" lIns="91440" tIns="91440" rIns="91440" bIns="91440" anchor="ctr">
            <a:noAutofit/>
          </a:bodyPr>
          <a:lstStyle>
            <a:lvl1pPr algn="l">
              <a:defRPr sz="3600">
                <a:solidFill>
                  <a:schemeClr val="bg1"/>
                </a:solidFill>
              </a:defRPr>
            </a:lvl1pPr>
          </a:lstStyle>
          <a:p>
            <a:r>
              <a:rPr lang="en-US"/>
              <a:t>Click to edit Master title style</a:t>
            </a:r>
            <a:endParaRPr lang="en-US" dirty="0"/>
          </a:p>
        </p:txBody>
      </p:sp>
      <p:sp>
        <p:nvSpPr>
          <p:cNvPr id="82" name="Text Placeholder 81">
            <a:extLst>
              <a:ext uri="{FF2B5EF4-FFF2-40B4-BE49-F238E27FC236}">
                <a16:creationId xmlns:a16="http://schemas.microsoft.com/office/drawing/2014/main" id="{B020BF28-FA10-43DE-B2FD-965A7D8594C0}"/>
              </a:ext>
            </a:extLst>
          </p:cNvPr>
          <p:cNvSpPr>
            <a:spLocks noGrp="1"/>
          </p:cNvSpPr>
          <p:nvPr>
            <p:ph type="body" sz="quarter" idx="13"/>
          </p:nvPr>
        </p:nvSpPr>
        <p:spPr>
          <a:xfrm>
            <a:off x="1520386" y="3998279"/>
            <a:ext cx="4586287" cy="323850"/>
          </a:xfrm>
        </p:spPr>
        <p:txBody>
          <a:bodyPr lIns="91440" tIns="91440" rIns="91440" bIns="91440" anchor="ctr"/>
          <a:lstStyle>
            <a:lvl1pPr>
              <a:defRPr b="0">
                <a:solidFill>
                  <a:schemeClr val="bg1"/>
                </a:solidFill>
              </a:defRPr>
            </a:lvl1pPr>
          </a:lstStyle>
          <a:p>
            <a:pPr lvl="0"/>
            <a:r>
              <a:rPr lang="en-US"/>
              <a:t>Click to edit Master text styles</a:t>
            </a:r>
          </a:p>
        </p:txBody>
      </p:sp>
      <p:sp>
        <p:nvSpPr>
          <p:cNvPr id="83" name="Subtitle 2">
            <a:extLst>
              <a:ext uri="{FF2B5EF4-FFF2-40B4-BE49-F238E27FC236}">
                <a16:creationId xmlns:a16="http://schemas.microsoft.com/office/drawing/2014/main" id="{CA420EE9-07D0-49A0-A796-E6EAA8EBDB96}"/>
              </a:ext>
            </a:extLst>
          </p:cNvPr>
          <p:cNvSpPr>
            <a:spLocks noGrp="1"/>
          </p:cNvSpPr>
          <p:nvPr>
            <p:ph type="subTitle" idx="1"/>
          </p:nvPr>
        </p:nvSpPr>
        <p:spPr>
          <a:xfrm>
            <a:off x="1516830" y="3444432"/>
            <a:ext cx="9139234" cy="297969"/>
          </a:xfrm>
        </p:spPr>
        <p:txBody>
          <a:bodyPr vert="horz" lIns="91440" tIns="91440" rIns="91440" bIns="91440" rtlCol="0" anchor="ctr">
            <a:noAutofit/>
          </a:bodyPr>
          <a:lstStyle>
            <a:lvl1pPr>
              <a:defRPr lang="en-US" sz="2200" b="0" dirty="0">
                <a:solidFill>
                  <a:schemeClr val="bg1"/>
                </a:solidFill>
              </a:defRPr>
            </a:lvl1pPr>
          </a:lstStyle>
          <a:p>
            <a:pPr lvl="0"/>
            <a:r>
              <a:rPr lang="en-US"/>
              <a:t>Click to edit Master subtitle style</a:t>
            </a:r>
            <a:endParaRPr lang="en-US" dirty="0"/>
          </a:p>
        </p:txBody>
      </p:sp>
      <p:grpSp>
        <p:nvGrpSpPr>
          <p:cNvPr id="148" name="Group 147">
            <a:extLst>
              <a:ext uri="{FF2B5EF4-FFF2-40B4-BE49-F238E27FC236}">
                <a16:creationId xmlns:a16="http://schemas.microsoft.com/office/drawing/2014/main" id="{AF47BE45-9A6B-F77A-A246-E9AD74AC3E05}"/>
              </a:ext>
            </a:extLst>
          </p:cNvPr>
          <p:cNvGrpSpPr>
            <a:grpSpLocks noChangeAspect="1"/>
          </p:cNvGrpSpPr>
          <p:nvPr/>
        </p:nvGrpSpPr>
        <p:grpSpPr>
          <a:xfrm>
            <a:off x="702214" y="780933"/>
            <a:ext cx="3494345" cy="745107"/>
            <a:chOff x="611188" y="-279400"/>
            <a:chExt cx="3767138" cy="803275"/>
          </a:xfrm>
          <a:solidFill>
            <a:schemeClr val="bg1"/>
          </a:solidFill>
        </p:grpSpPr>
        <p:sp>
          <p:nvSpPr>
            <p:cNvPr id="149" name="Freeform 5">
              <a:extLst>
                <a:ext uri="{FF2B5EF4-FFF2-40B4-BE49-F238E27FC236}">
                  <a16:creationId xmlns:a16="http://schemas.microsoft.com/office/drawing/2014/main" id="{5C5B487B-3C0A-CD7C-49B9-906DAA6B051C}"/>
                </a:ext>
              </a:extLst>
            </p:cNvPr>
            <p:cNvSpPr>
              <a:spLocks noEditPoints="1"/>
            </p:cNvSpPr>
            <p:nvPr/>
          </p:nvSpPr>
          <p:spPr bwMode="auto">
            <a:xfrm>
              <a:off x="1885951" y="438150"/>
              <a:ext cx="60325" cy="63500"/>
            </a:xfrm>
            <a:custGeom>
              <a:avLst/>
              <a:gdLst>
                <a:gd name="T0" fmla="*/ 36 w 73"/>
                <a:gd name="T1" fmla="*/ 0 h 78"/>
                <a:gd name="T2" fmla="*/ 10 w 73"/>
                <a:gd name="T3" fmla="*/ 10 h 78"/>
                <a:gd name="T4" fmla="*/ 0 w 73"/>
                <a:gd name="T5" fmla="*/ 39 h 78"/>
                <a:gd name="T6" fmla="*/ 10 w 73"/>
                <a:gd name="T7" fmla="*/ 67 h 78"/>
                <a:gd name="T8" fmla="*/ 36 w 73"/>
                <a:gd name="T9" fmla="*/ 78 h 78"/>
                <a:gd name="T10" fmla="*/ 63 w 73"/>
                <a:gd name="T11" fmla="*/ 67 h 78"/>
                <a:gd name="T12" fmla="*/ 73 w 73"/>
                <a:gd name="T13" fmla="*/ 39 h 78"/>
                <a:gd name="T14" fmla="*/ 63 w 73"/>
                <a:gd name="T15" fmla="*/ 10 h 78"/>
                <a:gd name="T16" fmla="*/ 36 w 73"/>
                <a:gd name="T17" fmla="*/ 0 h 78"/>
                <a:gd name="T18" fmla="*/ 52 w 73"/>
                <a:gd name="T19" fmla="*/ 59 h 78"/>
                <a:gd name="T20" fmla="*/ 36 w 73"/>
                <a:gd name="T21" fmla="*/ 66 h 78"/>
                <a:gd name="T22" fmla="*/ 20 w 73"/>
                <a:gd name="T23" fmla="*/ 59 h 78"/>
                <a:gd name="T24" fmla="*/ 15 w 73"/>
                <a:gd name="T25" fmla="*/ 39 h 78"/>
                <a:gd name="T26" fmla="*/ 21 w 73"/>
                <a:gd name="T27" fmla="*/ 19 h 78"/>
                <a:gd name="T28" fmla="*/ 36 w 73"/>
                <a:gd name="T29" fmla="*/ 11 h 78"/>
                <a:gd name="T30" fmla="*/ 52 w 73"/>
                <a:gd name="T31" fmla="*/ 19 h 78"/>
                <a:gd name="T32" fmla="*/ 58 w 73"/>
                <a:gd name="T33" fmla="*/ 39 h 78"/>
                <a:gd name="T34" fmla="*/ 52 w 73"/>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 h="78">
                  <a:moveTo>
                    <a:pt x="36" y="0"/>
                  </a:moveTo>
                  <a:cubicBezTo>
                    <a:pt x="25" y="0"/>
                    <a:pt x="17" y="3"/>
                    <a:pt x="10" y="10"/>
                  </a:cubicBezTo>
                  <a:cubicBezTo>
                    <a:pt x="3" y="17"/>
                    <a:pt x="0" y="27"/>
                    <a:pt x="0" y="39"/>
                  </a:cubicBezTo>
                  <a:cubicBezTo>
                    <a:pt x="0" y="51"/>
                    <a:pt x="3" y="60"/>
                    <a:pt x="10" y="67"/>
                  </a:cubicBezTo>
                  <a:cubicBezTo>
                    <a:pt x="17" y="74"/>
                    <a:pt x="25" y="78"/>
                    <a:pt x="36" y="78"/>
                  </a:cubicBezTo>
                  <a:cubicBezTo>
                    <a:pt x="47" y="78"/>
                    <a:pt x="56" y="74"/>
                    <a:pt x="63" y="67"/>
                  </a:cubicBezTo>
                  <a:cubicBezTo>
                    <a:pt x="69" y="60"/>
                    <a:pt x="73" y="51"/>
                    <a:pt x="73" y="39"/>
                  </a:cubicBezTo>
                  <a:cubicBezTo>
                    <a:pt x="73" y="27"/>
                    <a:pt x="69" y="17"/>
                    <a:pt x="63"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1" y="19"/>
                  </a:cubicBezTo>
                  <a:cubicBezTo>
                    <a:pt x="24" y="14"/>
                    <a:pt x="30" y="11"/>
                    <a:pt x="36" y="11"/>
                  </a:cubicBezTo>
                  <a:cubicBezTo>
                    <a:pt x="43" y="11"/>
                    <a:pt x="48" y="14"/>
                    <a:pt x="52" y="19"/>
                  </a:cubicBezTo>
                  <a:cubicBezTo>
                    <a:pt x="56" y="24"/>
                    <a:pt x="58" y="30"/>
                    <a:pt x="58" y="39"/>
                  </a:cubicBezTo>
                  <a:cubicBezTo>
                    <a:pt x="58" y="47"/>
                    <a:pt x="56" y="54"/>
                    <a:pt x="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 name="Freeform 6">
              <a:extLst>
                <a:ext uri="{FF2B5EF4-FFF2-40B4-BE49-F238E27FC236}">
                  <a16:creationId xmlns:a16="http://schemas.microsoft.com/office/drawing/2014/main" id="{FC002D50-1258-94CD-A4CA-8EF05842095A}"/>
                </a:ext>
              </a:extLst>
            </p:cNvPr>
            <p:cNvSpPr>
              <a:spLocks/>
            </p:cNvSpPr>
            <p:nvPr/>
          </p:nvSpPr>
          <p:spPr bwMode="auto">
            <a:xfrm>
              <a:off x="1152526" y="414338"/>
              <a:ext cx="74613" cy="87313"/>
            </a:xfrm>
            <a:custGeom>
              <a:avLst/>
              <a:gdLst>
                <a:gd name="T0" fmla="*/ 50 w 89"/>
                <a:gd name="T1" fmla="*/ 62 h 106"/>
                <a:gd name="T2" fmla="*/ 75 w 89"/>
                <a:gd name="T3" fmla="*/ 62 h 106"/>
                <a:gd name="T4" fmla="*/ 75 w 89"/>
                <a:gd name="T5" fmla="*/ 80 h 106"/>
                <a:gd name="T6" fmla="*/ 74 w 89"/>
                <a:gd name="T7" fmla="*/ 81 h 106"/>
                <a:gd name="T8" fmla="*/ 71 w 89"/>
                <a:gd name="T9" fmla="*/ 84 h 106"/>
                <a:gd name="T10" fmla="*/ 66 w 89"/>
                <a:gd name="T11" fmla="*/ 88 h 106"/>
                <a:gd name="T12" fmla="*/ 58 w 89"/>
                <a:gd name="T13" fmla="*/ 91 h 106"/>
                <a:gd name="T14" fmla="*/ 48 w 89"/>
                <a:gd name="T15" fmla="*/ 92 h 106"/>
                <a:gd name="T16" fmla="*/ 24 w 89"/>
                <a:gd name="T17" fmla="*/ 82 h 106"/>
                <a:gd name="T18" fmla="*/ 15 w 89"/>
                <a:gd name="T19" fmla="*/ 52 h 106"/>
                <a:gd name="T20" fmla="*/ 25 w 89"/>
                <a:gd name="T21" fmla="*/ 23 h 106"/>
                <a:gd name="T22" fmla="*/ 48 w 89"/>
                <a:gd name="T23" fmla="*/ 13 h 106"/>
                <a:gd name="T24" fmla="*/ 57 w 89"/>
                <a:gd name="T25" fmla="*/ 14 h 106"/>
                <a:gd name="T26" fmla="*/ 64 w 89"/>
                <a:gd name="T27" fmla="*/ 16 h 106"/>
                <a:gd name="T28" fmla="*/ 69 w 89"/>
                <a:gd name="T29" fmla="*/ 19 h 106"/>
                <a:gd name="T30" fmla="*/ 73 w 89"/>
                <a:gd name="T31" fmla="*/ 23 h 106"/>
                <a:gd name="T32" fmla="*/ 75 w 89"/>
                <a:gd name="T33" fmla="*/ 26 h 106"/>
                <a:gd name="T34" fmla="*/ 76 w 89"/>
                <a:gd name="T35" fmla="*/ 27 h 106"/>
                <a:gd name="T36" fmla="*/ 86 w 89"/>
                <a:gd name="T37" fmla="*/ 18 h 106"/>
                <a:gd name="T38" fmla="*/ 48 w 89"/>
                <a:gd name="T39" fmla="*/ 0 h 106"/>
                <a:gd name="T40" fmla="*/ 14 w 89"/>
                <a:gd name="T41" fmla="*/ 14 h 106"/>
                <a:gd name="T42" fmla="*/ 0 w 89"/>
                <a:gd name="T43" fmla="*/ 52 h 106"/>
                <a:gd name="T44" fmla="*/ 13 w 89"/>
                <a:gd name="T45" fmla="*/ 91 h 106"/>
                <a:gd name="T46" fmla="*/ 45 w 89"/>
                <a:gd name="T47" fmla="*/ 106 h 106"/>
                <a:gd name="T48" fmla="*/ 57 w 89"/>
                <a:gd name="T49" fmla="*/ 104 h 106"/>
                <a:gd name="T50" fmla="*/ 66 w 89"/>
                <a:gd name="T51" fmla="*/ 101 h 106"/>
                <a:gd name="T52" fmla="*/ 73 w 89"/>
                <a:gd name="T53" fmla="*/ 97 h 106"/>
                <a:gd name="T54" fmla="*/ 76 w 89"/>
                <a:gd name="T55" fmla="*/ 94 h 106"/>
                <a:gd name="T56" fmla="*/ 78 w 89"/>
                <a:gd name="T57" fmla="*/ 92 h 106"/>
                <a:gd name="T58" fmla="*/ 79 w 89"/>
                <a:gd name="T59" fmla="*/ 104 h 106"/>
                <a:gd name="T60" fmla="*/ 89 w 89"/>
                <a:gd name="T61" fmla="*/ 104 h 106"/>
                <a:gd name="T62" fmla="*/ 89 w 89"/>
                <a:gd name="T63" fmla="*/ 51 h 106"/>
                <a:gd name="T64" fmla="*/ 50 w 89"/>
                <a:gd name="T65" fmla="*/ 51 h 106"/>
                <a:gd name="T66" fmla="*/ 50 w 89"/>
                <a:gd name="T67" fmla="*/ 62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9" h="106">
                  <a:moveTo>
                    <a:pt x="50" y="62"/>
                  </a:moveTo>
                  <a:cubicBezTo>
                    <a:pt x="75" y="62"/>
                    <a:pt x="75" y="62"/>
                    <a:pt x="75" y="62"/>
                  </a:cubicBezTo>
                  <a:cubicBezTo>
                    <a:pt x="75" y="80"/>
                    <a:pt x="75" y="80"/>
                    <a:pt x="75" y="80"/>
                  </a:cubicBezTo>
                  <a:cubicBezTo>
                    <a:pt x="74" y="81"/>
                    <a:pt x="74" y="81"/>
                    <a:pt x="74" y="81"/>
                  </a:cubicBezTo>
                  <a:cubicBezTo>
                    <a:pt x="73" y="82"/>
                    <a:pt x="72" y="83"/>
                    <a:pt x="71" y="84"/>
                  </a:cubicBezTo>
                  <a:cubicBezTo>
                    <a:pt x="69" y="86"/>
                    <a:pt x="68" y="87"/>
                    <a:pt x="66" y="88"/>
                  </a:cubicBezTo>
                  <a:cubicBezTo>
                    <a:pt x="64" y="89"/>
                    <a:pt x="61" y="90"/>
                    <a:pt x="58" y="91"/>
                  </a:cubicBezTo>
                  <a:cubicBezTo>
                    <a:pt x="55" y="92"/>
                    <a:pt x="51" y="92"/>
                    <a:pt x="48" y="92"/>
                  </a:cubicBezTo>
                  <a:cubicBezTo>
                    <a:pt x="38" y="92"/>
                    <a:pt x="30" y="89"/>
                    <a:pt x="24" y="82"/>
                  </a:cubicBezTo>
                  <a:cubicBezTo>
                    <a:pt x="18" y="74"/>
                    <a:pt x="15" y="65"/>
                    <a:pt x="15" y="52"/>
                  </a:cubicBezTo>
                  <a:cubicBezTo>
                    <a:pt x="15" y="40"/>
                    <a:pt x="18" y="31"/>
                    <a:pt x="25" y="23"/>
                  </a:cubicBezTo>
                  <a:cubicBezTo>
                    <a:pt x="31" y="16"/>
                    <a:pt x="39" y="13"/>
                    <a:pt x="48" y="13"/>
                  </a:cubicBezTo>
                  <a:cubicBezTo>
                    <a:pt x="51" y="13"/>
                    <a:pt x="54" y="13"/>
                    <a:pt x="57" y="14"/>
                  </a:cubicBezTo>
                  <a:cubicBezTo>
                    <a:pt x="60" y="14"/>
                    <a:pt x="62" y="15"/>
                    <a:pt x="64" y="16"/>
                  </a:cubicBezTo>
                  <a:cubicBezTo>
                    <a:pt x="66" y="17"/>
                    <a:pt x="67" y="18"/>
                    <a:pt x="69" y="19"/>
                  </a:cubicBezTo>
                  <a:cubicBezTo>
                    <a:pt x="71" y="21"/>
                    <a:pt x="72" y="22"/>
                    <a:pt x="73" y="23"/>
                  </a:cubicBezTo>
                  <a:cubicBezTo>
                    <a:pt x="74" y="24"/>
                    <a:pt x="74" y="25"/>
                    <a:pt x="75" y="26"/>
                  </a:cubicBezTo>
                  <a:cubicBezTo>
                    <a:pt x="76" y="27"/>
                    <a:pt x="76" y="27"/>
                    <a:pt x="76" y="27"/>
                  </a:cubicBezTo>
                  <a:cubicBezTo>
                    <a:pt x="86" y="18"/>
                    <a:pt x="86" y="18"/>
                    <a:pt x="86" y="18"/>
                  </a:cubicBezTo>
                  <a:cubicBezTo>
                    <a:pt x="77" y="6"/>
                    <a:pt x="64" y="0"/>
                    <a:pt x="48" y="0"/>
                  </a:cubicBezTo>
                  <a:cubicBezTo>
                    <a:pt x="35" y="0"/>
                    <a:pt x="23" y="4"/>
                    <a:pt x="14" y="14"/>
                  </a:cubicBezTo>
                  <a:cubicBezTo>
                    <a:pt x="4" y="24"/>
                    <a:pt x="0" y="36"/>
                    <a:pt x="0" y="52"/>
                  </a:cubicBezTo>
                  <a:cubicBezTo>
                    <a:pt x="0" y="69"/>
                    <a:pt x="4" y="82"/>
                    <a:pt x="13" y="91"/>
                  </a:cubicBezTo>
                  <a:cubicBezTo>
                    <a:pt x="21" y="101"/>
                    <a:pt x="32" y="106"/>
                    <a:pt x="45" y="106"/>
                  </a:cubicBezTo>
                  <a:cubicBezTo>
                    <a:pt x="50" y="106"/>
                    <a:pt x="54" y="105"/>
                    <a:pt x="57" y="104"/>
                  </a:cubicBezTo>
                  <a:cubicBezTo>
                    <a:pt x="61" y="103"/>
                    <a:pt x="64" y="102"/>
                    <a:pt x="66" y="101"/>
                  </a:cubicBezTo>
                  <a:cubicBezTo>
                    <a:pt x="69" y="100"/>
                    <a:pt x="71" y="99"/>
                    <a:pt x="73" y="97"/>
                  </a:cubicBezTo>
                  <a:cubicBezTo>
                    <a:pt x="75" y="95"/>
                    <a:pt x="76" y="94"/>
                    <a:pt x="76" y="94"/>
                  </a:cubicBezTo>
                  <a:cubicBezTo>
                    <a:pt x="77" y="93"/>
                    <a:pt x="77" y="93"/>
                    <a:pt x="78" y="92"/>
                  </a:cubicBezTo>
                  <a:cubicBezTo>
                    <a:pt x="79" y="104"/>
                    <a:pt x="79" y="104"/>
                    <a:pt x="79" y="104"/>
                  </a:cubicBezTo>
                  <a:cubicBezTo>
                    <a:pt x="89" y="104"/>
                    <a:pt x="89" y="104"/>
                    <a:pt x="89" y="104"/>
                  </a:cubicBezTo>
                  <a:cubicBezTo>
                    <a:pt x="89" y="51"/>
                    <a:pt x="89" y="51"/>
                    <a:pt x="89" y="51"/>
                  </a:cubicBezTo>
                  <a:cubicBezTo>
                    <a:pt x="50" y="51"/>
                    <a:pt x="50" y="51"/>
                    <a:pt x="50" y="51"/>
                  </a:cubicBezTo>
                  <a:lnTo>
                    <a:pt x="50" y="6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1" name="Freeform 7">
              <a:extLst>
                <a:ext uri="{FF2B5EF4-FFF2-40B4-BE49-F238E27FC236}">
                  <a16:creationId xmlns:a16="http://schemas.microsoft.com/office/drawing/2014/main" id="{5E276722-5197-B412-82F4-CAE376DBBFED}"/>
                </a:ext>
              </a:extLst>
            </p:cNvPr>
            <p:cNvSpPr>
              <a:spLocks/>
            </p:cNvSpPr>
            <p:nvPr/>
          </p:nvSpPr>
          <p:spPr bwMode="auto">
            <a:xfrm>
              <a:off x="1246188" y="436563"/>
              <a:ext cx="34925" cy="63500"/>
            </a:xfrm>
            <a:custGeom>
              <a:avLst/>
              <a:gdLst>
                <a:gd name="T0" fmla="*/ 23 w 43"/>
                <a:gd name="T1" fmla="*/ 5 h 77"/>
                <a:gd name="T2" fmla="*/ 14 w 43"/>
                <a:gd name="T3" fmla="*/ 17 h 77"/>
                <a:gd name="T4" fmla="*/ 13 w 43"/>
                <a:gd name="T5" fmla="*/ 2 h 77"/>
                <a:gd name="T6" fmla="*/ 0 w 43"/>
                <a:gd name="T7" fmla="*/ 2 h 77"/>
                <a:gd name="T8" fmla="*/ 0 w 43"/>
                <a:gd name="T9" fmla="*/ 77 h 77"/>
                <a:gd name="T10" fmla="*/ 14 w 43"/>
                <a:gd name="T11" fmla="*/ 77 h 77"/>
                <a:gd name="T12" fmla="*/ 14 w 43"/>
                <a:gd name="T13" fmla="*/ 35 h 77"/>
                <a:gd name="T14" fmla="*/ 24 w 43"/>
                <a:gd name="T15" fmla="*/ 18 h 77"/>
                <a:gd name="T16" fmla="*/ 35 w 43"/>
                <a:gd name="T17" fmla="*/ 14 h 77"/>
                <a:gd name="T18" fmla="*/ 41 w 43"/>
                <a:gd name="T19" fmla="*/ 15 h 77"/>
                <a:gd name="T20" fmla="*/ 43 w 43"/>
                <a:gd name="T21" fmla="*/ 1 h 77"/>
                <a:gd name="T22" fmla="*/ 37 w 43"/>
                <a:gd name="T23" fmla="*/ 0 h 77"/>
                <a:gd name="T24" fmla="*/ 23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3" y="5"/>
                  </a:moveTo>
                  <a:cubicBezTo>
                    <a:pt x="19" y="8"/>
                    <a:pt x="16" y="12"/>
                    <a:pt x="14" y="17"/>
                  </a:cubicBezTo>
                  <a:cubicBezTo>
                    <a:pt x="13" y="2"/>
                    <a:pt x="13" y="2"/>
                    <a:pt x="13" y="2"/>
                  </a:cubicBezTo>
                  <a:cubicBezTo>
                    <a:pt x="0" y="2"/>
                    <a:pt x="0" y="2"/>
                    <a:pt x="0" y="2"/>
                  </a:cubicBezTo>
                  <a:cubicBezTo>
                    <a:pt x="0" y="77"/>
                    <a:pt x="0" y="77"/>
                    <a:pt x="0" y="77"/>
                  </a:cubicBezTo>
                  <a:cubicBezTo>
                    <a:pt x="14" y="77"/>
                    <a:pt x="14" y="77"/>
                    <a:pt x="14" y="77"/>
                  </a:cubicBezTo>
                  <a:cubicBezTo>
                    <a:pt x="14" y="35"/>
                    <a:pt x="14" y="35"/>
                    <a:pt x="14" y="35"/>
                  </a:cubicBezTo>
                  <a:cubicBezTo>
                    <a:pt x="15" y="27"/>
                    <a:pt x="19" y="22"/>
                    <a:pt x="24" y="18"/>
                  </a:cubicBezTo>
                  <a:cubicBezTo>
                    <a:pt x="28" y="16"/>
                    <a:pt x="31" y="14"/>
                    <a:pt x="35" y="14"/>
                  </a:cubicBezTo>
                  <a:cubicBezTo>
                    <a:pt x="37" y="14"/>
                    <a:pt x="39" y="15"/>
                    <a:pt x="41" y="15"/>
                  </a:cubicBezTo>
                  <a:cubicBezTo>
                    <a:pt x="43" y="1"/>
                    <a:pt x="43" y="1"/>
                    <a:pt x="43" y="1"/>
                  </a:cubicBezTo>
                  <a:cubicBezTo>
                    <a:pt x="37" y="0"/>
                    <a:pt x="37" y="0"/>
                    <a:pt x="37" y="0"/>
                  </a:cubicBezTo>
                  <a:cubicBezTo>
                    <a:pt x="32" y="0"/>
                    <a:pt x="27" y="2"/>
                    <a:pt x="23"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 name="Freeform 8">
              <a:extLst>
                <a:ext uri="{FF2B5EF4-FFF2-40B4-BE49-F238E27FC236}">
                  <a16:creationId xmlns:a16="http://schemas.microsoft.com/office/drawing/2014/main" id="{030C0CC0-0956-B1B0-70A8-800FA865F98A}"/>
                </a:ext>
              </a:extLst>
            </p:cNvPr>
            <p:cNvSpPr>
              <a:spLocks noEditPoints="1"/>
            </p:cNvSpPr>
            <p:nvPr/>
          </p:nvSpPr>
          <p:spPr bwMode="auto">
            <a:xfrm>
              <a:off x="1284288" y="438150"/>
              <a:ext cx="60325" cy="63500"/>
            </a:xfrm>
            <a:custGeom>
              <a:avLst/>
              <a:gdLst>
                <a:gd name="T0" fmla="*/ 36 w 72"/>
                <a:gd name="T1" fmla="*/ 0 h 78"/>
                <a:gd name="T2" fmla="*/ 10 w 72"/>
                <a:gd name="T3" fmla="*/ 10 h 78"/>
                <a:gd name="T4" fmla="*/ 0 w 72"/>
                <a:gd name="T5" fmla="*/ 39 h 78"/>
                <a:gd name="T6" fmla="*/ 10 w 72"/>
                <a:gd name="T7" fmla="*/ 67 h 78"/>
                <a:gd name="T8" fmla="*/ 36 w 72"/>
                <a:gd name="T9" fmla="*/ 78 h 78"/>
                <a:gd name="T10" fmla="*/ 62 w 72"/>
                <a:gd name="T11" fmla="*/ 67 h 78"/>
                <a:gd name="T12" fmla="*/ 72 w 72"/>
                <a:gd name="T13" fmla="*/ 39 h 78"/>
                <a:gd name="T14" fmla="*/ 62 w 72"/>
                <a:gd name="T15" fmla="*/ 10 h 78"/>
                <a:gd name="T16" fmla="*/ 36 w 72"/>
                <a:gd name="T17" fmla="*/ 0 h 78"/>
                <a:gd name="T18" fmla="*/ 52 w 72"/>
                <a:gd name="T19" fmla="*/ 59 h 78"/>
                <a:gd name="T20" fmla="*/ 36 w 72"/>
                <a:gd name="T21" fmla="*/ 66 h 78"/>
                <a:gd name="T22" fmla="*/ 20 w 72"/>
                <a:gd name="T23" fmla="*/ 59 h 78"/>
                <a:gd name="T24" fmla="*/ 15 w 72"/>
                <a:gd name="T25" fmla="*/ 39 h 78"/>
                <a:gd name="T26" fmla="*/ 20 w 72"/>
                <a:gd name="T27" fmla="*/ 19 h 78"/>
                <a:gd name="T28" fmla="*/ 36 w 72"/>
                <a:gd name="T29" fmla="*/ 11 h 78"/>
                <a:gd name="T30" fmla="*/ 52 w 72"/>
                <a:gd name="T31" fmla="*/ 19 h 78"/>
                <a:gd name="T32" fmla="*/ 57 w 72"/>
                <a:gd name="T33" fmla="*/ 39 h 78"/>
                <a:gd name="T34" fmla="*/ 52 w 72"/>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78">
                  <a:moveTo>
                    <a:pt x="36" y="0"/>
                  </a:moveTo>
                  <a:cubicBezTo>
                    <a:pt x="25" y="0"/>
                    <a:pt x="16" y="3"/>
                    <a:pt x="10" y="10"/>
                  </a:cubicBezTo>
                  <a:cubicBezTo>
                    <a:pt x="3" y="17"/>
                    <a:pt x="0" y="27"/>
                    <a:pt x="0" y="39"/>
                  </a:cubicBezTo>
                  <a:cubicBezTo>
                    <a:pt x="0" y="51"/>
                    <a:pt x="3" y="60"/>
                    <a:pt x="10" y="67"/>
                  </a:cubicBezTo>
                  <a:cubicBezTo>
                    <a:pt x="16" y="74"/>
                    <a:pt x="25" y="78"/>
                    <a:pt x="36" y="78"/>
                  </a:cubicBezTo>
                  <a:cubicBezTo>
                    <a:pt x="47" y="78"/>
                    <a:pt x="56" y="74"/>
                    <a:pt x="62" y="67"/>
                  </a:cubicBezTo>
                  <a:cubicBezTo>
                    <a:pt x="69" y="60"/>
                    <a:pt x="72" y="51"/>
                    <a:pt x="72" y="39"/>
                  </a:cubicBezTo>
                  <a:cubicBezTo>
                    <a:pt x="72" y="27"/>
                    <a:pt x="69" y="17"/>
                    <a:pt x="62"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0" y="19"/>
                  </a:cubicBezTo>
                  <a:cubicBezTo>
                    <a:pt x="24" y="14"/>
                    <a:pt x="29" y="11"/>
                    <a:pt x="36" y="11"/>
                  </a:cubicBezTo>
                  <a:cubicBezTo>
                    <a:pt x="43" y="11"/>
                    <a:pt x="48" y="14"/>
                    <a:pt x="52" y="19"/>
                  </a:cubicBezTo>
                  <a:cubicBezTo>
                    <a:pt x="56" y="24"/>
                    <a:pt x="57" y="30"/>
                    <a:pt x="57" y="39"/>
                  </a:cubicBezTo>
                  <a:cubicBezTo>
                    <a:pt x="57" y="47"/>
                    <a:pt x="56" y="54"/>
                    <a:pt x="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 name="Freeform 9">
              <a:extLst>
                <a:ext uri="{FF2B5EF4-FFF2-40B4-BE49-F238E27FC236}">
                  <a16:creationId xmlns:a16="http://schemas.microsoft.com/office/drawing/2014/main" id="{88BAE485-97CC-07B4-6CBC-75F7EB1F86CD}"/>
                </a:ext>
              </a:extLst>
            </p:cNvPr>
            <p:cNvSpPr>
              <a:spLocks/>
            </p:cNvSpPr>
            <p:nvPr/>
          </p:nvSpPr>
          <p:spPr bwMode="auto">
            <a:xfrm>
              <a:off x="1350963" y="438150"/>
              <a:ext cx="90488" cy="61913"/>
            </a:xfrm>
            <a:custGeom>
              <a:avLst/>
              <a:gdLst>
                <a:gd name="T0" fmla="*/ 41 w 57"/>
                <a:gd name="T1" fmla="*/ 31 h 39"/>
                <a:gd name="T2" fmla="*/ 32 w 57"/>
                <a:gd name="T3" fmla="*/ 0 h 39"/>
                <a:gd name="T4" fmla="*/ 24 w 57"/>
                <a:gd name="T5" fmla="*/ 0 h 39"/>
                <a:gd name="T6" fmla="*/ 16 w 57"/>
                <a:gd name="T7" fmla="*/ 31 h 39"/>
                <a:gd name="T8" fmla="*/ 8 w 57"/>
                <a:gd name="T9" fmla="*/ 0 h 39"/>
                <a:gd name="T10" fmla="*/ 0 w 57"/>
                <a:gd name="T11" fmla="*/ 0 h 39"/>
                <a:gd name="T12" fmla="*/ 12 w 57"/>
                <a:gd name="T13" fmla="*/ 39 h 39"/>
                <a:gd name="T14" fmla="*/ 20 w 57"/>
                <a:gd name="T15" fmla="*/ 39 h 39"/>
                <a:gd name="T16" fmla="*/ 28 w 57"/>
                <a:gd name="T17" fmla="*/ 9 h 39"/>
                <a:gd name="T18" fmla="*/ 37 w 57"/>
                <a:gd name="T19" fmla="*/ 39 h 39"/>
                <a:gd name="T20" fmla="*/ 45 w 57"/>
                <a:gd name="T21" fmla="*/ 39 h 39"/>
                <a:gd name="T22" fmla="*/ 57 w 57"/>
                <a:gd name="T23" fmla="*/ 0 h 39"/>
                <a:gd name="T24" fmla="*/ 49 w 57"/>
                <a:gd name="T25" fmla="*/ 0 h 39"/>
                <a:gd name="T26" fmla="*/ 41 w 57"/>
                <a:gd name="T27" fmla="*/ 3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7" h="39">
                  <a:moveTo>
                    <a:pt x="41" y="31"/>
                  </a:moveTo>
                  <a:lnTo>
                    <a:pt x="32" y="0"/>
                  </a:lnTo>
                  <a:lnTo>
                    <a:pt x="24" y="0"/>
                  </a:lnTo>
                  <a:lnTo>
                    <a:pt x="16" y="31"/>
                  </a:lnTo>
                  <a:lnTo>
                    <a:pt x="8" y="0"/>
                  </a:lnTo>
                  <a:lnTo>
                    <a:pt x="0" y="0"/>
                  </a:lnTo>
                  <a:lnTo>
                    <a:pt x="12" y="39"/>
                  </a:lnTo>
                  <a:lnTo>
                    <a:pt x="20" y="39"/>
                  </a:lnTo>
                  <a:lnTo>
                    <a:pt x="28" y="9"/>
                  </a:lnTo>
                  <a:lnTo>
                    <a:pt x="37" y="39"/>
                  </a:lnTo>
                  <a:lnTo>
                    <a:pt x="45" y="39"/>
                  </a:lnTo>
                  <a:lnTo>
                    <a:pt x="57" y="0"/>
                  </a:lnTo>
                  <a:lnTo>
                    <a:pt x="49" y="0"/>
                  </a:lnTo>
                  <a:lnTo>
                    <a:pt x="41" y="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 name="Freeform 10">
              <a:extLst>
                <a:ext uri="{FF2B5EF4-FFF2-40B4-BE49-F238E27FC236}">
                  <a16:creationId xmlns:a16="http://schemas.microsoft.com/office/drawing/2014/main" id="{E0EE8424-6820-BE0B-2C64-487E7DD59BC7}"/>
                </a:ext>
              </a:extLst>
            </p:cNvPr>
            <p:cNvSpPr>
              <a:spLocks/>
            </p:cNvSpPr>
            <p:nvPr/>
          </p:nvSpPr>
          <p:spPr bwMode="auto">
            <a:xfrm>
              <a:off x="1446213" y="422275"/>
              <a:ext cx="38100" cy="79375"/>
            </a:xfrm>
            <a:custGeom>
              <a:avLst/>
              <a:gdLst>
                <a:gd name="T0" fmla="*/ 26 w 46"/>
                <a:gd name="T1" fmla="*/ 0 h 97"/>
                <a:gd name="T2" fmla="*/ 13 w 46"/>
                <a:gd name="T3" fmla="*/ 0 h 97"/>
                <a:gd name="T4" fmla="*/ 11 w 46"/>
                <a:gd name="T5" fmla="*/ 20 h 97"/>
                <a:gd name="T6" fmla="*/ 0 w 46"/>
                <a:gd name="T7" fmla="*/ 20 h 97"/>
                <a:gd name="T8" fmla="*/ 0 w 46"/>
                <a:gd name="T9" fmla="*/ 31 h 97"/>
                <a:gd name="T10" fmla="*/ 11 w 46"/>
                <a:gd name="T11" fmla="*/ 31 h 97"/>
                <a:gd name="T12" fmla="*/ 11 w 46"/>
                <a:gd name="T13" fmla="*/ 72 h 97"/>
                <a:gd name="T14" fmla="*/ 16 w 46"/>
                <a:gd name="T15" fmla="*/ 91 h 97"/>
                <a:gd name="T16" fmla="*/ 32 w 46"/>
                <a:gd name="T17" fmla="*/ 97 h 97"/>
                <a:gd name="T18" fmla="*/ 46 w 46"/>
                <a:gd name="T19" fmla="*/ 95 h 97"/>
                <a:gd name="T20" fmla="*/ 44 w 46"/>
                <a:gd name="T21" fmla="*/ 84 h 97"/>
                <a:gd name="T22" fmla="*/ 36 w 46"/>
                <a:gd name="T23" fmla="*/ 85 h 97"/>
                <a:gd name="T24" fmla="*/ 28 w 46"/>
                <a:gd name="T25" fmla="*/ 82 h 97"/>
                <a:gd name="T26" fmla="*/ 26 w 46"/>
                <a:gd name="T27" fmla="*/ 70 h 97"/>
                <a:gd name="T28" fmla="*/ 26 w 46"/>
                <a:gd name="T29" fmla="*/ 31 h 97"/>
                <a:gd name="T30" fmla="*/ 46 w 46"/>
                <a:gd name="T31" fmla="*/ 31 h 97"/>
                <a:gd name="T32" fmla="*/ 46 w 46"/>
                <a:gd name="T33" fmla="*/ 20 h 97"/>
                <a:gd name="T34" fmla="*/ 26 w 46"/>
                <a:gd name="T35" fmla="*/ 20 h 97"/>
                <a:gd name="T36" fmla="*/ 26 w 46"/>
                <a:gd name="T37"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6" h="97">
                  <a:moveTo>
                    <a:pt x="26" y="0"/>
                  </a:moveTo>
                  <a:cubicBezTo>
                    <a:pt x="13" y="0"/>
                    <a:pt x="13" y="0"/>
                    <a:pt x="13" y="0"/>
                  </a:cubicBezTo>
                  <a:cubicBezTo>
                    <a:pt x="11" y="20"/>
                    <a:pt x="11" y="20"/>
                    <a:pt x="11" y="20"/>
                  </a:cubicBezTo>
                  <a:cubicBezTo>
                    <a:pt x="0" y="20"/>
                    <a:pt x="0" y="20"/>
                    <a:pt x="0" y="20"/>
                  </a:cubicBezTo>
                  <a:cubicBezTo>
                    <a:pt x="0" y="31"/>
                    <a:pt x="0" y="31"/>
                    <a:pt x="0" y="31"/>
                  </a:cubicBezTo>
                  <a:cubicBezTo>
                    <a:pt x="11" y="31"/>
                    <a:pt x="11" y="31"/>
                    <a:pt x="11" y="31"/>
                  </a:cubicBezTo>
                  <a:cubicBezTo>
                    <a:pt x="11" y="72"/>
                    <a:pt x="11" y="72"/>
                    <a:pt x="11" y="72"/>
                  </a:cubicBezTo>
                  <a:cubicBezTo>
                    <a:pt x="11" y="81"/>
                    <a:pt x="13" y="88"/>
                    <a:pt x="16" y="91"/>
                  </a:cubicBezTo>
                  <a:cubicBezTo>
                    <a:pt x="20" y="95"/>
                    <a:pt x="25" y="97"/>
                    <a:pt x="32" y="97"/>
                  </a:cubicBezTo>
                  <a:cubicBezTo>
                    <a:pt x="38" y="97"/>
                    <a:pt x="42" y="96"/>
                    <a:pt x="46" y="95"/>
                  </a:cubicBezTo>
                  <a:cubicBezTo>
                    <a:pt x="44" y="84"/>
                    <a:pt x="44" y="84"/>
                    <a:pt x="44" y="84"/>
                  </a:cubicBezTo>
                  <a:cubicBezTo>
                    <a:pt x="42" y="85"/>
                    <a:pt x="39" y="85"/>
                    <a:pt x="36" y="85"/>
                  </a:cubicBezTo>
                  <a:cubicBezTo>
                    <a:pt x="33" y="85"/>
                    <a:pt x="30" y="84"/>
                    <a:pt x="28" y="82"/>
                  </a:cubicBezTo>
                  <a:cubicBezTo>
                    <a:pt x="27" y="80"/>
                    <a:pt x="26" y="76"/>
                    <a:pt x="26" y="70"/>
                  </a:cubicBezTo>
                  <a:cubicBezTo>
                    <a:pt x="26" y="31"/>
                    <a:pt x="26" y="31"/>
                    <a:pt x="26" y="31"/>
                  </a:cubicBezTo>
                  <a:cubicBezTo>
                    <a:pt x="46" y="31"/>
                    <a:pt x="46" y="31"/>
                    <a:pt x="46" y="31"/>
                  </a:cubicBezTo>
                  <a:cubicBezTo>
                    <a:pt x="46" y="20"/>
                    <a:pt x="46" y="20"/>
                    <a:pt x="46" y="20"/>
                  </a:cubicBezTo>
                  <a:cubicBezTo>
                    <a:pt x="26" y="20"/>
                    <a:pt x="26" y="20"/>
                    <a:pt x="26" y="20"/>
                  </a:cubicBezTo>
                  <a:lnTo>
                    <a:pt x="2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5" name="Freeform 11">
              <a:extLst>
                <a:ext uri="{FF2B5EF4-FFF2-40B4-BE49-F238E27FC236}">
                  <a16:creationId xmlns:a16="http://schemas.microsoft.com/office/drawing/2014/main" id="{493BFF13-D216-7236-ADB3-513803D7A451}"/>
                </a:ext>
              </a:extLst>
            </p:cNvPr>
            <p:cNvSpPr>
              <a:spLocks/>
            </p:cNvSpPr>
            <p:nvPr/>
          </p:nvSpPr>
          <p:spPr bwMode="auto">
            <a:xfrm>
              <a:off x="1497013" y="412750"/>
              <a:ext cx="52388" cy="87313"/>
            </a:xfrm>
            <a:custGeom>
              <a:avLst/>
              <a:gdLst>
                <a:gd name="T0" fmla="*/ 39 w 64"/>
                <a:gd name="T1" fmla="*/ 30 h 106"/>
                <a:gd name="T2" fmla="*/ 14 w 64"/>
                <a:gd name="T3" fmla="*/ 45 h 106"/>
                <a:gd name="T4" fmla="*/ 14 w 64"/>
                <a:gd name="T5" fmla="*/ 0 h 106"/>
                <a:gd name="T6" fmla="*/ 0 w 64"/>
                <a:gd name="T7" fmla="*/ 0 h 106"/>
                <a:gd name="T8" fmla="*/ 0 w 64"/>
                <a:gd name="T9" fmla="*/ 106 h 106"/>
                <a:gd name="T10" fmla="*/ 14 w 64"/>
                <a:gd name="T11" fmla="*/ 106 h 106"/>
                <a:gd name="T12" fmla="*/ 14 w 64"/>
                <a:gd name="T13" fmla="*/ 62 h 106"/>
                <a:gd name="T14" fmla="*/ 21 w 64"/>
                <a:gd name="T15" fmla="*/ 49 h 106"/>
                <a:gd name="T16" fmla="*/ 34 w 64"/>
                <a:gd name="T17" fmla="*/ 42 h 106"/>
                <a:gd name="T18" fmla="*/ 46 w 64"/>
                <a:gd name="T19" fmla="*/ 47 h 106"/>
                <a:gd name="T20" fmla="*/ 49 w 64"/>
                <a:gd name="T21" fmla="*/ 62 h 106"/>
                <a:gd name="T22" fmla="*/ 49 w 64"/>
                <a:gd name="T23" fmla="*/ 106 h 106"/>
                <a:gd name="T24" fmla="*/ 64 w 64"/>
                <a:gd name="T25" fmla="*/ 106 h 106"/>
                <a:gd name="T26" fmla="*/ 64 w 64"/>
                <a:gd name="T27" fmla="*/ 58 h 106"/>
                <a:gd name="T28" fmla="*/ 57 w 64"/>
                <a:gd name="T29" fmla="*/ 37 h 106"/>
                <a:gd name="T30" fmla="*/ 39 w 64"/>
                <a:gd name="T31" fmla="*/ 3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4" h="106">
                  <a:moveTo>
                    <a:pt x="39" y="30"/>
                  </a:moveTo>
                  <a:cubicBezTo>
                    <a:pt x="29" y="30"/>
                    <a:pt x="20" y="35"/>
                    <a:pt x="14" y="45"/>
                  </a:cubicBezTo>
                  <a:cubicBezTo>
                    <a:pt x="14" y="0"/>
                    <a:pt x="14" y="0"/>
                    <a:pt x="14" y="0"/>
                  </a:cubicBezTo>
                  <a:cubicBezTo>
                    <a:pt x="0" y="0"/>
                    <a:pt x="0" y="0"/>
                    <a:pt x="0" y="0"/>
                  </a:cubicBezTo>
                  <a:cubicBezTo>
                    <a:pt x="0" y="106"/>
                    <a:pt x="0" y="106"/>
                    <a:pt x="0" y="106"/>
                  </a:cubicBezTo>
                  <a:cubicBezTo>
                    <a:pt x="14" y="106"/>
                    <a:pt x="14" y="106"/>
                    <a:pt x="14" y="106"/>
                  </a:cubicBezTo>
                  <a:cubicBezTo>
                    <a:pt x="14" y="62"/>
                    <a:pt x="14" y="62"/>
                    <a:pt x="14" y="62"/>
                  </a:cubicBezTo>
                  <a:cubicBezTo>
                    <a:pt x="15" y="57"/>
                    <a:pt x="17" y="53"/>
                    <a:pt x="21" y="49"/>
                  </a:cubicBezTo>
                  <a:cubicBezTo>
                    <a:pt x="25" y="44"/>
                    <a:pt x="29" y="42"/>
                    <a:pt x="34" y="42"/>
                  </a:cubicBezTo>
                  <a:cubicBezTo>
                    <a:pt x="40" y="42"/>
                    <a:pt x="44" y="44"/>
                    <a:pt x="46" y="47"/>
                  </a:cubicBezTo>
                  <a:cubicBezTo>
                    <a:pt x="48" y="50"/>
                    <a:pt x="49" y="55"/>
                    <a:pt x="49" y="62"/>
                  </a:cubicBezTo>
                  <a:cubicBezTo>
                    <a:pt x="49" y="106"/>
                    <a:pt x="49" y="106"/>
                    <a:pt x="49" y="106"/>
                  </a:cubicBezTo>
                  <a:cubicBezTo>
                    <a:pt x="64" y="106"/>
                    <a:pt x="64" y="106"/>
                    <a:pt x="64" y="106"/>
                  </a:cubicBezTo>
                  <a:cubicBezTo>
                    <a:pt x="64" y="58"/>
                    <a:pt x="64" y="58"/>
                    <a:pt x="64" y="58"/>
                  </a:cubicBezTo>
                  <a:cubicBezTo>
                    <a:pt x="64" y="48"/>
                    <a:pt x="62" y="41"/>
                    <a:pt x="57" y="37"/>
                  </a:cubicBezTo>
                  <a:cubicBezTo>
                    <a:pt x="53" y="32"/>
                    <a:pt x="47" y="30"/>
                    <a:pt x="39"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 name="Freeform 12">
              <a:extLst>
                <a:ext uri="{FF2B5EF4-FFF2-40B4-BE49-F238E27FC236}">
                  <a16:creationId xmlns:a16="http://schemas.microsoft.com/office/drawing/2014/main" id="{A2FBFC85-5630-8BC3-A583-1DEC58BBCCA5}"/>
                </a:ext>
              </a:extLst>
            </p:cNvPr>
            <p:cNvSpPr>
              <a:spLocks noEditPoints="1"/>
            </p:cNvSpPr>
            <p:nvPr/>
          </p:nvSpPr>
          <p:spPr bwMode="auto">
            <a:xfrm>
              <a:off x="1581151" y="415925"/>
              <a:ext cx="77788" cy="84138"/>
            </a:xfrm>
            <a:custGeom>
              <a:avLst/>
              <a:gdLst>
                <a:gd name="T0" fmla="*/ 20 w 49"/>
                <a:gd name="T1" fmla="*/ 0 h 53"/>
                <a:gd name="T2" fmla="*/ 0 w 49"/>
                <a:gd name="T3" fmla="*/ 53 h 53"/>
                <a:gd name="T4" fmla="*/ 8 w 49"/>
                <a:gd name="T5" fmla="*/ 53 h 53"/>
                <a:gd name="T6" fmla="*/ 13 w 49"/>
                <a:gd name="T7" fmla="*/ 40 h 53"/>
                <a:gd name="T8" fmla="*/ 36 w 49"/>
                <a:gd name="T9" fmla="*/ 40 h 53"/>
                <a:gd name="T10" fmla="*/ 40 w 49"/>
                <a:gd name="T11" fmla="*/ 53 h 53"/>
                <a:gd name="T12" fmla="*/ 49 w 49"/>
                <a:gd name="T13" fmla="*/ 53 h 53"/>
                <a:gd name="T14" fmla="*/ 29 w 49"/>
                <a:gd name="T15" fmla="*/ 0 h 53"/>
                <a:gd name="T16" fmla="*/ 20 w 49"/>
                <a:gd name="T17" fmla="*/ 0 h 53"/>
                <a:gd name="T18" fmla="*/ 15 w 49"/>
                <a:gd name="T19" fmla="*/ 34 h 53"/>
                <a:gd name="T20" fmla="*/ 24 w 49"/>
                <a:gd name="T21" fmla="*/ 7 h 53"/>
                <a:gd name="T22" fmla="*/ 34 w 49"/>
                <a:gd name="T23" fmla="*/ 34 h 53"/>
                <a:gd name="T24" fmla="*/ 15 w 49"/>
                <a:gd name="T25" fmla="*/ 34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3">
                  <a:moveTo>
                    <a:pt x="20" y="0"/>
                  </a:moveTo>
                  <a:lnTo>
                    <a:pt x="0" y="53"/>
                  </a:lnTo>
                  <a:lnTo>
                    <a:pt x="8" y="53"/>
                  </a:lnTo>
                  <a:lnTo>
                    <a:pt x="13" y="40"/>
                  </a:lnTo>
                  <a:lnTo>
                    <a:pt x="36" y="40"/>
                  </a:lnTo>
                  <a:lnTo>
                    <a:pt x="40" y="53"/>
                  </a:lnTo>
                  <a:lnTo>
                    <a:pt x="49" y="53"/>
                  </a:lnTo>
                  <a:lnTo>
                    <a:pt x="29" y="0"/>
                  </a:lnTo>
                  <a:lnTo>
                    <a:pt x="20" y="0"/>
                  </a:lnTo>
                  <a:close/>
                  <a:moveTo>
                    <a:pt x="15" y="34"/>
                  </a:moveTo>
                  <a:lnTo>
                    <a:pt x="24" y="7"/>
                  </a:lnTo>
                  <a:lnTo>
                    <a:pt x="34" y="34"/>
                  </a:lnTo>
                  <a:lnTo>
                    <a:pt x="15" y="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 name="Freeform 14">
              <a:extLst>
                <a:ext uri="{FF2B5EF4-FFF2-40B4-BE49-F238E27FC236}">
                  <a16:creationId xmlns:a16="http://schemas.microsoft.com/office/drawing/2014/main" id="{FF83A1F9-4D22-902B-230C-EA48637DF2D8}"/>
                </a:ext>
              </a:extLst>
            </p:cNvPr>
            <p:cNvSpPr>
              <a:spLocks noEditPoints="1"/>
            </p:cNvSpPr>
            <p:nvPr/>
          </p:nvSpPr>
          <p:spPr bwMode="auto">
            <a:xfrm>
              <a:off x="1663701" y="412750"/>
              <a:ext cx="58738" cy="88900"/>
            </a:xfrm>
            <a:custGeom>
              <a:avLst/>
              <a:gdLst>
                <a:gd name="T0" fmla="*/ 57 w 71"/>
                <a:gd name="T1" fmla="*/ 43 h 108"/>
                <a:gd name="T2" fmla="*/ 55 w 71"/>
                <a:gd name="T3" fmla="*/ 40 h 108"/>
                <a:gd name="T4" fmla="*/ 51 w 71"/>
                <a:gd name="T5" fmla="*/ 36 h 108"/>
                <a:gd name="T6" fmla="*/ 43 w 71"/>
                <a:gd name="T7" fmla="*/ 31 h 108"/>
                <a:gd name="T8" fmla="*/ 33 w 71"/>
                <a:gd name="T9" fmla="*/ 30 h 108"/>
                <a:gd name="T10" fmla="*/ 9 w 71"/>
                <a:gd name="T11" fmla="*/ 41 h 108"/>
                <a:gd name="T12" fmla="*/ 0 w 71"/>
                <a:gd name="T13" fmla="*/ 69 h 108"/>
                <a:gd name="T14" fmla="*/ 8 w 71"/>
                <a:gd name="T15" fmla="*/ 97 h 108"/>
                <a:gd name="T16" fmla="*/ 32 w 71"/>
                <a:gd name="T17" fmla="*/ 108 h 108"/>
                <a:gd name="T18" fmla="*/ 37 w 71"/>
                <a:gd name="T19" fmla="*/ 107 h 108"/>
                <a:gd name="T20" fmla="*/ 42 w 71"/>
                <a:gd name="T21" fmla="*/ 106 h 108"/>
                <a:gd name="T22" fmla="*/ 46 w 71"/>
                <a:gd name="T23" fmla="*/ 104 h 108"/>
                <a:gd name="T24" fmla="*/ 49 w 71"/>
                <a:gd name="T25" fmla="*/ 103 h 108"/>
                <a:gd name="T26" fmla="*/ 52 w 71"/>
                <a:gd name="T27" fmla="*/ 100 h 108"/>
                <a:gd name="T28" fmla="*/ 54 w 71"/>
                <a:gd name="T29" fmla="*/ 98 h 108"/>
                <a:gd name="T30" fmla="*/ 55 w 71"/>
                <a:gd name="T31" fmla="*/ 97 h 108"/>
                <a:gd name="T32" fmla="*/ 56 w 71"/>
                <a:gd name="T33" fmla="*/ 95 h 108"/>
                <a:gd name="T34" fmla="*/ 57 w 71"/>
                <a:gd name="T35" fmla="*/ 95 h 108"/>
                <a:gd name="T36" fmla="*/ 59 w 71"/>
                <a:gd name="T37" fmla="*/ 106 h 108"/>
                <a:gd name="T38" fmla="*/ 71 w 71"/>
                <a:gd name="T39" fmla="*/ 106 h 108"/>
                <a:gd name="T40" fmla="*/ 71 w 71"/>
                <a:gd name="T41" fmla="*/ 0 h 108"/>
                <a:gd name="T42" fmla="*/ 57 w 71"/>
                <a:gd name="T43" fmla="*/ 0 h 108"/>
                <a:gd name="T44" fmla="*/ 57 w 71"/>
                <a:gd name="T45" fmla="*/ 43 h 108"/>
                <a:gd name="T46" fmla="*/ 51 w 71"/>
                <a:gd name="T47" fmla="*/ 88 h 108"/>
                <a:gd name="T48" fmla="*/ 36 w 71"/>
                <a:gd name="T49" fmla="*/ 96 h 108"/>
                <a:gd name="T50" fmla="*/ 20 w 71"/>
                <a:gd name="T51" fmla="*/ 88 h 108"/>
                <a:gd name="T52" fmla="*/ 15 w 71"/>
                <a:gd name="T53" fmla="*/ 68 h 108"/>
                <a:gd name="T54" fmla="*/ 21 w 71"/>
                <a:gd name="T55" fmla="*/ 49 h 108"/>
                <a:gd name="T56" fmla="*/ 36 w 71"/>
                <a:gd name="T57" fmla="*/ 41 h 108"/>
                <a:gd name="T58" fmla="*/ 51 w 71"/>
                <a:gd name="T59" fmla="*/ 49 h 108"/>
                <a:gd name="T60" fmla="*/ 57 w 71"/>
                <a:gd name="T61" fmla="*/ 68 h 108"/>
                <a:gd name="T62" fmla="*/ 51 w 71"/>
                <a:gd name="T63" fmla="*/ 8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1" h="108">
                  <a:moveTo>
                    <a:pt x="57" y="43"/>
                  </a:moveTo>
                  <a:cubicBezTo>
                    <a:pt x="56" y="42"/>
                    <a:pt x="56" y="41"/>
                    <a:pt x="55" y="40"/>
                  </a:cubicBezTo>
                  <a:cubicBezTo>
                    <a:pt x="54" y="39"/>
                    <a:pt x="53" y="38"/>
                    <a:pt x="51" y="36"/>
                  </a:cubicBezTo>
                  <a:cubicBezTo>
                    <a:pt x="49" y="34"/>
                    <a:pt x="46" y="33"/>
                    <a:pt x="43" y="31"/>
                  </a:cubicBezTo>
                  <a:cubicBezTo>
                    <a:pt x="40" y="30"/>
                    <a:pt x="37" y="30"/>
                    <a:pt x="33" y="30"/>
                  </a:cubicBezTo>
                  <a:cubicBezTo>
                    <a:pt x="23" y="30"/>
                    <a:pt x="15" y="33"/>
                    <a:pt x="9" y="41"/>
                  </a:cubicBezTo>
                  <a:cubicBezTo>
                    <a:pt x="3" y="48"/>
                    <a:pt x="0" y="57"/>
                    <a:pt x="0" y="69"/>
                  </a:cubicBezTo>
                  <a:cubicBezTo>
                    <a:pt x="0" y="80"/>
                    <a:pt x="3" y="90"/>
                    <a:pt x="8" y="97"/>
                  </a:cubicBezTo>
                  <a:cubicBezTo>
                    <a:pt x="14" y="104"/>
                    <a:pt x="22" y="108"/>
                    <a:pt x="32" y="108"/>
                  </a:cubicBezTo>
                  <a:cubicBezTo>
                    <a:pt x="34" y="108"/>
                    <a:pt x="35" y="108"/>
                    <a:pt x="37" y="107"/>
                  </a:cubicBezTo>
                  <a:cubicBezTo>
                    <a:pt x="39" y="107"/>
                    <a:pt x="41" y="107"/>
                    <a:pt x="42" y="106"/>
                  </a:cubicBezTo>
                  <a:cubicBezTo>
                    <a:pt x="43" y="106"/>
                    <a:pt x="45" y="105"/>
                    <a:pt x="46" y="104"/>
                  </a:cubicBezTo>
                  <a:cubicBezTo>
                    <a:pt x="47" y="104"/>
                    <a:pt x="48" y="103"/>
                    <a:pt x="49" y="103"/>
                  </a:cubicBezTo>
                  <a:cubicBezTo>
                    <a:pt x="50" y="102"/>
                    <a:pt x="51" y="101"/>
                    <a:pt x="52" y="100"/>
                  </a:cubicBezTo>
                  <a:cubicBezTo>
                    <a:pt x="53" y="100"/>
                    <a:pt x="53" y="99"/>
                    <a:pt x="54" y="98"/>
                  </a:cubicBezTo>
                  <a:cubicBezTo>
                    <a:pt x="54" y="98"/>
                    <a:pt x="55" y="97"/>
                    <a:pt x="55" y="97"/>
                  </a:cubicBezTo>
                  <a:cubicBezTo>
                    <a:pt x="56" y="96"/>
                    <a:pt x="56" y="96"/>
                    <a:pt x="56" y="95"/>
                  </a:cubicBezTo>
                  <a:cubicBezTo>
                    <a:pt x="57" y="95"/>
                    <a:pt x="57" y="95"/>
                    <a:pt x="57" y="95"/>
                  </a:cubicBezTo>
                  <a:cubicBezTo>
                    <a:pt x="59" y="106"/>
                    <a:pt x="59" y="106"/>
                    <a:pt x="59" y="106"/>
                  </a:cubicBezTo>
                  <a:cubicBezTo>
                    <a:pt x="71" y="106"/>
                    <a:pt x="71" y="106"/>
                    <a:pt x="71" y="106"/>
                  </a:cubicBezTo>
                  <a:cubicBezTo>
                    <a:pt x="71" y="0"/>
                    <a:pt x="71" y="0"/>
                    <a:pt x="71" y="0"/>
                  </a:cubicBezTo>
                  <a:cubicBezTo>
                    <a:pt x="57" y="0"/>
                    <a:pt x="57" y="0"/>
                    <a:pt x="57" y="0"/>
                  </a:cubicBezTo>
                  <a:lnTo>
                    <a:pt x="57" y="43"/>
                  </a:lnTo>
                  <a:close/>
                  <a:moveTo>
                    <a:pt x="51" y="88"/>
                  </a:moveTo>
                  <a:cubicBezTo>
                    <a:pt x="47" y="93"/>
                    <a:pt x="42" y="96"/>
                    <a:pt x="36" y="96"/>
                  </a:cubicBezTo>
                  <a:cubicBezTo>
                    <a:pt x="29" y="96"/>
                    <a:pt x="24" y="93"/>
                    <a:pt x="20" y="88"/>
                  </a:cubicBezTo>
                  <a:cubicBezTo>
                    <a:pt x="17" y="83"/>
                    <a:pt x="15" y="76"/>
                    <a:pt x="15" y="68"/>
                  </a:cubicBezTo>
                  <a:cubicBezTo>
                    <a:pt x="15" y="61"/>
                    <a:pt x="17" y="54"/>
                    <a:pt x="21" y="49"/>
                  </a:cubicBezTo>
                  <a:cubicBezTo>
                    <a:pt x="25" y="44"/>
                    <a:pt x="30" y="41"/>
                    <a:pt x="36" y="41"/>
                  </a:cubicBezTo>
                  <a:cubicBezTo>
                    <a:pt x="43" y="41"/>
                    <a:pt x="48" y="44"/>
                    <a:pt x="51" y="49"/>
                  </a:cubicBezTo>
                  <a:cubicBezTo>
                    <a:pt x="55" y="54"/>
                    <a:pt x="57" y="61"/>
                    <a:pt x="57" y="68"/>
                  </a:cubicBezTo>
                  <a:cubicBezTo>
                    <a:pt x="57" y="76"/>
                    <a:pt x="55" y="83"/>
                    <a:pt x="51" y="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 name="Freeform 15">
              <a:extLst>
                <a:ext uri="{FF2B5EF4-FFF2-40B4-BE49-F238E27FC236}">
                  <a16:creationId xmlns:a16="http://schemas.microsoft.com/office/drawing/2014/main" id="{B67964F5-8081-A3D8-089C-A081B2E521A9}"/>
                </a:ext>
              </a:extLst>
            </p:cNvPr>
            <p:cNvSpPr>
              <a:spLocks/>
            </p:cNvSpPr>
            <p:nvPr/>
          </p:nvSpPr>
          <p:spPr bwMode="auto">
            <a:xfrm>
              <a:off x="1733551" y="438150"/>
              <a:ext cx="60325" cy="61913"/>
            </a:xfrm>
            <a:custGeom>
              <a:avLst/>
              <a:gdLst>
                <a:gd name="T0" fmla="*/ 18 w 38"/>
                <a:gd name="T1" fmla="*/ 32 h 39"/>
                <a:gd name="T2" fmla="*/ 8 w 38"/>
                <a:gd name="T3" fmla="*/ 0 h 39"/>
                <a:gd name="T4" fmla="*/ 0 w 38"/>
                <a:gd name="T5" fmla="*/ 0 h 39"/>
                <a:gd name="T6" fmla="*/ 15 w 38"/>
                <a:gd name="T7" fmla="*/ 39 h 39"/>
                <a:gd name="T8" fmla="*/ 23 w 38"/>
                <a:gd name="T9" fmla="*/ 39 h 39"/>
                <a:gd name="T10" fmla="*/ 38 w 38"/>
                <a:gd name="T11" fmla="*/ 0 h 39"/>
                <a:gd name="T12" fmla="*/ 29 w 38"/>
                <a:gd name="T13" fmla="*/ 0 h 39"/>
                <a:gd name="T14" fmla="*/ 18 w 38"/>
                <a:gd name="T15" fmla="*/ 32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39">
                  <a:moveTo>
                    <a:pt x="18" y="32"/>
                  </a:moveTo>
                  <a:lnTo>
                    <a:pt x="8" y="0"/>
                  </a:lnTo>
                  <a:lnTo>
                    <a:pt x="0" y="0"/>
                  </a:lnTo>
                  <a:lnTo>
                    <a:pt x="15" y="39"/>
                  </a:lnTo>
                  <a:lnTo>
                    <a:pt x="23" y="39"/>
                  </a:lnTo>
                  <a:lnTo>
                    <a:pt x="38" y="0"/>
                  </a:lnTo>
                  <a:lnTo>
                    <a:pt x="29" y="0"/>
                  </a:lnTo>
                  <a:lnTo>
                    <a:pt x="18"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9" name="Freeform 16">
              <a:extLst>
                <a:ext uri="{FF2B5EF4-FFF2-40B4-BE49-F238E27FC236}">
                  <a16:creationId xmlns:a16="http://schemas.microsoft.com/office/drawing/2014/main" id="{C73E25E4-139B-A180-CBFD-59414A4BD238}"/>
                </a:ext>
              </a:extLst>
            </p:cNvPr>
            <p:cNvSpPr>
              <a:spLocks/>
            </p:cNvSpPr>
            <p:nvPr/>
          </p:nvSpPr>
          <p:spPr bwMode="auto">
            <a:xfrm>
              <a:off x="1801813" y="411163"/>
              <a:ext cx="15875" cy="14288"/>
            </a:xfrm>
            <a:custGeom>
              <a:avLst/>
              <a:gdLst>
                <a:gd name="T0" fmla="*/ 10 w 19"/>
                <a:gd name="T1" fmla="*/ 0 h 18"/>
                <a:gd name="T2" fmla="*/ 3 w 19"/>
                <a:gd name="T3" fmla="*/ 2 h 18"/>
                <a:gd name="T4" fmla="*/ 0 w 19"/>
                <a:gd name="T5" fmla="*/ 9 h 18"/>
                <a:gd name="T6" fmla="*/ 3 w 19"/>
                <a:gd name="T7" fmla="*/ 16 h 18"/>
                <a:gd name="T8" fmla="*/ 10 w 19"/>
                <a:gd name="T9" fmla="*/ 18 h 18"/>
                <a:gd name="T10" fmla="*/ 17 w 19"/>
                <a:gd name="T11" fmla="*/ 16 h 18"/>
                <a:gd name="T12" fmla="*/ 19 w 19"/>
                <a:gd name="T13" fmla="*/ 9 h 18"/>
                <a:gd name="T14" fmla="*/ 17 w 19"/>
                <a:gd name="T15" fmla="*/ 2 h 18"/>
                <a:gd name="T16" fmla="*/ 10 w 19"/>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8">
                  <a:moveTo>
                    <a:pt x="10" y="0"/>
                  </a:moveTo>
                  <a:cubicBezTo>
                    <a:pt x="7" y="0"/>
                    <a:pt x="5" y="1"/>
                    <a:pt x="3" y="2"/>
                  </a:cubicBezTo>
                  <a:cubicBezTo>
                    <a:pt x="1" y="4"/>
                    <a:pt x="0" y="7"/>
                    <a:pt x="0" y="9"/>
                  </a:cubicBezTo>
                  <a:cubicBezTo>
                    <a:pt x="0" y="12"/>
                    <a:pt x="1" y="14"/>
                    <a:pt x="3" y="16"/>
                  </a:cubicBezTo>
                  <a:cubicBezTo>
                    <a:pt x="5" y="17"/>
                    <a:pt x="7" y="18"/>
                    <a:pt x="10" y="18"/>
                  </a:cubicBezTo>
                  <a:cubicBezTo>
                    <a:pt x="13" y="18"/>
                    <a:pt x="15" y="17"/>
                    <a:pt x="17" y="16"/>
                  </a:cubicBezTo>
                  <a:cubicBezTo>
                    <a:pt x="18" y="14"/>
                    <a:pt x="19" y="12"/>
                    <a:pt x="19" y="9"/>
                  </a:cubicBezTo>
                  <a:cubicBezTo>
                    <a:pt x="19" y="6"/>
                    <a:pt x="18" y="4"/>
                    <a:pt x="17" y="2"/>
                  </a:cubicBezTo>
                  <a:cubicBezTo>
                    <a:pt x="15" y="1"/>
                    <a:pt x="12" y="0"/>
                    <a:pt x="1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 name="Rectangle 17">
              <a:extLst>
                <a:ext uri="{FF2B5EF4-FFF2-40B4-BE49-F238E27FC236}">
                  <a16:creationId xmlns:a16="http://schemas.microsoft.com/office/drawing/2014/main" id="{7B6F8562-C3CB-5305-FB0B-63FF8D97092D}"/>
                </a:ext>
              </a:extLst>
            </p:cNvPr>
            <p:cNvSpPr>
              <a:spLocks noChangeArrowheads="1"/>
            </p:cNvSpPr>
            <p:nvPr/>
          </p:nvSpPr>
          <p:spPr bwMode="auto">
            <a:xfrm>
              <a:off x="1804988" y="438150"/>
              <a:ext cx="11113" cy="619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 name="Freeform 18">
              <a:extLst>
                <a:ext uri="{FF2B5EF4-FFF2-40B4-BE49-F238E27FC236}">
                  <a16:creationId xmlns:a16="http://schemas.microsoft.com/office/drawing/2014/main" id="{AAAB2CA3-ACC4-BAB9-7B09-8D2F882AE852}"/>
                </a:ext>
              </a:extLst>
            </p:cNvPr>
            <p:cNvSpPr>
              <a:spLocks/>
            </p:cNvSpPr>
            <p:nvPr/>
          </p:nvSpPr>
          <p:spPr bwMode="auto">
            <a:xfrm>
              <a:off x="1828801" y="436563"/>
              <a:ext cx="47625" cy="65088"/>
            </a:xfrm>
            <a:custGeom>
              <a:avLst/>
              <a:gdLst>
                <a:gd name="T0" fmla="*/ 44 w 59"/>
                <a:gd name="T1" fmla="*/ 36 h 79"/>
                <a:gd name="T2" fmla="*/ 37 w 59"/>
                <a:gd name="T3" fmla="*/ 34 h 79"/>
                <a:gd name="T4" fmla="*/ 30 w 59"/>
                <a:gd name="T5" fmla="*/ 31 h 79"/>
                <a:gd name="T6" fmla="*/ 24 w 59"/>
                <a:gd name="T7" fmla="*/ 29 h 79"/>
                <a:gd name="T8" fmla="*/ 20 w 59"/>
                <a:gd name="T9" fmla="*/ 26 h 79"/>
                <a:gd name="T10" fmla="*/ 18 w 59"/>
                <a:gd name="T11" fmla="*/ 21 h 79"/>
                <a:gd name="T12" fmla="*/ 22 w 59"/>
                <a:gd name="T13" fmla="*/ 14 h 79"/>
                <a:gd name="T14" fmla="*/ 32 w 59"/>
                <a:gd name="T15" fmla="*/ 12 h 79"/>
                <a:gd name="T16" fmla="*/ 52 w 59"/>
                <a:gd name="T17" fmla="*/ 20 h 79"/>
                <a:gd name="T18" fmla="*/ 58 w 59"/>
                <a:gd name="T19" fmla="*/ 10 h 79"/>
                <a:gd name="T20" fmla="*/ 55 w 59"/>
                <a:gd name="T21" fmla="*/ 8 h 79"/>
                <a:gd name="T22" fmla="*/ 46 w 59"/>
                <a:gd name="T23" fmla="*/ 3 h 79"/>
                <a:gd name="T24" fmla="*/ 32 w 59"/>
                <a:gd name="T25" fmla="*/ 0 h 79"/>
                <a:gd name="T26" fmla="*/ 12 w 59"/>
                <a:gd name="T27" fmla="*/ 7 h 79"/>
                <a:gd name="T28" fmla="*/ 4 w 59"/>
                <a:gd name="T29" fmla="*/ 23 h 79"/>
                <a:gd name="T30" fmla="*/ 6 w 59"/>
                <a:gd name="T31" fmla="*/ 31 h 79"/>
                <a:gd name="T32" fmla="*/ 11 w 59"/>
                <a:gd name="T33" fmla="*/ 37 h 79"/>
                <a:gd name="T34" fmla="*/ 15 w 59"/>
                <a:gd name="T35" fmla="*/ 40 h 79"/>
                <a:gd name="T36" fmla="*/ 19 w 59"/>
                <a:gd name="T37" fmla="*/ 42 h 79"/>
                <a:gd name="T38" fmla="*/ 23 w 59"/>
                <a:gd name="T39" fmla="*/ 44 h 79"/>
                <a:gd name="T40" fmla="*/ 29 w 59"/>
                <a:gd name="T41" fmla="*/ 45 h 79"/>
                <a:gd name="T42" fmla="*/ 33 w 59"/>
                <a:gd name="T43" fmla="*/ 47 h 79"/>
                <a:gd name="T44" fmla="*/ 38 w 59"/>
                <a:gd name="T45" fmla="*/ 49 h 79"/>
                <a:gd name="T46" fmla="*/ 42 w 59"/>
                <a:gd name="T47" fmla="*/ 52 h 79"/>
                <a:gd name="T48" fmla="*/ 45 w 59"/>
                <a:gd name="T49" fmla="*/ 57 h 79"/>
                <a:gd name="T50" fmla="*/ 41 w 59"/>
                <a:gd name="T51" fmla="*/ 65 h 79"/>
                <a:gd name="T52" fmla="*/ 30 w 59"/>
                <a:gd name="T53" fmla="*/ 67 h 79"/>
                <a:gd name="T54" fmla="*/ 18 w 59"/>
                <a:gd name="T55" fmla="*/ 64 h 79"/>
                <a:gd name="T56" fmla="*/ 8 w 59"/>
                <a:gd name="T57" fmla="*/ 57 h 79"/>
                <a:gd name="T58" fmla="*/ 0 w 59"/>
                <a:gd name="T59" fmla="*/ 66 h 79"/>
                <a:gd name="T60" fmla="*/ 12 w 59"/>
                <a:gd name="T61" fmla="*/ 74 h 79"/>
                <a:gd name="T62" fmla="*/ 30 w 59"/>
                <a:gd name="T63" fmla="*/ 79 h 79"/>
                <a:gd name="T64" fmla="*/ 52 w 59"/>
                <a:gd name="T65" fmla="*/ 72 h 79"/>
                <a:gd name="T66" fmla="*/ 59 w 59"/>
                <a:gd name="T67" fmla="*/ 55 h 79"/>
                <a:gd name="T68" fmla="*/ 44 w 59"/>
                <a:gd name="T69" fmla="*/ 36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9" h="79">
                  <a:moveTo>
                    <a:pt x="44" y="36"/>
                  </a:moveTo>
                  <a:cubicBezTo>
                    <a:pt x="43" y="36"/>
                    <a:pt x="41" y="35"/>
                    <a:pt x="37" y="34"/>
                  </a:cubicBezTo>
                  <a:cubicBezTo>
                    <a:pt x="34" y="33"/>
                    <a:pt x="31" y="32"/>
                    <a:pt x="30" y="31"/>
                  </a:cubicBezTo>
                  <a:cubicBezTo>
                    <a:pt x="27" y="30"/>
                    <a:pt x="25" y="30"/>
                    <a:pt x="24" y="29"/>
                  </a:cubicBezTo>
                  <a:cubicBezTo>
                    <a:pt x="23" y="29"/>
                    <a:pt x="22" y="28"/>
                    <a:pt x="20" y="26"/>
                  </a:cubicBezTo>
                  <a:cubicBezTo>
                    <a:pt x="19" y="25"/>
                    <a:pt x="18" y="23"/>
                    <a:pt x="18" y="21"/>
                  </a:cubicBezTo>
                  <a:cubicBezTo>
                    <a:pt x="18" y="18"/>
                    <a:pt x="19" y="15"/>
                    <a:pt x="22" y="14"/>
                  </a:cubicBezTo>
                  <a:cubicBezTo>
                    <a:pt x="24" y="12"/>
                    <a:pt x="28" y="12"/>
                    <a:pt x="32" y="12"/>
                  </a:cubicBezTo>
                  <a:cubicBezTo>
                    <a:pt x="39" y="12"/>
                    <a:pt x="46" y="14"/>
                    <a:pt x="52" y="20"/>
                  </a:cubicBezTo>
                  <a:cubicBezTo>
                    <a:pt x="58" y="10"/>
                    <a:pt x="58" y="10"/>
                    <a:pt x="58" y="10"/>
                  </a:cubicBezTo>
                  <a:cubicBezTo>
                    <a:pt x="58" y="10"/>
                    <a:pt x="57" y="9"/>
                    <a:pt x="55" y="8"/>
                  </a:cubicBezTo>
                  <a:cubicBezTo>
                    <a:pt x="53" y="6"/>
                    <a:pt x="50" y="5"/>
                    <a:pt x="46" y="3"/>
                  </a:cubicBezTo>
                  <a:cubicBezTo>
                    <a:pt x="41" y="1"/>
                    <a:pt x="37" y="0"/>
                    <a:pt x="32" y="0"/>
                  </a:cubicBezTo>
                  <a:cubicBezTo>
                    <a:pt x="23" y="0"/>
                    <a:pt x="17" y="3"/>
                    <a:pt x="12" y="7"/>
                  </a:cubicBezTo>
                  <a:cubicBezTo>
                    <a:pt x="7" y="11"/>
                    <a:pt x="4" y="16"/>
                    <a:pt x="4" y="23"/>
                  </a:cubicBezTo>
                  <a:cubicBezTo>
                    <a:pt x="4" y="26"/>
                    <a:pt x="5" y="29"/>
                    <a:pt x="6" y="31"/>
                  </a:cubicBezTo>
                  <a:cubicBezTo>
                    <a:pt x="7" y="33"/>
                    <a:pt x="8" y="35"/>
                    <a:pt x="11" y="37"/>
                  </a:cubicBezTo>
                  <a:cubicBezTo>
                    <a:pt x="13" y="39"/>
                    <a:pt x="14" y="40"/>
                    <a:pt x="15" y="40"/>
                  </a:cubicBezTo>
                  <a:cubicBezTo>
                    <a:pt x="16" y="41"/>
                    <a:pt x="18" y="41"/>
                    <a:pt x="19" y="42"/>
                  </a:cubicBezTo>
                  <a:cubicBezTo>
                    <a:pt x="20" y="43"/>
                    <a:pt x="22" y="43"/>
                    <a:pt x="23" y="44"/>
                  </a:cubicBezTo>
                  <a:cubicBezTo>
                    <a:pt x="25" y="44"/>
                    <a:pt x="27" y="45"/>
                    <a:pt x="29" y="45"/>
                  </a:cubicBezTo>
                  <a:cubicBezTo>
                    <a:pt x="31" y="46"/>
                    <a:pt x="32" y="47"/>
                    <a:pt x="33" y="47"/>
                  </a:cubicBezTo>
                  <a:cubicBezTo>
                    <a:pt x="35" y="48"/>
                    <a:pt x="37" y="48"/>
                    <a:pt x="38" y="49"/>
                  </a:cubicBezTo>
                  <a:cubicBezTo>
                    <a:pt x="39" y="49"/>
                    <a:pt x="41" y="50"/>
                    <a:pt x="42" y="52"/>
                  </a:cubicBezTo>
                  <a:cubicBezTo>
                    <a:pt x="44" y="53"/>
                    <a:pt x="45" y="55"/>
                    <a:pt x="45" y="57"/>
                  </a:cubicBezTo>
                  <a:cubicBezTo>
                    <a:pt x="45" y="61"/>
                    <a:pt x="44" y="63"/>
                    <a:pt x="41" y="65"/>
                  </a:cubicBezTo>
                  <a:cubicBezTo>
                    <a:pt x="38" y="66"/>
                    <a:pt x="35" y="67"/>
                    <a:pt x="30" y="67"/>
                  </a:cubicBezTo>
                  <a:cubicBezTo>
                    <a:pt x="26" y="67"/>
                    <a:pt x="22" y="66"/>
                    <a:pt x="18" y="64"/>
                  </a:cubicBezTo>
                  <a:cubicBezTo>
                    <a:pt x="14" y="62"/>
                    <a:pt x="10" y="59"/>
                    <a:pt x="8" y="57"/>
                  </a:cubicBezTo>
                  <a:cubicBezTo>
                    <a:pt x="0" y="66"/>
                    <a:pt x="0" y="66"/>
                    <a:pt x="0" y="66"/>
                  </a:cubicBezTo>
                  <a:cubicBezTo>
                    <a:pt x="3" y="69"/>
                    <a:pt x="7" y="71"/>
                    <a:pt x="12" y="74"/>
                  </a:cubicBezTo>
                  <a:cubicBezTo>
                    <a:pt x="17" y="77"/>
                    <a:pt x="23" y="79"/>
                    <a:pt x="30" y="79"/>
                  </a:cubicBezTo>
                  <a:cubicBezTo>
                    <a:pt x="39" y="79"/>
                    <a:pt x="47" y="76"/>
                    <a:pt x="52" y="72"/>
                  </a:cubicBezTo>
                  <a:cubicBezTo>
                    <a:pt x="57" y="67"/>
                    <a:pt x="59" y="62"/>
                    <a:pt x="59" y="55"/>
                  </a:cubicBezTo>
                  <a:cubicBezTo>
                    <a:pt x="59" y="47"/>
                    <a:pt x="54" y="40"/>
                    <a:pt x="44"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 name="Freeform 19">
              <a:extLst>
                <a:ext uri="{FF2B5EF4-FFF2-40B4-BE49-F238E27FC236}">
                  <a16:creationId xmlns:a16="http://schemas.microsoft.com/office/drawing/2014/main" id="{995386EE-0219-9B59-3015-DA98004633E3}"/>
                </a:ext>
              </a:extLst>
            </p:cNvPr>
            <p:cNvSpPr>
              <a:spLocks/>
            </p:cNvSpPr>
            <p:nvPr/>
          </p:nvSpPr>
          <p:spPr bwMode="auto">
            <a:xfrm>
              <a:off x="1960563" y="436563"/>
              <a:ext cx="36513" cy="63500"/>
            </a:xfrm>
            <a:custGeom>
              <a:avLst/>
              <a:gdLst>
                <a:gd name="T0" fmla="*/ 24 w 43"/>
                <a:gd name="T1" fmla="*/ 5 h 77"/>
                <a:gd name="T2" fmla="*/ 15 w 43"/>
                <a:gd name="T3" fmla="*/ 17 h 77"/>
                <a:gd name="T4" fmla="*/ 14 w 43"/>
                <a:gd name="T5" fmla="*/ 2 h 77"/>
                <a:gd name="T6" fmla="*/ 0 w 43"/>
                <a:gd name="T7" fmla="*/ 2 h 77"/>
                <a:gd name="T8" fmla="*/ 0 w 43"/>
                <a:gd name="T9" fmla="*/ 77 h 77"/>
                <a:gd name="T10" fmla="*/ 15 w 43"/>
                <a:gd name="T11" fmla="*/ 77 h 77"/>
                <a:gd name="T12" fmla="*/ 15 w 43"/>
                <a:gd name="T13" fmla="*/ 35 h 77"/>
                <a:gd name="T14" fmla="*/ 25 w 43"/>
                <a:gd name="T15" fmla="*/ 18 h 77"/>
                <a:gd name="T16" fmla="*/ 35 w 43"/>
                <a:gd name="T17" fmla="*/ 14 h 77"/>
                <a:gd name="T18" fmla="*/ 41 w 43"/>
                <a:gd name="T19" fmla="*/ 15 h 77"/>
                <a:gd name="T20" fmla="*/ 43 w 43"/>
                <a:gd name="T21" fmla="*/ 1 h 77"/>
                <a:gd name="T22" fmla="*/ 37 w 43"/>
                <a:gd name="T23" fmla="*/ 0 h 77"/>
                <a:gd name="T24" fmla="*/ 24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4" y="5"/>
                  </a:moveTo>
                  <a:cubicBezTo>
                    <a:pt x="20" y="8"/>
                    <a:pt x="17" y="12"/>
                    <a:pt x="15" y="17"/>
                  </a:cubicBezTo>
                  <a:cubicBezTo>
                    <a:pt x="14" y="2"/>
                    <a:pt x="14" y="2"/>
                    <a:pt x="14" y="2"/>
                  </a:cubicBezTo>
                  <a:cubicBezTo>
                    <a:pt x="0" y="2"/>
                    <a:pt x="0" y="2"/>
                    <a:pt x="0" y="2"/>
                  </a:cubicBezTo>
                  <a:cubicBezTo>
                    <a:pt x="0" y="77"/>
                    <a:pt x="0" y="77"/>
                    <a:pt x="0" y="77"/>
                  </a:cubicBezTo>
                  <a:cubicBezTo>
                    <a:pt x="15" y="77"/>
                    <a:pt x="15" y="77"/>
                    <a:pt x="15" y="77"/>
                  </a:cubicBezTo>
                  <a:cubicBezTo>
                    <a:pt x="15" y="35"/>
                    <a:pt x="15" y="35"/>
                    <a:pt x="15" y="35"/>
                  </a:cubicBezTo>
                  <a:cubicBezTo>
                    <a:pt x="16" y="27"/>
                    <a:pt x="19" y="22"/>
                    <a:pt x="25" y="18"/>
                  </a:cubicBezTo>
                  <a:cubicBezTo>
                    <a:pt x="28" y="16"/>
                    <a:pt x="32" y="14"/>
                    <a:pt x="35" y="14"/>
                  </a:cubicBezTo>
                  <a:cubicBezTo>
                    <a:pt x="38" y="14"/>
                    <a:pt x="40" y="15"/>
                    <a:pt x="41" y="15"/>
                  </a:cubicBezTo>
                  <a:cubicBezTo>
                    <a:pt x="43" y="1"/>
                    <a:pt x="43" y="1"/>
                    <a:pt x="43" y="1"/>
                  </a:cubicBezTo>
                  <a:cubicBezTo>
                    <a:pt x="37" y="0"/>
                    <a:pt x="37" y="0"/>
                    <a:pt x="37" y="0"/>
                  </a:cubicBezTo>
                  <a:cubicBezTo>
                    <a:pt x="32" y="0"/>
                    <a:pt x="28" y="2"/>
                    <a:pt x="24"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3" name="Freeform 20">
              <a:extLst>
                <a:ext uri="{FF2B5EF4-FFF2-40B4-BE49-F238E27FC236}">
                  <a16:creationId xmlns:a16="http://schemas.microsoft.com/office/drawing/2014/main" id="{2960E1C6-F590-264A-344E-7EF84C9D9013}"/>
                </a:ext>
              </a:extLst>
            </p:cNvPr>
            <p:cNvSpPr>
              <a:spLocks/>
            </p:cNvSpPr>
            <p:nvPr/>
          </p:nvSpPr>
          <p:spPr bwMode="auto">
            <a:xfrm>
              <a:off x="2000251" y="438150"/>
              <a:ext cx="58738" cy="85725"/>
            </a:xfrm>
            <a:custGeom>
              <a:avLst/>
              <a:gdLst>
                <a:gd name="T0" fmla="*/ 57 w 72"/>
                <a:gd name="T1" fmla="*/ 0 h 103"/>
                <a:gd name="T2" fmla="*/ 36 w 72"/>
                <a:gd name="T3" fmla="*/ 61 h 103"/>
                <a:gd name="T4" fmla="*/ 15 w 72"/>
                <a:gd name="T5" fmla="*/ 0 h 103"/>
                <a:gd name="T6" fmla="*/ 0 w 72"/>
                <a:gd name="T7" fmla="*/ 0 h 103"/>
                <a:gd name="T8" fmla="*/ 28 w 72"/>
                <a:gd name="T9" fmla="*/ 74 h 103"/>
                <a:gd name="T10" fmla="*/ 25 w 72"/>
                <a:gd name="T11" fmla="*/ 83 h 103"/>
                <a:gd name="T12" fmla="*/ 21 w 72"/>
                <a:gd name="T13" fmla="*/ 90 h 103"/>
                <a:gd name="T14" fmla="*/ 16 w 72"/>
                <a:gd name="T15" fmla="*/ 91 h 103"/>
                <a:gd name="T16" fmla="*/ 8 w 72"/>
                <a:gd name="T17" fmla="*/ 89 h 103"/>
                <a:gd name="T18" fmla="*/ 5 w 72"/>
                <a:gd name="T19" fmla="*/ 100 h 103"/>
                <a:gd name="T20" fmla="*/ 6 w 72"/>
                <a:gd name="T21" fmla="*/ 101 h 103"/>
                <a:gd name="T22" fmla="*/ 12 w 72"/>
                <a:gd name="T23" fmla="*/ 103 h 103"/>
                <a:gd name="T24" fmla="*/ 19 w 72"/>
                <a:gd name="T25" fmla="*/ 103 h 103"/>
                <a:gd name="T26" fmla="*/ 31 w 72"/>
                <a:gd name="T27" fmla="*/ 100 h 103"/>
                <a:gd name="T28" fmla="*/ 39 w 72"/>
                <a:gd name="T29" fmla="*/ 87 h 103"/>
                <a:gd name="T30" fmla="*/ 72 w 72"/>
                <a:gd name="T31" fmla="*/ 0 h 103"/>
                <a:gd name="T32" fmla="*/ 57 w 72"/>
                <a:gd name="T33"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103">
                  <a:moveTo>
                    <a:pt x="57" y="0"/>
                  </a:moveTo>
                  <a:cubicBezTo>
                    <a:pt x="36" y="61"/>
                    <a:pt x="36" y="61"/>
                    <a:pt x="36" y="61"/>
                  </a:cubicBezTo>
                  <a:cubicBezTo>
                    <a:pt x="15" y="0"/>
                    <a:pt x="15" y="0"/>
                    <a:pt x="15" y="0"/>
                  </a:cubicBezTo>
                  <a:cubicBezTo>
                    <a:pt x="0" y="0"/>
                    <a:pt x="0" y="0"/>
                    <a:pt x="0" y="0"/>
                  </a:cubicBezTo>
                  <a:cubicBezTo>
                    <a:pt x="28" y="74"/>
                    <a:pt x="28" y="74"/>
                    <a:pt x="28" y="74"/>
                  </a:cubicBezTo>
                  <a:cubicBezTo>
                    <a:pt x="25" y="83"/>
                    <a:pt x="25" y="83"/>
                    <a:pt x="25" y="83"/>
                  </a:cubicBezTo>
                  <a:cubicBezTo>
                    <a:pt x="24" y="87"/>
                    <a:pt x="22" y="89"/>
                    <a:pt x="21" y="90"/>
                  </a:cubicBezTo>
                  <a:cubicBezTo>
                    <a:pt x="20" y="91"/>
                    <a:pt x="18" y="91"/>
                    <a:pt x="16" y="91"/>
                  </a:cubicBezTo>
                  <a:cubicBezTo>
                    <a:pt x="14" y="91"/>
                    <a:pt x="11" y="91"/>
                    <a:pt x="8" y="89"/>
                  </a:cubicBezTo>
                  <a:cubicBezTo>
                    <a:pt x="5" y="100"/>
                    <a:pt x="5" y="100"/>
                    <a:pt x="5" y="100"/>
                  </a:cubicBezTo>
                  <a:cubicBezTo>
                    <a:pt x="6" y="101"/>
                    <a:pt x="6" y="101"/>
                    <a:pt x="6" y="101"/>
                  </a:cubicBezTo>
                  <a:cubicBezTo>
                    <a:pt x="7" y="102"/>
                    <a:pt x="9" y="102"/>
                    <a:pt x="12" y="103"/>
                  </a:cubicBezTo>
                  <a:cubicBezTo>
                    <a:pt x="14" y="103"/>
                    <a:pt x="17" y="103"/>
                    <a:pt x="19" y="103"/>
                  </a:cubicBezTo>
                  <a:cubicBezTo>
                    <a:pt x="24" y="103"/>
                    <a:pt x="28" y="102"/>
                    <a:pt x="31" y="100"/>
                  </a:cubicBezTo>
                  <a:cubicBezTo>
                    <a:pt x="34" y="97"/>
                    <a:pt x="36" y="93"/>
                    <a:pt x="39" y="87"/>
                  </a:cubicBezTo>
                  <a:cubicBezTo>
                    <a:pt x="72" y="0"/>
                    <a:pt x="72" y="0"/>
                    <a:pt x="72" y="0"/>
                  </a:cubicBezTo>
                  <a:lnTo>
                    <a:pt x="5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4" name="Freeform 21">
              <a:extLst>
                <a:ext uri="{FF2B5EF4-FFF2-40B4-BE49-F238E27FC236}">
                  <a16:creationId xmlns:a16="http://schemas.microsoft.com/office/drawing/2014/main" id="{8279F213-F01D-0BA8-7DEC-BF8F2017D953}"/>
                </a:ext>
              </a:extLst>
            </p:cNvPr>
            <p:cNvSpPr>
              <a:spLocks noEditPoints="1"/>
            </p:cNvSpPr>
            <p:nvPr/>
          </p:nvSpPr>
          <p:spPr bwMode="auto">
            <a:xfrm>
              <a:off x="1547813" y="-96838"/>
              <a:ext cx="352425" cy="422275"/>
            </a:xfrm>
            <a:custGeom>
              <a:avLst/>
              <a:gdLst>
                <a:gd name="T0" fmla="*/ 327 w 425"/>
                <a:gd name="T1" fmla="*/ 247 h 510"/>
                <a:gd name="T2" fmla="*/ 415 w 425"/>
                <a:gd name="T3" fmla="*/ 130 h 510"/>
                <a:gd name="T4" fmla="*/ 268 w 425"/>
                <a:gd name="T5" fmla="*/ 0 h 510"/>
                <a:gd name="T6" fmla="*/ 0 w 425"/>
                <a:gd name="T7" fmla="*/ 0 h 510"/>
                <a:gd name="T8" fmla="*/ 0 w 425"/>
                <a:gd name="T9" fmla="*/ 510 h 510"/>
                <a:gd name="T10" fmla="*/ 277 w 425"/>
                <a:gd name="T11" fmla="*/ 510 h 510"/>
                <a:gd name="T12" fmla="*/ 425 w 425"/>
                <a:gd name="T13" fmla="*/ 373 h 510"/>
                <a:gd name="T14" fmla="*/ 327 w 425"/>
                <a:gd name="T15" fmla="*/ 247 h 510"/>
                <a:gd name="T16" fmla="*/ 109 w 425"/>
                <a:gd name="T17" fmla="*/ 92 h 510"/>
                <a:gd name="T18" fmla="*/ 245 w 425"/>
                <a:gd name="T19" fmla="*/ 92 h 510"/>
                <a:gd name="T20" fmla="*/ 304 w 425"/>
                <a:gd name="T21" fmla="*/ 148 h 510"/>
                <a:gd name="T22" fmla="*/ 245 w 425"/>
                <a:gd name="T23" fmla="*/ 205 h 510"/>
                <a:gd name="T24" fmla="*/ 109 w 425"/>
                <a:gd name="T25" fmla="*/ 205 h 510"/>
                <a:gd name="T26" fmla="*/ 109 w 425"/>
                <a:gd name="T27" fmla="*/ 92 h 510"/>
                <a:gd name="T28" fmla="*/ 249 w 425"/>
                <a:gd name="T29" fmla="*/ 417 h 510"/>
                <a:gd name="T30" fmla="*/ 249 w 425"/>
                <a:gd name="T31" fmla="*/ 418 h 510"/>
                <a:gd name="T32" fmla="*/ 109 w 425"/>
                <a:gd name="T33" fmla="*/ 418 h 510"/>
                <a:gd name="T34" fmla="*/ 109 w 425"/>
                <a:gd name="T35" fmla="*/ 298 h 510"/>
                <a:gd name="T36" fmla="*/ 249 w 425"/>
                <a:gd name="T37" fmla="*/ 298 h 510"/>
                <a:gd name="T38" fmla="*/ 315 w 425"/>
                <a:gd name="T39" fmla="*/ 357 h 510"/>
                <a:gd name="T40" fmla="*/ 249 w 425"/>
                <a:gd name="T41" fmla="*/ 417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25" h="510">
                  <a:moveTo>
                    <a:pt x="327" y="247"/>
                  </a:moveTo>
                  <a:cubicBezTo>
                    <a:pt x="375" y="237"/>
                    <a:pt x="415" y="194"/>
                    <a:pt x="415" y="130"/>
                  </a:cubicBezTo>
                  <a:cubicBezTo>
                    <a:pt x="415" y="62"/>
                    <a:pt x="365" y="0"/>
                    <a:pt x="268" y="0"/>
                  </a:cubicBezTo>
                  <a:cubicBezTo>
                    <a:pt x="0" y="0"/>
                    <a:pt x="0" y="0"/>
                    <a:pt x="0" y="0"/>
                  </a:cubicBezTo>
                  <a:cubicBezTo>
                    <a:pt x="0" y="510"/>
                    <a:pt x="0" y="510"/>
                    <a:pt x="0" y="510"/>
                  </a:cubicBezTo>
                  <a:cubicBezTo>
                    <a:pt x="277" y="510"/>
                    <a:pt x="277" y="510"/>
                    <a:pt x="277" y="510"/>
                  </a:cubicBezTo>
                  <a:cubicBezTo>
                    <a:pt x="374" y="510"/>
                    <a:pt x="425" y="449"/>
                    <a:pt x="425" y="373"/>
                  </a:cubicBezTo>
                  <a:cubicBezTo>
                    <a:pt x="425" y="309"/>
                    <a:pt x="381" y="256"/>
                    <a:pt x="327" y="247"/>
                  </a:cubicBezTo>
                  <a:close/>
                  <a:moveTo>
                    <a:pt x="109" y="92"/>
                  </a:moveTo>
                  <a:cubicBezTo>
                    <a:pt x="245" y="92"/>
                    <a:pt x="245" y="92"/>
                    <a:pt x="245" y="92"/>
                  </a:cubicBezTo>
                  <a:cubicBezTo>
                    <a:pt x="281" y="92"/>
                    <a:pt x="304" y="117"/>
                    <a:pt x="304" y="148"/>
                  </a:cubicBezTo>
                  <a:cubicBezTo>
                    <a:pt x="304" y="181"/>
                    <a:pt x="281" y="205"/>
                    <a:pt x="245" y="205"/>
                  </a:cubicBezTo>
                  <a:cubicBezTo>
                    <a:pt x="109" y="205"/>
                    <a:pt x="109" y="205"/>
                    <a:pt x="109" y="205"/>
                  </a:cubicBezTo>
                  <a:lnTo>
                    <a:pt x="109" y="92"/>
                  </a:lnTo>
                  <a:close/>
                  <a:moveTo>
                    <a:pt x="249" y="417"/>
                  </a:moveTo>
                  <a:cubicBezTo>
                    <a:pt x="249" y="418"/>
                    <a:pt x="249" y="418"/>
                    <a:pt x="249" y="418"/>
                  </a:cubicBezTo>
                  <a:cubicBezTo>
                    <a:pt x="109" y="418"/>
                    <a:pt x="109" y="418"/>
                    <a:pt x="109" y="418"/>
                  </a:cubicBezTo>
                  <a:cubicBezTo>
                    <a:pt x="109" y="298"/>
                    <a:pt x="109" y="298"/>
                    <a:pt x="109" y="298"/>
                  </a:cubicBezTo>
                  <a:cubicBezTo>
                    <a:pt x="249" y="298"/>
                    <a:pt x="249" y="298"/>
                    <a:pt x="249" y="298"/>
                  </a:cubicBezTo>
                  <a:cubicBezTo>
                    <a:pt x="292" y="298"/>
                    <a:pt x="315" y="325"/>
                    <a:pt x="315" y="357"/>
                  </a:cubicBezTo>
                  <a:cubicBezTo>
                    <a:pt x="315" y="394"/>
                    <a:pt x="290" y="417"/>
                    <a:pt x="249" y="4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5" name="Freeform 22">
              <a:extLst>
                <a:ext uri="{FF2B5EF4-FFF2-40B4-BE49-F238E27FC236}">
                  <a16:creationId xmlns:a16="http://schemas.microsoft.com/office/drawing/2014/main" id="{05C0F3AF-1E64-F4C9-5564-207AB298F6B9}"/>
                </a:ext>
              </a:extLst>
            </p:cNvPr>
            <p:cNvSpPr>
              <a:spLocks/>
            </p:cNvSpPr>
            <p:nvPr/>
          </p:nvSpPr>
          <p:spPr bwMode="auto">
            <a:xfrm>
              <a:off x="1139826" y="-103188"/>
              <a:ext cx="347663" cy="436563"/>
            </a:xfrm>
            <a:custGeom>
              <a:avLst/>
              <a:gdLst>
                <a:gd name="T0" fmla="*/ 59 w 420"/>
                <a:gd name="T1" fmla="*/ 363 h 527"/>
                <a:gd name="T2" fmla="*/ 221 w 420"/>
                <a:gd name="T3" fmla="*/ 431 h 527"/>
                <a:gd name="T4" fmla="*/ 310 w 420"/>
                <a:gd name="T5" fmla="*/ 374 h 527"/>
                <a:gd name="T6" fmla="*/ 207 w 420"/>
                <a:gd name="T7" fmla="*/ 309 h 527"/>
                <a:gd name="T8" fmla="*/ 17 w 420"/>
                <a:gd name="T9" fmla="*/ 154 h 527"/>
                <a:gd name="T10" fmla="*/ 210 w 420"/>
                <a:gd name="T11" fmla="*/ 0 h 527"/>
                <a:gd name="T12" fmla="*/ 409 w 420"/>
                <a:gd name="T13" fmla="*/ 71 h 527"/>
                <a:gd name="T14" fmla="*/ 349 w 420"/>
                <a:gd name="T15" fmla="*/ 151 h 527"/>
                <a:gd name="T16" fmla="*/ 203 w 420"/>
                <a:gd name="T17" fmla="*/ 95 h 527"/>
                <a:gd name="T18" fmla="*/ 128 w 420"/>
                <a:gd name="T19" fmla="*/ 147 h 527"/>
                <a:gd name="T20" fmla="*/ 229 w 420"/>
                <a:gd name="T21" fmla="*/ 206 h 527"/>
                <a:gd name="T22" fmla="*/ 420 w 420"/>
                <a:gd name="T23" fmla="*/ 363 h 527"/>
                <a:gd name="T24" fmla="*/ 216 w 420"/>
                <a:gd name="T25" fmla="*/ 527 h 527"/>
                <a:gd name="T26" fmla="*/ 0 w 420"/>
                <a:gd name="T27" fmla="*/ 446 h 527"/>
                <a:gd name="T28" fmla="*/ 59 w 420"/>
                <a:gd name="T29" fmla="*/ 363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0" h="527">
                  <a:moveTo>
                    <a:pt x="59" y="363"/>
                  </a:moveTo>
                  <a:cubicBezTo>
                    <a:pt x="95" y="400"/>
                    <a:pt x="151" y="431"/>
                    <a:pt x="221" y="431"/>
                  </a:cubicBezTo>
                  <a:cubicBezTo>
                    <a:pt x="281" y="431"/>
                    <a:pt x="310" y="403"/>
                    <a:pt x="310" y="374"/>
                  </a:cubicBezTo>
                  <a:cubicBezTo>
                    <a:pt x="310" y="336"/>
                    <a:pt x="266" y="323"/>
                    <a:pt x="207" y="309"/>
                  </a:cubicBezTo>
                  <a:cubicBezTo>
                    <a:pt x="124" y="290"/>
                    <a:pt x="17" y="267"/>
                    <a:pt x="17" y="154"/>
                  </a:cubicBezTo>
                  <a:cubicBezTo>
                    <a:pt x="17" y="69"/>
                    <a:pt x="90" y="0"/>
                    <a:pt x="210" y="0"/>
                  </a:cubicBezTo>
                  <a:cubicBezTo>
                    <a:pt x="291" y="0"/>
                    <a:pt x="359" y="24"/>
                    <a:pt x="409" y="71"/>
                  </a:cubicBezTo>
                  <a:cubicBezTo>
                    <a:pt x="349" y="151"/>
                    <a:pt x="349" y="151"/>
                    <a:pt x="349" y="151"/>
                  </a:cubicBezTo>
                  <a:cubicBezTo>
                    <a:pt x="308" y="113"/>
                    <a:pt x="253" y="95"/>
                    <a:pt x="203" y="95"/>
                  </a:cubicBezTo>
                  <a:cubicBezTo>
                    <a:pt x="154" y="95"/>
                    <a:pt x="128" y="117"/>
                    <a:pt x="128" y="147"/>
                  </a:cubicBezTo>
                  <a:cubicBezTo>
                    <a:pt x="128" y="182"/>
                    <a:pt x="170" y="192"/>
                    <a:pt x="229" y="206"/>
                  </a:cubicBezTo>
                  <a:cubicBezTo>
                    <a:pt x="313" y="225"/>
                    <a:pt x="420" y="250"/>
                    <a:pt x="420" y="363"/>
                  </a:cubicBezTo>
                  <a:cubicBezTo>
                    <a:pt x="420" y="457"/>
                    <a:pt x="353" y="527"/>
                    <a:pt x="216" y="527"/>
                  </a:cubicBezTo>
                  <a:cubicBezTo>
                    <a:pt x="118" y="527"/>
                    <a:pt x="48" y="494"/>
                    <a:pt x="0" y="446"/>
                  </a:cubicBezTo>
                  <a:lnTo>
                    <a:pt x="59" y="3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6" name="Rectangle 23">
              <a:extLst>
                <a:ext uri="{FF2B5EF4-FFF2-40B4-BE49-F238E27FC236}">
                  <a16:creationId xmlns:a16="http://schemas.microsoft.com/office/drawing/2014/main" id="{5308E799-0736-BCF1-CC1A-3F3E2248F93B}"/>
                </a:ext>
              </a:extLst>
            </p:cNvPr>
            <p:cNvSpPr>
              <a:spLocks noChangeArrowheads="1"/>
            </p:cNvSpPr>
            <p:nvPr/>
          </p:nvSpPr>
          <p:spPr bwMode="auto">
            <a:xfrm>
              <a:off x="1968501" y="-96838"/>
              <a:ext cx="88900" cy="422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7" name="Freeform 24">
              <a:extLst>
                <a:ext uri="{FF2B5EF4-FFF2-40B4-BE49-F238E27FC236}">
                  <a16:creationId xmlns:a16="http://schemas.microsoft.com/office/drawing/2014/main" id="{D9308C71-8329-D144-E136-1D34018B4D56}"/>
                </a:ext>
              </a:extLst>
            </p:cNvPr>
            <p:cNvSpPr>
              <a:spLocks noEditPoints="1"/>
            </p:cNvSpPr>
            <p:nvPr/>
          </p:nvSpPr>
          <p:spPr bwMode="auto">
            <a:xfrm>
              <a:off x="2498726" y="-31750"/>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7 h 136"/>
                <a:gd name="T12" fmla="*/ 113 w 113"/>
                <a:gd name="T13" fmla="*/ 68 h 136"/>
                <a:gd name="T14" fmla="*/ 92 w 113"/>
                <a:gd name="T15" fmla="*/ 119 h 136"/>
                <a:gd name="T16" fmla="*/ 78 w 113"/>
                <a:gd name="T17" fmla="*/ 28 h 136"/>
                <a:gd name="T18" fmla="*/ 45 w 113"/>
                <a:gd name="T19" fmla="*/ 16 h 136"/>
                <a:gd name="T20" fmla="*/ 20 w 113"/>
                <a:gd name="T21" fmla="*/ 16 h 136"/>
                <a:gd name="T22" fmla="*/ 20 w 113"/>
                <a:gd name="T23" fmla="*/ 120 h 136"/>
                <a:gd name="T24" fmla="*/ 45 w 113"/>
                <a:gd name="T25" fmla="*/ 120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6"/>
                    <a:pt x="92" y="17"/>
                  </a:cubicBezTo>
                  <a:cubicBezTo>
                    <a:pt x="103" y="28"/>
                    <a:pt x="113" y="44"/>
                    <a:pt x="113" y="68"/>
                  </a:cubicBezTo>
                  <a:cubicBezTo>
                    <a:pt x="113" y="91"/>
                    <a:pt x="104" y="108"/>
                    <a:pt x="92" y="119"/>
                  </a:cubicBezTo>
                  <a:close/>
                  <a:moveTo>
                    <a:pt x="78" y="28"/>
                  </a:moveTo>
                  <a:cubicBezTo>
                    <a:pt x="70" y="20"/>
                    <a:pt x="59" y="16"/>
                    <a:pt x="45" y="16"/>
                  </a:cubicBezTo>
                  <a:cubicBezTo>
                    <a:pt x="20" y="16"/>
                    <a:pt x="20" y="16"/>
                    <a:pt x="20" y="16"/>
                  </a:cubicBezTo>
                  <a:cubicBezTo>
                    <a:pt x="20" y="120"/>
                    <a:pt x="20" y="120"/>
                    <a:pt x="20" y="120"/>
                  </a:cubicBezTo>
                  <a:cubicBezTo>
                    <a:pt x="45" y="120"/>
                    <a:pt x="45" y="120"/>
                    <a:pt x="45" y="120"/>
                  </a:cubicBezTo>
                  <a:cubicBezTo>
                    <a:pt x="58" y="120"/>
                    <a:pt x="69" y="116"/>
                    <a:pt x="78" y="107"/>
                  </a:cubicBezTo>
                  <a:cubicBezTo>
                    <a:pt x="87" y="98"/>
                    <a:pt x="92" y="85"/>
                    <a:pt x="92" y="68"/>
                  </a:cubicBezTo>
                  <a:cubicBezTo>
                    <a:pt x="92" y="51"/>
                    <a:pt x="87" y="37"/>
                    <a:pt x="7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8" name="Freeform 25">
              <a:extLst>
                <a:ext uri="{FF2B5EF4-FFF2-40B4-BE49-F238E27FC236}">
                  <a16:creationId xmlns:a16="http://schemas.microsoft.com/office/drawing/2014/main" id="{9B065B41-2B00-5183-95B8-2C97D2776E9F}"/>
                </a:ext>
              </a:extLst>
            </p:cNvPr>
            <p:cNvSpPr>
              <a:spLocks/>
            </p:cNvSpPr>
            <p:nvPr/>
          </p:nvSpPr>
          <p:spPr bwMode="auto">
            <a:xfrm>
              <a:off x="2611438" y="-3175"/>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9" name="Freeform 26">
              <a:extLst>
                <a:ext uri="{FF2B5EF4-FFF2-40B4-BE49-F238E27FC236}">
                  <a16:creationId xmlns:a16="http://schemas.microsoft.com/office/drawing/2014/main" id="{AEBBA209-4388-44E3-1F5D-110C6416935E}"/>
                </a:ext>
              </a:extLst>
            </p:cNvPr>
            <p:cNvSpPr>
              <a:spLocks noEditPoints="1"/>
            </p:cNvSpPr>
            <p:nvPr/>
          </p:nvSpPr>
          <p:spPr bwMode="auto">
            <a:xfrm>
              <a:off x="2670176" y="-36513"/>
              <a:ext cx="20638" cy="117475"/>
            </a:xfrm>
            <a:custGeom>
              <a:avLst/>
              <a:gdLst>
                <a:gd name="T0" fmla="*/ 13 w 25"/>
                <a:gd name="T1" fmla="*/ 24 h 143"/>
                <a:gd name="T2" fmla="*/ 0 w 25"/>
                <a:gd name="T3" fmla="*/ 12 h 143"/>
                <a:gd name="T4" fmla="*/ 13 w 25"/>
                <a:gd name="T5" fmla="*/ 0 h 143"/>
                <a:gd name="T6" fmla="*/ 25 w 25"/>
                <a:gd name="T7" fmla="*/ 12 h 143"/>
                <a:gd name="T8" fmla="*/ 13 w 25"/>
                <a:gd name="T9" fmla="*/ 24 h 143"/>
                <a:gd name="T10" fmla="*/ 4 w 25"/>
                <a:gd name="T11" fmla="*/ 143 h 143"/>
                <a:gd name="T12" fmla="*/ 4 w 25"/>
                <a:gd name="T13" fmla="*/ 44 h 143"/>
                <a:gd name="T14" fmla="*/ 22 w 25"/>
                <a:gd name="T15" fmla="*/ 44 h 143"/>
                <a:gd name="T16" fmla="*/ 22 w 25"/>
                <a:gd name="T17" fmla="*/ 143 h 143"/>
                <a:gd name="T18" fmla="*/ 4 w 25"/>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3">
                  <a:moveTo>
                    <a:pt x="13" y="24"/>
                  </a:moveTo>
                  <a:cubicBezTo>
                    <a:pt x="6" y="24"/>
                    <a:pt x="0" y="19"/>
                    <a:pt x="0" y="12"/>
                  </a:cubicBezTo>
                  <a:cubicBezTo>
                    <a:pt x="0" y="5"/>
                    <a:pt x="6" y="0"/>
                    <a:pt x="13" y="0"/>
                  </a:cubicBezTo>
                  <a:cubicBezTo>
                    <a:pt x="20" y="0"/>
                    <a:pt x="25" y="5"/>
                    <a:pt x="25" y="12"/>
                  </a:cubicBezTo>
                  <a:cubicBezTo>
                    <a:pt x="25"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0" name="Freeform 27">
              <a:extLst>
                <a:ext uri="{FF2B5EF4-FFF2-40B4-BE49-F238E27FC236}">
                  <a16:creationId xmlns:a16="http://schemas.microsoft.com/office/drawing/2014/main" id="{4524D336-2EEE-036C-C9C9-0D5F156C9443}"/>
                </a:ext>
              </a:extLst>
            </p:cNvPr>
            <p:cNvSpPr>
              <a:spLocks/>
            </p:cNvSpPr>
            <p:nvPr/>
          </p:nvSpPr>
          <p:spPr bwMode="auto">
            <a:xfrm>
              <a:off x="2701926" y="-1588"/>
              <a:ext cx="80963" cy="82550"/>
            </a:xfrm>
            <a:custGeom>
              <a:avLst/>
              <a:gdLst>
                <a:gd name="T0" fmla="*/ 31 w 51"/>
                <a:gd name="T1" fmla="*/ 52 h 52"/>
                <a:gd name="T2" fmla="*/ 20 w 51"/>
                <a:gd name="T3" fmla="*/ 52 h 52"/>
                <a:gd name="T4" fmla="*/ 0 w 51"/>
                <a:gd name="T5" fmla="*/ 0 h 52"/>
                <a:gd name="T6" fmla="*/ 11 w 51"/>
                <a:gd name="T7" fmla="*/ 0 h 52"/>
                <a:gd name="T8" fmla="*/ 25 w 51"/>
                <a:gd name="T9" fmla="*/ 42 h 52"/>
                <a:gd name="T10" fmla="*/ 40 w 51"/>
                <a:gd name="T11" fmla="*/ 0 h 52"/>
                <a:gd name="T12" fmla="*/ 51 w 51"/>
                <a:gd name="T13" fmla="*/ 0 h 52"/>
                <a:gd name="T14" fmla="*/ 31 w 51"/>
                <a:gd name="T15" fmla="*/ 52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52">
                  <a:moveTo>
                    <a:pt x="31" y="52"/>
                  </a:moveTo>
                  <a:lnTo>
                    <a:pt x="20" y="52"/>
                  </a:lnTo>
                  <a:lnTo>
                    <a:pt x="0" y="0"/>
                  </a:lnTo>
                  <a:lnTo>
                    <a:pt x="11" y="0"/>
                  </a:lnTo>
                  <a:lnTo>
                    <a:pt x="25" y="42"/>
                  </a:lnTo>
                  <a:lnTo>
                    <a:pt x="40" y="0"/>
                  </a:lnTo>
                  <a:lnTo>
                    <a:pt x="51" y="0"/>
                  </a:lnTo>
                  <a:lnTo>
                    <a:pt x="31" y="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1" name="Freeform 28">
              <a:extLst>
                <a:ext uri="{FF2B5EF4-FFF2-40B4-BE49-F238E27FC236}">
                  <a16:creationId xmlns:a16="http://schemas.microsoft.com/office/drawing/2014/main" id="{7957D02A-F6AA-E7FB-776F-5DF982079E20}"/>
                </a:ext>
              </a:extLst>
            </p:cNvPr>
            <p:cNvSpPr>
              <a:spLocks noEditPoints="1"/>
            </p:cNvSpPr>
            <p:nvPr/>
          </p:nvSpPr>
          <p:spPr bwMode="auto">
            <a:xfrm>
              <a:off x="2789238" y="-3175"/>
              <a:ext cx="74613" cy="85725"/>
            </a:xfrm>
            <a:custGeom>
              <a:avLst/>
              <a:gdLst>
                <a:gd name="T0" fmla="*/ 20 w 90"/>
                <a:gd name="T1" fmla="*/ 56 h 103"/>
                <a:gd name="T2" fmla="*/ 49 w 90"/>
                <a:gd name="T3" fmla="*/ 88 h 103"/>
                <a:gd name="T4" fmla="*/ 80 w 90"/>
                <a:gd name="T5" fmla="*/ 77 h 103"/>
                <a:gd name="T6" fmla="*/ 87 w 90"/>
                <a:gd name="T7" fmla="*/ 89 h 103"/>
                <a:gd name="T8" fmla="*/ 47 w 90"/>
                <a:gd name="T9" fmla="*/ 103 h 103"/>
                <a:gd name="T10" fmla="*/ 0 w 90"/>
                <a:gd name="T11" fmla="*/ 52 h 103"/>
                <a:gd name="T12" fmla="*/ 47 w 90"/>
                <a:gd name="T13" fmla="*/ 0 h 103"/>
                <a:gd name="T14" fmla="*/ 90 w 90"/>
                <a:gd name="T15" fmla="*/ 49 h 103"/>
                <a:gd name="T16" fmla="*/ 90 w 90"/>
                <a:gd name="T17" fmla="*/ 56 h 103"/>
                <a:gd name="T18" fmla="*/ 20 w 90"/>
                <a:gd name="T19" fmla="*/ 56 h 103"/>
                <a:gd name="T20" fmla="*/ 46 w 90"/>
                <a:gd name="T21" fmla="*/ 15 h 103"/>
                <a:gd name="T22" fmla="*/ 19 w 90"/>
                <a:gd name="T23" fmla="*/ 43 h 103"/>
                <a:gd name="T24" fmla="*/ 71 w 90"/>
                <a:gd name="T25" fmla="*/ 43 h 103"/>
                <a:gd name="T26" fmla="*/ 46 w 90"/>
                <a:gd name="T27" fmla="*/ 15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6"/>
                    <a:pt x="31" y="88"/>
                    <a:pt x="49" y="88"/>
                  </a:cubicBezTo>
                  <a:cubicBezTo>
                    <a:pt x="68" y="88"/>
                    <a:pt x="79" y="78"/>
                    <a:pt x="80" y="77"/>
                  </a:cubicBezTo>
                  <a:cubicBezTo>
                    <a:pt x="87" y="89"/>
                    <a:pt x="87" y="89"/>
                    <a:pt x="87" y="89"/>
                  </a:cubicBezTo>
                  <a:cubicBezTo>
                    <a:pt x="87" y="89"/>
                    <a:pt x="74" y="103"/>
                    <a:pt x="47" y="103"/>
                  </a:cubicBezTo>
                  <a:cubicBezTo>
                    <a:pt x="20" y="103"/>
                    <a:pt x="0" y="85"/>
                    <a:pt x="0" y="52"/>
                  </a:cubicBezTo>
                  <a:cubicBezTo>
                    <a:pt x="0" y="20"/>
                    <a:pt x="21" y="0"/>
                    <a:pt x="47" y="0"/>
                  </a:cubicBezTo>
                  <a:cubicBezTo>
                    <a:pt x="74" y="0"/>
                    <a:pt x="90" y="20"/>
                    <a:pt x="90" y="49"/>
                  </a:cubicBezTo>
                  <a:cubicBezTo>
                    <a:pt x="90" y="56"/>
                    <a:pt x="90" y="56"/>
                    <a:pt x="90" y="56"/>
                  </a:cubicBezTo>
                  <a:cubicBezTo>
                    <a:pt x="20" y="56"/>
                    <a:pt x="20" y="56"/>
                    <a:pt x="20" y="56"/>
                  </a:cubicBezTo>
                  <a:close/>
                  <a:moveTo>
                    <a:pt x="46" y="15"/>
                  </a:moveTo>
                  <a:cubicBezTo>
                    <a:pt x="28" y="15"/>
                    <a:pt x="20" y="30"/>
                    <a:pt x="19" y="43"/>
                  </a:cubicBezTo>
                  <a:cubicBezTo>
                    <a:pt x="71" y="43"/>
                    <a:pt x="71" y="43"/>
                    <a:pt x="71" y="43"/>
                  </a:cubicBezTo>
                  <a:cubicBezTo>
                    <a:pt x="71" y="28"/>
                    <a:pt x="64" y="15"/>
                    <a:pt x="46"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2" name="Freeform 29">
              <a:extLst>
                <a:ext uri="{FF2B5EF4-FFF2-40B4-BE49-F238E27FC236}">
                  <a16:creationId xmlns:a16="http://schemas.microsoft.com/office/drawing/2014/main" id="{C091E53F-E8FB-D219-1C2C-C8CDF3A477E2}"/>
                </a:ext>
              </a:extLst>
            </p:cNvPr>
            <p:cNvSpPr>
              <a:spLocks/>
            </p:cNvSpPr>
            <p:nvPr/>
          </p:nvSpPr>
          <p:spPr bwMode="auto">
            <a:xfrm>
              <a:off x="2882901" y="-3175"/>
              <a:ext cx="68263" cy="84138"/>
            </a:xfrm>
            <a:custGeom>
              <a:avLst/>
              <a:gdLst>
                <a:gd name="T0" fmla="*/ 65 w 84"/>
                <a:gd name="T1" fmla="*/ 101 h 101"/>
                <a:gd name="T2" fmla="*/ 65 w 84"/>
                <a:gd name="T3" fmla="*/ 42 h 101"/>
                <a:gd name="T4" fmla="*/ 45 w 84"/>
                <a:gd name="T5" fmla="*/ 16 h 101"/>
                <a:gd name="T6" fmla="*/ 18 w 84"/>
                <a:gd name="T7" fmla="*/ 42 h 101"/>
                <a:gd name="T8" fmla="*/ 18 w 84"/>
                <a:gd name="T9" fmla="*/ 101 h 101"/>
                <a:gd name="T10" fmla="*/ 0 w 84"/>
                <a:gd name="T11" fmla="*/ 101 h 101"/>
                <a:gd name="T12" fmla="*/ 0 w 84"/>
                <a:gd name="T13" fmla="*/ 2 h 101"/>
                <a:gd name="T14" fmla="*/ 17 w 84"/>
                <a:gd name="T15" fmla="*/ 2 h 101"/>
                <a:gd name="T16" fmla="*/ 18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0" y="32"/>
                    <a:pt x="18" y="42"/>
                  </a:cubicBezTo>
                  <a:cubicBezTo>
                    <a:pt x="18" y="101"/>
                    <a:pt x="18" y="101"/>
                    <a:pt x="18" y="101"/>
                  </a:cubicBezTo>
                  <a:cubicBezTo>
                    <a:pt x="0" y="101"/>
                    <a:pt x="0" y="101"/>
                    <a:pt x="0" y="101"/>
                  </a:cubicBezTo>
                  <a:cubicBezTo>
                    <a:pt x="0" y="2"/>
                    <a:pt x="0" y="2"/>
                    <a:pt x="0" y="2"/>
                  </a:cubicBezTo>
                  <a:cubicBezTo>
                    <a:pt x="17" y="2"/>
                    <a:pt x="17" y="2"/>
                    <a:pt x="17" y="2"/>
                  </a:cubicBezTo>
                  <a:cubicBezTo>
                    <a:pt x="18" y="20"/>
                    <a:pt x="18" y="20"/>
                    <a:pt x="18"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3" name="Freeform 30">
              <a:extLst>
                <a:ext uri="{FF2B5EF4-FFF2-40B4-BE49-F238E27FC236}">
                  <a16:creationId xmlns:a16="http://schemas.microsoft.com/office/drawing/2014/main" id="{D8C0F936-155F-B9D3-105E-CB4A7E9C8F31}"/>
                </a:ext>
              </a:extLst>
            </p:cNvPr>
            <p:cNvSpPr>
              <a:spLocks noEditPoints="1"/>
            </p:cNvSpPr>
            <p:nvPr/>
          </p:nvSpPr>
          <p:spPr bwMode="auto">
            <a:xfrm>
              <a:off x="3006726" y="-34925"/>
              <a:ext cx="79375" cy="117475"/>
            </a:xfrm>
            <a:custGeom>
              <a:avLst/>
              <a:gdLst>
                <a:gd name="T0" fmla="*/ 50 w 95"/>
                <a:gd name="T1" fmla="*/ 142 h 142"/>
                <a:gd name="T2" fmla="*/ 20 w 95"/>
                <a:gd name="T3" fmla="*/ 125 h 142"/>
                <a:gd name="T4" fmla="*/ 17 w 95"/>
                <a:gd name="T5" fmla="*/ 140 h 142"/>
                <a:gd name="T6" fmla="*/ 0 w 95"/>
                <a:gd name="T7" fmla="*/ 140 h 142"/>
                <a:gd name="T8" fmla="*/ 0 w 95"/>
                <a:gd name="T9" fmla="*/ 0 h 142"/>
                <a:gd name="T10" fmla="*/ 19 w 95"/>
                <a:gd name="T11" fmla="*/ 0 h 142"/>
                <a:gd name="T12" fmla="*/ 19 w 95"/>
                <a:gd name="T13" fmla="*/ 57 h 142"/>
                <a:gd name="T14" fmla="*/ 52 w 95"/>
                <a:gd name="T15" fmla="*/ 39 h 142"/>
                <a:gd name="T16" fmla="*/ 94 w 95"/>
                <a:gd name="T17" fmla="*/ 91 h 142"/>
                <a:gd name="T18" fmla="*/ 50 w 95"/>
                <a:gd name="T19" fmla="*/ 142 h 142"/>
                <a:gd name="T20" fmla="*/ 47 w 95"/>
                <a:gd name="T21" fmla="*/ 55 h 142"/>
                <a:gd name="T22" fmla="*/ 18 w 95"/>
                <a:gd name="T23" fmla="*/ 91 h 142"/>
                <a:gd name="T24" fmla="*/ 46 w 95"/>
                <a:gd name="T25" fmla="*/ 127 h 142"/>
                <a:gd name="T26" fmla="*/ 75 w 95"/>
                <a:gd name="T27" fmla="*/ 91 h 142"/>
                <a:gd name="T28" fmla="*/ 47 w 95"/>
                <a:gd name="T29" fmla="*/ 5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5" h="142">
                  <a:moveTo>
                    <a:pt x="50" y="142"/>
                  </a:moveTo>
                  <a:cubicBezTo>
                    <a:pt x="31" y="142"/>
                    <a:pt x="22" y="129"/>
                    <a:pt x="20" y="125"/>
                  </a:cubicBezTo>
                  <a:cubicBezTo>
                    <a:pt x="17" y="140"/>
                    <a:pt x="17" y="140"/>
                    <a:pt x="17" y="140"/>
                  </a:cubicBezTo>
                  <a:cubicBezTo>
                    <a:pt x="0" y="140"/>
                    <a:pt x="0" y="140"/>
                    <a:pt x="0" y="140"/>
                  </a:cubicBezTo>
                  <a:cubicBezTo>
                    <a:pt x="0" y="0"/>
                    <a:pt x="0" y="0"/>
                    <a:pt x="0" y="0"/>
                  </a:cubicBezTo>
                  <a:cubicBezTo>
                    <a:pt x="19" y="0"/>
                    <a:pt x="19" y="0"/>
                    <a:pt x="19" y="0"/>
                  </a:cubicBezTo>
                  <a:cubicBezTo>
                    <a:pt x="19" y="57"/>
                    <a:pt x="19" y="57"/>
                    <a:pt x="19" y="57"/>
                  </a:cubicBezTo>
                  <a:cubicBezTo>
                    <a:pt x="20" y="55"/>
                    <a:pt x="31" y="39"/>
                    <a:pt x="52" y="39"/>
                  </a:cubicBezTo>
                  <a:cubicBezTo>
                    <a:pt x="78" y="39"/>
                    <a:pt x="94" y="61"/>
                    <a:pt x="94" y="91"/>
                  </a:cubicBezTo>
                  <a:cubicBezTo>
                    <a:pt x="95" y="121"/>
                    <a:pt x="77" y="142"/>
                    <a:pt x="50" y="142"/>
                  </a:cubicBezTo>
                  <a:close/>
                  <a:moveTo>
                    <a:pt x="47" y="55"/>
                  </a:moveTo>
                  <a:cubicBezTo>
                    <a:pt x="30" y="55"/>
                    <a:pt x="18" y="71"/>
                    <a:pt x="18" y="91"/>
                  </a:cubicBezTo>
                  <a:cubicBezTo>
                    <a:pt x="18" y="110"/>
                    <a:pt x="29" y="127"/>
                    <a:pt x="46" y="127"/>
                  </a:cubicBezTo>
                  <a:cubicBezTo>
                    <a:pt x="63" y="127"/>
                    <a:pt x="75" y="111"/>
                    <a:pt x="75" y="91"/>
                  </a:cubicBezTo>
                  <a:cubicBezTo>
                    <a:pt x="75" y="71"/>
                    <a:pt x="64" y="55"/>
                    <a:pt x="47" y="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4" name="Freeform 31">
              <a:extLst>
                <a:ext uri="{FF2B5EF4-FFF2-40B4-BE49-F238E27FC236}">
                  <a16:creationId xmlns:a16="http://schemas.microsoft.com/office/drawing/2014/main" id="{B3C06BAF-2606-07B2-0633-EFEFFAE9986C}"/>
                </a:ext>
              </a:extLst>
            </p:cNvPr>
            <p:cNvSpPr>
              <a:spLocks/>
            </p:cNvSpPr>
            <p:nvPr/>
          </p:nvSpPr>
          <p:spPr bwMode="auto">
            <a:xfrm>
              <a:off x="3094038" y="-1588"/>
              <a:ext cx="79375" cy="114300"/>
            </a:xfrm>
            <a:custGeom>
              <a:avLst/>
              <a:gdLst>
                <a:gd name="T0" fmla="*/ 52 w 96"/>
                <a:gd name="T1" fmla="*/ 113 h 136"/>
                <a:gd name="T2" fmla="*/ 26 w 96"/>
                <a:gd name="T3" fmla="*/ 136 h 136"/>
                <a:gd name="T4" fmla="*/ 7 w 96"/>
                <a:gd name="T5" fmla="*/ 132 h 136"/>
                <a:gd name="T6" fmla="*/ 11 w 96"/>
                <a:gd name="T7" fmla="*/ 117 h 136"/>
                <a:gd name="T8" fmla="*/ 22 w 96"/>
                <a:gd name="T9" fmla="*/ 120 h 136"/>
                <a:gd name="T10" fmla="*/ 33 w 96"/>
                <a:gd name="T11" fmla="*/ 110 h 136"/>
                <a:gd name="T12" fmla="*/ 38 w 96"/>
                <a:gd name="T13" fmla="*/ 98 h 136"/>
                <a:gd name="T14" fmla="*/ 0 w 96"/>
                <a:gd name="T15" fmla="*/ 0 h 136"/>
                <a:gd name="T16" fmla="*/ 20 w 96"/>
                <a:gd name="T17" fmla="*/ 0 h 136"/>
                <a:gd name="T18" fmla="*/ 48 w 96"/>
                <a:gd name="T19" fmla="*/ 81 h 136"/>
                <a:gd name="T20" fmla="*/ 76 w 96"/>
                <a:gd name="T21" fmla="*/ 0 h 136"/>
                <a:gd name="T22" fmla="*/ 96 w 96"/>
                <a:gd name="T23" fmla="*/ 0 h 136"/>
                <a:gd name="T24" fmla="*/ 52 w 96"/>
                <a:gd name="T25" fmla="*/ 113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36">
                  <a:moveTo>
                    <a:pt x="52" y="113"/>
                  </a:moveTo>
                  <a:cubicBezTo>
                    <a:pt x="45" y="129"/>
                    <a:pt x="38" y="136"/>
                    <a:pt x="26" y="136"/>
                  </a:cubicBezTo>
                  <a:cubicBezTo>
                    <a:pt x="13" y="136"/>
                    <a:pt x="7" y="132"/>
                    <a:pt x="7" y="132"/>
                  </a:cubicBezTo>
                  <a:cubicBezTo>
                    <a:pt x="11" y="117"/>
                    <a:pt x="11" y="117"/>
                    <a:pt x="11" y="117"/>
                  </a:cubicBezTo>
                  <a:cubicBezTo>
                    <a:pt x="11" y="117"/>
                    <a:pt x="17" y="120"/>
                    <a:pt x="22" y="120"/>
                  </a:cubicBezTo>
                  <a:cubicBezTo>
                    <a:pt x="27" y="120"/>
                    <a:pt x="30" y="118"/>
                    <a:pt x="33" y="110"/>
                  </a:cubicBezTo>
                  <a:cubicBezTo>
                    <a:pt x="38" y="98"/>
                    <a:pt x="38" y="98"/>
                    <a:pt x="38" y="98"/>
                  </a:cubicBezTo>
                  <a:cubicBezTo>
                    <a:pt x="0" y="0"/>
                    <a:pt x="0" y="0"/>
                    <a:pt x="0" y="0"/>
                  </a:cubicBezTo>
                  <a:cubicBezTo>
                    <a:pt x="20" y="0"/>
                    <a:pt x="20" y="0"/>
                    <a:pt x="20" y="0"/>
                  </a:cubicBezTo>
                  <a:cubicBezTo>
                    <a:pt x="48" y="81"/>
                    <a:pt x="48" y="81"/>
                    <a:pt x="48" y="81"/>
                  </a:cubicBezTo>
                  <a:cubicBezTo>
                    <a:pt x="76" y="0"/>
                    <a:pt x="76" y="0"/>
                    <a:pt x="76" y="0"/>
                  </a:cubicBezTo>
                  <a:cubicBezTo>
                    <a:pt x="96" y="0"/>
                    <a:pt x="96" y="0"/>
                    <a:pt x="96" y="0"/>
                  </a:cubicBezTo>
                  <a:lnTo>
                    <a:pt x="52"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5" name="Rectangle 32">
              <a:extLst>
                <a:ext uri="{FF2B5EF4-FFF2-40B4-BE49-F238E27FC236}">
                  <a16:creationId xmlns:a16="http://schemas.microsoft.com/office/drawing/2014/main" id="{28E831E1-5403-0391-CFF1-44334240480E}"/>
                </a:ext>
              </a:extLst>
            </p:cNvPr>
            <p:cNvSpPr>
              <a:spLocks noChangeArrowheads="1"/>
            </p:cNvSpPr>
            <p:nvPr/>
          </p:nvSpPr>
          <p:spPr bwMode="auto">
            <a:xfrm>
              <a:off x="3219451" y="-31750"/>
              <a:ext cx="17463" cy="1127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6" name="Freeform 33">
              <a:extLst>
                <a:ext uri="{FF2B5EF4-FFF2-40B4-BE49-F238E27FC236}">
                  <a16:creationId xmlns:a16="http://schemas.microsoft.com/office/drawing/2014/main" id="{C26B6476-3E8D-9E7B-540C-E0FEFAD5DB9D}"/>
                </a:ext>
              </a:extLst>
            </p:cNvPr>
            <p:cNvSpPr>
              <a:spLocks/>
            </p:cNvSpPr>
            <p:nvPr/>
          </p:nvSpPr>
          <p:spPr bwMode="auto">
            <a:xfrm>
              <a:off x="3263901" y="-3175"/>
              <a:ext cx="69850" cy="84138"/>
            </a:xfrm>
            <a:custGeom>
              <a:avLst/>
              <a:gdLst>
                <a:gd name="T0" fmla="*/ 65 w 84"/>
                <a:gd name="T1" fmla="*/ 101 h 101"/>
                <a:gd name="T2" fmla="*/ 65 w 84"/>
                <a:gd name="T3" fmla="*/ 42 h 101"/>
                <a:gd name="T4" fmla="*/ 45 w 84"/>
                <a:gd name="T5" fmla="*/ 16 h 101"/>
                <a:gd name="T6" fmla="*/ 19 w 84"/>
                <a:gd name="T7" fmla="*/ 42 h 101"/>
                <a:gd name="T8" fmla="*/ 19 w 84"/>
                <a:gd name="T9" fmla="*/ 101 h 101"/>
                <a:gd name="T10" fmla="*/ 0 w 84"/>
                <a:gd name="T11" fmla="*/ 101 h 101"/>
                <a:gd name="T12" fmla="*/ 0 w 84"/>
                <a:gd name="T13" fmla="*/ 2 h 101"/>
                <a:gd name="T14" fmla="*/ 18 w 84"/>
                <a:gd name="T15" fmla="*/ 2 h 101"/>
                <a:gd name="T16" fmla="*/ 19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1" y="32"/>
                    <a:pt x="19" y="42"/>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7" name="Freeform 34">
              <a:extLst>
                <a:ext uri="{FF2B5EF4-FFF2-40B4-BE49-F238E27FC236}">
                  <a16:creationId xmlns:a16="http://schemas.microsoft.com/office/drawing/2014/main" id="{944C5982-3C91-7F73-09A4-D3869163BA38}"/>
                </a:ext>
              </a:extLst>
            </p:cNvPr>
            <p:cNvSpPr>
              <a:spLocks/>
            </p:cNvSpPr>
            <p:nvPr/>
          </p:nvSpPr>
          <p:spPr bwMode="auto">
            <a:xfrm>
              <a:off x="3349626" y="-3175"/>
              <a:ext cx="63500" cy="85725"/>
            </a:xfrm>
            <a:custGeom>
              <a:avLst/>
              <a:gdLst>
                <a:gd name="T0" fmla="*/ 68 w 78"/>
                <a:gd name="T1" fmla="*/ 94 h 103"/>
                <a:gd name="T2" fmla="*/ 39 w 78"/>
                <a:gd name="T3" fmla="*/ 103 h 103"/>
                <a:gd name="T4" fmla="*/ 0 w 78"/>
                <a:gd name="T5" fmla="*/ 86 h 103"/>
                <a:gd name="T6" fmla="*/ 10 w 78"/>
                <a:gd name="T7" fmla="*/ 74 h 103"/>
                <a:gd name="T8" fmla="*/ 39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2" y="99"/>
                    <a:pt x="54" y="103"/>
                    <a:pt x="39" y="103"/>
                  </a:cubicBezTo>
                  <a:cubicBezTo>
                    <a:pt x="19" y="103"/>
                    <a:pt x="4" y="91"/>
                    <a:pt x="0" y="86"/>
                  </a:cubicBezTo>
                  <a:cubicBezTo>
                    <a:pt x="10" y="74"/>
                    <a:pt x="10" y="74"/>
                    <a:pt x="10" y="74"/>
                  </a:cubicBezTo>
                  <a:cubicBezTo>
                    <a:pt x="16" y="80"/>
                    <a:pt x="28" y="88"/>
                    <a:pt x="39" y="88"/>
                  </a:cubicBezTo>
                  <a:cubicBezTo>
                    <a:pt x="51" y="88"/>
                    <a:pt x="59" y="84"/>
                    <a:pt x="59" y="75"/>
                  </a:cubicBezTo>
                  <a:cubicBezTo>
                    <a:pt x="59" y="66"/>
                    <a:pt x="49" y="63"/>
                    <a:pt x="43" y="61"/>
                  </a:cubicBezTo>
                  <a:cubicBezTo>
                    <a:pt x="37"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3" y="89"/>
                    <a:pt x="6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8" name="Freeform 35">
              <a:extLst>
                <a:ext uri="{FF2B5EF4-FFF2-40B4-BE49-F238E27FC236}">
                  <a16:creationId xmlns:a16="http://schemas.microsoft.com/office/drawing/2014/main" id="{948AB8FF-2BA3-9E06-B8CF-1E2C0011DA34}"/>
                </a:ext>
              </a:extLst>
            </p:cNvPr>
            <p:cNvSpPr>
              <a:spLocks noEditPoints="1"/>
            </p:cNvSpPr>
            <p:nvPr/>
          </p:nvSpPr>
          <p:spPr bwMode="auto">
            <a:xfrm>
              <a:off x="3429001" y="-36513"/>
              <a:ext cx="20638" cy="117475"/>
            </a:xfrm>
            <a:custGeom>
              <a:avLst/>
              <a:gdLst>
                <a:gd name="T0" fmla="*/ 13 w 26"/>
                <a:gd name="T1" fmla="*/ 24 h 143"/>
                <a:gd name="T2" fmla="*/ 0 w 26"/>
                <a:gd name="T3" fmla="*/ 12 h 143"/>
                <a:gd name="T4" fmla="*/ 13 w 26"/>
                <a:gd name="T5" fmla="*/ 0 h 143"/>
                <a:gd name="T6" fmla="*/ 26 w 26"/>
                <a:gd name="T7" fmla="*/ 12 h 143"/>
                <a:gd name="T8" fmla="*/ 13 w 26"/>
                <a:gd name="T9" fmla="*/ 24 h 143"/>
                <a:gd name="T10" fmla="*/ 4 w 26"/>
                <a:gd name="T11" fmla="*/ 143 h 143"/>
                <a:gd name="T12" fmla="*/ 4 w 26"/>
                <a:gd name="T13" fmla="*/ 44 h 143"/>
                <a:gd name="T14" fmla="*/ 22 w 26"/>
                <a:gd name="T15" fmla="*/ 44 h 143"/>
                <a:gd name="T16" fmla="*/ 22 w 26"/>
                <a:gd name="T17" fmla="*/ 143 h 143"/>
                <a:gd name="T18" fmla="*/ 4 w 26"/>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3">
                  <a:moveTo>
                    <a:pt x="13" y="24"/>
                  </a:moveTo>
                  <a:cubicBezTo>
                    <a:pt x="6" y="24"/>
                    <a:pt x="0" y="19"/>
                    <a:pt x="0" y="12"/>
                  </a:cubicBezTo>
                  <a:cubicBezTo>
                    <a:pt x="0" y="5"/>
                    <a:pt x="6" y="0"/>
                    <a:pt x="13" y="0"/>
                  </a:cubicBezTo>
                  <a:cubicBezTo>
                    <a:pt x="20" y="0"/>
                    <a:pt x="26" y="5"/>
                    <a:pt x="26" y="12"/>
                  </a:cubicBezTo>
                  <a:cubicBezTo>
                    <a:pt x="26"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9" name="Freeform 36">
              <a:extLst>
                <a:ext uri="{FF2B5EF4-FFF2-40B4-BE49-F238E27FC236}">
                  <a16:creationId xmlns:a16="http://schemas.microsoft.com/office/drawing/2014/main" id="{914FBE95-5DCD-B09C-05FA-773F884D73D9}"/>
                </a:ext>
              </a:extLst>
            </p:cNvPr>
            <p:cNvSpPr>
              <a:spLocks noEditPoints="1"/>
            </p:cNvSpPr>
            <p:nvPr/>
          </p:nvSpPr>
          <p:spPr bwMode="auto">
            <a:xfrm>
              <a:off x="3465513" y="-3175"/>
              <a:ext cx="77788" cy="115888"/>
            </a:xfrm>
            <a:custGeom>
              <a:avLst/>
              <a:gdLst>
                <a:gd name="T0" fmla="*/ 84 w 94"/>
                <a:gd name="T1" fmla="*/ 122 h 138"/>
                <a:gd name="T2" fmla="*/ 44 w 94"/>
                <a:gd name="T3" fmla="*/ 138 h 138"/>
                <a:gd name="T4" fmla="*/ 5 w 94"/>
                <a:gd name="T5" fmla="*/ 126 h 138"/>
                <a:gd name="T6" fmla="*/ 12 w 94"/>
                <a:gd name="T7" fmla="*/ 112 h 138"/>
                <a:gd name="T8" fmla="*/ 43 w 94"/>
                <a:gd name="T9" fmla="*/ 122 h 138"/>
                <a:gd name="T10" fmla="*/ 67 w 94"/>
                <a:gd name="T11" fmla="*/ 113 h 138"/>
                <a:gd name="T12" fmla="*/ 74 w 94"/>
                <a:gd name="T13" fmla="*/ 89 h 138"/>
                <a:gd name="T14" fmla="*/ 74 w 94"/>
                <a:gd name="T15" fmla="*/ 80 h 138"/>
                <a:gd name="T16" fmla="*/ 42 w 94"/>
                <a:gd name="T17" fmla="*/ 99 h 138"/>
                <a:gd name="T18" fmla="*/ 0 w 94"/>
                <a:gd name="T19" fmla="*/ 49 h 138"/>
                <a:gd name="T20" fmla="*/ 43 w 94"/>
                <a:gd name="T21" fmla="*/ 0 h 138"/>
                <a:gd name="T22" fmla="*/ 74 w 94"/>
                <a:gd name="T23" fmla="*/ 18 h 138"/>
                <a:gd name="T24" fmla="*/ 76 w 94"/>
                <a:gd name="T25" fmla="*/ 2 h 138"/>
                <a:gd name="T26" fmla="*/ 94 w 94"/>
                <a:gd name="T27" fmla="*/ 2 h 138"/>
                <a:gd name="T28" fmla="*/ 94 w 94"/>
                <a:gd name="T29" fmla="*/ 82 h 138"/>
                <a:gd name="T30" fmla="*/ 84 w 94"/>
                <a:gd name="T31" fmla="*/ 122 h 138"/>
                <a:gd name="T32" fmla="*/ 48 w 94"/>
                <a:gd name="T33" fmla="*/ 15 h 138"/>
                <a:gd name="T34" fmla="*/ 20 w 94"/>
                <a:gd name="T35" fmla="*/ 49 h 138"/>
                <a:gd name="T36" fmla="*/ 47 w 94"/>
                <a:gd name="T37" fmla="*/ 83 h 138"/>
                <a:gd name="T38" fmla="*/ 75 w 94"/>
                <a:gd name="T39" fmla="*/ 49 h 138"/>
                <a:gd name="T40" fmla="*/ 48 w 94"/>
                <a:gd name="T41" fmla="*/ 1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4" h="138">
                  <a:moveTo>
                    <a:pt x="84" y="122"/>
                  </a:moveTo>
                  <a:cubicBezTo>
                    <a:pt x="76" y="130"/>
                    <a:pt x="64" y="138"/>
                    <a:pt x="44" y="138"/>
                  </a:cubicBezTo>
                  <a:cubicBezTo>
                    <a:pt x="23" y="138"/>
                    <a:pt x="8" y="129"/>
                    <a:pt x="5" y="126"/>
                  </a:cubicBezTo>
                  <a:cubicBezTo>
                    <a:pt x="12" y="112"/>
                    <a:pt x="12" y="112"/>
                    <a:pt x="12" y="112"/>
                  </a:cubicBezTo>
                  <a:cubicBezTo>
                    <a:pt x="17" y="116"/>
                    <a:pt x="30" y="122"/>
                    <a:pt x="43" y="122"/>
                  </a:cubicBezTo>
                  <a:cubicBezTo>
                    <a:pt x="55" y="122"/>
                    <a:pt x="63" y="118"/>
                    <a:pt x="67" y="113"/>
                  </a:cubicBezTo>
                  <a:cubicBezTo>
                    <a:pt x="72" y="109"/>
                    <a:pt x="74" y="101"/>
                    <a:pt x="74" y="89"/>
                  </a:cubicBezTo>
                  <a:cubicBezTo>
                    <a:pt x="74" y="80"/>
                    <a:pt x="74" y="80"/>
                    <a:pt x="74" y="80"/>
                  </a:cubicBezTo>
                  <a:cubicBezTo>
                    <a:pt x="73" y="83"/>
                    <a:pt x="64" y="99"/>
                    <a:pt x="42" y="99"/>
                  </a:cubicBezTo>
                  <a:cubicBezTo>
                    <a:pt x="16" y="99"/>
                    <a:pt x="0" y="78"/>
                    <a:pt x="0" y="49"/>
                  </a:cubicBezTo>
                  <a:cubicBezTo>
                    <a:pt x="0" y="20"/>
                    <a:pt x="19" y="0"/>
                    <a:pt x="43" y="0"/>
                  </a:cubicBezTo>
                  <a:cubicBezTo>
                    <a:pt x="65" y="0"/>
                    <a:pt x="73" y="15"/>
                    <a:pt x="74" y="18"/>
                  </a:cubicBezTo>
                  <a:cubicBezTo>
                    <a:pt x="76" y="2"/>
                    <a:pt x="76" y="2"/>
                    <a:pt x="76" y="2"/>
                  </a:cubicBezTo>
                  <a:cubicBezTo>
                    <a:pt x="94" y="2"/>
                    <a:pt x="94" y="2"/>
                    <a:pt x="94" y="2"/>
                  </a:cubicBezTo>
                  <a:cubicBezTo>
                    <a:pt x="94" y="82"/>
                    <a:pt x="94" y="82"/>
                    <a:pt x="94" y="82"/>
                  </a:cubicBezTo>
                  <a:cubicBezTo>
                    <a:pt x="94" y="102"/>
                    <a:pt x="91" y="113"/>
                    <a:pt x="84" y="122"/>
                  </a:cubicBezTo>
                  <a:close/>
                  <a:moveTo>
                    <a:pt x="48" y="15"/>
                  </a:moveTo>
                  <a:cubicBezTo>
                    <a:pt x="31" y="15"/>
                    <a:pt x="20" y="30"/>
                    <a:pt x="20" y="49"/>
                  </a:cubicBezTo>
                  <a:cubicBezTo>
                    <a:pt x="20" y="67"/>
                    <a:pt x="30" y="83"/>
                    <a:pt x="47" y="83"/>
                  </a:cubicBezTo>
                  <a:cubicBezTo>
                    <a:pt x="64" y="83"/>
                    <a:pt x="75" y="67"/>
                    <a:pt x="75" y="49"/>
                  </a:cubicBezTo>
                  <a:cubicBezTo>
                    <a:pt x="75" y="30"/>
                    <a:pt x="65" y="15"/>
                    <a:pt x="48"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0" name="Freeform 37">
              <a:extLst>
                <a:ext uri="{FF2B5EF4-FFF2-40B4-BE49-F238E27FC236}">
                  <a16:creationId xmlns:a16="http://schemas.microsoft.com/office/drawing/2014/main" id="{DCECE63C-3BE4-E3D3-8A34-3F4C88B09AD1}"/>
                </a:ext>
              </a:extLst>
            </p:cNvPr>
            <p:cNvSpPr>
              <a:spLocks/>
            </p:cNvSpPr>
            <p:nvPr/>
          </p:nvSpPr>
          <p:spPr bwMode="auto">
            <a:xfrm>
              <a:off x="3568701" y="-34925"/>
              <a:ext cx="69850" cy="115888"/>
            </a:xfrm>
            <a:custGeom>
              <a:avLst/>
              <a:gdLst>
                <a:gd name="T0" fmla="*/ 66 w 85"/>
                <a:gd name="T1" fmla="*/ 141 h 141"/>
                <a:gd name="T2" fmla="*/ 66 w 85"/>
                <a:gd name="T3" fmla="*/ 82 h 141"/>
                <a:gd name="T4" fmla="*/ 46 w 85"/>
                <a:gd name="T5" fmla="*/ 56 h 141"/>
                <a:gd name="T6" fmla="*/ 19 w 85"/>
                <a:gd name="T7" fmla="*/ 82 h 141"/>
                <a:gd name="T8" fmla="*/ 19 w 85"/>
                <a:gd name="T9" fmla="*/ 141 h 141"/>
                <a:gd name="T10" fmla="*/ 0 w 85"/>
                <a:gd name="T11" fmla="*/ 141 h 141"/>
                <a:gd name="T12" fmla="*/ 0 w 85"/>
                <a:gd name="T13" fmla="*/ 0 h 141"/>
                <a:gd name="T14" fmla="*/ 19 w 85"/>
                <a:gd name="T15" fmla="*/ 0 h 141"/>
                <a:gd name="T16" fmla="*/ 19 w 85"/>
                <a:gd name="T17" fmla="*/ 60 h 141"/>
                <a:gd name="T18" fmla="*/ 52 w 85"/>
                <a:gd name="T19" fmla="*/ 39 h 141"/>
                <a:gd name="T20" fmla="*/ 85 w 85"/>
                <a:gd name="T21" fmla="*/ 77 h 141"/>
                <a:gd name="T22" fmla="*/ 85 w 85"/>
                <a:gd name="T23" fmla="*/ 141 h 141"/>
                <a:gd name="T24" fmla="*/ 66 w 85"/>
                <a:gd name="T25" fmla="*/ 14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5" h="141">
                  <a:moveTo>
                    <a:pt x="66" y="141"/>
                  </a:moveTo>
                  <a:cubicBezTo>
                    <a:pt x="66" y="82"/>
                    <a:pt x="66" y="82"/>
                    <a:pt x="66" y="82"/>
                  </a:cubicBezTo>
                  <a:cubicBezTo>
                    <a:pt x="66" y="66"/>
                    <a:pt x="61" y="56"/>
                    <a:pt x="46" y="56"/>
                  </a:cubicBezTo>
                  <a:cubicBezTo>
                    <a:pt x="31" y="56"/>
                    <a:pt x="21" y="72"/>
                    <a:pt x="19" y="82"/>
                  </a:cubicBezTo>
                  <a:cubicBezTo>
                    <a:pt x="19" y="141"/>
                    <a:pt x="19" y="141"/>
                    <a:pt x="19" y="141"/>
                  </a:cubicBezTo>
                  <a:cubicBezTo>
                    <a:pt x="0" y="141"/>
                    <a:pt x="0" y="141"/>
                    <a:pt x="0" y="141"/>
                  </a:cubicBezTo>
                  <a:cubicBezTo>
                    <a:pt x="0" y="0"/>
                    <a:pt x="0" y="0"/>
                    <a:pt x="0" y="0"/>
                  </a:cubicBezTo>
                  <a:cubicBezTo>
                    <a:pt x="19" y="0"/>
                    <a:pt x="19" y="0"/>
                    <a:pt x="19" y="0"/>
                  </a:cubicBezTo>
                  <a:cubicBezTo>
                    <a:pt x="19" y="60"/>
                    <a:pt x="19" y="60"/>
                    <a:pt x="19" y="60"/>
                  </a:cubicBezTo>
                  <a:cubicBezTo>
                    <a:pt x="25" y="50"/>
                    <a:pt x="36" y="39"/>
                    <a:pt x="52" y="39"/>
                  </a:cubicBezTo>
                  <a:cubicBezTo>
                    <a:pt x="72" y="39"/>
                    <a:pt x="85" y="51"/>
                    <a:pt x="85" y="77"/>
                  </a:cubicBezTo>
                  <a:cubicBezTo>
                    <a:pt x="85" y="141"/>
                    <a:pt x="85" y="141"/>
                    <a:pt x="85" y="141"/>
                  </a:cubicBezTo>
                  <a:lnTo>
                    <a:pt x="66" y="1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1" name="Freeform 38">
              <a:extLst>
                <a:ext uri="{FF2B5EF4-FFF2-40B4-BE49-F238E27FC236}">
                  <a16:creationId xmlns:a16="http://schemas.microsoft.com/office/drawing/2014/main" id="{A628084C-CF66-E7E8-A07E-637CE5D6B84C}"/>
                </a:ext>
              </a:extLst>
            </p:cNvPr>
            <p:cNvSpPr>
              <a:spLocks/>
            </p:cNvSpPr>
            <p:nvPr/>
          </p:nvSpPr>
          <p:spPr bwMode="auto">
            <a:xfrm>
              <a:off x="3654426" y="-23813"/>
              <a:ext cx="50800" cy="106363"/>
            </a:xfrm>
            <a:custGeom>
              <a:avLst/>
              <a:gdLst>
                <a:gd name="T0" fmla="*/ 33 w 61"/>
                <a:gd name="T1" fmla="*/ 41 h 128"/>
                <a:gd name="T2" fmla="*/ 33 w 61"/>
                <a:gd name="T3" fmla="*/ 92 h 128"/>
                <a:gd name="T4" fmla="*/ 37 w 61"/>
                <a:gd name="T5" fmla="*/ 109 h 128"/>
                <a:gd name="T6" fmla="*/ 47 w 61"/>
                <a:gd name="T7" fmla="*/ 113 h 128"/>
                <a:gd name="T8" fmla="*/ 58 w 61"/>
                <a:gd name="T9" fmla="*/ 111 h 128"/>
                <a:gd name="T10" fmla="*/ 60 w 61"/>
                <a:gd name="T11" fmla="*/ 125 h 128"/>
                <a:gd name="T12" fmla="*/ 42 w 61"/>
                <a:gd name="T13" fmla="*/ 128 h 128"/>
                <a:gd name="T14" fmla="*/ 21 w 61"/>
                <a:gd name="T15" fmla="*/ 121 h 128"/>
                <a:gd name="T16" fmla="*/ 15 w 61"/>
                <a:gd name="T17" fmla="*/ 95 h 128"/>
                <a:gd name="T18" fmla="*/ 15 w 61"/>
                <a:gd name="T19" fmla="*/ 41 h 128"/>
                <a:gd name="T20" fmla="*/ 0 w 61"/>
                <a:gd name="T21" fmla="*/ 41 h 128"/>
                <a:gd name="T22" fmla="*/ 0 w 61"/>
                <a:gd name="T23" fmla="*/ 27 h 128"/>
                <a:gd name="T24" fmla="*/ 14 w 61"/>
                <a:gd name="T25" fmla="*/ 27 h 128"/>
                <a:gd name="T26" fmla="*/ 16 w 61"/>
                <a:gd name="T27" fmla="*/ 0 h 128"/>
                <a:gd name="T28" fmla="*/ 33 w 61"/>
                <a:gd name="T29" fmla="*/ 0 h 128"/>
                <a:gd name="T30" fmla="*/ 33 w 61"/>
                <a:gd name="T31" fmla="*/ 27 h 128"/>
                <a:gd name="T32" fmla="*/ 61 w 61"/>
                <a:gd name="T33" fmla="*/ 27 h 128"/>
                <a:gd name="T34" fmla="*/ 61 w 61"/>
                <a:gd name="T35" fmla="*/ 41 h 128"/>
                <a:gd name="T36" fmla="*/ 33 w 61"/>
                <a:gd name="T37" fmla="*/ 4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1" h="128">
                  <a:moveTo>
                    <a:pt x="33" y="41"/>
                  </a:moveTo>
                  <a:cubicBezTo>
                    <a:pt x="33" y="92"/>
                    <a:pt x="33" y="92"/>
                    <a:pt x="33" y="92"/>
                  </a:cubicBezTo>
                  <a:cubicBezTo>
                    <a:pt x="33" y="101"/>
                    <a:pt x="34" y="106"/>
                    <a:pt x="37" y="109"/>
                  </a:cubicBezTo>
                  <a:cubicBezTo>
                    <a:pt x="40" y="112"/>
                    <a:pt x="43" y="113"/>
                    <a:pt x="47" y="113"/>
                  </a:cubicBezTo>
                  <a:cubicBezTo>
                    <a:pt x="52" y="113"/>
                    <a:pt x="56" y="112"/>
                    <a:pt x="58" y="111"/>
                  </a:cubicBezTo>
                  <a:cubicBezTo>
                    <a:pt x="60" y="125"/>
                    <a:pt x="60" y="125"/>
                    <a:pt x="60" y="125"/>
                  </a:cubicBezTo>
                  <a:cubicBezTo>
                    <a:pt x="56" y="127"/>
                    <a:pt x="48" y="128"/>
                    <a:pt x="42" y="128"/>
                  </a:cubicBezTo>
                  <a:cubicBezTo>
                    <a:pt x="33" y="128"/>
                    <a:pt x="27" y="126"/>
                    <a:pt x="21" y="121"/>
                  </a:cubicBezTo>
                  <a:cubicBezTo>
                    <a:pt x="16" y="115"/>
                    <a:pt x="15" y="108"/>
                    <a:pt x="15" y="95"/>
                  </a:cubicBezTo>
                  <a:cubicBezTo>
                    <a:pt x="15" y="41"/>
                    <a:pt x="15" y="41"/>
                    <a:pt x="15" y="41"/>
                  </a:cubicBezTo>
                  <a:cubicBezTo>
                    <a:pt x="0" y="41"/>
                    <a:pt x="0" y="41"/>
                    <a:pt x="0" y="41"/>
                  </a:cubicBezTo>
                  <a:cubicBezTo>
                    <a:pt x="0" y="27"/>
                    <a:pt x="0" y="27"/>
                    <a:pt x="0" y="27"/>
                  </a:cubicBezTo>
                  <a:cubicBezTo>
                    <a:pt x="14" y="27"/>
                    <a:pt x="14" y="27"/>
                    <a:pt x="14" y="27"/>
                  </a:cubicBezTo>
                  <a:cubicBezTo>
                    <a:pt x="16" y="0"/>
                    <a:pt x="16" y="0"/>
                    <a:pt x="16" y="0"/>
                  </a:cubicBezTo>
                  <a:cubicBezTo>
                    <a:pt x="33" y="0"/>
                    <a:pt x="33" y="0"/>
                    <a:pt x="33" y="0"/>
                  </a:cubicBezTo>
                  <a:cubicBezTo>
                    <a:pt x="33" y="27"/>
                    <a:pt x="33" y="27"/>
                    <a:pt x="33" y="27"/>
                  </a:cubicBezTo>
                  <a:cubicBezTo>
                    <a:pt x="61" y="27"/>
                    <a:pt x="61" y="27"/>
                    <a:pt x="61" y="27"/>
                  </a:cubicBezTo>
                  <a:cubicBezTo>
                    <a:pt x="61" y="41"/>
                    <a:pt x="61" y="41"/>
                    <a:pt x="61" y="41"/>
                  </a:cubicBezTo>
                  <a:cubicBezTo>
                    <a:pt x="33" y="41"/>
                    <a:pt x="33" y="41"/>
                    <a:pt x="3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2" name="Freeform 39">
              <a:extLst>
                <a:ext uri="{FF2B5EF4-FFF2-40B4-BE49-F238E27FC236}">
                  <a16:creationId xmlns:a16="http://schemas.microsoft.com/office/drawing/2014/main" id="{644BE14E-EA94-5B64-6A69-FD38062EC86B}"/>
                </a:ext>
              </a:extLst>
            </p:cNvPr>
            <p:cNvSpPr>
              <a:spLocks/>
            </p:cNvSpPr>
            <p:nvPr/>
          </p:nvSpPr>
          <p:spPr bwMode="auto">
            <a:xfrm>
              <a:off x="3711576" y="-3175"/>
              <a:ext cx="63500" cy="85725"/>
            </a:xfrm>
            <a:custGeom>
              <a:avLst/>
              <a:gdLst>
                <a:gd name="T0" fmla="*/ 68 w 78"/>
                <a:gd name="T1" fmla="*/ 94 h 103"/>
                <a:gd name="T2" fmla="*/ 39 w 78"/>
                <a:gd name="T3" fmla="*/ 103 h 103"/>
                <a:gd name="T4" fmla="*/ 0 w 78"/>
                <a:gd name="T5" fmla="*/ 86 h 103"/>
                <a:gd name="T6" fmla="*/ 10 w 78"/>
                <a:gd name="T7" fmla="*/ 74 h 103"/>
                <a:gd name="T8" fmla="*/ 40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3" y="99"/>
                    <a:pt x="54" y="103"/>
                    <a:pt x="39" y="103"/>
                  </a:cubicBezTo>
                  <a:cubicBezTo>
                    <a:pt x="19" y="103"/>
                    <a:pt x="5" y="91"/>
                    <a:pt x="0" y="86"/>
                  </a:cubicBezTo>
                  <a:cubicBezTo>
                    <a:pt x="10" y="74"/>
                    <a:pt x="10" y="74"/>
                    <a:pt x="10" y="74"/>
                  </a:cubicBezTo>
                  <a:cubicBezTo>
                    <a:pt x="16" y="80"/>
                    <a:pt x="28" y="88"/>
                    <a:pt x="40" y="88"/>
                  </a:cubicBezTo>
                  <a:cubicBezTo>
                    <a:pt x="51" y="88"/>
                    <a:pt x="59" y="84"/>
                    <a:pt x="59" y="75"/>
                  </a:cubicBezTo>
                  <a:cubicBezTo>
                    <a:pt x="59" y="66"/>
                    <a:pt x="49" y="63"/>
                    <a:pt x="43" y="61"/>
                  </a:cubicBezTo>
                  <a:cubicBezTo>
                    <a:pt x="38"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4" y="89"/>
                    <a:pt x="6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3" name="Freeform 40">
              <a:extLst>
                <a:ext uri="{FF2B5EF4-FFF2-40B4-BE49-F238E27FC236}">
                  <a16:creationId xmlns:a16="http://schemas.microsoft.com/office/drawing/2014/main" id="{EF137B69-3191-B6FE-C47C-0D807733E2CB}"/>
                </a:ext>
              </a:extLst>
            </p:cNvPr>
            <p:cNvSpPr>
              <a:spLocks noEditPoints="1"/>
            </p:cNvSpPr>
            <p:nvPr/>
          </p:nvSpPr>
          <p:spPr bwMode="auto">
            <a:xfrm>
              <a:off x="2498726" y="157163"/>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6 h 136"/>
                <a:gd name="T12" fmla="*/ 113 w 113"/>
                <a:gd name="T13" fmla="*/ 68 h 136"/>
                <a:gd name="T14" fmla="*/ 92 w 113"/>
                <a:gd name="T15" fmla="*/ 119 h 136"/>
                <a:gd name="T16" fmla="*/ 78 w 113"/>
                <a:gd name="T17" fmla="*/ 28 h 136"/>
                <a:gd name="T18" fmla="*/ 45 w 113"/>
                <a:gd name="T19" fmla="*/ 15 h 136"/>
                <a:gd name="T20" fmla="*/ 20 w 113"/>
                <a:gd name="T21" fmla="*/ 15 h 136"/>
                <a:gd name="T22" fmla="*/ 20 w 113"/>
                <a:gd name="T23" fmla="*/ 119 h 136"/>
                <a:gd name="T24" fmla="*/ 45 w 113"/>
                <a:gd name="T25" fmla="*/ 119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5"/>
                    <a:pt x="92" y="16"/>
                  </a:cubicBezTo>
                  <a:cubicBezTo>
                    <a:pt x="103" y="27"/>
                    <a:pt x="113" y="44"/>
                    <a:pt x="113" y="68"/>
                  </a:cubicBezTo>
                  <a:cubicBezTo>
                    <a:pt x="113" y="91"/>
                    <a:pt x="104" y="108"/>
                    <a:pt x="92" y="119"/>
                  </a:cubicBezTo>
                  <a:close/>
                  <a:moveTo>
                    <a:pt x="78" y="28"/>
                  </a:moveTo>
                  <a:cubicBezTo>
                    <a:pt x="70" y="19"/>
                    <a:pt x="59" y="15"/>
                    <a:pt x="45" y="15"/>
                  </a:cubicBezTo>
                  <a:cubicBezTo>
                    <a:pt x="20" y="15"/>
                    <a:pt x="20" y="15"/>
                    <a:pt x="20" y="15"/>
                  </a:cubicBezTo>
                  <a:cubicBezTo>
                    <a:pt x="20" y="119"/>
                    <a:pt x="20" y="119"/>
                    <a:pt x="20" y="119"/>
                  </a:cubicBezTo>
                  <a:cubicBezTo>
                    <a:pt x="45" y="119"/>
                    <a:pt x="45" y="119"/>
                    <a:pt x="45" y="119"/>
                  </a:cubicBezTo>
                  <a:cubicBezTo>
                    <a:pt x="58" y="119"/>
                    <a:pt x="69" y="116"/>
                    <a:pt x="78" y="107"/>
                  </a:cubicBezTo>
                  <a:cubicBezTo>
                    <a:pt x="87" y="98"/>
                    <a:pt x="92" y="84"/>
                    <a:pt x="92" y="68"/>
                  </a:cubicBezTo>
                  <a:cubicBezTo>
                    <a:pt x="92" y="51"/>
                    <a:pt x="87" y="36"/>
                    <a:pt x="7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4" name="Freeform 41">
              <a:extLst>
                <a:ext uri="{FF2B5EF4-FFF2-40B4-BE49-F238E27FC236}">
                  <a16:creationId xmlns:a16="http://schemas.microsoft.com/office/drawing/2014/main" id="{821A2D0B-222A-FACB-58E1-95FBC0126991}"/>
                </a:ext>
              </a:extLst>
            </p:cNvPr>
            <p:cNvSpPr>
              <a:spLocks noEditPoints="1"/>
            </p:cNvSpPr>
            <p:nvPr/>
          </p:nvSpPr>
          <p:spPr bwMode="auto">
            <a:xfrm>
              <a:off x="2605088"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5" name="Rectangle 42">
              <a:extLst>
                <a:ext uri="{FF2B5EF4-FFF2-40B4-BE49-F238E27FC236}">
                  <a16:creationId xmlns:a16="http://schemas.microsoft.com/office/drawing/2014/main" id="{7DEFDA0D-DEC0-C80E-280E-37E6A828C659}"/>
                </a:ext>
              </a:extLst>
            </p:cNvPr>
            <p:cNvSpPr>
              <a:spLocks noChangeArrowheads="1"/>
            </p:cNvSpPr>
            <p:nvPr/>
          </p:nvSpPr>
          <p:spPr bwMode="auto">
            <a:xfrm>
              <a:off x="2697163" y="153988"/>
              <a:ext cx="15875" cy="1158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6" name="Freeform 43">
              <a:extLst>
                <a:ext uri="{FF2B5EF4-FFF2-40B4-BE49-F238E27FC236}">
                  <a16:creationId xmlns:a16="http://schemas.microsoft.com/office/drawing/2014/main" id="{E1B199F1-629A-2B40-F991-6A433992CFCB}"/>
                </a:ext>
              </a:extLst>
            </p:cNvPr>
            <p:cNvSpPr>
              <a:spLocks noEditPoints="1"/>
            </p:cNvSpPr>
            <p:nvPr/>
          </p:nvSpPr>
          <p:spPr bwMode="auto">
            <a:xfrm>
              <a:off x="2736851" y="150813"/>
              <a:ext cx="20638" cy="119063"/>
            </a:xfrm>
            <a:custGeom>
              <a:avLst/>
              <a:gdLst>
                <a:gd name="T0" fmla="*/ 12 w 25"/>
                <a:gd name="T1" fmla="*/ 25 h 144"/>
                <a:gd name="T2" fmla="*/ 0 w 25"/>
                <a:gd name="T3" fmla="*/ 13 h 144"/>
                <a:gd name="T4" fmla="*/ 12 w 25"/>
                <a:gd name="T5" fmla="*/ 0 h 144"/>
                <a:gd name="T6" fmla="*/ 25 w 25"/>
                <a:gd name="T7" fmla="*/ 12 h 144"/>
                <a:gd name="T8" fmla="*/ 12 w 25"/>
                <a:gd name="T9" fmla="*/ 25 h 144"/>
                <a:gd name="T10" fmla="*/ 3 w 25"/>
                <a:gd name="T11" fmla="*/ 144 h 144"/>
                <a:gd name="T12" fmla="*/ 3 w 25"/>
                <a:gd name="T13" fmla="*/ 45 h 144"/>
                <a:gd name="T14" fmla="*/ 22 w 25"/>
                <a:gd name="T15" fmla="*/ 45 h 144"/>
                <a:gd name="T16" fmla="*/ 22 w 25"/>
                <a:gd name="T17" fmla="*/ 144 h 144"/>
                <a:gd name="T18" fmla="*/ 3 w 25"/>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4">
                  <a:moveTo>
                    <a:pt x="12" y="25"/>
                  </a:moveTo>
                  <a:cubicBezTo>
                    <a:pt x="5" y="25"/>
                    <a:pt x="0" y="20"/>
                    <a:pt x="0" y="13"/>
                  </a:cubicBezTo>
                  <a:cubicBezTo>
                    <a:pt x="0" y="6"/>
                    <a:pt x="5" y="0"/>
                    <a:pt x="12" y="0"/>
                  </a:cubicBezTo>
                  <a:cubicBezTo>
                    <a:pt x="20" y="0"/>
                    <a:pt x="25" y="6"/>
                    <a:pt x="25" y="12"/>
                  </a:cubicBezTo>
                  <a:cubicBezTo>
                    <a:pt x="25" y="19"/>
                    <a:pt x="20" y="25"/>
                    <a:pt x="12"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7" name="Freeform 44">
              <a:extLst>
                <a:ext uri="{FF2B5EF4-FFF2-40B4-BE49-F238E27FC236}">
                  <a16:creationId xmlns:a16="http://schemas.microsoft.com/office/drawing/2014/main" id="{344578C9-CCB4-4F2D-6F97-A69FE48FE92E}"/>
                </a:ext>
              </a:extLst>
            </p:cNvPr>
            <p:cNvSpPr>
              <a:spLocks/>
            </p:cNvSpPr>
            <p:nvPr/>
          </p:nvSpPr>
          <p:spPr bwMode="auto">
            <a:xfrm>
              <a:off x="2768601" y="188913"/>
              <a:ext cx="79375" cy="80963"/>
            </a:xfrm>
            <a:custGeom>
              <a:avLst/>
              <a:gdLst>
                <a:gd name="T0" fmla="*/ 30 w 50"/>
                <a:gd name="T1" fmla="*/ 51 h 51"/>
                <a:gd name="T2" fmla="*/ 19 w 50"/>
                <a:gd name="T3" fmla="*/ 51 h 51"/>
                <a:gd name="T4" fmla="*/ 0 w 50"/>
                <a:gd name="T5" fmla="*/ 0 h 51"/>
                <a:gd name="T6" fmla="*/ 10 w 50"/>
                <a:gd name="T7" fmla="*/ 0 h 51"/>
                <a:gd name="T8" fmla="*/ 25 w 50"/>
                <a:gd name="T9" fmla="*/ 41 h 51"/>
                <a:gd name="T10" fmla="*/ 39 w 50"/>
                <a:gd name="T11" fmla="*/ 0 h 51"/>
                <a:gd name="T12" fmla="*/ 50 w 50"/>
                <a:gd name="T13" fmla="*/ 0 h 51"/>
                <a:gd name="T14" fmla="*/ 30 w 50"/>
                <a:gd name="T15" fmla="*/ 51 h 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 h="51">
                  <a:moveTo>
                    <a:pt x="30" y="51"/>
                  </a:moveTo>
                  <a:lnTo>
                    <a:pt x="19" y="51"/>
                  </a:lnTo>
                  <a:lnTo>
                    <a:pt x="0" y="0"/>
                  </a:lnTo>
                  <a:lnTo>
                    <a:pt x="10" y="0"/>
                  </a:lnTo>
                  <a:lnTo>
                    <a:pt x="25" y="41"/>
                  </a:lnTo>
                  <a:lnTo>
                    <a:pt x="39" y="0"/>
                  </a:lnTo>
                  <a:lnTo>
                    <a:pt x="50" y="0"/>
                  </a:lnTo>
                  <a:lnTo>
                    <a:pt x="30"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8" name="Freeform 45">
              <a:extLst>
                <a:ext uri="{FF2B5EF4-FFF2-40B4-BE49-F238E27FC236}">
                  <a16:creationId xmlns:a16="http://schemas.microsoft.com/office/drawing/2014/main" id="{2236A563-D056-2155-A154-64F4FBDBB116}"/>
                </a:ext>
              </a:extLst>
            </p:cNvPr>
            <p:cNvSpPr>
              <a:spLocks noEditPoints="1"/>
            </p:cNvSpPr>
            <p:nvPr/>
          </p:nvSpPr>
          <p:spPr bwMode="auto">
            <a:xfrm>
              <a:off x="28559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0"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 name="Freeform 46">
              <a:extLst>
                <a:ext uri="{FF2B5EF4-FFF2-40B4-BE49-F238E27FC236}">
                  <a16:creationId xmlns:a16="http://schemas.microsoft.com/office/drawing/2014/main" id="{F4BF70B8-9555-C261-D3C1-88BD30FC33CC}"/>
                </a:ext>
              </a:extLst>
            </p:cNvPr>
            <p:cNvSpPr>
              <a:spLocks/>
            </p:cNvSpPr>
            <p:nvPr/>
          </p:nvSpPr>
          <p:spPr bwMode="auto">
            <a:xfrm>
              <a:off x="2947988" y="185738"/>
              <a:ext cx="47625"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 name="Freeform 47">
              <a:extLst>
                <a:ext uri="{FF2B5EF4-FFF2-40B4-BE49-F238E27FC236}">
                  <a16:creationId xmlns:a16="http://schemas.microsoft.com/office/drawing/2014/main" id="{2EFAC510-CEEE-DA5A-FAA3-F170FED7622E}"/>
                </a:ext>
              </a:extLst>
            </p:cNvPr>
            <p:cNvSpPr>
              <a:spLocks noEditPoints="1"/>
            </p:cNvSpPr>
            <p:nvPr/>
          </p:nvSpPr>
          <p:spPr bwMode="auto">
            <a:xfrm>
              <a:off x="2998788" y="185738"/>
              <a:ext cx="74613" cy="85725"/>
            </a:xfrm>
            <a:custGeom>
              <a:avLst/>
              <a:gdLst>
                <a:gd name="T0" fmla="*/ 20 w 90"/>
                <a:gd name="T1" fmla="*/ 56 h 103"/>
                <a:gd name="T2" fmla="*/ 49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49" y="88"/>
                  </a:cubicBezTo>
                  <a:cubicBezTo>
                    <a:pt x="68" y="88"/>
                    <a:pt x="79" y="78"/>
                    <a:pt x="80" y="77"/>
                  </a:cubicBezTo>
                  <a:cubicBezTo>
                    <a:pt x="88" y="89"/>
                    <a:pt x="88" y="89"/>
                    <a:pt x="88" y="89"/>
                  </a:cubicBezTo>
                  <a:cubicBezTo>
                    <a:pt x="88" y="89"/>
                    <a:pt x="74"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8" y="14"/>
                    <a:pt x="20" y="29"/>
                    <a:pt x="19" y="42"/>
                  </a:cubicBezTo>
                  <a:cubicBezTo>
                    <a:pt x="71" y="42"/>
                    <a:pt x="71" y="42"/>
                    <a:pt x="71" y="42"/>
                  </a:cubicBezTo>
                  <a:cubicBezTo>
                    <a:pt x="71"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 name="Freeform 48">
              <a:extLst>
                <a:ext uri="{FF2B5EF4-FFF2-40B4-BE49-F238E27FC236}">
                  <a16:creationId xmlns:a16="http://schemas.microsoft.com/office/drawing/2014/main" id="{9F75901F-04A3-6B7A-4918-99E7F7C4A01F}"/>
                </a:ext>
              </a:extLst>
            </p:cNvPr>
            <p:cNvSpPr>
              <a:spLocks noEditPoints="1"/>
            </p:cNvSpPr>
            <p:nvPr/>
          </p:nvSpPr>
          <p:spPr bwMode="auto">
            <a:xfrm>
              <a:off x="3084513" y="153988"/>
              <a:ext cx="77788" cy="117475"/>
            </a:xfrm>
            <a:custGeom>
              <a:avLst/>
              <a:gdLst>
                <a:gd name="T0" fmla="*/ 78 w 94"/>
                <a:gd name="T1" fmla="*/ 141 h 143"/>
                <a:gd name="T2" fmla="*/ 75 w 94"/>
                <a:gd name="T3" fmla="*/ 125 h 143"/>
                <a:gd name="T4" fmla="*/ 42 w 94"/>
                <a:gd name="T5" fmla="*/ 143 h 143"/>
                <a:gd name="T6" fmla="*/ 0 w 94"/>
                <a:gd name="T7" fmla="*/ 91 h 143"/>
                <a:gd name="T8" fmla="*/ 44 w 94"/>
                <a:gd name="T9" fmla="*/ 40 h 143"/>
                <a:gd name="T10" fmla="*/ 75 w 94"/>
                <a:gd name="T11" fmla="*/ 58 h 143"/>
                <a:gd name="T12" fmla="*/ 75 w 94"/>
                <a:gd name="T13" fmla="*/ 0 h 143"/>
                <a:gd name="T14" fmla="*/ 94 w 94"/>
                <a:gd name="T15" fmla="*/ 0 h 143"/>
                <a:gd name="T16" fmla="*/ 94 w 94"/>
                <a:gd name="T17" fmla="*/ 141 h 143"/>
                <a:gd name="T18" fmla="*/ 78 w 94"/>
                <a:gd name="T19" fmla="*/ 141 h 143"/>
                <a:gd name="T20" fmla="*/ 48 w 94"/>
                <a:gd name="T21" fmla="*/ 54 h 143"/>
                <a:gd name="T22" fmla="*/ 19 w 94"/>
                <a:gd name="T23" fmla="*/ 90 h 143"/>
                <a:gd name="T24" fmla="*/ 47 w 94"/>
                <a:gd name="T25" fmla="*/ 127 h 143"/>
                <a:gd name="T26" fmla="*/ 75 w 94"/>
                <a:gd name="T27" fmla="*/ 90 h 143"/>
                <a:gd name="T28" fmla="*/ 48 w 94"/>
                <a:gd name="T29" fmla="*/ 5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43">
                  <a:moveTo>
                    <a:pt x="78" y="141"/>
                  </a:moveTo>
                  <a:cubicBezTo>
                    <a:pt x="75" y="125"/>
                    <a:pt x="75" y="125"/>
                    <a:pt x="75" y="125"/>
                  </a:cubicBezTo>
                  <a:cubicBezTo>
                    <a:pt x="74" y="126"/>
                    <a:pt x="65" y="143"/>
                    <a:pt x="42" y="143"/>
                  </a:cubicBezTo>
                  <a:cubicBezTo>
                    <a:pt x="16" y="143"/>
                    <a:pt x="0" y="121"/>
                    <a:pt x="0" y="91"/>
                  </a:cubicBezTo>
                  <a:cubicBezTo>
                    <a:pt x="0" y="62"/>
                    <a:pt x="18" y="40"/>
                    <a:pt x="44" y="40"/>
                  </a:cubicBezTo>
                  <a:cubicBezTo>
                    <a:pt x="65" y="40"/>
                    <a:pt x="74" y="56"/>
                    <a:pt x="75" y="58"/>
                  </a:cubicBezTo>
                  <a:cubicBezTo>
                    <a:pt x="75" y="0"/>
                    <a:pt x="75" y="0"/>
                    <a:pt x="75" y="0"/>
                  </a:cubicBezTo>
                  <a:cubicBezTo>
                    <a:pt x="94" y="0"/>
                    <a:pt x="94" y="0"/>
                    <a:pt x="94" y="0"/>
                  </a:cubicBezTo>
                  <a:cubicBezTo>
                    <a:pt x="94" y="141"/>
                    <a:pt x="94" y="141"/>
                    <a:pt x="94" y="141"/>
                  </a:cubicBezTo>
                  <a:cubicBezTo>
                    <a:pt x="78" y="141"/>
                    <a:pt x="78" y="141"/>
                    <a:pt x="78" y="141"/>
                  </a:cubicBezTo>
                  <a:close/>
                  <a:moveTo>
                    <a:pt x="48" y="54"/>
                  </a:moveTo>
                  <a:cubicBezTo>
                    <a:pt x="30" y="54"/>
                    <a:pt x="19" y="71"/>
                    <a:pt x="19" y="90"/>
                  </a:cubicBezTo>
                  <a:cubicBezTo>
                    <a:pt x="19" y="110"/>
                    <a:pt x="29" y="127"/>
                    <a:pt x="47" y="127"/>
                  </a:cubicBezTo>
                  <a:cubicBezTo>
                    <a:pt x="64" y="127"/>
                    <a:pt x="75" y="110"/>
                    <a:pt x="75" y="90"/>
                  </a:cubicBezTo>
                  <a:cubicBezTo>
                    <a:pt x="76" y="71"/>
                    <a:pt x="66" y="54"/>
                    <a:pt x="48"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 name="Freeform 49">
              <a:extLst>
                <a:ext uri="{FF2B5EF4-FFF2-40B4-BE49-F238E27FC236}">
                  <a16:creationId xmlns:a16="http://schemas.microsoft.com/office/drawing/2014/main" id="{746411D7-FE52-9D4A-5F9C-E781E2B0A65A}"/>
                </a:ext>
              </a:extLst>
            </p:cNvPr>
            <p:cNvSpPr>
              <a:spLocks/>
            </p:cNvSpPr>
            <p:nvPr/>
          </p:nvSpPr>
          <p:spPr bwMode="auto">
            <a:xfrm>
              <a:off x="3209926" y="152400"/>
              <a:ext cx="53975" cy="117475"/>
            </a:xfrm>
            <a:custGeom>
              <a:avLst/>
              <a:gdLst>
                <a:gd name="T0" fmla="*/ 61 w 64"/>
                <a:gd name="T1" fmla="*/ 18 h 142"/>
                <a:gd name="T2" fmla="*/ 49 w 64"/>
                <a:gd name="T3" fmla="*/ 15 h 142"/>
                <a:gd name="T4" fmla="*/ 36 w 64"/>
                <a:gd name="T5" fmla="*/ 21 h 142"/>
                <a:gd name="T6" fmla="*/ 34 w 64"/>
                <a:gd name="T7" fmla="*/ 35 h 142"/>
                <a:gd name="T8" fmla="*/ 34 w 64"/>
                <a:gd name="T9" fmla="*/ 43 h 142"/>
                <a:gd name="T10" fmla="*/ 59 w 64"/>
                <a:gd name="T11" fmla="*/ 43 h 142"/>
                <a:gd name="T12" fmla="*/ 59 w 64"/>
                <a:gd name="T13" fmla="*/ 57 h 142"/>
                <a:gd name="T14" fmla="*/ 34 w 64"/>
                <a:gd name="T15" fmla="*/ 57 h 142"/>
                <a:gd name="T16" fmla="*/ 34 w 64"/>
                <a:gd name="T17" fmla="*/ 142 h 142"/>
                <a:gd name="T18" fmla="*/ 15 w 64"/>
                <a:gd name="T19" fmla="*/ 142 h 142"/>
                <a:gd name="T20" fmla="*/ 15 w 64"/>
                <a:gd name="T21" fmla="*/ 57 h 142"/>
                <a:gd name="T22" fmla="*/ 0 w 64"/>
                <a:gd name="T23" fmla="*/ 57 h 142"/>
                <a:gd name="T24" fmla="*/ 0 w 64"/>
                <a:gd name="T25" fmla="*/ 43 h 142"/>
                <a:gd name="T26" fmla="*/ 15 w 64"/>
                <a:gd name="T27" fmla="*/ 43 h 142"/>
                <a:gd name="T28" fmla="*/ 15 w 64"/>
                <a:gd name="T29" fmla="*/ 32 h 142"/>
                <a:gd name="T30" fmla="*/ 22 w 64"/>
                <a:gd name="T31" fmla="*/ 9 h 142"/>
                <a:gd name="T32" fmla="*/ 45 w 64"/>
                <a:gd name="T33" fmla="*/ 0 h 142"/>
                <a:gd name="T34" fmla="*/ 64 w 64"/>
                <a:gd name="T35" fmla="*/ 4 h 142"/>
                <a:gd name="T36" fmla="*/ 61 w 64"/>
                <a:gd name="T37" fmla="*/ 1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 h="142">
                  <a:moveTo>
                    <a:pt x="61" y="18"/>
                  </a:moveTo>
                  <a:cubicBezTo>
                    <a:pt x="61" y="18"/>
                    <a:pt x="55" y="15"/>
                    <a:pt x="49" y="15"/>
                  </a:cubicBezTo>
                  <a:cubicBezTo>
                    <a:pt x="43" y="15"/>
                    <a:pt x="39" y="17"/>
                    <a:pt x="36" y="21"/>
                  </a:cubicBezTo>
                  <a:cubicBezTo>
                    <a:pt x="34" y="24"/>
                    <a:pt x="34" y="29"/>
                    <a:pt x="34" y="35"/>
                  </a:cubicBezTo>
                  <a:cubicBezTo>
                    <a:pt x="34" y="43"/>
                    <a:pt x="34" y="43"/>
                    <a:pt x="34" y="43"/>
                  </a:cubicBezTo>
                  <a:cubicBezTo>
                    <a:pt x="59" y="43"/>
                    <a:pt x="59" y="43"/>
                    <a:pt x="59" y="43"/>
                  </a:cubicBezTo>
                  <a:cubicBezTo>
                    <a:pt x="59" y="57"/>
                    <a:pt x="59" y="57"/>
                    <a:pt x="59" y="57"/>
                  </a:cubicBezTo>
                  <a:cubicBezTo>
                    <a:pt x="34" y="57"/>
                    <a:pt x="34" y="57"/>
                    <a:pt x="34" y="57"/>
                  </a:cubicBezTo>
                  <a:cubicBezTo>
                    <a:pt x="34" y="142"/>
                    <a:pt x="34" y="142"/>
                    <a:pt x="34" y="142"/>
                  </a:cubicBezTo>
                  <a:cubicBezTo>
                    <a:pt x="15" y="142"/>
                    <a:pt x="15" y="142"/>
                    <a:pt x="15" y="142"/>
                  </a:cubicBezTo>
                  <a:cubicBezTo>
                    <a:pt x="15" y="57"/>
                    <a:pt x="15" y="57"/>
                    <a:pt x="15" y="57"/>
                  </a:cubicBezTo>
                  <a:cubicBezTo>
                    <a:pt x="0" y="57"/>
                    <a:pt x="0" y="57"/>
                    <a:pt x="0" y="57"/>
                  </a:cubicBezTo>
                  <a:cubicBezTo>
                    <a:pt x="0" y="43"/>
                    <a:pt x="0" y="43"/>
                    <a:pt x="0" y="43"/>
                  </a:cubicBezTo>
                  <a:cubicBezTo>
                    <a:pt x="15" y="43"/>
                    <a:pt x="15" y="43"/>
                    <a:pt x="15" y="43"/>
                  </a:cubicBezTo>
                  <a:cubicBezTo>
                    <a:pt x="15" y="32"/>
                    <a:pt x="15" y="32"/>
                    <a:pt x="15" y="32"/>
                  </a:cubicBezTo>
                  <a:cubicBezTo>
                    <a:pt x="15" y="21"/>
                    <a:pt x="18" y="14"/>
                    <a:pt x="22" y="9"/>
                  </a:cubicBezTo>
                  <a:cubicBezTo>
                    <a:pt x="27" y="4"/>
                    <a:pt x="34" y="0"/>
                    <a:pt x="45" y="0"/>
                  </a:cubicBezTo>
                  <a:cubicBezTo>
                    <a:pt x="55" y="0"/>
                    <a:pt x="62" y="3"/>
                    <a:pt x="64" y="4"/>
                  </a:cubicBezTo>
                  <a:lnTo>
                    <a:pt x="61"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3" name="Freeform 50">
              <a:extLst>
                <a:ext uri="{FF2B5EF4-FFF2-40B4-BE49-F238E27FC236}">
                  <a16:creationId xmlns:a16="http://schemas.microsoft.com/office/drawing/2014/main" id="{71C2BF5D-0F27-5DC4-E839-53363129AF20}"/>
                </a:ext>
              </a:extLst>
            </p:cNvPr>
            <p:cNvSpPr>
              <a:spLocks/>
            </p:cNvSpPr>
            <p:nvPr/>
          </p:nvSpPr>
          <p:spPr bwMode="auto">
            <a:xfrm>
              <a:off x="3270251" y="185738"/>
              <a:ext cx="46038"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 name="Freeform 51">
              <a:extLst>
                <a:ext uri="{FF2B5EF4-FFF2-40B4-BE49-F238E27FC236}">
                  <a16:creationId xmlns:a16="http://schemas.microsoft.com/office/drawing/2014/main" id="{6AAE8FD2-F294-9C4A-F94A-068B4B7ABCFB}"/>
                </a:ext>
              </a:extLst>
            </p:cNvPr>
            <p:cNvSpPr>
              <a:spLocks noEditPoints="1"/>
            </p:cNvSpPr>
            <p:nvPr/>
          </p:nvSpPr>
          <p:spPr bwMode="auto">
            <a:xfrm>
              <a:off x="3321051" y="185738"/>
              <a:ext cx="79375" cy="85725"/>
            </a:xfrm>
            <a:custGeom>
              <a:avLst/>
              <a:gdLst>
                <a:gd name="T0" fmla="*/ 48 w 96"/>
                <a:gd name="T1" fmla="*/ 102 h 102"/>
                <a:gd name="T2" fmla="*/ 0 w 96"/>
                <a:gd name="T3" fmla="*/ 51 h 102"/>
                <a:gd name="T4" fmla="*/ 48 w 96"/>
                <a:gd name="T5" fmla="*/ 0 h 102"/>
                <a:gd name="T6" fmla="*/ 96 w 96"/>
                <a:gd name="T7" fmla="*/ 51 h 102"/>
                <a:gd name="T8" fmla="*/ 48 w 96"/>
                <a:gd name="T9" fmla="*/ 102 h 102"/>
                <a:gd name="T10" fmla="*/ 48 w 96"/>
                <a:gd name="T11" fmla="*/ 14 h 102"/>
                <a:gd name="T12" fmla="*/ 20 w 96"/>
                <a:gd name="T13" fmla="*/ 51 h 102"/>
                <a:gd name="T14" fmla="*/ 48 w 96"/>
                <a:gd name="T15" fmla="*/ 88 h 102"/>
                <a:gd name="T16" fmla="*/ 77 w 96"/>
                <a:gd name="T17" fmla="*/ 51 h 102"/>
                <a:gd name="T18" fmla="*/ 48 w 96"/>
                <a:gd name="T19" fmla="*/ 14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102">
                  <a:moveTo>
                    <a:pt x="48" y="102"/>
                  </a:moveTo>
                  <a:cubicBezTo>
                    <a:pt x="20" y="102"/>
                    <a:pt x="0" y="82"/>
                    <a:pt x="0" y="51"/>
                  </a:cubicBezTo>
                  <a:cubicBezTo>
                    <a:pt x="0" y="20"/>
                    <a:pt x="20" y="0"/>
                    <a:pt x="48" y="0"/>
                  </a:cubicBezTo>
                  <a:cubicBezTo>
                    <a:pt x="77" y="0"/>
                    <a:pt x="96" y="20"/>
                    <a:pt x="96" y="51"/>
                  </a:cubicBezTo>
                  <a:cubicBezTo>
                    <a:pt x="96" y="82"/>
                    <a:pt x="77" y="102"/>
                    <a:pt x="48" y="102"/>
                  </a:cubicBezTo>
                  <a:close/>
                  <a:moveTo>
                    <a:pt x="48" y="14"/>
                  </a:moveTo>
                  <a:cubicBezTo>
                    <a:pt x="30" y="14"/>
                    <a:pt x="20" y="29"/>
                    <a:pt x="20" y="51"/>
                  </a:cubicBezTo>
                  <a:cubicBezTo>
                    <a:pt x="20" y="72"/>
                    <a:pt x="30" y="88"/>
                    <a:pt x="48" y="88"/>
                  </a:cubicBezTo>
                  <a:cubicBezTo>
                    <a:pt x="67" y="88"/>
                    <a:pt x="77" y="72"/>
                    <a:pt x="77" y="51"/>
                  </a:cubicBezTo>
                  <a:cubicBezTo>
                    <a:pt x="77" y="29"/>
                    <a:pt x="67" y="14"/>
                    <a:pt x="48"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 name="Freeform 52">
              <a:extLst>
                <a:ext uri="{FF2B5EF4-FFF2-40B4-BE49-F238E27FC236}">
                  <a16:creationId xmlns:a16="http://schemas.microsoft.com/office/drawing/2014/main" id="{C590DB0F-DC19-CD6D-2F4D-61479185D8A5}"/>
                </a:ext>
              </a:extLst>
            </p:cNvPr>
            <p:cNvSpPr>
              <a:spLocks/>
            </p:cNvSpPr>
            <p:nvPr/>
          </p:nvSpPr>
          <p:spPr bwMode="auto">
            <a:xfrm>
              <a:off x="3419476" y="185738"/>
              <a:ext cx="117475" cy="84138"/>
            </a:xfrm>
            <a:custGeom>
              <a:avLst/>
              <a:gdLst>
                <a:gd name="T0" fmla="*/ 123 w 142"/>
                <a:gd name="T1" fmla="*/ 101 h 101"/>
                <a:gd name="T2" fmla="*/ 123 w 142"/>
                <a:gd name="T3" fmla="*/ 39 h 101"/>
                <a:gd name="T4" fmla="*/ 106 w 142"/>
                <a:gd name="T5" fmla="*/ 16 h 101"/>
                <a:gd name="T6" fmla="*/ 80 w 142"/>
                <a:gd name="T7" fmla="*/ 41 h 101"/>
                <a:gd name="T8" fmla="*/ 80 w 142"/>
                <a:gd name="T9" fmla="*/ 101 h 101"/>
                <a:gd name="T10" fmla="*/ 62 w 142"/>
                <a:gd name="T11" fmla="*/ 101 h 101"/>
                <a:gd name="T12" fmla="*/ 62 w 142"/>
                <a:gd name="T13" fmla="*/ 39 h 101"/>
                <a:gd name="T14" fmla="*/ 44 w 142"/>
                <a:gd name="T15" fmla="*/ 16 h 101"/>
                <a:gd name="T16" fmla="*/ 19 w 142"/>
                <a:gd name="T17" fmla="*/ 41 h 101"/>
                <a:gd name="T18" fmla="*/ 19 w 142"/>
                <a:gd name="T19" fmla="*/ 101 h 101"/>
                <a:gd name="T20" fmla="*/ 0 w 142"/>
                <a:gd name="T21" fmla="*/ 101 h 101"/>
                <a:gd name="T22" fmla="*/ 0 w 142"/>
                <a:gd name="T23" fmla="*/ 2 h 101"/>
                <a:gd name="T24" fmla="*/ 18 w 142"/>
                <a:gd name="T25" fmla="*/ 2 h 101"/>
                <a:gd name="T26" fmla="*/ 19 w 142"/>
                <a:gd name="T27" fmla="*/ 20 h 101"/>
                <a:gd name="T28" fmla="*/ 51 w 142"/>
                <a:gd name="T29" fmla="*/ 0 h 101"/>
                <a:gd name="T30" fmla="*/ 79 w 142"/>
                <a:gd name="T31" fmla="*/ 21 h 101"/>
                <a:gd name="T32" fmla="*/ 112 w 142"/>
                <a:gd name="T33" fmla="*/ 0 h 101"/>
                <a:gd name="T34" fmla="*/ 142 w 142"/>
                <a:gd name="T35" fmla="*/ 34 h 101"/>
                <a:gd name="T36" fmla="*/ 142 w 142"/>
                <a:gd name="T37" fmla="*/ 101 h 101"/>
                <a:gd name="T38" fmla="*/ 123 w 142"/>
                <a:gd name="T39"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2" h="101">
                  <a:moveTo>
                    <a:pt x="123" y="101"/>
                  </a:moveTo>
                  <a:cubicBezTo>
                    <a:pt x="123" y="39"/>
                    <a:pt x="123" y="39"/>
                    <a:pt x="123" y="39"/>
                  </a:cubicBezTo>
                  <a:cubicBezTo>
                    <a:pt x="123" y="26"/>
                    <a:pt x="120" y="16"/>
                    <a:pt x="106" y="16"/>
                  </a:cubicBezTo>
                  <a:cubicBezTo>
                    <a:pt x="91" y="16"/>
                    <a:pt x="81" y="34"/>
                    <a:pt x="80" y="41"/>
                  </a:cubicBezTo>
                  <a:cubicBezTo>
                    <a:pt x="80" y="101"/>
                    <a:pt x="80" y="101"/>
                    <a:pt x="80" y="101"/>
                  </a:cubicBezTo>
                  <a:cubicBezTo>
                    <a:pt x="62" y="101"/>
                    <a:pt x="62" y="101"/>
                    <a:pt x="62" y="101"/>
                  </a:cubicBezTo>
                  <a:cubicBezTo>
                    <a:pt x="62" y="39"/>
                    <a:pt x="62" y="39"/>
                    <a:pt x="62" y="39"/>
                  </a:cubicBezTo>
                  <a:cubicBezTo>
                    <a:pt x="62" y="26"/>
                    <a:pt x="59" y="16"/>
                    <a:pt x="44" y="16"/>
                  </a:cubicBezTo>
                  <a:cubicBezTo>
                    <a:pt x="30" y="16"/>
                    <a:pt x="20" y="34"/>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5" y="9"/>
                    <a:pt x="37" y="0"/>
                    <a:pt x="51" y="0"/>
                  </a:cubicBezTo>
                  <a:cubicBezTo>
                    <a:pt x="64" y="0"/>
                    <a:pt x="75" y="6"/>
                    <a:pt x="79" y="21"/>
                  </a:cubicBezTo>
                  <a:cubicBezTo>
                    <a:pt x="86" y="9"/>
                    <a:pt x="98" y="0"/>
                    <a:pt x="112" y="0"/>
                  </a:cubicBezTo>
                  <a:cubicBezTo>
                    <a:pt x="128" y="0"/>
                    <a:pt x="142" y="9"/>
                    <a:pt x="142" y="34"/>
                  </a:cubicBezTo>
                  <a:cubicBezTo>
                    <a:pt x="142" y="101"/>
                    <a:pt x="142" y="101"/>
                    <a:pt x="142" y="101"/>
                  </a:cubicBezTo>
                  <a:cubicBezTo>
                    <a:pt x="123" y="101"/>
                    <a:pt x="123" y="101"/>
                    <a:pt x="123"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6" name="Freeform 53">
              <a:extLst>
                <a:ext uri="{FF2B5EF4-FFF2-40B4-BE49-F238E27FC236}">
                  <a16:creationId xmlns:a16="http://schemas.microsoft.com/office/drawing/2014/main" id="{975A0B57-FD60-D7A6-C45A-346EA17AEAA2}"/>
                </a:ext>
              </a:extLst>
            </p:cNvPr>
            <p:cNvSpPr>
              <a:spLocks/>
            </p:cNvSpPr>
            <p:nvPr/>
          </p:nvSpPr>
          <p:spPr bwMode="auto">
            <a:xfrm>
              <a:off x="3594101" y="157163"/>
              <a:ext cx="69850" cy="112713"/>
            </a:xfrm>
            <a:custGeom>
              <a:avLst/>
              <a:gdLst>
                <a:gd name="T0" fmla="*/ 0 w 44"/>
                <a:gd name="T1" fmla="*/ 71 h 71"/>
                <a:gd name="T2" fmla="*/ 0 w 44"/>
                <a:gd name="T3" fmla="*/ 0 h 71"/>
                <a:gd name="T4" fmla="*/ 43 w 44"/>
                <a:gd name="T5" fmla="*/ 0 h 71"/>
                <a:gd name="T6" fmla="*/ 43 w 44"/>
                <a:gd name="T7" fmla="*/ 8 h 71"/>
                <a:gd name="T8" fmla="*/ 10 w 44"/>
                <a:gd name="T9" fmla="*/ 8 h 71"/>
                <a:gd name="T10" fmla="*/ 10 w 44"/>
                <a:gd name="T11" fmla="*/ 29 h 71"/>
                <a:gd name="T12" fmla="*/ 41 w 44"/>
                <a:gd name="T13" fmla="*/ 29 h 71"/>
                <a:gd name="T14" fmla="*/ 41 w 44"/>
                <a:gd name="T15" fmla="*/ 38 h 71"/>
                <a:gd name="T16" fmla="*/ 10 w 44"/>
                <a:gd name="T17" fmla="*/ 38 h 71"/>
                <a:gd name="T18" fmla="*/ 10 w 44"/>
                <a:gd name="T19" fmla="*/ 62 h 71"/>
                <a:gd name="T20" fmla="*/ 44 w 44"/>
                <a:gd name="T21" fmla="*/ 62 h 71"/>
                <a:gd name="T22" fmla="*/ 44 w 44"/>
                <a:gd name="T23" fmla="*/ 71 h 71"/>
                <a:gd name="T24" fmla="*/ 0 w 44"/>
                <a:gd name="T25" fmla="*/ 71 h 71"/>
                <a:gd name="T26" fmla="*/ 0 w 44"/>
                <a:gd name="T27"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71">
                  <a:moveTo>
                    <a:pt x="0" y="71"/>
                  </a:moveTo>
                  <a:lnTo>
                    <a:pt x="0" y="0"/>
                  </a:lnTo>
                  <a:lnTo>
                    <a:pt x="43" y="0"/>
                  </a:lnTo>
                  <a:lnTo>
                    <a:pt x="43" y="8"/>
                  </a:lnTo>
                  <a:lnTo>
                    <a:pt x="10" y="8"/>
                  </a:lnTo>
                  <a:lnTo>
                    <a:pt x="10" y="29"/>
                  </a:lnTo>
                  <a:lnTo>
                    <a:pt x="41" y="29"/>
                  </a:lnTo>
                  <a:lnTo>
                    <a:pt x="41" y="38"/>
                  </a:lnTo>
                  <a:lnTo>
                    <a:pt x="10" y="38"/>
                  </a:lnTo>
                  <a:lnTo>
                    <a:pt x="10" y="62"/>
                  </a:lnTo>
                  <a:lnTo>
                    <a:pt x="44" y="62"/>
                  </a:lnTo>
                  <a:lnTo>
                    <a:pt x="44" y="71"/>
                  </a:lnTo>
                  <a:lnTo>
                    <a:pt x="0" y="71"/>
                  </a:lnTo>
                  <a:lnTo>
                    <a:pt x="0" y="7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7" name="Freeform 54">
              <a:extLst>
                <a:ext uri="{FF2B5EF4-FFF2-40B4-BE49-F238E27FC236}">
                  <a16:creationId xmlns:a16="http://schemas.microsoft.com/office/drawing/2014/main" id="{E8018739-B110-09C4-D3DE-76CFD23BB4E9}"/>
                </a:ext>
              </a:extLst>
            </p:cNvPr>
            <p:cNvSpPr>
              <a:spLocks/>
            </p:cNvSpPr>
            <p:nvPr/>
          </p:nvSpPr>
          <p:spPr bwMode="auto">
            <a:xfrm>
              <a:off x="3671888" y="188913"/>
              <a:ext cx="77788" cy="80963"/>
            </a:xfrm>
            <a:custGeom>
              <a:avLst/>
              <a:gdLst>
                <a:gd name="T0" fmla="*/ 38 w 49"/>
                <a:gd name="T1" fmla="*/ 51 h 51"/>
                <a:gd name="T2" fmla="*/ 24 w 49"/>
                <a:gd name="T3" fmla="*/ 30 h 51"/>
                <a:gd name="T4" fmla="*/ 11 w 49"/>
                <a:gd name="T5" fmla="*/ 51 h 51"/>
                <a:gd name="T6" fmla="*/ 0 w 49"/>
                <a:gd name="T7" fmla="*/ 51 h 51"/>
                <a:gd name="T8" fmla="*/ 18 w 49"/>
                <a:gd name="T9" fmla="*/ 25 h 51"/>
                <a:gd name="T10" fmla="*/ 1 w 49"/>
                <a:gd name="T11" fmla="*/ 0 h 51"/>
                <a:gd name="T12" fmla="*/ 12 w 49"/>
                <a:gd name="T13" fmla="*/ 0 h 51"/>
                <a:gd name="T14" fmla="*/ 25 w 49"/>
                <a:gd name="T15" fmla="*/ 19 h 51"/>
                <a:gd name="T16" fmla="*/ 37 w 49"/>
                <a:gd name="T17" fmla="*/ 0 h 51"/>
                <a:gd name="T18" fmla="*/ 48 w 49"/>
                <a:gd name="T19" fmla="*/ 0 h 51"/>
                <a:gd name="T20" fmla="*/ 30 w 49"/>
                <a:gd name="T21" fmla="*/ 25 h 51"/>
                <a:gd name="T22" fmla="*/ 49 w 49"/>
                <a:gd name="T23" fmla="*/ 51 h 51"/>
                <a:gd name="T24" fmla="*/ 38 w 49"/>
                <a:gd name="T2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1">
                  <a:moveTo>
                    <a:pt x="38" y="51"/>
                  </a:moveTo>
                  <a:lnTo>
                    <a:pt x="24" y="30"/>
                  </a:lnTo>
                  <a:lnTo>
                    <a:pt x="11" y="51"/>
                  </a:lnTo>
                  <a:lnTo>
                    <a:pt x="0" y="51"/>
                  </a:lnTo>
                  <a:lnTo>
                    <a:pt x="18" y="25"/>
                  </a:lnTo>
                  <a:lnTo>
                    <a:pt x="1" y="0"/>
                  </a:lnTo>
                  <a:lnTo>
                    <a:pt x="12" y="0"/>
                  </a:lnTo>
                  <a:lnTo>
                    <a:pt x="25" y="19"/>
                  </a:lnTo>
                  <a:lnTo>
                    <a:pt x="37" y="0"/>
                  </a:lnTo>
                  <a:lnTo>
                    <a:pt x="48" y="0"/>
                  </a:lnTo>
                  <a:lnTo>
                    <a:pt x="30" y="25"/>
                  </a:lnTo>
                  <a:lnTo>
                    <a:pt x="49" y="51"/>
                  </a:lnTo>
                  <a:lnTo>
                    <a:pt x="38"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8" name="Freeform 55">
              <a:extLst>
                <a:ext uri="{FF2B5EF4-FFF2-40B4-BE49-F238E27FC236}">
                  <a16:creationId xmlns:a16="http://schemas.microsoft.com/office/drawing/2014/main" id="{6262A5DA-588E-44E3-D3E5-B27EFDFBA451}"/>
                </a:ext>
              </a:extLst>
            </p:cNvPr>
            <p:cNvSpPr>
              <a:spLocks noEditPoints="1"/>
            </p:cNvSpPr>
            <p:nvPr/>
          </p:nvSpPr>
          <p:spPr bwMode="auto">
            <a:xfrm>
              <a:off x="3763963" y="185738"/>
              <a:ext cx="77788" cy="114300"/>
            </a:xfrm>
            <a:custGeom>
              <a:avLst/>
              <a:gdLst>
                <a:gd name="T0" fmla="*/ 49 w 94"/>
                <a:gd name="T1" fmla="*/ 102 h 136"/>
                <a:gd name="T2" fmla="*/ 18 w 94"/>
                <a:gd name="T3" fmla="*/ 85 h 136"/>
                <a:gd name="T4" fmla="*/ 18 w 94"/>
                <a:gd name="T5" fmla="*/ 136 h 136"/>
                <a:gd name="T6" fmla="*/ 0 w 94"/>
                <a:gd name="T7" fmla="*/ 136 h 136"/>
                <a:gd name="T8" fmla="*/ 0 w 94"/>
                <a:gd name="T9" fmla="*/ 1 h 136"/>
                <a:gd name="T10" fmla="*/ 17 w 94"/>
                <a:gd name="T11" fmla="*/ 1 h 136"/>
                <a:gd name="T12" fmla="*/ 18 w 94"/>
                <a:gd name="T13" fmla="*/ 17 h 136"/>
                <a:gd name="T14" fmla="*/ 51 w 94"/>
                <a:gd name="T15" fmla="*/ 0 h 136"/>
                <a:gd name="T16" fmla="*/ 94 w 94"/>
                <a:gd name="T17" fmla="*/ 51 h 136"/>
                <a:gd name="T18" fmla="*/ 49 w 94"/>
                <a:gd name="T19" fmla="*/ 102 h 136"/>
                <a:gd name="T20" fmla="*/ 46 w 94"/>
                <a:gd name="T21" fmla="*/ 14 h 136"/>
                <a:gd name="T22" fmla="*/ 17 w 94"/>
                <a:gd name="T23" fmla="*/ 50 h 136"/>
                <a:gd name="T24" fmla="*/ 45 w 94"/>
                <a:gd name="T25" fmla="*/ 87 h 136"/>
                <a:gd name="T26" fmla="*/ 74 w 94"/>
                <a:gd name="T27" fmla="*/ 50 h 136"/>
                <a:gd name="T28" fmla="*/ 46 w 94"/>
                <a:gd name="T29" fmla="*/ 1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36">
                  <a:moveTo>
                    <a:pt x="49" y="102"/>
                  </a:moveTo>
                  <a:cubicBezTo>
                    <a:pt x="29" y="102"/>
                    <a:pt x="21" y="89"/>
                    <a:pt x="18" y="85"/>
                  </a:cubicBezTo>
                  <a:cubicBezTo>
                    <a:pt x="18" y="136"/>
                    <a:pt x="18" y="136"/>
                    <a:pt x="18" y="136"/>
                  </a:cubicBezTo>
                  <a:cubicBezTo>
                    <a:pt x="0" y="136"/>
                    <a:pt x="0" y="136"/>
                    <a:pt x="0" y="136"/>
                  </a:cubicBezTo>
                  <a:cubicBezTo>
                    <a:pt x="0" y="1"/>
                    <a:pt x="0" y="1"/>
                    <a:pt x="0" y="1"/>
                  </a:cubicBezTo>
                  <a:cubicBezTo>
                    <a:pt x="17" y="1"/>
                    <a:pt x="17" y="1"/>
                    <a:pt x="17" y="1"/>
                  </a:cubicBezTo>
                  <a:cubicBezTo>
                    <a:pt x="18" y="17"/>
                    <a:pt x="18" y="17"/>
                    <a:pt x="18" y="17"/>
                  </a:cubicBezTo>
                  <a:cubicBezTo>
                    <a:pt x="20" y="15"/>
                    <a:pt x="30" y="0"/>
                    <a:pt x="51" y="0"/>
                  </a:cubicBezTo>
                  <a:cubicBezTo>
                    <a:pt x="78" y="0"/>
                    <a:pt x="94" y="21"/>
                    <a:pt x="94" y="51"/>
                  </a:cubicBezTo>
                  <a:cubicBezTo>
                    <a:pt x="93" y="81"/>
                    <a:pt x="75" y="102"/>
                    <a:pt x="49" y="102"/>
                  </a:cubicBezTo>
                  <a:close/>
                  <a:moveTo>
                    <a:pt x="46" y="14"/>
                  </a:moveTo>
                  <a:cubicBezTo>
                    <a:pt x="29" y="14"/>
                    <a:pt x="17" y="31"/>
                    <a:pt x="17" y="50"/>
                  </a:cubicBezTo>
                  <a:cubicBezTo>
                    <a:pt x="17" y="70"/>
                    <a:pt x="28" y="87"/>
                    <a:pt x="45" y="87"/>
                  </a:cubicBezTo>
                  <a:cubicBezTo>
                    <a:pt x="62" y="87"/>
                    <a:pt x="74" y="70"/>
                    <a:pt x="74" y="50"/>
                  </a:cubicBezTo>
                  <a:cubicBezTo>
                    <a:pt x="74" y="31"/>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9" name="Freeform 56">
              <a:extLst>
                <a:ext uri="{FF2B5EF4-FFF2-40B4-BE49-F238E27FC236}">
                  <a16:creationId xmlns:a16="http://schemas.microsoft.com/office/drawing/2014/main" id="{35512E43-0E79-8BBC-F997-A442D44277DD}"/>
                </a:ext>
              </a:extLst>
            </p:cNvPr>
            <p:cNvSpPr>
              <a:spLocks noEditPoints="1"/>
            </p:cNvSpPr>
            <p:nvPr/>
          </p:nvSpPr>
          <p:spPr bwMode="auto">
            <a:xfrm>
              <a:off x="3852863"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5"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0" name="Freeform 57">
              <a:extLst>
                <a:ext uri="{FF2B5EF4-FFF2-40B4-BE49-F238E27FC236}">
                  <a16:creationId xmlns:a16="http://schemas.microsoft.com/office/drawing/2014/main" id="{FEF6EF1B-2A95-0FAE-281F-3A8B2AACAC0B}"/>
                </a:ext>
              </a:extLst>
            </p:cNvPr>
            <p:cNvSpPr>
              <a:spLocks/>
            </p:cNvSpPr>
            <p:nvPr/>
          </p:nvSpPr>
          <p:spPr bwMode="auto">
            <a:xfrm>
              <a:off x="3946526" y="185738"/>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 name="Freeform 58">
              <a:extLst>
                <a:ext uri="{FF2B5EF4-FFF2-40B4-BE49-F238E27FC236}">
                  <a16:creationId xmlns:a16="http://schemas.microsoft.com/office/drawing/2014/main" id="{AF31A35E-7433-891D-44E8-BEA36D454EE3}"/>
                </a:ext>
              </a:extLst>
            </p:cNvPr>
            <p:cNvSpPr>
              <a:spLocks noEditPoints="1"/>
            </p:cNvSpPr>
            <p:nvPr/>
          </p:nvSpPr>
          <p:spPr bwMode="auto">
            <a:xfrm>
              <a:off x="4005263" y="150813"/>
              <a:ext cx="20638" cy="119063"/>
            </a:xfrm>
            <a:custGeom>
              <a:avLst/>
              <a:gdLst>
                <a:gd name="T0" fmla="*/ 13 w 26"/>
                <a:gd name="T1" fmla="*/ 25 h 144"/>
                <a:gd name="T2" fmla="*/ 0 w 26"/>
                <a:gd name="T3" fmla="*/ 13 h 144"/>
                <a:gd name="T4" fmla="*/ 13 w 26"/>
                <a:gd name="T5" fmla="*/ 0 h 144"/>
                <a:gd name="T6" fmla="*/ 26 w 26"/>
                <a:gd name="T7" fmla="*/ 12 h 144"/>
                <a:gd name="T8" fmla="*/ 13 w 26"/>
                <a:gd name="T9" fmla="*/ 25 h 144"/>
                <a:gd name="T10" fmla="*/ 3 w 26"/>
                <a:gd name="T11" fmla="*/ 144 h 144"/>
                <a:gd name="T12" fmla="*/ 3 w 26"/>
                <a:gd name="T13" fmla="*/ 45 h 144"/>
                <a:gd name="T14" fmla="*/ 22 w 26"/>
                <a:gd name="T15" fmla="*/ 45 h 144"/>
                <a:gd name="T16" fmla="*/ 22 w 26"/>
                <a:gd name="T17" fmla="*/ 144 h 144"/>
                <a:gd name="T18" fmla="*/ 3 w 26"/>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4">
                  <a:moveTo>
                    <a:pt x="13" y="25"/>
                  </a:moveTo>
                  <a:cubicBezTo>
                    <a:pt x="6" y="25"/>
                    <a:pt x="0" y="20"/>
                    <a:pt x="0" y="13"/>
                  </a:cubicBezTo>
                  <a:cubicBezTo>
                    <a:pt x="0" y="6"/>
                    <a:pt x="6" y="0"/>
                    <a:pt x="13" y="0"/>
                  </a:cubicBezTo>
                  <a:cubicBezTo>
                    <a:pt x="20" y="0"/>
                    <a:pt x="26" y="6"/>
                    <a:pt x="26" y="12"/>
                  </a:cubicBezTo>
                  <a:cubicBezTo>
                    <a:pt x="26" y="19"/>
                    <a:pt x="20" y="25"/>
                    <a:pt x="13"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2" name="Freeform 59">
              <a:extLst>
                <a:ext uri="{FF2B5EF4-FFF2-40B4-BE49-F238E27FC236}">
                  <a16:creationId xmlns:a16="http://schemas.microsoft.com/office/drawing/2014/main" id="{011AEB08-8C96-F19B-82E4-848E1AED67AD}"/>
                </a:ext>
              </a:extLst>
            </p:cNvPr>
            <p:cNvSpPr>
              <a:spLocks noEditPoints="1"/>
            </p:cNvSpPr>
            <p:nvPr/>
          </p:nvSpPr>
          <p:spPr bwMode="auto">
            <a:xfrm>
              <a:off x="4041776"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 name="Freeform 60">
              <a:extLst>
                <a:ext uri="{FF2B5EF4-FFF2-40B4-BE49-F238E27FC236}">
                  <a16:creationId xmlns:a16="http://schemas.microsoft.com/office/drawing/2014/main" id="{131EA098-7609-E572-FDAB-89536CA9855D}"/>
                </a:ext>
              </a:extLst>
            </p:cNvPr>
            <p:cNvSpPr>
              <a:spLocks/>
            </p:cNvSpPr>
            <p:nvPr/>
          </p:nvSpPr>
          <p:spPr bwMode="auto">
            <a:xfrm>
              <a:off x="4135438" y="185738"/>
              <a:ext cx="69850" cy="84138"/>
            </a:xfrm>
            <a:custGeom>
              <a:avLst/>
              <a:gdLst>
                <a:gd name="T0" fmla="*/ 65 w 84"/>
                <a:gd name="T1" fmla="*/ 101 h 101"/>
                <a:gd name="T2" fmla="*/ 65 w 84"/>
                <a:gd name="T3" fmla="*/ 41 h 101"/>
                <a:gd name="T4" fmla="*/ 45 w 84"/>
                <a:gd name="T5" fmla="*/ 16 h 101"/>
                <a:gd name="T6" fmla="*/ 19 w 84"/>
                <a:gd name="T7" fmla="*/ 41 h 101"/>
                <a:gd name="T8" fmla="*/ 19 w 84"/>
                <a:gd name="T9" fmla="*/ 101 h 101"/>
                <a:gd name="T10" fmla="*/ 0 w 84"/>
                <a:gd name="T11" fmla="*/ 101 h 101"/>
                <a:gd name="T12" fmla="*/ 0 w 84"/>
                <a:gd name="T13" fmla="*/ 2 h 101"/>
                <a:gd name="T14" fmla="*/ 18 w 84"/>
                <a:gd name="T15" fmla="*/ 2 h 101"/>
                <a:gd name="T16" fmla="*/ 19 w 84"/>
                <a:gd name="T17" fmla="*/ 20 h 101"/>
                <a:gd name="T18" fmla="*/ 52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1"/>
                    <a:pt x="65" y="41"/>
                    <a:pt x="65" y="41"/>
                  </a:cubicBezTo>
                  <a:cubicBezTo>
                    <a:pt x="65" y="26"/>
                    <a:pt x="60" y="16"/>
                    <a:pt x="45" y="16"/>
                  </a:cubicBezTo>
                  <a:cubicBezTo>
                    <a:pt x="30" y="16"/>
                    <a:pt x="21" y="32"/>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2"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4" name="Freeform 61">
              <a:extLst>
                <a:ext uri="{FF2B5EF4-FFF2-40B4-BE49-F238E27FC236}">
                  <a16:creationId xmlns:a16="http://schemas.microsoft.com/office/drawing/2014/main" id="{8CB86734-E125-A2B2-51F8-7EC52DBF269F}"/>
                </a:ext>
              </a:extLst>
            </p:cNvPr>
            <p:cNvSpPr>
              <a:spLocks/>
            </p:cNvSpPr>
            <p:nvPr/>
          </p:nvSpPr>
          <p:spPr bwMode="auto">
            <a:xfrm>
              <a:off x="4221163" y="185738"/>
              <a:ext cx="71438" cy="85725"/>
            </a:xfrm>
            <a:custGeom>
              <a:avLst/>
              <a:gdLst>
                <a:gd name="T0" fmla="*/ 76 w 86"/>
                <a:gd name="T1" fmla="*/ 28 h 103"/>
                <a:gd name="T2" fmla="*/ 51 w 86"/>
                <a:gd name="T3" fmla="*/ 15 h 103"/>
                <a:gd name="T4" fmla="*/ 20 w 86"/>
                <a:gd name="T5" fmla="*/ 51 h 103"/>
                <a:gd name="T6" fmla="*/ 50 w 86"/>
                <a:gd name="T7" fmla="*/ 86 h 103"/>
                <a:gd name="T8" fmla="*/ 76 w 86"/>
                <a:gd name="T9" fmla="*/ 73 h 103"/>
                <a:gd name="T10" fmla="*/ 86 w 86"/>
                <a:gd name="T11" fmla="*/ 85 h 103"/>
                <a:gd name="T12" fmla="*/ 47 w 86"/>
                <a:gd name="T13" fmla="*/ 103 h 103"/>
                <a:gd name="T14" fmla="*/ 0 w 86"/>
                <a:gd name="T15" fmla="*/ 51 h 103"/>
                <a:gd name="T16" fmla="*/ 48 w 86"/>
                <a:gd name="T17" fmla="*/ 0 h 103"/>
                <a:gd name="T18" fmla="*/ 85 w 86"/>
                <a:gd name="T19" fmla="*/ 17 h 103"/>
                <a:gd name="T20" fmla="*/ 76 w 86"/>
                <a:gd name="T21" fmla="*/ 28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6" h="103">
                  <a:moveTo>
                    <a:pt x="76" y="28"/>
                  </a:moveTo>
                  <a:cubicBezTo>
                    <a:pt x="76" y="28"/>
                    <a:pt x="67" y="15"/>
                    <a:pt x="51" y="15"/>
                  </a:cubicBezTo>
                  <a:cubicBezTo>
                    <a:pt x="34" y="15"/>
                    <a:pt x="20" y="27"/>
                    <a:pt x="20" y="51"/>
                  </a:cubicBezTo>
                  <a:cubicBezTo>
                    <a:pt x="20" y="75"/>
                    <a:pt x="34" y="86"/>
                    <a:pt x="50" y="86"/>
                  </a:cubicBezTo>
                  <a:cubicBezTo>
                    <a:pt x="66" y="86"/>
                    <a:pt x="76" y="74"/>
                    <a:pt x="76" y="73"/>
                  </a:cubicBezTo>
                  <a:cubicBezTo>
                    <a:pt x="86" y="85"/>
                    <a:pt x="86" y="85"/>
                    <a:pt x="86" y="85"/>
                  </a:cubicBezTo>
                  <a:cubicBezTo>
                    <a:pt x="85" y="86"/>
                    <a:pt x="74" y="103"/>
                    <a:pt x="47" y="103"/>
                  </a:cubicBezTo>
                  <a:cubicBezTo>
                    <a:pt x="21" y="103"/>
                    <a:pt x="0" y="83"/>
                    <a:pt x="0" y="51"/>
                  </a:cubicBezTo>
                  <a:cubicBezTo>
                    <a:pt x="0" y="19"/>
                    <a:pt x="22" y="0"/>
                    <a:pt x="48" y="0"/>
                  </a:cubicBezTo>
                  <a:cubicBezTo>
                    <a:pt x="74" y="0"/>
                    <a:pt x="84" y="16"/>
                    <a:pt x="85" y="17"/>
                  </a:cubicBezTo>
                  <a:lnTo>
                    <a:pt x="76"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 name="Freeform 62">
              <a:extLst>
                <a:ext uri="{FF2B5EF4-FFF2-40B4-BE49-F238E27FC236}">
                  <a16:creationId xmlns:a16="http://schemas.microsoft.com/office/drawing/2014/main" id="{E2BA6FAC-BC0B-955C-76C2-7569276E7C26}"/>
                </a:ext>
              </a:extLst>
            </p:cNvPr>
            <p:cNvSpPr>
              <a:spLocks noEditPoints="1"/>
            </p:cNvSpPr>
            <p:nvPr/>
          </p:nvSpPr>
          <p:spPr bwMode="auto">
            <a:xfrm>
              <a:off x="43037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1"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 name="Rectangle 63">
              <a:extLst>
                <a:ext uri="{FF2B5EF4-FFF2-40B4-BE49-F238E27FC236}">
                  <a16:creationId xmlns:a16="http://schemas.microsoft.com/office/drawing/2014/main" id="{8B1668FC-ED11-4E5F-5CD7-B8AECBE72E88}"/>
                </a:ext>
              </a:extLst>
            </p:cNvPr>
            <p:cNvSpPr>
              <a:spLocks noChangeArrowheads="1"/>
            </p:cNvSpPr>
            <p:nvPr/>
          </p:nvSpPr>
          <p:spPr bwMode="auto">
            <a:xfrm>
              <a:off x="2271713" y="-269875"/>
              <a:ext cx="12700" cy="7731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 name="Oval 64">
              <a:extLst>
                <a:ext uri="{FF2B5EF4-FFF2-40B4-BE49-F238E27FC236}">
                  <a16:creationId xmlns:a16="http://schemas.microsoft.com/office/drawing/2014/main" id="{E764F59C-9348-969F-DC4C-91400D94748F}"/>
                </a:ext>
              </a:extLst>
            </p:cNvPr>
            <p:cNvSpPr>
              <a:spLocks noChangeArrowheads="1"/>
            </p:cNvSpPr>
            <p:nvPr/>
          </p:nvSpPr>
          <p:spPr bwMode="auto">
            <a:xfrm>
              <a:off x="911226" y="-279400"/>
              <a:ext cx="119063" cy="1206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8" name="Oval 65">
              <a:extLst>
                <a:ext uri="{FF2B5EF4-FFF2-40B4-BE49-F238E27FC236}">
                  <a16:creationId xmlns:a16="http://schemas.microsoft.com/office/drawing/2014/main" id="{0C6CC64C-557B-7855-41F2-B4CCE30CCF03}"/>
                </a:ext>
              </a:extLst>
            </p:cNvPr>
            <p:cNvSpPr>
              <a:spLocks noChangeArrowheads="1"/>
            </p:cNvSpPr>
            <p:nvPr/>
          </p:nvSpPr>
          <p:spPr bwMode="auto">
            <a:xfrm>
              <a:off x="752476" y="-269875"/>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9" name="Oval 66">
              <a:extLst>
                <a:ext uri="{FF2B5EF4-FFF2-40B4-BE49-F238E27FC236}">
                  <a16:creationId xmlns:a16="http://schemas.microsoft.com/office/drawing/2014/main" id="{6F43F3D1-B8CB-54F6-36F7-16314257D69B}"/>
                </a:ext>
              </a:extLst>
            </p:cNvPr>
            <p:cNvSpPr>
              <a:spLocks noChangeArrowheads="1"/>
            </p:cNvSpPr>
            <p:nvPr/>
          </p:nvSpPr>
          <p:spPr bwMode="auto">
            <a:xfrm>
              <a:off x="919163" y="-103188"/>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0" name="Oval 67">
              <a:extLst>
                <a:ext uri="{FF2B5EF4-FFF2-40B4-BE49-F238E27FC236}">
                  <a16:creationId xmlns:a16="http://schemas.microsoft.com/office/drawing/2014/main" id="{92E571BB-D352-2156-6D4A-C44BE8B1DEC3}"/>
                </a:ext>
              </a:extLst>
            </p:cNvPr>
            <p:cNvSpPr>
              <a:spLocks noChangeArrowheads="1"/>
            </p:cNvSpPr>
            <p:nvPr/>
          </p:nvSpPr>
          <p:spPr bwMode="auto">
            <a:xfrm>
              <a:off x="927101" y="53975"/>
              <a:ext cx="85725"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1" name="Oval 68">
              <a:extLst>
                <a:ext uri="{FF2B5EF4-FFF2-40B4-BE49-F238E27FC236}">
                  <a16:creationId xmlns:a16="http://schemas.microsoft.com/office/drawing/2014/main" id="{7A8957F8-68A4-3EE6-C67A-79E4C3B0E740}"/>
                </a:ext>
              </a:extLst>
            </p:cNvPr>
            <p:cNvSpPr>
              <a:spLocks noChangeArrowheads="1"/>
            </p:cNvSpPr>
            <p:nvPr/>
          </p:nvSpPr>
          <p:spPr bwMode="auto">
            <a:xfrm>
              <a:off x="760413" y="-95250"/>
              <a:ext cx="87313"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2" name="Oval 69">
              <a:extLst>
                <a:ext uri="{FF2B5EF4-FFF2-40B4-BE49-F238E27FC236}">
                  <a16:creationId xmlns:a16="http://schemas.microsoft.com/office/drawing/2014/main" id="{E37C8ED8-118C-127C-C8D8-93DB49103625}"/>
                </a:ext>
              </a:extLst>
            </p:cNvPr>
            <p:cNvSpPr>
              <a:spLocks noChangeArrowheads="1"/>
            </p:cNvSpPr>
            <p:nvPr/>
          </p:nvSpPr>
          <p:spPr bwMode="auto">
            <a:xfrm>
              <a:off x="611188" y="-261938"/>
              <a:ext cx="85725"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 name="TextBox 2">
            <a:extLst>
              <a:ext uri="{FF2B5EF4-FFF2-40B4-BE49-F238E27FC236}">
                <a16:creationId xmlns:a16="http://schemas.microsoft.com/office/drawing/2014/main" id="{BFFC5C2C-B337-3578-4DEF-5FA5EAEA706D}"/>
              </a:ext>
            </a:extLst>
          </p:cNvPr>
          <p:cNvSpPr txBox="1"/>
          <p:nvPr/>
        </p:nvSpPr>
        <p:spPr>
          <a:xfrm>
            <a:off x="1516830" y="6334188"/>
            <a:ext cx="5719046" cy="153888"/>
          </a:xfrm>
          <a:prstGeom prst="rect">
            <a:avLst/>
          </a:prstGeom>
          <a:noFill/>
        </p:spPr>
        <p:txBody>
          <a:bodyPr wrap="square" lIns="0" tIns="0" rIns="0" bIns="0" rtlCol="0">
            <a:spAutoFit/>
          </a:bodyPr>
          <a:lstStyle/>
          <a:p>
            <a:pPr algn="ctr"/>
            <a:r>
              <a:rPr lang="en-US" sz="1000" dirty="0">
                <a:solidFill>
                  <a:schemeClr val="bg1"/>
                </a:solidFill>
              </a:rPr>
              <a:t>Includes content supplied by Sales Benchmark Index; Copyright © Sales Benchmark Index, 2024</a:t>
            </a:r>
          </a:p>
        </p:txBody>
      </p:sp>
    </p:spTree>
    <p:extLst>
      <p:ext uri="{BB962C8B-B14F-4D97-AF65-F5344CB8AC3E}">
        <p14:creationId xmlns:p14="http://schemas.microsoft.com/office/powerpoint/2010/main" val="412631897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1_Agenda">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2BF90FA9-C732-154F-7C41-F42B7E5840D0}"/>
              </a:ext>
            </a:extLst>
          </p:cNvPr>
          <p:cNvGraphicFramePr>
            <a:graphicFrameLocks noChangeAspect="1"/>
          </p:cNvGraphicFramePr>
          <p:nvPr>
            <p:custDataLst>
              <p:tags r:id="rId1"/>
            </p:custDataLst>
            <p:extLst>
              <p:ext uri="{D42A27DB-BD31-4B8C-83A1-F6EECF244321}">
                <p14:modId xmlns:p14="http://schemas.microsoft.com/office/powerpoint/2010/main" val="417092213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5" name="Object 4" hidden="1">
                        <a:extLst>
                          <a:ext uri="{FF2B5EF4-FFF2-40B4-BE49-F238E27FC236}">
                            <a16:creationId xmlns:a16="http://schemas.microsoft.com/office/drawing/2014/main" id="{2BF90FA9-C732-154F-7C41-F42B7E5840D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Text Placeholder 2">
            <a:extLst>
              <a:ext uri="{FF2B5EF4-FFF2-40B4-BE49-F238E27FC236}">
                <a16:creationId xmlns:a16="http://schemas.microsoft.com/office/drawing/2014/main" id="{467268DF-0D1B-2D93-A94B-382F22D1D196}"/>
              </a:ext>
            </a:extLst>
          </p:cNvPr>
          <p:cNvSpPr>
            <a:spLocks noGrp="1"/>
          </p:cNvSpPr>
          <p:nvPr>
            <p:ph type="body" sz="quarter" idx="10" hasCustomPrompt="1"/>
          </p:nvPr>
        </p:nvSpPr>
        <p:spPr>
          <a:xfrm>
            <a:off x="1802541" y="2186099"/>
            <a:ext cx="1354138" cy="2730500"/>
          </a:xfr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lang="en-US" sz="5400" b="1" kern="1200" dirty="0">
                <a:solidFill>
                  <a:srgbClr val="000B0B"/>
                </a:solidFill>
                <a:latin typeface="Avenir Next LT Pro" panose="020B0504020202020204" pitchFamily="34" charset="77"/>
                <a:ea typeface="Verdana" panose="020B0604030504040204" pitchFamily="34" charset="0"/>
                <a:cs typeface="Verdana" panose="020B0604030504040204" pitchFamily="34" charset="0"/>
              </a:defRPr>
            </a:lvl1pPr>
          </a:lstStyle>
          <a:p>
            <a:pPr marL="0" indent="0">
              <a:buNone/>
            </a:pPr>
            <a:r>
              <a:rPr lang="en-US" sz="5400" b="1" dirty="0">
                <a:solidFill>
                  <a:srgbClr val="000B0B"/>
                </a:solidFill>
                <a:latin typeface="Avenir Next LT Pro" panose="020B0504020202020204" pitchFamily="34" charset="77"/>
                <a:ea typeface="Verdana" panose="020B0604030504040204" pitchFamily="34" charset="0"/>
                <a:cs typeface="Verdana" panose="020B0604030504040204" pitchFamily="34" charset="0"/>
              </a:rPr>
              <a:t>01</a:t>
            </a:r>
          </a:p>
          <a:p>
            <a:pPr marL="0" indent="0">
              <a:buNone/>
            </a:pPr>
            <a:r>
              <a:rPr lang="en-US" sz="5400" b="1" dirty="0">
                <a:solidFill>
                  <a:srgbClr val="000B0B"/>
                </a:solidFill>
                <a:latin typeface="Avenir Next LT Pro" panose="020B0504020202020204" pitchFamily="34" charset="77"/>
                <a:ea typeface="Verdana" panose="020B0604030504040204" pitchFamily="34" charset="0"/>
                <a:cs typeface="Verdana" panose="020B0604030504040204" pitchFamily="34" charset="0"/>
              </a:rPr>
              <a:t>02</a:t>
            </a:r>
          </a:p>
          <a:p>
            <a:pPr marL="0" indent="0">
              <a:buNone/>
            </a:pPr>
            <a:r>
              <a:rPr lang="en-US" sz="5400" b="1" dirty="0">
                <a:solidFill>
                  <a:srgbClr val="000B0B"/>
                </a:solidFill>
                <a:latin typeface="Avenir Next LT Pro" panose="020B0504020202020204" pitchFamily="34" charset="77"/>
                <a:ea typeface="Verdana" panose="020B0604030504040204" pitchFamily="34" charset="0"/>
                <a:cs typeface="Verdana" panose="020B0604030504040204" pitchFamily="34" charset="0"/>
              </a:rPr>
              <a:t>03</a:t>
            </a:r>
            <a:endParaRPr lang="en-US" sz="1600" b="1" dirty="0">
              <a:solidFill>
                <a:srgbClr val="000B0B"/>
              </a:solidFill>
              <a:latin typeface="Avenir Next LT Pro" panose="020B0504020202020204" pitchFamily="34" charset="77"/>
              <a:ea typeface="Verdana" panose="020B0604030504040204" pitchFamily="34" charset="0"/>
              <a:cs typeface="Verdana" panose="020B0604030504040204" pitchFamily="34" charset="0"/>
            </a:endParaRPr>
          </a:p>
        </p:txBody>
      </p:sp>
      <p:sp>
        <p:nvSpPr>
          <p:cNvPr id="4" name="Text Placeholder 3">
            <a:extLst>
              <a:ext uri="{FF2B5EF4-FFF2-40B4-BE49-F238E27FC236}">
                <a16:creationId xmlns:a16="http://schemas.microsoft.com/office/drawing/2014/main" id="{1A9591AD-199E-A70A-9360-68820C39D0CE}"/>
              </a:ext>
            </a:extLst>
          </p:cNvPr>
          <p:cNvSpPr>
            <a:spLocks noGrp="1"/>
          </p:cNvSpPr>
          <p:nvPr>
            <p:ph type="body" sz="quarter" idx="11" hasCustomPrompt="1"/>
          </p:nvPr>
        </p:nvSpPr>
        <p:spPr>
          <a:xfrm>
            <a:off x="3209681" y="2331426"/>
            <a:ext cx="6866305" cy="567833"/>
          </a:xfrm>
        </p:spPr>
        <p:txBody>
          <a:bodyPr>
            <a:normAutofit/>
          </a:bodyPr>
          <a:lstStyle>
            <a:lvl1pPr>
              <a:defRPr sz="1400">
                <a:solidFill>
                  <a:schemeClr val="tx1"/>
                </a:solidFill>
              </a:defRPr>
            </a:lvl1pPr>
            <a:lvl4pPr marL="461962" indent="0">
              <a:buNone/>
              <a:defRPr/>
            </a:lvl4pPr>
          </a:lstStyle>
          <a:p>
            <a:pPr lvl="0"/>
            <a:r>
              <a:rPr lang="en-US" dirty="0"/>
              <a:t>Objectives </a:t>
            </a:r>
            <a:r>
              <a:rPr lang="en-US" dirty="0" err="1"/>
              <a:t>Objectives</a:t>
            </a:r>
            <a:r>
              <a:rPr lang="en-US" dirty="0"/>
              <a:t> </a:t>
            </a:r>
            <a:r>
              <a:rPr lang="en-US" dirty="0" err="1"/>
              <a:t>Objectives</a:t>
            </a:r>
            <a:r>
              <a:rPr lang="en-US" dirty="0"/>
              <a:t> </a:t>
            </a:r>
            <a:r>
              <a:rPr lang="en-US" dirty="0" err="1"/>
              <a:t>Objectives</a:t>
            </a:r>
            <a:r>
              <a:rPr lang="en-US" dirty="0"/>
              <a:t> </a:t>
            </a:r>
            <a:r>
              <a:rPr lang="en-US" dirty="0" err="1"/>
              <a:t>Objectives</a:t>
            </a:r>
            <a:r>
              <a:rPr lang="en-US" dirty="0"/>
              <a:t> </a:t>
            </a:r>
            <a:r>
              <a:rPr lang="en-US" dirty="0" err="1"/>
              <a:t>Objectives</a:t>
            </a:r>
            <a:r>
              <a:rPr lang="en-US" dirty="0"/>
              <a:t> </a:t>
            </a:r>
            <a:r>
              <a:rPr lang="en-US" dirty="0" err="1"/>
              <a:t>Objectives</a:t>
            </a:r>
            <a:endParaRPr lang="en-US" dirty="0"/>
          </a:p>
          <a:p>
            <a:pPr lvl="0"/>
            <a:endParaRPr lang="en-US" dirty="0"/>
          </a:p>
        </p:txBody>
      </p:sp>
      <p:sp>
        <p:nvSpPr>
          <p:cNvPr id="6" name="Text Placeholder 3">
            <a:extLst>
              <a:ext uri="{FF2B5EF4-FFF2-40B4-BE49-F238E27FC236}">
                <a16:creationId xmlns:a16="http://schemas.microsoft.com/office/drawing/2014/main" id="{7CF9CE85-3705-01D7-81C8-A9AD3674117E}"/>
              </a:ext>
            </a:extLst>
          </p:cNvPr>
          <p:cNvSpPr>
            <a:spLocks noGrp="1"/>
          </p:cNvSpPr>
          <p:nvPr>
            <p:ph type="body" sz="quarter" idx="12" hasCustomPrompt="1"/>
          </p:nvPr>
        </p:nvSpPr>
        <p:spPr>
          <a:xfrm>
            <a:off x="3209681" y="3209931"/>
            <a:ext cx="6866305" cy="567833"/>
          </a:xfrm>
        </p:spPr>
        <p:txBody>
          <a:bodyPr>
            <a:normAutofit/>
          </a:bodyPr>
          <a:lstStyle>
            <a:lvl1pPr>
              <a:defRPr sz="1400">
                <a:solidFill>
                  <a:schemeClr val="tx1"/>
                </a:solidFill>
              </a:defRPr>
            </a:lvl1pPr>
            <a:lvl4pPr marL="461962" indent="0">
              <a:buNone/>
              <a:defRPr/>
            </a:lvl4pPr>
          </a:lstStyle>
          <a:p>
            <a:pPr lvl="0"/>
            <a:r>
              <a:rPr lang="en-US" dirty="0"/>
              <a:t>Objectives </a:t>
            </a:r>
            <a:r>
              <a:rPr lang="en-US" dirty="0" err="1"/>
              <a:t>Objectives</a:t>
            </a:r>
            <a:r>
              <a:rPr lang="en-US" dirty="0"/>
              <a:t> </a:t>
            </a:r>
            <a:r>
              <a:rPr lang="en-US" dirty="0" err="1"/>
              <a:t>Objectives</a:t>
            </a:r>
            <a:r>
              <a:rPr lang="en-US" dirty="0"/>
              <a:t> </a:t>
            </a:r>
            <a:r>
              <a:rPr lang="en-US" dirty="0" err="1"/>
              <a:t>Objectives</a:t>
            </a:r>
            <a:r>
              <a:rPr lang="en-US" dirty="0"/>
              <a:t> </a:t>
            </a:r>
            <a:r>
              <a:rPr lang="en-US" dirty="0" err="1"/>
              <a:t>Objectives</a:t>
            </a:r>
            <a:r>
              <a:rPr lang="en-US" dirty="0"/>
              <a:t> </a:t>
            </a:r>
            <a:r>
              <a:rPr lang="en-US" dirty="0" err="1"/>
              <a:t>Objectives</a:t>
            </a:r>
            <a:r>
              <a:rPr lang="en-US" dirty="0"/>
              <a:t> </a:t>
            </a:r>
            <a:r>
              <a:rPr lang="en-US" dirty="0" err="1"/>
              <a:t>Objectives</a:t>
            </a:r>
            <a:endParaRPr lang="en-US" dirty="0"/>
          </a:p>
        </p:txBody>
      </p:sp>
      <p:sp>
        <p:nvSpPr>
          <p:cNvPr id="9" name="Text Placeholder 3">
            <a:extLst>
              <a:ext uri="{FF2B5EF4-FFF2-40B4-BE49-F238E27FC236}">
                <a16:creationId xmlns:a16="http://schemas.microsoft.com/office/drawing/2014/main" id="{582B5B75-0F34-37CE-E770-B421C085D249}"/>
              </a:ext>
            </a:extLst>
          </p:cNvPr>
          <p:cNvSpPr>
            <a:spLocks noGrp="1"/>
          </p:cNvSpPr>
          <p:nvPr>
            <p:ph type="body" sz="quarter" idx="13" hasCustomPrompt="1"/>
          </p:nvPr>
        </p:nvSpPr>
        <p:spPr>
          <a:xfrm>
            <a:off x="3209681" y="4094298"/>
            <a:ext cx="6866305" cy="567833"/>
          </a:xfrm>
        </p:spPr>
        <p:txBody>
          <a:bodyPr>
            <a:normAutofit/>
          </a:bodyPr>
          <a:lstStyle>
            <a:lvl1pPr>
              <a:defRPr sz="1400">
                <a:solidFill>
                  <a:schemeClr val="tx1"/>
                </a:solidFill>
              </a:defRPr>
            </a:lvl1pPr>
            <a:lvl4pPr marL="461962" indent="0">
              <a:buNone/>
              <a:defRPr/>
            </a:lvl4pPr>
          </a:lstStyle>
          <a:p>
            <a:pPr lvl="0"/>
            <a:r>
              <a:rPr lang="en-US" dirty="0"/>
              <a:t>Objectives </a:t>
            </a:r>
            <a:r>
              <a:rPr lang="en-US" dirty="0" err="1"/>
              <a:t>Objectives</a:t>
            </a:r>
            <a:r>
              <a:rPr lang="en-US" dirty="0"/>
              <a:t> </a:t>
            </a:r>
            <a:r>
              <a:rPr lang="en-US" dirty="0" err="1"/>
              <a:t>Objectives</a:t>
            </a:r>
            <a:r>
              <a:rPr lang="en-US" dirty="0"/>
              <a:t> </a:t>
            </a:r>
            <a:r>
              <a:rPr lang="en-US" dirty="0" err="1"/>
              <a:t>Objectives</a:t>
            </a:r>
            <a:r>
              <a:rPr lang="en-US" dirty="0"/>
              <a:t> </a:t>
            </a:r>
            <a:r>
              <a:rPr lang="en-US" dirty="0" err="1"/>
              <a:t>Objectives</a:t>
            </a:r>
            <a:r>
              <a:rPr lang="en-US" dirty="0"/>
              <a:t> </a:t>
            </a:r>
            <a:r>
              <a:rPr lang="en-US" dirty="0" err="1"/>
              <a:t>Objectives</a:t>
            </a:r>
            <a:r>
              <a:rPr lang="en-US" dirty="0"/>
              <a:t> </a:t>
            </a:r>
            <a:r>
              <a:rPr lang="en-US" dirty="0" err="1"/>
              <a:t>Objectives</a:t>
            </a:r>
            <a:endParaRPr lang="en-US" dirty="0"/>
          </a:p>
        </p:txBody>
      </p:sp>
      <p:sp>
        <p:nvSpPr>
          <p:cNvPr id="13" name="Text Placeholder 12">
            <a:extLst>
              <a:ext uri="{FF2B5EF4-FFF2-40B4-BE49-F238E27FC236}">
                <a16:creationId xmlns:a16="http://schemas.microsoft.com/office/drawing/2014/main" id="{696ED341-6B69-D776-D498-64B4BD4F4059}"/>
              </a:ext>
            </a:extLst>
          </p:cNvPr>
          <p:cNvSpPr>
            <a:spLocks noGrp="1"/>
          </p:cNvSpPr>
          <p:nvPr>
            <p:ph type="body" sz="quarter" idx="14" hasCustomPrompt="1"/>
          </p:nvPr>
        </p:nvSpPr>
        <p:spPr>
          <a:xfrm>
            <a:off x="1811587" y="1493698"/>
            <a:ext cx="10971942" cy="552450"/>
          </a:xfrm>
        </p:spPr>
        <p:txBody>
          <a:bodyPr>
            <a:noAutofit/>
          </a:bodyPr>
          <a:lstStyle>
            <a:lvl1pPr>
              <a:defRPr sz="2200" b="1"/>
            </a:lvl1pPr>
            <a:lvl5pPr marL="682625" indent="0">
              <a:buNone/>
              <a:defRPr/>
            </a:lvl5pPr>
          </a:lstStyle>
          <a:p>
            <a:pPr lvl="0"/>
            <a:r>
              <a:rPr lang="en-US" dirty="0"/>
              <a:t>For Our Discussion Today</a:t>
            </a:r>
          </a:p>
        </p:txBody>
      </p:sp>
    </p:spTree>
    <p:extLst>
      <p:ext uri="{BB962C8B-B14F-4D97-AF65-F5344CB8AC3E}">
        <p14:creationId xmlns:p14="http://schemas.microsoft.com/office/powerpoint/2010/main" val="113954416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p:cSld name="Divider dark blue bkgd">
    <p:bg>
      <p:bgPr>
        <a:solidFill>
          <a:srgbClr val="071E3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40CAFE59-ECF5-B4E2-D8F9-56098D0E7A74}"/>
              </a:ext>
            </a:extLst>
          </p:cNvPr>
          <p:cNvGraphicFramePr>
            <a:graphicFrameLocks noChangeAspect="1"/>
          </p:cNvGraphicFramePr>
          <p:nvPr>
            <p:custDataLst>
              <p:tags r:id="rId1"/>
            </p:custDataLst>
            <p:extLst>
              <p:ext uri="{D42A27DB-BD31-4B8C-83A1-F6EECF244321}">
                <p14:modId xmlns:p14="http://schemas.microsoft.com/office/powerpoint/2010/main" val="375853150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3" name="Object 2" hidden="1">
                        <a:extLst>
                          <a:ext uri="{FF2B5EF4-FFF2-40B4-BE49-F238E27FC236}">
                            <a16:creationId xmlns:a16="http://schemas.microsoft.com/office/drawing/2014/main" id="{40CAFE59-ECF5-B4E2-D8F9-56098D0E7A7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Text Placeholder 4">
            <a:extLst>
              <a:ext uri="{FF2B5EF4-FFF2-40B4-BE49-F238E27FC236}">
                <a16:creationId xmlns:a16="http://schemas.microsoft.com/office/drawing/2014/main" id="{A0C34D61-23F9-6EF3-F72B-2A3B81206FB4}"/>
              </a:ext>
            </a:extLst>
          </p:cNvPr>
          <p:cNvSpPr>
            <a:spLocks noGrp="1"/>
          </p:cNvSpPr>
          <p:nvPr>
            <p:ph type="body" sz="quarter" idx="10" hasCustomPrompt="1"/>
          </p:nvPr>
        </p:nvSpPr>
        <p:spPr>
          <a:xfrm>
            <a:off x="2455817" y="2533650"/>
            <a:ext cx="7310483" cy="875211"/>
          </a:xfrm>
        </p:spPr>
        <p:txBody>
          <a:bodyPr tIns="91440" bIns="91440" anchor="ctr">
            <a:noAutofit/>
          </a:bodyPr>
          <a:lstStyle>
            <a:lvl1pPr>
              <a:defRPr sz="4400" b="1">
                <a:solidFill>
                  <a:schemeClr val="bg1"/>
                </a:solidFill>
              </a:defRPr>
            </a:lvl1pPr>
          </a:lstStyle>
          <a:p>
            <a:pPr lvl="0"/>
            <a:r>
              <a:rPr lang="en-US" dirty="0"/>
              <a:t>Divider Slide</a:t>
            </a:r>
          </a:p>
        </p:txBody>
      </p:sp>
      <p:sp>
        <p:nvSpPr>
          <p:cNvPr id="7" name="Text Placeholder 6">
            <a:extLst>
              <a:ext uri="{FF2B5EF4-FFF2-40B4-BE49-F238E27FC236}">
                <a16:creationId xmlns:a16="http://schemas.microsoft.com/office/drawing/2014/main" id="{FFBEAE2B-15B9-9138-C2CD-0260F66594D8}"/>
              </a:ext>
            </a:extLst>
          </p:cNvPr>
          <p:cNvSpPr>
            <a:spLocks noGrp="1"/>
          </p:cNvSpPr>
          <p:nvPr>
            <p:ph type="body" sz="quarter" idx="11" hasCustomPrompt="1"/>
          </p:nvPr>
        </p:nvSpPr>
        <p:spPr>
          <a:xfrm>
            <a:off x="609601" y="2533650"/>
            <a:ext cx="870858" cy="875211"/>
          </a:xfrm>
        </p:spPr>
        <p:txBody>
          <a:bodyPr tIns="91440" bIns="91440" anchor="ctr">
            <a:normAutofit/>
          </a:bodyPr>
          <a:lstStyle>
            <a:lvl1pPr algn="ctr">
              <a:defRPr sz="4400" b="1">
                <a:solidFill>
                  <a:schemeClr val="accent4"/>
                </a:solidFill>
              </a:defRPr>
            </a:lvl1pPr>
          </a:lstStyle>
          <a:p>
            <a:pPr lvl="0"/>
            <a:r>
              <a:rPr lang="en-US" dirty="0"/>
              <a:t>##</a:t>
            </a:r>
          </a:p>
        </p:txBody>
      </p:sp>
    </p:spTree>
    <p:extLst>
      <p:ext uri="{BB962C8B-B14F-4D97-AF65-F5344CB8AC3E}">
        <p14:creationId xmlns:p14="http://schemas.microsoft.com/office/powerpoint/2010/main" val="114255214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p:cSld name="Divider blue bkgd">
    <p:bg>
      <p:bgPr>
        <a:solidFill>
          <a:schemeClr val="accent2"/>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40CAFE59-ECF5-B4E2-D8F9-56098D0E7A74}"/>
              </a:ext>
            </a:extLst>
          </p:cNvPr>
          <p:cNvGraphicFramePr>
            <a:graphicFrameLocks noChangeAspect="1"/>
          </p:cNvGraphicFramePr>
          <p:nvPr>
            <p:custDataLst>
              <p:tags r:id="rId1"/>
            </p:custDataLst>
            <p:extLst>
              <p:ext uri="{D42A27DB-BD31-4B8C-83A1-F6EECF244321}">
                <p14:modId xmlns:p14="http://schemas.microsoft.com/office/powerpoint/2010/main" val="375853150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3" name="Object 2" hidden="1">
                        <a:extLst>
                          <a:ext uri="{FF2B5EF4-FFF2-40B4-BE49-F238E27FC236}">
                            <a16:creationId xmlns:a16="http://schemas.microsoft.com/office/drawing/2014/main" id="{40CAFE59-ECF5-B4E2-D8F9-56098D0E7A7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Text Placeholder 4">
            <a:extLst>
              <a:ext uri="{FF2B5EF4-FFF2-40B4-BE49-F238E27FC236}">
                <a16:creationId xmlns:a16="http://schemas.microsoft.com/office/drawing/2014/main" id="{A0C34D61-23F9-6EF3-F72B-2A3B81206FB4}"/>
              </a:ext>
            </a:extLst>
          </p:cNvPr>
          <p:cNvSpPr>
            <a:spLocks noGrp="1"/>
          </p:cNvSpPr>
          <p:nvPr>
            <p:ph type="body" sz="quarter" idx="10" hasCustomPrompt="1"/>
          </p:nvPr>
        </p:nvSpPr>
        <p:spPr>
          <a:xfrm>
            <a:off x="2455817" y="2533650"/>
            <a:ext cx="7310483" cy="875211"/>
          </a:xfrm>
        </p:spPr>
        <p:txBody>
          <a:bodyPr tIns="91440" bIns="91440" anchor="ctr">
            <a:noAutofit/>
          </a:bodyPr>
          <a:lstStyle>
            <a:lvl1pPr>
              <a:defRPr sz="4400" b="1">
                <a:solidFill>
                  <a:schemeClr val="bg1"/>
                </a:solidFill>
              </a:defRPr>
            </a:lvl1pPr>
          </a:lstStyle>
          <a:p>
            <a:pPr lvl="0"/>
            <a:r>
              <a:rPr lang="en-US" dirty="0"/>
              <a:t>Divider Slide</a:t>
            </a:r>
          </a:p>
        </p:txBody>
      </p:sp>
      <p:sp>
        <p:nvSpPr>
          <p:cNvPr id="7" name="Text Placeholder 6">
            <a:extLst>
              <a:ext uri="{FF2B5EF4-FFF2-40B4-BE49-F238E27FC236}">
                <a16:creationId xmlns:a16="http://schemas.microsoft.com/office/drawing/2014/main" id="{FFBEAE2B-15B9-9138-C2CD-0260F66594D8}"/>
              </a:ext>
            </a:extLst>
          </p:cNvPr>
          <p:cNvSpPr>
            <a:spLocks noGrp="1"/>
          </p:cNvSpPr>
          <p:nvPr>
            <p:ph type="body" sz="quarter" idx="11" hasCustomPrompt="1"/>
          </p:nvPr>
        </p:nvSpPr>
        <p:spPr>
          <a:xfrm>
            <a:off x="609601" y="2533650"/>
            <a:ext cx="870858" cy="875211"/>
          </a:xfrm>
        </p:spPr>
        <p:txBody>
          <a:bodyPr tIns="91440" bIns="91440" anchor="ctr">
            <a:normAutofit/>
          </a:bodyPr>
          <a:lstStyle>
            <a:lvl1pPr algn="ctr">
              <a:defRPr sz="4400" b="1">
                <a:solidFill>
                  <a:schemeClr val="accent4"/>
                </a:solidFill>
              </a:defRPr>
            </a:lvl1pPr>
          </a:lstStyle>
          <a:p>
            <a:pPr lvl="0"/>
            <a:r>
              <a:rPr lang="en-US" dirty="0"/>
              <a:t>##</a:t>
            </a:r>
          </a:p>
        </p:txBody>
      </p:sp>
    </p:spTree>
    <p:extLst>
      <p:ext uri="{BB962C8B-B14F-4D97-AF65-F5344CB8AC3E}">
        <p14:creationId xmlns:p14="http://schemas.microsoft.com/office/powerpoint/2010/main" val="400123522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p:cSld name="Divider light blue bkgd">
    <p:bg>
      <p:bgPr>
        <a:solidFill>
          <a:schemeClr val="accent3"/>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40CAFE59-ECF5-B4E2-D8F9-56098D0E7A74}"/>
              </a:ext>
            </a:extLst>
          </p:cNvPr>
          <p:cNvGraphicFramePr>
            <a:graphicFrameLocks noChangeAspect="1"/>
          </p:cNvGraphicFramePr>
          <p:nvPr>
            <p:custDataLst>
              <p:tags r:id="rId1"/>
            </p:custDataLst>
            <p:extLst>
              <p:ext uri="{D42A27DB-BD31-4B8C-83A1-F6EECF244321}">
                <p14:modId xmlns:p14="http://schemas.microsoft.com/office/powerpoint/2010/main" val="375853150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3" name="Object 2" hidden="1">
                        <a:extLst>
                          <a:ext uri="{FF2B5EF4-FFF2-40B4-BE49-F238E27FC236}">
                            <a16:creationId xmlns:a16="http://schemas.microsoft.com/office/drawing/2014/main" id="{40CAFE59-ECF5-B4E2-D8F9-56098D0E7A7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Text Placeholder 4">
            <a:extLst>
              <a:ext uri="{FF2B5EF4-FFF2-40B4-BE49-F238E27FC236}">
                <a16:creationId xmlns:a16="http://schemas.microsoft.com/office/drawing/2014/main" id="{A0C34D61-23F9-6EF3-F72B-2A3B81206FB4}"/>
              </a:ext>
            </a:extLst>
          </p:cNvPr>
          <p:cNvSpPr>
            <a:spLocks noGrp="1"/>
          </p:cNvSpPr>
          <p:nvPr>
            <p:ph type="body" sz="quarter" idx="10" hasCustomPrompt="1"/>
          </p:nvPr>
        </p:nvSpPr>
        <p:spPr>
          <a:xfrm>
            <a:off x="2455817" y="2533650"/>
            <a:ext cx="7310483" cy="875211"/>
          </a:xfrm>
        </p:spPr>
        <p:txBody>
          <a:bodyPr tIns="91440" bIns="91440" anchor="ctr">
            <a:noAutofit/>
          </a:bodyPr>
          <a:lstStyle>
            <a:lvl1pPr>
              <a:defRPr sz="4400" b="1">
                <a:solidFill>
                  <a:schemeClr val="bg1"/>
                </a:solidFill>
              </a:defRPr>
            </a:lvl1pPr>
          </a:lstStyle>
          <a:p>
            <a:pPr lvl="0"/>
            <a:r>
              <a:rPr lang="en-US" dirty="0"/>
              <a:t>Divider Slide</a:t>
            </a:r>
          </a:p>
        </p:txBody>
      </p:sp>
      <p:sp>
        <p:nvSpPr>
          <p:cNvPr id="7" name="Text Placeholder 6">
            <a:extLst>
              <a:ext uri="{FF2B5EF4-FFF2-40B4-BE49-F238E27FC236}">
                <a16:creationId xmlns:a16="http://schemas.microsoft.com/office/drawing/2014/main" id="{FFBEAE2B-15B9-9138-C2CD-0260F66594D8}"/>
              </a:ext>
            </a:extLst>
          </p:cNvPr>
          <p:cNvSpPr>
            <a:spLocks noGrp="1"/>
          </p:cNvSpPr>
          <p:nvPr>
            <p:ph type="body" sz="quarter" idx="11" hasCustomPrompt="1"/>
          </p:nvPr>
        </p:nvSpPr>
        <p:spPr>
          <a:xfrm>
            <a:off x="609601" y="2533650"/>
            <a:ext cx="870858" cy="875211"/>
          </a:xfrm>
        </p:spPr>
        <p:txBody>
          <a:bodyPr tIns="91440" bIns="91440" anchor="ctr">
            <a:normAutofit/>
          </a:bodyPr>
          <a:lstStyle>
            <a:lvl1pPr algn="ctr">
              <a:defRPr sz="4400" b="1">
                <a:solidFill>
                  <a:schemeClr val="accent4"/>
                </a:solidFill>
              </a:defRPr>
            </a:lvl1pPr>
          </a:lstStyle>
          <a:p>
            <a:pPr lvl="0"/>
            <a:r>
              <a:rPr lang="en-US" dirty="0"/>
              <a:t>##</a:t>
            </a:r>
          </a:p>
        </p:txBody>
      </p:sp>
    </p:spTree>
    <p:extLst>
      <p:ext uri="{BB962C8B-B14F-4D97-AF65-F5344CB8AC3E}">
        <p14:creationId xmlns:p14="http://schemas.microsoft.com/office/powerpoint/2010/main" val="10527657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p:cSld name="Big Stmnt right dark blue bkg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EF0769D4-09CF-23F3-570A-508D9151D63B}"/>
              </a:ext>
            </a:extLst>
          </p:cNvPr>
          <p:cNvGraphicFramePr>
            <a:graphicFrameLocks noChangeAspect="1"/>
          </p:cNvGraphicFramePr>
          <p:nvPr>
            <p:custDataLst>
              <p:tags r:id="rId1"/>
            </p:custDataLst>
            <p:extLst>
              <p:ext uri="{D42A27DB-BD31-4B8C-83A1-F6EECF244321}">
                <p14:modId xmlns:p14="http://schemas.microsoft.com/office/powerpoint/2010/main" val="272492903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4" name="Object 3" hidden="1">
                        <a:extLst>
                          <a:ext uri="{FF2B5EF4-FFF2-40B4-BE49-F238E27FC236}">
                            <a16:creationId xmlns:a16="http://schemas.microsoft.com/office/drawing/2014/main" id="{EF0769D4-09CF-23F3-570A-508D9151D63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Rectangle 4">
            <a:extLst>
              <a:ext uri="{FF2B5EF4-FFF2-40B4-BE49-F238E27FC236}">
                <a16:creationId xmlns:a16="http://schemas.microsoft.com/office/drawing/2014/main" id="{6DB5B30A-EBCA-94F2-242C-A03663DF0164}"/>
              </a:ext>
            </a:extLst>
          </p:cNvPr>
          <p:cNvSpPr/>
          <p:nvPr/>
        </p:nvSpPr>
        <p:spPr>
          <a:xfrm>
            <a:off x="7884159" y="3"/>
            <a:ext cx="4307841" cy="6857997"/>
          </a:xfrm>
          <a:prstGeom prst="rect">
            <a:avLst/>
          </a:prstGeom>
          <a:solidFill>
            <a:srgbClr val="071E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7">
            <a:extLst>
              <a:ext uri="{FF2B5EF4-FFF2-40B4-BE49-F238E27FC236}">
                <a16:creationId xmlns:a16="http://schemas.microsoft.com/office/drawing/2014/main" id="{CDE5DE9C-43B8-4966-6723-47BF0E08EE69}"/>
              </a:ext>
            </a:extLst>
          </p:cNvPr>
          <p:cNvSpPr>
            <a:spLocks noGrp="1"/>
          </p:cNvSpPr>
          <p:nvPr>
            <p:ph type="body" sz="quarter" idx="10"/>
          </p:nvPr>
        </p:nvSpPr>
        <p:spPr>
          <a:xfrm>
            <a:off x="8424742" y="1608083"/>
            <a:ext cx="3226676" cy="3657600"/>
          </a:xfrm>
        </p:spPr>
        <p:txBody>
          <a:bodyPr>
            <a:normAutofit/>
          </a:bodyPr>
          <a:lstStyle>
            <a:lvl1pPr>
              <a:defRPr sz="14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9" name="Text Placeholder 18">
            <a:extLst>
              <a:ext uri="{FF2B5EF4-FFF2-40B4-BE49-F238E27FC236}">
                <a16:creationId xmlns:a16="http://schemas.microsoft.com/office/drawing/2014/main" id="{C85B3F06-6316-3AF0-9DF1-9F1DEB1ADF2D}"/>
              </a:ext>
            </a:extLst>
          </p:cNvPr>
          <p:cNvSpPr>
            <a:spLocks noGrp="1"/>
          </p:cNvSpPr>
          <p:nvPr>
            <p:ph type="body" sz="quarter" idx="11" hasCustomPrompt="1"/>
          </p:nvPr>
        </p:nvSpPr>
        <p:spPr>
          <a:xfrm>
            <a:off x="609599" y="1608083"/>
            <a:ext cx="6380481" cy="3281362"/>
          </a:xfrm>
        </p:spPr>
        <p:txBody>
          <a:bodyPr>
            <a:normAutofit/>
          </a:bodyPr>
          <a:lstStyle>
            <a:lvl1pPr>
              <a:defRPr sz="4000" b="1">
                <a:solidFill>
                  <a:schemeClr val="tx1"/>
                </a:solidFill>
              </a:defRPr>
            </a:lvl1pPr>
            <a:lvl2pPr>
              <a:defRPr b="1">
                <a:solidFill>
                  <a:schemeClr val="tx1"/>
                </a:solidFill>
              </a:defRPr>
            </a:lvl2pPr>
            <a:lvl3pPr>
              <a:defRPr b="1">
                <a:solidFill>
                  <a:schemeClr val="tx1"/>
                </a:solidFill>
              </a:defRPr>
            </a:lvl3pPr>
            <a:lvl4pPr>
              <a:defRPr b="1">
                <a:solidFill>
                  <a:schemeClr val="tx1"/>
                </a:solidFill>
              </a:defRPr>
            </a:lvl4pPr>
            <a:lvl5pPr>
              <a:defRPr b="1">
                <a:solidFill>
                  <a:schemeClr val="tx1"/>
                </a:solidFill>
              </a:defRPr>
            </a:lvl5pPr>
          </a:lstStyle>
          <a:p>
            <a:pPr lvl="0"/>
            <a:r>
              <a:rPr lang="en-US" dirty="0"/>
              <a:t>This is a “Big Statement” slide. Use it to make a single, important point. </a:t>
            </a:r>
          </a:p>
        </p:txBody>
      </p:sp>
      <p:pic>
        <p:nvPicPr>
          <p:cNvPr id="20" name="Picture 19" descr="Logo&#10;&#10;Description automatically generated">
            <a:extLst>
              <a:ext uri="{FF2B5EF4-FFF2-40B4-BE49-F238E27FC236}">
                <a16:creationId xmlns:a16="http://schemas.microsoft.com/office/drawing/2014/main" id="{15AF4891-5BBF-507B-21B3-7FBD409DB9B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20110" y="6400942"/>
            <a:ext cx="620111" cy="262514"/>
          </a:xfrm>
          <a:prstGeom prst="rect">
            <a:avLst/>
          </a:prstGeom>
        </p:spPr>
      </p:pic>
      <p:sp>
        <p:nvSpPr>
          <p:cNvPr id="21" name="TextBox 20">
            <a:extLst>
              <a:ext uri="{FF2B5EF4-FFF2-40B4-BE49-F238E27FC236}">
                <a16:creationId xmlns:a16="http://schemas.microsoft.com/office/drawing/2014/main" id="{A4EBB83B-62B5-8E5B-2297-7438E0511489}"/>
              </a:ext>
            </a:extLst>
          </p:cNvPr>
          <p:cNvSpPr txBox="1"/>
          <p:nvPr/>
        </p:nvSpPr>
        <p:spPr>
          <a:xfrm>
            <a:off x="11267590" y="6451844"/>
            <a:ext cx="304300" cy="169277"/>
          </a:xfrm>
          <a:prstGeom prst="rect">
            <a:avLst/>
          </a:prstGeom>
          <a:noFill/>
        </p:spPr>
        <p:txBody>
          <a:bodyPr wrap="square" lIns="0" tIns="0" rIns="0" bIns="0" rtlCol="0" anchor="ctr">
            <a:spAutoFit/>
          </a:bodyPr>
          <a:lstStyle/>
          <a:p>
            <a:pPr algn="r"/>
            <a:fld id="{DA4F3246-57E6-4D23-B4C0-B33CEEC38083}" type="slidenum">
              <a:rPr lang="en-US" sz="1100" smtClean="0">
                <a:solidFill>
                  <a:schemeClr val="bg1"/>
                </a:solidFill>
              </a:rPr>
              <a:pPr algn="r"/>
              <a:t>‹#›</a:t>
            </a:fld>
            <a:endParaRPr lang="en-US" sz="1100" dirty="0">
              <a:solidFill>
                <a:schemeClr val="bg1"/>
              </a:solidFill>
            </a:endParaRPr>
          </a:p>
        </p:txBody>
      </p:sp>
      <p:sp>
        <p:nvSpPr>
          <p:cNvPr id="2" name="TextBox 1">
            <a:extLst>
              <a:ext uri="{FF2B5EF4-FFF2-40B4-BE49-F238E27FC236}">
                <a16:creationId xmlns:a16="http://schemas.microsoft.com/office/drawing/2014/main" id="{1BA45A60-5D16-E41D-32DF-B6C18EDF4E3C}"/>
              </a:ext>
            </a:extLst>
          </p:cNvPr>
          <p:cNvSpPr txBox="1"/>
          <p:nvPr/>
        </p:nvSpPr>
        <p:spPr>
          <a:xfrm>
            <a:off x="6856733" y="6697300"/>
            <a:ext cx="4715158" cy="92333"/>
          </a:xfrm>
          <a:prstGeom prst="rect">
            <a:avLst/>
          </a:prstGeom>
          <a:noFill/>
        </p:spPr>
        <p:txBody>
          <a:bodyPr wrap="square" lIns="0" tIns="0" rIns="0" bIns="0" rtlCol="0">
            <a:spAutoFit/>
          </a:bodyPr>
          <a:lstStyle/>
          <a:p>
            <a:pPr algn="r"/>
            <a:r>
              <a:rPr lang="en-US" sz="600" dirty="0">
                <a:solidFill>
                  <a:srgbClr val="A0A0A0"/>
                </a:solidFill>
              </a:rPr>
              <a:t>Includes content supplied by Sales Benchmark Index; Copyright © Sales Benchmark Index, 2023</a:t>
            </a:r>
          </a:p>
        </p:txBody>
      </p:sp>
    </p:spTree>
    <p:extLst>
      <p:ext uri="{BB962C8B-B14F-4D97-AF65-F5344CB8AC3E}">
        <p14:creationId xmlns:p14="http://schemas.microsoft.com/office/powerpoint/2010/main" val="134151043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p:cSld name="Big Stmnt right light blue bkg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EF0769D4-09CF-23F3-570A-508D9151D63B}"/>
              </a:ext>
            </a:extLst>
          </p:cNvPr>
          <p:cNvGraphicFramePr>
            <a:graphicFrameLocks noChangeAspect="1"/>
          </p:cNvGraphicFramePr>
          <p:nvPr>
            <p:custDataLst>
              <p:tags r:id="rId1"/>
            </p:custDataLst>
            <p:extLst>
              <p:ext uri="{D42A27DB-BD31-4B8C-83A1-F6EECF244321}">
                <p14:modId xmlns:p14="http://schemas.microsoft.com/office/powerpoint/2010/main" val="134339611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4" name="Object 3" hidden="1">
                        <a:extLst>
                          <a:ext uri="{FF2B5EF4-FFF2-40B4-BE49-F238E27FC236}">
                            <a16:creationId xmlns:a16="http://schemas.microsoft.com/office/drawing/2014/main" id="{EF0769D4-09CF-23F3-570A-508D9151D63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Rectangle 4">
            <a:extLst>
              <a:ext uri="{FF2B5EF4-FFF2-40B4-BE49-F238E27FC236}">
                <a16:creationId xmlns:a16="http://schemas.microsoft.com/office/drawing/2014/main" id="{6DB5B30A-EBCA-94F2-242C-A03663DF0164}"/>
              </a:ext>
            </a:extLst>
          </p:cNvPr>
          <p:cNvSpPr/>
          <p:nvPr/>
        </p:nvSpPr>
        <p:spPr>
          <a:xfrm>
            <a:off x="7884159" y="3"/>
            <a:ext cx="4307841" cy="685799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7">
            <a:extLst>
              <a:ext uri="{FF2B5EF4-FFF2-40B4-BE49-F238E27FC236}">
                <a16:creationId xmlns:a16="http://schemas.microsoft.com/office/drawing/2014/main" id="{CDE5DE9C-43B8-4966-6723-47BF0E08EE69}"/>
              </a:ext>
            </a:extLst>
          </p:cNvPr>
          <p:cNvSpPr>
            <a:spLocks noGrp="1"/>
          </p:cNvSpPr>
          <p:nvPr>
            <p:ph type="body" sz="quarter" idx="10"/>
          </p:nvPr>
        </p:nvSpPr>
        <p:spPr>
          <a:xfrm>
            <a:off x="8424742" y="1608083"/>
            <a:ext cx="3226676" cy="3657600"/>
          </a:xfrm>
        </p:spPr>
        <p:txBody>
          <a:bodyPr>
            <a:normAutofit/>
          </a:bodyPr>
          <a:lstStyle>
            <a:lvl1pPr>
              <a:defRPr sz="14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9" name="Text Placeholder 18">
            <a:extLst>
              <a:ext uri="{FF2B5EF4-FFF2-40B4-BE49-F238E27FC236}">
                <a16:creationId xmlns:a16="http://schemas.microsoft.com/office/drawing/2014/main" id="{C85B3F06-6316-3AF0-9DF1-9F1DEB1ADF2D}"/>
              </a:ext>
            </a:extLst>
          </p:cNvPr>
          <p:cNvSpPr>
            <a:spLocks noGrp="1"/>
          </p:cNvSpPr>
          <p:nvPr>
            <p:ph type="body" sz="quarter" idx="11" hasCustomPrompt="1"/>
          </p:nvPr>
        </p:nvSpPr>
        <p:spPr>
          <a:xfrm>
            <a:off x="609599" y="1608083"/>
            <a:ext cx="6380481" cy="3281362"/>
          </a:xfrm>
        </p:spPr>
        <p:txBody>
          <a:bodyPr>
            <a:normAutofit/>
          </a:bodyPr>
          <a:lstStyle>
            <a:lvl1pPr>
              <a:defRPr sz="4000" b="1">
                <a:solidFill>
                  <a:schemeClr val="tx1"/>
                </a:solidFill>
              </a:defRPr>
            </a:lvl1pPr>
            <a:lvl2pPr>
              <a:defRPr b="1">
                <a:solidFill>
                  <a:schemeClr val="tx1"/>
                </a:solidFill>
              </a:defRPr>
            </a:lvl2pPr>
            <a:lvl3pPr>
              <a:defRPr b="1">
                <a:solidFill>
                  <a:schemeClr val="tx1"/>
                </a:solidFill>
              </a:defRPr>
            </a:lvl3pPr>
            <a:lvl4pPr>
              <a:defRPr b="1">
                <a:solidFill>
                  <a:schemeClr val="tx1"/>
                </a:solidFill>
              </a:defRPr>
            </a:lvl4pPr>
            <a:lvl5pPr>
              <a:defRPr b="1">
                <a:solidFill>
                  <a:schemeClr val="tx1"/>
                </a:solidFill>
              </a:defRPr>
            </a:lvl5pPr>
          </a:lstStyle>
          <a:p>
            <a:pPr lvl="0"/>
            <a:r>
              <a:rPr lang="en-US" dirty="0"/>
              <a:t>This is a “Big Statement” slide. Use it to make a single, important point. </a:t>
            </a:r>
          </a:p>
        </p:txBody>
      </p:sp>
      <p:pic>
        <p:nvPicPr>
          <p:cNvPr id="20" name="Picture 19" descr="Logo&#10;&#10;Description automatically generated">
            <a:extLst>
              <a:ext uri="{FF2B5EF4-FFF2-40B4-BE49-F238E27FC236}">
                <a16:creationId xmlns:a16="http://schemas.microsoft.com/office/drawing/2014/main" id="{15AF4891-5BBF-507B-21B3-7FBD409DB9B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20110" y="6400942"/>
            <a:ext cx="620111" cy="262514"/>
          </a:xfrm>
          <a:prstGeom prst="rect">
            <a:avLst/>
          </a:prstGeom>
        </p:spPr>
      </p:pic>
      <p:sp>
        <p:nvSpPr>
          <p:cNvPr id="21" name="TextBox 20">
            <a:extLst>
              <a:ext uri="{FF2B5EF4-FFF2-40B4-BE49-F238E27FC236}">
                <a16:creationId xmlns:a16="http://schemas.microsoft.com/office/drawing/2014/main" id="{A4EBB83B-62B5-8E5B-2297-7438E0511489}"/>
              </a:ext>
            </a:extLst>
          </p:cNvPr>
          <p:cNvSpPr txBox="1"/>
          <p:nvPr/>
        </p:nvSpPr>
        <p:spPr>
          <a:xfrm>
            <a:off x="11267590" y="6451844"/>
            <a:ext cx="304300" cy="169277"/>
          </a:xfrm>
          <a:prstGeom prst="rect">
            <a:avLst/>
          </a:prstGeom>
          <a:noFill/>
        </p:spPr>
        <p:txBody>
          <a:bodyPr wrap="square" lIns="0" tIns="0" rIns="0" bIns="0" rtlCol="0" anchor="ctr">
            <a:spAutoFit/>
          </a:bodyPr>
          <a:lstStyle/>
          <a:p>
            <a:pPr algn="r"/>
            <a:fld id="{DA4F3246-57E6-4D23-B4C0-B33CEEC38083}" type="slidenum">
              <a:rPr lang="en-US" sz="1100" smtClean="0">
                <a:solidFill>
                  <a:schemeClr val="bg1"/>
                </a:solidFill>
              </a:rPr>
              <a:pPr algn="r"/>
              <a:t>‹#›</a:t>
            </a:fld>
            <a:endParaRPr lang="en-US" sz="1100" dirty="0">
              <a:solidFill>
                <a:schemeClr val="bg1"/>
              </a:solidFill>
            </a:endParaRPr>
          </a:p>
        </p:txBody>
      </p:sp>
      <p:sp>
        <p:nvSpPr>
          <p:cNvPr id="2" name="TextBox 1">
            <a:extLst>
              <a:ext uri="{FF2B5EF4-FFF2-40B4-BE49-F238E27FC236}">
                <a16:creationId xmlns:a16="http://schemas.microsoft.com/office/drawing/2014/main" id="{3252A3CD-9F27-5AE1-225C-3361E5B5BB61}"/>
              </a:ext>
            </a:extLst>
          </p:cNvPr>
          <p:cNvSpPr txBox="1"/>
          <p:nvPr/>
        </p:nvSpPr>
        <p:spPr>
          <a:xfrm>
            <a:off x="6856733" y="6697300"/>
            <a:ext cx="4715158" cy="92333"/>
          </a:xfrm>
          <a:prstGeom prst="rect">
            <a:avLst/>
          </a:prstGeom>
          <a:noFill/>
        </p:spPr>
        <p:txBody>
          <a:bodyPr wrap="square" lIns="0" tIns="0" rIns="0" bIns="0" rtlCol="0">
            <a:spAutoFit/>
          </a:bodyPr>
          <a:lstStyle/>
          <a:p>
            <a:pPr algn="r"/>
            <a:r>
              <a:rPr lang="en-US" sz="600" dirty="0">
                <a:solidFill>
                  <a:srgbClr val="A0A0A0"/>
                </a:solidFill>
              </a:rPr>
              <a:t>Includes content supplied by Sales Benchmark Index; Copyright © Sales Benchmark Index, 2023</a:t>
            </a:r>
          </a:p>
        </p:txBody>
      </p:sp>
    </p:spTree>
    <p:extLst>
      <p:ext uri="{BB962C8B-B14F-4D97-AF65-F5344CB8AC3E}">
        <p14:creationId xmlns:p14="http://schemas.microsoft.com/office/powerpoint/2010/main" val="6202121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p:cSld name="Big Stmnt left dark blue bkg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EF0769D4-09CF-23F3-570A-508D9151D63B}"/>
              </a:ext>
            </a:extLst>
          </p:cNvPr>
          <p:cNvGraphicFramePr>
            <a:graphicFrameLocks noChangeAspect="1"/>
          </p:cNvGraphicFramePr>
          <p:nvPr>
            <p:custDataLst>
              <p:tags r:id="rId1"/>
            </p:custDataLst>
            <p:extLst>
              <p:ext uri="{D42A27DB-BD31-4B8C-83A1-F6EECF244321}">
                <p14:modId xmlns:p14="http://schemas.microsoft.com/office/powerpoint/2010/main" val="150029913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4" name="Object 3" hidden="1">
                        <a:extLst>
                          <a:ext uri="{FF2B5EF4-FFF2-40B4-BE49-F238E27FC236}">
                            <a16:creationId xmlns:a16="http://schemas.microsoft.com/office/drawing/2014/main" id="{EF0769D4-09CF-23F3-570A-508D9151D63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7" name="Rectangle 6">
            <a:extLst>
              <a:ext uri="{FF2B5EF4-FFF2-40B4-BE49-F238E27FC236}">
                <a16:creationId xmlns:a16="http://schemas.microsoft.com/office/drawing/2014/main" id="{F1E7902B-D476-B2C2-A81B-BD2D4EEEF4EA}"/>
              </a:ext>
            </a:extLst>
          </p:cNvPr>
          <p:cNvSpPr/>
          <p:nvPr/>
        </p:nvSpPr>
        <p:spPr>
          <a:xfrm>
            <a:off x="-18628" y="0"/>
            <a:ext cx="7008708" cy="6858000"/>
          </a:xfrm>
          <a:prstGeom prst="rect">
            <a:avLst/>
          </a:prstGeom>
          <a:solidFill>
            <a:srgbClr val="071E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7">
            <a:extLst>
              <a:ext uri="{FF2B5EF4-FFF2-40B4-BE49-F238E27FC236}">
                <a16:creationId xmlns:a16="http://schemas.microsoft.com/office/drawing/2014/main" id="{CDE5DE9C-43B8-4966-6723-47BF0E08EE69}"/>
              </a:ext>
            </a:extLst>
          </p:cNvPr>
          <p:cNvSpPr>
            <a:spLocks noGrp="1"/>
          </p:cNvSpPr>
          <p:nvPr>
            <p:ph type="body" sz="quarter" idx="10"/>
          </p:nvPr>
        </p:nvSpPr>
        <p:spPr>
          <a:xfrm>
            <a:off x="7935310" y="1608083"/>
            <a:ext cx="3647091" cy="3657600"/>
          </a:xfrm>
        </p:spPr>
        <p:txBody>
          <a:bodyPr>
            <a:normAutofit/>
          </a:bodyPr>
          <a:lstStyle>
            <a:lvl1pPr>
              <a:defRPr sz="140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9" name="Text Placeholder 18">
            <a:extLst>
              <a:ext uri="{FF2B5EF4-FFF2-40B4-BE49-F238E27FC236}">
                <a16:creationId xmlns:a16="http://schemas.microsoft.com/office/drawing/2014/main" id="{C85B3F06-6316-3AF0-9DF1-9F1DEB1ADF2D}"/>
              </a:ext>
            </a:extLst>
          </p:cNvPr>
          <p:cNvSpPr>
            <a:spLocks noGrp="1"/>
          </p:cNvSpPr>
          <p:nvPr>
            <p:ph type="body" sz="quarter" idx="11" hasCustomPrompt="1"/>
          </p:nvPr>
        </p:nvSpPr>
        <p:spPr>
          <a:xfrm>
            <a:off x="609599" y="1608083"/>
            <a:ext cx="5729057" cy="3281362"/>
          </a:xfrm>
        </p:spPr>
        <p:txBody>
          <a:bodyPr>
            <a:normAutofit/>
          </a:bodyPr>
          <a:lstStyle>
            <a:lvl1pPr>
              <a:defRPr sz="4000" b="1">
                <a:solidFill>
                  <a:schemeClr val="bg1"/>
                </a:solidFill>
              </a:defRPr>
            </a:lvl1pPr>
            <a:lvl2pPr>
              <a:defRPr b="1">
                <a:solidFill>
                  <a:schemeClr val="tx1"/>
                </a:solidFill>
              </a:defRPr>
            </a:lvl2pPr>
            <a:lvl3pPr>
              <a:defRPr b="1">
                <a:solidFill>
                  <a:schemeClr val="tx1"/>
                </a:solidFill>
              </a:defRPr>
            </a:lvl3pPr>
            <a:lvl4pPr>
              <a:defRPr b="1">
                <a:solidFill>
                  <a:schemeClr val="tx1"/>
                </a:solidFill>
              </a:defRPr>
            </a:lvl4pPr>
            <a:lvl5pPr>
              <a:defRPr b="1">
                <a:solidFill>
                  <a:schemeClr val="tx1"/>
                </a:solidFill>
              </a:defRPr>
            </a:lvl5pPr>
          </a:lstStyle>
          <a:p>
            <a:pPr lvl="0"/>
            <a:r>
              <a:rPr lang="en-US" dirty="0"/>
              <a:t>This is a “Big Statement” slide. Use it to make a single, important point. </a:t>
            </a:r>
          </a:p>
        </p:txBody>
      </p:sp>
      <p:sp>
        <p:nvSpPr>
          <p:cNvPr id="13" name="TextBox 12">
            <a:extLst>
              <a:ext uri="{FF2B5EF4-FFF2-40B4-BE49-F238E27FC236}">
                <a16:creationId xmlns:a16="http://schemas.microsoft.com/office/drawing/2014/main" id="{78DC7CD8-642F-96D9-AB60-6770D69C426B}"/>
              </a:ext>
            </a:extLst>
          </p:cNvPr>
          <p:cNvSpPr txBox="1"/>
          <p:nvPr/>
        </p:nvSpPr>
        <p:spPr>
          <a:xfrm>
            <a:off x="11267590" y="6451844"/>
            <a:ext cx="304300" cy="169277"/>
          </a:xfrm>
          <a:prstGeom prst="rect">
            <a:avLst/>
          </a:prstGeom>
          <a:noFill/>
        </p:spPr>
        <p:txBody>
          <a:bodyPr wrap="square" lIns="0" tIns="0" rIns="0" bIns="0" rtlCol="0" anchor="ctr">
            <a:spAutoFit/>
          </a:bodyPr>
          <a:lstStyle/>
          <a:p>
            <a:pPr algn="r"/>
            <a:fld id="{DA4F3246-57E6-4D23-B4C0-B33CEEC38083}" type="slidenum">
              <a:rPr lang="en-US" sz="1100" smtClean="0">
                <a:solidFill>
                  <a:schemeClr val="tx1"/>
                </a:solidFill>
              </a:rPr>
              <a:pPr algn="r"/>
              <a:t>‹#›</a:t>
            </a:fld>
            <a:endParaRPr lang="en-US" sz="1100" dirty="0">
              <a:solidFill>
                <a:schemeClr val="tx1"/>
              </a:solidFill>
            </a:endParaRPr>
          </a:p>
        </p:txBody>
      </p:sp>
      <p:pic>
        <p:nvPicPr>
          <p:cNvPr id="10" name="Picture 9" descr="A black and white logo&#10;&#10;Description automatically generated with low confidence">
            <a:extLst>
              <a:ext uri="{FF2B5EF4-FFF2-40B4-BE49-F238E27FC236}">
                <a16:creationId xmlns:a16="http://schemas.microsoft.com/office/drawing/2014/main" id="{D46FC3E1-FCFE-4BFC-896E-BE93A86F066A}"/>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b="23463"/>
          <a:stretch/>
        </p:blipFill>
        <p:spPr>
          <a:xfrm>
            <a:off x="620110" y="6400942"/>
            <a:ext cx="616252" cy="262514"/>
          </a:xfrm>
          <a:prstGeom prst="rect">
            <a:avLst/>
          </a:prstGeom>
        </p:spPr>
      </p:pic>
      <p:sp>
        <p:nvSpPr>
          <p:cNvPr id="2" name="TextBox 1">
            <a:extLst>
              <a:ext uri="{FF2B5EF4-FFF2-40B4-BE49-F238E27FC236}">
                <a16:creationId xmlns:a16="http://schemas.microsoft.com/office/drawing/2014/main" id="{B7BF1FFD-372D-1C59-527C-57A4B18E07F8}"/>
              </a:ext>
            </a:extLst>
          </p:cNvPr>
          <p:cNvSpPr txBox="1"/>
          <p:nvPr userDrawn="1"/>
        </p:nvSpPr>
        <p:spPr>
          <a:xfrm>
            <a:off x="6866672" y="6697300"/>
            <a:ext cx="4715158" cy="92333"/>
          </a:xfrm>
          <a:prstGeom prst="rect">
            <a:avLst/>
          </a:prstGeom>
          <a:noFill/>
        </p:spPr>
        <p:txBody>
          <a:bodyPr wrap="square" lIns="0" tIns="0" rIns="0" bIns="0" rtlCol="0">
            <a:spAutoFit/>
          </a:bodyPr>
          <a:lstStyle/>
          <a:p>
            <a:pPr algn="r"/>
            <a:r>
              <a:rPr lang="en-US" sz="600" dirty="0">
                <a:solidFill>
                  <a:srgbClr val="A0A0A0"/>
                </a:solidFill>
              </a:rPr>
              <a:t>Includes content supplied by Sales Benchmark Index; Copyright © Sales Benchmark Index, 2024</a:t>
            </a:r>
          </a:p>
        </p:txBody>
      </p:sp>
    </p:spTree>
    <p:extLst>
      <p:ext uri="{BB962C8B-B14F-4D97-AF65-F5344CB8AC3E}">
        <p14:creationId xmlns:p14="http://schemas.microsoft.com/office/powerpoint/2010/main" val="312118860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p:cSld name="Big Stmnt left light blue bkg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EF0769D4-09CF-23F3-570A-508D9151D63B}"/>
              </a:ext>
            </a:extLst>
          </p:cNvPr>
          <p:cNvGraphicFramePr>
            <a:graphicFrameLocks noChangeAspect="1"/>
          </p:cNvGraphicFramePr>
          <p:nvPr>
            <p:custDataLst>
              <p:tags r:id="rId1"/>
            </p:custDataLst>
            <p:extLst>
              <p:ext uri="{D42A27DB-BD31-4B8C-83A1-F6EECF244321}">
                <p14:modId xmlns:p14="http://schemas.microsoft.com/office/powerpoint/2010/main" val="78022756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4" name="Object 3" hidden="1">
                        <a:extLst>
                          <a:ext uri="{FF2B5EF4-FFF2-40B4-BE49-F238E27FC236}">
                            <a16:creationId xmlns:a16="http://schemas.microsoft.com/office/drawing/2014/main" id="{EF0769D4-09CF-23F3-570A-508D9151D63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7" name="Rectangle 6">
            <a:extLst>
              <a:ext uri="{FF2B5EF4-FFF2-40B4-BE49-F238E27FC236}">
                <a16:creationId xmlns:a16="http://schemas.microsoft.com/office/drawing/2014/main" id="{F1E7902B-D476-B2C2-A81B-BD2D4EEEF4EA}"/>
              </a:ext>
            </a:extLst>
          </p:cNvPr>
          <p:cNvSpPr/>
          <p:nvPr/>
        </p:nvSpPr>
        <p:spPr>
          <a:xfrm>
            <a:off x="-18628" y="0"/>
            <a:ext cx="7008708"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7">
            <a:extLst>
              <a:ext uri="{FF2B5EF4-FFF2-40B4-BE49-F238E27FC236}">
                <a16:creationId xmlns:a16="http://schemas.microsoft.com/office/drawing/2014/main" id="{CDE5DE9C-43B8-4966-6723-47BF0E08EE69}"/>
              </a:ext>
            </a:extLst>
          </p:cNvPr>
          <p:cNvSpPr>
            <a:spLocks noGrp="1"/>
          </p:cNvSpPr>
          <p:nvPr>
            <p:ph type="body" sz="quarter" idx="10"/>
          </p:nvPr>
        </p:nvSpPr>
        <p:spPr>
          <a:xfrm>
            <a:off x="7935310" y="1608083"/>
            <a:ext cx="3647091" cy="3657600"/>
          </a:xfrm>
        </p:spPr>
        <p:txBody>
          <a:bodyPr>
            <a:normAutofit/>
          </a:bodyPr>
          <a:lstStyle>
            <a:lvl1pPr>
              <a:defRPr sz="140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9" name="Text Placeholder 18">
            <a:extLst>
              <a:ext uri="{FF2B5EF4-FFF2-40B4-BE49-F238E27FC236}">
                <a16:creationId xmlns:a16="http://schemas.microsoft.com/office/drawing/2014/main" id="{C85B3F06-6316-3AF0-9DF1-9F1DEB1ADF2D}"/>
              </a:ext>
            </a:extLst>
          </p:cNvPr>
          <p:cNvSpPr>
            <a:spLocks noGrp="1"/>
          </p:cNvSpPr>
          <p:nvPr>
            <p:ph type="body" sz="quarter" idx="11" hasCustomPrompt="1"/>
          </p:nvPr>
        </p:nvSpPr>
        <p:spPr>
          <a:xfrm>
            <a:off x="609599" y="1608083"/>
            <a:ext cx="5729057" cy="3281362"/>
          </a:xfrm>
        </p:spPr>
        <p:txBody>
          <a:bodyPr>
            <a:normAutofit/>
          </a:bodyPr>
          <a:lstStyle>
            <a:lvl1pPr>
              <a:defRPr sz="4000" b="1">
                <a:solidFill>
                  <a:schemeClr val="bg1"/>
                </a:solidFill>
              </a:defRPr>
            </a:lvl1pPr>
            <a:lvl2pPr>
              <a:defRPr b="1">
                <a:solidFill>
                  <a:schemeClr val="tx1"/>
                </a:solidFill>
              </a:defRPr>
            </a:lvl2pPr>
            <a:lvl3pPr>
              <a:defRPr b="1">
                <a:solidFill>
                  <a:schemeClr val="tx1"/>
                </a:solidFill>
              </a:defRPr>
            </a:lvl3pPr>
            <a:lvl4pPr>
              <a:defRPr b="1">
                <a:solidFill>
                  <a:schemeClr val="tx1"/>
                </a:solidFill>
              </a:defRPr>
            </a:lvl4pPr>
            <a:lvl5pPr>
              <a:defRPr b="1">
                <a:solidFill>
                  <a:schemeClr val="tx1"/>
                </a:solidFill>
              </a:defRPr>
            </a:lvl5pPr>
          </a:lstStyle>
          <a:p>
            <a:pPr lvl="0"/>
            <a:r>
              <a:rPr lang="en-US" dirty="0"/>
              <a:t>This is a “Big Statement” slide. Use it to make a single, important point. </a:t>
            </a:r>
          </a:p>
        </p:txBody>
      </p:sp>
      <p:pic>
        <p:nvPicPr>
          <p:cNvPr id="9" name="Picture 8" descr="A black and white logo&#10;&#10;Description automatically generated with low confidence">
            <a:extLst>
              <a:ext uri="{FF2B5EF4-FFF2-40B4-BE49-F238E27FC236}">
                <a16:creationId xmlns:a16="http://schemas.microsoft.com/office/drawing/2014/main" id="{8E76424F-251D-91B3-502B-FFA88D29D54F}"/>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b="23463"/>
          <a:stretch/>
        </p:blipFill>
        <p:spPr>
          <a:xfrm>
            <a:off x="620110" y="6396759"/>
            <a:ext cx="616252" cy="262514"/>
          </a:xfrm>
          <a:prstGeom prst="rect">
            <a:avLst/>
          </a:prstGeom>
        </p:spPr>
      </p:pic>
      <p:sp>
        <p:nvSpPr>
          <p:cNvPr id="13" name="TextBox 12">
            <a:extLst>
              <a:ext uri="{FF2B5EF4-FFF2-40B4-BE49-F238E27FC236}">
                <a16:creationId xmlns:a16="http://schemas.microsoft.com/office/drawing/2014/main" id="{78DC7CD8-642F-96D9-AB60-6770D69C426B}"/>
              </a:ext>
            </a:extLst>
          </p:cNvPr>
          <p:cNvSpPr txBox="1"/>
          <p:nvPr/>
        </p:nvSpPr>
        <p:spPr>
          <a:xfrm>
            <a:off x="11267590" y="6451844"/>
            <a:ext cx="304300" cy="169277"/>
          </a:xfrm>
          <a:prstGeom prst="rect">
            <a:avLst/>
          </a:prstGeom>
          <a:noFill/>
        </p:spPr>
        <p:txBody>
          <a:bodyPr wrap="square" lIns="0" tIns="0" rIns="0" bIns="0" rtlCol="0" anchor="ctr">
            <a:spAutoFit/>
          </a:bodyPr>
          <a:lstStyle/>
          <a:p>
            <a:pPr algn="r"/>
            <a:fld id="{DA4F3246-57E6-4D23-B4C0-B33CEEC38083}" type="slidenum">
              <a:rPr lang="en-US" sz="1100" smtClean="0">
                <a:solidFill>
                  <a:schemeClr val="tx1"/>
                </a:solidFill>
              </a:rPr>
              <a:pPr algn="r"/>
              <a:t>‹#›</a:t>
            </a:fld>
            <a:endParaRPr lang="en-US" sz="1100" dirty="0">
              <a:solidFill>
                <a:schemeClr val="tx1"/>
              </a:solidFill>
            </a:endParaRPr>
          </a:p>
        </p:txBody>
      </p:sp>
      <p:sp>
        <p:nvSpPr>
          <p:cNvPr id="2" name="TextBox 1">
            <a:extLst>
              <a:ext uri="{FF2B5EF4-FFF2-40B4-BE49-F238E27FC236}">
                <a16:creationId xmlns:a16="http://schemas.microsoft.com/office/drawing/2014/main" id="{B3C5A66D-ACCA-FCA5-BB7A-6090A9490304}"/>
              </a:ext>
            </a:extLst>
          </p:cNvPr>
          <p:cNvSpPr txBox="1"/>
          <p:nvPr/>
        </p:nvSpPr>
        <p:spPr>
          <a:xfrm>
            <a:off x="6856733" y="6697300"/>
            <a:ext cx="4715158" cy="92333"/>
          </a:xfrm>
          <a:prstGeom prst="rect">
            <a:avLst/>
          </a:prstGeom>
          <a:noFill/>
        </p:spPr>
        <p:txBody>
          <a:bodyPr wrap="square" lIns="0" tIns="0" rIns="0" bIns="0" rtlCol="0">
            <a:spAutoFit/>
          </a:bodyPr>
          <a:lstStyle/>
          <a:p>
            <a:pPr algn="r"/>
            <a:r>
              <a:rPr lang="en-US" sz="600" dirty="0">
                <a:solidFill>
                  <a:srgbClr val="A0A0A0"/>
                </a:solidFill>
              </a:rPr>
              <a:t>Includes content supplied by Sales Benchmark Index; Copyright © Sales Benchmark Index, 2024</a:t>
            </a:r>
          </a:p>
        </p:txBody>
      </p:sp>
    </p:spTree>
    <p:extLst>
      <p:ext uri="{BB962C8B-B14F-4D97-AF65-F5344CB8AC3E}">
        <p14:creationId xmlns:p14="http://schemas.microsoft.com/office/powerpoint/2010/main" val="40989420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hree panel no bkgd">
    <p:spTree>
      <p:nvGrpSpPr>
        <p:cNvPr id="1" name=""/>
        <p:cNvGrpSpPr/>
        <p:nvPr/>
      </p:nvGrpSpPr>
      <p:grpSpPr>
        <a:xfrm>
          <a:off x="0" y="0"/>
          <a:ext cx="0" cy="0"/>
          <a:chOff x="0" y="0"/>
          <a:chExt cx="0" cy="0"/>
        </a:xfrm>
      </p:grpSpPr>
      <p:graphicFrame>
        <p:nvGraphicFramePr>
          <p:cNvPr id="13" name="Object 12" hidden="1">
            <a:extLst>
              <a:ext uri="{FF2B5EF4-FFF2-40B4-BE49-F238E27FC236}">
                <a16:creationId xmlns:a16="http://schemas.microsoft.com/office/drawing/2014/main" id="{A959BB53-5E2D-F154-371F-D8BE52CBAB59}"/>
              </a:ext>
            </a:extLst>
          </p:cNvPr>
          <p:cNvGraphicFramePr>
            <a:graphicFrameLocks noChangeAspect="1"/>
          </p:cNvGraphicFramePr>
          <p:nvPr>
            <p:custDataLst>
              <p:tags r:id="rId1"/>
            </p:custDataLst>
            <p:extLst>
              <p:ext uri="{D42A27DB-BD31-4B8C-83A1-F6EECF244321}">
                <p14:modId xmlns:p14="http://schemas.microsoft.com/office/powerpoint/2010/main" val="109620033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13" name="Object 12" hidden="1">
                        <a:extLst>
                          <a:ext uri="{FF2B5EF4-FFF2-40B4-BE49-F238E27FC236}">
                            <a16:creationId xmlns:a16="http://schemas.microsoft.com/office/drawing/2014/main" id="{A959BB53-5E2D-F154-371F-D8BE52CBAB59}"/>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57136956-7C03-F843-83D0-7C532C736A5E}"/>
              </a:ext>
            </a:extLst>
          </p:cNvPr>
          <p:cNvSpPr>
            <a:spLocks noGrp="1"/>
          </p:cNvSpPr>
          <p:nvPr>
            <p:ph type="title"/>
          </p:nvPr>
        </p:nvSpPr>
        <p:spPr/>
        <p:txBody>
          <a:bodyPr vert="horz"/>
          <a:lstStyle/>
          <a:p>
            <a:r>
              <a:rPr lang="en-US"/>
              <a:t>Click to edit Master title style</a:t>
            </a:r>
          </a:p>
        </p:txBody>
      </p:sp>
      <p:sp>
        <p:nvSpPr>
          <p:cNvPr id="3" name="Text Placeholder 2">
            <a:extLst>
              <a:ext uri="{FF2B5EF4-FFF2-40B4-BE49-F238E27FC236}">
                <a16:creationId xmlns:a16="http://schemas.microsoft.com/office/drawing/2014/main" id="{D23EDBB4-7707-D4A6-E90E-1CB8A56EFDF5}"/>
              </a:ext>
            </a:extLst>
          </p:cNvPr>
          <p:cNvSpPr>
            <a:spLocks noGrp="1"/>
          </p:cNvSpPr>
          <p:nvPr>
            <p:ph type="body" idx="1"/>
          </p:nvPr>
        </p:nvSpPr>
        <p:spPr>
          <a:xfrm>
            <a:off x="609600" y="1681163"/>
            <a:ext cx="3280876" cy="823912"/>
          </a:xfrm>
        </p:spPr>
        <p:txBody>
          <a:bodyPr anchor="b">
            <a:normAutofit/>
          </a:bodyPr>
          <a:lstStyle>
            <a:lvl1pPr marL="0" indent="0">
              <a:buNone/>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C7D541E-AADF-6768-B379-994F7EA8353A}"/>
              </a:ext>
            </a:extLst>
          </p:cNvPr>
          <p:cNvSpPr>
            <a:spLocks noGrp="1"/>
          </p:cNvSpPr>
          <p:nvPr>
            <p:ph sz="half" idx="2"/>
          </p:nvPr>
        </p:nvSpPr>
        <p:spPr>
          <a:xfrm>
            <a:off x="609600" y="2505075"/>
            <a:ext cx="3280876" cy="3684588"/>
          </a:xfrm>
        </p:spPr>
        <p:txBody>
          <a:bodyPr>
            <a:normAutofit/>
          </a:bodyPr>
          <a:lstStyle>
            <a:lvl1pPr>
              <a:defRPr sz="1200"/>
            </a:lvl1pPr>
            <a:lvl2pPr>
              <a:defRPr sz="1100"/>
            </a:lvl2pPr>
            <a:lvl3pPr>
              <a:defRPr sz="1050"/>
            </a:lvl3pPr>
            <a:lvl4pPr>
              <a:defRPr sz="1000"/>
            </a:lvl4pPr>
            <a:lvl5pPr>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ooter Placeholder 6">
            <a:extLst>
              <a:ext uri="{FF2B5EF4-FFF2-40B4-BE49-F238E27FC236}">
                <a16:creationId xmlns:a16="http://schemas.microsoft.com/office/drawing/2014/main" id="{4DBDD8F4-7ADF-FBA0-2A7B-EBB7EC54778E}"/>
              </a:ext>
            </a:extLst>
          </p:cNvPr>
          <p:cNvSpPr>
            <a:spLocks noGrp="1"/>
          </p:cNvSpPr>
          <p:nvPr>
            <p:ph type="ftr" sz="quarter" idx="10"/>
          </p:nvPr>
        </p:nvSpPr>
        <p:spPr/>
        <p:txBody>
          <a:bodyPr/>
          <a:lstStyle/>
          <a:p>
            <a:r>
              <a:rPr lang="en-US"/>
              <a:t>Source:</a:t>
            </a:r>
          </a:p>
          <a:p>
            <a:r>
              <a:rPr lang="en-US"/>
              <a:t>Notes:</a:t>
            </a:r>
            <a:endParaRPr lang="en-US" dirty="0"/>
          </a:p>
        </p:txBody>
      </p:sp>
      <p:sp>
        <p:nvSpPr>
          <p:cNvPr id="10" name="Text Placeholder 2">
            <a:extLst>
              <a:ext uri="{FF2B5EF4-FFF2-40B4-BE49-F238E27FC236}">
                <a16:creationId xmlns:a16="http://schemas.microsoft.com/office/drawing/2014/main" id="{79256D23-E1BC-B6C9-B9DD-EA96DFD4D053}"/>
              </a:ext>
            </a:extLst>
          </p:cNvPr>
          <p:cNvSpPr>
            <a:spLocks noGrp="1"/>
          </p:cNvSpPr>
          <p:nvPr>
            <p:ph type="body" idx="13"/>
          </p:nvPr>
        </p:nvSpPr>
        <p:spPr>
          <a:xfrm>
            <a:off x="8301525" y="1681163"/>
            <a:ext cx="3280875" cy="823912"/>
          </a:xfrm>
        </p:spPr>
        <p:txBody>
          <a:bodyPr anchor="b">
            <a:normAutofit/>
          </a:bodyPr>
          <a:lstStyle>
            <a:lvl1pPr marL="0" indent="0">
              <a:buNone/>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Content Placeholder 3">
            <a:extLst>
              <a:ext uri="{FF2B5EF4-FFF2-40B4-BE49-F238E27FC236}">
                <a16:creationId xmlns:a16="http://schemas.microsoft.com/office/drawing/2014/main" id="{20B05C0F-3DB0-0751-24BE-0FF23DBCEE21}"/>
              </a:ext>
            </a:extLst>
          </p:cNvPr>
          <p:cNvSpPr>
            <a:spLocks noGrp="1"/>
          </p:cNvSpPr>
          <p:nvPr>
            <p:ph sz="half" idx="14"/>
          </p:nvPr>
        </p:nvSpPr>
        <p:spPr>
          <a:xfrm>
            <a:off x="8301525" y="2505075"/>
            <a:ext cx="3280875" cy="3684588"/>
          </a:xfrm>
        </p:spPr>
        <p:txBody>
          <a:bodyPr>
            <a:normAutofit/>
          </a:bodyPr>
          <a:lstStyle>
            <a:lvl1pPr>
              <a:defRPr sz="1200"/>
            </a:lvl1pPr>
            <a:lvl2pPr>
              <a:defRPr sz="1100"/>
            </a:lvl2pPr>
            <a:lvl3pPr>
              <a:defRPr sz="1050"/>
            </a:lvl3pPr>
            <a:lvl4pPr>
              <a:defRPr sz="1000"/>
            </a:lvl4pPr>
            <a:lvl5pPr>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2">
            <a:extLst>
              <a:ext uri="{FF2B5EF4-FFF2-40B4-BE49-F238E27FC236}">
                <a16:creationId xmlns:a16="http://schemas.microsoft.com/office/drawing/2014/main" id="{B3D2EAEA-4A1A-4BD0-AAA4-E823F3352FAE}"/>
              </a:ext>
            </a:extLst>
          </p:cNvPr>
          <p:cNvSpPr>
            <a:spLocks noGrp="1"/>
          </p:cNvSpPr>
          <p:nvPr>
            <p:ph type="body" idx="15"/>
          </p:nvPr>
        </p:nvSpPr>
        <p:spPr>
          <a:xfrm>
            <a:off x="4455562" y="1681163"/>
            <a:ext cx="3280876" cy="823912"/>
          </a:xfrm>
        </p:spPr>
        <p:txBody>
          <a:bodyPr anchor="b">
            <a:normAutofit/>
          </a:bodyPr>
          <a:lstStyle>
            <a:lvl1pPr marL="0" indent="0">
              <a:buNone/>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4" name="Content Placeholder 3">
            <a:extLst>
              <a:ext uri="{FF2B5EF4-FFF2-40B4-BE49-F238E27FC236}">
                <a16:creationId xmlns:a16="http://schemas.microsoft.com/office/drawing/2014/main" id="{F1A95F98-B444-45B3-B26F-E3A566F5AD24}"/>
              </a:ext>
            </a:extLst>
          </p:cNvPr>
          <p:cNvSpPr>
            <a:spLocks noGrp="1"/>
          </p:cNvSpPr>
          <p:nvPr>
            <p:ph sz="half" idx="16"/>
          </p:nvPr>
        </p:nvSpPr>
        <p:spPr>
          <a:xfrm>
            <a:off x="4455562" y="2505075"/>
            <a:ext cx="3280876" cy="3684588"/>
          </a:xfrm>
        </p:spPr>
        <p:txBody>
          <a:bodyPr>
            <a:normAutofit/>
          </a:bodyPr>
          <a:lstStyle>
            <a:lvl1pPr>
              <a:defRPr sz="1200"/>
            </a:lvl1pPr>
            <a:lvl2pPr>
              <a:defRPr sz="1100"/>
            </a:lvl2pPr>
            <a:lvl3pPr>
              <a:defRPr sz="1050"/>
            </a:lvl3pPr>
            <a:lvl4pPr>
              <a:defRPr sz="1000"/>
            </a:lvl4pPr>
            <a:lvl5pPr>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2484734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p:cSld name="Case Study">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EF0769D4-09CF-23F3-570A-508D9151D63B}"/>
              </a:ext>
            </a:extLst>
          </p:cNvPr>
          <p:cNvGraphicFramePr>
            <a:graphicFrameLocks noChangeAspect="1"/>
          </p:cNvGraphicFramePr>
          <p:nvPr>
            <p:custDataLst>
              <p:tags r:id="rId1"/>
            </p:custDataLst>
            <p:extLst>
              <p:ext uri="{D42A27DB-BD31-4B8C-83A1-F6EECF244321}">
                <p14:modId xmlns:p14="http://schemas.microsoft.com/office/powerpoint/2010/main" val="123301829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4" name="Object 3" hidden="1">
                        <a:extLst>
                          <a:ext uri="{FF2B5EF4-FFF2-40B4-BE49-F238E27FC236}">
                            <a16:creationId xmlns:a16="http://schemas.microsoft.com/office/drawing/2014/main" id="{EF0769D4-09CF-23F3-570A-508D9151D63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Rectangle 4">
            <a:extLst>
              <a:ext uri="{FF2B5EF4-FFF2-40B4-BE49-F238E27FC236}">
                <a16:creationId xmlns:a16="http://schemas.microsoft.com/office/drawing/2014/main" id="{6DB5B30A-EBCA-94F2-242C-A03663DF0164}"/>
              </a:ext>
            </a:extLst>
          </p:cNvPr>
          <p:cNvSpPr/>
          <p:nvPr/>
        </p:nvSpPr>
        <p:spPr>
          <a:xfrm>
            <a:off x="8839200" y="3"/>
            <a:ext cx="3352800" cy="685799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7">
            <a:extLst>
              <a:ext uri="{FF2B5EF4-FFF2-40B4-BE49-F238E27FC236}">
                <a16:creationId xmlns:a16="http://schemas.microsoft.com/office/drawing/2014/main" id="{CDE5DE9C-43B8-4966-6723-47BF0E08EE69}"/>
              </a:ext>
            </a:extLst>
          </p:cNvPr>
          <p:cNvSpPr>
            <a:spLocks noGrp="1"/>
          </p:cNvSpPr>
          <p:nvPr>
            <p:ph type="body" sz="quarter" idx="10"/>
          </p:nvPr>
        </p:nvSpPr>
        <p:spPr>
          <a:xfrm>
            <a:off x="9343697" y="1608083"/>
            <a:ext cx="2238704" cy="3657600"/>
          </a:xfrm>
        </p:spPr>
        <p:txBody>
          <a:bodyPr>
            <a:normAutofit/>
          </a:bodyPr>
          <a:lstStyle>
            <a:lvl1pPr>
              <a:defRPr sz="14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9" name="Text Placeholder 18">
            <a:extLst>
              <a:ext uri="{FF2B5EF4-FFF2-40B4-BE49-F238E27FC236}">
                <a16:creationId xmlns:a16="http://schemas.microsoft.com/office/drawing/2014/main" id="{C85B3F06-6316-3AF0-9DF1-9F1DEB1ADF2D}"/>
              </a:ext>
            </a:extLst>
          </p:cNvPr>
          <p:cNvSpPr>
            <a:spLocks noGrp="1"/>
          </p:cNvSpPr>
          <p:nvPr>
            <p:ph type="body" sz="quarter" idx="11" hasCustomPrompt="1"/>
          </p:nvPr>
        </p:nvSpPr>
        <p:spPr>
          <a:xfrm>
            <a:off x="609599" y="1608083"/>
            <a:ext cx="7304691" cy="3281362"/>
          </a:xfrm>
        </p:spPr>
        <p:txBody>
          <a:bodyPr>
            <a:normAutofit/>
          </a:bodyPr>
          <a:lstStyle>
            <a:lvl1pPr>
              <a:defRPr sz="4000" b="1">
                <a:solidFill>
                  <a:schemeClr val="tx1"/>
                </a:solidFill>
              </a:defRPr>
            </a:lvl1pPr>
            <a:lvl2pPr>
              <a:defRPr b="1">
                <a:solidFill>
                  <a:schemeClr val="tx1"/>
                </a:solidFill>
              </a:defRPr>
            </a:lvl2pPr>
            <a:lvl3pPr>
              <a:defRPr b="1">
                <a:solidFill>
                  <a:schemeClr val="tx1"/>
                </a:solidFill>
              </a:defRPr>
            </a:lvl3pPr>
            <a:lvl4pPr>
              <a:defRPr b="1">
                <a:solidFill>
                  <a:schemeClr val="tx1"/>
                </a:solidFill>
              </a:defRPr>
            </a:lvl4pPr>
            <a:lvl5pPr>
              <a:defRPr b="1">
                <a:solidFill>
                  <a:schemeClr val="tx1"/>
                </a:solidFill>
              </a:defRPr>
            </a:lvl5pPr>
          </a:lstStyle>
          <a:p>
            <a:pPr lvl="0"/>
            <a:r>
              <a:rPr lang="en-US" dirty="0"/>
              <a:t>Case Study</a:t>
            </a:r>
          </a:p>
        </p:txBody>
      </p:sp>
      <p:pic>
        <p:nvPicPr>
          <p:cNvPr id="20" name="Picture 19" descr="Logo&#10;&#10;Description automatically generated">
            <a:extLst>
              <a:ext uri="{FF2B5EF4-FFF2-40B4-BE49-F238E27FC236}">
                <a16:creationId xmlns:a16="http://schemas.microsoft.com/office/drawing/2014/main" id="{15AF4891-5BBF-507B-21B3-7FBD409DB9B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20110" y="6396759"/>
            <a:ext cx="620111" cy="262514"/>
          </a:xfrm>
          <a:prstGeom prst="rect">
            <a:avLst/>
          </a:prstGeom>
        </p:spPr>
      </p:pic>
      <p:sp>
        <p:nvSpPr>
          <p:cNvPr id="7" name="TextBox 6">
            <a:extLst>
              <a:ext uri="{FF2B5EF4-FFF2-40B4-BE49-F238E27FC236}">
                <a16:creationId xmlns:a16="http://schemas.microsoft.com/office/drawing/2014/main" id="{23EBAC9E-9340-B35E-11EE-6AB60D024A56}"/>
              </a:ext>
            </a:extLst>
          </p:cNvPr>
          <p:cNvSpPr txBox="1"/>
          <p:nvPr/>
        </p:nvSpPr>
        <p:spPr>
          <a:xfrm>
            <a:off x="11267590" y="6447969"/>
            <a:ext cx="304300" cy="169277"/>
          </a:xfrm>
          <a:prstGeom prst="rect">
            <a:avLst/>
          </a:prstGeom>
          <a:noFill/>
        </p:spPr>
        <p:txBody>
          <a:bodyPr wrap="square" lIns="0" tIns="0" rIns="0" bIns="0" rtlCol="0" anchor="ctr">
            <a:spAutoFit/>
          </a:bodyPr>
          <a:lstStyle/>
          <a:p>
            <a:pPr algn="r"/>
            <a:fld id="{DA4F3246-57E6-4D23-B4C0-B33CEEC38083}" type="slidenum">
              <a:rPr lang="en-US" sz="1100" smtClean="0">
                <a:solidFill>
                  <a:schemeClr val="bg1"/>
                </a:solidFill>
              </a:rPr>
              <a:pPr algn="r"/>
              <a:t>‹#›</a:t>
            </a:fld>
            <a:endParaRPr lang="en-US" sz="1100" dirty="0">
              <a:solidFill>
                <a:schemeClr val="bg1"/>
              </a:solidFill>
            </a:endParaRPr>
          </a:p>
        </p:txBody>
      </p:sp>
      <p:sp>
        <p:nvSpPr>
          <p:cNvPr id="3" name="TextBox 2">
            <a:extLst>
              <a:ext uri="{FF2B5EF4-FFF2-40B4-BE49-F238E27FC236}">
                <a16:creationId xmlns:a16="http://schemas.microsoft.com/office/drawing/2014/main" id="{4E66CF8F-5A50-7E72-6C38-E2CAFD8EE8C3}"/>
              </a:ext>
            </a:extLst>
          </p:cNvPr>
          <p:cNvSpPr txBox="1"/>
          <p:nvPr/>
        </p:nvSpPr>
        <p:spPr>
          <a:xfrm>
            <a:off x="620110" y="6709205"/>
            <a:ext cx="4715158" cy="92333"/>
          </a:xfrm>
          <a:prstGeom prst="rect">
            <a:avLst/>
          </a:prstGeom>
          <a:noFill/>
        </p:spPr>
        <p:txBody>
          <a:bodyPr wrap="square" lIns="0" tIns="0" rIns="0" bIns="0" rtlCol="0">
            <a:spAutoFit/>
          </a:bodyPr>
          <a:lstStyle/>
          <a:p>
            <a:pPr algn="l"/>
            <a:r>
              <a:rPr lang="en-US" sz="600" dirty="0">
                <a:solidFill>
                  <a:srgbClr val="A0A0A0"/>
                </a:solidFill>
              </a:rPr>
              <a:t>Includes content supplied by Sales Benchmark Index; Copyright © Sales Benchmark Index, 2023</a:t>
            </a:r>
          </a:p>
        </p:txBody>
      </p:sp>
    </p:spTree>
    <p:extLst>
      <p:ext uri="{BB962C8B-B14F-4D97-AF65-F5344CB8AC3E}">
        <p14:creationId xmlns:p14="http://schemas.microsoft.com/office/powerpoint/2010/main" val="16536924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Four panel small text bkgd">
    <p:spTree>
      <p:nvGrpSpPr>
        <p:cNvPr id="1" name=""/>
        <p:cNvGrpSpPr/>
        <p:nvPr/>
      </p:nvGrpSpPr>
      <p:grpSpPr>
        <a:xfrm>
          <a:off x="0" y="0"/>
          <a:ext cx="0" cy="0"/>
          <a:chOff x="0" y="0"/>
          <a:chExt cx="0" cy="0"/>
        </a:xfrm>
      </p:grpSpPr>
      <p:graphicFrame>
        <p:nvGraphicFramePr>
          <p:cNvPr id="13" name="Object 12" hidden="1">
            <a:extLst>
              <a:ext uri="{FF2B5EF4-FFF2-40B4-BE49-F238E27FC236}">
                <a16:creationId xmlns:a16="http://schemas.microsoft.com/office/drawing/2014/main" id="{A959BB53-5E2D-F154-371F-D8BE52CBAB59}"/>
              </a:ext>
            </a:extLst>
          </p:cNvPr>
          <p:cNvGraphicFramePr>
            <a:graphicFrameLocks noChangeAspect="1"/>
          </p:cNvGraphicFramePr>
          <p:nvPr>
            <p:custDataLst>
              <p:tags r:id="rId1"/>
            </p:custDataLst>
            <p:extLst>
              <p:ext uri="{D42A27DB-BD31-4B8C-83A1-F6EECF244321}">
                <p14:modId xmlns:p14="http://schemas.microsoft.com/office/powerpoint/2010/main" val="219304597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13" name="Object 12" hidden="1">
                        <a:extLst>
                          <a:ext uri="{FF2B5EF4-FFF2-40B4-BE49-F238E27FC236}">
                            <a16:creationId xmlns:a16="http://schemas.microsoft.com/office/drawing/2014/main" id="{A959BB53-5E2D-F154-371F-D8BE52CBAB59}"/>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57136956-7C03-F843-83D0-7C532C736A5E}"/>
              </a:ext>
            </a:extLst>
          </p:cNvPr>
          <p:cNvSpPr>
            <a:spLocks noGrp="1"/>
          </p:cNvSpPr>
          <p:nvPr>
            <p:ph type="title"/>
          </p:nvPr>
        </p:nvSpPr>
        <p:spPr/>
        <p:txBody>
          <a:bodyPr vert="horz"/>
          <a:lstStyle/>
          <a:p>
            <a:r>
              <a:rPr lang="en-US"/>
              <a:t>Click to edit Master title style</a:t>
            </a:r>
          </a:p>
        </p:txBody>
      </p:sp>
      <p:sp>
        <p:nvSpPr>
          <p:cNvPr id="3" name="Text Placeholder 2">
            <a:extLst>
              <a:ext uri="{FF2B5EF4-FFF2-40B4-BE49-F238E27FC236}">
                <a16:creationId xmlns:a16="http://schemas.microsoft.com/office/drawing/2014/main" id="{D23EDBB4-7707-D4A6-E90E-1CB8A56EFDF5}"/>
              </a:ext>
            </a:extLst>
          </p:cNvPr>
          <p:cNvSpPr>
            <a:spLocks noGrp="1"/>
          </p:cNvSpPr>
          <p:nvPr>
            <p:ph type="body" idx="1"/>
          </p:nvPr>
        </p:nvSpPr>
        <p:spPr>
          <a:xfrm>
            <a:off x="620110" y="1618987"/>
            <a:ext cx="2564586" cy="823912"/>
          </a:xfrm>
        </p:spPr>
        <p:txBody>
          <a:bodyPr anchor="b">
            <a:normAutofit/>
          </a:bodyPr>
          <a:lstStyle>
            <a:lvl1pPr marL="0" indent="0">
              <a:buNone/>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C7D541E-AADF-6768-B379-994F7EA8353A}"/>
              </a:ext>
            </a:extLst>
          </p:cNvPr>
          <p:cNvSpPr>
            <a:spLocks noGrp="1"/>
          </p:cNvSpPr>
          <p:nvPr>
            <p:ph sz="half" idx="2"/>
          </p:nvPr>
        </p:nvSpPr>
        <p:spPr>
          <a:xfrm>
            <a:off x="620110" y="2510632"/>
            <a:ext cx="2564585" cy="3684588"/>
          </a:xfrm>
        </p:spPr>
        <p:txBody>
          <a:bodyPr>
            <a:normAutofit/>
          </a:bodyPr>
          <a:lstStyle>
            <a:lvl1pPr>
              <a:defRPr sz="1400"/>
            </a:lvl1pPr>
            <a:lvl2pPr>
              <a:defRPr sz="1200"/>
            </a:lvl2pPr>
            <a:lvl3pPr>
              <a:defRPr sz="1100"/>
            </a:lvl3pPr>
            <a:lvl4pPr>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ooter Placeholder 6">
            <a:extLst>
              <a:ext uri="{FF2B5EF4-FFF2-40B4-BE49-F238E27FC236}">
                <a16:creationId xmlns:a16="http://schemas.microsoft.com/office/drawing/2014/main" id="{4DBDD8F4-7ADF-FBA0-2A7B-EBB7EC54778E}"/>
              </a:ext>
            </a:extLst>
          </p:cNvPr>
          <p:cNvSpPr>
            <a:spLocks noGrp="1"/>
          </p:cNvSpPr>
          <p:nvPr>
            <p:ph type="ftr" sz="quarter" idx="10"/>
          </p:nvPr>
        </p:nvSpPr>
        <p:spPr/>
        <p:txBody>
          <a:bodyPr/>
          <a:lstStyle/>
          <a:p>
            <a:r>
              <a:rPr lang="en-US"/>
              <a:t>Source:</a:t>
            </a:r>
          </a:p>
          <a:p>
            <a:r>
              <a:rPr lang="en-US"/>
              <a:t>Notes:</a:t>
            </a:r>
            <a:endParaRPr lang="en-US" dirty="0"/>
          </a:p>
        </p:txBody>
      </p:sp>
      <p:sp>
        <p:nvSpPr>
          <p:cNvPr id="14" name="Text Placeholder 2">
            <a:extLst>
              <a:ext uri="{FF2B5EF4-FFF2-40B4-BE49-F238E27FC236}">
                <a16:creationId xmlns:a16="http://schemas.microsoft.com/office/drawing/2014/main" id="{C178CED2-08EF-4CF6-A179-4392DD351445}"/>
              </a:ext>
            </a:extLst>
          </p:cNvPr>
          <p:cNvSpPr>
            <a:spLocks noGrp="1"/>
          </p:cNvSpPr>
          <p:nvPr>
            <p:ph type="body" idx="15"/>
          </p:nvPr>
        </p:nvSpPr>
        <p:spPr>
          <a:xfrm>
            <a:off x="3386316" y="1618987"/>
            <a:ext cx="2564586" cy="823912"/>
          </a:xfrm>
        </p:spPr>
        <p:txBody>
          <a:bodyPr anchor="b">
            <a:normAutofit/>
          </a:bodyPr>
          <a:lstStyle>
            <a:lvl1pPr marL="0" indent="0">
              <a:buNone/>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2" name="Content Placeholder 3">
            <a:extLst>
              <a:ext uri="{FF2B5EF4-FFF2-40B4-BE49-F238E27FC236}">
                <a16:creationId xmlns:a16="http://schemas.microsoft.com/office/drawing/2014/main" id="{CB1AC188-4440-4EA7-A8C4-FD8FE5FF5D07}"/>
              </a:ext>
            </a:extLst>
          </p:cNvPr>
          <p:cNvSpPr>
            <a:spLocks noGrp="1"/>
          </p:cNvSpPr>
          <p:nvPr>
            <p:ph sz="half" idx="16"/>
          </p:nvPr>
        </p:nvSpPr>
        <p:spPr>
          <a:xfrm>
            <a:off x="3386316" y="2510632"/>
            <a:ext cx="2564584" cy="3684588"/>
          </a:xfrm>
        </p:spPr>
        <p:txBody>
          <a:bodyPr>
            <a:normAutofit/>
          </a:bodyPr>
          <a:lstStyle>
            <a:lvl1pPr>
              <a:defRPr sz="1400"/>
            </a:lvl1pPr>
            <a:lvl2pPr>
              <a:defRPr sz="1200"/>
            </a:lvl2pPr>
            <a:lvl3pPr>
              <a:defRPr sz="1100"/>
            </a:lvl3pPr>
            <a:lvl4pPr>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3" name="Text Placeholder 2">
            <a:extLst>
              <a:ext uri="{FF2B5EF4-FFF2-40B4-BE49-F238E27FC236}">
                <a16:creationId xmlns:a16="http://schemas.microsoft.com/office/drawing/2014/main" id="{EA1EBFA0-4A27-4371-8AF1-C2D421D12632}"/>
              </a:ext>
            </a:extLst>
          </p:cNvPr>
          <p:cNvSpPr>
            <a:spLocks noGrp="1"/>
          </p:cNvSpPr>
          <p:nvPr>
            <p:ph type="body" idx="17"/>
          </p:nvPr>
        </p:nvSpPr>
        <p:spPr>
          <a:xfrm>
            <a:off x="9007306" y="1613430"/>
            <a:ext cx="2564586" cy="823912"/>
          </a:xfrm>
        </p:spPr>
        <p:txBody>
          <a:bodyPr anchor="b">
            <a:normAutofit/>
          </a:bodyPr>
          <a:lstStyle>
            <a:lvl1pPr marL="0" indent="0">
              <a:buNone/>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4" name="Content Placeholder 3">
            <a:extLst>
              <a:ext uri="{FF2B5EF4-FFF2-40B4-BE49-F238E27FC236}">
                <a16:creationId xmlns:a16="http://schemas.microsoft.com/office/drawing/2014/main" id="{78971224-A4C3-4B38-8487-E75903A9B75C}"/>
              </a:ext>
            </a:extLst>
          </p:cNvPr>
          <p:cNvSpPr>
            <a:spLocks noGrp="1"/>
          </p:cNvSpPr>
          <p:nvPr>
            <p:ph sz="half" idx="18"/>
          </p:nvPr>
        </p:nvSpPr>
        <p:spPr>
          <a:xfrm>
            <a:off x="9007306" y="2510632"/>
            <a:ext cx="2564584" cy="3684588"/>
          </a:xfrm>
        </p:spPr>
        <p:txBody>
          <a:bodyPr>
            <a:normAutofit/>
          </a:bodyPr>
          <a:lstStyle>
            <a:lvl1pPr>
              <a:defRPr sz="1400"/>
            </a:lvl1pPr>
            <a:lvl2pPr>
              <a:defRPr sz="1200"/>
            </a:lvl2pPr>
            <a:lvl3pPr>
              <a:defRPr sz="1100"/>
            </a:lvl3pPr>
            <a:lvl4pPr>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5" name="Text Placeholder 2">
            <a:extLst>
              <a:ext uri="{FF2B5EF4-FFF2-40B4-BE49-F238E27FC236}">
                <a16:creationId xmlns:a16="http://schemas.microsoft.com/office/drawing/2014/main" id="{4F7C2B96-4B20-46A3-A648-DB8B6AEDC023}"/>
              </a:ext>
            </a:extLst>
          </p:cNvPr>
          <p:cNvSpPr>
            <a:spLocks noGrp="1"/>
          </p:cNvSpPr>
          <p:nvPr>
            <p:ph type="body" idx="19"/>
          </p:nvPr>
        </p:nvSpPr>
        <p:spPr>
          <a:xfrm>
            <a:off x="6235423" y="1613430"/>
            <a:ext cx="2564586" cy="823912"/>
          </a:xfrm>
        </p:spPr>
        <p:txBody>
          <a:bodyPr anchor="b">
            <a:normAutofit/>
          </a:bodyPr>
          <a:lstStyle>
            <a:lvl1pPr marL="0" indent="0">
              <a:buNone/>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Content Placeholder 3">
            <a:extLst>
              <a:ext uri="{FF2B5EF4-FFF2-40B4-BE49-F238E27FC236}">
                <a16:creationId xmlns:a16="http://schemas.microsoft.com/office/drawing/2014/main" id="{0E5215DC-8B13-45E7-AC26-B09A437B5B6E}"/>
              </a:ext>
            </a:extLst>
          </p:cNvPr>
          <p:cNvSpPr>
            <a:spLocks noGrp="1"/>
          </p:cNvSpPr>
          <p:nvPr>
            <p:ph sz="half" idx="20"/>
          </p:nvPr>
        </p:nvSpPr>
        <p:spPr>
          <a:xfrm>
            <a:off x="6241099" y="2510632"/>
            <a:ext cx="2564584" cy="3684588"/>
          </a:xfrm>
        </p:spPr>
        <p:txBody>
          <a:bodyPr>
            <a:normAutofit/>
          </a:bodyPr>
          <a:lstStyle>
            <a:lvl1pPr>
              <a:defRPr sz="1400"/>
            </a:lvl1pPr>
            <a:lvl2pPr>
              <a:defRPr sz="1200"/>
            </a:lvl2pPr>
            <a:lvl3pPr>
              <a:defRPr sz="1100"/>
            </a:lvl3pPr>
            <a:lvl4pPr>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5806571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Title Slide no bkg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64658552-6E07-9117-0CA9-3B60B698736B}"/>
              </a:ext>
            </a:extLst>
          </p:cNvPr>
          <p:cNvGraphicFramePr>
            <a:graphicFrameLocks noChangeAspect="1"/>
          </p:cNvGraphicFramePr>
          <p:nvPr>
            <p:custDataLst>
              <p:tags r:id="rId1"/>
            </p:custDataLst>
            <p:extLst>
              <p:ext uri="{D42A27DB-BD31-4B8C-83A1-F6EECF244321}">
                <p14:modId xmlns:p14="http://schemas.microsoft.com/office/powerpoint/2010/main" val="412502941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4" name="Object 3" hidden="1">
                        <a:extLst>
                          <a:ext uri="{FF2B5EF4-FFF2-40B4-BE49-F238E27FC236}">
                            <a16:creationId xmlns:a16="http://schemas.microsoft.com/office/drawing/2014/main" id="{64658552-6E07-9117-0CA9-3B60B698736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grpSp>
        <p:nvGrpSpPr>
          <p:cNvPr id="79" name="Group 78">
            <a:extLst>
              <a:ext uri="{FF2B5EF4-FFF2-40B4-BE49-F238E27FC236}">
                <a16:creationId xmlns:a16="http://schemas.microsoft.com/office/drawing/2014/main" id="{B328026A-8319-44BC-B6B3-8D0A2B5E39A0}"/>
              </a:ext>
            </a:extLst>
          </p:cNvPr>
          <p:cNvGrpSpPr>
            <a:grpSpLocks noChangeAspect="1"/>
          </p:cNvGrpSpPr>
          <p:nvPr/>
        </p:nvGrpSpPr>
        <p:grpSpPr bwMode="gray">
          <a:xfrm>
            <a:off x="702214" y="780933"/>
            <a:ext cx="3494345" cy="745107"/>
            <a:chOff x="611188" y="-279400"/>
            <a:chExt cx="3767138" cy="803275"/>
          </a:xfrm>
        </p:grpSpPr>
        <p:sp>
          <p:nvSpPr>
            <p:cNvPr id="14" name="Freeform 5">
              <a:extLst>
                <a:ext uri="{FF2B5EF4-FFF2-40B4-BE49-F238E27FC236}">
                  <a16:creationId xmlns:a16="http://schemas.microsoft.com/office/drawing/2014/main" id="{AB780836-0EA1-4764-9C48-1217D0B297D1}"/>
                </a:ext>
              </a:extLst>
            </p:cNvPr>
            <p:cNvSpPr>
              <a:spLocks noEditPoints="1"/>
            </p:cNvSpPr>
            <p:nvPr/>
          </p:nvSpPr>
          <p:spPr bwMode="gray">
            <a:xfrm>
              <a:off x="1885951" y="438150"/>
              <a:ext cx="60325" cy="63500"/>
            </a:xfrm>
            <a:custGeom>
              <a:avLst/>
              <a:gdLst>
                <a:gd name="T0" fmla="*/ 36 w 73"/>
                <a:gd name="T1" fmla="*/ 0 h 78"/>
                <a:gd name="T2" fmla="*/ 10 w 73"/>
                <a:gd name="T3" fmla="*/ 10 h 78"/>
                <a:gd name="T4" fmla="*/ 0 w 73"/>
                <a:gd name="T5" fmla="*/ 39 h 78"/>
                <a:gd name="T6" fmla="*/ 10 w 73"/>
                <a:gd name="T7" fmla="*/ 67 h 78"/>
                <a:gd name="T8" fmla="*/ 36 w 73"/>
                <a:gd name="T9" fmla="*/ 78 h 78"/>
                <a:gd name="T10" fmla="*/ 63 w 73"/>
                <a:gd name="T11" fmla="*/ 67 h 78"/>
                <a:gd name="T12" fmla="*/ 73 w 73"/>
                <a:gd name="T13" fmla="*/ 39 h 78"/>
                <a:gd name="T14" fmla="*/ 63 w 73"/>
                <a:gd name="T15" fmla="*/ 10 h 78"/>
                <a:gd name="T16" fmla="*/ 36 w 73"/>
                <a:gd name="T17" fmla="*/ 0 h 78"/>
                <a:gd name="T18" fmla="*/ 52 w 73"/>
                <a:gd name="T19" fmla="*/ 59 h 78"/>
                <a:gd name="T20" fmla="*/ 36 w 73"/>
                <a:gd name="T21" fmla="*/ 66 h 78"/>
                <a:gd name="T22" fmla="*/ 20 w 73"/>
                <a:gd name="T23" fmla="*/ 59 h 78"/>
                <a:gd name="T24" fmla="*/ 15 w 73"/>
                <a:gd name="T25" fmla="*/ 39 h 78"/>
                <a:gd name="T26" fmla="*/ 21 w 73"/>
                <a:gd name="T27" fmla="*/ 19 h 78"/>
                <a:gd name="T28" fmla="*/ 36 w 73"/>
                <a:gd name="T29" fmla="*/ 11 h 78"/>
                <a:gd name="T30" fmla="*/ 52 w 73"/>
                <a:gd name="T31" fmla="*/ 19 h 78"/>
                <a:gd name="T32" fmla="*/ 58 w 73"/>
                <a:gd name="T33" fmla="*/ 39 h 78"/>
                <a:gd name="T34" fmla="*/ 52 w 73"/>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 h="78">
                  <a:moveTo>
                    <a:pt x="36" y="0"/>
                  </a:moveTo>
                  <a:cubicBezTo>
                    <a:pt x="25" y="0"/>
                    <a:pt x="17" y="3"/>
                    <a:pt x="10" y="10"/>
                  </a:cubicBezTo>
                  <a:cubicBezTo>
                    <a:pt x="3" y="17"/>
                    <a:pt x="0" y="27"/>
                    <a:pt x="0" y="39"/>
                  </a:cubicBezTo>
                  <a:cubicBezTo>
                    <a:pt x="0" y="51"/>
                    <a:pt x="3" y="60"/>
                    <a:pt x="10" y="67"/>
                  </a:cubicBezTo>
                  <a:cubicBezTo>
                    <a:pt x="17" y="74"/>
                    <a:pt x="25" y="78"/>
                    <a:pt x="36" y="78"/>
                  </a:cubicBezTo>
                  <a:cubicBezTo>
                    <a:pt x="47" y="78"/>
                    <a:pt x="56" y="74"/>
                    <a:pt x="63" y="67"/>
                  </a:cubicBezTo>
                  <a:cubicBezTo>
                    <a:pt x="69" y="60"/>
                    <a:pt x="73" y="51"/>
                    <a:pt x="73" y="39"/>
                  </a:cubicBezTo>
                  <a:cubicBezTo>
                    <a:pt x="73" y="27"/>
                    <a:pt x="69" y="17"/>
                    <a:pt x="63"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1" y="19"/>
                  </a:cubicBezTo>
                  <a:cubicBezTo>
                    <a:pt x="24" y="14"/>
                    <a:pt x="30" y="11"/>
                    <a:pt x="36" y="11"/>
                  </a:cubicBezTo>
                  <a:cubicBezTo>
                    <a:pt x="43" y="11"/>
                    <a:pt x="48" y="14"/>
                    <a:pt x="52" y="19"/>
                  </a:cubicBezTo>
                  <a:cubicBezTo>
                    <a:pt x="56" y="24"/>
                    <a:pt x="58" y="30"/>
                    <a:pt x="58" y="39"/>
                  </a:cubicBezTo>
                  <a:cubicBezTo>
                    <a:pt x="58" y="47"/>
                    <a:pt x="56" y="54"/>
                    <a:pt x="52" y="59"/>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6">
              <a:extLst>
                <a:ext uri="{FF2B5EF4-FFF2-40B4-BE49-F238E27FC236}">
                  <a16:creationId xmlns:a16="http://schemas.microsoft.com/office/drawing/2014/main" id="{06E5C381-914B-47AA-AE2B-28A2392478C7}"/>
                </a:ext>
              </a:extLst>
            </p:cNvPr>
            <p:cNvSpPr>
              <a:spLocks/>
            </p:cNvSpPr>
            <p:nvPr/>
          </p:nvSpPr>
          <p:spPr bwMode="gray">
            <a:xfrm>
              <a:off x="1152526" y="414338"/>
              <a:ext cx="74613" cy="87313"/>
            </a:xfrm>
            <a:custGeom>
              <a:avLst/>
              <a:gdLst>
                <a:gd name="T0" fmla="*/ 50 w 89"/>
                <a:gd name="T1" fmla="*/ 62 h 106"/>
                <a:gd name="T2" fmla="*/ 75 w 89"/>
                <a:gd name="T3" fmla="*/ 62 h 106"/>
                <a:gd name="T4" fmla="*/ 75 w 89"/>
                <a:gd name="T5" fmla="*/ 80 h 106"/>
                <a:gd name="T6" fmla="*/ 74 w 89"/>
                <a:gd name="T7" fmla="*/ 81 h 106"/>
                <a:gd name="T8" fmla="*/ 71 w 89"/>
                <a:gd name="T9" fmla="*/ 84 h 106"/>
                <a:gd name="T10" fmla="*/ 66 w 89"/>
                <a:gd name="T11" fmla="*/ 88 h 106"/>
                <a:gd name="T12" fmla="*/ 58 w 89"/>
                <a:gd name="T13" fmla="*/ 91 h 106"/>
                <a:gd name="T14" fmla="*/ 48 w 89"/>
                <a:gd name="T15" fmla="*/ 92 h 106"/>
                <a:gd name="T16" fmla="*/ 24 w 89"/>
                <a:gd name="T17" fmla="*/ 82 h 106"/>
                <a:gd name="T18" fmla="*/ 15 w 89"/>
                <a:gd name="T19" fmla="*/ 52 h 106"/>
                <a:gd name="T20" fmla="*/ 25 w 89"/>
                <a:gd name="T21" fmla="*/ 23 h 106"/>
                <a:gd name="T22" fmla="*/ 48 w 89"/>
                <a:gd name="T23" fmla="*/ 13 h 106"/>
                <a:gd name="T24" fmla="*/ 57 w 89"/>
                <a:gd name="T25" fmla="*/ 14 h 106"/>
                <a:gd name="T26" fmla="*/ 64 w 89"/>
                <a:gd name="T27" fmla="*/ 16 h 106"/>
                <a:gd name="T28" fmla="*/ 69 w 89"/>
                <a:gd name="T29" fmla="*/ 19 h 106"/>
                <a:gd name="T30" fmla="*/ 73 w 89"/>
                <a:gd name="T31" fmla="*/ 23 h 106"/>
                <a:gd name="T32" fmla="*/ 75 w 89"/>
                <a:gd name="T33" fmla="*/ 26 h 106"/>
                <a:gd name="T34" fmla="*/ 76 w 89"/>
                <a:gd name="T35" fmla="*/ 27 h 106"/>
                <a:gd name="T36" fmla="*/ 86 w 89"/>
                <a:gd name="T37" fmla="*/ 18 h 106"/>
                <a:gd name="T38" fmla="*/ 48 w 89"/>
                <a:gd name="T39" fmla="*/ 0 h 106"/>
                <a:gd name="T40" fmla="*/ 14 w 89"/>
                <a:gd name="T41" fmla="*/ 14 h 106"/>
                <a:gd name="T42" fmla="*/ 0 w 89"/>
                <a:gd name="T43" fmla="*/ 52 h 106"/>
                <a:gd name="T44" fmla="*/ 13 w 89"/>
                <a:gd name="T45" fmla="*/ 91 h 106"/>
                <a:gd name="T46" fmla="*/ 45 w 89"/>
                <a:gd name="T47" fmla="*/ 106 h 106"/>
                <a:gd name="T48" fmla="*/ 57 w 89"/>
                <a:gd name="T49" fmla="*/ 104 h 106"/>
                <a:gd name="T50" fmla="*/ 66 w 89"/>
                <a:gd name="T51" fmla="*/ 101 h 106"/>
                <a:gd name="T52" fmla="*/ 73 w 89"/>
                <a:gd name="T53" fmla="*/ 97 h 106"/>
                <a:gd name="T54" fmla="*/ 76 w 89"/>
                <a:gd name="T55" fmla="*/ 94 h 106"/>
                <a:gd name="T56" fmla="*/ 78 w 89"/>
                <a:gd name="T57" fmla="*/ 92 h 106"/>
                <a:gd name="T58" fmla="*/ 79 w 89"/>
                <a:gd name="T59" fmla="*/ 104 h 106"/>
                <a:gd name="T60" fmla="*/ 89 w 89"/>
                <a:gd name="T61" fmla="*/ 104 h 106"/>
                <a:gd name="T62" fmla="*/ 89 w 89"/>
                <a:gd name="T63" fmla="*/ 51 h 106"/>
                <a:gd name="T64" fmla="*/ 50 w 89"/>
                <a:gd name="T65" fmla="*/ 51 h 106"/>
                <a:gd name="T66" fmla="*/ 50 w 89"/>
                <a:gd name="T67" fmla="*/ 62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9" h="106">
                  <a:moveTo>
                    <a:pt x="50" y="62"/>
                  </a:moveTo>
                  <a:cubicBezTo>
                    <a:pt x="75" y="62"/>
                    <a:pt x="75" y="62"/>
                    <a:pt x="75" y="62"/>
                  </a:cubicBezTo>
                  <a:cubicBezTo>
                    <a:pt x="75" y="80"/>
                    <a:pt x="75" y="80"/>
                    <a:pt x="75" y="80"/>
                  </a:cubicBezTo>
                  <a:cubicBezTo>
                    <a:pt x="74" y="81"/>
                    <a:pt x="74" y="81"/>
                    <a:pt x="74" y="81"/>
                  </a:cubicBezTo>
                  <a:cubicBezTo>
                    <a:pt x="73" y="82"/>
                    <a:pt x="72" y="83"/>
                    <a:pt x="71" y="84"/>
                  </a:cubicBezTo>
                  <a:cubicBezTo>
                    <a:pt x="69" y="86"/>
                    <a:pt x="68" y="87"/>
                    <a:pt x="66" y="88"/>
                  </a:cubicBezTo>
                  <a:cubicBezTo>
                    <a:pt x="64" y="89"/>
                    <a:pt x="61" y="90"/>
                    <a:pt x="58" y="91"/>
                  </a:cubicBezTo>
                  <a:cubicBezTo>
                    <a:pt x="55" y="92"/>
                    <a:pt x="51" y="92"/>
                    <a:pt x="48" y="92"/>
                  </a:cubicBezTo>
                  <a:cubicBezTo>
                    <a:pt x="38" y="92"/>
                    <a:pt x="30" y="89"/>
                    <a:pt x="24" y="82"/>
                  </a:cubicBezTo>
                  <a:cubicBezTo>
                    <a:pt x="18" y="74"/>
                    <a:pt x="15" y="65"/>
                    <a:pt x="15" y="52"/>
                  </a:cubicBezTo>
                  <a:cubicBezTo>
                    <a:pt x="15" y="40"/>
                    <a:pt x="18" y="31"/>
                    <a:pt x="25" y="23"/>
                  </a:cubicBezTo>
                  <a:cubicBezTo>
                    <a:pt x="31" y="16"/>
                    <a:pt x="39" y="13"/>
                    <a:pt x="48" y="13"/>
                  </a:cubicBezTo>
                  <a:cubicBezTo>
                    <a:pt x="51" y="13"/>
                    <a:pt x="54" y="13"/>
                    <a:pt x="57" y="14"/>
                  </a:cubicBezTo>
                  <a:cubicBezTo>
                    <a:pt x="60" y="14"/>
                    <a:pt x="62" y="15"/>
                    <a:pt x="64" y="16"/>
                  </a:cubicBezTo>
                  <a:cubicBezTo>
                    <a:pt x="66" y="17"/>
                    <a:pt x="67" y="18"/>
                    <a:pt x="69" y="19"/>
                  </a:cubicBezTo>
                  <a:cubicBezTo>
                    <a:pt x="71" y="21"/>
                    <a:pt x="72" y="22"/>
                    <a:pt x="73" y="23"/>
                  </a:cubicBezTo>
                  <a:cubicBezTo>
                    <a:pt x="74" y="24"/>
                    <a:pt x="74" y="25"/>
                    <a:pt x="75" y="26"/>
                  </a:cubicBezTo>
                  <a:cubicBezTo>
                    <a:pt x="76" y="27"/>
                    <a:pt x="76" y="27"/>
                    <a:pt x="76" y="27"/>
                  </a:cubicBezTo>
                  <a:cubicBezTo>
                    <a:pt x="86" y="18"/>
                    <a:pt x="86" y="18"/>
                    <a:pt x="86" y="18"/>
                  </a:cubicBezTo>
                  <a:cubicBezTo>
                    <a:pt x="77" y="6"/>
                    <a:pt x="64" y="0"/>
                    <a:pt x="48" y="0"/>
                  </a:cubicBezTo>
                  <a:cubicBezTo>
                    <a:pt x="35" y="0"/>
                    <a:pt x="23" y="4"/>
                    <a:pt x="14" y="14"/>
                  </a:cubicBezTo>
                  <a:cubicBezTo>
                    <a:pt x="4" y="24"/>
                    <a:pt x="0" y="36"/>
                    <a:pt x="0" y="52"/>
                  </a:cubicBezTo>
                  <a:cubicBezTo>
                    <a:pt x="0" y="69"/>
                    <a:pt x="4" y="82"/>
                    <a:pt x="13" y="91"/>
                  </a:cubicBezTo>
                  <a:cubicBezTo>
                    <a:pt x="21" y="101"/>
                    <a:pt x="32" y="106"/>
                    <a:pt x="45" y="106"/>
                  </a:cubicBezTo>
                  <a:cubicBezTo>
                    <a:pt x="50" y="106"/>
                    <a:pt x="54" y="105"/>
                    <a:pt x="57" y="104"/>
                  </a:cubicBezTo>
                  <a:cubicBezTo>
                    <a:pt x="61" y="103"/>
                    <a:pt x="64" y="102"/>
                    <a:pt x="66" y="101"/>
                  </a:cubicBezTo>
                  <a:cubicBezTo>
                    <a:pt x="69" y="100"/>
                    <a:pt x="71" y="99"/>
                    <a:pt x="73" y="97"/>
                  </a:cubicBezTo>
                  <a:cubicBezTo>
                    <a:pt x="75" y="95"/>
                    <a:pt x="76" y="94"/>
                    <a:pt x="76" y="94"/>
                  </a:cubicBezTo>
                  <a:cubicBezTo>
                    <a:pt x="77" y="93"/>
                    <a:pt x="77" y="93"/>
                    <a:pt x="78" y="92"/>
                  </a:cubicBezTo>
                  <a:cubicBezTo>
                    <a:pt x="79" y="104"/>
                    <a:pt x="79" y="104"/>
                    <a:pt x="79" y="104"/>
                  </a:cubicBezTo>
                  <a:cubicBezTo>
                    <a:pt x="89" y="104"/>
                    <a:pt x="89" y="104"/>
                    <a:pt x="89" y="104"/>
                  </a:cubicBezTo>
                  <a:cubicBezTo>
                    <a:pt x="89" y="51"/>
                    <a:pt x="89" y="51"/>
                    <a:pt x="89" y="51"/>
                  </a:cubicBezTo>
                  <a:cubicBezTo>
                    <a:pt x="50" y="51"/>
                    <a:pt x="50" y="51"/>
                    <a:pt x="50" y="51"/>
                  </a:cubicBezTo>
                  <a:lnTo>
                    <a:pt x="50" y="62"/>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7">
              <a:extLst>
                <a:ext uri="{FF2B5EF4-FFF2-40B4-BE49-F238E27FC236}">
                  <a16:creationId xmlns:a16="http://schemas.microsoft.com/office/drawing/2014/main" id="{B0DBDE80-DF7D-4696-AE00-4FF472F4B043}"/>
                </a:ext>
              </a:extLst>
            </p:cNvPr>
            <p:cNvSpPr>
              <a:spLocks/>
            </p:cNvSpPr>
            <p:nvPr/>
          </p:nvSpPr>
          <p:spPr bwMode="gray">
            <a:xfrm>
              <a:off x="1246188" y="436563"/>
              <a:ext cx="34925" cy="63500"/>
            </a:xfrm>
            <a:custGeom>
              <a:avLst/>
              <a:gdLst>
                <a:gd name="T0" fmla="*/ 23 w 43"/>
                <a:gd name="T1" fmla="*/ 5 h 77"/>
                <a:gd name="T2" fmla="*/ 14 w 43"/>
                <a:gd name="T3" fmla="*/ 17 h 77"/>
                <a:gd name="T4" fmla="*/ 13 w 43"/>
                <a:gd name="T5" fmla="*/ 2 h 77"/>
                <a:gd name="T6" fmla="*/ 0 w 43"/>
                <a:gd name="T7" fmla="*/ 2 h 77"/>
                <a:gd name="T8" fmla="*/ 0 w 43"/>
                <a:gd name="T9" fmla="*/ 77 h 77"/>
                <a:gd name="T10" fmla="*/ 14 w 43"/>
                <a:gd name="T11" fmla="*/ 77 h 77"/>
                <a:gd name="T12" fmla="*/ 14 w 43"/>
                <a:gd name="T13" fmla="*/ 35 h 77"/>
                <a:gd name="T14" fmla="*/ 24 w 43"/>
                <a:gd name="T15" fmla="*/ 18 h 77"/>
                <a:gd name="T16" fmla="*/ 35 w 43"/>
                <a:gd name="T17" fmla="*/ 14 h 77"/>
                <a:gd name="T18" fmla="*/ 41 w 43"/>
                <a:gd name="T19" fmla="*/ 15 h 77"/>
                <a:gd name="T20" fmla="*/ 43 w 43"/>
                <a:gd name="T21" fmla="*/ 1 h 77"/>
                <a:gd name="T22" fmla="*/ 37 w 43"/>
                <a:gd name="T23" fmla="*/ 0 h 77"/>
                <a:gd name="T24" fmla="*/ 23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3" y="5"/>
                  </a:moveTo>
                  <a:cubicBezTo>
                    <a:pt x="19" y="8"/>
                    <a:pt x="16" y="12"/>
                    <a:pt x="14" y="17"/>
                  </a:cubicBezTo>
                  <a:cubicBezTo>
                    <a:pt x="13" y="2"/>
                    <a:pt x="13" y="2"/>
                    <a:pt x="13" y="2"/>
                  </a:cubicBezTo>
                  <a:cubicBezTo>
                    <a:pt x="0" y="2"/>
                    <a:pt x="0" y="2"/>
                    <a:pt x="0" y="2"/>
                  </a:cubicBezTo>
                  <a:cubicBezTo>
                    <a:pt x="0" y="77"/>
                    <a:pt x="0" y="77"/>
                    <a:pt x="0" y="77"/>
                  </a:cubicBezTo>
                  <a:cubicBezTo>
                    <a:pt x="14" y="77"/>
                    <a:pt x="14" y="77"/>
                    <a:pt x="14" y="77"/>
                  </a:cubicBezTo>
                  <a:cubicBezTo>
                    <a:pt x="14" y="35"/>
                    <a:pt x="14" y="35"/>
                    <a:pt x="14" y="35"/>
                  </a:cubicBezTo>
                  <a:cubicBezTo>
                    <a:pt x="15" y="27"/>
                    <a:pt x="19" y="22"/>
                    <a:pt x="24" y="18"/>
                  </a:cubicBezTo>
                  <a:cubicBezTo>
                    <a:pt x="28" y="16"/>
                    <a:pt x="31" y="14"/>
                    <a:pt x="35" y="14"/>
                  </a:cubicBezTo>
                  <a:cubicBezTo>
                    <a:pt x="37" y="14"/>
                    <a:pt x="39" y="15"/>
                    <a:pt x="41" y="15"/>
                  </a:cubicBezTo>
                  <a:cubicBezTo>
                    <a:pt x="43" y="1"/>
                    <a:pt x="43" y="1"/>
                    <a:pt x="43" y="1"/>
                  </a:cubicBezTo>
                  <a:cubicBezTo>
                    <a:pt x="37" y="0"/>
                    <a:pt x="37" y="0"/>
                    <a:pt x="37" y="0"/>
                  </a:cubicBezTo>
                  <a:cubicBezTo>
                    <a:pt x="32" y="0"/>
                    <a:pt x="27" y="2"/>
                    <a:pt x="23" y="5"/>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8">
              <a:extLst>
                <a:ext uri="{FF2B5EF4-FFF2-40B4-BE49-F238E27FC236}">
                  <a16:creationId xmlns:a16="http://schemas.microsoft.com/office/drawing/2014/main" id="{EDAEE8C0-239A-4F5F-A01A-65BD5D44AA19}"/>
                </a:ext>
              </a:extLst>
            </p:cNvPr>
            <p:cNvSpPr>
              <a:spLocks noEditPoints="1"/>
            </p:cNvSpPr>
            <p:nvPr/>
          </p:nvSpPr>
          <p:spPr bwMode="gray">
            <a:xfrm>
              <a:off x="1284288" y="438150"/>
              <a:ext cx="60325" cy="63500"/>
            </a:xfrm>
            <a:custGeom>
              <a:avLst/>
              <a:gdLst>
                <a:gd name="T0" fmla="*/ 36 w 72"/>
                <a:gd name="T1" fmla="*/ 0 h 78"/>
                <a:gd name="T2" fmla="*/ 10 w 72"/>
                <a:gd name="T3" fmla="*/ 10 h 78"/>
                <a:gd name="T4" fmla="*/ 0 w 72"/>
                <a:gd name="T5" fmla="*/ 39 h 78"/>
                <a:gd name="T6" fmla="*/ 10 w 72"/>
                <a:gd name="T7" fmla="*/ 67 h 78"/>
                <a:gd name="T8" fmla="*/ 36 w 72"/>
                <a:gd name="T9" fmla="*/ 78 h 78"/>
                <a:gd name="T10" fmla="*/ 62 w 72"/>
                <a:gd name="T11" fmla="*/ 67 h 78"/>
                <a:gd name="T12" fmla="*/ 72 w 72"/>
                <a:gd name="T13" fmla="*/ 39 h 78"/>
                <a:gd name="T14" fmla="*/ 62 w 72"/>
                <a:gd name="T15" fmla="*/ 10 h 78"/>
                <a:gd name="T16" fmla="*/ 36 w 72"/>
                <a:gd name="T17" fmla="*/ 0 h 78"/>
                <a:gd name="T18" fmla="*/ 52 w 72"/>
                <a:gd name="T19" fmla="*/ 59 h 78"/>
                <a:gd name="T20" fmla="*/ 36 w 72"/>
                <a:gd name="T21" fmla="*/ 66 h 78"/>
                <a:gd name="T22" fmla="*/ 20 w 72"/>
                <a:gd name="T23" fmla="*/ 59 h 78"/>
                <a:gd name="T24" fmla="*/ 15 w 72"/>
                <a:gd name="T25" fmla="*/ 39 h 78"/>
                <a:gd name="T26" fmla="*/ 20 w 72"/>
                <a:gd name="T27" fmla="*/ 19 h 78"/>
                <a:gd name="T28" fmla="*/ 36 w 72"/>
                <a:gd name="T29" fmla="*/ 11 h 78"/>
                <a:gd name="T30" fmla="*/ 52 w 72"/>
                <a:gd name="T31" fmla="*/ 19 h 78"/>
                <a:gd name="T32" fmla="*/ 57 w 72"/>
                <a:gd name="T33" fmla="*/ 39 h 78"/>
                <a:gd name="T34" fmla="*/ 52 w 72"/>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78">
                  <a:moveTo>
                    <a:pt x="36" y="0"/>
                  </a:moveTo>
                  <a:cubicBezTo>
                    <a:pt x="25" y="0"/>
                    <a:pt x="16" y="3"/>
                    <a:pt x="10" y="10"/>
                  </a:cubicBezTo>
                  <a:cubicBezTo>
                    <a:pt x="3" y="17"/>
                    <a:pt x="0" y="27"/>
                    <a:pt x="0" y="39"/>
                  </a:cubicBezTo>
                  <a:cubicBezTo>
                    <a:pt x="0" y="51"/>
                    <a:pt x="3" y="60"/>
                    <a:pt x="10" y="67"/>
                  </a:cubicBezTo>
                  <a:cubicBezTo>
                    <a:pt x="16" y="74"/>
                    <a:pt x="25" y="78"/>
                    <a:pt x="36" y="78"/>
                  </a:cubicBezTo>
                  <a:cubicBezTo>
                    <a:pt x="47" y="78"/>
                    <a:pt x="56" y="74"/>
                    <a:pt x="62" y="67"/>
                  </a:cubicBezTo>
                  <a:cubicBezTo>
                    <a:pt x="69" y="60"/>
                    <a:pt x="72" y="51"/>
                    <a:pt x="72" y="39"/>
                  </a:cubicBezTo>
                  <a:cubicBezTo>
                    <a:pt x="72" y="27"/>
                    <a:pt x="69" y="17"/>
                    <a:pt x="62"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0" y="19"/>
                  </a:cubicBezTo>
                  <a:cubicBezTo>
                    <a:pt x="24" y="14"/>
                    <a:pt x="29" y="11"/>
                    <a:pt x="36" y="11"/>
                  </a:cubicBezTo>
                  <a:cubicBezTo>
                    <a:pt x="43" y="11"/>
                    <a:pt x="48" y="14"/>
                    <a:pt x="52" y="19"/>
                  </a:cubicBezTo>
                  <a:cubicBezTo>
                    <a:pt x="56" y="24"/>
                    <a:pt x="57" y="30"/>
                    <a:pt x="57" y="39"/>
                  </a:cubicBezTo>
                  <a:cubicBezTo>
                    <a:pt x="57" y="47"/>
                    <a:pt x="56" y="54"/>
                    <a:pt x="52" y="59"/>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9">
              <a:extLst>
                <a:ext uri="{FF2B5EF4-FFF2-40B4-BE49-F238E27FC236}">
                  <a16:creationId xmlns:a16="http://schemas.microsoft.com/office/drawing/2014/main" id="{A4E68502-6F50-4E7B-AF1B-50A9EB649BDA}"/>
                </a:ext>
              </a:extLst>
            </p:cNvPr>
            <p:cNvSpPr>
              <a:spLocks/>
            </p:cNvSpPr>
            <p:nvPr/>
          </p:nvSpPr>
          <p:spPr bwMode="gray">
            <a:xfrm>
              <a:off x="1350963" y="438150"/>
              <a:ext cx="90488" cy="61913"/>
            </a:xfrm>
            <a:custGeom>
              <a:avLst/>
              <a:gdLst>
                <a:gd name="T0" fmla="*/ 41 w 57"/>
                <a:gd name="T1" fmla="*/ 31 h 39"/>
                <a:gd name="T2" fmla="*/ 32 w 57"/>
                <a:gd name="T3" fmla="*/ 0 h 39"/>
                <a:gd name="T4" fmla="*/ 24 w 57"/>
                <a:gd name="T5" fmla="*/ 0 h 39"/>
                <a:gd name="T6" fmla="*/ 16 w 57"/>
                <a:gd name="T7" fmla="*/ 31 h 39"/>
                <a:gd name="T8" fmla="*/ 8 w 57"/>
                <a:gd name="T9" fmla="*/ 0 h 39"/>
                <a:gd name="T10" fmla="*/ 0 w 57"/>
                <a:gd name="T11" fmla="*/ 0 h 39"/>
                <a:gd name="T12" fmla="*/ 12 w 57"/>
                <a:gd name="T13" fmla="*/ 39 h 39"/>
                <a:gd name="T14" fmla="*/ 20 w 57"/>
                <a:gd name="T15" fmla="*/ 39 h 39"/>
                <a:gd name="T16" fmla="*/ 28 w 57"/>
                <a:gd name="T17" fmla="*/ 9 h 39"/>
                <a:gd name="T18" fmla="*/ 37 w 57"/>
                <a:gd name="T19" fmla="*/ 39 h 39"/>
                <a:gd name="T20" fmla="*/ 45 w 57"/>
                <a:gd name="T21" fmla="*/ 39 h 39"/>
                <a:gd name="T22" fmla="*/ 57 w 57"/>
                <a:gd name="T23" fmla="*/ 0 h 39"/>
                <a:gd name="T24" fmla="*/ 49 w 57"/>
                <a:gd name="T25" fmla="*/ 0 h 39"/>
                <a:gd name="T26" fmla="*/ 41 w 57"/>
                <a:gd name="T27" fmla="*/ 3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7" h="39">
                  <a:moveTo>
                    <a:pt x="41" y="31"/>
                  </a:moveTo>
                  <a:lnTo>
                    <a:pt x="32" y="0"/>
                  </a:lnTo>
                  <a:lnTo>
                    <a:pt x="24" y="0"/>
                  </a:lnTo>
                  <a:lnTo>
                    <a:pt x="16" y="31"/>
                  </a:lnTo>
                  <a:lnTo>
                    <a:pt x="8" y="0"/>
                  </a:lnTo>
                  <a:lnTo>
                    <a:pt x="0" y="0"/>
                  </a:lnTo>
                  <a:lnTo>
                    <a:pt x="12" y="39"/>
                  </a:lnTo>
                  <a:lnTo>
                    <a:pt x="20" y="39"/>
                  </a:lnTo>
                  <a:lnTo>
                    <a:pt x="28" y="9"/>
                  </a:lnTo>
                  <a:lnTo>
                    <a:pt x="37" y="39"/>
                  </a:lnTo>
                  <a:lnTo>
                    <a:pt x="45" y="39"/>
                  </a:lnTo>
                  <a:lnTo>
                    <a:pt x="57" y="0"/>
                  </a:lnTo>
                  <a:lnTo>
                    <a:pt x="49" y="0"/>
                  </a:lnTo>
                  <a:lnTo>
                    <a:pt x="41" y="31"/>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10">
              <a:extLst>
                <a:ext uri="{FF2B5EF4-FFF2-40B4-BE49-F238E27FC236}">
                  <a16:creationId xmlns:a16="http://schemas.microsoft.com/office/drawing/2014/main" id="{0B294D58-DE2D-4091-BE0A-48E0C4BB11EB}"/>
                </a:ext>
              </a:extLst>
            </p:cNvPr>
            <p:cNvSpPr>
              <a:spLocks/>
            </p:cNvSpPr>
            <p:nvPr/>
          </p:nvSpPr>
          <p:spPr bwMode="gray">
            <a:xfrm>
              <a:off x="1446213" y="422275"/>
              <a:ext cx="38100" cy="79375"/>
            </a:xfrm>
            <a:custGeom>
              <a:avLst/>
              <a:gdLst>
                <a:gd name="T0" fmla="*/ 26 w 46"/>
                <a:gd name="T1" fmla="*/ 0 h 97"/>
                <a:gd name="T2" fmla="*/ 13 w 46"/>
                <a:gd name="T3" fmla="*/ 0 h 97"/>
                <a:gd name="T4" fmla="*/ 11 w 46"/>
                <a:gd name="T5" fmla="*/ 20 h 97"/>
                <a:gd name="T6" fmla="*/ 0 w 46"/>
                <a:gd name="T7" fmla="*/ 20 h 97"/>
                <a:gd name="T8" fmla="*/ 0 w 46"/>
                <a:gd name="T9" fmla="*/ 31 h 97"/>
                <a:gd name="T10" fmla="*/ 11 w 46"/>
                <a:gd name="T11" fmla="*/ 31 h 97"/>
                <a:gd name="T12" fmla="*/ 11 w 46"/>
                <a:gd name="T13" fmla="*/ 72 h 97"/>
                <a:gd name="T14" fmla="*/ 16 w 46"/>
                <a:gd name="T15" fmla="*/ 91 h 97"/>
                <a:gd name="T16" fmla="*/ 32 w 46"/>
                <a:gd name="T17" fmla="*/ 97 h 97"/>
                <a:gd name="T18" fmla="*/ 46 w 46"/>
                <a:gd name="T19" fmla="*/ 95 h 97"/>
                <a:gd name="T20" fmla="*/ 44 w 46"/>
                <a:gd name="T21" fmla="*/ 84 h 97"/>
                <a:gd name="T22" fmla="*/ 36 w 46"/>
                <a:gd name="T23" fmla="*/ 85 h 97"/>
                <a:gd name="T24" fmla="*/ 28 w 46"/>
                <a:gd name="T25" fmla="*/ 82 h 97"/>
                <a:gd name="T26" fmla="*/ 26 w 46"/>
                <a:gd name="T27" fmla="*/ 70 h 97"/>
                <a:gd name="T28" fmla="*/ 26 w 46"/>
                <a:gd name="T29" fmla="*/ 31 h 97"/>
                <a:gd name="T30" fmla="*/ 46 w 46"/>
                <a:gd name="T31" fmla="*/ 31 h 97"/>
                <a:gd name="T32" fmla="*/ 46 w 46"/>
                <a:gd name="T33" fmla="*/ 20 h 97"/>
                <a:gd name="T34" fmla="*/ 26 w 46"/>
                <a:gd name="T35" fmla="*/ 20 h 97"/>
                <a:gd name="T36" fmla="*/ 26 w 46"/>
                <a:gd name="T37"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6" h="97">
                  <a:moveTo>
                    <a:pt x="26" y="0"/>
                  </a:moveTo>
                  <a:cubicBezTo>
                    <a:pt x="13" y="0"/>
                    <a:pt x="13" y="0"/>
                    <a:pt x="13" y="0"/>
                  </a:cubicBezTo>
                  <a:cubicBezTo>
                    <a:pt x="11" y="20"/>
                    <a:pt x="11" y="20"/>
                    <a:pt x="11" y="20"/>
                  </a:cubicBezTo>
                  <a:cubicBezTo>
                    <a:pt x="0" y="20"/>
                    <a:pt x="0" y="20"/>
                    <a:pt x="0" y="20"/>
                  </a:cubicBezTo>
                  <a:cubicBezTo>
                    <a:pt x="0" y="31"/>
                    <a:pt x="0" y="31"/>
                    <a:pt x="0" y="31"/>
                  </a:cubicBezTo>
                  <a:cubicBezTo>
                    <a:pt x="11" y="31"/>
                    <a:pt x="11" y="31"/>
                    <a:pt x="11" y="31"/>
                  </a:cubicBezTo>
                  <a:cubicBezTo>
                    <a:pt x="11" y="72"/>
                    <a:pt x="11" y="72"/>
                    <a:pt x="11" y="72"/>
                  </a:cubicBezTo>
                  <a:cubicBezTo>
                    <a:pt x="11" y="81"/>
                    <a:pt x="13" y="88"/>
                    <a:pt x="16" y="91"/>
                  </a:cubicBezTo>
                  <a:cubicBezTo>
                    <a:pt x="20" y="95"/>
                    <a:pt x="25" y="97"/>
                    <a:pt x="32" y="97"/>
                  </a:cubicBezTo>
                  <a:cubicBezTo>
                    <a:pt x="38" y="97"/>
                    <a:pt x="42" y="96"/>
                    <a:pt x="46" y="95"/>
                  </a:cubicBezTo>
                  <a:cubicBezTo>
                    <a:pt x="44" y="84"/>
                    <a:pt x="44" y="84"/>
                    <a:pt x="44" y="84"/>
                  </a:cubicBezTo>
                  <a:cubicBezTo>
                    <a:pt x="42" y="85"/>
                    <a:pt x="39" y="85"/>
                    <a:pt x="36" y="85"/>
                  </a:cubicBezTo>
                  <a:cubicBezTo>
                    <a:pt x="33" y="85"/>
                    <a:pt x="30" y="84"/>
                    <a:pt x="28" y="82"/>
                  </a:cubicBezTo>
                  <a:cubicBezTo>
                    <a:pt x="27" y="80"/>
                    <a:pt x="26" y="76"/>
                    <a:pt x="26" y="70"/>
                  </a:cubicBezTo>
                  <a:cubicBezTo>
                    <a:pt x="26" y="31"/>
                    <a:pt x="26" y="31"/>
                    <a:pt x="26" y="31"/>
                  </a:cubicBezTo>
                  <a:cubicBezTo>
                    <a:pt x="46" y="31"/>
                    <a:pt x="46" y="31"/>
                    <a:pt x="46" y="31"/>
                  </a:cubicBezTo>
                  <a:cubicBezTo>
                    <a:pt x="46" y="20"/>
                    <a:pt x="46" y="20"/>
                    <a:pt x="46" y="20"/>
                  </a:cubicBezTo>
                  <a:cubicBezTo>
                    <a:pt x="26" y="20"/>
                    <a:pt x="26" y="20"/>
                    <a:pt x="26" y="20"/>
                  </a:cubicBezTo>
                  <a:lnTo>
                    <a:pt x="26" y="0"/>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11">
              <a:extLst>
                <a:ext uri="{FF2B5EF4-FFF2-40B4-BE49-F238E27FC236}">
                  <a16:creationId xmlns:a16="http://schemas.microsoft.com/office/drawing/2014/main" id="{0326E64D-04ED-4ABB-93E4-447EB91A43C8}"/>
                </a:ext>
              </a:extLst>
            </p:cNvPr>
            <p:cNvSpPr>
              <a:spLocks/>
            </p:cNvSpPr>
            <p:nvPr/>
          </p:nvSpPr>
          <p:spPr bwMode="gray">
            <a:xfrm>
              <a:off x="1497013" y="412750"/>
              <a:ext cx="52388" cy="87313"/>
            </a:xfrm>
            <a:custGeom>
              <a:avLst/>
              <a:gdLst>
                <a:gd name="T0" fmla="*/ 39 w 64"/>
                <a:gd name="T1" fmla="*/ 30 h 106"/>
                <a:gd name="T2" fmla="*/ 14 w 64"/>
                <a:gd name="T3" fmla="*/ 45 h 106"/>
                <a:gd name="T4" fmla="*/ 14 w 64"/>
                <a:gd name="T5" fmla="*/ 0 h 106"/>
                <a:gd name="T6" fmla="*/ 0 w 64"/>
                <a:gd name="T7" fmla="*/ 0 h 106"/>
                <a:gd name="T8" fmla="*/ 0 w 64"/>
                <a:gd name="T9" fmla="*/ 106 h 106"/>
                <a:gd name="T10" fmla="*/ 14 w 64"/>
                <a:gd name="T11" fmla="*/ 106 h 106"/>
                <a:gd name="T12" fmla="*/ 14 w 64"/>
                <a:gd name="T13" fmla="*/ 62 h 106"/>
                <a:gd name="T14" fmla="*/ 21 w 64"/>
                <a:gd name="T15" fmla="*/ 49 h 106"/>
                <a:gd name="T16" fmla="*/ 34 w 64"/>
                <a:gd name="T17" fmla="*/ 42 h 106"/>
                <a:gd name="T18" fmla="*/ 46 w 64"/>
                <a:gd name="T19" fmla="*/ 47 h 106"/>
                <a:gd name="T20" fmla="*/ 49 w 64"/>
                <a:gd name="T21" fmla="*/ 62 h 106"/>
                <a:gd name="T22" fmla="*/ 49 w 64"/>
                <a:gd name="T23" fmla="*/ 106 h 106"/>
                <a:gd name="T24" fmla="*/ 64 w 64"/>
                <a:gd name="T25" fmla="*/ 106 h 106"/>
                <a:gd name="T26" fmla="*/ 64 w 64"/>
                <a:gd name="T27" fmla="*/ 58 h 106"/>
                <a:gd name="T28" fmla="*/ 57 w 64"/>
                <a:gd name="T29" fmla="*/ 37 h 106"/>
                <a:gd name="T30" fmla="*/ 39 w 64"/>
                <a:gd name="T31" fmla="*/ 3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4" h="106">
                  <a:moveTo>
                    <a:pt x="39" y="30"/>
                  </a:moveTo>
                  <a:cubicBezTo>
                    <a:pt x="29" y="30"/>
                    <a:pt x="20" y="35"/>
                    <a:pt x="14" y="45"/>
                  </a:cubicBezTo>
                  <a:cubicBezTo>
                    <a:pt x="14" y="0"/>
                    <a:pt x="14" y="0"/>
                    <a:pt x="14" y="0"/>
                  </a:cubicBezTo>
                  <a:cubicBezTo>
                    <a:pt x="0" y="0"/>
                    <a:pt x="0" y="0"/>
                    <a:pt x="0" y="0"/>
                  </a:cubicBezTo>
                  <a:cubicBezTo>
                    <a:pt x="0" y="106"/>
                    <a:pt x="0" y="106"/>
                    <a:pt x="0" y="106"/>
                  </a:cubicBezTo>
                  <a:cubicBezTo>
                    <a:pt x="14" y="106"/>
                    <a:pt x="14" y="106"/>
                    <a:pt x="14" y="106"/>
                  </a:cubicBezTo>
                  <a:cubicBezTo>
                    <a:pt x="14" y="62"/>
                    <a:pt x="14" y="62"/>
                    <a:pt x="14" y="62"/>
                  </a:cubicBezTo>
                  <a:cubicBezTo>
                    <a:pt x="15" y="57"/>
                    <a:pt x="17" y="53"/>
                    <a:pt x="21" y="49"/>
                  </a:cubicBezTo>
                  <a:cubicBezTo>
                    <a:pt x="25" y="44"/>
                    <a:pt x="29" y="42"/>
                    <a:pt x="34" y="42"/>
                  </a:cubicBezTo>
                  <a:cubicBezTo>
                    <a:pt x="40" y="42"/>
                    <a:pt x="44" y="44"/>
                    <a:pt x="46" y="47"/>
                  </a:cubicBezTo>
                  <a:cubicBezTo>
                    <a:pt x="48" y="50"/>
                    <a:pt x="49" y="55"/>
                    <a:pt x="49" y="62"/>
                  </a:cubicBezTo>
                  <a:cubicBezTo>
                    <a:pt x="49" y="106"/>
                    <a:pt x="49" y="106"/>
                    <a:pt x="49" y="106"/>
                  </a:cubicBezTo>
                  <a:cubicBezTo>
                    <a:pt x="64" y="106"/>
                    <a:pt x="64" y="106"/>
                    <a:pt x="64" y="106"/>
                  </a:cubicBezTo>
                  <a:cubicBezTo>
                    <a:pt x="64" y="58"/>
                    <a:pt x="64" y="58"/>
                    <a:pt x="64" y="58"/>
                  </a:cubicBezTo>
                  <a:cubicBezTo>
                    <a:pt x="64" y="48"/>
                    <a:pt x="62" y="41"/>
                    <a:pt x="57" y="37"/>
                  </a:cubicBezTo>
                  <a:cubicBezTo>
                    <a:pt x="53" y="32"/>
                    <a:pt x="47" y="30"/>
                    <a:pt x="39" y="30"/>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12">
              <a:extLst>
                <a:ext uri="{FF2B5EF4-FFF2-40B4-BE49-F238E27FC236}">
                  <a16:creationId xmlns:a16="http://schemas.microsoft.com/office/drawing/2014/main" id="{B424A6A0-9FD6-41E0-A6B5-44DACE49A6D3}"/>
                </a:ext>
              </a:extLst>
            </p:cNvPr>
            <p:cNvSpPr>
              <a:spLocks noEditPoints="1"/>
            </p:cNvSpPr>
            <p:nvPr/>
          </p:nvSpPr>
          <p:spPr bwMode="gray">
            <a:xfrm>
              <a:off x="1581151" y="415925"/>
              <a:ext cx="77788" cy="84138"/>
            </a:xfrm>
            <a:custGeom>
              <a:avLst/>
              <a:gdLst>
                <a:gd name="T0" fmla="*/ 20 w 49"/>
                <a:gd name="T1" fmla="*/ 0 h 53"/>
                <a:gd name="T2" fmla="*/ 0 w 49"/>
                <a:gd name="T3" fmla="*/ 53 h 53"/>
                <a:gd name="T4" fmla="*/ 8 w 49"/>
                <a:gd name="T5" fmla="*/ 53 h 53"/>
                <a:gd name="T6" fmla="*/ 13 w 49"/>
                <a:gd name="T7" fmla="*/ 40 h 53"/>
                <a:gd name="T8" fmla="*/ 36 w 49"/>
                <a:gd name="T9" fmla="*/ 40 h 53"/>
                <a:gd name="T10" fmla="*/ 40 w 49"/>
                <a:gd name="T11" fmla="*/ 53 h 53"/>
                <a:gd name="T12" fmla="*/ 49 w 49"/>
                <a:gd name="T13" fmla="*/ 53 h 53"/>
                <a:gd name="T14" fmla="*/ 29 w 49"/>
                <a:gd name="T15" fmla="*/ 0 h 53"/>
                <a:gd name="T16" fmla="*/ 20 w 49"/>
                <a:gd name="T17" fmla="*/ 0 h 53"/>
                <a:gd name="T18" fmla="*/ 15 w 49"/>
                <a:gd name="T19" fmla="*/ 34 h 53"/>
                <a:gd name="T20" fmla="*/ 24 w 49"/>
                <a:gd name="T21" fmla="*/ 7 h 53"/>
                <a:gd name="T22" fmla="*/ 34 w 49"/>
                <a:gd name="T23" fmla="*/ 34 h 53"/>
                <a:gd name="T24" fmla="*/ 15 w 49"/>
                <a:gd name="T25" fmla="*/ 34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3">
                  <a:moveTo>
                    <a:pt x="20" y="0"/>
                  </a:moveTo>
                  <a:lnTo>
                    <a:pt x="0" y="53"/>
                  </a:lnTo>
                  <a:lnTo>
                    <a:pt x="8" y="53"/>
                  </a:lnTo>
                  <a:lnTo>
                    <a:pt x="13" y="40"/>
                  </a:lnTo>
                  <a:lnTo>
                    <a:pt x="36" y="40"/>
                  </a:lnTo>
                  <a:lnTo>
                    <a:pt x="40" y="53"/>
                  </a:lnTo>
                  <a:lnTo>
                    <a:pt x="49" y="53"/>
                  </a:lnTo>
                  <a:lnTo>
                    <a:pt x="29" y="0"/>
                  </a:lnTo>
                  <a:lnTo>
                    <a:pt x="20" y="0"/>
                  </a:lnTo>
                  <a:close/>
                  <a:moveTo>
                    <a:pt x="15" y="34"/>
                  </a:moveTo>
                  <a:lnTo>
                    <a:pt x="24" y="7"/>
                  </a:lnTo>
                  <a:lnTo>
                    <a:pt x="34" y="34"/>
                  </a:lnTo>
                  <a:lnTo>
                    <a:pt x="15" y="34"/>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14">
              <a:extLst>
                <a:ext uri="{FF2B5EF4-FFF2-40B4-BE49-F238E27FC236}">
                  <a16:creationId xmlns:a16="http://schemas.microsoft.com/office/drawing/2014/main" id="{0B3F0C38-DC97-4CD1-984E-7572735440BF}"/>
                </a:ext>
              </a:extLst>
            </p:cNvPr>
            <p:cNvSpPr>
              <a:spLocks noEditPoints="1"/>
            </p:cNvSpPr>
            <p:nvPr/>
          </p:nvSpPr>
          <p:spPr bwMode="gray">
            <a:xfrm>
              <a:off x="1663701" y="412750"/>
              <a:ext cx="58738" cy="88900"/>
            </a:xfrm>
            <a:custGeom>
              <a:avLst/>
              <a:gdLst>
                <a:gd name="T0" fmla="*/ 57 w 71"/>
                <a:gd name="T1" fmla="*/ 43 h 108"/>
                <a:gd name="T2" fmla="*/ 55 w 71"/>
                <a:gd name="T3" fmla="*/ 40 h 108"/>
                <a:gd name="T4" fmla="*/ 51 w 71"/>
                <a:gd name="T5" fmla="*/ 36 h 108"/>
                <a:gd name="T6" fmla="*/ 43 w 71"/>
                <a:gd name="T7" fmla="*/ 31 h 108"/>
                <a:gd name="T8" fmla="*/ 33 w 71"/>
                <a:gd name="T9" fmla="*/ 30 h 108"/>
                <a:gd name="T10" fmla="*/ 9 w 71"/>
                <a:gd name="T11" fmla="*/ 41 h 108"/>
                <a:gd name="T12" fmla="*/ 0 w 71"/>
                <a:gd name="T13" fmla="*/ 69 h 108"/>
                <a:gd name="T14" fmla="*/ 8 w 71"/>
                <a:gd name="T15" fmla="*/ 97 h 108"/>
                <a:gd name="T16" fmla="*/ 32 w 71"/>
                <a:gd name="T17" fmla="*/ 108 h 108"/>
                <a:gd name="T18" fmla="*/ 37 w 71"/>
                <a:gd name="T19" fmla="*/ 107 h 108"/>
                <a:gd name="T20" fmla="*/ 42 w 71"/>
                <a:gd name="T21" fmla="*/ 106 h 108"/>
                <a:gd name="T22" fmla="*/ 46 w 71"/>
                <a:gd name="T23" fmla="*/ 104 h 108"/>
                <a:gd name="T24" fmla="*/ 49 w 71"/>
                <a:gd name="T25" fmla="*/ 103 h 108"/>
                <a:gd name="T26" fmla="*/ 52 w 71"/>
                <a:gd name="T27" fmla="*/ 100 h 108"/>
                <a:gd name="T28" fmla="*/ 54 w 71"/>
                <a:gd name="T29" fmla="*/ 98 h 108"/>
                <a:gd name="T30" fmla="*/ 55 w 71"/>
                <a:gd name="T31" fmla="*/ 97 h 108"/>
                <a:gd name="T32" fmla="*/ 56 w 71"/>
                <a:gd name="T33" fmla="*/ 95 h 108"/>
                <a:gd name="T34" fmla="*/ 57 w 71"/>
                <a:gd name="T35" fmla="*/ 95 h 108"/>
                <a:gd name="T36" fmla="*/ 59 w 71"/>
                <a:gd name="T37" fmla="*/ 106 h 108"/>
                <a:gd name="T38" fmla="*/ 71 w 71"/>
                <a:gd name="T39" fmla="*/ 106 h 108"/>
                <a:gd name="T40" fmla="*/ 71 w 71"/>
                <a:gd name="T41" fmla="*/ 0 h 108"/>
                <a:gd name="T42" fmla="*/ 57 w 71"/>
                <a:gd name="T43" fmla="*/ 0 h 108"/>
                <a:gd name="T44" fmla="*/ 57 w 71"/>
                <a:gd name="T45" fmla="*/ 43 h 108"/>
                <a:gd name="T46" fmla="*/ 51 w 71"/>
                <a:gd name="T47" fmla="*/ 88 h 108"/>
                <a:gd name="T48" fmla="*/ 36 w 71"/>
                <a:gd name="T49" fmla="*/ 96 h 108"/>
                <a:gd name="T50" fmla="*/ 20 w 71"/>
                <a:gd name="T51" fmla="*/ 88 h 108"/>
                <a:gd name="T52" fmla="*/ 15 w 71"/>
                <a:gd name="T53" fmla="*/ 68 h 108"/>
                <a:gd name="T54" fmla="*/ 21 w 71"/>
                <a:gd name="T55" fmla="*/ 49 h 108"/>
                <a:gd name="T56" fmla="*/ 36 w 71"/>
                <a:gd name="T57" fmla="*/ 41 h 108"/>
                <a:gd name="T58" fmla="*/ 51 w 71"/>
                <a:gd name="T59" fmla="*/ 49 h 108"/>
                <a:gd name="T60" fmla="*/ 57 w 71"/>
                <a:gd name="T61" fmla="*/ 68 h 108"/>
                <a:gd name="T62" fmla="*/ 51 w 71"/>
                <a:gd name="T63" fmla="*/ 8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1" h="108">
                  <a:moveTo>
                    <a:pt x="57" y="43"/>
                  </a:moveTo>
                  <a:cubicBezTo>
                    <a:pt x="56" y="42"/>
                    <a:pt x="56" y="41"/>
                    <a:pt x="55" y="40"/>
                  </a:cubicBezTo>
                  <a:cubicBezTo>
                    <a:pt x="54" y="39"/>
                    <a:pt x="53" y="38"/>
                    <a:pt x="51" y="36"/>
                  </a:cubicBezTo>
                  <a:cubicBezTo>
                    <a:pt x="49" y="34"/>
                    <a:pt x="46" y="33"/>
                    <a:pt x="43" y="31"/>
                  </a:cubicBezTo>
                  <a:cubicBezTo>
                    <a:pt x="40" y="30"/>
                    <a:pt x="37" y="30"/>
                    <a:pt x="33" y="30"/>
                  </a:cubicBezTo>
                  <a:cubicBezTo>
                    <a:pt x="23" y="30"/>
                    <a:pt x="15" y="33"/>
                    <a:pt x="9" y="41"/>
                  </a:cubicBezTo>
                  <a:cubicBezTo>
                    <a:pt x="3" y="48"/>
                    <a:pt x="0" y="57"/>
                    <a:pt x="0" y="69"/>
                  </a:cubicBezTo>
                  <a:cubicBezTo>
                    <a:pt x="0" y="80"/>
                    <a:pt x="3" y="90"/>
                    <a:pt x="8" y="97"/>
                  </a:cubicBezTo>
                  <a:cubicBezTo>
                    <a:pt x="14" y="104"/>
                    <a:pt x="22" y="108"/>
                    <a:pt x="32" y="108"/>
                  </a:cubicBezTo>
                  <a:cubicBezTo>
                    <a:pt x="34" y="108"/>
                    <a:pt x="35" y="108"/>
                    <a:pt x="37" y="107"/>
                  </a:cubicBezTo>
                  <a:cubicBezTo>
                    <a:pt x="39" y="107"/>
                    <a:pt x="41" y="107"/>
                    <a:pt x="42" y="106"/>
                  </a:cubicBezTo>
                  <a:cubicBezTo>
                    <a:pt x="43" y="106"/>
                    <a:pt x="45" y="105"/>
                    <a:pt x="46" y="104"/>
                  </a:cubicBezTo>
                  <a:cubicBezTo>
                    <a:pt x="47" y="104"/>
                    <a:pt x="48" y="103"/>
                    <a:pt x="49" y="103"/>
                  </a:cubicBezTo>
                  <a:cubicBezTo>
                    <a:pt x="50" y="102"/>
                    <a:pt x="51" y="101"/>
                    <a:pt x="52" y="100"/>
                  </a:cubicBezTo>
                  <a:cubicBezTo>
                    <a:pt x="53" y="100"/>
                    <a:pt x="53" y="99"/>
                    <a:pt x="54" y="98"/>
                  </a:cubicBezTo>
                  <a:cubicBezTo>
                    <a:pt x="54" y="98"/>
                    <a:pt x="55" y="97"/>
                    <a:pt x="55" y="97"/>
                  </a:cubicBezTo>
                  <a:cubicBezTo>
                    <a:pt x="56" y="96"/>
                    <a:pt x="56" y="96"/>
                    <a:pt x="56" y="95"/>
                  </a:cubicBezTo>
                  <a:cubicBezTo>
                    <a:pt x="57" y="95"/>
                    <a:pt x="57" y="95"/>
                    <a:pt x="57" y="95"/>
                  </a:cubicBezTo>
                  <a:cubicBezTo>
                    <a:pt x="59" y="106"/>
                    <a:pt x="59" y="106"/>
                    <a:pt x="59" y="106"/>
                  </a:cubicBezTo>
                  <a:cubicBezTo>
                    <a:pt x="71" y="106"/>
                    <a:pt x="71" y="106"/>
                    <a:pt x="71" y="106"/>
                  </a:cubicBezTo>
                  <a:cubicBezTo>
                    <a:pt x="71" y="0"/>
                    <a:pt x="71" y="0"/>
                    <a:pt x="71" y="0"/>
                  </a:cubicBezTo>
                  <a:cubicBezTo>
                    <a:pt x="57" y="0"/>
                    <a:pt x="57" y="0"/>
                    <a:pt x="57" y="0"/>
                  </a:cubicBezTo>
                  <a:lnTo>
                    <a:pt x="57" y="43"/>
                  </a:lnTo>
                  <a:close/>
                  <a:moveTo>
                    <a:pt x="51" y="88"/>
                  </a:moveTo>
                  <a:cubicBezTo>
                    <a:pt x="47" y="93"/>
                    <a:pt x="42" y="96"/>
                    <a:pt x="36" y="96"/>
                  </a:cubicBezTo>
                  <a:cubicBezTo>
                    <a:pt x="29" y="96"/>
                    <a:pt x="24" y="93"/>
                    <a:pt x="20" y="88"/>
                  </a:cubicBezTo>
                  <a:cubicBezTo>
                    <a:pt x="17" y="83"/>
                    <a:pt x="15" y="76"/>
                    <a:pt x="15" y="68"/>
                  </a:cubicBezTo>
                  <a:cubicBezTo>
                    <a:pt x="15" y="61"/>
                    <a:pt x="17" y="54"/>
                    <a:pt x="21" y="49"/>
                  </a:cubicBezTo>
                  <a:cubicBezTo>
                    <a:pt x="25" y="44"/>
                    <a:pt x="30" y="41"/>
                    <a:pt x="36" y="41"/>
                  </a:cubicBezTo>
                  <a:cubicBezTo>
                    <a:pt x="43" y="41"/>
                    <a:pt x="48" y="44"/>
                    <a:pt x="51" y="49"/>
                  </a:cubicBezTo>
                  <a:cubicBezTo>
                    <a:pt x="55" y="54"/>
                    <a:pt x="57" y="61"/>
                    <a:pt x="57" y="68"/>
                  </a:cubicBezTo>
                  <a:cubicBezTo>
                    <a:pt x="57" y="76"/>
                    <a:pt x="55" y="83"/>
                    <a:pt x="51" y="88"/>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15">
              <a:extLst>
                <a:ext uri="{FF2B5EF4-FFF2-40B4-BE49-F238E27FC236}">
                  <a16:creationId xmlns:a16="http://schemas.microsoft.com/office/drawing/2014/main" id="{6350261F-44E5-4C95-AA87-2DB3FC7643F6}"/>
                </a:ext>
              </a:extLst>
            </p:cNvPr>
            <p:cNvSpPr>
              <a:spLocks/>
            </p:cNvSpPr>
            <p:nvPr/>
          </p:nvSpPr>
          <p:spPr bwMode="gray">
            <a:xfrm>
              <a:off x="1733551" y="438150"/>
              <a:ext cx="60325" cy="61913"/>
            </a:xfrm>
            <a:custGeom>
              <a:avLst/>
              <a:gdLst>
                <a:gd name="T0" fmla="*/ 18 w 38"/>
                <a:gd name="T1" fmla="*/ 32 h 39"/>
                <a:gd name="T2" fmla="*/ 8 w 38"/>
                <a:gd name="T3" fmla="*/ 0 h 39"/>
                <a:gd name="T4" fmla="*/ 0 w 38"/>
                <a:gd name="T5" fmla="*/ 0 h 39"/>
                <a:gd name="T6" fmla="*/ 15 w 38"/>
                <a:gd name="T7" fmla="*/ 39 h 39"/>
                <a:gd name="T8" fmla="*/ 23 w 38"/>
                <a:gd name="T9" fmla="*/ 39 h 39"/>
                <a:gd name="T10" fmla="*/ 38 w 38"/>
                <a:gd name="T11" fmla="*/ 0 h 39"/>
                <a:gd name="T12" fmla="*/ 29 w 38"/>
                <a:gd name="T13" fmla="*/ 0 h 39"/>
                <a:gd name="T14" fmla="*/ 18 w 38"/>
                <a:gd name="T15" fmla="*/ 32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39">
                  <a:moveTo>
                    <a:pt x="18" y="32"/>
                  </a:moveTo>
                  <a:lnTo>
                    <a:pt x="8" y="0"/>
                  </a:lnTo>
                  <a:lnTo>
                    <a:pt x="0" y="0"/>
                  </a:lnTo>
                  <a:lnTo>
                    <a:pt x="15" y="39"/>
                  </a:lnTo>
                  <a:lnTo>
                    <a:pt x="23" y="39"/>
                  </a:lnTo>
                  <a:lnTo>
                    <a:pt x="38" y="0"/>
                  </a:lnTo>
                  <a:lnTo>
                    <a:pt x="29" y="0"/>
                  </a:lnTo>
                  <a:lnTo>
                    <a:pt x="18" y="32"/>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16">
              <a:extLst>
                <a:ext uri="{FF2B5EF4-FFF2-40B4-BE49-F238E27FC236}">
                  <a16:creationId xmlns:a16="http://schemas.microsoft.com/office/drawing/2014/main" id="{5AB7FC7D-55F6-4FAD-8462-71A4B9753438}"/>
                </a:ext>
              </a:extLst>
            </p:cNvPr>
            <p:cNvSpPr>
              <a:spLocks/>
            </p:cNvSpPr>
            <p:nvPr/>
          </p:nvSpPr>
          <p:spPr bwMode="gray">
            <a:xfrm>
              <a:off x="1801813" y="411163"/>
              <a:ext cx="15875" cy="14288"/>
            </a:xfrm>
            <a:custGeom>
              <a:avLst/>
              <a:gdLst>
                <a:gd name="T0" fmla="*/ 10 w 19"/>
                <a:gd name="T1" fmla="*/ 0 h 18"/>
                <a:gd name="T2" fmla="*/ 3 w 19"/>
                <a:gd name="T3" fmla="*/ 2 h 18"/>
                <a:gd name="T4" fmla="*/ 0 w 19"/>
                <a:gd name="T5" fmla="*/ 9 h 18"/>
                <a:gd name="T6" fmla="*/ 3 w 19"/>
                <a:gd name="T7" fmla="*/ 16 h 18"/>
                <a:gd name="T8" fmla="*/ 10 w 19"/>
                <a:gd name="T9" fmla="*/ 18 h 18"/>
                <a:gd name="T10" fmla="*/ 17 w 19"/>
                <a:gd name="T11" fmla="*/ 16 h 18"/>
                <a:gd name="T12" fmla="*/ 19 w 19"/>
                <a:gd name="T13" fmla="*/ 9 h 18"/>
                <a:gd name="T14" fmla="*/ 17 w 19"/>
                <a:gd name="T15" fmla="*/ 2 h 18"/>
                <a:gd name="T16" fmla="*/ 10 w 19"/>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8">
                  <a:moveTo>
                    <a:pt x="10" y="0"/>
                  </a:moveTo>
                  <a:cubicBezTo>
                    <a:pt x="7" y="0"/>
                    <a:pt x="5" y="1"/>
                    <a:pt x="3" y="2"/>
                  </a:cubicBezTo>
                  <a:cubicBezTo>
                    <a:pt x="1" y="4"/>
                    <a:pt x="0" y="7"/>
                    <a:pt x="0" y="9"/>
                  </a:cubicBezTo>
                  <a:cubicBezTo>
                    <a:pt x="0" y="12"/>
                    <a:pt x="1" y="14"/>
                    <a:pt x="3" y="16"/>
                  </a:cubicBezTo>
                  <a:cubicBezTo>
                    <a:pt x="5" y="17"/>
                    <a:pt x="7" y="18"/>
                    <a:pt x="10" y="18"/>
                  </a:cubicBezTo>
                  <a:cubicBezTo>
                    <a:pt x="13" y="18"/>
                    <a:pt x="15" y="17"/>
                    <a:pt x="17" y="16"/>
                  </a:cubicBezTo>
                  <a:cubicBezTo>
                    <a:pt x="18" y="14"/>
                    <a:pt x="19" y="12"/>
                    <a:pt x="19" y="9"/>
                  </a:cubicBezTo>
                  <a:cubicBezTo>
                    <a:pt x="19" y="6"/>
                    <a:pt x="18" y="4"/>
                    <a:pt x="17" y="2"/>
                  </a:cubicBezTo>
                  <a:cubicBezTo>
                    <a:pt x="15" y="1"/>
                    <a:pt x="12" y="0"/>
                    <a:pt x="10" y="0"/>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Rectangle 17">
              <a:extLst>
                <a:ext uri="{FF2B5EF4-FFF2-40B4-BE49-F238E27FC236}">
                  <a16:creationId xmlns:a16="http://schemas.microsoft.com/office/drawing/2014/main" id="{4BDA452B-8283-4B2A-A8D4-25BB7CF8BAAD}"/>
                </a:ext>
              </a:extLst>
            </p:cNvPr>
            <p:cNvSpPr>
              <a:spLocks noChangeArrowheads="1"/>
            </p:cNvSpPr>
            <p:nvPr/>
          </p:nvSpPr>
          <p:spPr bwMode="gray">
            <a:xfrm>
              <a:off x="1804988" y="438150"/>
              <a:ext cx="11113" cy="61913"/>
            </a:xfrm>
            <a:prstGeom prst="rect">
              <a:avLst/>
            </a:prstGeom>
            <a:solidFill>
              <a:srgbClr val="03327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18">
              <a:extLst>
                <a:ext uri="{FF2B5EF4-FFF2-40B4-BE49-F238E27FC236}">
                  <a16:creationId xmlns:a16="http://schemas.microsoft.com/office/drawing/2014/main" id="{57C01BEE-E1C7-4682-8761-33473C67DB68}"/>
                </a:ext>
              </a:extLst>
            </p:cNvPr>
            <p:cNvSpPr>
              <a:spLocks/>
            </p:cNvSpPr>
            <p:nvPr/>
          </p:nvSpPr>
          <p:spPr bwMode="gray">
            <a:xfrm>
              <a:off x="1828801" y="436563"/>
              <a:ext cx="47625" cy="65088"/>
            </a:xfrm>
            <a:custGeom>
              <a:avLst/>
              <a:gdLst>
                <a:gd name="T0" fmla="*/ 44 w 59"/>
                <a:gd name="T1" fmla="*/ 36 h 79"/>
                <a:gd name="T2" fmla="*/ 37 w 59"/>
                <a:gd name="T3" fmla="*/ 34 h 79"/>
                <a:gd name="T4" fmla="*/ 30 w 59"/>
                <a:gd name="T5" fmla="*/ 31 h 79"/>
                <a:gd name="T6" fmla="*/ 24 w 59"/>
                <a:gd name="T7" fmla="*/ 29 h 79"/>
                <a:gd name="T8" fmla="*/ 20 w 59"/>
                <a:gd name="T9" fmla="*/ 26 h 79"/>
                <a:gd name="T10" fmla="*/ 18 w 59"/>
                <a:gd name="T11" fmla="*/ 21 h 79"/>
                <a:gd name="T12" fmla="*/ 22 w 59"/>
                <a:gd name="T13" fmla="*/ 14 h 79"/>
                <a:gd name="T14" fmla="*/ 32 w 59"/>
                <a:gd name="T15" fmla="*/ 12 h 79"/>
                <a:gd name="T16" fmla="*/ 52 w 59"/>
                <a:gd name="T17" fmla="*/ 20 h 79"/>
                <a:gd name="T18" fmla="*/ 58 w 59"/>
                <a:gd name="T19" fmla="*/ 10 h 79"/>
                <a:gd name="T20" fmla="*/ 55 w 59"/>
                <a:gd name="T21" fmla="*/ 8 h 79"/>
                <a:gd name="T22" fmla="*/ 46 w 59"/>
                <a:gd name="T23" fmla="*/ 3 h 79"/>
                <a:gd name="T24" fmla="*/ 32 w 59"/>
                <a:gd name="T25" fmla="*/ 0 h 79"/>
                <a:gd name="T26" fmla="*/ 12 w 59"/>
                <a:gd name="T27" fmla="*/ 7 h 79"/>
                <a:gd name="T28" fmla="*/ 4 w 59"/>
                <a:gd name="T29" fmla="*/ 23 h 79"/>
                <a:gd name="T30" fmla="*/ 6 w 59"/>
                <a:gd name="T31" fmla="*/ 31 h 79"/>
                <a:gd name="T32" fmla="*/ 11 w 59"/>
                <a:gd name="T33" fmla="*/ 37 h 79"/>
                <a:gd name="T34" fmla="*/ 15 w 59"/>
                <a:gd name="T35" fmla="*/ 40 h 79"/>
                <a:gd name="T36" fmla="*/ 19 w 59"/>
                <a:gd name="T37" fmla="*/ 42 h 79"/>
                <a:gd name="T38" fmla="*/ 23 w 59"/>
                <a:gd name="T39" fmla="*/ 44 h 79"/>
                <a:gd name="T40" fmla="*/ 29 w 59"/>
                <a:gd name="T41" fmla="*/ 45 h 79"/>
                <a:gd name="T42" fmla="*/ 33 w 59"/>
                <a:gd name="T43" fmla="*/ 47 h 79"/>
                <a:gd name="T44" fmla="*/ 38 w 59"/>
                <a:gd name="T45" fmla="*/ 49 h 79"/>
                <a:gd name="T46" fmla="*/ 42 w 59"/>
                <a:gd name="T47" fmla="*/ 52 h 79"/>
                <a:gd name="T48" fmla="*/ 45 w 59"/>
                <a:gd name="T49" fmla="*/ 57 h 79"/>
                <a:gd name="T50" fmla="*/ 41 w 59"/>
                <a:gd name="T51" fmla="*/ 65 h 79"/>
                <a:gd name="T52" fmla="*/ 30 w 59"/>
                <a:gd name="T53" fmla="*/ 67 h 79"/>
                <a:gd name="T54" fmla="*/ 18 w 59"/>
                <a:gd name="T55" fmla="*/ 64 h 79"/>
                <a:gd name="T56" fmla="*/ 8 w 59"/>
                <a:gd name="T57" fmla="*/ 57 h 79"/>
                <a:gd name="T58" fmla="*/ 0 w 59"/>
                <a:gd name="T59" fmla="*/ 66 h 79"/>
                <a:gd name="T60" fmla="*/ 12 w 59"/>
                <a:gd name="T61" fmla="*/ 74 h 79"/>
                <a:gd name="T62" fmla="*/ 30 w 59"/>
                <a:gd name="T63" fmla="*/ 79 h 79"/>
                <a:gd name="T64" fmla="*/ 52 w 59"/>
                <a:gd name="T65" fmla="*/ 72 h 79"/>
                <a:gd name="T66" fmla="*/ 59 w 59"/>
                <a:gd name="T67" fmla="*/ 55 h 79"/>
                <a:gd name="T68" fmla="*/ 44 w 59"/>
                <a:gd name="T69" fmla="*/ 36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9" h="79">
                  <a:moveTo>
                    <a:pt x="44" y="36"/>
                  </a:moveTo>
                  <a:cubicBezTo>
                    <a:pt x="43" y="36"/>
                    <a:pt x="41" y="35"/>
                    <a:pt x="37" y="34"/>
                  </a:cubicBezTo>
                  <a:cubicBezTo>
                    <a:pt x="34" y="33"/>
                    <a:pt x="31" y="32"/>
                    <a:pt x="30" y="31"/>
                  </a:cubicBezTo>
                  <a:cubicBezTo>
                    <a:pt x="27" y="30"/>
                    <a:pt x="25" y="30"/>
                    <a:pt x="24" y="29"/>
                  </a:cubicBezTo>
                  <a:cubicBezTo>
                    <a:pt x="23" y="29"/>
                    <a:pt x="22" y="28"/>
                    <a:pt x="20" y="26"/>
                  </a:cubicBezTo>
                  <a:cubicBezTo>
                    <a:pt x="19" y="25"/>
                    <a:pt x="18" y="23"/>
                    <a:pt x="18" y="21"/>
                  </a:cubicBezTo>
                  <a:cubicBezTo>
                    <a:pt x="18" y="18"/>
                    <a:pt x="19" y="15"/>
                    <a:pt x="22" y="14"/>
                  </a:cubicBezTo>
                  <a:cubicBezTo>
                    <a:pt x="24" y="12"/>
                    <a:pt x="28" y="12"/>
                    <a:pt x="32" y="12"/>
                  </a:cubicBezTo>
                  <a:cubicBezTo>
                    <a:pt x="39" y="12"/>
                    <a:pt x="46" y="14"/>
                    <a:pt x="52" y="20"/>
                  </a:cubicBezTo>
                  <a:cubicBezTo>
                    <a:pt x="58" y="10"/>
                    <a:pt x="58" y="10"/>
                    <a:pt x="58" y="10"/>
                  </a:cubicBezTo>
                  <a:cubicBezTo>
                    <a:pt x="58" y="10"/>
                    <a:pt x="57" y="9"/>
                    <a:pt x="55" y="8"/>
                  </a:cubicBezTo>
                  <a:cubicBezTo>
                    <a:pt x="53" y="6"/>
                    <a:pt x="50" y="5"/>
                    <a:pt x="46" y="3"/>
                  </a:cubicBezTo>
                  <a:cubicBezTo>
                    <a:pt x="41" y="1"/>
                    <a:pt x="37" y="0"/>
                    <a:pt x="32" y="0"/>
                  </a:cubicBezTo>
                  <a:cubicBezTo>
                    <a:pt x="23" y="0"/>
                    <a:pt x="17" y="3"/>
                    <a:pt x="12" y="7"/>
                  </a:cubicBezTo>
                  <a:cubicBezTo>
                    <a:pt x="7" y="11"/>
                    <a:pt x="4" y="16"/>
                    <a:pt x="4" y="23"/>
                  </a:cubicBezTo>
                  <a:cubicBezTo>
                    <a:pt x="4" y="26"/>
                    <a:pt x="5" y="29"/>
                    <a:pt x="6" y="31"/>
                  </a:cubicBezTo>
                  <a:cubicBezTo>
                    <a:pt x="7" y="33"/>
                    <a:pt x="8" y="35"/>
                    <a:pt x="11" y="37"/>
                  </a:cubicBezTo>
                  <a:cubicBezTo>
                    <a:pt x="13" y="39"/>
                    <a:pt x="14" y="40"/>
                    <a:pt x="15" y="40"/>
                  </a:cubicBezTo>
                  <a:cubicBezTo>
                    <a:pt x="16" y="41"/>
                    <a:pt x="18" y="41"/>
                    <a:pt x="19" y="42"/>
                  </a:cubicBezTo>
                  <a:cubicBezTo>
                    <a:pt x="20" y="43"/>
                    <a:pt x="22" y="43"/>
                    <a:pt x="23" y="44"/>
                  </a:cubicBezTo>
                  <a:cubicBezTo>
                    <a:pt x="25" y="44"/>
                    <a:pt x="27" y="45"/>
                    <a:pt x="29" y="45"/>
                  </a:cubicBezTo>
                  <a:cubicBezTo>
                    <a:pt x="31" y="46"/>
                    <a:pt x="32" y="47"/>
                    <a:pt x="33" y="47"/>
                  </a:cubicBezTo>
                  <a:cubicBezTo>
                    <a:pt x="35" y="48"/>
                    <a:pt x="37" y="48"/>
                    <a:pt x="38" y="49"/>
                  </a:cubicBezTo>
                  <a:cubicBezTo>
                    <a:pt x="39" y="49"/>
                    <a:pt x="41" y="50"/>
                    <a:pt x="42" y="52"/>
                  </a:cubicBezTo>
                  <a:cubicBezTo>
                    <a:pt x="44" y="53"/>
                    <a:pt x="45" y="55"/>
                    <a:pt x="45" y="57"/>
                  </a:cubicBezTo>
                  <a:cubicBezTo>
                    <a:pt x="45" y="61"/>
                    <a:pt x="44" y="63"/>
                    <a:pt x="41" y="65"/>
                  </a:cubicBezTo>
                  <a:cubicBezTo>
                    <a:pt x="38" y="66"/>
                    <a:pt x="35" y="67"/>
                    <a:pt x="30" y="67"/>
                  </a:cubicBezTo>
                  <a:cubicBezTo>
                    <a:pt x="26" y="67"/>
                    <a:pt x="22" y="66"/>
                    <a:pt x="18" y="64"/>
                  </a:cubicBezTo>
                  <a:cubicBezTo>
                    <a:pt x="14" y="62"/>
                    <a:pt x="10" y="59"/>
                    <a:pt x="8" y="57"/>
                  </a:cubicBezTo>
                  <a:cubicBezTo>
                    <a:pt x="0" y="66"/>
                    <a:pt x="0" y="66"/>
                    <a:pt x="0" y="66"/>
                  </a:cubicBezTo>
                  <a:cubicBezTo>
                    <a:pt x="3" y="69"/>
                    <a:pt x="7" y="71"/>
                    <a:pt x="12" y="74"/>
                  </a:cubicBezTo>
                  <a:cubicBezTo>
                    <a:pt x="17" y="77"/>
                    <a:pt x="23" y="79"/>
                    <a:pt x="30" y="79"/>
                  </a:cubicBezTo>
                  <a:cubicBezTo>
                    <a:pt x="39" y="79"/>
                    <a:pt x="47" y="76"/>
                    <a:pt x="52" y="72"/>
                  </a:cubicBezTo>
                  <a:cubicBezTo>
                    <a:pt x="57" y="67"/>
                    <a:pt x="59" y="62"/>
                    <a:pt x="59" y="55"/>
                  </a:cubicBezTo>
                  <a:cubicBezTo>
                    <a:pt x="59" y="47"/>
                    <a:pt x="54" y="40"/>
                    <a:pt x="44" y="36"/>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19">
              <a:extLst>
                <a:ext uri="{FF2B5EF4-FFF2-40B4-BE49-F238E27FC236}">
                  <a16:creationId xmlns:a16="http://schemas.microsoft.com/office/drawing/2014/main" id="{6ADD09EB-6CBD-4B56-B289-F1F1B730C703}"/>
                </a:ext>
              </a:extLst>
            </p:cNvPr>
            <p:cNvSpPr>
              <a:spLocks/>
            </p:cNvSpPr>
            <p:nvPr/>
          </p:nvSpPr>
          <p:spPr bwMode="gray">
            <a:xfrm>
              <a:off x="1960563" y="436563"/>
              <a:ext cx="36513" cy="63500"/>
            </a:xfrm>
            <a:custGeom>
              <a:avLst/>
              <a:gdLst>
                <a:gd name="T0" fmla="*/ 24 w 43"/>
                <a:gd name="T1" fmla="*/ 5 h 77"/>
                <a:gd name="T2" fmla="*/ 15 w 43"/>
                <a:gd name="T3" fmla="*/ 17 h 77"/>
                <a:gd name="T4" fmla="*/ 14 w 43"/>
                <a:gd name="T5" fmla="*/ 2 h 77"/>
                <a:gd name="T6" fmla="*/ 0 w 43"/>
                <a:gd name="T7" fmla="*/ 2 h 77"/>
                <a:gd name="T8" fmla="*/ 0 w 43"/>
                <a:gd name="T9" fmla="*/ 77 h 77"/>
                <a:gd name="T10" fmla="*/ 15 w 43"/>
                <a:gd name="T11" fmla="*/ 77 h 77"/>
                <a:gd name="T12" fmla="*/ 15 w 43"/>
                <a:gd name="T13" fmla="*/ 35 h 77"/>
                <a:gd name="T14" fmla="*/ 25 w 43"/>
                <a:gd name="T15" fmla="*/ 18 h 77"/>
                <a:gd name="T16" fmla="*/ 35 w 43"/>
                <a:gd name="T17" fmla="*/ 14 h 77"/>
                <a:gd name="T18" fmla="*/ 41 w 43"/>
                <a:gd name="T19" fmla="*/ 15 h 77"/>
                <a:gd name="T20" fmla="*/ 43 w 43"/>
                <a:gd name="T21" fmla="*/ 1 h 77"/>
                <a:gd name="T22" fmla="*/ 37 w 43"/>
                <a:gd name="T23" fmla="*/ 0 h 77"/>
                <a:gd name="T24" fmla="*/ 24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4" y="5"/>
                  </a:moveTo>
                  <a:cubicBezTo>
                    <a:pt x="20" y="8"/>
                    <a:pt x="17" y="12"/>
                    <a:pt x="15" y="17"/>
                  </a:cubicBezTo>
                  <a:cubicBezTo>
                    <a:pt x="14" y="2"/>
                    <a:pt x="14" y="2"/>
                    <a:pt x="14" y="2"/>
                  </a:cubicBezTo>
                  <a:cubicBezTo>
                    <a:pt x="0" y="2"/>
                    <a:pt x="0" y="2"/>
                    <a:pt x="0" y="2"/>
                  </a:cubicBezTo>
                  <a:cubicBezTo>
                    <a:pt x="0" y="77"/>
                    <a:pt x="0" y="77"/>
                    <a:pt x="0" y="77"/>
                  </a:cubicBezTo>
                  <a:cubicBezTo>
                    <a:pt x="15" y="77"/>
                    <a:pt x="15" y="77"/>
                    <a:pt x="15" y="77"/>
                  </a:cubicBezTo>
                  <a:cubicBezTo>
                    <a:pt x="15" y="35"/>
                    <a:pt x="15" y="35"/>
                    <a:pt x="15" y="35"/>
                  </a:cubicBezTo>
                  <a:cubicBezTo>
                    <a:pt x="16" y="27"/>
                    <a:pt x="19" y="22"/>
                    <a:pt x="25" y="18"/>
                  </a:cubicBezTo>
                  <a:cubicBezTo>
                    <a:pt x="28" y="16"/>
                    <a:pt x="32" y="14"/>
                    <a:pt x="35" y="14"/>
                  </a:cubicBezTo>
                  <a:cubicBezTo>
                    <a:pt x="38" y="14"/>
                    <a:pt x="40" y="15"/>
                    <a:pt x="41" y="15"/>
                  </a:cubicBezTo>
                  <a:cubicBezTo>
                    <a:pt x="43" y="1"/>
                    <a:pt x="43" y="1"/>
                    <a:pt x="43" y="1"/>
                  </a:cubicBezTo>
                  <a:cubicBezTo>
                    <a:pt x="37" y="0"/>
                    <a:pt x="37" y="0"/>
                    <a:pt x="37" y="0"/>
                  </a:cubicBezTo>
                  <a:cubicBezTo>
                    <a:pt x="32" y="0"/>
                    <a:pt x="28" y="2"/>
                    <a:pt x="24" y="5"/>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0">
              <a:extLst>
                <a:ext uri="{FF2B5EF4-FFF2-40B4-BE49-F238E27FC236}">
                  <a16:creationId xmlns:a16="http://schemas.microsoft.com/office/drawing/2014/main" id="{A7F46E3E-21DB-440A-836C-161975F96448}"/>
                </a:ext>
              </a:extLst>
            </p:cNvPr>
            <p:cNvSpPr>
              <a:spLocks/>
            </p:cNvSpPr>
            <p:nvPr/>
          </p:nvSpPr>
          <p:spPr bwMode="gray">
            <a:xfrm>
              <a:off x="2000251" y="438150"/>
              <a:ext cx="58738" cy="85725"/>
            </a:xfrm>
            <a:custGeom>
              <a:avLst/>
              <a:gdLst>
                <a:gd name="T0" fmla="*/ 57 w 72"/>
                <a:gd name="T1" fmla="*/ 0 h 103"/>
                <a:gd name="T2" fmla="*/ 36 w 72"/>
                <a:gd name="T3" fmla="*/ 61 h 103"/>
                <a:gd name="T4" fmla="*/ 15 w 72"/>
                <a:gd name="T5" fmla="*/ 0 h 103"/>
                <a:gd name="T6" fmla="*/ 0 w 72"/>
                <a:gd name="T7" fmla="*/ 0 h 103"/>
                <a:gd name="T8" fmla="*/ 28 w 72"/>
                <a:gd name="T9" fmla="*/ 74 h 103"/>
                <a:gd name="T10" fmla="*/ 25 w 72"/>
                <a:gd name="T11" fmla="*/ 83 h 103"/>
                <a:gd name="T12" fmla="*/ 21 w 72"/>
                <a:gd name="T13" fmla="*/ 90 h 103"/>
                <a:gd name="T14" fmla="*/ 16 w 72"/>
                <a:gd name="T15" fmla="*/ 91 h 103"/>
                <a:gd name="T16" fmla="*/ 8 w 72"/>
                <a:gd name="T17" fmla="*/ 89 h 103"/>
                <a:gd name="T18" fmla="*/ 5 w 72"/>
                <a:gd name="T19" fmla="*/ 100 h 103"/>
                <a:gd name="T20" fmla="*/ 6 w 72"/>
                <a:gd name="T21" fmla="*/ 101 h 103"/>
                <a:gd name="T22" fmla="*/ 12 w 72"/>
                <a:gd name="T23" fmla="*/ 103 h 103"/>
                <a:gd name="T24" fmla="*/ 19 w 72"/>
                <a:gd name="T25" fmla="*/ 103 h 103"/>
                <a:gd name="T26" fmla="*/ 31 w 72"/>
                <a:gd name="T27" fmla="*/ 100 h 103"/>
                <a:gd name="T28" fmla="*/ 39 w 72"/>
                <a:gd name="T29" fmla="*/ 87 h 103"/>
                <a:gd name="T30" fmla="*/ 72 w 72"/>
                <a:gd name="T31" fmla="*/ 0 h 103"/>
                <a:gd name="T32" fmla="*/ 57 w 72"/>
                <a:gd name="T33"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103">
                  <a:moveTo>
                    <a:pt x="57" y="0"/>
                  </a:moveTo>
                  <a:cubicBezTo>
                    <a:pt x="36" y="61"/>
                    <a:pt x="36" y="61"/>
                    <a:pt x="36" y="61"/>
                  </a:cubicBezTo>
                  <a:cubicBezTo>
                    <a:pt x="15" y="0"/>
                    <a:pt x="15" y="0"/>
                    <a:pt x="15" y="0"/>
                  </a:cubicBezTo>
                  <a:cubicBezTo>
                    <a:pt x="0" y="0"/>
                    <a:pt x="0" y="0"/>
                    <a:pt x="0" y="0"/>
                  </a:cubicBezTo>
                  <a:cubicBezTo>
                    <a:pt x="28" y="74"/>
                    <a:pt x="28" y="74"/>
                    <a:pt x="28" y="74"/>
                  </a:cubicBezTo>
                  <a:cubicBezTo>
                    <a:pt x="25" y="83"/>
                    <a:pt x="25" y="83"/>
                    <a:pt x="25" y="83"/>
                  </a:cubicBezTo>
                  <a:cubicBezTo>
                    <a:pt x="24" y="87"/>
                    <a:pt x="22" y="89"/>
                    <a:pt x="21" y="90"/>
                  </a:cubicBezTo>
                  <a:cubicBezTo>
                    <a:pt x="20" y="91"/>
                    <a:pt x="18" y="91"/>
                    <a:pt x="16" y="91"/>
                  </a:cubicBezTo>
                  <a:cubicBezTo>
                    <a:pt x="14" y="91"/>
                    <a:pt x="11" y="91"/>
                    <a:pt x="8" y="89"/>
                  </a:cubicBezTo>
                  <a:cubicBezTo>
                    <a:pt x="5" y="100"/>
                    <a:pt x="5" y="100"/>
                    <a:pt x="5" y="100"/>
                  </a:cubicBezTo>
                  <a:cubicBezTo>
                    <a:pt x="6" y="101"/>
                    <a:pt x="6" y="101"/>
                    <a:pt x="6" y="101"/>
                  </a:cubicBezTo>
                  <a:cubicBezTo>
                    <a:pt x="7" y="102"/>
                    <a:pt x="9" y="102"/>
                    <a:pt x="12" y="103"/>
                  </a:cubicBezTo>
                  <a:cubicBezTo>
                    <a:pt x="14" y="103"/>
                    <a:pt x="17" y="103"/>
                    <a:pt x="19" y="103"/>
                  </a:cubicBezTo>
                  <a:cubicBezTo>
                    <a:pt x="24" y="103"/>
                    <a:pt x="28" y="102"/>
                    <a:pt x="31" y="100"/>
                  </a:cubicBezTo>
                  <a:cubicBezTo>
                    <a:pt x="34" y="97"/>
                    <a:pt x="36" y="93"/>
                    <a:pt x="39" y="87"/>
                  </a:cubicBezTo>
                  <a:cubicBezTo>
                    <a:pt x="72" y="0"/>
                    <a:pt x="72" y="0"/>
                    <a:pt x="72" y="0"/>
                  </a:cubicBezTo>
                  <a:lnTo>
                    <a:pt x="57" y="0"/>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21">
              <a:extLst>
                <a:ext uri="{FF2B5EF4-FFF2-40B4-BE49-F238E27FC236}">
                  <a16:creationId xmlns:a16="http://schemas.microsoft.com/office/drawing/2014/main" id="{05C7460C-2718-41A8-B766-0DB3ABA769E4}"/>
                </a:ext>
              </a:extLst>
            </p:cNvPr>
            <p:cNvSpPr>
              <a:spLocks noEditPoints="1"/>
            </p:cNvSpPr>
            <p:nvPr/>
          </p:nvSpPr>
          <p:spPr bwMode="gray">
            <a:xfrm>
              <a:off x="1547813" y="-96838"/>
              <a:ext cx="352425" cy="422275"/>
            </a:xfrm>
            <a:custGeom>
              <a:avLst/>
              <a:gdLst>
                <a:gd name="T0" fmla="*/ 327 w 425"/>
                <a:gd name="T1" fmla="*/ 247 h 510"/>
                <a:gd name="T2" fmla="*/ 415 w 425"/>
                <a:gd name="T3" fmla="*/ 130 h 510"/>
                <a:gd name="T4" fmla="*/ 268 w 425"/>
                <a:gd name="T5" fmla="*/ 0 h 510"/>
                <a:gd name="T6" fmla="*/ 0 w 425"/>
                <a:gd name="T7" fmla="*/ 0 h 510"/>
                <a:gd name="T8" fmla="*/ 0 w 425"/>
                <a:gd name="T9" fmla="*/ 510 h 510"/>
                <a:gd name="T10" fmla="*/ 277 w 425"/>
                <a:gd name="T11" fmla="*/ 510 h 510"/>
                <a:gd name="T12" fmla="*/ 425 w 425"/>
                <a:gd name="T13" fmla="*/ 373 h 510"/>
                <a:gd name="T14" fmla="*/ 327 w 425"/>
                <a:gd name="T15" fmla="*/ 247 h 510"/>
                <a:gd name="T16" fmla="*/ 109 w 425"/>
                <a:gd name="T17" fmla="*/ 92 h 510"/>
                <a:gd name="T18" fmla="*/ 245 w 425"/>
                <a:gd name="T19" fmla="*/ 92 h 510"/>
                <a:gd name="T20" fmla="*/ 304 w 425"/>
                <a:gd name="T21" fmla="*/ 148 h 510"/>
                <a:gd name="T22" fmla="*/ 245 w 425"/>
                <a:gd name="T23" fmla="*/ 205 h 510"/>
                <a:gd name="T24" fmla="*/ 109 w 425"/>
                <a:gd name="T25" fmla="*/ 205 h 510"/>
                <a:gd name="T26" fmla="*/ 109 w 425"/>
                <a:gd name="T27" fmla="*/ 92 h 510"/>
                <a:gd name="T28" fmla="*/ 249 w 425"/>
                <a:gd name="T29" fmla="*/ 417 h 510"/>
                <a:gd name="T30" fmla="*/ 249 w 425"/>
                <a:gd name="T31" fmla="*/ 418 h 510"/>
                <a:gd name="T32" fmla="*/ 109 w 425"/>
                <a:gd name="T33" fmla="*/ 418 h 510"/>
                <a:gd name="T34" fmla="*/ 109 w 425"/>
                <a:gd name="T35" fmla="*/ 298 h 510"/>
                <a:gd name="T36" fmla="*/ 249 w 425"/>
                <a:gd name="T37" fmla="*/ 298 h 510"/>
                <a:gd name="T38" fmla="*/ 315 w 425"/>
                <a:gd name="T39" fmla="*/ 357 h 510"/>
                <a:gd name="T40" fmla="*/ 249 w 425"/>
                <a:gd name="T41" fmla="*/ 417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25" h="510">
                  <a:moveTo>
                    <a:pt x="327" y="247"/>
                  </a:moveTo>
                  <a:cubicBezTo>
                    <a:pt x="375" y="237"/>
                    <a:pt x="415" y="194"/>
                    <a:pt x="415" y="130"/>
                  </a:cubicBezTo>
                  <a:cubicBezTo>
                    <a:pt x="415" y="62"/>
                    <a:pt x="365" y="0"/>
                    <a:pt x="268" y="0"/>
                  </a:cubicBezTo>
                  <a:cubicBezTo>
                    <a:pt x="0" y="0"/>
                    <a:pt x="0" y="0"/>
                    <a:pt x="0" y="0"/>
                  </a:cubicBezTo>
                  <a:cubicBezTo>
                    <a:pt x="0" y="510"/>
                    <a:pt x="0" y="510"/>
                    <a:pt x="0" y="510"/>
                  </a:cubicBezTo>
                  <a:cubicBezTo>
                    <a:pt x="277" y="510"/>
                    <a:pt x="277" y="510"/>
                    <a:pt x="277" y="510"/>
                  </a:cubicBezTo>
                  <a:cubicBezTo>
                    <a:pt x="374" y="510"/>
                    <a:pt x="425" y="449"/>
                    <a:pt x="425" y="373"/>
                  </a:cubicBezTo>
                  <a:cubicBezTo>
                    <a:pt x="425" y="309"/>
                    <a:pt x="381" y="256"/>
                    <a:pt x="327" y="247"/>
                  </a:cubicBezTo>
                  <a:close/>
                  <a:moveTo>
                    <a:pt x="109" y="92"/>
                  </a:moveTo>
                  <a:cubicBezTo>
                    <a:pt x="245" y="92"/>
                    <a:pt x="245" y="92"/>
                    <a:pt x="245" y="92"/>
                  </a:cubicBezTo>
                  <a:cubicBezTo>
                    <a:pt x="281" y="92"/>
                    <a:pt x="304" y="117"/>
                    <a:pt x="304" y="148"/>
                  </a:cubicBezTo>
                  <a:cubicBezTo>
                    <a:pt x="304" y="181"/>
                    <a:pt x="281" y="205"/>
                    <a:pt x="245" y="205"/>
                  </a:cubicBezTo>
                  <a:cubicBezTo>
                    <a:pt x="109" y="205"/>
                    <a:pt x="109" y="205"/>
                    <a:pt x="109" y="205"/>
                  </a:cubicBezTo>
                  <a:lnTo>
                    <a:pt x="109" y="92"/>
                  </a:lnTo>
                  <a:close/>
                  <a:moveTo>
                    <a:pt x="249" y="417"/>
                  </a:moveTo>
                  <a:cubicBezTo>
                    <a:pt x="249" y="418"/>
                    <a:pt x="249" y="418"/>
                    <a:pt x="249" y="418"/>
                  </a:cubicBezTo>
                  <a:cubicBezTo>
                    <a:pt x="109" y="418"/>
                    <a:pt x="109" y="418"/>
                    <a:pt x="109" y="418"/>
                  </a:cubicBezTo>
                  <a:cubicBezTo>
                    <a:pt x="109" y="298"/>
                    <a:pt x="109" y="298"/>
                    <a:pt x="109" y="298"/>
                  </a:cubicBezTo>
                  <a:cubicBezTo>
                    <a:pt x="249" y="298"/>
                    <a:pt x="249" y="298"/>
                    <a:pt x="249" y="298"/>
                  </a:cubicBezTo>
                  <a:cubicBezTo>
                    <a:pt x="292" y="298"/>
                    <a:pt x="315" y="325"/>
                    <a:pt x="315" y="357"/>
                  </a:cubicBezTo>
                  <a:cubicBezTo>
                    <a:pt x="315" y="394"/>
                    <a:pt x="290" y="417"/>
                    <a:pt x="249" y="417"/>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22">
              <a:extLst>
                <a:ext uri="{FF2B5EF4-FFF2-40B4-BE49-F238E27FC236}">
                  <a16:creationId xmlns:a16="http://schemas.microsoft.com/office/drawing/2014/main" id="{2383DB17-5CC3-49DC-A0C6-BE7B8C2DC75A}"/>
                </a:ext>
              </a:extLst>
            </p:cNvPr>
            <p:cNvSpPr>
              <a:spLocks/>
            </p:cNvSpPr>
            <p:nvPr/>
          </p:nvSpPr>
          <p:spPr bwMode="gray">
            <a:xfrm>
              <a:off x="1139826" y="-103188"/>
              <a:ext cx="347663" cy="436563"/>
            </a:xfrm>
            <a:custGeom>
              <a:avLst/>
              <a:gdLst>
                <a:gd name="T0" fmla="*/ 59 w 420"/>
                <a:gd name="T1" fmla="*/ 363 h 527"/>
                <a:gd name="T2" fmla="*/ 221 w 420"/>
                <a:gd name="T3" fmla="*/ 431 h 527"/>
                <a:gd name="T4" fmla="*/ 310 w 420"/>
                <a:gd name="T5" fmla="*/ 374 h 527"/>
                <a:gd name="T6" fmla="*/ 207 w 420"/>
                <a:gd name="T7" fmla="*/ 309 h 527"/>
                <a:gd name="T8" fmla="*/ 17 w 420"/>
                <a:gd name="T9" fmla="*/ 154 h 527"/>
                <a:gd name="T10" fmla="*/ 210 w 420"/>
                <a:gd name="T11" fmla="*/ 0 h 527"/>
                <a:gd name="T12" fmla="*/ 409 w 420"/>
                <a:gd name="T13" fmla="*/ 71 h 527"/>
                <a:gd name="T14" fmla="*/ 349 w 420"/>
                <a:gd name="T15" fmla="*/ 151 h 527"/>
                <a:gd name="T16" fmla="*/ 203 w 420"/>
                <a:gd name="T17" fmla="*/ 95 h 527"/>
                <a:gd name="T18" fmla="*/ 128 w 420"/>
                <a:gd name="T19" fmla="*/ 147 h 527"/>
                <a:gd name="T20" fmla="*/ 229 w 420"/>
                <a:gd name="T21" fmla="*/ 206 h 527"/>
                <a:gd name="T22" fmla="*/ 420 w 420"/>
                <a:gd name="T23" fmla="*/ 363 h 527"/>
                <a:gd name="T24" fmla="*/ 216 w 420"/>
                <a:gd name="T25" fmla="*/ 527 h 527"/>
                <a:gd name="T26" fmla="*/ 0 w 420"/>
                <a:gd name="T27" fmla="*/ 446 h 527"/>
                <a:gd name="T28" fmla="*/ 59 w 420"/>
                <a:gd name="T29" fmla="*/ 363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0" h="527">
                  <a:moveTo>
                    <a:pt x="59" y="363"/>
                  </a:moveTo>
                  <a:cubicBezTo>
                    <a:pt x="95" y="400"/>
                    <a:pt x="151" y="431"/>
                    <a:pt x="221" y="431"/>
                  </a:cubicBezTo>
                  <a:cubicBezTo>
                    <a:pt x="281" y="431"/>
                    <a:pt x="310" y="403"/>
                    <a:pt x="310" y="374"/>
                  </a:cubicBezTo>
                  <a:cubicBezTo>
                    <a:pt x="310" y="336"/>
                    <a:pt x="266" y="323"/>
                    <a:pt x="207" y="309"/>
                  </a:cubicBezTo>
                  <a:cubicBezTo>
                    <a:pt x="124" y="290"/>
                    <a:pt x="17" y="267"/>
                    <a:pt x="17" y="154"/>
                  </a:cubicBezTo>
                  <a:cubicBezTo>
                    <a:pt x="17" y="69"/>
                    <a:pt x="90" y="0"/>
                    <a:pt x="210" y="0"/>
                  </a:cubicBezTo>
                  <a:cubicBezTo>
                    <a:pt x="291" y="0"/>
                    <a:pt x="359" y="24"/>
                    <a:pt x="409" y="71"/>
                  </a:cubicBezTo>
                  <a:cubicBezTo>
                    <a:pt x="349" y="151"/>
                    <a:pt x="349" y="151"/>
                    <a:pt x="349" y="151"/>
                  </a:cubicBezTo>
                  <a:cubicBezTo>
                    <a:pt x="308" y="113"/>
                    <a:pt x="253" y="95"/>
                    <a:pt x="203" y="95"/>
                  </a:cubicBezTo>
                  <a:cubicBezTo>
                    <a:pt x="154" y="95"/>
                    <a:pt x="128" y="117"/>
                    <a:pt x="128" y="147"/>
                  </a:cubicBezTo>
                  <a:cubicBezTo>
                    <a:pt x="128" y="182"/>
                    <a:pt x="170" y="192"/>
                    <a:pt x="229" y="206"/>
                  </a:cubicBezTo>
                  <a:cubicBezTo>
                    <a:pt x="313" y="225"/>
                    <a:pt x="420" y="250"/>
                    <a:pt x="420" y="363"/>
                  </a:cubicBezTo>
                  <a:cubicBezTo>
                    <a:pt x="420" y="457"/>
                    <a:pt x="353" y="527"/>
                    <a:pt x="216" y="527"/>
                  </a:cubicBezTo>
                  <a:cubicBezTo>
                    <a:pt x="118" y="527"/>
                    <a:pt x="48" y="494"/>
                    <a:pt x="0" y="446"/>
                  </a:cubicBezTo>
                  <a:lnTo>
                    <a:pt x="59" y="363"/>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Rectangle 23">
              <a:extLst>
                <a:ext uri="{FF2B5EF4-FFF2-40B4-BE49-F238E27FC236}">
                  <a16:creationId xmlns:a16="http://schemas.microsoft.com/office/drawing/2014/main" id="{8F9BA604-1770-430B-A304-132F8EA69264}"/>
                </a:ext>
              </a:extLst>
            </p:cNvPr>
            <p:cNvSpPr>
              <a:spLocks noChangeArrowheads="1"/>
            </p:cNvSpPr>
            <p:nvPr/>
          </p:nvSpPr>
          <p:spPr bwMode="gray">
            <a:xfrm>
              <a:off x="1968501" y="-96838"/>
              <a:ext cx="88900" cy="422275"/>
            </a:xfrm>
            <a:prstGeom prst="rect">
              <a:avLst/>
            </a:prstGeom>
            <a:solidFill>
              <a:srgbClr val="03327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24">
              <a:extLst>
                <a:ext uri="{FF2B5EF4-FFF2-40B4-BE49-F238E27FC236}">
                  <a16:creationId xmlns:a16="http://schemas.microsoft.com/office/drawing/2014/main" id="{9CA311BE-EAED-478B-98A4-BF498FEC0E8B}"/>
                </a:ext>
              </a:extLst>
            </p:cNvPr>
            <p:cNvSpPr>
              <a:spLocks noEditPoints="1"/>
            </p:cNvSpPr>
            <p:nvPr/>
          </p:nvSpPr>
          <p:spPr bwMode="gray">
            <a:xfrm>
              <a:off x="2498726" y="-31750"/>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7 h 136"/>
                <a:gd name="T12" fmla="*/ 113 w 113"/>
                <a:gd name="T13" fmla="*/ 68 h 136"/>
                <a:gd name="T14" fmla="*/ 92 w 113"/>
                <a:gd name="T15" fmla="*/ 119 h 136"/>
                <a:gd name="T16" fmla="*/ 78 w 113"/>
                <a:gd name="T17" fmla="*/ 28 h 136"/>
                <a:gd name="T18" fmla="*/ 45 w 113"/>
                <a:gd name="T19" fmla="*/ 16 h 136"/>
                <a:gd name="T20" fmla="*/ 20 w 113"/>
                <a:gd name="T21" fmla="*/ 16 h 136"/>
                <a:gd name="T22" fmla="*/ 20 w 113"/>
                <a:gd name="T23" fmla="*/ 120 h 136"/>
                <a:gd name="T24" fmla="*/ 45 w 113"/>
                <a:gd name="T25" fmla="*/ 120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6"/>
                    <a:pt x="92" y="17"/>
                  </a:cubicBezTo>
                  <a:cubicBezTo>
                    <a:pt x="103" y="28"/>
                    <a:pt x="113" y="44"/>
                    <a:pt x="113" y="68"/>
                  </a:cubicBezTo>
                  <a:cubicBezTo>
                    <a:pt x="113" y="91"/>
                    <a:pt x="104" y="108"/>
                    <a:pt x="92" y="119"/>
                  </a:cubicBezTo>
                  <a:close/>
                  <a:moveTo>
                    <a:pt x="78" y="28"/>
                  </a:moveTo>
                  <a:cubicBezTo>
                    <a:pt x="70" y="20"/>
                    <a:pt x="59" y="16"/>
                    <a:pt x="45" y="16"/>
                  </a:cubicBezTo>
                  <a:cubicBezTo>
                    <a:pt x="20" y="16"/>
                    <a:pt x="20" y="16"/>
                    <a:pt x="20" y="16"/>
                  </a:cubicBezTo>
                  <a:cubicBezTo>
                    <a:pt x="20" y="120"/>
                    <a:pt x="20" y="120"/>
                    <a:pt x="20" y="120"/>
                  </a:cubicBezTo>
                  <a:cubicBezTo>
                    <a:pt x="45" y="120"/>
                    <a:pt x="45" y="120"/>
                    <a:pt x="45" y="120"/>
                  </a:cubicBezTo>
                  <a:cubicBezTo>
                    <a:pt x="58" y="120"/>
                    <a:pt x="69" y="116"/>
                    <a:pt x="78" y="107"/>
                  </a:cubicBezTo>
                  <a:cubicBezTo>
                    <a:pt x="87" y="98"/>
                    <a:pt x="92" y="85"/>
                    <a:pt x="92" y="68"/>
                  </a:cubicBezTo>
                  <a:cubicBezTo>
                    <a:pt x="92" y="51"/>
                    <a:pt x="87" y="37"/>
                    <a:pt x="78" y="28"/>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25">
              <a:extLst>
                <a:ext uri="{FF2B5EF4-FFF2-40B4-BE49-F238E27FC236}">
                  <a16:creationId xmlns:a16="http://schemas.microsoft.com/office/drawing/2014/main" id="{3B0E85FD-D0E6-43B5-9382-FF5952C2CFF2}"/>
                </a:ext>
              </a:extLst>
            </p:cNvPr>
            <p:cNvSpPr>
              <a:spLocks/>
            </p:cNvSpPr>
            <p:nvPr/>
          </p:nvSpPr>
          <p:spPr bwMode="gray">
            <a:xfrm>
              <a:off x="2611438" y="-3175"/>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26">
              <a:extLst>
                <a:ext uri="{FF2B5EF4-FFF2-40B4-BE49-F238E27FC236}">
                  <a16:creationId xmlns:a16="http://schemas.microsoft.com/office/drawing/2014/main" id="{5FB98D20-7032-4D26-B1F1-7EA34F0B31E0}"/>
                </a:ext>
              </a:extLst>
            </p:cNvPr>
            <p:cNvSpPr>
              <a:spLocks noEditPoints="1"/>
            </p:cNvSpPr>
            <p:nvPr/>
          </p:nvSpPr>
          <p:spPr bwMode="gray">
            <a:xfrm>
              <a:off x="2670176" y="-36513"/>
              <a:ext cx="20638" cy="117475"/>
            </a:xfrm>
            <a:custGeom>
              <a:avLst/>
              <a:gdLst>
                <a:gd name="T0" fmla="*/ 13 w 25"/>
                <a:gd name="T1" fmla="*/ 24 h 143"/>
                <a:gd name="T2" fmla="*/ 0 w 25"/>
                <a:gd name="T3" fmla="*/ 12 h 143"/>
                <a:gd name="T4" fmla="*/ 13 w 25"/>
                <a:gd name="T5" fmla="*/ 0 h 143"/>
                <a:gd name="T6" fmla="*/ 25 w 25"/>
                <a:gd name="T7" fmla="*/ 12 h 143"/>
                <a:gd name="T8" fmla="*/ 13 w 25"/>
                <a:gd name="T9" fmla="*/ 24 h 143"/>
                <a:gd name="T10" fmla="*/ 4 w 25"/>
                <a:gd name="T11" fmla="*/ 143 h 143"/>
                <a:gd name="T12" fmla="*/ 4 w 25"/>
                <a:gd name="T13" fmla="*/ 44 h 143"/>
                <a:gd name="T14" fmla="*/ 22 w 25"/>
                <a:gd name="T15" fmla="*/ 44 h 143"/>
                <a:gd name="T16" fmla="*/ 22 w 25"/>
                <a:gd name="T17" fmla="*/ 143 h 143"/>
                <a:gd name="T18" fmla="*/ 4 w 25"/>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3">
                  <a:moveTo>
                    <a:pt x="13" y="24"/>
                  </a:moveTo>
                  <a:cubicBezTo>
                    <a:pt x="6" y="24"/>
                    <a:pt x="0" y="19"/>
                    <a:pt x="0" y="12"/>
                  </a:cubicBezTo>
                  <a:cubicBezTo>
                    <a:pt x="0" y="5"/>
                    <a:pt x="6" y="0"/>
                    <a:pt x="13" y="0"/>
                  </a:cubicBezTo>
                  <a:cubicBezTo>
                    <a:pt x="20" y="0"/>
                    <a:pt x="25" y="5"/>
                    <a:pt x="25" y="12"/>
                  </a:cubicBezTo>
                  <a:cubicBezTo>
                    <a:pt x="25"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27">
              <a:extLst>
                <a:ext uri="{FF2B5EF4-FFF2-40B4-BE49-F238E27FC236}">
                  <a16:creationId xmlns:a16="http://schemas.microsoft.com/office/drawing/2014/main" id="{2E699044-1520-4F88-8A17-6CF62388039A}"/>
                </a:ext>
              </a:extLst>
            </p:cNvPr>
            <p:cNvSpPr>
              <a:spLocks/>
            </p:cNvSpPr>
            <p:nvPr/>
          </p:nvSpPr>
          <p:spPr bwMode="gray">
            <a:xfrm>
              <a:off x="2701926" y="-1588"/>
              <a:ext cx="80963" cy="82550"/>
            </a:xfrm>
            <a:custGeom>
              <a:avLst/>
              <a:gdLst>
                <a:gd name="T0" fmla="*/ 31 w 51"/>
                <a:gd name="T1" fmla="*/ 52 h 52"/>
                <a:gd name="T2" fmla="*/ 20 w 51"/>
                <a:gd name="T3" fmla="*/ 52 h 52"/>
                <a:gd name="T4" fmla="*/ 0 w 51"/>
                <a:gd name="T5" fmla="*/ 0 h 52"/>
                <a:gd name="T6" fmla="*/ 11 w 51"/>
                <a:gd name="T7" fmla="*/ 0 h 52"/>
                <a:gd name="T8" fmla="*/ 25 w 51"/>
                <a:gd name="T9" fmla="*/ 42 h 52"/>
                <a:gd name="T10" fmla="*/ 40 w 51"/>
                <a:gd name="T11" fmla="*/ 0 h 52"/>
                <a:gd name="T12" fmla="*/ 51 w 51"/>
                <a:gd name="T13" fmla="*/ 0 h 52"/>
                <a:gd name="T14" fmla="*/ 31 w 51"/>
                <a:gd name="T15" fmla="*/ 52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52">
                  <a:moveTo>
                    <a:pt x="31" y="52"/>
                  </a:moveTo>
                  <a:lnTo>
                    <a:pt x="20" y="52"/>
                  </a:lnTo>
                  <a:lnTo>
                    <a:pt x="0" y="0"/>
                  </a:lnTo>
                  <a:lnTo>
                    <a:pt x="11" y="0"/>
                  </a:lnTo>
                  <a:lnTo>
                    <a:pt x="25" y="42"/>
                  </a:lnTo>
                  <a:lnTo>
                    <a:pt x="40" y="0"/>
                  </a:lnTo>
                  <a:lnTo>
                    <a:pt x="51" y="0"/>
                  </a:lnTo>
                  <a:lnTo>
                    <a:pt x="31" y="52"/>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28">
              <a:extLst>
                <a:ext uri="{FF2B5EF4-FFF2-40B4-BE49-F238E27FC236}">
                  <a16:creationId xmlns:a16="http://schemas.microsoft.com/office/drawing/2014/main" id="{70DF0DD4-928C-48C0-BC35-CF6EED8953B0}"/>
                </a:ext>
              </a:extLst>
            </p:cNvPr>
            <p:cNvSpPr>
              <a:spLocks noEditPoints="1"/>
            </p:cNvSpPr>
            <p:nvPr/>
          </p:nvSpPr>
          <p:spPr bwMode="gray">
            <a:xfrm>
              <a:off x="2789238" y="-3175"/>
              <a:ext cx="74613" cy="85725"/>
            </a:xfrm>
            <a:custGeom>
              <a:avLst/>
              <a:gdLst>
                <a:gd name="T0" fmla="*/ 20 w 90"/>
                <a:gd name="T1" fmla="*/ 56 h 103"/>
                <a:gd name="T2" fmla="*/ 49 w 90"/>
                <a:gd name="T3" fmla="*/ 88 h 103"/>
                <a:gd name="T4" fmla="*/ 80 w 90"/>
                <a:gd name="T5" fmla="*/ 77 h 103"/>
                <a:gd name="T6" fmla="*/ 87 w 90"/>
                <a:gd name="T7" fmla="*/ 89 h 103"/>
                <a:gd name="T8" fmla="*/ 47 w 90"/>
                <a:gd name="T9" fmla="*/ 103 h 103"/>
                <a:gd name="T10" fmla="*/ 0 w 90"/>
                <a:gd name="T11" fmla="*/ 52 h 103"/>
                <a:gd name="T12" fmla="*/ 47 w 90"/>
                <a:gd name="T13" fmla="*/ 0 h 103"/>
                <a:gd name="T14" fmla="*/ 90 w 90"/>
                <a:gd name="T15" fmla="*/ 49 h 103"/>
                <a:gd name="T16" fmla="*/ 90 w 90"/>
                <a:gd name="T17" fmla="*/ 56 h 103"/>
                <a:gd name="T18" fmla="*/ 20 w 90"/>
                <a:gd name="T19" fmla="*/ 56 h 103"/>
                <a:gd name="T20" fmla="*/ 46 w 90"/>
                <a:gd name="T21" fmla="*/ 15 h 103"/>
                <a:gd name="T22" fmla="*/ 19 w 90"/>
                <a:gd name="T23" fmla="*/ 43 h 103"/>
                <a:gd name="T24" fmla="*/ 71 w 90"/>
                <a:gd name="T25" fmla="*/ 43 h 103"/>
                <a:gd name="T26" fmla="*/ 46 w 90"/>
                <a:gd name="T27" fmla="*/ 15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6"/>
                    <a:pt x="31" y="88"/>
                    <a:pt x="49" y="88"/>
                  </a:cubicBezTo>
                  <a:cubicBezTo>
                    <a:pt x="68" y="88"/>
                    <a:pt x="79" y="78"/>
                    <a:pt x="80" y="77"/>
                  </a:cubicBezTo>
                  <a:cubicBezTo>
                    <a:pt x="87" y="89"/>
                    <a:pt x="87" y="89"/>
                    <a:pt x="87" y="89"/>
                  </a:cubicBezTo>
                  <a:cubicBezTo>
                    <a:pt x="87" y="89"/>
                    <a:pt x="74" y="103"/>
                    <a:pt x="47" y="103"/>
                  </a:cubicBezTo>
                  <a:cubicBezTo>
                    <a:pt x="20" y="103"/>
                    <a:pt x="0" y="85"/>
                    <a:pt x="0" y="52"/>
                  </a:cubicBezTo>
                  <a:cubicBezTo>
                    <a:pt x="0" y="20"/>
                    <a:pt x="21" y="0"/>
                    <a:pt x="47" y="0"/>
                  </a:cubicBezTo>
                  <a:cubicBezTo>
                    <a:pt x="74" y="0"/>
                    <a:pt x="90" y="20"/>
                    <a:pt x="90" y="49"/>
                  </a:cubicBezTo>
                  <a:cubicBezTo>
                    <a:pt x="90" y="56"/>
                    <a:pt x="90" y="56"/>
                    <a:pt x="90" y="56"/>
                  </a:cubicBezTo>
                  <a:cubicBezTo>
                    <a:pt x="20" y="56"/>
                    <a:pt x="20" y="56"/>
                    <a:pt x="20" y="56"/>
                  </a:cubicBezTo>
                  <a:close/>
                  <a:moveTo>
                    <a:pt x="46" y="15"/>
                  </a:moveTo>
                  <a:cubicBezTo>
                    <a:pt x="28" y="15"/>
                    <a:pt x="20" y="30"/>
                    <a:pt x="19" y="43"/>
                  </a:cubicBezTo>
                  <a:cubicBezTo>
                    <a:pt x="71" y="43"/>
                    <a:pt x="71" y="43"/>
                    <a:pt x="71" y="43"/>
                  </a:cubicBezTo>
                  <a:cubicBezTo>
                    <a:pt x="71" y="28"/>
                    <a:pt x="64" y="15"/>
                    <a:pt x="46" y="15"/>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29">
              <a:extLst>
                <a:ext uri="{FF2B5EF4-FFF2-40B4-BE49-F238E27FC236}">
                  <a16:creationId xmlns:a16="http://schemas.microsoft.com/office/drawing/2014/main" id="{B1B76DE3-C2A7-4A83-B953-1F33FCA64DA4}"/>
                </a:ext>
              </a:extLst>
            </p:cNvPr>
            <p:cNvSpPr>
              <a:spLocks/>
            </p:cNvSpPr>
            <p:nvPr/>
          </p:nvSpPr>
          <p:spPr bwMode="gray">
            <a:xfrm>
              <a:off x="2882901" y="-3175"/>
              <a:ext cx="68263" cy="84138"/>
            </a:xfrm>
            <a:custGeom>
              <a:avLst/>
              <a:gdLst>
                <a:gd name="T0" fmla="*/ 65 w 84"/>
                <a:gd name="T1" fmla="*/ 101 h 101"/>
                <a:gd name="T2" fmla="*/ 65 w 84"/>
                <a:gd name="T3" fmla="*/ 42 h 101"/>
                <a:gd name="T4" fmla="*/ 45 w 84"/>
                <a:gd name="T5" fmla="*/ 16 h 101"/>
                <a:gd name="T6" fmla="*/ 18 w 84"/>
                <a:gd name="T7" fmla="*/ 42 h 101"/>
                <a:gd name="T8" fmla="*/ 18 w 84"/>
                <a:gd name="T9" fmla="*/ 101 h 101"/>
                <a:gd name="T10" fmla="*/ 0 w 84"/>
                <a:gd name="T11" fmla="*/ 101 h 101"/>
                <a:gd name="T12" fmla="*/ 0 w 84"/>
                <a:gd name="T13" fmla="*/ 2 h 101"/>
                <a:gd name="T14" fmla="*/ 17 w 84"/>
                <a:gd name="T15" fmla="*/ 2 h 101"/>
                <a:gd name="T16" fmla="*/ 18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0" y="32"/>
                    <a:pt x="18" y="42"/>
                  </a:cubicBezTo>
                  <a:cubicBezTo>
                    <a:pt x="18" y="101"/>
                    <a:pt x="18" y="101"/>
                    <a:pt x="18" y="101"/>
                  </a:cubicBezTo>
                  <a:cubicBezTo>
                    <a:pt x="0" y="101"/>
                    <a:pt x="0" y="101"/>
                    <a:pt x="0" y="101"/>
                  </a:cubicBezTo>
                  <a:cubicBezTo>
                    <a:pt x="0" y="2"/>
                    <a:pt x="0" y="2"/>
                    <a:pt x="0" y="2"/>
                  </a:cubicBezTo>
                  <a:cubicBezTo>
                    <a:pt x="17" y="2"/>
                    <a:pt x="17" y="2"/>
                    <a:pt x="17" y="2"/>
                  </a:cubicBezTo>
                  <a:cubicBezTo>
                    <a:pt x="18" y="20"/>
                    <a:pt x="18" y="20"/>
                    <a:pt x="18"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30">
              <a:extLst>
                <a:ext uri="{FF2B5EF4-FFF2-40B4-BE49-F238E27FC236}">
                  <a16:creationId xmlns:a16="http://schemas.microsoft.com/office/drawing/2014/main" id="{F7EEDA81-C08A-4DC4-8FF5-D29833551AD7}"/>
                </a:ext>
              </a:extLst>
            </p:cNvPr>
            <p:cNvSpPr>
              <a:spLocks noEditPoints="1"/>
            </p:cNvSpPr>
            <p:nvPr/>
          </p:nvSpPr>
          <p:spPr bwMode="gray">
            <a:xfrm>
              <a:off x="3006726" y="-34925"/>
              <a:ext cx="79375" cy="117475"/>
            </a:xfrm>
            <a:custGeom>
              <a:avLst/>
              <a:gdLst>
                <a:gd name="T0" fmla="*/ 50 w 95"/>
                <a:gd name="T1" fmla="*/ 142 h 142"/>
                <a:gd name="T2" fmla="*/ 20 w 95"/>
                <a:gd name="T3" fmla="*/ 125 h 142"/>
                <a:gd name="T4" fmla="*/ 17 w 95"/>
                <a:gd name="T5" fmla="*/ 140 h 142"/>
                <a:gd name="T6" fmla="*/ 0 w 95"/>
                <a:gd name="T7" fmla="*/ 140 h 142"/>
                <a:gd name="T8" fmla="*/ 0 w 95"/>
                <a:gd name="T9" fmla="*/ 0 h 142"/>
                <a:gd name="T10" fmla="*/ 19 w 95"/>
                <a:gd name="T11" fmla="*/ 0 h 142"/>
                <a:gd name="T12" fmla="*/ 19 w 95"/>
                <a:gd name="T13" fmla="*/ 57 h 142"/>
                <a:gd name="T14" fmla="*/ 52 w 95"/>
                <a:gd name="T15" fmla="*/ 39 h 142"/>
                <a:gd name="T16" fmla="*/ 94 w 95"/>
                <a:gd name="T17" fmla="*/ 91 h 142"/>
                <a:gd name="T18" fmla="*/ 50 w 95"/>
                <a:gd name="T19" fmla="*/ 142 h 142"/>
                <a:gd name="T20" fmla="*/ 47 w 95"/>
                <a:gd name="T21" fmla="*/ 55 h 142"/>
                <a:gd name="T22" fmla="*/ 18 w 95"/>
                <a:gd name="T23" fmla="*/ 91 h 142"/>
                <a:gd name="T24" fmla="*/ 46 w 95"/>
                <a:gd name="T25" fmla="*/ 127 h 142"/>
                <a:gd name="T26" fmla="*/ 75 w 95"/>
                <a:gd name="T27" fmla="*/ 91 h 142"/>
                <a:gd name="T28" fmla="*/ 47 w 95"/>
                <a:gd name="T29" fmla="*/ 5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5" h="142">
                  <a:moveTo>
                    <a:pt x="50" y="142"/>
                  </a:moveTo>
                  <a:cubicBezTo>
                    <a:pt x="31" y="142"/>
                    <a:pt x="22" y="129"/>
                    <a:pt x="20" y="125"/>
                  </a:cubicBezTo>
                  <a:cubicBezTo>
                    <a:pt x="17" y="140"/>
                    <a:pt x="17" y="140"/>
                    <a:pt x="17" y="140"/>
                  </a:cubicBezTo>
                  <a:cubicBezTo>
                    <a:pt x="0" y="140"/>
                    <a:pt x="0" y="140"/>
                    <a:pt x="0" y="140"/>
                  </a:cubicBezTo>
                  <a:cubicBezTo>
                    <a:pt x="0" y="0"/>
                    <a:pt x="0" y="0"/>
                    <a:pt x="0" y="0"/>
                  </a:cubicBezTo>
                  <a:cubicBezTo>
                    <a:pt x="19" y="0"/>
                    <a:pt x="19" y="0"/>
                    <a:pt x="19" y="0"/>
                  </a:cubicBezTo>
                  <a:cubicBezTo>
                    <a:pt x="19" y="57"/>
                    <a:pt x="19" y="57"/>
                    <a:pt x="19" y="57"/>
                  </a:cubicBezTo>
                  <a:cubicBezTo>
                    <a:pt x="20" y="55"/>
                    <a:pt x="31" y="39"/>
                    <a:pt x="52" y="39"/>
                  </a:cubicBezTo>
                  <a:cubicBezTo>
                    <a:pt x="78" y="39"/>
                    <a:pt x="94" y="61"/>
                    <a:pt x="94" y="91"/>
                  </a:cubicBezTo>
                  <a:cubicBezTo>
                    <a:pt x="95" y="121"/>
                    <a:pt x="77" y="142"/>
                    <a:pt x="50" y="142"/>
                  </a:cubicBezTo>
                  <a:close/>
                  <a:moveTo>
                    <a:pt x="47" y="55"/>
                  </a:moveTo>
                  <a:cubicBezTo>
                    <a:pt x="30" y="55"/>
                    <a:pt x="18" y="71"/>
                    <a:pt x="18" y="91"/>
                  </a:cubicBezTo>
                  <a:cubicBezTo>
                    <a:pt x="18" y="110"/>
                    <a:pt x="29" y="127"/>
                    <a:pt x="46" y="127"/>
                  </a:cubicBezTo>
                  <a:cubicBezTo>
                    <a:pt x="63" y="127"/>
                    <a:pt x="75" y="111"/>
                    <a:pt x="75" y="91"/>
                  </a:cubicBezTo>
                  <a:cubicBezTo>
                    <a:pt x="75" y="71"/>
                    <a:pt x="64" y="55"/>
                    <a:pt x="47" y="55"/>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31">
              <a:extLst>
                <a:ext uri="{FF2B5EF4-FFF2-40B4-BE49-F238E27FC236}">
                  <a16:creationId xmlns:a16="http://schemas.microsoft.com/office/drawing/2014/main" id="{74011A3E-5D81-44C1-81C8-0E9C3D1613F8}"/>
                </a:ext>
              </a:extLst>
            </p:cNvPr>
            <p:cNvSpPr>
              <a:spLocks/>
            </p:cNvSpPr>
            <p:nvPr/>
          </p:nvSpPr>
          <p:spPr bwMode="gray">
            <a:xfrm>
              <a:off x="3094038" y="-1588"/>
              <a:ext cx="79375" cy="114300"/>
            </a:xfrm>
            <a:custGeom>
              <a:avLst/>
              <a:gdLst>
                <a:gd name="T0" fmla="*/ 52 w 96"/>
                <a:gd name="T1" fmla="*/ 113 h 136"/>
                <a:gd name="T2" fmla="*/ 26 w 96"/>
                <a:gd name="T3" fmla="*/ 136 h 136"/>
                <a:gd name="T4" fmla="*/ 7 w 96"/>
                <a:gd name="T5" fmla="*/ 132 h 136"/>
                <a:gd name="T6" fmla="*/ 11 w 96"/>
                <a:gd name="T7" fmla="*/ 117 h 136"/>
                <a:gd name="T8" fmla="*/ 22 w 96"/>
                <a:gd name="T9" fmla="*/ 120 h 136"/>
                <a:gd name="T10" fmla="*/ 33 w 96"/>
                <a:gd name="T11" fmla="*/ 110 h 136"/>
                <a:gd name="T12" fmla="*/ 38 w 96"/>
                <a:gd name="T13" fmla="*/ 98 h 136"/>
                <a:gd name="T14" fmla="*/ 0 w 96"/>
                <a:gd name="T15" fmla="*/ 0 h 136"/>
                <a:gd name="T16" fmla="*/ 20 w 96"/>
                <a:gd name="T17" fmla="*/ 0 h 136"/>
                <a:gd name="T18" fmla="*/ 48 w 96"/>
                <a:gd name="T19" fmla="*/ 81 h 136"/>
                <a:gd name="T20" fmla="*/ 76 w 96"/>
                <a:gd name="T21" fmla="*/ 0 h 136"/>
                <a:gd name="T22" fmla="*/ 96 w 96"/>
                <a:gd name="T23" fmla="*/ 0 h 136"/>
                <a:gd name="T24" fmla="*/ 52 w 96"/>
                <a:gd name="T25" fmla="*/ 113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36">
                  <a:moveTo>
                    <a:pt x="52" y="113"/>
                  </a:moveTo>
                  <a:cubicBezTo>
                    <a:pt x="45" y="129"/>
                    <a:pt x="38" y="136"/>
                    <a:pt x="26" y="136"/>
                  </a:cubicBezTo>
                  <a:cubicBezTo>
                    <a:pt x="13" y="136"/>
                    <a:pt x="7" y="132"/>
                    <a:pt x="7" y="132"/>
                  </a:cubicBezTo>
                  <a:cubicBezTo>
                    <a:pt x="11" y="117"/>
                    <a:pt x="11" y="117"/>
                    <a:pt x="11" y="117"/>
                  </a:cubicBezTo>
                  <a:cubicBezTo>
                    <a:pt x="11" y="117"/>
                    <a:pt x="17" y="120"/>
                    <a:pt x="22" y="120"/>
                  </a:cubicBezTo>
                  <a:cubicBezTo>
                    <a:pt x="27" y="120"/>
                    <a:pt x="30" y="118"/>
                    <a:pt x="33" y="110"/>
                  </a:cubicBezTo>
                  <a:cubicBezTo>
                    <a:pt x="38" y="98"/>
                    <a:pt x="38" y="98"/>
                    <a:pt x="38" y="98"/>
                  </a:cubicBezTo>
                  <a:cubicBezTo>
                    <a:pt x="0" y="0"/>
                    <a:pt x="0" y="0"/>
                    <a:pt x="0" y="0"/>
                  </a:cubicBezTo>
                  <a:cubicBezTo>
                    <a:pt x="20" y="0"/>
                    <a:pt x="20" y="0"/>
                    <a:pt x="20" y="0"/>
                  </a:cubicBezTo>
                  <a:cubicBezTo>
                    <a:pt x="48" y="81"/>
                    <a:pt x="48" y="81"/>
                    <a:pt x="48" y="81"/>
                  </a:cubicBezTo>
                  <a:cubicBezTo>
                    <a:pt x="76" y="0"/>
                    <a:pt x="76" y="0"/>
                    <a:pt x="76" y="0"/>
                  </a:cubicBezTo>
                  <a:cubicBezTo>
                    <a:pt x="96" y="0"/>
                    <a:pt x="96" y="0"/>
                    <a:pt x="96" y="0"/>
                  </a:cubicBezTo>
                  <a:lnTo>
                    <a:pt x="52" y="113"/>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Rectangle 32">
              <a:extLst>
                <a:ext uri="{FF2B5EF4-FFF2-40B4-BE49-F238E27FC236}">
                  <a16:creationId xmlns:a16="http://schemas.microsoft.com/office/drawing/2014/main" id="{B85124B3-6C21-4594-A9A6-59A2C470C132}"/>
                </a:ext>
              </a:extLst>
            </p:cNvPr>
            <p:cNvSpPr>
              <a:spLocks noChangeArrowheads="1"/>
            </p:cNvSpPr>
            <p:nvPr/>
          </p:nvSpPr>
          <p:spPr bwMode="gray">
            <a:xfrm>
              <a:off x="3219451" y="-31750"/>
              <a:ext cx="17463" cy="112713"/>
            </a:xfrm>
            <a:prstGeom prst="rect">
              <a:avLst/>
            </a:prstGeom>
            <a:solidFill>
              <a:srgbClr val="03327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33">
              <a:extLst>
                <a:ext uri="{FF2B5EF4-FFF2-40B4-BE49-F238E27FC236}">
                  <a16:creationId xmlns:a16="http://schemas.microsoft.com/office/drawing/2014/main" id="{0C47C8D2-EDBD-422C-BAD0-54C40A72FBDD}"/>
                </a:ext>
              </a:extLst>
            </p:cNvPr>
            <p:cNvSpPr>
              <a:spLocks/>
            </p:cNvSpPr>
            <p:nvPr/>
          </p:nvSpPr>
          <p:spPr bwMode="gray">
            <a:xfrm>
              <a:off x="3263901" y="-3175"/>
              <a:ext cx="69850" cy="84138"/>
            </a:xfrm>
            <a:custGeom>
              <a:avLst/>
              <a:gdLst>
                <a:gd name="T0" fmla="*/ 65 w 84"/>
                <a:gd name="T1" fmla="*/ 101 h 101"/>
                <a:gd name="T2" fmla="*/ 65 w 84"/>
                <a:gd name="T3" fmla="*/ 42 h 101"/>
                <a:gd name="T4" fmla="*/ 45 w 84"/>
                <a:gd name="T5" fmla="*/ 16 h 101"/>
                <a:gd name="T6" fmla="*/ 19 w 84"/>
                <a:gd name="T7" fmla="*/ 42 h 101"/>
                <a:gd name="T8" fmla="*/ 19 w 84"/>
                <a:gd name="T9" fmla="*/ 101 h 101"/>
                <a:gd name="T10" fmla="*/ 0 w 84"/>
                <a:gd name="T11" fmla="*/ 101 h 101"/>
                <a:gd name="T12" fmla="*/ 0 w 84"/>
                <a:gd name="T13" fmla="*/ 2 h 101"/>
                <a:gd name="T14" fmla="*/ 18 w 84"/>
                <a:gd name="T15" fmla="*/ 2 h 101"/>
                <a:gd name="T16" fmla="*/ 19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1" y="32"/>
                    <a:pt x="19" y="42"/>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34">
              <a:extLst>
                <a:ext uri="{FF2B5EF4-FFF2-40B4-BE49-F238E27FC236}">
                  <a16:creationId xmlns:a16="http://schemas.microsoft.com/office/drawing/2014/main" id="{A40CB4FE-CD15-4C2F-9494-477D01BCD623}"/>
                </a:ext>
              </a:extLst>
            </p:cNvPr>
            <p:cNvSpPr>
              <a:spLocks/>
            </p:cNvSpPr>
            <p:nvPr/>
          </p:nvSpPr>
          <p:spPr bwMode="gray">
            <a:xfrm>
              <a:off x="3349626" y="-3175"/>
              <a:ext cx="63500" cy="85725"/>
            </a:xfrm>
            <a:custGeom>
              <a:avLst/>
              <a:gdLst>
                <a:gd name="T0" fmla="*/ 68 w 78"/>
                <a:gd name="T1" fmla="*/ 94 h 103"/>
                <a:gd name="T2" fmla="*/ 39 w 78"/>
                <a:gd name="T3" fmla="*/ 103 h 103"/>
                <a:gd name="T4" fmla="*/ 0 w 78"/>
                <a:gd name="T5" fmla="*/ 86 h 103"/>
                <a:gd name="T6" fmla="*/ 10 w 78"/>
                <a:gd name="T7" fmla="*/ 74 h 103"/>
                <a:gd name="T8" fmla="*/ 39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2" y="99"/>
                    <a:pt x="54" y="103"/>
                    <a:pt x="39" y="103"/>
                  </a:cubicBezTo>
                  <a:cubicBezTo>
                    <a:pt x="19" y="103"/>
                    <a:pt x="4" y="91"/>
                    <a:pt x="0" y="86"/>
                  </a:cubicBezTo>
                  <a:cubicBezTo>
                    <a:pt x="10" y="74"/>
                    <a:pt x="10" y="74"/>
                    <a:pt x="10" y="74"/>
                  </a:cubicBezTo>
                  <a:cubicBezTo>
                    <a:pt x="16" y="80"/>
                    <a:pt x="28" y="88"/>
                    <a:pt x="39" y="88"/>
                  </a:cubicBezTo>
                  <a:cubicBezTo>
                    <a:pt x="51" y="88"/>
                    <a:pt x="59" y="84"/>
                    <a:pt x="59" y="75"/>
                  </a:cubicBezTo>
                  <a:cubicBezTo>
                    <a:pt x="59" y="66"/>
                    <a:pt x="49" y="63"/>
                    <a:pt x="43" y="61"/>
                  </a:cubicBezTo>
                  <a:cubicBezTo>
                    <a:pt x="37"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3" y="89"/>
                    <a:pt x="68" y="94"/>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35">
              <a:extLst>
                <a:ext uri="{FF2B5EF4-FFF2-40B4-BE49-F238E27FC236}">
                  <a16:creationId xmlns:a16="http://schemas.microsoft.com/office/drawing/2014/main" id="{8578F2B6-A484-465A-8C41-7F0832C6D5DA}"/>
                </a:ext>
              </a:extLst>
            </p:cNvPr>
            <p:cNvSpPr>
              <a:spLocks noEditPoints="1"/>
            </p:cNvSpPr>
            <p:nvPr/>
          </p:nvSpPr>
          <p:spPr bwMode="gray">
            <a:xfrm>
              <a:off x="3429001" y="-36513"/>
              <a:ext cx="20638" cy="117475"/>
            </a:xfrm>
            <a:custGeom>
              <a:avLst/>
              <a:gdLst>
                <a:gd name="T0" fmla="*/ 13 w 26"/>
                <a:gd name="T1" fmla="*/ 24 h 143"/>
                <a:gd name="T2" fmla="*/ 0 w 26"/>
                <a:gd name="T3" fmla="*/ 12 h 143"/>
                <a:gd name="T4" fmla="*/ 13 w 26"/>
                <a:gd name="T5" fmla="*/ 0 h 143"/>
                <a:gd name="T6" fmla="*/ 26 w 26"/>
                <a:gd name="T7" fmla="*/ 12 h 143"/>
                <a:gd name="T8" fmla="*/ 13 w 26"/>
                <a:gd name="T9" fmla="*/ 24 h 143"/>
                <a:gd name="T10" fmla="*/ 4 w 26"/>
                <a:gd name="T11" fmla="*/ 143 h 143"/>
                <a:gd name="T12" fmla="*/ 4 w 26"/>
                <a:gd name="T13" fmla="*/ 44 h 143"/>
                <a:gd name="T14" fmla="*/ 22 w 26"/>
                <a:gd name="T15" fmla="*/ 44 h 143"/>
                <a:gd name="T16" fmla="*/ 22 w 26"/>
                <a:gd name="T17" fmla="*/ 143 h 143"/>
                <a:gd name="T18" fmla="*/ 4 w 26"/>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3">
                  <a:moveTo>
                    <a:pt x="13" y="24"/>
                  </a:moveTo>
                  <a:cubicBezTo>
                    <a:pt x="6" y="24"/>
                    <a:pt x="0" y="19"/>
                    <a:pt x="0" y="12"/>
                  </a:cubicBezTo>
                  <a:cubicBezTo>
                    <a:pt x="0" y="5"/>
                    <a:pt x="6" y="0"/>
                    <a:pt x="13" y="0"/>
                  </a:cubicBezTo>
                  <a:cubicBezTo>
                    <a:pt x="20" y="0"/>
                    <a:pt x="26" y="5"/>
                    <a:pt x="26" y="12"/>
                  </a:cubicBezTo>
                  <a:cubicBezTo>
                    <a:pt x="26"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36">
              <a:extLst>
                <a:ext uri="{FF2B5EF4-FFF2-40B4-BE49-F238E27FC236}">
                  <a16:creationId xmlns:a16="http://schemas.microsoft.com/office/drawing/2014/main" id="{BA0B863B-99FA-4614-A890-EF612AA0C023}"/>
                </a:ext>
              </a:extLst>
            </p:cNvPr>
            <p:cNvSpPr>
              <a:spLocks noEditPoints="1"/>
            </p:cNvSpPr>
            <p:nvPr/>
          </p:nvSpPr>
          <p:spPr bwMode="gray">
            <a:xfrm>
              <a:off x="3465513" y="-3175"/>
              <a:ext cx="77788" cy="115888"/>
            </a:xfrm>
            <a:custGeom>
              <a:avLst/>
              <a:gdLst>
                <a:gd name="T0" fmla="*/ 84 w 94"/>
                <a:gd name="T1" fmla="*/ 122 h 138"/>
                <a:gd name="T2" fmla="*/ 44 w 94"/>
                <a:gd name="T3" fmla="*/ 138 h 138"/>
                <a:gd name="T4" fmla="*/ 5 w 94"/>
                <a:gd name="T5" fmla="*/ 126 h 138"/>
                <a:gd name="T6" fmla="*/ 12 w 94"/>
                <a:gd name="T7" fmla="*/ 112 h 138"/>
                <a:gd name="T8" fmla="*/ 43 w 94"/>
                <a:gd name="T9" fmla="*/ 122 h 138"/>
                <a:gd name="T10" fmla="*/ 67 w 94"/>
                <a:gd name="T11" fmla="*/ 113 h 138"/>
                <a:gd name="T12" fmla="*/ 74 w 94"/>
                <a:gd name="T13" fmla="*/ 89 h 138"/>
                <a:gd name="T14" fmla="*/ 74 w 94"/>
                <a:gd name="T15" fmla="*/ 80 h 138"/>
                <a:gd name="T16" fmla="*/ 42 w 94"/>
                <a:gd name="T17" fmla="*/ 99 h 138"/>
                <a:gd name="T18" fmla="*/ 0 w 94"/>
                <a:gd name="T19" fmla="*/ 49 h 138"/>
                <a:gd name="T20" fmla="*/ 43 w 94"/>
                <a:gd name="T21" fmla="*/ 0 h 138"/>
                <a:gd name="T22" fmla="*/ 74 w 94"/>
                <a:gd name="T23" fmla="*/ 18 h 138"/>
                <a:gd name="T24" fmla="*/ 76 w 94"/>
                <a:gd name="T25" fmla="*/ 2 h 138"/>
                <a:gd name="T26" fmla="*/ 94 w 94"/>
                <a:gd name="T27" fmla="*/ 2 h 138"/>
                <a:gd name="T28" fmla="*/ 94 w 94"/>
                <a:gd name="T29" fmla="*/ 82 h 138"/>
                <a:gd name="T30" fmla="*/ 84 w 94"/>
                <a:gd name="T31" fmla="*/ 122 h 138"/>
                <a:gd name="T32" fmla="*/ 48 w 94"/>
                <a:gd name="T33" fmla="*/ 15 h 138"/>
                <a:gd name="T34" fmla="*/ 20 w 94"/>
                <a:gd name="T35" fmla="*/ 49 h 138"/>
                <a:gd name="T36" fmla="*/ 47 w 94"/>
                <a:gd name="T37" fmla="*/ 83 h 138"/>
                <a:gd name="T38" fmla="*/ 75 w 94"/>
                <a:gd name="T39" fmla="*/ 49 h 138"/>
                <a:gd name="T40" fmla="*/ 48 w 94"/>
                <a:gd name="T41" fmla="*/ 1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4" h="138">
                  <a:moveTo>
                    <a:pt x="84" y="122"/>
                  </a:moveTo>
                  <a:cubicBezTo>
                    <a:pt x="76" y="130"/>
                    <a:pt x="64" y="138"/>
                    <a:pt x="44" y="138"/>
                  </a:cubicBezTo>
                  <a:cubicBezTo>
                    <a:pt x="23" y="138"/>
                    <a:pt x="8" y="129"/>
                    <a:pt x="5" y="126"/>
                  </a:cubicBezTo>
                  <a:cubicBezTo>
                    <a:pt x="12" y="112"/>
                    <a:pt x="12" y="112"/>
                    <a:pt x="12" y="112"/>
                  </a:cubicBezTo>
                  <a:cubicBezTo>
                    <a:pt x="17" y="116"/>
                    <a:pt x="30" y="122"/>
                    <a:pt x="43" y="122"/>
                  </a:cubicBezTo>
                  <a:cubicBezTo>
                    <a:pt x="55" y="122"/>
                    <a:pt x="63" y="118"/>
                    <a:pt x="67" y="113"/>
                  </a:cubicBezTo>
                  <a:cubicBezTo>
                    <a:pt x="72" y="109"/>
                    <a:pt x="74" y="101"/>
                    <a:pt x="74" y="89"/>
                  </a:cubicBezTo>
                  <a:cubicBezTo>
                    <a:pt x="74" y="80"/>
                    <a:pt x="74" y="80"/>
                    <a:pt x="74" y="80"/>
                  </a:cubicBezTo>
                  <a:cubicBezTo>
                    <a:pt x="73" y="83"/>
                    <a:pt x="64" y="99"/>
                    <a:pt x="42" y="99"/>
                  </a:cubicBezTo>
                  <a:cubicBezTo>
                    <a:pt x="16" y="99"/>
                    <a:pt x="0" y="78"/>
                    <a:pt x="0" y="49"/>
                  </a:cubicBezTo>
                  <a:cubicBezTo>
                    <a:pt x="0" y="20"/>
                    <a:pt x="19" y="0"/>
                    <a:pt x="43" y="0"/>
                  </a:cubicBezTo>
                  <a:cubicBezTo>
                    <a:pt x="65" y="0"/>
                    <a:pt x="73" y="15"/>
                    <a:pt x="74" y="18"/>
                  </a:cubicBezTo>
                  <a:cubicBezTo>
                    <a:pt x="76" y="2"/>
                    <a:pt x="76" y="2"/>
                    <a:pt x="76" y="2"/>
                  </a:cubicBezTo>
                  <a:cubicBezTo>
                    <a:pt x="94" y="2"/>
                    <a:pt x="94" y="2"/>
                    <a:pt x="94" y="2"/>
                  </a:cubicBezTo>
                  <a:cubicBezTo>
                    <a:pt x="94" y="82"/>
                    <a:pt x="94" y="82"/>
                    <a:pt x="94" y="82"/>
                  </a:cubicBezTo>
                  <a:cubicBezTo>
                    <a:pt x="94" y="102"/>
                    <a:pt x="91" y="113"/>
                    <a:pt x="84" y="122"/>
                  </a:cubicBezTo>
                  <a:close/>
                  <a:moveTo>
                    <a:pt x="48" y="15"/>
                  </a:moveTo>
                  <a:cubicBezTo>
                    <a:pt x="31" y="15"/>
                    <a:pt x="20" y="30"/>
                    <a:pt x="20" y="49"/>
                  </a:cubicBezTo>
                  <a:cubicBezTo>
                    <a:pt x="20" y="67"/>
                    <a:pt x="30" y="83"/>
                    <a:pt x="47" y="83"/>
                  </a:cubicBezTo>
                  <a:cubicBezTo>
                    <a:pt x="64" y="83"/>
                    <a:pt x="75" y="67"/>
                    <a:pt x="75" y="49"/>
                  </a:cubicBezTo>
                  <a:cubicBezTo>
                    <a:pt x="75" y="30"/>
                    <a:pt x="65" y="15"/>
                    <a:pt x="48" y="15"/>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37">
              <a:extLst>
                <a:ext uri="{FF2B5EF4-FFF2-40B4-BE49-F238E27FC236}">
                  <a16:creationId xmlns:a16="http://schemas.microsoft.com/office/drawing/2014/main" id="{8BF3FDF6-9666-4930-96E4-BC4E609DB24D}"/>
                </a:ext>
              </a:extLst>
            </p:cNvPr>
            <p:cNvSpPr>
              <a:spLocks/>
            </p:cNvSpPr>
            <p:nvPr/>
          </p:nvSpPr>
          <p:spPr bwMode="gray">
            <a:xfrm>
              <a:off x="3568701" y="-34925"/>
              <a:ext cx="69850" cy="115888"/>
            </a:xfrm>
            <a:custGeom>
              <a:avLst/>
              <a:gdLst>
                <a:gd name="T0" fmla="*/ 66 w 85"/>
                <a:gd name="T1" fmla="*/ 141 h 141"/>
                <a:gd name="T2" fmla="*/ 66 w 85"/>
                <a:gd name="T3" fmla="*/ 82 h 141"/>
                <a:gd name="T4" fmla="*/ 46 w 85"/>
                <a:gd name="T5" fmla="*/ 56 h 141"/>
                <a:gd name="T6" fmla="*/ 19 w 85"/>
                <a:gd name="T7" fmla="*/ 82 h 141"/>
                <a:gd name="T8" fmla="*/ 19 w 85"/>
                <a:gd name="T9" fmla="*/ 141 h 141"/>
                <a:gd name="T10" fmla="*/ 0 w 85"/>
                <a:gd name="T11" fmla="*/ 141 h 141"/>
                <a:gd name="T12" fmla="*/ 0 w 85"/>
                <a:gd name="T13" fmla="*/ 0 h 141"/>
                <a:gd name="T14" fmla="*/ 19 w 85"/>
                <a:gd name="T15" fmla="*/ 0 h 141"/>
                <a:gd name="T16" fmla="*/ 19 w 85"/>
                <a:gd name="T17" fmla="*/ 60 h 141"/>
                <a:gd name="T18" fmla="*/ 52 w 85"/>
                <a:gd name="T19" fmla="*/ 39 h 141"/>
                <a:gd name="T20" fmla="*/ 85 w 85"/>
                <a:gd name="T21" fmla="*/ 77 h 141"/>
                <a:gd name="T22" fmla="*/ 85 w 85"/>
                <a:gd name="T23" fmla="*/ 141 h 141"/>
                <a:gd name="T24" fmla="*/ 66 w 85"/>
                <a:gd name="T25" fmla="*/ 14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5" h="141">
                  <a:moveTo>
                    <a:pt x="66" y="141"/>
                  </a:moveTo>
                  <a:cubicBezTo>
                    <a:pt x="66" y="82"/>
                    <a:pt x="66" y="82"/>
                    <a:pt x="66" y="82"/>
                  </a:cubicBezTo>
                  <a:cubicBezTo>
                    <a:pt x="66" y="66"/>
                    <a:pt x="61" y="56"/>
                    <a:pt x="46" y="56"/>
                  </a:cubicBezTo>
                  <a:cubicBezTo>
                    <a:pt x="31" y="56"/>
                    <a:pt x="21" y="72"/>
                    <a:pt x="19" y="82"/>
                  </a:cubicBezTo>
                  <a:cubicBezTo>
                    <a:pt x="19" y="141"/>
                    <a:pt x="19" y="141"/>
                    <a:pt x="19" y="141"/>
                  </a:cubicBezTo>
                  <a:cubicBezTo>
                    <a:pt x="0" y="141"/>
                    <a:pt x="0" y="141"/>
                    <a:pt x="0" y="141"/>
                  </a:cubicBezTo>
                  <a:cubicBezTo>
                    <a:pt x="0" y="0"/>
                    <a:pt x="0" y="0"/>
                    <a:pt x="0" y="0"/>
                  </a:cubicBezTo>
                  <a:cubicBezTo>
                    <a:pt x="19" y="0"/>
                    <a:pt x="19" y="0"/>
                    <a:pt x="19" y="0"/>
                  </a:cubicBezTo>
                  <a:cubicBezTo>
                    <a:pt x="19" y="60"/>
                    <a:pt x="19" y="60"/>
                    <a:pt x="19" y="60"/>
                  </a:cubicBezTo>
                  <a:cubicBezTo>
                    <a:pt x="25" y="50"/>
                    <a:pt x="36" y="39"/>
                    <a:pt x="52" y="39"/>
                  </a:cubicBezTo>
                  <a:cubicBezTo>
                    <a:pt x="72" y="39"/>
                    <a:pt x="85" y="51"/>
                    <a:pt x="85" y="77"/>
                  </a:cubicBezTo>
                  <a:cubicBezTo>
                    <a:pt x="85" y="141"/>
                    <a:pt x="85" y="141"/>
                    <a:pt x="85" y="141"/>
                  </a:cubicBezTo>
                  <a:lnTo>
                    <a:pt x="66" y="141"/>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38">
              <a:extLst>
                <a:ext uri="{FF2B5EF4-FFF2-40B4-BE49-F238E27FC236}">
                  <a16:creationId xmlns:a16="http://schemas.microsoft.com/office/drawing/2014/main" id="{097DB741-0174-4445-ACF0-2E111BD10440}"/>
                </a:ext>
              </a:extLst>
            </p:cNvPr>
            <p:cNvSpPr>
              <a:spLocks/>
            </p:cNvSpPr>
            <p:nvPr/>
          </p:nvSpPr>
          <p:spPr bwMode="gray">
            <a:xfrm>
              <a:off x="3654426" y="-23813"/>
              <a:ext cx="50800" cy="106363"/>
            </a:xfrm>
            <a:custGeom>
              <a:avLst/>
              <a:gdLst>
                <a:gd name="T0" fmla="*/ 33 w 61"/>
                <a:gd name="T1" fmla="*/ 41 h 128"/>
                <a:gd name="T2" fmla="*/ 33 w 61"/>
                <a:gd name="T3" fmla="*/ 92 h 128"/>
                <a:gd name="T4" fmla="*/ 37 w 61"/>
                <a:gd name="T5" fmla="*/ 109 h 128"/>
                <a:gd name="T6" fmla="*/ 47 w 61"/>
                <a:gd name="T7" fmla="*/ 113 h 128"/>
                <a:gd name="T8" fmla="*/ 58 w 61"/>
                <a:gd name="T9" fmla="*/ 111 h 128"/>
                <a:gd name="T10" fmla="*/ 60 w 61"/>
                <a:gd name="T11" fmla="*/ 125 h 128"/>
                <a:gd name="T12" fmla="*/ 42 w 61"/>
                <a:gd name="T13" fmla="*/ 128 h 128"/>
                <a:gd name="T14" fmla="*/ 21 w 61"/>
                <a:gd name="T15" fmla="*/ 121 h 128"/>
                <a:gd name="T16" fmla="*/ 15 w 61"/>
                <a:gd name="T17" fmla="*/ 95 h 128"/>
                <a:gd name="T18" fmla="*/ 15 w 61"/>
                <a:gd name="T19" fmla="*/ 41 h 128"/>
                <a:gd name="T20" fmla="*/ 0 w 61"/>
                <a:gd name="T21" fmla="*/ 41 h 128"/>
                <a:gd name="T22" fmla="*/ 0 w 61"/>
                <a:gd name="T23" fmla="*/ 27 h 128"/>
                <a:gd name="T24" fmla="*/ 14 w 61"/>
                <a:gd name="T25" fmla="*/ 27 h 128"/>
                <a:gd name="T26" fmla="*/ 16 w 61"/>
                <a:gd name="T27" fmla="*/ 0 h 128"/>
                <a:gd name="T28" fmla="*/ 33 w 61"/>
                <a:gd name="T29" fmla="*/ 0 h 128"/>
                <a:gd name="T30" fmla="*/ 33 w 61"/>
                <a:gd name="T31" fmla="*/ 27 h 128"/>
                <a:gd name="T32" fmla="*/ 61 w 61"/>
                <a:gd name="T33" fmla="*/ 27 h 128"/>
                <a:gd name="T34" fmla="*/ 61 w 61"/>
                <a:gd name="T35" fmla="*/ 41 h 128"/>
                <a:gd name="T36" fmla="*/ 33 w 61"/>
                <a:gd name="T37" fmla="*/ 4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1" h="128">
                  <a:moveTo>
                    <a:pt x="33" y="41"/>
                  </a:moveTo>
                  <a:cubicBezTo>
                    <a:pt x="33" y="92"/>
                    <a:pt x="33" y="92"/>
                    <a:pt x="33" y="92"/>
                  </a:cubicBezTo>
                  <a:cubicBezTo>
                    <a:pt x="33" y="101"/>
                    <a:pt x="34" y="106"/>
                    <a:pt x="37" y="109"/>
                  </a:cubicBezTo>
                  <a:cubicBezTo>
                    <a:pt x="40" y="112"/>
                    <a:pt x="43" y="113"/>
                    <a:pt x="47" y="113"/>
                  </a:cubicBezTo>
                  <a:cubicBezTo>
                    <a:pt x="52" y="113"/>
                    <a:pt x="56" y="112"/>
                    <a:pt x="58" y="111"/>
                  </a:cubicBezTo>
                  <a:cubicBezTo>
                    <a:pt x="60" y="125"/>
                    <a:pt x="60" y="125"/>
                    <a:pt x="60" y="125"/>
                  </a:cubicBezTo>
                  <a:cubicBezTo>
                    <a:pt x="56" y="127"/>
                    <a:pt x="48" y="128"/>
                    <a:pt x="42" y="128"/>
                  </a:cubicBezTo>
                  <a:cubicBezTo>
                    <a:pt x="33" y="128"/>
                    <a:pt x="27" y="126"/>
                    <a:pt x="21" y="121"/>
                  </a:cubicBezTo>
                  <a:cubicBezTo>
                    <a:pt x="16" y="115"/>
                    <a:pt x="15" y="108"/>
                    <a:pt x="15" y="95"/>
                  </a:cubicBezTo>
                  <a:cubicBezTo>
                    <a:pt x="15" y="41"/>
                    <a:pt x="15" y="41"/>
                    <a:pt x="15" y="41"/>
                  </a:cubicBezTo>
                  <a:cubicBezTo>
                    <a:pt x="0" y="41"/>
                    <a:pt x="0" y="41"/>
                    <a:pt x="0" y="41"/>
                  </a:cubicBezTo>
                  <a:cubicBezTo>
                    <a:pt x="0" y="27"/>
                    <a:pt x="0" y="27"/>
                    <a:pt x="0" y="27"/>
                  </a:cubicBezTo>
                  <a:cubicBezTo>
                    <a:pt x="14" y="27"/>
                    <a:pt x="14" y="27"/>
                    <a:pt x="14" y="27"/>
                  </a:cubicBezTo>
                  <a:cubicBezTo>
                    <a:pt x="16" y="0"/>
                    <a:pt x="16" y="0"/>
                    <a:pt x="16" y="0"/>
                  </a:cubicBezTo>
                  <a:cubicBezTo>
                    <a:pt x="33" y="0"/>
                    <a:pt x="33" y="0"/>
                    <a:pt x="33" y="0"/>
                  </a:cubicBezTo>
                  <a:cubicBezTo>
                    <a:pt x="33" y="27"/>
                    <a:pt x="33" y="27"/>
                    <a:pt x="33" y="27"/>
                  </a:cubicBezTo>
                  <a:cubicBezTo>
                    <a:pt x="61" y="27"/>
                    <a:pt x="61" y="27"/>
                    <a:pt x="61" y="27"/>
                  </a:cubicBezTo>
                  <a:cubicBezTo>
                    <a:pt x="61" y="41"/>
                    <a:pt x="61" y="41"/>
                    <a:pt x="61" y="41"/>
                  </a:cubicBezTo>
                  <a:cubicBezTo>
                    <a:pt x="33" y="41"/>
                    <a:pt x="33" y="41"/>
                    <a:pt x="33" y="41"/>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39">
              <a:extLst>
                <a:ext uri="{FF2B5EF4-FFF2-40B4-BE49-F238E27FC236}">
                  <a16:creationId xmlns:a16="http://schemas.microsoft.com/office/drawing/2014/main" id="{5339DFA6-7C0F-49F2-B455-8F6C2763AFB1}"/>
                </a:ext>
              </a:extLst>
            </p:cNvPr>
            <p:cNvSpPr>
              <a:spLocks/>
            </p:cNvSpPr>
            <p:nvPr/>
          </p:nvSpPr>
          <p:spPr bwMode="gray">
            <a:xfrm>
              <a:off x="3711576" y="-3175"/>
              <a:ext cx="63500" cy="85725"/>
            </a:xfrm>
            <a:custGeom>
              <a:avLst/>
              <a:gdLst>
                <a:gd name="T0" fmla="*/ 68 w 78"/>
                <a:gd name="T1" fmla="*/ 94 h 103"/>
                <a:gd name="T2" fmla="*/ 39 w 78"/>
                <a:gd name="T3" fmla="*/ 103 h 103"/>
                <a:gd name="T4" fmla="*/ 0 w 78"/>
                <a:gd name="T5" fmla="*/ 86 h 103"/>
                <a:gd name="T6" fmla="*/ 10 w 78"/>
                <a:gd name="T7" fmla="*/ 74 h 103"/>
                <a:gd name="T8" fmla="*/ 40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3" y="99"/>
                    <a:pt x="54" y="103"/>
                    <a:pt x="39" y="103"/>
                  </a:cubicBezTo>
                  <a:cubicBezTo>
                    <a:pt x="19" y="103"/>
                    <a:pt x="5" y="91"/>
                    <a:pt x="0" y="86"/>
                  </a:cubicBezTo>
                  <a:cubicBezTo>
                    <a:pt x="10" y="74"/>
                    <a:pt x="10" y="74"/>
                    <a:pt x="10" y="74"/>
                  </a:cubicBezTo>
                  <a:cubicBezTo>
                    <a:pt x="16" y="80"/>
                    <a:pt x="28" y="88"/>
                    <a:pt x="40" y="88"/>
                  </a:cubicBezTo>
                  <a:cubicBezTo>
                    <a:pt x="51" y="88"/>
                    <a:pt x="59" y="84"/>
                    <a:pt x="59" y="75"/>
                  </a:cubicBezTo>
                  <a:cubicBezTo>
                    <a:pt x="59" y="66"/>
                    <a:pt x="49" y="63"/>
                    <a:pt x="43" y="61"/>
                  </a:cubicBezTo>
                  <a:cubicBezTo>
                    <a:pt x="38"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4" y="89"/>
                    <a:pt x="68" y="94"/>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40">
              <a:extLst>
                <a:ext uri="{FF2B5EF4-FFF2-40B4-BE49-F238E27FC236}">
                  <a16:creationId xmlns:a16="http://schemas.microsoft.com/office/drawing/2014/main" id="{0EB02563-F1E0-4B91-8A08-45117DF2EC99}"/>
                </a:ext>
              </a:extLst>
            </p:cNvPr>
            <p:cNvSpPr>
              <a:spLocks noEditPoints="1"/>
            </p:cNvSpPr>
            <p:nvPr/>
          </p:nvSpPr>
          <p:spPr bwMode="gray">
            <a:xfrm>
              <a:off x="2498726" y="157163"/>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6 h 136"/>
                <a:gd name="T12" fmla="*/ 113 w 113"/>
                <a:gd name="T13" fmla="*/ 68 h 136"/>
                <a:gd name="T14" fmla="*/ 92 w 113"/>
                <a:gd name="T15" fmla="*/ 119 h 136"/>
                <a:gd name="T16" fmla="*/ 78 w 113"/>
                <a:gd name="T17" fmla="*/ 28 h 136"/>
                <a:gd name="T18" fmla="*/ 45 w 113"/>
                <a:gd name="T19" fmla="*/ 15 h 136"/>
                <a:gd name="T20" fmla="*/ 20 w 113"/>
                <a:gd name="T21" fmla="*/ 15 h 136"/>
                <a:gd name="T22" fmla="*/ 20 w 113"/>
                <a:gd name="T23" fmla="*/ 119 h 136"/>
                <a:gd name="T24" fmla="*/ 45 w 113"/>
                <a:gd name="T25" fmla="*/ 119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5"/>
                    <a:pt x="92" y="16"/>
                  </a:cubicBezTo>
                  <a:cubicBezTo>
                    <a:pt x="103" y="27"/>
                    <a:pt x="113" y="44"/>
                    <a:pt x="113" y="68"/>
                  </a:cubicBezTo>
                  <a:cubicBezTo>
                    <a:pt x="113" y="91"/>
                    <a:pt x="104" y="108"/>
                    <a:pt x="92" y="119"/>
                  </a:cubicBezTo>
                  <a:close/>
                  <a:moveTo>
                    <a:pt x="78" y="28"/>
                  </a:moveTo>
                  <a:cubicBezTo>
                    <a:pt x="70" y="19"/>
                    <a:pt x="59" y="15"/>
                    <a:pt x="45" y="15"/>
                  </a:cubicBezTo>
                  <a:cubicBezTo>
                    <a:pt x="20" y="15"/>
                    <a:pt x="20" y="15"/>
                    <a:pt x="20" y="15"/>
                  </a:cubicBezTo>
                  <a:cubicBezTo>
                    <a:pt x="20" y="119"/>
                    <a:pt x="20" y="119"/>
                    <a:pt x="20" y="119"/>
                  </a:cubicBezTo>
                  <a:cubicBezTo>
                    <a:pt x="45" y="119"/>
                    <a:pt x="45" y="119"/>
                    <a:pt x="45" y="119"/>
                  </a:cubicBezTo>
                  <a:cubicBezTo>
                    <a:pt x="58" y="119"/>
                    <a:pt x="69" y="116"/>
                    <a:pt x="78" y="107"/>
                  </a:cubicBezTo>
                  <a:cubicBezTo>
                    <a:pt x="87" y="98"/>
                    <a:pt x="92" y="84"/>
                    <a:pt x="92" y="68"/>
                  </a:cubicBezTo>
                  <a:cubicBezTo>
                    <a:pt x="92" y="51"/>
                    <a:pt x="87" y="36"/>
                    <a:pt x="78" y="28"/>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41">
              <a:extLst>
                <a:ext uri="{FF2B5EF4-FFF2-40B4-BE49-F238E27FC236}">
                  <a16:creationId xmlns:a16="http://schemas.microsoft.com/office/drawing/2014/main" id="{906C1324-2438-4CB8-B14E-FFDF0537B305}"/>
                </a:ext>
              </a:extLst>
            </p:cNvPr>
            <p:cNvSpPr>
              <a:spLocks noEditPoints="1"/>
            </p:cNvSpPr>
            <p:nvPr/>
          </p:nvSpPr>
          <p:spPr bwMode="gray">
            <a:xfrm>
              <a:off x="2605088"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Rectangle 42">
              <a:extLst>
                <a:ext uri="{FF2B5EF4-FFF2-40B4-BE49-F238E27FC236}">
                  <a16:creationId xmlns:a16="http://schemas.microsoft.com/office/drawing/2014/main" id="{BEAF57B2-015F-40B8-AF84-515E59FF7B13}"/>
                </a:ext>
              </a:extLst>
            </p:cNvPr>
            <p:cNvSpPr>
              <a:spLocks noChangeArrowheads="1"/>
            </p:cNvSpPr>
            <p:nvPr/>
          </p:nvSpPr>
          <p:spPr bwMode="gray">
            <a:xfrm>
              <a:off x="2697163" y="153988"/>
              <a:ext cx="15875" cy="115888"/>
            </a:xfrm>
            <a:prstGeom prst="rect">
              <a:avLst/>
            </a:prstGeom>
            <a:solidFill>
              <a:srgbClr val="03327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43">
              <a:extLst>
                <a:ext uri="{FF2B5EF4-FFF2-40B4-BE49-F238E27FC236}">
                  <a16:creationId xmlns:a16="http://schemas.microsoft.com/office/drawing/2014/main" id="{CF6638C6-5E94-43FF-B8CB-2E4C6C897571}"/>
                </a:ext>
              </a:extLst>
            </p:cNvPr>
            <p:cNvSpPr>
              <a:spLocks noEditPoints="1"/>
            </p:cNvSpPr>
            <p:nvPr/>
          </p:nvSpPr>
          <p:spPr bwMode="gray">
            <a:xfrm>
              <a:off x="2736851" y="150813"/>
              <a:ext cx="20638" cy="119063"/>
            </a:xfrm>
            <a:custGeom>
              <a:avLst/>
              <a:gdLst>
                <a:gd name="T0" fmla="*/ 12 w 25"/>
                <a:gd name="T1" fmla="*/ 25 h 144"/>
                <a:gd name="T2" fmla="*/ 0 w 25"/>
                <a:gd name="T3" fmla="*/ 13 h 144"/>
                <a:gd name="T4" fmla="*/ 12 w 25"/>
                <a:gd name="T5" fmla="*/ 0 h 144"/>
                <a:gd name="T6" fmla="*/ 25 w 25"/>
                <a:gd name="T7" fmla="*/ 12 h 144"/>
                <a:gd name="T8" fmla="*/ 12 w 25"/>
                <a:gd name="T9" fmla="*/ 25 h 144"/>
                <a:gd name="T10" fmla="*/ 3 w 25"/>
                <a:gd name="T11" fmla="*/ 144 h 144"/>
                <a:gd name="T12" fmla="*/ 3 w 25"/>
                <a:gd name="T13" fmla="*/ 45 h 144"/>
                <a:gd name="T14" fmla="*/ 22 w 25"/>
                <a:gd name="T15" fmla="*/ 45 h 144"/>
                <a:gd name="T16" fmla="*/ 22 w 25"/>
                <a:gd name="T17" fmla="*/ 144 h 144"/>
                <a:gd name="T18" fmla="*/ 3 w 25"/>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4">
                  <a:moveTo>
                    <a:pt x="12" y="25"/>
                  </a:moveTo>
                  <a:cubicBezTo>
                    <a:pt x="5" y="25"/>
                    <a:pt x="0" y="20"/>
                    <a:pt x="0" y="13"/>
                  </a:cubicBezTo>
                  <a:cubicBezTo>
                    <a:pt x="0" y="6"/>
                    <a:pt x="5" y="0"/>
                    <a:pt x="12" y="0"/>
                  </a:cubicBezTo>
                  <a:cubicBezTo>
                    <a:pt x="20" y="0"/>
                    <a:pt x="25" y="6"/>
                    <a:pt x="25" y="12"/>
                  </a:cubicBezTo>
                  <a:cubicBezTo>
                    <a:pt x="25" y="19"/>
                    <a:pt x="20" y="25"/>
                    <a:pt x="12"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44">
              <a:extLst>
                <a:ext uri="{FF2B5EF4-FFF2-40B4-BE49-F238E27FC236}">
                  <a16:creationId xmlns:a16="http://schemas.microsoft.com/office/drawing/2014/main" id="{E43F4615-1DA6-4F95-A77B-12A91752972F}"/>
                </a:ext>
              </a:extLst>
            </p:cNvPr>
            <p:cNvSpPr>
              <a:spLocks/>
            </p:cNvSpPr>
            <p:nvPr/>
          </p:nvSpPr>
          <p:spPr bwMode="gray">
            <a:xfrm>
              <a:off x="2768601" y="188913"/>
              <a:ext cx="79375" cy="80963"/>
            </a:xfrm>
            <a:custGeom>
              <a:avLst/>
              <a:gdLst>
                <a:gd name="T0" fmla="*/ 30 w 50"/>
                <a:gd name="T1" fmla="*/ 51 h 51"/>
                <a:gd name="T2" fmla="*/ 19 w 50"/>
                <a:gd name="T3" fmla="*/ 51 h 51"/>
                <a:gd name="T4" fmla="*/ 0 w 50"/>
                <a:gd name="T5" fmla="*/ 0 h 51"/>
                <a:gd name="T6" fmla="*/ 10 w 50"/>
                <a:gd name="T7" fmla="*/ 0 h 51"/>
                <a:gd name="T8" fmla="*/ 25 w 50"/>
                <a:gd name="T9" fmla="*/ 41 h 51"/>
                <a:gd name="T10" fmla="*/ 39 w 50"/>
                <a:gd name="T11" fmla="*/ 0 h 51"/>
                <a:gd name="T12" fmla="*/ 50 w 50"/>
                <a:gd name="T13" fmla="*/ 0 h 51"/>
                <a:gd name="T14" fmla="*/ 30 w 50"/>
                <a:gd name="T15" fmla="*/ 51 h 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 h="51">
                  <a:moveTo>
                    <a:pt x="30" y="51"/>
                  </a:moveTo>
                  <a:lnTo>
                    <a:pt x="19" y="51"/>
                  </a:lnTo>
                  <a:lnTo>
                    <a:pt x="0" y="0"/>
                  </a:lnTo>
                  <a:lnTo>
                    <a:pt x="10" y="0"/>
                  </a:lnTo>
                  <a:lnTo>
                    <a:pt x="25" y="41"/>
                  </a:lnTo>
                  <a:lnTo>
                    <a:pt x="39" y="0"/>
                  </a:lnTo>
                  <a:lnTo>
                    <a:pt x="50" y="0"/>
                  </a:lnTo>
                  <a:lnTo>
                    <a:pt x="30" y="51"/>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45">
              <a:extLst>
                <a:ext uri="{FF2B5EF4-FFF2-40B4-BE49-F238E27FC236}">
                  <a16:creationId xmlns:a16="http://schemas.microsoft.com/office/drawing/2014/main" id="{A31BF1F7-BE07-47E9-94AB-5CCD46FF8A3F}"/>
                </a:ext>
              </a:extLst>
            </p:cNvPr>
            <p:cNvSpPr>
              <a:spLocks noEditPoints="1"/>
            </p:cNvSpPr>
            <p:nvPr/>
          </p:nvSpPr>
          <p:spPr bwMode="gray">
            <a:xfrm>
              <a:off x="28559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0"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46">
              <a:extLst>
                <a:ext uri="{FF2B5EF4-FFF2-40B4-BE49-F238E27FC236}">
                  <a16:creationId xmlns:a16="http://schemas.microsoft.com/office/drawing/2014/main" id="{3A22ADA2-4714-4C31-B6E5-7A6DE6B2A6E3}"/>
                </a:ext>
              </a:extLst>
            </p:cNvPr>
            <p:cNvSpPr>
              <a:spLocks/>
            </p:cNvSpPr>
            <p:nvPr/>
          </p:nvSpPr>
          <p:spPr bwMode="gray">
            <a:xfrm>
              <a:off x="2947988" y="185738"/>
              <a:ext cx="47625"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47">
              <a:extLst>
                <a:ext uri="{FF2B5EF4-FFF2-40B4-BE49-F238E27FC236}">
                  <a16:creationId xmlns:a16="http://schemas.microsoft.com/office/drawing/2014/main" id="{C31B1364-FEB4-4067-808C-3AB6A9DBEC06}"/>
                </a:ext>
              </a:extLst>
            </p:cNvPr>
            <p:cNvSpPr>
              <a:spLocks noEditPoints="1"/>
            </p:cNvSpPr>
            <p:nvPr/>
          </p:nvSpPr>
          <p:spPr bwMode="gray">
            <a:xfrm>
              <a:off x="2998788" y="185738"/>
              <a:ext cx="74613" cy="85725"/>
            </a:xfrm>
            <a:custGeom>
              <a:avLst/>
              <a:gdLst>
                <a:gd name="T0" fmla="*/ 20 w 90"/>
                <a:gd name="T1" fmla="*/ 56 h 103"/>
                <a:gd name="T2" fmla="*/ 49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49" y="88"/>
                  </a:cubicBezTo>
                  <a:cubicBezTo>
                    <a:pt x="68" y="88"/>
                    <a:pt x="79" y="78"/>
                    <a:pt x="80" y="77"/>
                  </a:cubicBezTo>
                  <a:cubicBezTo>
                    <a:pt x="88" y="89"/>
                    <a:pt x="88" y="89"/>
                    <a:pt x="88" y="89"/>
                  </a:cubicBezTo>
                  <a:cubicBezTo>
                    <a:pt x="88" y="89"/>
                    <a:pt x="74"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8" y="14"/>
                    <a:pt x="20" y="29"/>
                    <a:pt x="19" y="42"/>
                  </a:cubicBezTo>
                  <a:cubicBezTo>
                    <a:pt x="71" y="42"/>
                    <a:pt x="71" y="42"/>
                    <a:pt x="71" y="42"/>
                  </a:cubicBezTo>
                  <a:cubicBezTo>
                    <a:pt x="71" y="28"/>
                    <a:pt x="64" y="14"/>
                    <a:pt x="46" y="14"/>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48">
              <a:extLst>
                <a:ext uri="{FF2B5EF4-FFF2-40B4-BE49-F238E27FC236}">
                  <a16:creationId xmlns:a16="http://schemas.microsoft.com/office/drawing/2014/main" id="{0058F51C-6920-4633-BD74-B7B7F9115418}"/>
                </a:ext>
              </a:extLst>
            </p:cNvPr>
            <p:cNvSpPr>
              <a:spLocks noEditPoints="1"/>
            </p:cNvSpPr>
            <p:nvPr/>
          </p:nvSpPr>
          <p:spPr bwMode="gray">
            <a:xfrm>
              <a:off x="3084513" y="153988"/>
              <a:ext cx="77788" cy="117475"/>
            </a:xfrm>
            <a:custGeom>
              <a:avLst/>
              <a:gdLst>
                <a:gd name="T0" fmla="*/ 78 w 94"/>
                <a:gd name="T1" fmla="*/ 141 h 143"/>
                <a:gd name="T2" fmla="*/ 75 w 94"/>
                <a:gd name="T3" fmla="*/ 125 h 143"/>
                <a:gd name="T4" fmla="*/ 42 w 94"/>
                <a:gd name="T5" fmla="*/ 143 h 143"/>
                <a:gd name="T6" fmla="*/ 0 w 94"/>
                <a:gd name="T7" fmla="*/ 91 h 143"/>
                <a:gd name="T8" fmla="*/ 44 w 94"/>
                <a:gd name="T9" fmla="*/ 40 h 143"/>
                <a:gd name="T10" fmla="*/ 75 w 94"/>
                <a:gd name="T11" fmla="*/ 58 h 143"/>
                <a:gd name="T12" fmla="*/ 75 w 94"/>
                <a:gd name="T13" fmla="*/ 0 h 143"/>
                <a:gd name="T14" fmla="*/ 94 w 94"/>
                <a:gd name="T15" fmla="*/ 0 h 143"/>
                <a:gd name="T16" fmla="*/ 94 w 94"/>
                <a:gd name="T17" fmla="*/ 141 h 143"/>
                <a:gd name="T18" fmla="*/ 78 w 94"/>
                <a:gd name="T19" fmla="*/ 141 h 143"/>
                <a:gd name="T20" fmla="*/ 48 w 94"/>
                <a:gd name="T21" fmla="*/ 54 h 143"/>
                <a:gd name="T22" fmla="*/ 19 w 94"/>
                <a:gd name="T23" fmla="*/ 90 h 143"/>
                <a:gd name="T24" fmla="*/ 47 w 94"/>
                <a:gd name="T25" fmla="*/ 127 h 143"/>
                <a:gd name="T26" fmla="*/ 75 w 94"/>
                <a:gd name="T27" fmla="*/ 90 h 143"/>
                <a:gd name="T28" fmla="*/ 48 w 94"/>
                <a:gd name="T29" fmla="*/ 5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43">
                  <a:moveTo>
                    <a:pt x="78" y="141"/>
                  </a:moveTo>
                  <a:cubicBezTo>
                    <a:pt x="75" y="125"/>
                    <a:pt x="75" y="125"/>
                    <a:pt x="75" y="125"/>
                  </a:cubicBezTo>
                  <a:cubicBezTo>
                    <a:pt x="74" y="126"/>
                    <a:pt x="65" y="143"/>
                    <a:pt x="42" y="143"/>
                  </a:cubicBezTo>
                  <a:cubicBezTo>
                    <a:pt x="16" y="143"/>
                    <a:pt x="0" y="121"/>
                    <a:pt x="0" y="91"/>
                  </a:cubicBezTo>
                  <a:cubicBezTo>
                    <a:pt x="0" y="62"/>
                    <a:pt x="18" y="40"/>
                    <a:pt x="44" y="40"/>
                  </a:cubicBezTo>
                  <a:cubicBezTo>
                    <a:pt x="65" y="40"/>
                    <a:pt x="74" y="56"/>
                    <a:pt x="75" y="58"/>
                  </a:cubicBezTo>
                  <a:cubicBezTo>
                    <a:pt x="75" y="0"/>
                    <a:pt x="75" y="0"/>
                    <a:pt x="75" y="0"/>
                  </a:cubicBezTo>
                  <a:cubicBezTo>
                    <a:pt x="94" y="0"/>
                    <a:pt x="94" y="0"/>
                    <a:pt x="94" y="0"/>
                  </a:cubicBezTo>
                  <a:cubicBezTo>
                    <a:pt x="94" y="141"/>
                    <a:pt x="94" y="141"/>
                    <a:pt x="94" y="141"/>
                  </a:cubicBezTo>
                  <a:cubicBezTo>
                    <a:pt x="78" y="141"/>
                    <a:pt x="78" y="141"/>
                    <a:pt x="78" y="141"/>
                  </a:cubicBezTo>
                  <a:close/>
                  <a:moveTo>
                    <a:pt x="48" y="54"/>
                  </a:moveTo>
                  <a:cubicBezTo>
                    <a:pt x="30" y="54"/>
                    <a:pt x="19" y="71"/>
                    <a:pt x="19" y="90"/>
                  </a:cubicBezTo>
                  <a:cubicBezTo>
                    <a:pt x="19" y="110"/>
                    <a:pt x="29" y="127"/>
                    <a:pt x="47" y="127"/>
                  </a:cubicBezTo>
                  <a:cubicBezTo>
                    <a:pt x="64" y="127"/>
                    <a:pt x="75" y="110"/>
                    <a:pt x="75" y="90"/>
                  </a:cubicBezTo>
                  <a:cubicBezTo>
                    <a:pt x="76" y="71"/>
                    <a:pt x="66" y="54"/>
                    <a:pt x="48" y="54"/>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Freeform 49">
              <a:extLst>
                <a:ext uri="{FF2B5EF4-FFF2-40B4-BE49-F238E27FC236}">
                  <a16:creationId xmlns:a16="http://schemas.microsoft.com/office/drawing/2014/main" id="{0E426658-42CE-4CFA-9C79-3A40251C8AD6}"/>
                </a:ext>
              </a:extLst>
            </p:cNvPr>
            <p:cNvSpPr>
              <a:spLocks/>
            </p:cNvSpPr>
            <p:nvPr/>
          </p:nvSpPr>
          <p:spPr bwMode="gray">
            <a:xfrm>
              <a:off x="3209926" y="152400"/>
              <a:ext cx="53975" cy="117475"/>
            </a:xfrm>
            <a:custGeom>
              <a:avLst/>
              <a:gdLst>
                <a:gd name="T0" fmla="*/ 61 w 64"/>
                <a:gd name="T1" fmla="*/ 18 h 142"/>
                <a:gd name="T2" fmla="*/ 49 w 64"/>
                <a:gd name="T3" fmla="*/ 15 h 142"/>
                <a:gd name="T4" fmla="*/ 36 w 64"/>
                <a:gd name="T5" fmla="*/ 21 h 142"/>
                <a:gd name="T6" fmla="*/ 34 w 64"/>
                <a:gd name="T7" fmla="*/ 35 h 142"/>
                <a:gd name="T8" fmla="*/ 34 w 64"/>
                <a:gd name="T9" fmla="*/ 43 h 142"/>
                <a:gd name="T10" fmla="*/ 59 w 64"/>
                <a:gd name="T11" fmla="*/ 43 h 142"/>
                <a:gd name="T12" fmla="*/ 59 w 64"/>
                <a:gd name="T13" fmla="*/ 57 h 142"/>
                <a:gd name="T14" fmla="*/ 34 w 64"/>
                <a:gd name="T15" fmla="*/ 57 h 142"/>
                <a:gd name="T16" fmla="*/ 34 w 64"/>
                <a:gd name="T17" fmla="*/ 142 h 142"/>
                <a:gd name="T18" fmla="*/ 15 w 64"/>
                <a:gd name="T19" fmla="*/ 142 h 142"/>
                <a:gd name="T20" fmla="*/ 15 w 64"/>
                <a:gd name="T21" fmla="*/ 57 h 142"/>
                <a:gd name="T22" fmla="*/ 0 w 64"/>
                <a:gd name="T23" fmla="*/ 57 h 142"/>
                <a:gd name="T24" fmla="*/ 0 w 64"/>
                <a:gd name="T25" fmla="*/ 43 h 142"/>
                <a:gd name="T26" fmla="*/ 15 w 64"/>
                <a:gd name="T27" fmla="*/ 43 h 142"/>
                <a:gd name="T28" fmla="*/ 15 w 64"/>
                <a:gd name="T29" fmla="*/ 32 h 142"/>
                <a:gd name="T30" fmla="*/ 22 w 64"/>
                <a:gd name="T31" fmla="*/ 9 h 142"/>
                <a:gd name="T32" fmla="*/ 45 w 64"/>
                <a:gd name="T33" fmla="*/ 0 h 142"/>
                <a:gd name="T34" fmla="*/ 64 w 64"/>
                <a:gd name="T35" fmla="*/ 4 h 142"/>
                <a:gd name="T36" fmla="*/ 61 w 64"/>
                <a:gd name="T37" fmla="*/ 1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 h="142">
                  <a:moveTo>
                    <a:pt x="61" y="18"/>
                  </a:moveTo>
                  <a:cubicBezTo>
                    <a:pt x="61" y="18"/>
                    <a:pt x="55" y="15"/>
                    <a:pt x="49" y="15"/>
                  </a:cubicBezTo>
                  <a:cubicBezTo>
                    <a:pt x="43" y="15"/>
                    <a:pt x="39" y="17"/>
                    <a:pt x="36" y="21"/>
                  </a:cubicBezTo>
                  <a:cubicBezTo>
                    <a:pt x="34" y="24"/>
                    <a:pt x="34" y="29"/>
                    <a:pt x="34" y="35"/>
                  </a:cubicBezTo>
                  <a:cubicBezTo>
                    <a:pt x="34" y="43"/>
                    <a:pt x="34" y="43"/>
                    <a:pt x="34" y="43"/>
                  </a:cubicBezTo>
                  <a:cubicBezTo>
                    <a:pt x="59" y="43"/>
                    <a:pt x="59" y="43"/>
                    <a:pt x="59" y="43"/>
                  </a:cubicBezTo>
                  <a:cubicBezTo>
                    <a:pt x="59" y="57"/>
                    <a:pt x="59" y="57"/>
                    <a:pt x="59" y="57"/>
                  </a:cubicBezTo>
                  <a:cubicBezTo>
                    <a:pt x="34" y="57"/>
                    <a:pt x="34" y="57"/>
                    <a:pt x="34" y="57"/>
                  </a:cubicBezTo>
                  <a:cubicBezTo>
                    <a:pt x="34" y="142"/>
                    <a:pt x="34" y="142"/>
                    <a:pt x="34" y="142"/>
                  </a:cubicBezTo>
                  <a:cubicBezTo>
                    <a:pt x="15" y="142"/>
                    <a:pt x="15" y="142"/>
                    <a:pt x="15" y="142"/>
                  </a:cubicBezTo>
                  <a:cubicBezTo>
                    <a:pt x="15" y="57"/>
                    <a:pt x="15" y="57"/>
                    <a:pt x="15" y="57"/>
                  </a:cubicBezTo>
                  <a:cubicBezTo>
                    <a:pt x="0" y="57"/>
                    <a:pt x="0" y="57"/>
                    <a:pt x="0" y="57"/>
                  </a:cubicBezTo>
                  <a:cubicBezTo>
                    <a:pt x="0" y="43"/>
                    <a:pt x="0" y="43"/>
                    <a:pt x="0" y="43"/>
                  </a:cubicBezTo>
                  <a:cubicBezTo>
                    <a:pt x="15" y="43"/>
                    <a:pt x="15" y="43"/>
                    <a:pt x="15" y="43"/>
                  </a:cubicBezTo>
                  <a:cubicBezTo>
                    <a:pt x="15" y="32"/>
                    <a:pt x="15" y="32"/>
                    <a:pt x="15" y="32"/>
                  </a:cubicBezTo>
                  <a:cubicBezTo>
                    <a:pt x="15" y="21"/>
                    <a:pt x="18" y="14"/>
                    <a:pt x="22" y="9"/>
                  </a:cubicBezTo>
                  <a:cubicBezTo>
                    <a:pt x="27" y="4"/>
                    <a:pt x="34" y="0"/>
                    <a:pt x="45" y="0"/>
                  </a:cubicBezTo>
                  <a:cubicBezTo>
                    <a:pt x="55" y="0"/>
                    <a:pt x="62" y="3"/>
                    <a:pt x="64" y="4"/>
                  </a:cubicBezTo>
                  <a:lnTo>
                    <a:pt x="61" y="18"/>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50">
              <a:extLst>
                <a:ext uri="{FF2B5EF4-FFF2-40B4-BE49-F238E27FC236}">
                  <a16:creationId xmlns:a16="http://schemas.microsoft.com/office/drawing/2014/main" id="{8B1D0F47-BA80-466B-890A-7AFAA099276F}"/>
                </a:ext>
              </a:extLst>
            </p:cNvPr>
            <p:cNvSpPr>
              <a:spLocks/>
            </p:cNvSpPr>
            <p:nvPr/>
          </p:nvSpPr>
          <p:spPr bwMode="gray">
            <a:xfrm>
              <a:off x="3270251" y="185738"/>
              <a:ext cx="46038"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51">
              <a:extLst>
                <a:ext uri="{FF2B5EF4-FFF2-40B4-BE49-F238E27FC236}">
                  <a16:creationId xmlns:a16="http://schemas.microsoft.com/office/drawing/2014/main" id="{9CC49CFE-C30A-45D7-9150-7EE856DA7C2E}"/>
                </a:ext>
              </a:extLst>
            </p:cNvPr>
            <p:cNvSpPr>
              <a:spLocks noEditPoints="1"/>
            </p:cNvSpPr>
            <p:nvPr/>
          </p:nvSpPr>
          <p:spPr bwMode="gray">
            <a:xfrm>
              <a:off x="3321051" y="185738"/>
              <a:ext cx="79375" cy="85725"/>
            </a:xfrm>
            <a:custGeom>
              <a:avLst/>
              <a:gdLst>
                <a:gd name="T0" fmla="*/ 48 w 96"/>
                <a:gd name="T1" fmla="*/ 102 h 102"/>
                <a:gd name="T2" fmla="*/ 0 w 96"/>
                <a:gd name="T3" fmla="*/ 51 h 102"/>
                <a:gd name="T4" fmla="*/ 48 w 96"/>
                <a:gd name="T5" fmla="*/ 0 h 102"/>
                <a:gd name="T6" fmla="*/ 96 w 96"/>
                <a:gd name="T7" fmla="*/ 51 h 102"/>
                <a:gd name="T8" fmla="*/ 48 w 96"/>
                <a:gd name="T9" fmla="*/ 102 h 102"/>
                <a:gd name="T10" fmla="*/ 48 w 96"/>
                <a:gd name="T11" fmla="*/ 14 h 102"/>
                <a:gd name="T12" fmla="*/ 20 w 96"/>
                <a:gd name="T13" fmla="*/ 51 h 102"/>
                <a:gd name="T14" fmla="*/ 48 w 96"/>
                <a:gd name="T15" fmla="*/ 88 h 102"/>
                <a:gd name="T16" fmla="*/ 77 w 96"/>
                <a:gd name="T17" fmla="*/ 51 h 102"/>
                <a:gd name="T18" fmla="*/ 48 w 96"/>
                <a:gd name="T19" fmla="*/ 14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102">
                  <a:moveTo>
                    <a:pt x="48" y="102"/>
                  </a:moveTo>
                  <a:cubicBezTo>
                    <a:pt x="20" y="102"/>
                    <a:pt x="0" y="82"/>
                    <a:pt x="0" y="51"/>
                  </a:cubicBezTo>
                  <a:cubicBezTo>
                    <a:pt x="0" y="20"/>
                    <a:pt x="20" y="0"/>
                    <a:pt x="48" y="0"/>
                  </a:cubicBezTo>
                  <a:cubicBezTo>
                    <a:pt x="77" y="0"/>
                    <a:pt x="96" y="20"/>
                    <a:pt x="96" y="51"/>
                  </a:cubicBezTo>
                  <a:cubicBezTo>
                    <a:pt x="96" y="82"/>
                    <a:pt x="77" y="102"/>
                    <a:pt x="48" y="102"/>
                  </a:cubicBezTo>
                  <a:close/>
                  <a:moveTo>
                    <a:pt x="48" y="14"/>
                  </a:moveTo>
                  <a:cubicBezTo>
                    <a:pt x="30" y="14"/>
                    <a:pt x="20" y="29"/>
                    <a:pt x="20" y="51"/>
                  </a:cubicBezTo>
                  <a:cubicBezTo>
                    <a:pt x="20" y="72"/>
                    <a:pt x="30" y="88"/>
                    <a:pt x="48" y="88"/>
                  </a:cubicBezTo>
                  <a:cubicBezTo>
                    <a:pt x="67" y="88"/>
                    <a:pt x="77" y="72"/>
                    <a:pt x="77" y="51"/>
                  </a:cubicBezTo>
                  <a:cubicBezTo>
                    <a:pt x="77" y="29"/>
                    <a:pt x="67" y="14"/>
                    <a:pt x="48" y="14"/>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52">
              <a:extLst>
                <a:ext uri="{FF2B5EF4-FFF2-40B4-BE49-F238E27FC236}">
                  <a16:creationId xmlns:a16="http://schemas.microsoft.com/office/drawing/2014/main" id="{A40FE52E-7390-4224-981F-5B9B6DC75BAE}"/>
                </a:ext>
              </a:extLst>
            </p:cNvPr>
            <p:cNvSpPr>
              <a:spLocks/>
            </p:cNvSpPr>
            <p:nvPr/>
          </p:nvSpPr>
          <p:spPr bwMode="gray">
            <a:xfrm>
              <a:off x="3419476" y="185738"/>
              <a:ext cx="117475" cy="84138"/>
            </a:xfrm>
            <a:custGeom>
              <a:avLst/>
              <a:gdLst>
                <a:gd name="T0" fmla="*/ 123 w 142"/>
                <a:gd name="T1" fmla="*/ 101 h 101"/>
                <a:gd name="T2" fmla="*/ 123 w 142"/>
                <a:gd name="T3" fmla="*/ 39 h 101"/>
                <a:gd name="T4" fmla="*/ 106 w 142"/>
                <a:gd name="T5" fmla="*/ 16 h 101"/>
                <a:gd name="T6" fmla="*/ 80 w 142"/>
                <a:gd name="T7" fmla="*/ 41 h 101"/>
                <a:gd name="T8" fmla="*/ 80 w 142"/>
                <a:gd name="T9" fmla="*/ 101 h 101"/>
                <a:gd name="T10" fmla="*/ 62 w 142"/>
                <a:gd name="T11" fmla="*/ 101 h 101"/>
                <a:gd name="T12" fmla="*/ 62 w 142"/>
                <a:gd name="T13" fmla="*/ 39 h 101"/>
                <a:gd name="T14" fmla="*/ 44 w 142"/>
                <a:gd name="T15" fmla="*/ 16 h 101"/>
                <a:gd name="T16" fmla="*/ 19 w 142"/>
                <a:gd name="T17" fmla="*/ 41 h 101"/>
                <a:gd name="T18" fmla="*/ 19 w 142"/>
                <a:gd name="T19" fmla="*/ 101 h 101"/>
                <a:gd name="T20" fmla="*/ 0 w 142"/>
                <a:gd name="T21" fmla="*/ 101 h 101"/>
                <a:gd name="T22" fmla="*/ 0 w 142"/>
                <a:gd name="T23" fmla="*/ 2 h 101"/>
                <a:gd name="T24" fmla="*/ 18 w 142"/>
                <a:gd name="T25" fmla="*/ 2 h 101"/>
                <a:gd name="T26" fmla="*/ 19 w 142"/>
                <a:gd name="T27" fmla="*/ 20 h 101"/>
                <a:gd name="T28" fmla="*/ 51 w 142"/>
                <a:gd name="T29" fmla="*/ 0 h 101"/>
                <a:gd name="T30" fmla="*/ 79 w 142"/>
                <a:gd name="T31" fmla="*/ 21 h 101"/>
                <a:gd name="T32" fmla="*/ 112 w 142"/>
                <a:gd name="T33" fmla="*/ 0 h 101"/>
                <a:gd name="T34" fmla="*/ 142 w 142"/>
                <a:gd name="T35" fmla="*/ 34 h 101"/>
                <a:gd name="T36" fmla="*/ 142 w 142"/>
                <a:gd name="T37" fmla="*/ 101 h 101"/>
                <a:gd name="T38" fmla="*/ 123 w 142"/>
                <a:gd name="T39"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2" h="101">
                  <a:moveTo>
                    <a:pt x="123" y="101"/>
                  </a:moveTo>
                  <a:cubicBezTo>
                    <a:pt x="123" y="39"/>
                    <a:pt x="123" y="39"/>
                    <a:pt x="123" y="39"/>
                  </a:cubicBezTo>
                  <a:cubicBezTo>
                    <a:pt x="123" y="26"/>
                    <a:pt x="120" y="16"/>
                    <a:pt x="106" y="16"/>
                  </a:cubicBezTo>
                  <a:cubicBezTo>
                    <a:pt x="91" y="16"/>
                    <a:pt x="81" y="34"/>
                    <a:pt x="80" y="41"/>
                  </a:cubicBezTo>
                  <a:cubicBezTo>
                    <a:pt x="80" y="101"/>
                    <a:pt x="80" y="101"/>
                    <a:pt x="80" y="101"/>
                  </a:cubicBezTo>
                  <a:cubicBezTo>
                    <a:pt x="62" y="101"/>
                    <a:pt x="62" y="101"/>
                    <a:pt x="62" y="101"/>
                  </a:cubicBezTo>
                  <a:cubicBezTo>
                    <a:pt x="62" y="39"/>
                    <a:pt x="62" y="39"/>
                    <a:pt x="62" y="39"/>
                  </a:cubicBezTo>
                  <a:cubicBezTo>
                    <a:pt x="62" y="26"/>
                    <a:pt x="59" y="16"/>
                    <a:pt x="44" y="16"/>
                  </a:cubicBezTo>
                  <a:cubicBezTo>
                    <a:pt x="30" y="16"/>
                    <a:pt x="20" y="34"/>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5" y="9"/>
                    <a:pt x="37" y="0"/>
                    <a:pt x="51" y="0"/>
                  </a:cubicBezTo>
                  <a:cubicBezTo>
                    <a:pt x="64" y="0"/>
                    <a:pt x="75" y="6"/>
                    <a:pt x="79" y="21"/>
                  </a:cubicBezTo>
                  <a:cubicBezTo>
                    <a:pt x="86" y="9"/>
                    <a:pt x="98" y="0"/>
                    <a:pt x="112" y="0"/>
                  </a:cubicBezTo>
                  <a:cubicBezTo>
                    <a:pt x="128" y="0"/>
                    <a:pt x="142" y="9"/>
                    <a:pt x="142" y="34"/>
                  </a:cubicBezTo>
                  <a:cubicBezTo>
                    <a:pt x="142" y="101"/>
                    <a:pt x="142" y="101"/>
                    <a:pt x="142" y="101"/>
                  </a:cubicBezTo>
                  <a:cubicBezTo>
                    <a:pt x="123" y="101"/>
                    <a:pt x="123" y="101"/>
                    <a:pt x="123" y="101"/>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53">
              <a:extLst>
                <a:ext uri="{FF2B5EF4-FFF2-40B4-BE49-F238E27FC236}">
                  <a16:creationId xmlns:a16="http://schemas.microsoft.com/office/drawing/2014/main" id="{225F0FE3-9380-41E3-A971-A1DC24E451B0}"/>
                </a:ext>
              </a:extLst>
            </p:cNvPr>
            <p:cNvSpPr>
              <a:spLocks/>
            </p:cNvSpPr>
            <p:nvPr/>
          </p:nvSpPr>
          <p:spPr bwMode="gray">
            <a:xfrm>
              <a:off x="3594101" y="157163"/>
              <a:ext cx="69850" cy="112713"/>
            </a:xfrm>
            <a:custGeom>
              <a:avLst/>
              <a:gdLst>
                <a:gd name="T0" fmla="*/ 0 w 44"/>
                <a:gd name="T1" fmla="*/ 71 h 71"/>
                <a:gd name="T2" fmla="*/ 0 w 44"/>
                <a:gd name="T3" fmla="*/ 0 h 71"/>
                <a:gd name="T4" fmla="*/ 43 w 44"/>
                <a:gd name="T5" fmla="*/ 0 h 71"/>
                <a:gd name="T6" fmla="*/ 43 w 44"/>
                <a:gd name="T7" fmla="*/ 8 h 71"/>
                <a:gd name="T8" fmla="*/ 10 w 44"/>
                <a:gd name="T9" fmla="*/ 8 h 71"/>
                <a:gd name="T10" fmla="*/ 10 w 44"/>
                <a:gd name="T11" fmla="*/ 29 h 71"/>
                <a:gd name="T12" fmla="*/ 41 w 44"/>
                <a:gd name="T13" fmla="*/ 29 h 71"/>
                <a:gd name="T14" fmla="*/ 41 w 44"/>
                <a:gd name="T15" fmla="*/ 38 h 71"/>
                <a:gd name="T16" fmla="*/ 10 w 44"/>
                <a:gd name="T17" fmla="*/ 38 h 71"/>
                <a:gd name="T18" fmla="*/ 10 w 44"/>
                <a:gd name="T19" fmla="*/ 62 h 71"/>
                <a:gd name="T20" fmla="*/ 44 w 44"/>
                <a:gd name="T21" fmla="*/ 62 h 71"/>
                <a:gd name="T22" fmla="*/ 44 w 44"/>
                <a:gd name="T23" fmla="*/ 71 h 71"/>
                <a:gd name="T24" fmla="*/ 0 w 44"/>
                <a:gd name="T25" fmla="*/ 71 h 71"/>
                <a:gd name="T26" fmla="*/ 0 w 44"/>
                <a:gd name="T27"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71">
                  <a:moveTo>
                    <a:pt x="0" y="71"/>
                  </a:moveTo>
                  <a:lnTo>
                    <a:pt x="0" y="0"/>
                  </a:lnTo>
                  <a:lnTo>
                    <a:pt x="43" y="0"/>
                  </a:lnTo>
                  <a:lnTo>
                    <a:pt x="43" y="8"/>
                  </a:lnTo>
                  <a:lnTo>
                    <a:pt x="10" y="8"/>
                  </a:lnTo>
                  <a:lnTo>
                    <a:pt x="10" y="29"/>
                  </a:lnTo>
                  <a:lnTo>
                    <a:pt x="41" y="29"/>
                  </a:lnTo>
                  <a:lnTo>
                    <a:pt x="41" y="38"/>
                  </a:lnTo>
                  <a:lnTo>
                    <a:pt x="10" y="38"/>
                  </a:lnTo>
                  <a:lnTo>
                    <a:pt x="10" y="62"/>
                  </a:lnTo>
                  <a:lnTo>
                    <a:pt x="44" y="62"/>
                  </a:lnTo>
                  <a:lnTo>
                    <a:pt x="44" y="71"/>
                  </a:lnTo>
                  <a:lnTo>
                    <a:pt x="0" y="71"/>
                  </a:lnTo>
                  <a:lnTo>
                    <a:pt x="0" y="71"/>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54">
              <a:extLst>
                <a:ext uri="{FF2B5EF4-FFF2-40B4-BE49-F238E27FC236}">
                  <a16:creationId xmlns:a16="http://schemas.microsoft.com/office/drawing/2014/main" id="{6AA00411-4F40-4847-97A9-4AB47DD95393}"/>
                </a:ext>
              </a:extLst>
            </p:cNvPr>
            <p:cNvSpPr>
              <a:spLocks/>
            </p:cNvSpPr>
            <p:nvPr/>
          </p:nvSpPr>
          <p:spPr bwMode="gray">
            <a:xfrm>
              <a:off x="3671888" y="188913"/>
              <a:ext cx="77788" cy="80963"/>
            </a:xfrm>
            <a:custGeom>
              <a:avLst/>
              <a:gdLst>
                <a:gd name="T0" fmla="*/ 38 w 49"/>
                <a:gd name="T1" fmla="*/ 51 h 51"/>
                <a:gd name="T2" fmla="*/ 24 w 49"/>
                <a:gd name="T3" fmla="*/ 30 h 51"/>
                <a:gd name="T4" fmla="*/ 11 w 49"/>
                <a:gd name="T5" fmla="*/ 51 h 51"/>
                <a:gd name="T6" fmla="*/ 0 w 49"/>
                <a:gd name="T7" fmla="*/ 51 h 51"/>
                <a:gd name="T8" fmla="*/ 18 w 49"/>
                <a:gd name="T9" fmla="*/ 25 h 51"/>
                <a:gd name="T10" fmla="*/ 1 w 49"/>
                <a:gd name="T11" fmla="*/ 0 h 51"/>
                <a:gd name="T12" fmla="*/ 12 w 49"/>
                <a:gd name="T13" fmla="*/ 0 h 51"/>
                <a:gd name="T14" fmla="*/ 25 w 49"/>
                <a:gd name="T15" fmla="*/ 19 h 51"/>
                <a:gd name="T16" fmla="*/ 37 w 49"/>
                <a:gd name="T17" fmla="*/ 0 h 51"/>
                <a:gd name="T18" fmla="*/ 48 w 49"/>
                <a:gd name="T19" fmla="*/ 0 h 51"/>
                <a:gd name="T20" fmla="*/ 30 w 49"/>
                <a:gd name="T21" fmla="*/ 25 h 51"/>
                <a:gd name="T22" fmla="*/ 49 w 49"/>
                <a:gd name="T23" fmla="*/ 51 h 51"/>
                <a:gd name="T24" fmla="*/ 38 w 49"/>
                <a:gd name="T2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1">
                  <a:moveTo>
                    <a:pt x="38" y="51"/>
                  </a:moveTo>
                  <a:lnTo>
                    <a:pt x="24" y="30"/>
                  </a:lnTo>
                  <a:lnTo>
                    <a:pt x="11" y="51"/>
                  </a:lnTo>
                  <a:lnTo>
                    <a:pt x="0" y="51"/>
                  </a:lnTo>
                  <a:lnTo>
                    <a:pt x="18" y="25"/>
                  </a:lnTo>
                  <a:lnTo>
                    <a:pt x="1" y="0"/>
                  </a:lnTo>
                  <a:lnTo>
                    <a:pt x="12" y="0"/>
                  </a:lnTo>
                  <a:lnTo>
                    <a:pt x="25" y="19"/>
                  </a:lnTo>
                  <a:lnTo>
                    <a:pt x="37" y="0"/>
                  </a:lnTo>
                  <a:lnTo>
                    <a:pt x="48" y="0"/>
                  </a:lnTo>
                  <a:lnTo>
                    <a:pt x="30" y="25"/>
                  </a:lnTo>
                  <a:lnTo>
                    <a:pt x="49" y="51"/>
                  </a:lnTo>
                  <a:lnTo>
                    <a:pt x="38" y="51"/>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55">
              <a:extLst>
                <a:ext uri="{FF2B5EF4-FFF2-40B4-BE49-F238E27FC236}">
                  <a16:creationId xmlns:a16="http://schemas.microsoft.com/office/drawing/2014/main" id="{5C5F2C34-52CC-46A3-8253-9C9F98D87E30}"/>
                </a:ext>
              </a:extLst>
            </p:cNvPr>
            <p:cNvSpPr>
              <a:spLocks noEditPoints="1"/>
            </p:cNvSpPr>
            <p:nvPr/>
          </p:nvSpPr>
          <p:spPr bwMode="gray">
            <a:xfrm>
              <a:off x="3763963" y="185738"/>
              <a:ext cx="77788" cy="114300"/>
            </a:xfrm>
            <a:custGeom>
              <a:avLst/>
              <a:gdLst>
                <a:gd name="T0" fmla="*/ 49 w 94"/>
                <a:gd name="T1" fmla="*/ 102 h 136"/>
                <a:gd name="T2" fmla="*/ 18 w 94"/>
                <a:gd name="T3" fmla="*/ 85 h 136"/>
                <a:gd name="T4" fmla="*/ 18 w 94"/>
                <a:gd name="T5" fmla="*/ 136 h 136"/>
                <a:gd name="T6" fmla="*/ 0 w 94"/>
                <a:gd name="T7" fmla="*/ 136 h 136"/>
                <a:gd name="T8" fmla="*/ 0 w 94"/>
                <a:gd name="T9" fmla="*/ 1 h 136"/>
                <a:gd name="T10" fmla="*/ 17 w 94"/>
                <a:gd name="T11" fmla="*/ 1 h 136"/>
                <a:gd name="T12" fmla="*/ 18 w 94"/>
                <a:gd name="T13" fmla="*/ 17 h 136"/>
                <a:gd name="T14" fmla="*/ 51 w 94"/>
                <a:gd name="T15" fmla="*/ 0 h 136"/>
                <a:gd name="T16" fmla="*/ 94 w 94"/>
                <a:gd name="T17" fmla="*/ 51 h 136"/>
                <a:gd name="T18" fmla="*/ 49 w 94"/>
                <a:gd name="T19" fmla="*/ 102 h 136"/>
                <a:gd name="T20" fmla="*/ 46 w 94"/>
                <a:gd name="T21" fmla="*/ 14 h 136"/>
                <a:gd name="T22" fmla="*/ 17 w 94"/>
                <a:gd name="T23" fmla="*/ 50 h 136"/>
                <a:gd name="T24" fmla="*/ 45 w 94"/>
                <a:gd name="T25" fmla="*/ 87 h 136"/>
                <a:gd name="T26" fmla="*/ 74 w 94"/>
                <a:gd name="T27" fmla="*/ 50 h 136"/>
                <a:gd name="T28" fmla="*/ 46 w 94"/>
                <a:gd name="T29" fmla="*/ 1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36">
                  <a:moveTo>
                    <a:pt x="49" y="102"/>
                  </a:moveTo>
                  <a:cubicBezTo>
                    <a:pt x="29" y="102"/>
                    <a:pt x="21" y="89"/>
                    <a:pt x="18" y="85"/>
                  </a:cubicBezTo>
                  <a:cubicBezTo>
                    <a:pt x="18" y="136"/>
                    <a:pt x="18" y="136"/>
                    <a:pt x="18" y="136"/>
                  </a:cubicBezTo>
                  <a:cubicBezTo>
                    <a:pt x="0" y="136"/>
                    <a:pt x="0" y="136"/>
                    <a:pt x="0" y="136"/>
                  </a:cubicBezTo>
                  <a:cubicBezTo>
                    <a:pt x="0" y="1"/>
                    <a:pt x="0" y="1"/>
                    <a:pt x="0" y="1"/>
                  </a:cubicBezTo>
                  <a:cubicBezTo>
                    <a:pt x="17" y="1"/>
                    <a:pt x="17" y="1"/>
                    <a:pt x="17" y="1"/>
                  </a:cubicBezTo>
                  <a:cubicBezTo>
                    <a:pt x="18" y="17"/>
                    <a:pt x="18" y="17"/>
                    <a:pt x="18" y="17"/>
                  </a:cubicBezTo>
                  <a:cubicBezTo>
                    <a:pt x="20" y="15"/>
                    <a:pt x="30" y="0"/>
                    <a:pt x="51" y="0"/>
                  </a:cubicBezTo>
                  <a:cubicBezTo>
                    <a:pt x="78" y="0"/>
                    <a:pt x="94" y="21"/>
                    <a:pt x="94" y="51"/>
                  </a:cubicBezTo>
                  <a:cubicBezTo>
                    <a:pt x="93" y="81"/>
                    <a:pt x="75" y="102"/>
                    <a:pt x="49" y="102"/>
                  </a:cubicBezTo>
                  <a:close/>
                  <a:moveTo>
                    <a:pt x="46" y="14"/>
                  </a:moveTo>
                  <a:cubicBezTo>
                    <a:pt x="29" y="14"/>
                    <a:pt x="17" y="31"/>
                    <a:pt x="17" y="50"/>
                  </a:cubicBezTo>
                  <a:cubicBezTo>
                    <a:pt x="17" y="70"/>
                    <a:pt x="28" y="87"/>
                    <a:pt x="45" y="87"/>
                  </a:cubicBezTo>
                  <a:cubicBezTo>
                    <a:pt x="62" y="87"/>
                    <a:pt x="74" y="70"/>
                    <a:pt x="74" y="50"/>
                  </a:cubicBezTo>
                  <a:cubicBezTo>
                    <a:pt x="74" y="31"/>
                    <a:pt x="63" y="14"/>
                    <a:pt x="46" y="14"/>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56">
              <a:extLst>
                <a:ext uri="{FF2B5EF4-FFF2-40B4-BE49-F238E27FC236}">
                  <a16:creationId xmlns:a16="http://schemas.microsoft.com/office/drawing/2014/main" id="{F3FA3044-1824-4008-9D96-843FADC68A83}"/>
                </a:ext>
              </a:extLst>
            </p:cNvPr>
            <p:cNvSpPr>
              <a:spLocks noEditPoints="1"/>
            </p:cNvSpPr>
            <p:nvPr/>
          </p:nvSpPr>
          <p:spPr bwMode="gray">
            <a:xfrm>
              <a:off x="3852863"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5" y="14"/>
                    <a:pt x="46" y="14"/>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57">
              <a:extLst>
                <a:ext uri="{FF2B5EF4-FFF2-40B4-BE49-F238E27FC236}">
                  <a16:creationId xmlns:a16="http://schemas.microsoft.com/office/drawing/2014/main" id="{741F03E7-CEFB-463E-B41D-FAFD19AFB475}"/>
                </a:ext>
              </a:extLst>
            </p:cNvPr>
            <p:cNvSpPr>
              <a:spLocks/>
            </p:cNvSpPr>
            <p:nvPr/>
          </p:nvSpPr>
          <p:spPr bwMode="gray">
            <a:xfrm>
              <a:off x="3946526" y="185738"/>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58">
              <a:extLst>
                <a:ext uri="{FF2B5EF4-FFF2-40B4-BE49-F238E27FC236}">
                  <a16:creationId xmlns:a16="http://schemas.microsoft.com/office/drawing/2014/main" id="{72E0C9EC-4353-4470-9B5B-8020BB524814}"/>
                </a:ext>
              </a:extLst>
            </p:cNvPr>
            <p:cNvSpPr>
              <a:spLocks noEditPoints="1"/>
            </p:cNvSpPr>
            <p:nvPr/>
          </p:nvSpPr>
          <p:spPr bwMode="gray">
            <a:xfrm>
              <a:off x="4005263" y="150813"/>
              <a:ext cx="20638" cy="119063"/>
            </a:xfrm>
            <a:custGeom>
              <a:avLst/>
              <a:gdLst>
                <a:gd name="T0" fmla="*/ 13 w 26"/>
                <a:gd name="T1" fmla="*/ 25 h 144"/>
                <a:gd name="T2" fmla="*/ 0 w 26"/>
                <a:gd name="T3" fmla="*/ 13 h 144"/>
                <a:gd name="T4" fmla="*/ 13 w 26"/>
                <a:gd name="T5" fmla="*/ 0 h 144"/>
                <a:gd name="T6" fmla="*/ 26 w 26"/>
                <a:gd name="T7" fmla="*/ 12 h 144"/>
                <a:gd name="T8" fmla="*/ 13 w 26"/>
                <a:gd name="T9" fmla="*/ 25 h 144"/>
                <a:gd name="T10" fmla="*/ 3 w 26"/>
                <a:gd name="T11" fmla="*/ 144 h 144"/>
                <a:gd name="T12" fmla="*/ 3 w 26"/>
                <a:gd name="T13" fmla="*/ 45 h 144"/>
                <a:gd name="T14" fmla="*/ 22 w 26"/>
                <a:gd name="T15" fmla="*/ 45 h 144"/>
                <a:gd name="T16" fmla="*/ 22 w 26"/>
                <a:gd name="T17" fmla="*/ 144 h 144"/>
                <a:gd name="T18" fmla="*/ 3 w 26"/>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4">
                  <a:moveTo>
                    <a:pt x="13" y="25"/>
                  </a:moveTo>
                  <a:cubicBezTo>
                    <a:pt x="6" y="25"/>
                    <a:pt x="0" y="20"/>
                    <a:pt x="0" y="13"/>
                  </a:cubicBezTo>
                  <a:cubicBezTo>
                    <a:pt x="0" y="6"/>
                    <a:pt x="6" y="0"/>
                    <a:pt x="13" y="0"/>
                  </a:cubicBezTo>
                  <a:cubicBezTo>
                    <a:pt x="20" y="0"/>
                    <a:pt x="26" y="6"/>
                    <a:pt x="26" y="12"/>
                  </a:cubicBezTo>
                  <a:cubicBezTo>
                    <a:pt x="26" y="19"/>
                    <a:pt x="20" y="25"/>
                    <a:pt x="13"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59">
              <a:extLst>
                <a:ext uri="{FF2B5EF4-FFF2-40B4-BE49-F238E27FC236}">
                  <a16:creationId xmlns:a16="http://schemas.microsoft.com/office/drawing/2014/main" id="{98B83E80-EEA6-4BB3-ABCB-5F9325CBE139}"/>
                </a:ext>
              </a:extLst>
            </p:cNvPr>
            <p:cNvSpPr>
              <a:spLocks noEditPoints="1"/>
            </p:cNvSpPr>
            <p:nvPr/>
          </p:nvSpPr>
          <p:spPr bwMode="gray">
            <a:xfrm>
              <a:off x="4041776"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60">
              <a:extLst>
                <a:ext uri="{FF2B5EF4-FFF2-40B4-BE49-F238E27FC236}">
                  <a16:creationId xmlns:a16="http://schemas.microsoft.com/office/drawing/2014/main" id="{FE827C06-4B96-4A16-AD13-91F144096E7D}"/>
                </a:ext>
              </a:extLst>
            </p:cNvPr>
            <p:cNvSpPr>
              <a:spLocks/>
            </p:cNvSpPr>
            <p:nvPr/>
          </p:nvSpPr>
          <p:spPr bwMode="gray">
            <a:xfrm>
              <a:off x="4135438" y="185738"/>
              <a:ext cx="69850" cy="84138"/>
            </a:xfrm>
            <a:custGeom>
              <a:avLst/>
              <a:gdLst>
                <a:gd name="T0" fmla="*/ 65 w 84"/>
                <a:gd name="T1" fmla="*/ 101 h 101"/>
                <a:gd name="T2" fmla="*/ 65 w 84"/>
                <a:gd name="T3" fmla="*/ 41 h 101"/>
                <a:gd name="T4" fmla="*/ 45 w 84"/>
                <a:gd name="T5" fmla="*/ 16 h 101"/>
                <a:gd name="T6" fmla="*/ 19 w 84"/>
                <a:gd name="T7" fmla="*/ 41 h 101"/>
                <a:gd name="T8" fmla="*/ 19 w 84"/>
                <a:gd name="T9" fmla="*/ 101 h 101"/>
                <a:gd name="T10" fmla="*/ 0 w 84"/>
                <a:gd name="T11" fmla="*/ 101 h 101"/>
                <a:gd name="T12" fmla="*/ 0 w 84"/>
                <a:gd name="T13" fmla="*/ 2 h 101"/>
                <a:gd name="T14" fmla="*/ 18 w 84"/>
                <a:gd name="T15" fmla="*/ 2 h 101"/>
                <a:gd name="T16" fmla="*/ 19 w 84"/>
                <a:gd name="T17" fmla="*/ 20 h 101"/>
                <a:gd name="T18" fmla="*/ 52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1"/>
                    <a:pt x="65" y="41"/>
                    <a:pt x="65" y="41"/>
                  </a:cubicBezTo>
                  <a:cubicBezTo>
                    <a:pt x="65" y="26"/>
                    <a:pt x="60" y="16"/>
                    <a:pt x="45" y="16"/>
                  </a:cubicBezTo>
                  <a:cubicBezTo>
                    <a:pt x="30" y="16"/>
                    <a:pt x="21" y="32"/>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2" y="0"/>
                  </a:cubicBezTo>
                  <a:cubicBezTo>
                    <a:pt x="71" y="0"/>
                    <a:pt x="84" y="11"/>
                    <a:pt x="84" y="37"/>
                  </a:cubicBezTo>
                  <a:cubicBezTo>
                    <a:pt x="84" y="101"/>
                    <a:pt x="84" y="101"/>
                    <a:pt x="84" y="101"/>
                  </a:cubicBezTo>
                  <a:cubicBezTo>
                    <a:pt x="65" y="101"/>
                    <a:pt x="65" y="101"/>
                    <a:pt x="65" y="101"/>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61">
              <a:extLst>
                <a:ext uri="{FF2B5EF4-FFF2-40B4-BE49-F238E27FC236}">
                  <a16:creationId xmlns:a16="http://schemas.microsoft.com/office/drawing/2014/main" id="{9F5B7148-53F2-4CC5-9B1B-56B74DF15CFB}"/>
                </a:ext>
              </a:extLst>
            </p:cNvPr>
            <p:cNvSpPr>
              <a:spLocks/>
            </p:cNvSpPr>
            <p:nvPr/>
          </p:nvSpPr>
          <p:spPr bwMode="gray">
            <a:xfrm>
              <a:off x="4221163" y="185738"/>
              <a:ext cx="71438" cy="85725"/>
            </a:xfrm>
            <a:custGeom>
              <a:avLst/>
              <a:gdLst>
                <a:gd name="T0" fmla="*/ 76 w 86"/>
                <a:gd name="T1" fmla="*/ 28 h 103"/>
                <a:gd name="T2" fmla="*/ 51 w 86"/>
                <a:gd name="T3" fmla="*/ 15 h 103"/>
                <a:gd name="T4" fmla="*/ 20 w 86"/>
                <a:gd name="T5" fmla="*/ 51 h 103"/>
                <a:gd name="T6" fmla="*/ 50 w 86"/>
                <a:gd name="T7" fmla="*/ 86 h 103"/>
                <a:gd name="T8" fmla="*/ 76 w 86"/>
                <a:gd name="T9" fmla="*/ 73 h 103"/>
                <a:gd name="T10" fmla="*/ 86 w 86"/>
                <a:gd name="T11" fmla="*/ 85 h 103"/>
                <a:gd name="T12" fmla="*/ 47 w 86"/>
                <a:gd name="T13" fmla="*/ 103 h 103"/>
                <a:gd name="T14" fmla="*/ 0 w 86"/>
                <a:gd name="T15" fmla="*/ 51 h 103"/>
                <a:gd name="T16" fmla="*/ 48 w 86"/>
                <a:gd name="T17" fmla="*/ 0 h 103"/>
                <a:gd name="T18" fmla="*/ 85 w 86"/>
                <a:gd name="T19" fmla="*/ 17 h 103"/>
                <a:gd name="T20" fmla="*/ 76 w 86"/>
                <a:gd name="T21" fmla="*/ 28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6" h="103">
                  <a:moveTo>
                    <a:pt x="76" y="28"/>
                  </a:moveTo>
                  <a:cubicBezTo>
                    <a:pt x="76" y="28"/>
                    <a:pt x="67" y="15"/>
                    <a:pt x="51" y="15"/>
                  </a:cubicBezTo>
                  <a:cubicBezTo>
                    <a:pt x="34" y="15"/>
                    <a:pt x="20" y="27"/>
                    <a:pt x="20" y="51"/>
                  </a:cubicBezTo>
                  <a:cubicBezTo>
                    <a:pt x="20" y="75"/>
                    <a:pt x="34" y="86"/>
                    <a:pt x="50" y="86"/>
                  </a:cubicBezTo>
                  <a:cubicBezTo>
                    <a:pt x="66" y="86"/>
                    <a:pt x="76" y="74"/>
                    <a:pt x="76" y="73"/>
                  </a:cubicBezTo>
                  <a:cubicBezTo>
                    <a:pt x="86" y="85"/>
                    <a:pt x="86" y="85"/>
                    <a:pt x="86" y="85"/>
                  </a:cubicBezTo>
                  <a:cubicBezTo>
                    <a:pt x="85" y="86"/>
                    <a:pt x="74" y="103"/>
                    <a:pt x="47" y="103"/>
                  </a:cubicBezTo>
                  <a:cubicBezTo>
                    <a:pt x="21" y="103"/>
                    <a:pt x="0" y="83"/>
                    <a:pt x="0" y="51"/>
                  </a:cubicBezTo>
                  <a:cubicBezTo>
                    <a:pt x="0" y="19"/>
                    <a:pt x="22" y="0"/>
                    <a:pt x="48" y="0"/>
                  </a:cubicBezTo>
                  <a:cubicBezTo>
                    <a:pt x="74" y="0"/>
                    <a:pt x="84" y="16"/>
                    <a:pt x="85" y="17"/>
                  </a:cubicBezTo>
                  <a:lnTo>
                    <a:pt x="76" y="28"/>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62">
              <a:extLst>
                <a:ext uri="{FF2B5EF4-FFF2-40B4-BE49-F238E27FC236}">
                  <a16:creationId xmlns:a16="http://schemas.microsoft.com/office/drawing/2014/main" id="{751FCF45-B390-4115-A636-DB10FDE1DE04}"/>
                </a:ext>
              </a:extLst>
            </p:cNvPr>
            <p:cNvSpPr>
              <a:spLocks noEditPoints="1"/>
            </p:cNvSpPr>
            <p:nvPr/>
          </p:nvSpPr>
          <p:spPr bwMode="gray">
            <a:xfrm>
              <a:off x="43037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1"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Rectangle 63">
              <a:extLst>
                <a:ext uri="{FF2B5EF4-FFF2-40B4-BE49-F238E27FC236}">
                  <a16:creationId xmlns:a16="http://schemas.microsoft.com/office/drawing/2014/main" id="{9059B125-F3A2-430A-99C1-BCE86CFF5F3B}"/>
                </a:ext>
              </a:extLst>
            </p:cNvPr>
            <p:cNvSpPr>
              <a:spLocks noChangeArrowheads="1"/>
            </p:cNvSpPr>
            <p:nvPr/>
          </p:nvSpPr>
          <p:spPr bwMode="gray">
            <a:xfrm>
              <a:off x="2271713" y="-269875"/>
              <a:ext cx="12700" cy="773113"/>
            </a:xfrm>
            <a:prstGeom prst="rect">
              <a:avLst/>
            </a:prstGeom>
            <a:solidFill>
              <a:srgbClr val="03327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Oval 64">
              <a:extLst>
                <a:ext uri="{FF2B5EF4-FFF2-40B4-BE49-F238E27FC236}">
                  <a16:creationId xmlns:a16="http://schemas.microsoft.com/office/drawing/2014/main" id="{0F2051E8-EAF8-4E49-9A02-D04863AFED3E}"/>
                </a:ext>
              </a:extLst>
            </p:cNvPr>
            <p:cNvSpPr>
              <a:spLocks noChangeArrowheads="1"/>
            </p:cNvSpPr>
            <p:nvPr/>
          </p:nvSpPr>
          <p:spPr bwMode="gray">
            <a:xfrm>
              <a:off x="911226" y="-279400"/>
              <a:ext cx="119063" cy="120650"/>
            </a:xfrm>
            <a:prstGeom prst="ellipse">
              <a:avLst/>
            </a:pr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Oval 65">
              <a:extLst>
                <a:ext uri="{FF2B5EF4-FFF2-40B4-BE49-F238E27FC236}">
                  <a16:creationId xmlns:a16="http://schemas.microsoft.com/office/drawing/2014/main" id="{F222E149-4D3D-46E7-8E15-1380BD4165D9}"/>
                </a:ext>
              </a:extLst>
            </p:cNvPr>
            <p:cNvSpPr>
              <a:spLocks noChangeArrowheads="1"/>
            </p:cNvSpPr>
            <p:nvPr/>
          </p:nvSpPr>
          <p:spPr bwMode="gray">
            <a:xfrm>
              <a:off x="752476" y="-269875"/>
              <a:ext cx="101600" cy="101600"/>
            </a:xfrm>
            <a:prstGeom prst="ellipse">
              <a:avLst/>
            </a:prstGeom>
            <a:solidFill>
              <a:srgbClr val="2193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Oval 66">
              <a:extLst>
                <a:ext uri="{FF2B5EF4-FFF2-40B4-BE49-F238E27FC236}">
                  <a16:creationId xmlns:a16="http://schemas.microsoft.com/office/drawing/2014/main" id="{8F12F9D8-1C12-49B1-AEFE-9723C9E81AB9}"/>
                </a:ext>
              </a:extLst>
            </p:cNvPr>
            <p:cNvSpPr>
              <a:spLocks noChangeArrowheads="1"/>
            </p:cNvSpPr>
            <p:nvPr/>
          </p:nvSpPr>
          <p:spPr bwMode="gray">
            <a:xfrm>
              <a:off x="919163" y="-103188"/>
              <a:ext cx="101600" cy="101600"/>
            </a:xfrm>
            <a:prstGeom prst="ellipse">
              <a:avLst/>
            </a:prstGeom>
            <a:solidFill>
              <a:srgbClr val="2193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 name="Oval 67">
              <a:extLst>
                <a:ext uri="{FF2B5EF4-FFF2-40B4-BE49-F238E27FC236}">
                  <a16:creationId xmlns:a16="http://schemas.microsoft.com/office/drawing/2014/main" id="{BAA348BF-2B1E-456C-9685-C53DCA4B3830}"/>
                </a:ext>
              </a:extLst>
            </p:cNvPr>
            <p:cNvSpPr>
              <a:spLocks noChangeArrowheads="1"/>
            </p:cNvSpPr>
            <p:nvPr/>
          </p:nvSpPr>
          <p:spPr bwMode="gray">
            <a:xfrm>
              <a:off x="927101" y="53975"/>
              <a:ext cx="85725" cy="87313"/>
            </a:xfrm>
            <a:prstGeom prst="ellipse">
              <a:avLst/>
            </a:prstGeom>
            <a:solidFill>
              <a:srgbClr val="7AC3F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 name="Oval 68">
              <a:extLst>
                <a:ext uri="{FF2B5EF4-FFF2-40B4-BE49-F238E27FC236}">
                  <a16:creationId xmlns:a16="http://schemas.microsoft.com/office/drawing/2014/main" id="{41A1F4EA-78D7-4C65-8430-31B1D585F003}"/>
                </a:ext>
              </a:extLst>
            </p:cNvPr>
            <p:cNvSpPr>
              <a:spLocks noChangeArrowheads="1"/>
            </p:cNvSpPr>
            <p:nvPr/>
          </p:nvSpPr>
          <p:spPr bwMode="gray">
            <a:xfrm>
              <a:off x="760413" y="-95250"/>
              <a:ext cx="87313" cy="87313"/>
            </a:xfrm>
            <a:prstGeom prst="ellipse">
              <a:avLst/>
            </a:prstGeom>
            <a:solidFill>
              <a:srgbClr val="7AC3F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 name="Oval 69">
              <a:extLst>
                <a:ext uri="{FF2B5EF4-FFF2-40B4-BE49-F238E27FC236}">
                  <a16:creationId xmlns:a16="http://schemas.microsoft.com/office/drawing/2014/main" id="{421EBBA9-8C4F-4295-8553-30463683964B}"/>
                </a:ext>
              </a:extLst>
            </p:cNvPr>
            <p:cNvSpPr>
              <a:spLocks noChangeArrowheads="1"/>
            </p:cNvSpPr>
            <p:nvPr/>
          </p:nvSpPr>
          <p:spPr bwMode="gray">
            <a:xfrm>
              <a:off x="611188" y="-261938"/>
              <a:ext cx="85725" cy="87313"/>
            </a:xfrm>
            <a:prstGeom prst="ellipse">
              <a:avLst/>
            </a:prstGeom>
            <a:solidFill>
              <a:srgbClr val="7AC3F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50" name="Title 1">
            <a:extLst>
              <a:ext uri="{FF2B5EF4-FFF2-40B4-BE49-F238E27FC236}">
                <a16:creationId xmlns:a16="http://schemas.microsoft.com/office/drawing/2014/main" id="{99B2FAE0-6F28-0B07-ABC2-210010161C2C}"/>
              </a:ext>
            </a:extLst>
          </p:cNvPr>
          <p:cNvSpPr>
            <a:spLocks noGrp="1"/>
          </p:cNvSpPr>
          <p:nvPr>
            <p:ph type="ctrTitle"/>
          </p:nvPr>
        </p:nvSpPr>
        <p:spPr>
          <a:xfrm>
            <a:off x="1516830" y="2523757"/>
            <a:ext cx="9139234" cy="664797"/>
          </a:xfrm>
        </p:spPr>
        <p:txBody>
          <a:bodyPr vert="horz" lIns="91440" tIns="91440" rIns="91440" bIns="91440" anchor="ctr">
            <a:noAutofit/>
          </a:bodyPr>
          <a:lstStyle>
            <a:lvl1pPr algn="l">
              <a:defRPr sz="3600">
                <a:solidFill>
                  <a:schemeClr val="tx1"/>
                </a:solidFill>
              </a:defRPr>
            </a:lvl1pPr>
          </a:lstStyle>
          <a:p>
            <a:r>
              <a:rPr lang="en-US"/>
              <a:t>Click to edit Master title style</a:t>
            </a:r>
            <a:endParaRPr lang="en-US" dirty="0"/>
          </a:p>
        </p:txBody>
      </p:sp>
      <p:sp>
        <p:nvSpPr>
          <p:cNvPr id="151" name="Text Placeholder 81">
            <a:extLst>
              <a:ext uri="{FF2B5EF4-FFF2-40B4-BE49-F238E27FC236}">
                <a16:creationId xmlns:a16="http://schemas.microsoft.com/office/drawing/2014/main" id="{AABBBD46-2D94-9A1E-1B0B-4EA66A5B81E5}"/>
              </a:ext>
            </a:extLst>
          </p:cNvPr>
          <p:cNvSpPr>
            <a:spLocks noGrp="1"/>
          </p:cNvSpPr>
          <p:nvPr>
            <p:ph type="body" sz="quarter" idx="13"/>
          </p:nvPr>
        </p:nvSpPr>
        <p:spPr>
          <a:xfrm>
            <a:off x="1520386" y="3998279"/>
            <a:ext cx="4586287" cy="323850"/>
          </a:xfrm>
        </p:spPr>
        <p:txBody>
          <a:bodyPr lIns="91440" tIns="91440" rIns="91440" bIns="91440" anchor="ctr"/>
          <a:lstStyle>
            <a:lvl1pPr>
              <a:defRPr b="0">
                <a:solidFill>
                  <a:schemeClr val="tx1"/>
                </a:solidFill>
              </a:defRPr>
            </a:lvl1pPr>
          </a:lstStyle>
          <a:p>
            <a:pPr lvl="0"/>
            <a:r>
              <a:rPr lang="en-US"/>
              <a:t>Click to edit Master text styles</a:t>
            </a:r>
          </a:p>
        </p:txBody>
      </p:sp>
      <p:sp>
        <p:nvSpPr>
          <p:cNvPr id="152" name="Subtitle 2">
            <a:extLst>
              <a:ext uri="{FF2B5EF4-FFF2-40B4-BE49-F238E27FC236}">
                <a16:creationId xmlns:a16="http://schemas.microsoft.com/office/drawing/2014/main" id="{AE1C7A48-0D13-1059-2A8B-9267721FA7D4}"/>
              </a:ext>
            </a:extLst>
          </p:cNvPr>
          <p:cNvSpPr>
            <a:spLocks noGrp="1"/>
          </p:cNvSpPr>
          <p:nvPr>
            <p:ph type="subTitle" idx="1"/>
          </p:nvPr>
        </p:nvSpPr>
        <p:spPr>
          <a:xfrm>
            <a:off x="1516830" y="3444432"/>
            <a:ext cx="9139234" cy="297969"/>
          </a:xfrm>
        </p:spPr>
        <p:txBody>
          <a:bodyPr vert="horz" lIns="91440" tIns="91440" rIns="91440" bIns="91440" rtlCol="0" anchor="ctr">
            <a:noAutofit/>
          </a:bodyPr>
          <a:lstStyle>
            <a:lvl1pPr>
              <a:defRPr lang="en-US" sz="2200" b="0" dirty="0">
                <a:solidFill>
                  <a:schemeClr val="tx1"/>
                </a:solidFill>
              </a:defRPr>
            </a:lvl1pPr>
          </a:lstStyle>
          <a:p>
            <a:pPr lvl="0"/>
            <a:r>
              <a:rPr lang="en-US"/>
              <a:t>Click to edit Master subtitle style</a:t>
            </a:r>
            <a:endParaRPr lang="en-US" dirty="0"/>
          </a:p>
        </p:txBody>
      </p:sp>
      <p:sp>
        <p:nvSpPr>
          <p:cNvPr id="80" name="TextBox 79">
            <a:extLst>
              <a:ext uri="{FF2B5EF4-FFF2-40B4-BE49-F238E27FC236}">
                <a16:creationId xmlns:a16="http://schemas.microsoft.com/office/drawing/2014/main" id="{35FA29A0-C03A-3277-5EF6-1E67883CD46A}"/>
              </a:ext>
            </a:extLst>
          </p:cNvPr>
          <p:cNvSpPr txBox="1"/>
          <p:nvPr/>
        </p:nvSpPr>
        <p:spPr>
          <a:xfrm>
            <a:off x="1516830" y="6334188"/>
            <a:ext cx="5719046" cy="153888"/>
          </a:xfrm>
          <a:prstGeom prst="rect">
            <a:avLst/>
          </a:prstGeom>
          <a:noFill/>
        </p:spPr>
        <p:txBody>
          <a:bodyPr wrap="square" lIns="0" tIns="0" rIns="0" bIns="0" rtlCol="0">
            <a:spAutoFit/>
          </a:bodyPr>
          <a:lstStyle/>
          <a:p>
            <a:pPr algn="ctr"/>
            <a:r>
              <a:rPr lang="en-US" sz="1000" dirty="0">
                <a:solidFill>
                  <a:schemeClr val="tx1"/>
                </a:solidFill>
              </a:rPr>
              <a:t>Includes content supplied by Sales Benchmark Index; Copyright © Sales Benchmark Index, 2022</a:t>
            </a:r>
          </a:p>
        </p:txBody>
      </p:sp>
    </p:spTree>
    <p:extLst>
      <p:ext uri="{BB962C8B-B14F-4D97-AF65-F5344CB8AC3E}">
        <p14:creationId xmlns:p14="http://schemas.microsoft.com/office/powerpoint/2010/main" val="30926329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Title Slide blue dots bkdg">
    <p:bg>
      <p:bgPr>
        <a:solidFill>
          <a:schemeClr val="accent1"/>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64658552-6E07-9117-0CA9-3B60B698736B}"/>
              </a:ext>
            </a:extLst>
          </p:cNvPr>
          <p:cNvGraphicFramePr>
            <a:graphicFrameLocks noChangeAspect="1"/>
          </p:cNvGraphicFramePr>
          <p:nvPr>
            <p:custDataLst>
              <p:tags r:id="rId1"/>
            </p:custDataLst>
            <p:extLst>
              <p:ext uri="{D42A27DB-BD31-4B8C-83A1-F6EECF244321}">
                <p14:modId xmlns:p14="http://schemas.microsoft.com/office/powerpoint/2010/main" val="121670506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4" name="Object 3" hidden="1">
                        <a:extLst>
                          <a:ext uri="{FF2B5EF4-FFF2-40B4-BE49-F238E27FC236}">
                            <a16:creationId xmlns:a16="http://schemas.microsoft.com/office/drawing/2014/main" id="{64658552-6E07-9117-0CA9-3B60B698736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9C5F5AEC-749C-44CA-94C1-9495903C3571}"/>
              </a:ext>
            </a:extLst>
          </p:cNvPr>
          <p:cNvSpPr>
            <a:spLocks noGrp="1"/>
          </p:cNvSpPr>
          <p:nvPr>
            <p:ph type="ctrTitle"/>
          </p:nvPr>
        </p:nvSpPr>
        <p:spPr>
          <a:xfrm>
            <a:off x="1516830" y="2523757"/>
            <a:ext cx="9139234" cy="664797"/>
          </a:xfrm>
        </p:spPr>
        <p:txBody>
          <a:bodyPr vert="horz" lIns="91440" tIns="91440" rIns="91440" bIns="91440" anchor="ctr">
            <a:noAutofit/>
          </a:bodyPr>
          <a:lstStyle>
            <a:lvl1pPr algn="l">
              <a:defRPr sz="3600">
                <a:solidFill>
                  <a:schemeClr val="bg1"/>
                </a:solidFill>
              </a:defRPr>
            </a:lvl1pPr>
          </a:lstStyle>
          <a:p>
            <a:r>
              <a:rPr lang="en-US"/>
              <a:t>Click to edit Master title style</a:t>
            </a:r>
            <a:endParaRPr lang="en-US" dirty="0"/>
          </a:p>
        </p:txBody>
      </p:sp>
      <p:sp>
        <p:nvSpPr>
          <p:cNvPr id="82" name="Text Placeholder 81">
            <a:extLst>
              <a:ext uri="{FF2B5EF4-FFF2-40B4-BE49-F238E27FC236}">
                <a16:creationId xmlns:a16="http://schemas.microsoft.com/office/drawing/2014/main" id="{B020BF28-FA10-43DE-B2FD-965A7D8594C0}"/>
              </a:ext>
            </a:extLst>
          </p:cNvPr>
          <p:cNvSpPr>
            <a:spLocks noGrp="1"/>
          </p:cNvSpPr>
          <p:nvPr>
            <p:ph type="body" sz="quarter" idx="13"/>
          </p:nvPr>
        </p:nvSpPr>
        <p:spPr>
          <a:xfrm>
            <a:off x="1520386" y="3998279"/>
            <a:ext cx="4586287" cy="323850"/>
          </a:xfrm>
        </p:spPr>
        <p:txBody>
          <a:bodyPr lIns="91440" tIns="91440" rIns="91440" bIns="91440" anchor="ctr"/>
          <a:lstStyle>
            <a:lvl1pPr>
              <a:defRPr b="0">
                <a:solidFill>
                  <a:schemeClr val="bg1"/>
                </a:solidFill>
              </a:defRPr>
            </a:lvl1pPr>
          </a:lstStyle>
          <a:p>
            <a:pPr lvl="0"/>
            <a:r>
              <a:rPr lang="en-US"/>
              <a:t>Click to edit Master text styles</a:t>
            </a:r>
          </a:p>
        </p:txBody>
      </p:sp>
      <p:sp>
        <p:nvSpPr>
          <p:cNvPr id="83" name="Subtitle 2">
            <a:extLst>
              <a:ext uri="{FF2B5EF4-FFF2-40B4-BE49-F238E27FC236}">
                <a16:creationId xmlns:a16="http://schemas.microsoft.com/office/drawing/2014/main" id="{CA420EE9-07D0-49A0-A796-E6EAA8EBDB96}"/>
              </a:ext>
            </a:extLst>
          </p:cNvPr>
          <p:cNvSpPr>
            <a:spLocks noGrp="1"/>
          </p:cNvSpPr>
          <p:nvPr>
            <p:ph type="subTitle" idx="1"/>
          </p:nvPr>
        </p:nvSpPr>
        <p:spPr>
          <a:xfrm>
            <a:off x="1516830" y="3444432"/>
            <a:ext cx="9139234" cy="297969"/>
          </a:xfrm>
        </p:spPr>
        <p:txBody>
          <a:bodyPr vert="horz" lIns="91440" tIns="91440" rIns="91440" bIns="91440" rtlCol="0" anchor="ctr">
            <a:noAutofit/>
          </a:bodyPr>
          <a:lstStyle>
            <a:lvl1pPr>
              <a:defRPr lang="en-US" sz="2200" b="0" dirty="0">
                <a:solidFill>
                  <a:schemeClr val="bg1"/>
                </a:solidFill>
              </a:defRPr>
            </a:lvl1pPr>
          </a:lstStyle>
          <a:p>
            <a:pPr lvl="0"/>
            <a:r>
              <a:rPr lang="en-US"/>
              <a:t>Click to edit Master subtitle style</a:t>
            </a:r>
            <a:endParaRPr lang="en-US" dirty="0"/>
          </a:p>
        </p:txBody>
      </p:sp>
      <p:grpSp>
        <p:nvGrpSpPr>
          <p:cNvPr id="148" name="Group 147">
            <a:extLst>
              <a:ext uri="{FF2B5EF4-FFF2-40B4-BE49-F238E27FC236}">
                <a16:creationId xmlns:a16="http://schemas.microsoft.com/office/drawing/2014/main" id="{AF47BE45-9A6B-F77A-A246-E9AD74AC3E05}"/>
              </a:ext>
            </a:extLst>
          </p:cNvPr>
          <p:cNvGrpSpPr>
            <a:grpSpLocks noChangeAspect="1"/>
          </p:cNvGrpSpPr>
          <p:nvPr/>
        </p:nvGrpSpPr>
        <p:grpSpPr>
          <a:xfrm>
            <a:off x="702214" y="780933"/>
            <a:ext cx="3494345" cy="745107"/>
            <a:chOff x="611188" y="-279400"/>
            <a:chExt cx="3767138" cy="803275"/>
          </a:xfrm>
          <a:solidFill>
            <a:schemeClr val="bg1"/>
          </a:solidFill>
        </p:grpSpPr>
        <p:sp>
          <p:nvSpPr>
            <p:cNvPr id="149" name="Freeform 5">
              <a:extLst>
                <a:ext uri="{FF2B5EF4-FFF2-40B4-BE49-F238E27FC236}">
                  <a16:creationId xmlns:a16="http://schemas.microsoft.com/office/drawing/2014/main" id="{5C5B487B-3C0A-CD7C-49B9-906DAA6B051C}"/>
                </a:ext>
              </a:extLst>
            </p:cNvPr>
            <p:cNvSpPr>
              <a:spLocks noEditPoints="1"/>
            </p:cNvSpPr>
            <p:nvPr/>
          </p:nvSpPr>
          <p:spPr bwMode="auto">
            <a:xfrm>
              <a:off x="1885951" y="438150"/>
              <a:ext cx="60325" cy="63500"/>
            </a:xfrm>
            <a:custGeom>
              <a:avLst/>
              <a:gdLst>
                <a:gd name="T0" fmla="*/ 36 w 73"/>
                <a:gd name="T1" fmla="*/ 0 h 78"/>
                <a:gd name="T2" fmla="*/ 10 w 73"/>
                <a:gd name="T3" fmla="*/ 10 h 78"/>
                <a:gd name="T4" fmla="*/ 0 w 73"/>
                <a:gd name="T5" fmla="*/ 39 h 78"/>
                <a:gd name="T6" fmla="*/ 10 w 73"/>
                <a:gd name="T7" fmla="*/ 67 h 78"/>
                <a:gd name="T8" fmla="*/ 36 w 73"/>
                <a:gd name="T9" fmla="*/ 78 h 78"/>
                <a:gd name="T10" fmla="*/ 63 w 73"/>
                <a:gd name="T11" fmla="*/ 67 h 78"/>
                <a:gd name="T12" fmla="*/ 73 w 73"/>
                <a:gd name="T13" fmla="*/ 39 h 78"/>
                <a:gd name="T14" fmla="*/ 63 w 73"/>
                <a:gd name="T15" fmla="*/ 10 h 78"/>
                <a:gd name="T16" fmla="*/ 36 w 73"/>
                <a:gd name="T17" fmla="*/ 0 h 78"/>
                <a:gd name="T18" fmla="*/ 52 w 73"/>
                <a:gd name="T19" fmla="*/ 59 h 78"/>
                <a:gd name="T20" fmla="*/ 36 w 73"/>
                <a:gd name="T21" fmla="*/ 66 h 78"/>
                <a:gd name="T22" fmla="*/ 20 w 73"/>
                <a:gd name="T23" fmla="*/ 59 h 78"/>
                <a:gd name="T24" fmla="*/ 15 w 73"/>
                <a:gd name="T25" fmla="*/ 39 h 78"/>
                <a:gd name="T26" fmla="*/ 21 w 73"/>
                <a:gd name="T27" fmla="*/ 19 h 78"/>
                <a:gd name="T28" fmla="*/ 36 w 73"/>
                <a:gd name="T29" fmla="*/ 11 h 78"/>
                <a:gd name="T30" fmla="*/ 52 w 73"/>
                <a:gd name="T31" fmla="*/ 19 h 78"/>
                <a:gd name="T32" fmla="*/ 58 w 73"/>
                <a:gd name="T33" fmla="*/ 39 h 78"/>
                <a:gd name="T34" fmla="*/ 52 w 73"/>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 h="78">
                  <a:moveTo>
                    <a:pt x="36" y="0"/>
                  </a:moveTo>
                  <a:cubicBezTo>
                    <a:pt x="25" y="0"/>
                    <a:pt x="17" y="3"/>
                    <a:pt x="10" y="10"/>
                  </a:cubicBezTo>
                  <a:cubicBezTo>
                    <a:pt x="3" y="17"/>
                    <a:pt x="0" y="27"/>
                    <a:pt x="0" y="39"/>
                  </a:cubicBezTo>
                  <a:cubicBezTo>
                    <a:pt x="0" y="51"/>
                    <a:pt x="3" y="60"/>
                    <a:pt x="10" y="67"/>
                  </a:cubicBezTo>
                  <a:cubicBezTo>
                    <a:pt x="17" y="74"/>
                    <a:pt x="25" y="78"/>
                    <a:pt x="36" y="78"/>
                  </a:cubicBezTo>
                  <a:cubicBezTo>
                    <a:pt x="47" y="78"/>
                    <a:pt x="56" y="74"/>
                    <a:pt x="63" y="67"/>
                  </a:cubicBezTo>
                  <a:cubicBezTo>
                    <a:pt x="69" y="60"/>
                    <a:pt x="73" y="51"/>
                    <a:pt x="73" y="39"/>
                  </a:cubicBezTo>
                  <a:cubicBezTo>
                    <a:pt x="73" y="27"/>
                    <a:pt x="69" y="17"/>
                    <a:pt x="63"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1" y="19"/>
                  </a:cubicBezTo>
                  <a:cubicBezTo>
                    <a:pt x="24" y="14"/>
                    <a:pt x="30" y="11"/>
                    <a:pt x="36" y="11"/>
                  </a:cubicBezTo>
                  <a:cubicBezTo>
                    <a:pt x="43" y="11"/>
                    <a:pt x="48" y="14"/>
                    <a:pt x="52" y="19"/>
                  </a:cubicBezTo>
                  <a:cubicBezTo>
                    <a:pt x="56" y="24"/>
                    <a:pt x="58" y="30"/>
                    <a:pt x="58" y="39"/>
                  </a:cubicBezTo>
                  <a:cubicBezTo>
                    <a:pt x="58" y="47"/>
                    <a:pt x="56" y="54"/>
                    <a:pt x="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 name="Freeform 6">
              <a:extLst>
                <a:ext uri="{FF2B5EF4-FFF2-40B4-BE49-F238E27FC236}">
                  <a16:creationId xmlns:a16="http://schemas.microsoft.com/office/drawing/2014/main" id="{FC002D50-1258-94CD-A4CA-8EF05842095A}"/>
                </a:ext>
              </a:extLst>
            </p:cNvPr>
            <p:cNvSpPr>
              <a:spLocks/>
            </p:cNvSpPr>
            <p:nvPr/>
          </p:nvSpPr>
          <p:spPr bwMode="auto">
            <a:xfrm>
              <a:off x="1152526" y="414338"/>
              <a:ext cx="74613" cy="87313"/>
            </a:xfrm>
            <a:custGeom>
              <a:avLst/>
              <a:gdLst>
                <a:gd name="T0" fmla="*/ 50 w 89"/>
                <a:gd name="T1" fmla="*/ 62 h 106"/>
                <a:gd name="T2" fmla="*/ 75 w 89"/>
                <a:gd name="T3" fmla="*/ 62 h 106"/>
                <a:gd name="T4" fmla="*/ 75 w 89"/>
                <a:gd name="T5" fmla="*/ 80 h 106"/>
                <a:gd name="T6" fmla="*/ 74 w 89"/>
                <a:gd name="T7" fmla="*/ 81 h 106"/>
                <a:gd name="T8" fmla="*/ 71 w 89"/>
                <a:gd name="T9" fmla="*/ 84 h 106"/>
                <a:gd name="T10" fmla="*/ 66 w 89"/>
                <a:gd name="T11" fmla="*/ 88 h 106"/>
                <a:gd name="T12" fmla="*/ 58 w 89"/>
                <a:gd name="T13" fmla="*/ 91 h 106"/>
                <a:gd name="T14" fmla="*/ 48 w 89"/>
                <a:gd name="T15" fmla="*/ 92 h 106"/>
                <a:gd name="T16" fmla="*/ 24 w 89"/>
                <a:gd name="T17" fmla="*/ 82 h 106"/>
                <a:gd name="T18" fmla="*/ 15 w 89"/>
                <a:gd name="T19" fmla="*/ 52 h 106"/>
                <a:gd name="T20" fmla="*/ 25 w 89"/>
                <a:gd name="T21" fmla="*/ 23 h 106"/>
                <a:gd name="T22" fmla="*/ 48 w 89"/>
                <a:gd name="T23" fmla="*/ 13 h 106"/>
                <a:gd name="T24" fmla="*/ 57 w 89"/>
                <a:gd name="T25" fmla="*/ 14 h 106"/>
                <a:gd name="T26" fmla="*/ 64 w 89"/>
                <a:gd name="T27" fmla="*/ 16 h 106"/>
                <a:gd name="T28" fmla="*/ 69 w 89"/>
                <a:gd name="T29" fmla="*/ 19 h 106"/>
                <a:gd name="T30" fmla="*/ 73 w 89"/>
                <a:gd name="T31" fmla="*/ 23 h 106"/>
                <a:gd name="T32" fmla="*/ 75 w 89"/>
                <a:gd name="T33" fmla="*/ 26 h 106"/>
                <a:gd name="T34" fmla="*/ 76 w 89"/>
                <a:gd name="T35" fmla="*/ 27 h 106"/>
                <a:gd name="T36" fmla="*/ 86 w 89"/>
                <a:gd name="T37" fmla="*/ 18 h 106"/>
                <a:gd name="T38" fmla="*/ 48 w 89"/>
                <a:gd name="T39" fmla="*/ 0 h 106"/>
                <a:gd name="T40" fmla="*/ 14 w 89"/>
                <a:gd name="T41" fmla="*/ 14 h 106"/>
                <a:gd name="T42" fmla="*/ 0 w 89"/>
                <a:gd name="T43" fmla="*/ 52 h 106"/>
                <a:gd name="T44" fmla="*/ 13 w 89"/>
                <a:gd name="T45" fmla="*/ 91 h 106"/>
                <a:gd name="T46" fmla="*/ 45 w 89"/>
                <a:gd name="T47" fmla="*/ 106 h 106"/>
                <a:gd name="T48" fmla="*/ 57 w 89"/>
                <a:gd name="T49" fmla="*/ 104 h 106"/>
                <a:gd name="T50" fmla="*/ 66 w 89"/>
                <a:gd name="T51" fmla="*/ 101 h 106"/>
                <a:gd name="T52" fmla="*/ 73 w 89"/>
                <a:gd name="T53" fmla="*/ 97 h 106"/>
                <a:gd name="T54" fmla="*/ 76 w 89"/>
                <a:gd name="T55" fmla="*/ 94 h 106"/>
                <a:gd name="T56" fmla="*/ 78 w 89"/>
                <a:gd name="T57" fmla="*/ 92 h 106"/>
                <a:gd name="T58" fmla="*/ 79 w 89"/>
                <a:gd name="T59" fmla="*/ 104 h 106"/>
                <a:gd name="T60" fmla="*/ 89 w 89"/>
                <a:gd name="T61" fmla="*/ 104 h 106"/>
                <a:gd name="T62" fmla="*/ 89 w 89"/>
                <a:gd name="T63" fmla="*/ 51 h 106"/>
                <a:gd name="T64" fmla="*/ 50 w 89"/>
                <a:gd name="T65" fmla="*/ 51 h 106"/>
                <a:gd name="T66" fmla="*/ 50 w 89"/>
                <a:gd name="T67" fmla="*/ 62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9" h="106">
                  <a:moveTo>
                    <a:pt x="50" y="62"/>
                  </a:moveTo>
                  <a:cubicBezTo>
                    <a:pt x="75" y="62"/>
                    <a:pt x="75" y="62"/>
                    <a:pt x="75" y="62"/>
                  </a:cubicBezTo>
                  <a:cubicBezTo>
                    <a:pt x="75" y="80"/>
                    <a:pt x="75" y="80"/>
                    <a:pt x="75" y="80"/>
                  </a:cubicBezTo>
                  <a:cubicBezTo>
                    <a:pt x="74" y="81"/>
                    <a:pt x="74" y="81"/>
                    <a:pt x="74" y="81"/>
                  </a:cubicBezTo>
                  <a:cubicBezTo>
                    <a:pt x="73" y="82"/>
                    <a:pt x="72" y="83"/>
                    <a:pt x="71" y="84"/>
                  </a:cubicBezTo>
                  <a:cubicBezTo>
                    <a:pt x="69" y="86"/>
                    <a:pt x="68" y="87"/>
                    <a:pt x="66" y="88"/>
                  </a:cubicBezTo>
                  <a:cubicBezTo>
                    <a:pt x="64" y="89"/>
                    <a:pt x="61" y="90"/>
                    <a:pt x="58" y="91"/>
                  </a:cubicBezTo>
                  <a:cubicBezTo>
                    <a:pt x="55" y="92"/>
                    <a:pt x="51" y="92"/>
                    <a:pt x="48" y="92"/>
                  </a:cubicBezTo>
                  <a:cubicBezTo>
                    <a:pt x="38" y="92"/>
                    <a:pt x="30" y="89"/>
                    <a:pt x="24" y="82"/>
                  </a:cubicBezTo>
                  <a:cubicBezTo>
                    <a:pt x="18" y="74"/>
                    <a:pt x="15" y="65"/>
                    <a:pt x="15" y="52"/>
                  </a:cubicBezTo>
                  <a:cubicBezTo>
                    <a:pt x="15" y="40"/>
                    <a:pt x="18" y="31"/>
                    <a:pt x="25" y="23"/>
                  </a:cubicBezTo>
                  <a:cubicBezTo>
                    <a:pt x="31" y="16"/>
                    <a:pt x="39" y="13"/>
                    <a:pt x="48" y="13"/>
                  </a:cubicBezTo>
                  <a:cubicBezTo>
                    <a:pt x="51" y="13"/>
                    <a:pt x="54" y="13"/>
                    <a:pt x="57" y="14"/>
                  </a:cubicBezTo>
                  <a:cubicBezTo>
                    <a:pt x="60" y="14"/>
                    <a:pt x="62" y="15"/>
                    <a:pt x="64" y="16"/>
                  </a:cubicBezTo>
                  <a:cubicBezTo>
                    <a:pt x="66" y="17"/>
                    <a:pt x="67" y="18"/>
                    <a:pt x="69" y="19"/>
                  </a:cubicBezTo>
                  <a:cubicBezTo>
                    <a:pt x="71" y="21"/>
                    <a:pt x="72" y="22"/>
                    <a:pt x="73" y="23"/>
                  </a:cubicBezTo>
                  <a:cubicBezTo>
                    <a:pt x="74" y="24"/>
                    <a:pt x="74" y="25"/>
                    <a:pt x="75" y="26"/>
                  </a:cubicBezTo>
                  <a:cubicBezTo>
                    <a:pt x="76" y="27"/>
                    <a:pt x="76" y="27"/>
                    <a:pt x="76" y="27"/>
                  </a:cubicBezTo>
                  <a:cubicBezTo>
                    <a:pt x="86" y="18"/>
                    <a:pt x="86" y="18"/>
                    <a:pt x="86" y="18"/>
                  </a:cubicBezTo>
                  <a:cubicBezTo>
                    <a:pt x="77" y="6"/>
                    <a:pt x="64" y="0"/>
                    <a:pt x="48" y="0"/>
                  </a:cubicBezTo>
                  <a:cubicBezTo>
                    <a:pt x="35" y="0"/>
                    <a:pt x="23" y="4"/>
                    <a:pt x="14" y="14"/>
                  </a:cubicBezTo>
                  <a:cubicBezTo>
                    <a:pt x="4" y="24"/>
                    <a:pt x="0" y="36"/>
                    <a:pt x="0" y="52"/>
                  </a:cubicBezTo>
                  <a:cubicBezTo>
                    <a:pt x="0" y="69"/>
                    <a:pt x="4" y="82"/>
                    <a:pt x="13" y="91"/>
                  </a:cubicBezTo>
                  <a:cubicBezTo>
                    <a:pt x="21" y="101"/>
                    <a:pt x="32" y="106"/>
                    <a:pt x="45" y="106"/>
                  </a:cubicBezTo>
                  <a:cubicBezTo>
                    <a:pt x="50" y="106"/>
                    <a:pt x="54" y="105"/>
                    <a:pt x="57" y="104"/>
                  </a:cubicBezTo>
                  <a:cubicBezTo>
                    <a:pt x="61" y="103"/>
                    <a:pt x="64" y="102"/>
                    <a:pt x="66" y="101"/>
                  </a:cubicBezTo>
                  <a:cubicBezTo>
                    <a:pt x="69" y="100"/>
                    <a:pt x="71" y="99"/>
                    <a:pt x="73" y="97"/>
                  </a:cubicBezTo>
                  <a:cubicBezTo>
                    <a:pt x="75" y="95"/>
                    <a:pt x="76" y="94"/>
                    <a:pt x="76" y="94"/>
                  </a:cubicBezTo>
                  <a:cubicBezTo>
                    <a:pt x="77" y="93"/>
                    <a:pt x="77" y="93"/>
                    <a:pt x="78" y="92"/>
                  </a:cubicBezTo>
                  <a:cubicBezTo>
                    <a:pt x="79" y="104"/>
                    <a:pt x="79" y="104"/>
                    <a:pt x="79" y="104"/>
                  </a:cubicBezTo>
                  <a:cubicBezTo>
                    <a:pt x="89" y="104"/>
                    <a:pt x="89" y="104"/>
                    <a:pt x="89" y="104"/>
                  </a:cubicBezTo>
                  <a:cubicBezTo>
                    <a:pt x="89" y="51"/>
                    <a:pt x="89" y="51"/>
                    <a:pt x="89" y="51"/>
                  </a:cubicBezTo>
                  <a:cubicBezTo>
                    <a:pt x="50" y="51"/>
                    <a:pt x="50" y="51"/>
                    <a:pt x="50" y="51"/>
                  </a:cubicBezTo>
                  <a:lnTo>
                    <a:pt x="50" y="6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1" name="Freeform 7">
              <a:extLst>
                <a:ext uri="{FF2B5EF4-FFF2-40B4-BE49-F238E27FC236}">
                  <a16:creationId xmlns:a16="http://schemas.microsoft.com/office/drawing/2014/main" id="{5E276722-5197-B412-82F4-CAE376DBBFED}"/>
                </a:ext>
              </a:extLst>
            </p:cNvPr>
            <p:cNvSpPr>
              <a:spLocks/>
            </p:cNvSpPr>
            <p:nvPr/>
          </p:nvSpPr>
          <p:spPr bwMode="auto">
            <a:xfrm>
              <a:off x="1246188" y="436563"/>
              <a:ext cx="34925" cy="63500"/>
            </a:xfrm>
            <a:custGeom>
              <a:avLst/>
              <a:gdLst>
                <a:gd name="T0" fmla="*/ 23 w 43"/>
                <a:gd name="T1" fmla="*/ 5 h 77"/>
                <a:gd name="T2" fmla="*/ 14 w 43"/>
                <a:gd name="T3" fmla="*/ 17 h 77"/>
                <a:gd name="T4" fmla="*/ 13 w 43"/>
                <a:gd name="T5" fmla="*/ 2 h 77"/>
                <a:gd name="T6" fmla="*/ 0 w 43"/>
                <a:gd name="T7" fmla="*/ 2 h 77"/>
                <a:gd name="T8" fmla="*/ 0 w 43"/>
                <a:gd name="T9" fmla="*/ 77 h 77"/>
                <a:gd name="T10" fmla="*/ 14 w 43"/>
                <a:gd name="T11" fmla="*/ 77 h 77"/>
                <a:gd name="T12" fmla="*/ 14 w 43"/>
                <a:gd name="T13" fmla="*/ 35 h 77"/>
                <a:gd name="T14" fmla="*/ 24 w 43"/>
                <a:gd name="T15" fmla="*/ 18 h 77"/>
                <a:gd name="T16" fmla="*/ 35 w 43"/>
                <a:gd name="T17" fmla="*/ 14 h 77"/>
                <a:gd name="T18" fmla="*/ 41 w 43"/>
                <a:gd name="T19" fmla="*/ 15 h 77"/>
                <a:gd name="T20" fmla="*/ 43 w 43"/>
                <a:gd name="T21" fmla="*/ 1 h 77"/>
                <a:gd name="T22" fmla="*/ 37 w 43"/>
                <a:gd name="T23" fmla="*/ 0 h 77"/>
                <a:gd name="T24" fmla="*/ 23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3" y="5"/>
                  </a:moveTo>
                  <a:cubicBezTo>
                    <a:pt x="19" y="8"/>
                    <a:pt x="16" y="12"/>
                    <a:pt x="14" y="17"/>
                  </a:cubicBezTo>
                  <a:cubicBezTo>
                    <a:pt x="13" y="2"/>
                    <a:pt x="13" y="2"/>
                    <a:pt x="13" y="2"/>
                  </a:cubicBezTo>
                  <a:cubicBezTo>
                    <a:pt x="0" y="2"/>
                    <a:pt x="0" y="2"/>
                    <a:pt x="0" y="2"/>
                  </a:cubicBezTo>
                  <a:cubicBezTo>
                    <a:pt x="0" y="77"/>
                    <a:pt x="0" y="77"/>
                    <a:pt x="0" y="77"/>
                  </a:cubicBezTo>
                  <a:cubicBezTo>
                    <a:pt x="14" y="77"/>
                    <a:pt x="14" y="77"/>
                    <a:pt x="14" y="77"/>
                  </a:cubicBezTo>
                  <a:cubicBezTo>
                    <a:pt x="14" y="35"/>
                    <a:pt x="14" y="35"/>
                    <a:pt x="14" y="35"/>
                  </a:cubicBezTo>
                  <a:cubicBezTo>
                    <a:pt x="15" y="27"/>
                    <a:pt x="19" y="22"/>
                    <a:pt x="24" y="18"/>
                  </a:cubicBezTo>
                  <a:cubicBezTo>
                    <a:pt x="28" y="16"/>
                    <a:pt x="31" y="14"/>
                    <a:pt x="35" y="14"/>
                  </a:cubicBezTo>
                  <a:cubicBezTo>
                    <a:pt x="37" y="14"/>
                    <a:pt x="39" y="15"/>
                    <a:pt x="41" y="15"/>
                  </a:cubicBezTo>
                  <a:cubicBezTo>
                    <a:pt x="43" y="1"/>
                    <a:pt x="43" y="1"/>
                    <a:pt x="43" y="1"/>
                  </a:cubicBezTo>
                  <a:cubicBezTo>
                    <a:pt x="37" y="0"/>
                    <a:pt x="37" y="0"/>
                    <a:pt x="37" y="0"/>
                  </a:cubicBezTo>
                  <a:cubicBezTo>
                    <a:pt x="32" y="0"/>
                    <a:pt x="27" y="2"/>
                    <a:pt x="23"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 name="Freeform 8">
              <a:extLst>
                <a:ext uri="{FF2B5EF4-FFF2-40B4-BE49-F238E27FC236}">
                  <a16:creationId xmlns:a16="http://schemas.microsoft.com/office/drawing/2014/main" id="{030C0CC0-0956-B1B0-70A8-800FA865F98A}"/>
                </a:ext>
              </a:extLst>
            </p:cNvPr>
            <p:cNvSpPr>
              <a:spLocks noEditPoints="1"/>
            </p:cNvSpPr>
            <p:nvPr/>
          </p:nvSpPr>
          <p:spPr bwMode="auto">
            <a:xfrm>
              <a:off x="1284288" y="438150"/>
              <a:ext cx="60325" cy="63500"/>
            </a:xfrm>
            <a:custGeom>
              <a:avLst/>
              <a:gdLst>
                <a:gd name="T0" fmla="*/ 36 w 72"/>
                <a:gd name="T1" fmla="*/ 0 h 78"/>
                <a:gd name="T2" fmla="*/ 10 w 72"/>
                <a:gd name="T3" fmla="*/ 10 h 78"/>
                <a:gd name="T4" fmla="*/ 0 w 72"/>
                <a:gd name="T5" fmla="*/ 39 h 78"/>
                <a:gd name="T6" fmla="*/ 10 w 72"/>
                <a:gd name="T7" fmla="*/ 67 h 78"/>
                <a:gd name="T8" fmla="*/ 36 w 72"/>
                <a:gd name="T9" fmla="*/ 78 h 78"/>
                <a:gd name="T10" fmla="*/ 62 w 72"/>
                <a:gd name="T11" fmla="*/ 67 h 78"/>
                <a:gd name="T12" fmla="*/ 72 w 72"/>
                <a:gd name="T13" fmla="*/ 39 h 78"/>
                <a:gd name="T14" fmla="*/ 62 w 72"/>
                <a:gd name="T15" fmla="*/ 10 h 78"/>
                <a:gd name="T16" fmla="*/ 36 w 72"/>
                <a:gd name="T17" fmla="*/ 0 h 78"/>
                <a:gd name="T18" fmla="*/ 52 w 72"/>
                <a:gd name="T19" fmla="*/ 59 h 78"/>
                <a:gd name="T20" fmla="*/ 36 w 72"/>
                <a:gd name="T21" fmla="*/ 66 h 78"/>
                <a:gd name="T22" fmla="*/ 20 w 72"/>
                <a:gd name="T23" fmla="*/ 59 h 78"/>
                <a:gd name="T24" fmla="*/ 15 w 72"/>
                <a:gd name="T25" fmla="*/ 39 h 78"/>
                <a:gd name="T26" fmla="*/ 20 w 72"/>
                <a:gd name="T27" fmla="*/ 19 h 78"/>
                <a:gd name="T28" fmla="*/ 36 w 72"/>
                <a:gd name="T29" fmla="*/ 11 h 78"/>
                <a:gd name="T30" fmla="*/ 52 w 72"/>
                <a:gd name="T31" fmla="*/ 19 h 78"/>
                <a:gd name="T32" fmla="*/ 57 w 72"/>
                <a:gd name="T33" fmla="*/ 39 h 78"/>
                <a:gd name="T34" fmla="*/ 52 w 72"/>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78">
                  <a:moveTo>
                    <a:pt x="36" y="0"/>
                  </a:moveTo>
                  <a:cubicBezTo>
                    <a:pt x="25" y="0"/>
                    <a:pt x="16" y="3"/>
                    <a:pt x="10" y="10"/>
                  </a:cubicBezTo>
                  <a:cubicBezTo>
                    <a:pt x="3" y="17"/>
                    <a:pt x="0" y="27"/>
                    <a:pt x="0" y="39"/>
                  </a:cubicBezTo>
                  <a:cubicBezTo>
                    <a:pt x="0" y="51"/>
                    <a:pt x="3" y="60"/>
                    <a:pt x="10" y="67"/>
                  </a:cubicBezTo>
                  <a:cubicBezTo>
                    <a:pt x="16" y="74"/>
                    <a:pt x="25" y="78"/>
                    <a:pt x="36" y="78"/>
                  </a:cubicBezTo>
                  <a:cubicBezTo>
                    <a:pt x="47" y="78"/>
                    <a:pt x="56" y="74"/>
                    <a:pt x="62" y="67"/>
                  </a:cubicBezTo>
                  <a:cubicBezTo>
                    <a:pt x="69" y="60"/>
                    <a:pt x="72" y="51"/>
                    <a:pt x="72" y="39"/>
                  </a:cubicBezTo>
                  <a:cubicBezTo>
                    <a:pt x="72" y="27"/>
                    <a:pt x="69" y="17"/>
                    <a:pt x="62"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0" y="19"/>
                  </a:cubicBezTo>
                  <a:cubicBezTo>
                    <a:pt x="24" y="14"/>
                    <a:pt x="29" y="11"/>
                    <a:pt x="36" y="11"/>
                  </a:cubicBezTo>
                  <a:cubicBezTo>
                    <a:pt x="43" y="11"/>
                    <a:pt x="48" y="14"/>
                    <a:pt x="52" y="19"/>
                  </a:cubicBezTo>
                  <a:cubicBezTo>
                    <a:pt x="56" y="24"/>
                    <a:pt x="57" y="30"/>
                    <a:pt x="57" y="39"/>
                  </a:cubicBezTo>
                  <a:cubicBezTo>
                    <a:pt x="57" y="47"/>
                    <a:pt x="56" y="54"/>
                    <a:pt x="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 name="Freeform 9">
              <a:extLst>
                <a:ext uri="{FF2B5EF4-FFF2-40B4-BE49-F238E27FC236}">
                  <a16:creationId xmlns:a16="http://schemas.microsoft.com/office/drawing/2014/main" id="{88BAE485-97CC-07B4-6CBC-75F7EB1F86CD}"/>
                </a:ext>
              </a:extLst>
            </p:cNvPr>
            <p:cNvSpPr>
              <a:spLocks/>
            </p:cNvSpPr>
            <p:nvPr/>
          </p:nvSpPr>
          <p:spPr bwMode="auto">
            <a:xfrm>
              <a:off x="1350963" y="438150"/>
              <a:ext cx="90488" cy="61913"/>
            </a:xfrm>
            <a:custGeom>
              <a:avLst/>
              <a:gdLst>
                <a:gd name="T0" fmla="*/ 41 w 57"/>
                <a:gd name="T1" fmla="*/ 31 h 39"/>
                <a:gd name="T2" fmla="*/ 32 w 57"/>
                <a:gd name="T3" fmla="*/ 0 h 39"/>
                <a:gd name="T4" fmla="*/ 24 w 57"/>
                <a:gd name="T5" fmla="*/ 0 h 39"/>
                <a:gd name="T6" fmla="*/ 16 w 57"/>
                <a:gd name="T7" fmla="*/ 31 h 39"/>
                <a:gd name="T8" fmla="*/ 8 w 57"/>
                <a:gd name="T9" fmla="*/ 0 h 39"/>
                <a:gd name="T10" fmla="*/ 0 w 57"/>
                <a:gd name="T11" fmla="*/ 0 h 39"/>
                <a:gd name="T12" fmla="*/ 12 w 57"/>
                <a:gd name="T13" fmla="*/ 39 h 39"/>
                <a:gd name="T14" fmla="*/ 20 w 57"/>
                <a:gd name="T15" fmla="*/ 39 h 39"/>
                <a:gd name="T16" fmla="*/ 28 w 57"/>
                <a:gd name="T17" fmla="*/ 9 h 39"/>
                <a:gd name="T18" fmla="*/ 37 w 57"/>
                <a:gd name="T19" fmla="*/ 39 h 39"/>
                <a:gd name="T20" fmla="*/ 45 w 57"/>
                <a:gd name="T21" fmla="*/ 39 h 39"/>
                <a:gd name="T22" fmla="*/ 57 w 57"/>
                <a:gd name="T23" fmla="*/ 0 h 39"/>
                <a:gd name="T24" fmla="*/ 49 w 57"/>
                <a:gd name="T25" fmla="*/ 0 h 39"/>
                <a:gd name="T26" fmla="*/ 41 w 57"/>
                <a:gd name="T27" fmla="*/ 3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7" h="39">
                  <a:moveTo>
                    <a:pt x="41" y="31"/>
                  </a:moveTo>
                  <a:lnTo>
                    <a:pt x="32" y="0"/>
                  </a:lnTo>
                  <a:lnTo>
                    <a:pt x="24" y="0"/>
                  </a:lnTo>
                  <a:lnTo>
                    <a:pt x="16" y="31"/>
                  </a:lnTo>
                  <a:lnTo>
                    <a:pt x="8" y="0"/>
                  </a:lnTo>
                  <a:lnTo>
                    <a:pt x="0" y="0"/>
                  </a:lnTo>
                  <a:lnTo>
                    <a:pt x="12" y="39"/>
                  </a:lnTo>
                  <a:lnTo>
                    <a:pt x="20" y="39"/>
                  </a:lnTo>
                  <a:lnTo>
                    <a:pt x="28" y="9"/>
                  </a:lnTo>
                  <a:lnTo>
                    <a:pt x="37" y="39"/>
                  </a:lnTo>
                  <a:lnTo>
                    <a:pt x="45" y="39"/>
                  </a:lnTo>
                  <a:lnTo>
                    <a:pt x="57" y="0"/>
                  </a:lnTo>
                  <a:lnTo>
                    <a:pt x="49" y="0"/>
                  </a:lnTo>
                  <a:lnTo>
                    <a:pt x="41" y="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 name="Freeform 10">
              <a:extLst>
                <a:ext uri="{FF2B5EF4-FFF2-40B4-BE49-F238E27FC236}">
                  <a16:creationId xmlns:a16="http://schemas.microsoft.com/office/drawing/2014/main" id="{E0EE8424-6820-BE0B-2C64-487E7DD59BC7}"/>
                </a:ext>
              </a:extLst>
            </p:cNvPr>
            <p:cNvSpPr>
              <a:spLocks/>
            </p:cNvSpPr>
            <p:nvPr/>
          </p:nvSpPr>
          <p:spPr bwMode="auto">
            <a:xfrm>
              <a:off x="1446213" y="422275"/>
              <a:ext cx="38100" cy="79375"/>
            </a:xfrm>
            <a:custGeom>
              <a:avLst/>
              <a:gdLst>
                <a:gd name="T0" fmla="*/ 26 w 46"/>
                <a:gd name="T1" fmla="*/ 0 h 97"/>
                <a:gd name="T2" fmla="*/ 13 w 46"/>
                <a:gd name="T3" fmla="*/ 0 h 97"/>
                <a:gd name="T4" fmla="*/ 11 w 46"/>
                <a:gd name="T5" fmla="*/ 20 h 97"/>
                <a:gd name="T6" fmla="*/ 0 w 46"/>
                <a:gd name="T7" fmla="*/ 20 h 97"/>
                <a:gd name="T8" fmla="*/ 0 w 46"/>
                <a:gd name="T9" fmla="*/ 31 h 97"/>
                <a:gd name="T10" fmla="*/ 11 w 46"/>
                <a:gd name="T11" fmla="*/ 31 h 97"/>
                <a:gd name="T12" fmla="*/ 11 w 46"/>
                <a:gd name="T13" fmla="*/ 72 h 97"/>
                <a:gd name="T14" fmla="*/ 16 w 46"/>
                <a:gd name="T15" fmla="*/ 91 h 97"/>
                <a:gd name="T16" fmla="*/ 32 w 46"/>
                <a:gd name="T17" fmla="*/ 97 h 97"/>
                <a:gd name="T18" fmla="*/ 46 w 46"/>
                <a:gd name="T19" fmla="*/ 95 h 97"/>
                <a:gd name="T20" fmla="*/ 44 w 46"/>
                <a:gd name="T21" fmla="*/ 84 h 97"/>
                <a:gd name="T22" fmla="*/ 36 w 46"/>
                <a:gd name="T23" fmla="*/ 85 h 97"/>
                <a:gd name="T24" fmla="*/ 28 w 46"/>
                <a:gd name="T25" fmla="*/ 82 h 97"/>
                <a:gd name="T26" fmla="*/ 26 w 46"/>
                <a:gd name="T27" fmla="*/ 70 h 97"/>
                <a:gd name="T28" fmla="*/ 26 w 46"/>
                <a:gd name="T29" fmla="*/ 31 h 97"/>
                <a:gd name="T30" fmla="*/ 46 w 46"/>
                <a:gd name="T31" fmla="*/ 31 h 97"/>
                <a:gd name="T32" fmla="*/ 46 w 46"/>
                <a:gd name="T33" fmla="*/ 20 h 97"/>
                <a:gd name="T34" fmla="*/ 26 w 46"/>
                <a:gd name="T35" fmla="*/ 20 h 97"/>
                <a:gd name="T36" fmla="*/ 26 w 46"/>
                <a:gd name="T37"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6" h="97">
                  <a:moveTo>
                    <a:pt x="26" y="0"/>
                  </a:moveTo>
                  <a:cubicBezTo>
                    <a:pt x="13" y="0"/>
                    <a:pt x="13" y="0"/>
                    <a:pt x="13" y="0"/>
                  </a:cubicBezTo>
                  <a:cubicBezTo>
                    <a:pt x="11" y="20"/>
                    <a:pt x="11" y="20"/>
                    <a:pt x="11" y="20"/>
                  </a:cubicBezTo>
                  <a:cubicBezTo>
                    <a:pt x="0" y="20"/>
                    <a:pt x="0" y="20"/>
                    <a:pt x="0" y="20"/>
                  </a:cubicBezTo>
                  <a:cubicBezTo>
                    <a:pt x="0" y="31"/>
                    <a:pt x="0" y="31"/>
                    <a:pt x="0" y="31"/>
                  </a:cubicBezTo>
                  <a:cubicBezTo>
                    <a:pt x="11" y="31"/>
                    <a:pt x="11" y="31"/>
                    <a:pt x="11" y="31"/>
                  </a:cubicBezTo>
                  <a:cubicBezTo>
                    <a:pt x="11" y="72"/>
                    <a:pt x="11" y="72"/>
                    <a:pt x="11" y="72"/>
                  </a:cubicBezTo>
                  <a:cubicBezTo>
                    <a:pt x="11" y="81"/>
                    <a:pt x="13" y="88"/>
                    <a:pt x="16" y="91"/>
                  </a:cubicBezTo>
                  <a:cubicBezTo>
                    <a:pt x="20" y="95"/>
                    <a:pt x="25" y="97"/>
                    <a:pt x="32" y="97"/>
                  </a:cubicBezTo>
                  <a:cubicBezTo>
                    <a:pt x="38" y="97"/>
                    <a:pt x="42" y="96"/>
                    <a:pt x="46" y="95"/>
                  </a:cubicBezTo>
                  <a:cubicBezTo>
                    <a:pt x="44" y="84"/>
                    <a:pt x="44" y="84"/>
                    <a:pt x="44" y="84"/>
                  </a:cubicBezTo>
                  <a:cubicBezTo>
                    <a:pt x="42" y="85"/>
                    <a:pt x="39" y="85"/>
                    <a:pt x="36" y="85"/>
                  </a:cubicBezTo>
                  <a:cubicBezTo>
                    <a:pt x="33" y="85"/>
                    <a:pt x="30" y="84"/>
                    <a:pt x="28" y="82"/>
                  </a:cubicBezTo>
                  <a:cubicBezTo>
                    <a:pt x="27" y="80"/>
                    <a:pt x="26" y="76"/>
                    <a:pt x="26" y="70"/>
                  </a:cubicBezTo>
                  <a:cubicBezTo>
                    <a:pt x="26" y="31"/>
                    <a:pt x="26" y="31"/>
                    <a:pt x="26" y="31"/>
                  </a:cubicBezTo>
                  <a:cubicBezTo>
                    <a:pt x="46" y="31"/>
                    <a:pt x="46" y="31"/>
                    <a:pt x="46" y="31"/>
                  </a:cubicBezTo>
                  <a:cubicBezTo>
                    <a:pt x="46" y="20"/>
                    <a:pt x="46" y="20"/>
                    <a:pt x="46" y="20"/>
                  </a:cubicBezTo>
                  <a:cubicBezTo>
                    <a:pt x="26" y="20"/>
                    <a:pt x="26" y="20"/>
                    <a:pt x="26" y="20"/>
                  </a:cubicBezTo>
                  <a:lnTo>
                    <a:pt x="2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5" name="Freeform 11">
              <a:extLst>
                <a:ext uri="{FF2B5EF4-FFF2-40B4-BE49-F238E27FC236}">
                  <a16:creationId xmlns:a16="http://schemas.microsoft.com/office/drawing/2014/main" id="{493BFF13-D216-7236-ADB3-513803D7A451}"/>
                </a:ext>
              </a:extLst>
            </p:cNvPr>
            <p:cNvSpPr>
              <a:spLocks/>
            </p:cNvSpPr>
            <p:nvPr/>
          </p:nvSpPr>
          <p:spPr bwMode="auto">
            <a:xfrm>
              <a:off x="1497013" y="412750"/>
              <a:ext cx="52388" cy="87313"/>
            </a:xfrm>
            <a:custGeom>
              <a:avLst/>
              <a:gdLst>
                <a:gd name="T0" fmla="*/ 39 w 64"/>
                <a:gd name="T1" fmla="*/ 30 h 106"/>
                <a:gd name="T2" fmla="*/ 14 w 64"/>
                <a:gd name="T3" fmla="*/ 45 h 106"/>
                <a:gd name="T4" fmla="*/ 14 w 64"/>
                <a:gd name="T5" fmla="*/ 0 h 106"/>
                <a:gd name="T6" fmla="*/ 0 w 64"/>
                <a:gd name="T7" fmla="*/ 0 h 106"/>
                <a:gd name="T8" fmla="*/ 0 w 64"/>
                <a:gd name="T9" fmla="*/ 106 h 106"/>
                <a:gd name="T10" fmla="*/ 14 w 64"/>
                <a:gd name="T11" fmla="*/ 106 h 106"/>
                <a:gd name="T12" fmla="*/ 14 w 64"/>
                <a:gd name="T13" fmla="*/ 62 h 106"/>
                <a:gd name="T14" fmla="*/ 21 w 64"/>
                <a:gd name="T15" fmla="*/ 49 h 106"/>
                <a:gd name="T16" fmla="*/ 34 w 64"/>
                <a:gd name="T17" fmla="*/ 42 h 106"/>
                <a:gd name="T18" fmla="*/ 46 w 64"/>
                <a:gd name="T19" fmla="*/ 47 h 106"/>
                <a:gd name="T20" fmla="*/ 49 w 64"/>
                <a:gd name="T21" fmla="*/ 62 h 106"/>
                <a:gd name="T22" fmla="*/ 49 w 64"/>
                <a:gd name="T23" fmla="*/ 106 h 106"/>
                <a:gd name="T24" fmla="*/ 64 w 64"/>
                <a:gd name="T25" fmla="*/ 106 h 106"/>
                <a:gd name="T26" fmla="*/ 64 w 64"/>
                <a:gd name="T27" fmla="*/ 58 h 106"/>
                <a:gd name="T28" fmla="*/ 57 w 64"/>
                <a:gd name="T29" fmla="*/ 37 h 106"/>
                <a:gd name="T30" fmla="*/ 39 w 64"/>
                <a:gd name="T31" fmla="*/ 3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4" h="106">
                  <a:moveTo>
                    <a:pt x="39" y="30"/>
                  </a:moveTo>
                  <a:cubicBezTo>
                    <a:pt x="29" y="30"/>
                    <a:pt x="20" y="35"/>
                    <a:pt x="14" y="45"/>
                  </a:cubicBezTo>
                  <a:cubicBezTo>
                    <a:pt x="14" y="0"/>
                    <a:pt x="14" y="0"/>
                    <a:pt x="14" y="0"/>
                  </a:cubicBezTo>
                  <a:cubicBezTo>
                    <a:pt x="0" y="0"/>
                    <a:pt x="0" y="0"/>
                    <a:pt x="0" y="0"/>
                  </a:cubicBezTo>
                  <a:cubicBezTo>
                    <a:pt x="0" y="106"/>
                    <a:pt x="0" y="106"/>
                    <a:pt x="0" y="106"/>
                  </a:cubicBezTo>
                  <a:cubicBezTo>
                    <a:pt x="14" y="106"/>
                    <a:pt x="14" y="106"/>
                    <a:pt x="14" y="106"/>
                  </a:cubicBezTo>
                  <a:cubicBezTo>
                    <a:pt x="14" y="62"/>
                    <a:pt x="14" y="62"/>
                    <a:pt x="14" y="62"/>
                  </a:cubicBezTo>
                  <a:cubicBezTo>
                    <a:pt x="15" y="57"/>
                    <a:pt x="17" y="53"/>
                    <a:pt x="21" y="49"/>
                  </a:cubicBezTo>
                  <a:cubicBezTo>
                    <a:pt x="25" y="44"/>
                    <a:pt x="29" y="42"/>
                    <a:pt x="34" y="42"/>
                  </a:cubicBezTo>
                  <a:cubicBezTo>
                    <a:pt x="40" y="42"/>
                    <a:pt x="44" y="44"/>
                    <a:pt x="46" y="47"/>
                  </a:cubicBezTo>
                  <a:cubicBezTo>
                    <a:pt x="48" y="50"/>
                    <a:pt x="49" y="55"/>
                    <a:pt x="49" y="62"/>
                  </a:cubicBezTo>
                  <a:cubicBezTo>
                    <a:pt x="49" y="106"/>
                    <a:pt x="49" y="106"/>
                    <a:pt x="49" y="106"/>
                  </a:cubicBezTo>
                  <a:cubicBezTo>
                    <a:pt x="64" y="106"/>
                    <a:pt x="64" y="106"/>
                    <a:pt x="64" y="106"/>
                  </a:cubicBezTo>
                  <a:cubicBezTo>
                    <a:pt x="64" y="58"/>
                    <a:pt x="64" y="58"/>
                    <a:pt x="64" y="58"/>
                  </a:cubicBezTo>
                  <a:cubicBezTo>
                    <a:pt x="64" y="48"/>
                    <a:pt x="62" y="41"/>
                    <a:pt x="57" y="37"/>
                  </a:cubicBezTo>
                  <a:cubicBezTo>
                    <a:pt x="53" y="32"/>
                    <a:pt x="47" y="30"/>
                    <a:pt x="39"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 name="Freeform 12">
              <a:extLst>
                <a:ext uri="{FF2B5EF4-FFF2-40B4-BE49-F238E27FC236}">
                  <a16:creationId xmlns:a16="http://schemas.microsoft.com/office/drawing/2014/main" id="{A2FBFC85-5630-8BC3-A583-1DEC58BBCCA5}"/>
                </a:ext>
              </a:extLst>
            </p:cNvPr>
            <p:cNvSpPr>
              <a:spLocks noEditPoints="1"/>
            </p:cNvSpPr>
            <p:nvPr/>
          </p:nvSpPr>
          <p:spPr bwMode="auto">
            <a:xfrm>
              <a:off x="1581151" y="415925"/>
              <a:ext cx="77788" cy="84138"/>
            </a:xfrm>
            <a:custGeom>
              <a:avLst/>
              <a:gdLst>
                <a:gd name="T0" fmla="*/ 20 w 49"/>
                <a:gd name="T1" fmla="*/ 0 h 53"/>
                <a:gd name="T2" fmla="*/ 0 w 49"/>
                <a:gd name="T3" fmla="*/ 53 h 53"/>
                <a:gd name="T4" fmla="*/ 8 w 49"/>
                <a:gd name="T5" fmla="*/ 53 h 53"/>
                <a:gd name="T6" fmla="*/ 13 w 49"/>
                <a:gd name="T7" fmla="*/ 40 h 53"/>
                <a:gd name="T8" fmla="*/ 36 w 49"/>
                <a:gd name="T9" fmla="*/ 40 h 53"/>
                <a:gd name="T10" fmla="*/ 40 w 49"/>
                <a:gd name="T11" fmla="*/ 53 h 53"/>
                <a:gd name="T12" fmla="*/ 49 w 49"/>
                <a:gd name="T13" fmla="*/ 53 h 53"/>
                <a:gd name="T14" fmla="*/ 29 w 49"/>
                <a:gd name="T15" fmla="*/ 0 h 53"/>
                <a:gd name="T16" fmla="*/ 20 w 49"/>
                <a:gd name="T17" fmla="*/ 0 h 53"/>
                <a:gd name="T18" fmla="*/ 15 w 49"/>
                <a:gd name="T19" fmla="*/ 34 h 53"/>
                <a:gd name="T20" fmla="*/ 24 w 49"/>
                <a:gd name="T21" fmla="*/ 7 h 53"/>
                <a:gd name="T22" fmla="*/ 34 w 49"/>
                <a:gd name="T23" fmla="*/ 34 h 53"/>
                <a:gd name="T24" fmla="*/ 15 w 49"/>
                <a:gd name="T25" fmla="*/ 34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3">
                  <a:moveTo>
                    <a:pt x="20" y="0"/>
                  </a:moveTo>
                  <a:lnTo>
                    <a:pt x="0" y="53"/>
                  </a:lnTo>
                  <a:lnTo>
                    <a:pt x="8" y="53"/>
                  </a:lnTo>
                  <a:lnTo>
                    <a:pt x="13" y="40"/>
                  </a:lnTo>
                  <a:lnTo>
                    <a:pt x="36" y="40"/>
                  </a:lnTo>
                  <a:lnTo>
                    <a:pt x="40" y="53"/>
                  </a:lnTo>
                  <a:lnTo>
                    <a:pt x="49" y="53"/>
                  </a:lnTo>
                  <a:lnTo>
                    <a:pt x="29" y="0"/>
                  </a:lnTo>
                  <a:lnTo>
                    <a:pt x="20" y="0"/>
                  </a:lnTo>
                  <a:close/>
                  <a:moveTo>
                    <a:pt x="15" y="34"/>
                  </a:moveTo>
                  <a:lnTo>
                    <a:pt x="24" y="7"/>
                  </a:lnTo>
                  <a:lnTo>
                    <a:pt x="34" y="34"/>
                  </a:lnTo>
                  <a:lnTo>
                    <a:pt x="15" y="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 name="Freeform 14">
              <a:extLst>
                <a:ext uri="{FF2B5EF4-FFF2-40B4-BE49-F238E27FC236}">
                  <a16:creationId xmlns:a16="http://schemas.microsoft.com/office/drawing/2014/main" id="{FF83A1F9-4D22-902B-230C-EA48637DF2D8}"/>
                </a:ext>
              </a:extLst>
            </p:cNvPr>
            <p:cNvSpPr>
              <a:spLocks noEditPoints="1"/>
            </p:cNvSpPr>
            <p:nvPr/>
          </p:nvSpPr>
          <p:spPr bwMode="auto">
            <a:xfrm>
              <a:off x="1663701" y="412750"/>
              <a:ext cx="58738" cy="88900"/>
            </a:xfrm>
            <a:custGeom>
              <a:avLst/>
              <a:gdLst>
                <a:gd name="T0" fmla="*/ 57 w 71"/>
                <a:gd name="T1" fmla="*/ 43 h 108"/>
                <a:gd name="T2" fmla="*/ 55 w 71"/>
                <a:gd name="T3" fmla="*/ 40 h 108"/>
                <a:gd name="T4" fmla="*/ 51 w 71"/>
                <a:gd name="T5" fmla="*/ 36 h 108"/>
                <a:gd name="T6" fmla="*/ 43 w 71"/>
                <a:gd name="T7" fmla="*/ 31 h 108"/>
                <a:gd name="T8" fmla="*/ 33 w 71"/>
                <a:gd name="T9" fmla="*/ 30 h 108"/>
                <a:gd name="T10" fmla="*/ 9 w 71"/>
                <a:gd name="T11" fmla="*/ 41 h 108"/>
                <a:gd name="T12" fmla="*/ 0 w 71"/>
                <a:gd name="T13" fmla="*/ 69 h 108"/>
                <a:gd name="T14" fmla="*/ 8 w 71"/>
                <a:gd name="T15" fmla="*/ 97 h 108"/>
                <a:gd name="T16" fmla="*/ 32 w 71"/>
                <a:gd name="T17" fmla="*/ 108 h 108"/>
                <a:gd name="T18" fmla="*/ 37 w 71"/>
                <a:gd name="T19" fmla="*/ 107 h 108"/>
                <a:gd name="T20" fmla="*/ 42 w 71"/>
                <a:gd name="T21" fmla="*/ 106 h 108"/>
                <a:gd name="T22" fmla="*/ 46 w 71"/>
                <a:gd name="T23" fmla="*/ 104 h 108"/>
                <a:gd name="T24" fmla="*/ 49 w 71"/>
                <a:gd name="T25" fmla="*/ 103 h 108"/>
                <a:gd name="T26" fmla="*/ 52 w 71"/>
                <a:gd name="T27" fmla="*/ 100 h 108"/>
                <a:gd name="T28" fmla="*/ 54 w 71"/>
                <a:gd name="T29" fmla="*/ 98 h 108"/>
                <a:gd name="T30" fmla="*/ 55 w 71"/>
                <a:gd name="T31" fmla="*/ 97 h 108"/>
                <a:gd name="T32" fmla="*/ 56 w 71"/>
                <a:gd name="T33" fmla="*/ 95 h 108"/>
                <a:gd name="T34" fmla="*/ 57 w 71"/>
                <a:gd name="T35" fmla="*/ 95 h 108"/>
                <a:gd name="T36" fmla="*/ 59 w 71"/>
                <a:gd name="T37" fmla="*/ 106 h 108"/>
                <a:gd name="T38" fmla="*/ 71 w 71"/>
                <a:gd name="T39" fmla="*/ 106 h 108"/>
                <a:gd name="T40" fmla="*/ 71 w 71"/>
                <a:gd name="T41" fmla="*/ 0 h 108"/>
                <a:gd name="T42" fmla="*/ 57 w 71"/>
                <a:gd name="T43" fmla="*/ 0 h 108"/>
                <a:gd name="T44" fmla="*/ 57 w 71"/>
                <a:gd name="T45" fmla="*/ 43 h 108"/>
                <a:gd name="T46" fmla="*/ 51 w 71"/>
                <a:gd name="T47" fmla="*/ 88 h 108"/>
                <a:gd name="T48" fmla="*/ 36 w 71"/>
                <a:gd name="T49" fmla="*/ 96 h 108"/>
                <a:gd name="T50" fmla="*/ 20 w 71"/>
                <a:gd name="T51" fmla="*/ 88 h 108"/>
                <a:gd name="T52" fmla="*/ 15 w 71"/>
                <a:gd name="T53" fmla="*/ 68 h 108"/>
                <a:gd name="T54" fmla="*/ 21 w 71"/>
                <a:gd name="T55" fmla="*/ 49 h 108"/>
                <a:gd name="T56" fmla="*/ 36 w 71"/>
                <a:gd name="T57" fmla="*/ 41 h 108"/>
                <a:gd name="T58" fmla="*/ 51 w 71"/>
                <a:gd name="T59" fmla="*/ 49 h 108"/>
                <a:gd name="T60" fmla="*/ 57 w 71"/>
                <a:gd name="T61" fmla="*/ 68 h 108"/>
                <a:gd name="T62" fmla="*/ 51 w 71"/>
                <a:gd name="T63" fmla="*/ 8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1" h="108">
                  <a:moveTo>
                    <a:pt x="57" y="43"/>
                  </a:moveTo>
                  <a:cubicBezTo>
                    <a:pt x="56" y="42"/>
                    <a:pt x="56" y="41"/>
                    <a:pt x="55" y="40"/>
                  </a:cubicBezTo>
                  <a:cubicBezTo>
                    <a:pt x="54" y="39"/>
                    <a:pt x="53" y="38"/>
                    <a:pt x="51" y="36"/>
                  </a:cubicBezTo>
                  <a:cubicBezTo>
                    <a:pt x="49" y="34"/>
                    <a:pt x="46" y="33"/>
                    <a:pt x="43" y="31"/>
                  </a:cubicBezTo>
                  <a:cubicBezTo>
                    <a:pt x="40" y="30"/>
                    <a:pt x="37" y="30"/>
                    <a:pt x="33" y="30"/>
                  </a:cubicBezTo>
                  <a:cubicBezTo>
                    <a:pt x="23" y="30"/>
                    <a:pt x="15" y="33"/>
                    <a:pt x="9" y="41"/>
                  </a:cubicBezTo>
                  <a:cubicBezTo>
                    <a:pt x="3" y="48"/>
                    <a:pt x="0" y="57"/>
                    <a:pt x="0" y="69"/>
                  </a:cubicBezTo>
                  <a:cubicBezTo>
                    <a:pt x="0" y="80"/>
                    <a:pt x="3" y="90"/>
                    <a:pt x="8" y="97"/>
                  </a:cubicBezTo>
                  <a:cubicBezTo>
                    <a:pt x="14" y="104"/>
                    <a:pt x="22" y="108"/>
                    <a:pt x="32" y="108"/>
                  </a:cubicBezTo>
                  <a:cubicBezTo>
                    <a:pt x="34" y="108"/>
                    <a:pt x="35" y="108"/>
                    <a:pt x="37" y="107"/>
                  </a:cubicBezTo>
                  <a:cubicBezTo>
                    <a:pt x="39" y="107"/>
                    <a:pt x="41" y="107"/>
                    <a:pt x="42" y="106"/>
                  </a:cubicBezTo>
                  <a:cubicBezTo>
                    <a:pt x="43" y="106"/>
                    <a:pt x="45" y="105"/>
                    <a:pt x="46" y="104"/>
                  </a:cubicBezTo>
                  <a:cubicBezTo>
                    <a:pt x="47" y="104"/>
                    <a:pt x="48" y="103"/>
                    <a:pt x="49" y="103"/>
                  </a:cubicBezTo>
                  <a:cubicBezTo>
                    <a:pt x="50" y="102"/>
                    <a:pt x="51" y="101"/>
                    <a:pt x="52" y="100"/>
                  </a:cubicBezTo>
                  <a:cubicBezTo>
                    <a:pt x="53" y="100"/>
                    <a:pt x="53" y="99"/>
                    <a:pt x="54" y="98"/>
                  </a:cubicBezTo>
                  <a:cubicBezTo>
                    <a:pt x="54" y="98"/>
                    <a:pt x="55" y="97"/>
                    <a:pt x="55" y="97"/>
                  </a:cubicBezTo>
                  <a:cubicBezTo>
                    <a:pt x="56" y="96"/>
                    <a:pt x="56" y="96"/>
                    <a:pt x="56" y="95"/>
                  </a:cubicBezTo>
                  <a:cubicBezTo>
                    <a:pt x="57" y="95"/>
                    <a:pt x="57" y="95"/>
                    <a:pt x="57" y="95"/>
                  </a:cubicBezTo>
                  <a:cubicBezTo>
                    <a:pt x="59" y="106"/>
                    <a:pt x="59" y="106"/>
                    <a:pt x="59" y="106"/>
                  </a:cubicBezTo>
                  <a:cubicBezTo>
                    <a:pt x="71" y="106"/>
                    <a:pt x="71" y="106"/>
                    <a:pt x="71" y="106"/>
                  </a:cubicBezTo>
                  <a:cubicBezTo>
                    <a:pt x="71" y="0"/>
                    <a:pt x="71" y="0"/>
                    <a:pt x="71" y="0"/>
                  </a:cubicBezTo>
                  <a:cubicBezTo>
                    <a:pt x="57" y="0"/>
                    <a:pt x="57" y="0"/>
                    <a:pt x="57" y="0"/>
                  </a:cubicBezTo>
                  <a:lnTo>
                    <a:pt x="57" y="43"/>
                  </a:lnTo>
                  <a:close/>
                  <a:moveTo>
                    <a:pt x="51" y="88"/>
                  </a:moveTo>
                  <a:cubicBezTo>
                    <a:pt x="47" y="93"/>
                    <a:pt x="42" y="96"/>
                    <a:pt x="36" y="96"/>
                  </a:cubicBezTo>
                  <a:cubicBezTo>
                    <a:pt x="29" y="96"/>
                    <a:pt x="24" y="93"/>
                    <a:pt x="20" y="88"/>
                  </a:cubicBezTo>
                  <a:cubicBezTo>
                    <a:pt x="17" y="83"/>
                    <a:pt x="15" y="76"/>
                    <a:pt x="15" y="68"/>
                  </a:cubicBezTo>
                  <a:cubicBezTo>
                    <a:pt x="15" y="61"/>
                    <a:pt x="17" y="54"/>
                    <a:pt x="21" y="49"/>
                  </a:cubicBezTo>
                  <a:cubicBezTo>
                    <a:pt x="25" y="44"/>
                    <a:pt x="30" y="41"/>
                    <a:pt x="36" y="41"/>
                  </a:cubicBezTo>
                  <a:cubicBezTo>
                    <a:pt x="43" y="41"/>
                    <a:pt x="48" y="44"/>
                    <a:pt x="51" y="49"/>
                  </a:cubicBezTo>
                  <a:cubicBezTo>
                    <a:pt x="55" y="54"/>
                    <a:pt x="57" y="61"/>
                    <a:pt x="57" y="68"/>
                  </a:cubicBezTo>
                  <a:cubicBezTo>
                    <a:pt x="57" y="76"/>
                    <a:pt x="55" y="83"/>
                    <a:pt x="51" y="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 name="Freeform 15">
              <a:extLst>
                <a:ext uri="{FF2B5EF4-FFF2-40B4-BE49-F238E27FC236}">
                  <a16:creationId xmlns:a16="http://schemas.microsoft.com/office/drawing/2014/main" id="{B67964F5-8081-A3D8-089C-A081B2E521A9}"/>
                </a:ext>
              </a:extLst>
            </p:cNvPr>
            <p:cNvSpPr>
              <a:spLocks/>
            </p:cNvSpPr>
            <p:nvPr/>
          </p:nvSpPr>
          <p:spPr bwMode="auto">
            <a:xfrm>
              <a:off x="1733551" y="438150"/>
              <a:ext cx="60325" cy="61913"/>
            </a:xfrm>
            <a:custGeom>
              <a:avLst/>
              <a:gdLst>
                <a:gd name="T0" fmla="*/ 18 w 38"/>
                <a:gd name="T1" fmla="*/ 32 h 39"/>
                <a:gd name="T2" fmla="*/ 8 w 38"/>
                <a:gd name="T3" fmla="*/ 0 h 39"/>
                <a:gd name="T4" fmla="*/ 0 w 38"/>
                <a:gd name="T5" fmla="*/ 0 h 39"/>
                <a:gd name="T6" fmla="*/ 15 w 38"/>
                <a:gd name="T7" fmla="*/ 39 h 39"/>
                <a:gd name="T8" fmla="*/ 23 w 38"/>
                <a:gd name="T9" fmla="*/ 39 h 39"/>
                <a:gd name="T10" fmla="*/ 38 w 38"/>
                <a:gd name="T11" fmla="*/ 0 h 39"/>
                <a:gd name="T12" fmla="*/ 29 w 38"/>
                <a:gd name="T13" fmla="*/ 0 h 39"/>
                <a:gd name="T14" fmla="*/ 18 w 38"/>
                <a:gd name="T15" fmla="*/ 32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39">
                  <a:moveTo>
                    <a:pt x="18" y="32"/>
                  </a:moveTo>
                  <a:lnTo>
                    <a:pt x="8" y="0"/>
                  </a:lnTo>
                  <a:lnTo>
                    <a:pt x="0" y="0"/>
                  </a:lnTo>
                  <a:lnTo>
                    <a:pt x="15" y="39"/>
                  </a:lnTo>
                  <a:lnTo>
                    <a:pt x="23" y="39"/>
                  </a:lnTo>
                  <a:lnTo>
                    <a:pt x="38" y="0"/>
                  </a:lnTo>
                  <a:lnTo>
                    <a:pt x="29" y="0"/>
                  </a:lnTo>
                  <a:lnTo>
                    <a:pt x="18"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9" name="Freeform 16">
              <a:extLst>
                <a:ext uri="{FF2B5EF4-FFF2-40B4-BE49-F238E27FC236}">
                  <a16:creationId xmlns:a16="http://schemas.microsoft.com/office/drawing/2014/main" id="{C73E25E4-139B-A180-CBFD-59414A4BD238}"/>
                </a:ext>
              </a:extLst>
            </p:cNvPr>
            <p:cNvSpPr>
              <a:spLocks/>
            </p:cNvSpPr>
            <p:nvPr/>
          </p:nvSpPr>
          <p:spPr bwMode="auto">
            <a:xfrm>
              <a:off x="1801813" y="411163"/>
              <a:ext cx="15875" cy="14288"/>
            </a:xfrm>
            <a:custGeom>
              <a:avLst/>
              <a:gdLst>
                <a:gd name="T0" fmla="*/ 10 w 19"/>
                <a:gd name="T1" fmla="*/ 0 h 18"/>
                <a:gd name="T2" fmla="*/ 3 w 19"/>
                <a:gd name="T3" fmla="*/ 2 h 18"/>
                <a:gd name="T4" fmla="*/ 0 w 19"/>
                <a:gd name="T5" fmla="*/ 9 h 18"/>
                <a:gd name="T6" fmla="*/ 3 w 19"/>
                <a:gd name="T7" fmla="*/ 16 h 18"/>
                <a:gd name="T8" fmla="*/ 10 w 19"/>
                <a:gd name="T9" fmla="*/ 18 h 18"/>
                <a:gd name="T10" fmla="*/ 17 w 19"/>
                <a:gd name="T11" fmla="*/ 16 h 18"/>
                <a:gd name="T12" fmla="*/ 19 w 19"/>
                <a:gd name="T13" fmla="*/ 9 h 18"/>
                <a:gd name="T14" fmla="*/ 17 w 19"/>
                <a:gd name="T15" fmla="*/ 2 h 18"/>
                <a:gd name="T16" fmla="*/ 10 w 19"/>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8">
                  <a:moveTo>
                    <a:pt x="10" y="0"/>
                  </a:moveTo>
                  <a:cubicBezTo>
                    <a:pt x="7" y="0"/>
                    <a:pt x="5" y="1"/>
                    <a:pt x="3" y="2"/>
                  </a:cubicBezTo>
                  <a:cubicBezTo>
                    <a:pt x="1" y="4"/>
                    <a:pt x="0" y="7"/>
                    <a:pt x="0" y="9"/>
                  </a:cubicBezTo>
                  <a:cubicBezTo>
                    <a:pt x="0" y="12"/>
                    <a:pt x="1" y="14"/>
                    <a:pt x="3" y="16"/>
                  </a:cubicBezTo>
                  <a:cubicBezTo>
                    <a:pt x="5" y="17"/>
                    <a:pt x="7" y="18"/>
                    <a:pt x="10" y="18"/>
                  </a:cubicBezTo>
                  <a:cubicBezTo>
                    <a:pt x="13" y="18"/>
                    <a:pt x="15" y="17"/>
                    <a:pt x="17" y="16"/>
                  </a:cubicBezTo>
                  <a:cubicBezTo>
                    <a:pt x="18" y="14"/>
                    <a:pt x="19" y="12"/>
                    <a:pt x="19" y="9"/>
                  </a:cubicBezTo>
                  <a:cubicBezTo>
                    <a:pt x="19" y="6"/>
                    <a:pt x="18" y="4"/>
                    <a:pt x="17" y="2"/>
                  </a:cubicBezTo>
                  <a:cubicBezTo>
                    <a:pt x="15" y="1"/>
                    <a:pt x="12" y="0"/>
                    <a:pt x="1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 name="Rectangle 17">
              <a:extLst>
                <a:ext uri="{FF2B5EF4-FFF2-40B4-BE49-F238E27FC236}">
                  <a16:creationId xmlns:a16="http://schemas.microsoft.com/office/drawing/2014/main" id="{7B6F8562-C3CB-5305-FB0B-63FF8D97092D}"/>
                </a:ext>
              </a:extLst>
            </p:cNvPr>
            <p:cNvSpPr>
              <a:spLocks noChangeArrowheads="1"/>
            </p:cNvSpPr>
            <p:nvPr/>
          </p:nvSpPr>
          <p:spPr bwMode="auto">
            <a:xfrm>
              <a:off x="1804988" y="438150"/>
              <a:ext cx="11113" cy="619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 name="Freeform 18">
              <a:extLst>
                <a:ext uri="{FF2B5EF4-FFF2-40B4-BE49-F238E27FC236}">
                  <a16:creationId xmlns:a16="http://schemas.microsoft.com/office/drawing/2014/main" id="{AAAB2CA3-ACC4-BAB9-7B09-8D2F882AE852}"/>
                </a:ext>
              </a:extLst>
            </p:cNvPr>
            <p:cNvSpPr>
              <a:spLocks/>
            </p:cNvSpPr>
            <p:nvPr/>
          </p:nvSpPr>
          <p:spPr bwMode="auto">
            <a:xfrm>
              <a:off x="1828801" y="436563"/>
              <a:ext cx="47625" cy="65088"/>
            </a:xfrm>
            <a:custGeom>
              <a:avLst/>
              <a:gdLst>
                <a:gd name="T0" fmla="*/ 44 w 59"/>
                <a:gd name="T1" fmla="*/ 36 h 79"/>
                <a:gd name="T2" fmla="*/ 37 w 59"/>
                <a:gd name="T3" fmla="*/ 34 h 79"/>
                <a:gd name="T4" fmla="*/ 30 w 59"/>
                <a:gd name="T5" fmla="*/ 31 h 79"/>
                <a:gd name="T6" fmla="*/ 24 w 59"/>
                <a:gd name="T7" fmla="*/ 29 h 79"/>
                <a:gd name="T8" fmla="*/ 20 w 59"/>
                <a:gd name="T9" fmla="*/ 26 h 79"/>
                <a:gd name="T10" fmla="*/ 18 w 59"/>
                <a:gd name="T11" fmla="*/ 21 h 79"/>
                <a:gd name="T12" fmla="*/ 22 w 59"/>
                <a:gd name="T13" fmla="*/ 14 h 79"/>
                <a:gd name="T14" fmla="*/ 32 w 59"/>
                <a:gd name="T15" fmla="*/ 12 h 79"/>
                <a:gd name="T16" fmla="*/ 52 w 59"/>
                <a:gd name="T17" fmla="*/ 20 h 79"/>
                <a:gd name="T18" fmla="*/ 58 w 59"/>
                <a:gd name="T19" fmla="*/ 10 h 79"/>
                <a:gd name="T20" fmla="*/ 55 w 59"/>
                <a:gd name="T21" fmla="*/ 8 h 79"/>
                <a:gd name="T22" fmla="*/ 46 w 59"/>
                <a:gd name="T23" fmla="*/ 3 h 79"/>
                <a:gd name="T24" fmla="*/ 32 w 59"/>
                <a:gd name="T25" fmla="*/ 0 h 79"/>
                <a:gd name="T26" fmla="*/ 12 w 59"/>
                <a:gd name="T27" fmla="*/ 7 h 79"/>
                <a:gd name="T28" fmla="*/ 4 w 59"/>
                <a:gd name="T29" fmla="*/ 23 h 79"/>
                <a:gd name="T30" fmla="*/ 6 w 59"/>
                <a:gd name="T31" fmla="*/ 31 h 79"/>
                <a:gd name="T32" fmla="*/ 11 w 59"/>
                <a:gd name="T33" fmla="*/ 37 h 79"/>
                <a:gd name="T34" fmla="*/ 15 w 59"/>
                <a:gd name="T35" fmla="*/ 40 h 79"/>
                <a:gd name="T36" fmla="*/ 19 w 59"/>
                <a:gd name="T37" fmla="*/ 42 h 79"/>
                <a:gd name="T38" fmla="*/ 23 w 59"/>
                <a:gd name="T39" fmla="*/ 44 h 79"/>
                <a:gd name="T40" fmla="*/ 29 w 59"/>
                <a:gd name="T41" fmla="*/ 45 h 79"/>
                <a:gd name="T42" fmla="*/ 33 w 59"/>
                <a:gd name="T43" fmla="*/ 47 h 79"/>
                <a:gd name="T44" fmla="*/ 38 w 59"/>
                <a:gd name="T45" fmla="*/ 49 h 79"/>
                <a:gd name="T46" fmla="*/ 42 w 59"/>
                <a:gd name="T47" fmla="*/ 52 h 79"/>
                <a:gd name="T48" fmla="*/ 45 w 59"/>
                <a:gd name="T49" fmla="*/ 57 h 79"/>
                <a:gd name="T50" fmla="*/ 41 w 59"/>
                <a:gd name="T51" fmla="*/ 65 h 79"/>
                <a:gd name="T52" fmla="*/ 30 w 59"/>
                <a:gd name="T53" fmla="*/ 67 h 79"/>
                <a:gd name="T54" fmla="*/ 18 w 59"/>
                <a:gd name="T55" fmla="*/ 64 h 79"/>
                <a:gd name="T56" fmla="*/ 8 w 59"/>
                <a:gd name="T57" fmla="*/ 57 h 79"/>
                <a:gd name="T58" fmla="*/ 0 w 59"/>
                <a:gd name="T59" fmla="*/ 66 h 79"/>
                <a:gd name="T60" fmla="*/ 12 w 59"/>
                <a:gd name="T61" fmla="*/ 74 h 79"/>
                <a:gd name="T62" fmla="*/ 30 w 59"/>
                <a:gd name="T63" fmla="*/ 79 h 79"/>
                <a:gd name="T64" fmla="*/ 52 w 59"/>
                <a:gd name="T65" fmla="*/ 72 h 79"/>
                <a:gd name="T66" fmla="*/ 59 w 59"/>
                <a:gd name="T67" fmla="*/ 55 h 79"/>
                <a:gd name="T68" fmla="*/ 44 w 59"/>
                <a:gd name="T69" fmla="*/ 36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9" h="79">
                  <a:moveTo>
                    <a:pt x="44" y="36"/>
                  </a:moveTo>
                  <a:cubicBezTo>
                    <a:pt x="43" y="36"/>
                    <a:pt x="41" y="35"/>
                    <a:pt x="37" y="34"/>
                  </a:cubicBezTo>
                  <a:cubicBezTo>
                    <a:pt x="34" y="33"/>
                    <a:pt x="31" y="32"/>
                    <a:pt x="30" y="31"/>
                  </a:cubicBezTo>
                  <a:cubicBezTo>
                    <a:pt x="27" y="30"/>
                    <a:pt x="25" y="30"/>
                    <a:pt x="24" y="29"/>
                  </a:cubicBezTo>
                  <a:cubicBezTo>
                    <a:pt x="23" y="29"/>
                    <a:pt x="22" y="28"/>
                    <a:pt x="20" y="26"/>
                  </a:cubicBezTo>
                  <a:cubicBezTo>
                    <a:pt x="19" y="25"/>
                    <a:pt x="18" y="23"/>
                    <a:pt x="18" y="21"/>
                  </a:cubicBezTo>
                  <a:cubicBezTo>
                    <a:pt x="18" y="18"/>
                    <a:pt x="19" y="15"/>
                    <a:pt x="22" y="14"/>
                  </a:cubicBezTo>
                  <a:cubicBezTo>
                    <a:pt x="24" y="12"/>
                    <a:pt x="28" y="12"/>
                    <a:pt x="32" y="12"/>
                  </a:cubicBezTo>
                  <a:cubicBezTo>
                    <a:pt x="39" y="12"/>
                    <a:pt x="46" y="14"/>
                    <a:pt x="52" y="20"/>
                  </a:cubicBezTo>
                  <a:cubicBezTo>
                    <a:pt x="58" y="10"/>
                    <a:pt x="58" y="10"/>
                    <a:pt x="58" y="10"/>
                  </a:cubicBezTo>
                  <a:cubicBezTo>
                    <a:pt x="58" y="10"/>
                    <a:pt x="57" y="9"/>
                    <a:pt x="55" y="8"/>
                  </a:cubicBezTo>
                  <a:cubicBezTo>
                    <a:pt x="53" y="6"/>
                    <a:pt x="50" y="5"/>
                    <a:pt x="46" y="3"/>
                  </a:cubicBezTo>
                  <a:cubicBezTo>
                    <a:pt x="41" y="1"/>
                    <a:pt x="37" y="0"/>
                    <a:pt x="32" y="0"/>
                  </a:cubicBezTo>
                  <a:cubicBezTo>
                    <a:pt x="23" y="0"/>
                    <a:pt x="17" y="3"/>
                    <a:pt x="12" y="7"/>
                  </a:cubicBezTo>
                  <a:cubicBezTo>
                    <a:pt x="7" y="11"/>
                    <a:pt x="4" y="16"/>
                    <a:pt x="4" y="23"/>
                  </a:cubicBezTo>
                  <a:cubicBezTo>
                    <a:pt x="4" y="26"/>
                    <a:pt x="5" y="29"/>
                    <a:pt x="6" y="31"/>
                  </a:cubicBezTo>
                  <a:cubicBezTo>
                    <a:pt x="7" y="33"/>
                    <a:pt x="8" y="35"/>
                    <a:pt x="11" y="37"/>
                  </a:cubicBezTo>
                  <a:cubicBezTo>
                    <a:pt x="13" y="39"/>
                    <a:pt x="14" y="40"/>
                    <a:pt x="15" y="40"/>
                  </a:cubicBezTo>
                  <a:cubicBezTo>
                    <a:pt x="16" y="41"/>
                    <a:pt x="18" y="41"/>
                    <a:pt x="19" y="42"/>
                  </a:cubicBezTo>
                  <a:cubicBezTo>
                    <a:pt x="20" y="43"/>
                    <a:pt x="22" y="43"/>
                    <a:pt x="23" y="44"/>
                  </a:cubicBezTo>
                  <a:cubicBezTo>
                    <a:pt x="25" y="44"/>
                    <a:pt x="27" y="45"/>
                    <a:pt x="29" y="45"/>
                  </a:cubicBezTo>
                  <a:cubicBezTo>
                    <a:pt x="31" y="46"/>
                    <a:pt x="32" y="47"/>
                    <a:pt x="33" y="47"/>
                  </a:cubicBezTo>
                  <a:cubicBezTo>
                    <a:pt x="35" y="48"/>
                    <a:pt x="37" y="48"/>
                    <a:pt x="38" y="49"/>
                  </a:cubicBezTo>
                  <a:cubicBezTo>
                    <a:pt x="39" y="49"/>
                    <a:pt x="41" y="50"/>
                    <a:pt x="42" y="52"/>
                  </a:cubicBezTo>
                  <a:cubicBezTo>
                    <a:pt x="44" y="53"/>
                    <a:pt x="45" y="55"/>
                    <a:pt x="45" y="57"/>
                  </a:cubicBezTo>
                  <a:cubicBezTo>
                    <a:pt x="45" y="61"/>
                    <a:pt x="44" y="63"/>
                    <a:pt x="41" y="65"/>
                  </a:cubicBezTo>
                  <a:cubicBezTo>
                    <a:pt x="38" y="66"/>
                    <a:pt x="35" y="67"/>
                    <a:pt x="30" y="67"/>
                  </a:cubicBezTo>
                  <a:cubicBezTo>
                    <a:pt x="26" y="67"/>
                    <a:pt x="22" y="66"/>
                    <a:pt x="18" y="64"/>
                  </a:cubicBezTo>
                  <a:cubicBezTo>
                    <a:pt x="14" y="62"/>
                    <a:pt x="10" y="59"/>
                    <a:pt x="8" y="57"/>
                  </a:cubicBezTo>
                  <a:cubicBezTo>
                    <a:pt x="0" y="66"/>
                    <a:pt x="0" y="66"/>
                    <a:pt x="0" y="66"/>
                  </a:cubicBezTo>
                  <a:cubicBezTo>
                    <a:pt x="3" y="69"/>
                    <a:pt x="7" y="71"/>
                    <a:pt x="12" y="74"/>
                  </a:cubicBezTo>
                  <a:cubicBezTo>
                    <a:pt x="17" y="77"/>
                    <a:pt x="23" y="79"/>
                    <a:pt x="30" y="79"/>
                  </a:cubicBezTo>
                  <a:cubicBezTo>
                    <a:pt x="39" y="79"/>
                    <a:pt x="47" y="76"/>
                    <a:pt x="52" y="72"/>
                  </a:cubicBezTo>
                  <a:cubicBezTo>
                    <a:pt x="57" y="67"/>
                    <a:pt x="59" y="62"/>
                    <a:pt x="59" y="55"/>
                  </a:cubicBezTo>
                  <a:cubicBezTo>
                    <a:pt x="59" y="47"/>
                    <a:pt x="54" y="40"/>
                    <a:pt x="44"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 name="Freeform 19">
              <a:extLst>
                <a:ext uri="{FF2B5EF4-FFF2-40B4-BE49-F238E27FC236}">
                  <a16:creationId xmlns:a16="http://schemas.microsoft.com/office/drawing/2014/main" id="{995386EE-0219-9B59-3015-DA98004633E3}"/>
                </a:ext>
              </a:extLst>
            </p:cNvPr>
            <p:cNvSpPr>
              <a:spLocks/>
            </p:cNvSpPr>
            <p:nvPr/>
          </p:nvSpPr>
          <p:spPr bwMode="auto">
            <a:xfrm>
              <a:off x="1960563" y="436563"/>
              <a:ext cx="36513" cy="63500"/>
            </a:xfrm>
            <a:custGeom>
              <a:avLst/>
              <a:gdLst>
                <a:gd name="T0" fmla="*/ 24 w 43"/>
                <a:gd name="T1" fmla="*/ 5 h 77"/>
                <a:gd name="T2" fmla="*/ 15 w 43"/>
                <a:gd name="T3" fmla="*/ 17 h 77"/>
                <a:gd name="T4" fmla="*/ 14 w 43"/>
                <a:gd name="T5" fmla="*/ 2 h 77"/>
                <a:gd name="T6" fmla="*/ 0 w 43"/>
                <a:gd name="T7" fmla="*/ 2 h 77"/>
                <a:gd name="T8" fmla="*/ 0 w 43"/>
                <a:gd name="T9" fmla="*/ 77 h 77"/>
                <a:gd name="T10" fmla="*/ 15 w 43"/>
                <a:gd name="T11" fmla="*/ 77 h 77"/>
                <a:gd name="T12" fmla="*/ 15 w 43"/>
                <a:gd name="T13" fmla="*/ 35 h 77"/>
                <a:gd name="T14" fmla="*/ 25 w 43"/>
                <a:gd name="T15" fmla="*/ 18 h 77"/>
                <a:gd name="T16" fmla="*/ 35 w 43"/>
                <a:gd name="T17" fmla="*/ 14 h 77"/>
                <a:gd name="T18" fmla="*/ 41 w 43"/>
                <a:gd name="T19" fmla="*/ 15 h 77"/>
                <a:gd name="T20" fmla="*/ 43 w 43"/>
                <a:gd name="T21" fmla="*/ 1 h 77"/>
                <a:gd name="T22" fmla="*/ 37 w 43"/>
                <a:gd name="T23" fmla="*/ 0 h 77"/>
                <a:gd name="T24" fmla="*/ 24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4" y="5"/>
                  </a:moveTo>
                  <a:cubicBezTo>
                    <a:pt x="20" y="8"/>
                    <a:pt x="17" y="12"/>
                    <a:pt x="15" y="17"/>
                  </a:cubicBezTo>
                  <a:cubicBezTo>
                    <a:pt x="14" y="2"/>
                    <a:pt x="14" y="2"/>
                    <a:pt x="14" y="2"/>
                  </a:cubicBezTo>
                  <a:cubicBezTo>
                    <a:pt x="0" y="2"/>
                    <a:pt x="0" y="2"/>
                    <a:pt x="0" y="2"/>
                  </a:cubicBezTo>
                  <a:cubicBezTo>
                    <a:pt x="0" y="77"/>
                    <a:pt x="0" y="77"/>
                    <a:pt x="0" y="77"/>
                  </a:cubicBezTo>
                  <a:cubicBezTo>
                    <a:pt x="15" y="77"/>
                    <a:pt x="15" y="77"/>
                    <a:pt x="15" y="77"/>
                  </a:cubicBezTo>
                  <a:cubicBezTo>
                    <a:pt x="15" y="35"/>
                    <a:pt x="15" y="35"/>
                    <a:pt x="15" y="35"/>
                  </a:cubicBezTo>
                  <a:cubicBezTo>
                    <a:pt x="16" y="27"/>
                    <a:pt x="19" y="22"/>
                    <a:pt x="25" y="18"/>
                  </a:cubicBezTo>
                  <a:cubicBezTo>
                    <a:pt x="28" y="16"/>
                    <a:pt x="32" y="14"/>
                    <a:pt x="35" y="14"/>
                  </a:cubicBezTo>
                  <a:cubicBezTo>
                    <a:pt x="38" y="14"/>
                    <a:pt x="40" y="15"/>
                    <a:pt x="41" y="15"/>
                  </a:cubicBezTo>
                  <a:cubicBezTo>
                    <a:pt x="43" y="1"/>
                    <a:pt x="43" y="1"/>
                    <a:pt x="43" y="1"/>
                  </a:cubicBezTo>
                  <a:cubicBezTo>
                    <a:pt x="37" y="0"/>
                    <a:pt x="37" y="0"/>
                    <a:pt x="37" y="0"/>
                  </a:cubicBezTo>
                  <a:cubicBezTo>
                    <a:pt x="32" y="0"/>
                    <a:pt x="28" y="2"/>
                    <a:pt x="24"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3" name="Freeform 20">
              <a:extLst>
                <a:ext uri="{FF2B5EF4-FFF2-40B4-BE49-F238E27FC236}">
                  <a16:creationId xmlns:a16="http://schemas.microsoft.com/office/drawing/2014/main" id="{2960E1C6-F590-264A-344E-7EF84C9D9013}"/>
                </a:ext>
              </a:extLst>
            </p:cNvPr>
            <p:cNvSpPr>
              <a:spLocks/>
            </p:cNvSpPr>
            <p:nvPr/>
          </p:nvSpPr>
          <p:spPr bwMode="auto">
            <a:xfrm>
              <a:off x="2000251" y="438150"/>
              <a:ext cx="58738" cy="85725"/>
            </a:xfrm>
            <a:custGeom>
              <a:avLst/>
              <a:gdLst>
                <a:gd name="T0" fmla="*/ 57 w 72"/>
                <a:gd name="T1" fmla="*/ 0 h 103"/>
                <a:gd name="T2" fmla="*/ 36 w 72"/>
                <a:gd name="T3" fmla="*/ 61 h 103"/>
                <a:gd name="T4" fmla="*/ 15 w 72"/>
                <a:gd name="T5" fmla="*/ 0 h 103"/>
                <a:gd name="T6" fmla="*/ 0 w 72"/>
                <a:gd name="T7" fmla="*/ 0 h 103"/>
                <a:gd name="T8" fmla="*/ 28 w 72"/>
                <a:gd name="T9" fmla="*/ 74 h 103"/>
                <a:gd name="T10" fmla="*/ 25 w 72"/>
                <a:gd name="T11" fmla="*/ 83 h 103"/>
                <a:gd name="T12" fmla="*/ 21 w 72"/>
                <a:gd name="T13" fmla="*/ 90 h 103"/>
                <a:gd name="T14" fmla="*/ 16 w 72"/>
                <a:gd name="T15" fmla="*/ 91 h 103"/>
                <a:gd name="T16" fmla="*/ 8 w 72"/>
                <a:gd name="T17" fmla="*/ 89 h 103"/>
                <a:gd name="T18" fmla="*/ 5 w 72"/>
                <a:gd name="T19" fmla="*/ 100 h 103"/>
                <a:gd name="T20" fmla="*/ 6 w 72"/>
                <a:gd name="T21" fmla="*/ 101 h 103"/>
                <a:gd name="T22" fmla="*/ 12 w 72"/>
                <a:gd name="T23" fmla="*/ 103 h 103"/>
                <a:gd name="T24" fmla="*/ 19 w 72"/>
                <a:gd name="T25" fmla="*/ 103 h 103"/>
                <a:gd name="T26" fmla="*/ 31 w 72"/>
                <a:gd name="T27" fmla="*/ 100 h 103"/>
                <a:gd name="T28" fmla="*/ 39 w 72"/>
                <a:gd name="T29" fmla="*/ 87 h 103"/>
                <a:gd name="T30" fmla="*/ 72 w 72"/>
                <a:gd name="T31" fmla="*/ 0 h 103"/>
                <a:gd name="T32" fmla="*/ 57 w 72"/>
                <a:gd name="T33"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103">
                  <a:moveTo>
                    <a:pt x="57" y="0"/>
                  </a:moveTo>
                  <a:cubicBezTo>
                    <a:pt x="36" y="61"/>
                    <a:pt x="36" y="61"/>
                    <a:pt x="36" y="61"/>
                  </a:cubicBezTo>
                  <a:cubicBezTo>
                    <a:pt x="15" y="0"/>
                    <a:pt x="15" y="0"/>
                    <a:pt x="15" y="0"/>
                  </a:cubicBezTo>
                  <a:cubicBezTo>
                    <a:pt x="0" y="0"/>
                    <a:pt x="0" y="0"/>
                    <a:pt x="0" y="0"/>
                  </a:cubicBezTo>
                  <a:cubicBezTo>
                    <a:pt x="28" y="74"/>
                    <a:pt x="28" y="74"/>
                    <a:pt x="28" y="74"/>
                  </a:cubicBezTo>
                  <a:cubicBezTo>
                    <a:pt x="25" y="83"/>
                    <a:pt x="25" y="83"/>
                    <a:pt x="25" y="83"/>
                  </a:cubicBezTo>
                  <a:cubicBezTo>
                    <a:pt x="24" y="87"/>
                    <a:pt x="22" y="89"/>
                    <a:pt x="21" y="90"/>
                  </a:cubicBezTo>
                  <a:cubicBezTo>
                    <a:pt x="20" y="91"/>
                    <a:pt x="18" y="91"/>
                    <a:pt x="16" y="91"/>
                  </a:cubicBezTo>
                  <a:cubicBezTo>
                    <a:pt x="14" y="91"/>
                    <a:pt x="11" y="91"/>
                    <a:pt x="8" y="89"/>
                  </a:cubicBezTo>
                  <a:cubicBezTo>
                    <a:pt x="5" y="100"/>
                    <a:pt x="5" y="100"/>
                    <a:pt x="5" y="100"/>
                  </a:cubicBezTo>
                  <a:cubicBezTo>
                    <a:pt x="6" y="101"/>
                    <a:pt x="6" y="101"/>
                    <a:pt x="6" y="101"/>
                  </a:cubicBezTo>
                  <a:cubicBezTo>
                    <a:pt x="7" y="102"/>
                    <a:pt x="9" y="102"/>
                    <a:pt x="12" y="103"/>
                  </a:cubicBezTo>
                  <a:cubicBezTo>
                    <a:pt x="14" y="103"/>
                    <a:pt x="17" y="103"/>
                    <a:pt x="19" y="103"/>
                  </a:cubicBezTo>
                  <a:cubicBezTo>
                    <a:pt x="24" y="103"/>
                    <a:pt x="28" y="102"/>
                    <a:pt x="31" y="100"/>
                  </a:cubicBezTo>
                  <a:cubicBezTo>
                    <a:pt x="34" y="97"/>
                    <a:pt x="36" y="93"/>
                    <a:pt x="39" y="87"/>
                  </a:cubicBezTo>
                  <a:cubicBezTo>
                    <a:pt x="72" y="0"/>
                    <a:pt x="72" y="0"/>
                    <a:pt x="72" y="0"/>
                  </a:cubicBezTo>
                  <a:lnTo>
                    <a:pt x="5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4" name="Freeform 21">
              <a:extLst>
                <a:ext uri="{FF2B5EF4-FFF2-40B4-BE49-F238E27FC236}">
                  <a16:creationId xmlns:a16="http://schemas.microsoft.com/office/drawing/2014/main" id="{8279F213-F01D-0BA8-7DEC-BF8F2017D953}"/>
                </a:ext>
              </a:extLst>
            </p:cNvPr>
            <p:cNvSpPr>
              <a:spLocks noEditPoints="1"/>
            </p:cNvSpPr>
            <p:nvPr/>
          </p:nvSpPr>
          <p:spPr bwMode="auto">
            <a:xfrm>
              <a:off x="1547813" y="-96838"/>
              <a:ext cx="352425" cy="422275"/>
            </a:xfrm>
            <a:custGeom>
              <a:avLst/>
              <a:gdLst>
                <a:gd name="T0" fmla="*/ 327 w 425"/>
                <a:gd name="T1" fmla="*/ 247 h 510"/>
                <a:gd name="T2" fmla="*/ 415 w 425"/>
                <a:gd name="T3" fmla="*/ 130 h 510"/>
                <a:gd name="T4" fmla="*/ 268 w 425"/>
                <a:gd name="T5" fmla="*/ 0 h 510"/>
                <a:gd name="T6" fmla="*/ 0 w 425"/>
                <a:gd name="T7" fmla="*/ 0 h 510"/>
                <a:gd name="T8" fmla="*/ 0 w 425"/>
                <a:gd name="T9" fmla="*/ 510 h 510"/>
                <a:gd name="T10" fmla="*/ 277 w 425"/>
                <a:gd name="T11" fmla="*/ 510 h 510"/>
                <a:gd name="T12" fmla="*/ 425 w 425"/>
                <a:gd name="T13" fmla="*/ 373 h 510"/>
                <a:gd name="T14" fmla="*/ 327 w 425"/>
                <a:gd name="T15" fmla="*/ 247 h 510"/>
                <a:gd name="T16" fmla="*/ 109 w 425"/>
                <a:gd name="T17" fmla="*/ 92 h 510"/>
                <a:gd name="T18" fmla="*/ 245 w 425"/>
                <a:gd name="T19" fmla="*/ 92 h 510"/>
                <a:gd name="T20" fmla="*/ 304 w 425"/>
                <a:gd name="T21" fmla="*/ 148 h 510"/>
                <a:gd name="T22" fmla="*/ 245 w 425"/>
                <a:gd name="T23" fmla="*/ 205 h 510"/>
                <a:gd name="T24" fmla="*/ 109 w 425"/>
                <a:gd name="T25" fmla="*/ 205 h 510"/>
                <a:gd name="T26" fmla="*/ 109 w 425"/>
                <a:gd name="T27" fmla="*/ 92 h 510"/>
                <a:gd name="T28" fmla="*/ 249 w 425"/>
                <a:gd name="T29" fmla="*/ 417 h 510"/>
                <a:gd name="T30" fmla="*/ 249 w 425"/>
                <a:gd name="T31" fmla="*/ 418 h 510"/>
                <a:gd name="T32" fmla="*/ 109 w 425"/>
                <a:gd name="T33" fmla="*/ 418 h 510"/>
                <a:gd name="T34" fmla="*/ 109 w 425"/>
                <a:gd name="T35" fmla="*/ 298 h 510"/>
                <a:gd name="T36" fmla="*/ 249 w 425"/>
                <a:gd name="T37" fmla="*/ 298 h 510"/>
                <a:gd name="T38" fmla="*/ 315 w 425"/>
                <a:gd name="T39" fmla="*/ 357 h 510"/>
                <a:gd name="T40" fmla="*/ 249 w 425"/>
                <a:gd name="T41" fmla="*/ 417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25" h="510">
                  <a:moveTo>
                    <a:pt x="327" y="247"/>
                  </a:moveTo>
                  <a:cubicBezTo>
                    <a:pt x="375" y="237"/>
                    <a:pt x="415" y="194"/>
                    <a:pt x="415" y="130"/>
                  </a:cubicBezTo>
                  <a:cubicBezTo>
                    <a:pt x="415" y="62"/>
                    <a:pt x="365" y="0"/>
                    <a:pt x="268" y="0"/>
                  </a:cubicBezTo>
                  <a:cubicBezTo>
                    <a:pt x="0" y="0"/>
                    <a:pt x="0" y="0"/>
                    <a:pt x="0" y="0"/>
                  </a:cubicBezTo>
                  <a:cubicBezTo>
                    <a:pt x="0" y="510"/>
                    <a:pt x="0" y="510"/>
                    <a:pt x="0" y="510"/>
                  </a:cubicBezTo>
                  <a:cubicBezTo>
                    <a:pt x="277" y="510"/>
                    <a:pt x="277" y="510"/>
                    <a:pt x="277" y="510"/>
                  </a:cubicBezTo>
                  <a:cubicBezTo>
                    <a:pt x="374" y="510"/>
                    <a:pt x="425" y="449"/>
                    <a:pt x="425" y="373"/>
                  </a:cubicBezTo>
                  <a:cubicBezTo>
                    <a:pt x="425" y="309"/>
                    <a:pt x="381" y="256"/>
                    <a:pt x="327" y="247"/>
                  </a:cubicBezTo>
                  <a:close/>
                  <a:moveTo>
                    <a:pt x="109" y="92"/>
                  </a:moveTo>
                  <a:cubicBezTo>
                    <a:pt x="245" y="92"/>
                    <a:pt x="245" y="92"/>
                    <a:pt x="245" y="92"/>
                  </a:cubicBezTo>
                  <a:cubicBezTo>
                    <a:pt x="281" y="92"/>
                    <a:pt x="304" y="117"/>
                    <a:pt x="304" y="148"/>
                  </a:cubicBezTo>
                  <a:cubicBezTo>
                    <a:pt x="304" y="181"/>
                    <a:pt x="281" y="205"/>
                    <a:pt x="245" y="205"/>
                  </a:cubicBezTo>
                  <a:cubicBezTo>
                    <a:pt x="109" y="205"/>
                    <a:pt x="109" y="205"/>
                    <a:pt x="109" y="205"/>
                  </a:cubicBezTo>
                  <a:lnTo>
                    <a:pt x="109" y="92"/>
                  </a:lnTo>
                  <a:close/>
                  <a:moveTo>
                    <a:pt x="249" y="417"/>
                  </a:moveTo>
                  <a:cubicBezTo>
                    <a:pt x="249" y="418"/>
                    <a:pt x="249" y="418"/>
                    <a:pt x="249" y="418"/>
                  </a:cubicBezTo>
                  <a:cubicBezTo>
                    <a:pt x="109" y="418"/>
                    <a:pt x="109" y="418"/>
                    <a:pt x="109" y="418"/>
                  </a:cubicBezTo>
                  <a:cubicBezTo>
                    <a:pt x="109" y="298"/>
                    <a:pt x="109" y="298"/>
                    <a:pt x="109" y="298"/>
                  </a:cubicBezTo>
                  <a:cubicBezTo>
                    <a:pt x="249" y="298"/>
                    <a:pt x="249" y="298"/>
                    <a:pt x="249" y="298"/>
                  </a:cubicBezTo>
                  <a:cubicBezTo>
                    <a:pt x="292" y="298"/>
                    <a:pt x="315" y="325"/>
                    <a:pt x="315" y="357"/>
                  </a:cubicBezTo>
                  <a:cubicBezTo>
                    <a:pt x="315" y="394"/>
                    <a:pt x="290" y="417"/>
                    <a:pt x="249" y="4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5" name="Freeform 22">
              <a:extLst>
                <a:ext uri="{FF2B5EF4-FFF2-40B4-BE49-F238E27FC236}">
                  <a16:creationId xmlns:a16="http://schemas.microsoft.com/office/drawing/2014/main" id="{05C0F3AF-1E64-F4C9-5564-207AB298F6B9}"/>
                </a:ext>
              </a:extLst>
            </p:cNvPr>
            <p:cNvSpPr>
              <a:spLocks/>
            </p:cNvSpPr>
            <p:nvPr/>
          </p:nvSpPr>
          <p:spPr bwMode="auto">
            <a:xfrm>
              <a:off x="1139826" y="-103188"/>
              <a:ext cx="347663" cy="436563"/>
            </a:xfrm>
            <a:custGeom>
              <a:avLst/>
              <a:gdLst>
                <a:gd name="T0" fmla="*/ 59 w 420"/>
                <a:gd name="T1" fmla="*/ 363 h 527"/>
                <a:gd name="T2" fmla="*/ 221 w 420"/>
                <a:gd name="T3" fmla="*/ 431 h 527"/>
                <a:gd name="T4" fmla="*/ 310 w 420"/>
                <a:gd name="T5" fmla="*/ 374 h 527"/>
                <a:gd name="T6" fmla="*/ 207 w 420"/>
                <a:gd name="T7" fmla="*/ 309 h 527"/>
                <a:gd name="T8" fmla="*/ 17 w 420"/>
                <a:gd name="T9" fmla="*/ 154 h 527"/>
                <a:gd name="T10" fmla="*/ 210 w 420"/>
                <a:gd name="T11" fmla="*/ 0 h 527"/>
                <a:gd name="T12" fmla="*/ 409 w 420"/>
                <a:gd name="T13" fmla="*/ 71 h 527"/>
                <a:gd name="T14" fmla="*/ 349 w 420"/>
                <a:gd name="T15" fmla="*/ 151 h 527"/>
                <a:gd name="T16" fmla="*/ 203 w 420"/>
                <a:gd name="T17" fmla="*/ 95 h 527"/>
                <a:gd name="T18" fmla="*/ 128 w 420"/>
                <a:gd name="T19" fmla="*/ 147 h 527"/>
                <a:gd name="T20" fmla="*/ 229 w 420"/>
                <a:gd name="T21" fmla="*/ 206 h 527"/>
                <a:gd name="T22" fmla="*/ 420 w 420"/>
                <a:gd name="T23" fmla="*/ 363 h 527"/>
                <a:gd name="T24" fmla="*/ 216 w 420"/>
                <a:gd name="T25" fmla="*/ 527 h 527"/>
                <a:gd name="T26" fmla="*/ 0 w 420"/>
                <a:gd name="T27" fmla="*/ 446 h 527"/>
                <a:gd name="T28" fmla="*/ 59 w 420"/>
                <a:gd name="T29" fmla="*/ 363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0" h="527">
                  <a:moveTo>
                    <a:pt x="59" y="363"/>
                  </a:moveTo>
                  <a:cubicBezTo>
                    <a:pt x="95" y="400"/>
                    <a:pt x="151" y="431"/>
                    <a:pt x="221" y="431"/>
                  </a:cubicBezTo>
                  <a:cubicBezTo>
                    <a:pt x="281" y="431"/>
                    <a:pt x="310" y="403"/>
                    <a:pt x="310" y="374"/>
                  </a:cubicBezTo>
                  <a:cubicBezTo>
                    <a:pt x="310" y="336"/>
                    <a:pt x="266" y="323"/>
                    <a:pt x="207" y="309"/>
                  </a:cubicBezTo>
                  <a:cubicBezTo>
                    <a:pt x="124" y="290"/>
                    <a:pt x="17" y="267"/>
                    <a:pt x="17" y="154"/>
                  </a:cubicBezTo>
                  <a:cubicBezTo>
                    <a:pt x="17" y="69"/>
                    <a:pt x="90" y="0"/>
                    <a:pt x="210" y="0"/>
                  </a:cubicBezTo>
                  <a:cubicBezTo>
                    <a:pt x="291" y="0"/>
                    <a:pt x="359" y="24"/>
                    <a:pt x="409" y="71"/>
                  </a:cubicBezTo>
                  <a:cubicBezTo>
                    <a:pt x="349" y="151"/>
                    <a:pt x="349" y="151"/>
                    <a:pt x="349" y="151"/>
                  </a:cubicBezTo>
                  <a:cubicBezTo>
                    <a:pt x="308" y="113"/>
                    <a:pt x="253" y="95"/>
                    <a:pt x="203" y="95"/>
                  </a:cubicBezTo>
                  <a:cubicBezTo>
                    <a:pt x="154" y="95"/>
                    <a:pt x="128" y="117"/>
                    <a:pt x="128" y="147"/>
                  </a:cubicBezTo>
                  <a:cubicBezTo>
                    <a:pt x="128" y="182"/>
                    <a:pt x="170" y="192"/>
                    <a:pt x="229" y="206"/>
                  </a:cubicBezTo>
                  <a:cubicBezTo>
                    <a:pt x="313" y="225"/>
                    <a:pt x="420" y="250"/>
                    <a:pt x="420" y="363"/>
                  </a:cubicBezTo>
                  <a:cubicBezTo>
                    <a:pt x="420" y="457"/>
                    <a:pt x="353" y="527"/>
                    <a:pt x="216" y="527"/>
                  </a:cubicBezTo>
                  <a:cubicBezTo>
                    <a:pt x="118" y="527"/>
                    <a:pt x="48" y="494"/>
                    <a:pt x="0" y="446"/>
                  </a:cubicBezTo>
                  <a:lnTo>
                    <a:pt x="59" y="3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6" name="Rectangle 23">
              <a:extLst>
                <a:ext uri="{FF2B5EF4-FFF2-40B4-BE49-F238E27FC236}">
                  <a16:creationId xmlns:a16="http://schemas.microsoft.com/office/drawing/2014/main" id="{5308E799-0736-BCF1-CC1A-3F3E2248F93B}"/>
                </a:ext>
              </a:extLst>
            </p:cNvPr>
            <p:cNvSpPr>
              <a:spLocks noChangeArrowheads="1"/>
            </p:cNvSpPr>
            <p:nvPr/>
          </p:nvSpPr>
          <p:spPr bwMode="auto">
            <a:xfrm>
              <a:off x="1968501" y="-96838"/>
              <a:ext cx="88900" cy="422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7" name="Freeform 24">
              <a:extLst>
                <a:ext uri="{FF2B5EF4-FFF2-40B4-BE49-F238E27FC236}">
                  <a16:creationId xmlns:a16="http://schemas.microsoft.com/office/drawing/2014/main" id="{D9308C71-8329-D144-E136-1D34018B4D56}"/>
                </a:ext>
              </a:extLst>
            </p:cNvPr>
            <p:cNvSpPr>
              <a:spLocks noEditPoints="1"/>
            </p:cNvSpPr>
            <p:nvPr/>
          </p:nvSpPr>
          <p:spPr bwMode="auto">
            <a:xfrm>
              <a:off x="2498726" y="-31750"/>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7 h 136"/>
                <a:gd name="T12" fmla="*/ 113 w 113"/>
                <a:gd name="T13" fmla="*/ 68 h 136"/>
                <a:gd name="T14" fmla="*/ 92 w 113"/>
                <a:gd name="T15" fmla="*/ 119 h 136"/>
                <a:gd name="T16" fmla="*/ 78 w 113"/>
                <a:gd name="T17" fmla="*/ 28 h 136"/>
                <a:gd name="T18" fmla="*/ 45 w 113"/>
                <a:gd name="T19" fmla="*/ 16 h 136"/>
                <a:gd name="T20" fmla="*/ 20 w 113"/>
                <a:gd name="T21" fmla="*/ 16 h 136"/>
                <a:gd name="T22" fmla="*/ 20 w 113"/>
                <a:gd name="T23" fmla="*/ 120 h 136"/>
                <a:gd name="T24" fmla="*/ 45 w 113"/>
                <a:gd name="T25" fmla="*/ 120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6"/>
                    <a:pt x="92" y="17"/>
                  </a:cubicBezTo>
                  <a:cubicBezTo>
                    <a:pt x="103" y="28"/>
                    <a:pt x="113" y="44"/>
                    <a:pt x="113" y="68"/>
                  </a:cubicBezTo>
                  <a:cubicBezTo>
                    <a:pt x="113" y="91"/>
                    <a:pt x="104" y="108"/>
                    <a:pt x="92" y="119"/>
                  </a:cubicBezTo>
                  <a:close/>
                  <a:moveTo>
                    <a:pt x="78" y="28"/>
                  </a:moveTo>
                  <a:cubicBezTo>
                    <a:pt x="70" y="20"/>
                    <a:pt x="59" y="16"/>
                    <a:pt x="45" y="16"/>
                  </a:cubicBezTo>
                  <a:cubicBezTo>
                    <a:pt x="20" y="16"/>
                    <a:pt x="20" y="16"/>
                    <a:pt x="20" y="16"/>
                  </a:cubicBezTo>
                  <a:cubicBezTo>
                    <a:pt x="20" y="120"/>
                    <a:pt x="20" y="120"/>
                    <a:pt x="20" y="120"/>
                  </a:cubicBezTo>
                  <a:cubicBezTo>
                    <a:pt x="45" y="120"/>
                    <a:pt x="45" y="120"/>
                    <a:pt x="45" y="120"/>
                  </a:cubicBezTo>
                  <a:cubicBezTo>
                    <a:pt x="58" y="120"/>
                    <a:pt x="69" y="116"/>
                    <a:pt x="78" y="107"/>
                  </a:cubicBezTo>
                  <a:cubicBezTo>
                    <a:pt x="87" y="98"/>
                    <a:pt x="92" y="85"/>
                    <a:pt x="92" y="68"/>
                  </a:cubicBezTo>
                  <a:cubicBezTo>
                    <a:pt x="92" y="51"/>
                    <a:pt x="87" y="37"/>
                    <a:pt x="7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8" name="Freeform 25">
              <a:extLst>
                <a:ext uri="{FF2B5EF4-FFF2-40B4-BE49-F238E27FC236}">
                  <a16:creationId xmlns:a16="http://schemas.microsoft.com/office/drawing/2014/main" id="{9B065B41-2B00-5183-95B8-2C97D2776E9F}"/>
                </a:ext>
              </a:extLst>
            </p:cNvPr>
            <p:cNvSpPr>
              <a:spLocks/>
            </p:cNvSpPr>
            <p:nvPr/>
          </p:nvSpPr>
          <p:spPr bwMode="auto">
            <a:xfrm>
              <a:off x="2611438" y="-3175"/>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9" name="Freeform 26">
              <a:extLst>
                <a:ext uri="{FF2B5EF4-FFF2-40B4-BE49-F238E27FC236}">
                  <a16:creationId xmlns:a16="http://schemas.microsoft.com/office/drawing/2014/main" id="{AEBBA209-4388-44E3-1F5D-110C6416935E}"/>
                </a:ext>
              </a:extLst>
            </p:cNvPr>
            <p:cNvSpPr>
              <a:spLocks noEditPoints="1"/>
            </p:cNvSpPr>
            <p:nvPr/>
          </p:nvSpPr>
          <p:spPr bwMode="auto">
            <a:xfrm>
              <a:off x="2670176" y="-36513"/>
              <a:ext cx="20638" cy="117475"/>
            </a:xfrm>
            <a:custGeom>
              <a:avLst/>
              <a:gdLst>
                <a:gd name="T0" fmla="*/ 13 w 25"/>
                <a:gd name="T1" fmla="*/ 24 h 143"/>
                <a:gd name="T2" fmla="*/ 0 w 25"/>
                <a:gd name="T3" fmla="*/ 12 h 143"/>
                <a:gd name="T4" fmla="*/ 13 w 25"/>
                <a:gd name="T5" fmla="*/ 0 h 143"/>
                <a:gd name="T6" fmla="*/ 25 w 25"/>
                <a:gd name="T7" fmla="*/ 12 h 143"/>
                <a:gd name="T8" fmla="*/ 13 w 25"/>
                <a:gd name="T9" fmla="*/ 24 h 143"/>
                <a:gd name="T10" fmla="*/ 4 w 25"/>
                <a:gd name="T11" fmla="*/ 143 h 143"/>
                <a:gd name="T12" fmla="*/ 4 w 25"/>
                <a:gd name="T13" fmla="*/ 44 h 143"/>
                <a:gd name="T14" fmla="*/ 22 w 25"/>
                <a:gd name="T15" fmla="*/ 44 h 143"/>
                <a:gd name="T16" fmla="*/ 22 w 25"/>
                <a:gd name="T17" fmla="*/ 143 h 143"/>
                <a:gd name="T18" fmla="*/ 4 w 25"/>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3">
                  <a:moveTo>
                    <a:pt x="13" y="24"/>
                  </a:moveTo>
                  <a:cubicBezTo>
                    <a:pt x="6" y="24"/>
                    <a:pt x="0" y="19"/>
                    <a:pt x="0" y="12"/>
                  </a:cubicBezTo>
                  <a:cubicBezTo>
                    <a:pt x="0" y="5"/>
                    <a:pt x="6" y="0"/>
                    <a:pt x="13" y="0"/>
                  </a:cubicBezTo>
                  <a:cubicBezTo>
                    <a:pt x="20" y="0"/>
                    <a:pt x="25" y="5"/>
                    <a:pt x="25" y="12"/>
                  </a:cubicBezTo>
                  <a:cubicBezTo>
                    <a:pt x="25"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0" name="Freeform 27">
              <a:extLst>
                <a:ext uri="{FF2B5EF4-FFF2-40B4-BE49-F238E27FC236}">
                  <a16:creationId xmlns:a16="http://schemas.microsoft.com/office/drawing/2014/main" id="{4524D336-2EEE-036C-C9C9-0D5F156C9443}"/>
                </a:ext>
              </a:extLst>
            </p:cNvPr>
            <p:cNvSpPr>
              <a:spLocks/>
            </p:cNvSpPr>
            <p:nvPr/>
          </p:nvSpPr>
          <p:spPr bwMode="auto">
            <a:xfrm>
              <a:off x="2701926" y="-1588"/>
              <a:ext cx="80963" cy="82550"/>
            </a:xfrm>
            <a:custGeom>
              <a:avLst/>
              <a:gdLst>
                <a:gd name="T0" fmla="*/ 31 w 51"/>
                <a:gd name="T1" fmla="*/ 52 h 52"/>
                <a:gd name="T2" fmla="*/ 20 w 51"/>
                <a:gd name="T3" fmla="*/ 52 h 52"/>
                <a:gd name="T4" fmla="*/ 0 w 51"/>
                <a:gd name="T5" fmla="*/ 0 h 52"/>
                <a:gd name="T6" fmla="*/ 11 w 51"/>
                <a:gd name="T7" fmla="*/ 0 h 52"/>
                <a:gd name="T8" fmla="*/ 25 w 51"/>
                <a:gd name="T9" fmla="*/ 42 h 52"/>
                <a:gd name="T10" fmla="*/ 40 w 51"/>
                <a:gd name="T11" fmla="*/ 0 h 52"/>
                <a:gd name="T12" fmla="*/ 51 w 51"/>
                <a:gd name="T13" fmla="*/ 0 h 52"/>
                <a:gd name="T14" fmla="*/ 31 w 51"/>
                <a:gd name="T15" fmla="*/ 52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52">
                  <a:moveTo>
                    <a:pt x="31" y="52"/>
                  </a:moveTo>
                  <a:lnTo>
                    <a:pt x="20" y="52"/>
                  </a:lnTo>
                  <a:lnTo>
                    <a:pt x="0" y="0"/>
                  </a:lnTo>
                  <a:lnTo>
                    <a:pt x="11" y="0"/>
                  </a:lnTo>
                  <a:lnTo>
                    <a:pt x="25" y="42"/>
                  </a:lnTo>
                  <a:lnTo>
                    <a:pt x="40" y="0"/>
                  </a:lnTo>
                  <a:lnTo>
                    <a:pt x="51" y="0"/>
                  </a:lnTo>
                  <a:lnTo>
                    <a:pt x="31" y="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1" name="Freeform 28">
              <a:extLst>
                <a:ext uri="{FF2B5EF4-FFF2-40B4-BE49-F238E27FC236}">
                  <a16:creationId xmlns:a16="http://schemas.microsoft.com/office/drawing/2014/main" id="{7957D02A-F6AA-E7FB-776F-5DF982079E20}"/>
                </a:ext>
              </a:extLst>
            </p:cNvPr>
            <p:cNvSpPr>
              <a:spLocks noEditPoints="1"/>
            </p:cNvSpPr>
            <p:nvPr/>
          </p:nvSpPr>
          <p:spPr bwMode="auto">
            <a:xfrm>
              <a:off x="2789238" y="-3175"/>
              <a:ext cx="74613" cy="85725"/>
            </a:xfrm>
            <a:custGeom>
              <a:avLst/>
              <a:gdLst>
                <a:gd name="T0" fmla="*/ 20 w 90"/>
                <a:gd name="T1" fmla="*/ 56 h 103"/>
                <a:gd name="T2" fmla="*/ 49 w 90"/>
                <a:gd name="T3" fmla="*/ 88 h 103"/>
                <a:gd name="T4" fmla="*/ 80 w 90"/>
                <a:gd name="T5" fmla="*/ 77 h 103"/>
                <a:gd name="T6" fmla="*/ 87 w 90"/>
                <a:gd name="T7" fmla="*/ 89 h 103"/>
                <a:gd name="T8" fmla="*/ 47 w 90"/>
                <a:gd name="T9" fmla="*/ 103 h 103"/>
                <a:gd name="T10" fmla="*/ 0 w 90"/>
                <a:gd name="T11" fmla="*/ 52 h 103"/>
                <a:gd name="T12" fmla="*/ 47 w 90"/>
                <a:gd name="T13" fmla="*/ 0 h 103"/>
                <a:gd name="T14" fmla="*/ 90 w 90"/>
                <a:gd name="T15" fmla="*/ 49 h 103"/>
                <a:gd name="T16" fmla="*/ 90 w 90"/>
                <a:gd name="T17" fmla="*/ 56 h 103"/>
                <a:gd name="T18" fmla="*/ 20 w 90"/>
                <a:gd name="T19" fmla="*/ 56 h 103"/>
                <a:gd name="T20" fmla="*/ 46 w 90"/>
                <a:gd name="T21" fmla="*/ 15 h 103"/>
                <a:gd name="T22" fmla="*/ 19 w 90"/>
                <a:gd name="T23" fmla="*/ 43 h 103"/>
                <a:gd name="T24" fmla="*/ 71 w 90"/>
                <a:gd name="T25" fmla="*/ 43 h 103"/>
                <a:gd name="T26" fmla="*/ 46 w 90"/>
                <a:gd name="T27" fmla="*/ 15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6"/>
                    <a:pt x="31" y="88"/>
                    <a:pt x="49" y="88"/>
                  </a:cubicBezTo>
                  <a:cubicBezTo>
                    <a:pt x="68" y="88"/>
                    <a:pt x="79" y="78"/>
                    <a:pt x="80" y="77"/>
                  </a:cubicBezTo>
                  <a:cubicBezTo>
                    <a:pt x="87" y="89"/>
                    <a:pt x="87" y="89"/>
                    <a:pt x="87" y="89"/>
                  </a:cubicBezTo>
                  <a:cubicBezTo>
                    <a:pt x="87" y="89"/>
                    <a:pt x="74" y="103"/>
                    <a:pt x="47" y="103"/>
                  </a:cubicBezTo>
                  <a:cubicBezTo>
                    <a:pt x="20" y="103"/>
                    <a:pt x="0" y="85"/>
                    <a:pt x="0" y="52"/>
                  </a:cubicBezTo>
                  <a:cubicBezTo>
                    <a:pt x="0" y="20"/>
                    <a:pt x="21" y="0"/>
                    <a:pt x="47" y="0"/>
                  </a:cubicBezTo>
                  <a:cubicBezTo>
                    <a:pt x="74" y="0"/>
                    <a:pt x="90" y="20"/>
                    <a:pt x="90" y="49"/>
                  </a:cubicBezTo>
                  <a:cubicBezTo>
                    <a:pt x="90" y="56"/>
                    <a:pt x="90" y="56"/>
                    <a:pt x="90" y="56"/>
                  </a:cubicBezTo>
                  <a:cubicBezTo>
                    <a:pt x="20" y="56"/>
                    <a:pt x="20" y="56"/>
                    <a:pt x="20" y="56"/>
                  </a:cubicBezTo>
                  <a:close/>
                  <a:moveTo>
                    <a:pt x="46" y="15"/>
                  </a:moveTo>
                  <a:cubicBezTo>
                    <a:pt x="28" y="15"/>
                    <a:pt x="20" y="30"/>
                    <a:pt x="19" y="43"/>
                  </a:cubicBezTo>
                  <a:cubicBezTo>
                    <a:pt x="71" y="43"/>
                    <a:pt x="71" y="43"/>
                    <a:pt x="71" y="43"/>
                  </a:cubicBezTo>
                  <a:cubicBezTo>
                    <a:pt x="71" y="28"/>
                    <a:pt x="64" y="15"/>
                    <a:pt x="46"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2" name="Freeform 29">
              <a:extLst>
                <a:ext uri="{FF2B5EF4-FFF2-40B4-BE49-F238E27FC236}">
                  <a16:creationId xmlns:a16="http://schemas.microsoft.com/office/drawing/2014/main" id="{C091E53F-E8FB-D219-1C2C-C8CDF3A477E2}"/>
                </a:ext>
              </a:extLst>
            </p:cNvPr>
            <p:cNvSpPr>
              <a:spLocks/>
            </p:cNvSpPr>
            <p:nvPr/>
          </p:nvSpPr>
          <p:spPr bwMode="auto">
            <a:xfrm>
              <a:off x="2882901" y="-3175"/>
              <a:ext cx="68263" cy="84138"/>
            </a:xfrm>
            <a:custGeom>
              <a:avLst/>
              <a:gdLst>
                <a:gd name="T0" fmla="*/ 65 w 84"/>
                <a:gd name="T1" fmla="*/ 101 h 101"/>
                <a:gd name="T2" fmla="*/ 65 w 84"/>
                <a:gd name="T3" fmla="*/ 42 h 101"/>
                <a:gd name="T4" fmla="*/ 45 w 84"/>
                <a:gd name="T5" fmla="*/ 16 h 101"/>
                <a:gd name="T6" fmla="*/ 18 w 84"/>
                <a:gd name="T7" fmla="*/ 42 h 101"/>
                <a:gd name="T8" fmla="*/ 18 w 84"/>
                <a:gd name="T9" fmla="*/ 101 h 101"/>
                <a:gd name="T10" fmla="*/ 0 w 84"/>
                <a:gd name="T11" fmla="*/ 101 h 101"/>
                <a:gd name="T12" fmla="*/ 0 w 84"/>
                <a:gd name="T13" fmla="*/ 2 h 101"/>
                <a:gd name="T14" fmla="*/ 17 w 84"/>
                <a:gd name="T15" fmla="*/ 2 h 101"/>
                <a:gd name="T16" fmla="*/ 18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0" y="32"/>
                    <a:pt x="18" y="42"/>
                  </a:cubicBezTo>
                  <a:cubicBezTo>
                    <a:pt x="18" y="101"/>
                    <a:pt x="18" y="101"/>
                    <a:pt x="18" y="101"/>
                  </a:cubicBezTo>
                  <a:cubicBezTo>
                    <a:pt x="0" y="101"/>
                    <a:pt x="0" y="101"/>
                    <a:pt x="0" y="101"/>
                  </a:cubicBezTo>
                  <a:cubicBezTo>
                    <a:pt x="0" y="2"/>
                    <a:pt x="0" y="2"/>
                    <a:pt x="0" y="2"/>
                  </a:cubicBezTo>
                  <a:cubicBezTo>
                    <a:pt x="17" y="2"/>
                    <a:pt x="17" y="2"/>
                    <a:pt x="17" y="2"/>
                  </a:cubicBezTo>
                  <a:cubicBezTo>
                    <a:pt x="18" y="20"/>
                    <a:pt x="18" y="20"/>
                    <a:pt x="18"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3" name="Freeform 30">
              <a:extLst>
                <a:ext uri="{FF2B5EF4-FFF2-40B4-BE49-F238E27FC236}">
                  <a16:creationId xmlns:a16="http://schemas.microsoft.com/office/drawing/2014/main" id="{D8C0F936-155F-B9D3-105E-CB4A7E9C8F31}"/>
                </a:ext>
              </a:extLst>
            </p:cNvPr>
            <p:cNvSpPr>
              <a:spLocks noEditPoints="1"/>
            </p:cNvSpPr>
            <p:nvPr/>
          </p:nvSpPr>
          <p:spPr bwMode="auto">
            <a:xfrm>
              <a:off x="3006726" y="-34925"/>
              <a:ext cx="79375" cy="117475"/>
            </a:xfrm>
            <a:custGeom>
              <a:avLst/>
              <a:gdLst>
                <a:gd name="T0" fmla="*/ 50 w 95"/>
                <a:gd name="T1" fmla="*/ 142 h 142"/>
                <a:gd name="T2" fmla="*/ 20 w 95"/>
                <a:gd name="T3" fmla="*/ 125 h 142"/>
                <a:gd name="T4" fmla="*/ 17 w 95"/>
                <a:gd name="T5" fmla="*/ 140 h 142"/>
                <a:gd name="T6" fmla="*/ 0 w 95"/>
                <a:gd name="T7" fmla="*/ 140 h 142"/>
                <a:gd name="T8" fmla="*/ 0 w 95"/>
                <a:gd name="T9" fmla="*/ 0 h 142"/>
                <a:gd name="T10" fmla="*/ 19 w 95"/>
                <a:gd name="T11" fmla="*/ 0 h 142"/>
                <a:gd name="T12" fmla="*/ 19 w 95"/>
                <a:gd name="T13" fmla="*/ 57 h 142"/>
                <a:gd name="T14" fmla="*/ 52 w 95"/>
                <a:gd name="T15" fmla="*/ 39 h 142"/>
                <a:gd name="T16" fmla="*/ 94 w 95"/>
                <a:gd name="T17" fmla="*/ 91 h 142"/>
                <a:gd name="T18" fmla="*/ 50 w 95"/>
                <a:gd name="T19" fmla="*/ 142 h 142"/>
                <a:gd name="T20" fmla="*/ 47 w 95"/>
                <a:gd name="T21" fmla="*/ 55 h 142"/>
                <a:gd name="T22" fmla="*/ 18 w 95"/>
                <a:gd name="T23" fmla="*/ 91 h 142"/>
                <a:gd name="T24" fmla="*/ 46 w 95"/>
                <a:gd name="T25" fmla="*/ 127 h 142"/>
                <a:gd name="T26" fmla="*/ 75 w 95"/>
                <a:gd name="T27" fmla="*/ 91 h 142"/>
                <a:gd name="T28" fmla="*/ 47 w 95"/>
                <a:gd name="T29" fmla="*/ 5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5" h="142">
                  <a:moveTo>
                    <a:pt x="50" y="142"/>
                  </a:moveTo>
                  <a:cubicBezTo>
                    <a:pt x="31" y="142"/>
                    <a:pt x="22" y="129"/>
                    <a:pt x="20" y="125"/>
                  </a:cubicBezTo>
                  <a:cubicBezTo>
                    <a:pt x="17" y="140"/>
                    <a:pt x="17" y="140"/>
                    <a:pt x="17" y="140"/>
                  </a:cubicBezTo>
                  <a:cubicBezTo>
                    <a:pt x="0" y="140"/>
                    <a:pt x="0" y="140"/>
                    <a:pt x="0" y="140"/>
                  </a:cubicBezTo>
                  <a:cubicBezTo>
                    <a:pt x="0" y="0"/>
                    <a:pt x="0" y="0"/>
                    <a:pt x="0" y="0"/>
                  </a:cubicBezTo>
                  <a:cubicBezTo>
                    <a:pt x="19" y="0"/>
                    <a:pt x="19" y="0"/>
                    <a:pt x="19" y="0"/>
                  </a:cubicBezTo>
                  <a:cubicBezTo>
                    <a:pt x="19" y="57"/>
                    <a:pt x="19" y="57"/>
                    <a:pt x="19" y="57"/>
                  </a:cubicBezTo>
                  <a:cubicBezTo>
                    <a:pt x="20" y="55"/>
                    <a:pt x="31" y="39"/>
                    <a:pt x="52" y="39"/>
                  </a:cubicBezTo>
                  <a:cubicBezTo>
                    <a:pt x="78" y="39"/>
                    <a:pt x="94" y="61"/>
                    <a:pt x="94" y="91"/>
                  </a:cubicBezTo>
                  <a:cubicBezTo>
                    <a:pt x="95" y="121"/>
                    <a:pt x="77" y="142"/>
                    <a:pt x="50" y="142"/>
                  </a:cubicBezTo>
                  <a:close/>
                  <a:moveTo>
                    <a:pt x="47" y="55"/>
                  </a:moveTo>
                  <a:cubicBezTo>
                    <a:pt x="30" y="55"/>
                    <a:pt x="18" y="71"/>
                    <a:pt x="18" y="91"/>
                  </a:cubicBezTo>
                  <a:cubicBezTo>
                    <a:pt x="18" y="110"/>
                    <a:pt x="29" y="127"/>
                    <a:pt x="46" y="127"/>
                  </a:cubicBezTo>
                  <a:cubicBezTo>
                    <a:pt x="63" y="127"/>
                    <a:pt x="75" y="111"/>
                    <a:pt x="75" y="91"/>
                  </a:cubicBezTo>
                  <a:cubicBezTo>
                    <a:pt x="75" y="71"/>
                    <a:pt x="64" y="55"/>
                    <a:pt x="47" y="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4" name="Freeform 31">
              <a:extLst>
                <a:ext uri="{FF2B5EF4-FFF2-40B4-BE49-F238E27FC236}">
                  <a16:creationId xmlns:a16="http://schemas.microsoft.com/office/drawing/2014/main" id="{B3C06BAF-2606-07B2-0633-EFEFFAE9986C}"/>
                </a:ext>
              </a:extLst>
            </p:cNvPr>
            <p:cNvSpPr>
              <a:spLocks/>
            </p:cNvSpPr>
            <p:nvPr/>
          </p:nvSpPr>
          <p:spPr bwMode="auto">
            <a:xfrm>
              <a:off x="3094038" y="-1588"/>
              <a:ext cx="79375" cy="114300"/>
            </a:xfrm>
            <a:custGeom>
              <a:avLst/>
              <a:gdLst>
                <a:gd name="T0" fmla="*/ 52 w 96"/>
                <a:gd name="T1" fmla="*/ 113 h 136"/>
                <a:gd name="T2" fmla="*/ 26 w 96"/>
                <a:gd name="T3" fmla="*/ 136 h 136"/>
                <a:gd name="T4" fmla="*/ 7 w 96"/>
                <a:gd name="T5" fmla="*/ 132 h 136"/>
                <a:gd name="T6" fmla="*/ 11 w 96"/>
                <a:gd name="T7" fmla="*/ 117 h 136"/>
                <a:gd name="T8" fmla="*/ 22 w 96"/>
                <a:gd name="T9" fmla="*/ 120 h 136"/>
                <a:gd name="T10" fmla="*/ 33 w 96"/>
                <a:gd name="T11" fmla="*/ 110 h 136"/>
                <a:gd name="T12" fmla="*/ 38 w 96"/>
                <a:gd name="T13" fmla="*/ 98 h 136"/>
                <a:gd name="T14" fmla="*/ 0 w 96"/>
                <a:gd name="T15" fmla="*/ 0 h 136"/>
                <a:gd name="T16" fmla="*/ 20 w 96"/>
                <a:gd name="T17" fmla="*/ 0 h 136"/>
                <a:gd name="T18" fmla="*/ 48 w 96"/>
                <a:gd name="T19" fmla="*/ 81 h 136"/>
                <a:gd name="T20" fmla="*/ 76 w 96"/>
                <a:gd name="T21" fmla="*/ 0 h 136"/>
                <a:gd name="T22" fmla="*/ 96 w 96"/>
                <a:gd name="T23" fmla="*/ 0 h 136"/>
                <a:gd name="T24" fmla="*/ 52 w 96"/>
                <a:gd name="T25" fmla="*/ 113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36">
                  <a:moveTo>
                    <a:pt x="52" y="113"/>
                  </a:moveTo>
                  <a:cubicBezTo>
                    <a:pt x="45" y="129"/>
                    <a:pt x="38" y="136"/>
                    <a:pt x="26" y="136"/>
                  </a:cubicBezTo>
                  <a:cubicBezTo>
                    <a:pt x="13" y="136"/>
                    <a:pt x="7" y="132"/>
                    <a:pt x="7" y="132"/>
                  </a:cubicBezTo>
                  <a:cubicBezTo>
                    <a:pt x="11" y="117"/>
                    <a:pt x="11" y="117"/>
                    <a:pt x="11" y="117"/>
                  </a:cubicBezTo>
                  <a:cubicBezTo>
                    <a:pt x="11" y="117"/>
                    <a:pt x="17" y="120"/>
                    <a:pt x="22" y="120"/>
                  </a:cubicBezTo>
                  <a:cubicBezTo>
                    <a:pt x="27" y="120"/>
                    <a:pt x="30" y="118"/>
                    <a:pt x="33" y="110"/>
                  </a:cubicBezTo>
                  <a:cubicBezTo>
                    <a:pt x="38" y="98"/>
                    <a:pt x="38" y="98"/>
                    <a:pt x="38" y="98"/>
                  </a:cubicBezTo>
                  <a:cubicBezTo>
                    <a:pt x="0" y="0"/>
                    <a:pt x="0" y="0"/>
                    <a:pt x="0" y="0"/>
                  </a:cubicBezTo>
                  <a:cubicBezTo>
                    <a:pt x="20" y="0"/>
                    <a:pt x="20" y="0"/>
                    <a:pt x="20" y="0"/>
                  </a:cubicBezTo>
                  <a:cubicBezTo>
                    <a:pt x="48" y="81"/>
                    <a:pt x="48" y="81"/>
                    <a:pt x="48" y="81"/>
                  </a:cubicBezTo>
                  <a:cubicBezTo>
                    <a:pt x="76" y="0"/>
                    <a:pt x="76" y="0"/>
                    <a:pt x="76" y="0"/>
                  </a:cubicBezTo>
                  <a:cubicBezTo>
                    <a:pt x="96" y="0"/>
                    <a:pt x="96" y="0"/>
                    <a:pt x="96" y="0"/>
                  </a:cubicBezTo>
                  <a:lnTo>
                    <a:pt x="52"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5" name="Rectangle 32">
              <a:extLst>
                <a:ext uri="{FF2B5EF4-FFF2-40B4-BE49-F238E27FC236}">
                  <a16:creationId xmlns:a16="http://schemas.microsoft.com/office/drawing/2014/main" id="{28E831E1-5403-0391-CFF1-44334240480E}"/>
                </a:ext>
              </a:extLst>
            </p:cNvPr>
            <p:cNvSpPr>
              <a:spLocks noChangeArrowheads="1"/>
            </p:cNvSpPr>
            <p:nvPr/>
          </p:nvSpPr>
          <p:spPr bwMode="auto">
            <a:xfrm>
              <a:off x="3219451" y="-31750"/>
              <a:ext cx="17463" cy="1127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6" name="Freeform 33">
              <a:extLst>
                <a:ext uri="{FF2B5EF4-FFF2-40B4-BE49-F238E27FC236}">
                  <a16:creationId xmlns:a16="http://schemas.microsoft.com/office/drawing/2014/main" id="{C26B6476-3E8D-9E7B-540C-E0FEFAD5DB9D}"/>
                </a:ext>
              </a:extLst>
            </p:cNvPr>
            <p:cNvSpPr>
              <a:spLocks/>
            </p:cNvSpPr>
            <p:nvPr/>
          </p:nvSpPr>
          <p:spPr bwMode="auto">
            <a:xfrm>
              <a:off x="3263901" y="-3175"/>
              <a:ext cx="69850" cy="84138"/>
            </a:xfrm>
            <a:custGeom>
              <a:avLst/>
              <a:gdLst>
                <a:gd name="T0" fmla="*/ 65 w 84"/>
                <a:gd name="T1" fmla="*/ 101 h 101"/>
                <a:gd name="T2" fmla="*/ 65 w 84"/>
                <a:gd name="T3" fmla="*/ 42 h 101"/>
                <a:gd name="T4" fmla="*/ 45 w 84"/>
                <a:gd name="T5" fmla="*/ 16 h 101"/>
                <a:gd name="T6" fmla="*/ 19 w 84"/>
                <a:gd name="T7" fmla="*/ 42 h 101"/>
                <a:gd name="T8" fmla="*/ 19 w 84"/>
                <a:gd name="T9" fmla="*/ 101 h 101"/>
                <a:gd name="T10" fmla="*/ 0 w 84"/>
                <a:gd name="T11" fmla="*/ 101 h 101"/>
                <a:gd name="T12" fmla="*/ 0 w 84"/>
                <a:gd name="T13" fmla="*/ 2 h 101"/>
                <a:gd name="T14" fmla="*/ 18 w 84"/>
                <a:gd name="T15" fmla="*/ 2 h 101"/>
                <a:gd name="T16" fmla="*/ 19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1" y="32"/>
                    <a:pt x="19" y="42"/>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7" name="Freeform 34">
              <a:extLst>
                <a:ext uri="{FF2B5EF4-FFF2-40B4-BE49-F238E27FC236}">
                  <a16:creationId xmlns:a16="http://schemas.microsoft.com/office/drawing/2014/main" id="{944C5982-3C91-7F73-09A4-D3869163BA38}"/>
                </a:ext>
              </a:extLst>
            </p:cNvPr>
            <p:cNvSpPr>
              <a:spLocks/>
            </p:cNvSpPr>
            <p:nvPr/>
          </p:nvSpPr>
          <p:spPr bwMode="auto">
            <a:xfrm>
              <a:off x="3349626" y="-3175"/>
              <a:ext cx="63500" cy="85725"/>
            </a:xfrm>
            <a:custGeom>
              <a:avLst/>
              <a:gdLst>
                <a:gd name="T0" fmla="*/ 68 w 78"/>
                <a:gd name="T1" fmla="*/ 94 h 103"/>
                <a:gd name="T2" fmla="*/ 39 w 78"/>
                <a:gd name="T3" fmla="*/ 103 h 103"/>
                <a:gd name="T4" fmla="*/ 0 w 78"/>
                <a:gd name="T5" fmla="*/ 86 h 103"/>
                <a:gd name="T6" fmla="*/ 10 w 78"/>
                <a:gd name="T7" fmla="*/ 74 h 103"/>
                <a:gd name="T8" fmla="*/ 39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2" y="99"/>
                    <a:pt x="54" y="103"/>
                    <a:pt x="39" y="103"/>
                  </a:cubicBezTo>
                  <a:cubicBezTo>
                    <a:pt x="19" y="103"/>
                    <a:pt x="4" y="91"/>
                    <a:pt x="0" y="86"/>
                  </a:cubicBezTo>
                  <a:cubicBezTo>
                    <a:pt x="10" y="74"/>
                    <a:pt x="10" y="74"/>
                    <a:pt x="10" y="74"/>
                  </a:cubicBezTo>
                  <a:cubicBezTo>
                    <a:pt x="16" y="80"/>
                    <a:pt x="28" y="88"/>
                    <a:pt x="39" y="88"/>
                  </a:cubicBezTo>
                  <a:cubicBezTo>
                    <a:pt x="51" y="88"/>
                    <a:pt x="59" y="84"/>
                    <a:pt x="59" y="75"/>
                  </a:cubicBezTo>
                  <a:cubicBezTo>
                    <a:pt x="59" y="66"/>
                    <a:pt x="49" y="63"/>
                    <a:pt x="43" y="61"/>
                  </a:cubicBezTo>
                  <a:cubicBezTo>
                    <a:pt x="37"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3" y="89"/>
                    <a:pt x="6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8" name="Freeform 35">
              <a:extLst>
                <a:ext uri="{FF2B5EF4-FFF2-40B4-BE49-F238E27FC236}">
                  <a16:creationId xmlns:a16="http://schemas.microsoft.com/office/drawing/2014/main" id="{948AB8FF-2BA3-9E06-B8CF-1E2C0011DA34}"/>
                </a:ext>
              </a:extLst>
            </p:cNvPr>
            <p:cNvSpPr>
              <a:spLocks noEditPoints="1"/>
            </p:cNvSpPr>
            <p:nvPr/>
          </p:nvSpPr>
          <p:spPr bwMode="auto">
            <a:xfrm>
              <a:off x="3429001" y="-36513"/>
              <a:ext cx="20638" cy="117475"/>
            </a:xfrm>
            <a:custGeom>
              <a:avLst/>
              <a:gdLst>
                <a:gd name="T0" fmla="*/ 13 w 26"/>
                <a:gd name="T1" fmla="*/ 24 h 143"/>
                <a:gd name="T2" fmla="*/ 0 w 26"/>
                <a:gd name="T3" fmla="*/ 12 h 143"/>
                <a:gd name="T4" fmla="*/ 13 w 26"/>
                <a:gd name="T5" fmla="*/ 0 h 143"/>
                <a:gd name="T6" fmla="*/ 26 w 26"/>
                <a:gd name="T7" fmla="*/ 12 h 143"/>
                <a:gd name="T8" fmla="*/ 13 w 26"/>
                <a:gd name="T9" fmla="*/ 24 h 143"/>
                <a:gd name="T10" fmla="*/ 4 w 26"/>
                <a:gd name="T11" fmla="*/ 143 h 143"/>
                <a:gd name="T12" fmla="*/ 4 w 26"/>
                <a:gd name="T13" fmla="*/ 44 h 143"/>
                <a:gd name="T14" fmla="*/ 22 w 26"/>
                <a:gd name="T15" fmla="*/ 44 h 143"/>
                <a:gd name="T16" fmla="*/ 22 w 26"/>
                <a:gd name="T17" fmla="*/ 143 h 143"/>
                <a:gd name="T18" fmla="*/ 4 w 26"/>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3">
                  <a:moveTo>
                    <a:pt x="13" y="24"/>
                  </a:moveTo>
                  <a:cubicBezTo>
                    <a:pt x="6" y="24"/>
                    <a:pt x="0" y="19"/>
                    <a:pt x="0" y="12"/>
                  </a:cubicBezTo>
                  <a:cubicBezTo>
                    <a:pt x="0" y="5"/>
                    <a:pt x="6" y="0"/>
                    <a:pt x="13" y="0"/>
                  </a:cubicBezTo>
                  <a:cubicBezTo>
                    <a:pt x="20" y="0"/>
                    <a:pt x="26" y="5"/>
                    <a:pt x="26" y="12"/>
                  </a:cubicBezTo>
                  <a:cubicBezTo>
                    <a:pt x="26"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9" name="Freeform 36">
              <a:extLst>
                <a:ext uri="{FF2B5EF4-FFF2-40B4-BE49-F238E27FC236}">
                  <a16:creationId xmlns:a16="http://schemas.microsoft.com/office/drawing/2014/main" id="{914FBE95-5DCD-B09C-05FA-773F884D73D9}"/>
                </a:ext>
              </a:extLst>
            </p:cNvPr>
            <p:cNvSpPr>
              <a:spLocks noEditPoints="1"/>
            </p:cNvSpPr>
            <p:nvPr/>
          </p:nvSpPr>
          <p:spPr bwMode="auto">
            <a:xfrm>
              <a:off x="3465513" y="-3175"/>
              <a:ext cx="77788" cy="115888"/>
            </a:xfrm>
            <a:custGeom>
              <a:avLst/>
              <a:gdLst>
                <a:gd name="T0" fmla="*/ 84 w 94"/>
                <a:gd name="T1" fmla="*/ 122 h 138"/>
                <a:gd name="T2" fmla="*/ 44 w 94"/>
                <a:gd name="T3" fmla="*/ 138 h 138"/>
                <a:gd name="T4" fmla="*/ 5 w 94"/>
                <a:gd name="T5" fmla="*/ 126 h 138"/>
                <a:gd name="T6" fmla="*/ 12 w 94"/>
                <a:gd name="T7" fmla="*/ 112 h 138"/>
                <a:gd name="T8" fmla="*/ 43 w 94"/>
                <a:gd name="T9" fmla="*/ 122 h 138"/>
                <a:gd name="T10" fmla="*/ 67 w 94"/>
                <a:gd name="T11" fmla="*/ 113 h 138"/>
                <a:gd name="T12" fmla="*/ 74 w 94"/>
                <a:gd name="T13" fmla="*/ 89 h 138"/>
                <a:gd name="T14" fmla="*/ 74 w 94"/>
                <a:gd name="T15" fmla="*/ 80 h 138"/>
                <a:gd name="T16" fmla="*/ 42 w 94"/>
                <a:gd name="T17" fmla="*/ 99 h 138"/>
                <a:gd name="T18" fmla="*/ 0 w 94"/>
                <a:gd name="T19" fmla="*/ 49 h 138"/>
                <a:gd name="T20" fmla="*/ 43 w 94"/>
                <a:gd name="T21" fmla="*/ 0 h 138"/>
                <a:gd name="T22" fmla="*/ 74 w 94"/>
                <a:gd name="T23" fmla="*/ 18 h 138"/>
                <a:gd name="T24" fmla="*/ 76 w 94"/>
                <a:gd name="T25" fmla="*/ 2 h 138"/>
                <a:gd name="T26" fmla="*/ 94 w 94"/>
                <a:gd name="T27" fmla="*/ 2 h 138"/>
                <a:gd name="T28" fmla="*/ 94 w 94"/>
                <a:gd name="T29" fmla="*/ 82 h 138"/>
                <a:gd name="T30" fmla="*/ 84 w 94"/>
                <a:gd name="T31" fmla="*/ 122 h 138"/>
                <a:gd name="T32" fmla="*/ 48 w 94"/>
                <a:gd name="T33" fmla="*/ 15 h 138"/>
                <a:gd name="T34" fmla="*/ 20 w 94"/>
                <a:gd name="T35" fmla="*/ 49 h 138"/>
                <a:gd name="T36" fmla="*/ 47 w 94"/>
                <a:gd name="T37" fmla="*/ 83 h 138"/>
                <a:gd name="T38" fmla="*/ 75 w 94"/>
                <a:gd name="T39" fmla="*/ 49 h 138"/>
                <a:gd name="T40" fmla="*/ 48 w 94"/>
                <a:gd name="T41" fmla="*/ 1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4" h="138">
                  <a:moveTo>
                    <a:pt x="84" y="122"/>
                  </a:moveTo>
                  <a:cubicBezTo>
                    <a:pt x="76" y="130"/>
                    <a:pt x="64" y="138"/>
                    <a:pt x="44" y="138"/>
                  </a:cubicBezTo>
                  <a:cubicBezTo>
                    <a:pt x="23" y="138"/>
                    <a:pt x="8" y="129"/>
                    <a:pt x="5" y="126"/>
                  </a:cubicBezTo>
                  <a:cubicBezTo>
                    <a:pt x="12" y="112"/>
                    <a:pt x="12" y="112"/>
                    <a:pt x="12" y="112"/>
                  </a:cubicBezTo>
                  <a:cubicBezTo>
                    <a:pt x="17" y="116"/>
                    <a:pt x="30" y="122"/>
                    <a:pt x="43" y="122"/>
                  </a:cubicBezTo>
                  <a:cubicBezTo>
                    <a:pt x="55" y="122"/>
                    <a:pt x="63" y="118"/>
                    <a:pt x="67" y="113"/>
                  </a:cubicBezTo>
                  <a:cubicBezTo>
                    <a:pt x="72" y="109"/>
                    <a:pt x="74" y="101"/>
                    <a:pt x="74" y="89"/>
                  </a:cubicBezTo>
                  <a:cubicBezTo>
                    <a:pt x="74" y="80"/>
                    <a:pt x="74" y="80"/>
                    <a:pt x="74" y="80"/>
                  </a:cubicBezTo>
                  <a:cubicBezTo>
                    <a:pt x="73" y="83"/>
                    <a:pt x="64" y="99"/>
                    <a:pt x="42" y="99"/>
                  </a:cubicBezTo>
                  <a:cubicBezTo>
                    <a:pt x="16" y="99"/>
                    <a:pt x="0" y="78"/>
                    <a:pt x="0" y="49"/>
                  </a:cubicBezTo>
                  <a:cubicBezTo>
                    <a:pt x="0" y="20"/>
                    <a:pt x="19" y="0"/>
                    <a:pt x="43" y="0"/>
                  </a:cubicBezTo>
                  <a:cubicBezTo>
                    <a:pt x="65" y="0"/>
                    <a:pt x="73" y="15"/>
                    <a:pt x="74" y="18"/>
                  </a:cubicBezTo>
                  <a:cubicBezTo>
                    <a:pt x="76" y="2"/>
                    <a:pt x="76" y="2"/>
                    <a:pt x="76" y="2"/>
                  </a:cubicBezTo>
                  <a:cubicBezTo>
                    <a:pt x="94" y="2"/>
                    <a:pt x="94" y="2"/>
                    <a:pt x="94" y="2"/>
                  </a:cubicBezTo>
                  <a:cubicBezTo>
                    <a:pt x="94" y="82"/>
                    <a:pt x="94" y="82"/>
                    <a:pt x="94" y="82"/>
                  </a:cubicBezTo>
                  <a:cubicBezTo>
                    <a:pt x="94" y="102"/>
                    <a:pt x="91" y="113"/>
                    <a:pt x="84" y="122"/>
                  </a:cubicBezTo>
                  <a:close/>
                  <a:moveTo>
                    <a:pt x="48" y="15"/>
                  </a:moveTo>
                  <a:cubicBezTo>
                    <a:pt x="31" y="15"/>
                    <a:pt x="20" y="30"/>
                    <a:pt x="20" y="49"/>
                  </a:cubicBezTo>
                  <a:cubicBezTo>
                    <a:pt x="20" y="67"/>
                    <a:pt x="30" y="83"/>
                    <a:pt x="47" y="83"/>
                  </a:cubicBezTo>
                  <a:cubicBezTo>
                    <a:pt x="64" y="83"/>
                    <a:pt x="75" y="67"/>
                    <a:pt x="75" y="49"/>
                  </a:cubicBezTo>
                  <a:cubicBezTo>
                    <a:pt x="75" y="30"/>
                    <a:pt x="65" y="15"/>
                    <a:pt x="48"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0" name="Freeform 37">
              <a:extLst>
                <a:ext uri="{FF2B5EF4-FFF2-40B4-BE49-F238E27FC236}">
                  <a16:creationId xmlns:a16="http://schemas.microsoft.com/office/drawing/2014/main" id="{DCECE63C-3BE4-E3D3-8A34-3F4C88B09AD1}"/>
                </a:ext>
              </a:extLst>
            </p:cNvPr>
            <p:cNvSpPr>
              <a:spLocks/>
            </p:cNvSpPr>
            <p:nvPr/>
          </p:nvSpPr>
          <p:spPr bwMode="auto">
            <a:xfrm>
              <a:off x="3568701" y="-34925"/>
              <a:ext cx="69850" cy="115888"/>
            </a:xfrm>
            <a:custGeom>
              <a:avLst/>
              <a:gdLst>
                <a:gd name="T0" fmla="*/ 66 w 85"/>
                <a:gd name="T1" fmla="*/ 141 h 141"/>
                <a:gd name="T2" fmla="*/ 66 w 85"/>
                <a:gd name="T3" fmla="*/ 82 h 141"/>
                <a:gd name="T4" fmla="*/ 46 w 85"/>
                <a:gd name="T5" fmla="*/ 56 h 141"/>
                <a:gd name="T6" fmla="*/ 19 w 85"/>
                <a:gd name="T7" fmla="*/ 82 h 141"/>
                <a:gd name="T8" fmla="*/ 19 w 85"/>
                <a:gd name="T9" fmla="*/ 141 h 141"/>
                <a:gd name="T10" fmla="*/ 0 w 85"/>
                <a:gd name="T11" fmla="*/ 141 h 141"/>
                <a:gd name="T12" fmla="*/ 0 w 85"/>
                <a:gd name="T13" fmla="*/ 0 h 141"/>
                <a:gd name="T14" fmla="*/ 19 w 85"/>
                <a:gd name="T15" fmla="*/ 0 h 141"/>
                <a:gd name="T16" fmla="*/ 19 w 85"/>
                <a:gd name="T17" fmla="*/ 60 h 141"/>
                <a:gd name="T18" fmla="*/ 52 w 85"/>
                <a:gd name="T19" fmla="*/ 39 h 141"/>
                <a:gd name="T20" fmla="*/ 85 w 85"/>
                <a:gd name="T21" fmla="*/ 77 h 141"/>
                <a:gd name="T22" fmla="*/ 85 w 85"/>
                <a:gd name="T23" fmla="*/ 141 h 141"/>
                <a:gd name="T24" fmla="*/ 66 w 85"/>
                <a:gd name="T25" fmla="*/ 14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5" h="141">
                  <a:moveTo>
                    <a:pt x="66" y="141"/>
                  </a:moveTo>
                  <a:cubicBezTo>
                    <a:pt x="66" y="82"/>
                    <a:pt x="66" y="82"/>
                    <a:pt x="66" y="82"/>
                  </a:cubicBezTo>
                  <a:cubicBezTo>
                    <a:pt x="66" y="66"/>
                    <a:pt x="61" y="56"/>
                    <a:pt x="46" y="56"/>
                  </a:cubicBezTo>
                  <a:cubicBezTo>
                    <a:pt x="31" y="56"/>
                    <a:pt x="21" y="72"/>
                    <a:pt x="19" y="82"/>
                  </a:cubicBezTo>
                  <a:cubicBezTo>
                    <a:pt x="19" y="141"/>
                    <a:pt x="19" y="141"/>
                    <a:pt x="19" y="141"/>
                  </a:cubicBezTo>
                  <a:cubicBezTo>
                    <a:pt x="0" y="141"/>
                    <a:pt x="0" y="141"/>
                    <a:pt x="0" y="141"/>
                  </a:cubicBezTo>
                  <a:cubicBezTo>
                    <a:pt x="0" y="0"/>
                    <a:pt x="0" y="0"/>
                    <a:pt x="0" y="0"/>
                  </a:cubicBezTo>
                  <a:cubicBezTo>
                    <a:pt x="19" y="0"/>
                    <a:pt x="19" y="0"/>
                    <a:pt x="19" y="0"/>
                  </a:cubicBezTo>
                  <a:cubicBezTo>
                    <a:pt x="19" y="60"/>
                    <a:pt x="19" y="60"/>
                    <a:pt x="19" y="60"/>
                  </a:cubicBezTo>
                  <a:cubicBezTo>
                    <a:pt x="25" y="50"/>
                    <a:pt x="36" y="39"/>
                    <a:pt x="52" y="39"/>
                  </a:cubicBezTo>
                  <a:cubicBezTo>
                    <a:pt x="72" y="39"/>
                    <a:pt x="85" y="51"/>
                    <a:pt x="85" y="77"/>
                  </a:cubicBezTo>
                  <a:cubicBezTo>
                    <a:pt x="85" y="141"/>
                    <a:pt x="85" y="141"/>
                    <a:pt x="85" y="141"/>
                  </a:cubicBezTo>
                  <a:lnTo>
                    <a:pt x="66" y="1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1" name="Freeform 38">
              <a:extLst>
                <a:ext uri="{FF2B5EF4-FFF2-40B4-BE49-F238E27FC236}">
                  <a16:creationId xmlns:a16="http://schemas.microsoft.com/office/drawing/2014/main" id="{A628084C-CF66-E7E8-A07E-637CE5D6B84C}"/>
                </a:ext>
              </a:extLst>
            </p:cNvPr>
            <p:cNvSpPr>
              <a:spLocks/>
            </p:cNvSpPr>
            <p:nvPr/>
          </p:nvSpPr>
          <p:spPr bwMode="auto">
            <a:xfrm>
              <a:off x="3654426" y="-23813"/>
              <a:ext cx="50800" cy="106363"/>
            </a:xfrm>
            <a:custGeom>
              <a:avLst/>
              <a:gdLst>
                <a:gd name="T0" fmla="*/ 33 w 61"/>
                <a:gd name="T1" fmla="*/ 41 h 128"/>
                <a:gd name="T2" fmla="*/ 33 w 61"/>
                <a:gd name="T3" fmla="*/ 92 h 128"/>
                <a:gd name="T4" fmla="*/ 37 w 61"/>
                <a:gd name="T5" fmla="*/ 109 h 128"/>
                <a:gd name="T6" fmla="*/ 47 w 61"/>
                <a:gd name="T7" fmla="*/ 113 h 128"/>
                <a:gd name="T8" fmla="*/ 58 w 61"/>
                <a:gd name="T9" fmla="*/ 111 h 128"/>
                <a:gd name="T10" fmla="*/ 60 w 61"/>
                <a:gd name="T11" fmla="*/ 125 h 128"/>
                <a:gd name="T12" fmla="*/ 42 w 61"/>
                <a:gd name="T13" fmla="*/ 128 h 128"/>
                <a:gd name="T14" fmla="*/ 21 w 61"/>
                <a:gd name="T15" fmla="*/ 121 h 128"/>
                <a:gd name="T16" fmla="*/ 15 w 61"/>
                <a:gd name="T17" fmla="*/ 95 h 128"/>
                <a:gd name="T18" fmla="*/ 15 w 61"/>
                <a:gd name="T19" fmla="*/ 41 h 128"/>
                <a:gd name="T20" fmla="*/ 0 w 61"/>
                <a:gd name="T21" fmla="*/ 41 h 128"/>
                <a:gd name="T22" fmla="*/ 0 w 61"/>
                <a:gd name="T23" fmla="*/ 27 h 128"/>
                <a:gd name="T24" fmla="*/ 14 w 61"/>
                <a:gd name="T25" fmla="*/ 27 h 128"/>
                <a:gd name="T26" fmla="*/ 16 w 61"/>
                <a:gd name="T27" fmla="*/ 0 h 128"/>
                <a:gd name="T28" fmla="*/ 33 w 61"/>
                <a:gd name="T29" fmla="*/ 0 h 128"/>
                <a:gd name="T30" fmla="*/ 33 w 61"/>
                <a:gd name="T31" fmla="*/ 27 h 128"/>
                <a:gd name="T32" fmla="*/ 61 w 61"/>
                <a:gd name="T33" fmla="*/ 27 h 128"/>
                <a:gd name="T34" fmla="*/ 61 w 61"/>
                <a:gd name="T35" fmla="*/ 41 h 128"/>
                <a:gd name="T36" fmla="*/ 33 w 61"/>
                <a:gd name="T37" fmla="*/ 4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1" h="128">
                  <a:moveTo>
                    <a:pt x="33" y="41"/>
                  </a:moveTo>
                  <a:cubicBezTo>
                    <a:pt x="33" y="92"/>
                    <a:pt x="33" y="92"/>
                    <a:pt x="33" y="92"/>
                  </a:cubicBezTo>
                  <a:cubicBezTo>
                    <a:pt x="33" y="101"/>
                    <a:pt x="34" y="106"/>
                    <a:pt x="37" y="109"/>
                  </a:cubicBezTo>
                  <a:cubicBezTo>
                    <a:pt x="40" y="112"/>
                    <a:pt x="43" y="113"/>
                    <a:pt x="47" y="113"/>
                  </a:cubicBezTo>
                  <a:cubicBezTo>
                    <a:pt x="52" y="113"/>
                    <a:pt x="56" y="112"/>
                    <a:pt x="58" y="111"/>
                  </a:cubicBezTo>
                  <a:cubicBezTo>
                    <a:pt x="60" y="125"/>
                    <a:pt x="60" y="125"/>
                    <a:pt x="60" y="125"/>
                  </a:cubicBezTo>
                  <a:cubicBezTo>
                    <a:pt x="56" y="127"/>
                    <a:pt x="48" y="128"/>
                    <a:pt x="42" y="128"/>
                  </a:cubicBezTo>
                  <a:cubicBezTo>
                    <a:pt x="33" y="128"/>
                    <a:pt x="27" y="126"/>
                    <a:pt x="21" y="121"/>
                  </a:cubicBezTo>
                  <a:cubicBezTo>
                    <a:pt x="16" y="115"/>
                    <a:pt x="15" y="108"/>
                    <a:pt x="15" y="95"/>
                  </a:cubicBezTo>
                  <a:cubicBezTo>
                    <a:pt x="15" y="41"/>
                    <a:pt x="15" y="41"/>
                    <a:pt x="15" y="41"/>
                  </a:cubicBezTo>
                  <a:cubicBezTo>
                    <a:pt x="0" y="41"/>
                    <a:pt x="0" y="41"/>
                    <a:pt x="0" y="41"/>
                  </a:cubicBezTo>
                  <a:cubicBezTo>
                    <a:pt x="0" y="27"/>
                    <a:pt x="0" y="27"/>
                    <a:pt x="0" y="27"/>
                  </a:cubicBezTo>
                  <a:cubicBezTo>
                    <a:pt x="14" y="27"/>
                    <a:pt x="14" y="27"/>
                    <a:pt x="14" y="27"/>
                  </a:cubicBezTo>
                  <a:cubicBezTo>
                    <a:pt x="16" y="0"/>
                    <a:pt x="16" y="0"/>
                    <a:pt x="16" y="0"/>
                  </a:cubicBezTo>
                  <a:cubicBezTo>
                    <a:pt x="33" y="0"/>
                    <a:pt x="33" y="0"/>
                    <a:pt x="33" y="0"/>
                  </a:cubicBezTo>
                  <a:cubicBezTo>
                    <a:pt x="33" y="27"/>
                    <a:pt x="33" y="27"/>
                    <a:pt x="33" y="27"/>
                  </a:cubicBezTo>
                  <a:cubicBezTo>
                    <a:pt x="61" y="27"/>
                    <a:pt x="61" y="27"/>
                    <a:pt x="61" y="27"/>
                  </a:cubicBezTo>
                  <a:cubicBezTo>
                    <a:pt x="61" y="41"/>
                    <a:pt x="61" y="41"/>
                    <a:pt x="61" y="41"/>
                  </a:cubicBezTo>
                  <a:cubicBezTo>
                    <a:pt x="33" y="41"/>
                    <a:pt x="33" y="41"/>
                    <a:pt x="3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2" name="Freeform 39">
              <a:extLst>
                <a:ext uri="{FF2B5EF4-FFF2-40B4-BE49-F238E27FC236}">
                  <a16:creationId xmlns:a16="http://schemas.microsoft.com/office/drawing/2014/main" id="{644BE14E-EA94-5B64-6A69-FD38062EC86B}"/>
                </a:ext>
              </a:extLst>
            </p:cNvPr>
            <p:cNvSpPr>
              <a:spLocks/>
            </p:cNvSpPr>
            <p:nvPr/>
          </p:nvSpPr>
          <p:spPr bwMode="auto">
            <a:xfrm>
              <a:off x="3711576" y="-3175"/>
              <a:ext cx="63500" cy="85725"/>
            </a:xfrm>
            <a:custGeom>
              <a:avLst/>
              <a:gdLst>
                <a:gd name="T0" fmla="*/ 68 w 78"/>
                <a:gd name="T1" fmla="*/ 94 h 103"/>
                <a:gd name="T2" fmla="*/ 39 w 78"/>
                <a:gd name="T3" fmla="*/ 103 h 103"/>
                <a:gd name="T4" fmla="*/ 0 w 78"/>
                <a:gd name="T5" fmla="*/ 86 h 103"/>
                <a:gd name="T6" fmla="*/ 10 w 78"/>
                <a:gd name="T7" fmla="*/ 74 h 103"/>
                <a:gd name="T8" fmla="*/ 40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3" y="99"/>
                    <a:pt x="54" y="103"/>
                    <a:pt x="39" y="103"/>
                  </a:cubicBezTo>
                  <a:cubicBezTo>
                    <a:pt x="19" y="103"/>
                    <a:pt x="5" y="91"/>
                    <a:pt x="0" y="86"/>
                  </a:cubicBezTo>
                  <a:cubicBezTo>
                    <a:pt x="10" y="74"/>
                    <a:pt x="10" y="74"/>
                    <a:pt x="10" y="74"/>
                  </a:cubicBezTo>
                  <a:cubicBezTo>
                    <a:pt x="16" y="80"/>
                    <a:pt x="28" y="88"/>
                    <a:pt x="40" y="88"/>
                  </a:cubicBezTo>
                  <a:cubicBezTo>
                    <a:pt x="51" y="88"/>
                    <a:pt x="59" y="84"/>
                    <a:pt x="59" y="75"/>
                  </a:cubicBezTo>
                  <a:cubicBezTo>
                    <a:pt x="59" y="66"/>
                    <a:pt x="49" y="63"/>
                    <a:pt x="43" y="61"/>
                  </a:cubicBezTo>
                  <a:cubicBezTo>
                    <a:pt x="38"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4" y="89"/>
                    <a:pt x="6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3" name="Freeform 40">
              <a:extLst>
                <a:ext uri="{FF2B5EF4-FFF2-40B4-BE49-F238E27FC236}">
                  <a16:creationId xmlns:a16="http://schemas.microsoft.com/office/drawing/2014/main" id="{EF137B69-3191-B6FE-C47C-0D807733E2CB}"/>
                </a:ext>
              </a:extLst>
            </p:cNvPr>
            <p:cNvSpPr>
              <a:spLocks noEditPoints="1"/>
            </p:cNvSpPr>
            <p:nvPr/>
          </p:nvSpPr>
          <p:spPr bwMode="auto">
            <a:xfrm>
              <a:off x="2498726" y="157163"/>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6 h 136"/>
                <a:gd name="T12" fmla="*/ 113 w 113"/>
                <a:gd name="T13" fmla="*/ 68 h 136"/>
                <a:gd name="T14" fmla="*/ 92 w 113"/>
                <a:gd name="T15" fmla="*/ 119 h 136"/>
                <a:gd name="T16" fmla="*/ 78 w 113"/>
                <a:gd name="T17" fmla="*/ 28 h 136"/>
                <a:gd name="T18" fmla="*/ 45 w 113"/>
                <a:gd name="T19" fmla="*/ 15 h 136"/>
                <a:gd name="T20" fmla="*/ 20 w 113"/>
                <a:gd name="T21" fmla="*/ 15 h 136"/>
                <a:gd name="T22" fmla="*/ 20 w 113"/>
                <a:gd name="T23" fmla="*/ 119 h 136"/>
                <a:gd name="T24" fmla="*/ 45 w 113"/>
                <a:gd name="T25" fmla="*/ 119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5"/>
                    <a:pt x="92" y="16"/>
                  </a:cubicBezTo>
                  <a:cubicBezTo>
                    <a:pt x="103" y="27"/>
                    <a:pt x="113" y="44"/>
                    <a:pt x="113" y="68"/>
                  </a:cubicBezTo>
                  <a:cubicBezTo>
                    <a:pt x="113" y="91"/>
                    <a:pt x="104" y="108"/>
                    <a:pt x="92" y="119"/>
                  </a:cubicBezTo>
                  <a:close/>
                  <a:moveTo>
                    <a:pt x="78" y="28"/>
                  </a:moveTo>
                  <a:cubicBezTo>
                    <a:pt x="70" y="19"/>
                    <a:pt x="59" y="15"/>
                    <a:pt x="45" y="15"/>
                  </a:cubicBezTo>
                  <a:cubicBezTo>
                    <a:pt x="20" y="15"/>
                    <a:pt x="20" y="15"/>
                    <a:pt x="20" y="15"/>
                  </a:cubicBezTo>
                  <a:cubicBezTo>
                    <a:pt x="20" y="119"/>
                    <a:pt x="20" y="119"/>
                    <a:pt x="20" y="119"/>
                  </a:cubicBezTo>
                  <a:cubicBezTo>
                    <a:pt x="45" y="119"/>
                    <a:pt x="45" y="119"/>
                    <a:pt x="45" y="119"/>
                  </a:cubicBezTo>
                  <a:cubicBezTo>
                    <a:pt x="58" y="119"/>
                    <a:pt x="69" y="116"/>
                    <a:pt x="78" y="107"/>
                  </a:cubicBezTo>
                  <a:cubicBezTo>
                    <a:pt x="87" y="98"/>
                    <a:pt x="92" y="84"/>
                    <a:pt x="92" y="68"/>
                  </a:cubicBezTo>
                  <a:cubicBezTo>
                    <a:pt x="92" y="51"/>
                    <a:pt x="87" y="36"/>
                    <a:pt x="7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4" name="Freeform 41">
              <a:extLst>
                <a:ext uri="{FF2B5EF4-FFF2-40B4-BE49-F238E27FC236}">
                  <a16:creationId xmlns:a16="http://schemas.microsoft.com/office/drawing/2014/main" id="{821A2D0B-222A-FACB-58E1-95FBC0126991}"/>
                </a:ext>
              </a:extLst>
            </p:cNvPr>
            <p:cNvSpPr>
              <a:spLocks noEditPoints="1"/>
            </p:cNvSpPr>
            <p:nvPr/>
          </p:nvSpPr>
          <p:spPr bwMode="auto">
            <a:xfrm>
              <a:off x="2605088"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5" name="Rectangle 42">
              <a:extLst>
                <a:ext uri="{FF2B5EF4-FFF2-40B4-BE49-F238E27FC236}">
                  <a16:creationId xmlns:a16="http://schemas.microsoft.com/office/drawing/2014/main" id="{7DEFDA0D-DEC0-C80E-280E-37E6A828C659}"/>
                </a:ext>
              </a:extLst>
            </p:cNvPr>
            <p:cNvSpPr>
              <a:spLocks noChangeArrowheads="1"/>
            </p:cNvSpPr>
            <p:nvPr/>
          </p:nvSpPr>
          <p:spPr bwMode="auto">
            <a:xfrm>
              <a:off x="2697163" y="153988"/>
              <a:ext cx="15875" cy="1158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6" name="Freeform 43">
              <a:extLst>
                <a:ext uri="{FF2B5EF4-FFF2-40B4-BE49-F238E27FC236}">
                  <a16:creationId xmlns:a16="http://schemas.microsoft.com/office/drawing/2014/main" id="{E1B199F1-629A-2B40-F991-6A433992CFCB}"/>
                </a:ext>
              </a:extLst>
            </p:cNvPr>
            <p:cNvSpPr>
              <a:spLocks noEditPoints="1"/>
            </p:cNvSpPr>
            <p:nvPr/>
          </p:nvSpPr>
          <p:spPr bwMode="auto">
            <a:xfrm>
              <a:off x="2736851" y="150813"/>
              <a:ext cx="20638" cy="119063"/>
            </a:xfrm>
            <a:custGeom>
              <a:avLst/>
              <a:gdLst>
                <a:gd name="T0" fmla="*/ 12 w 25"/>
                <a:gd name="T1" fmla="*/ 25 h 144"/>
                <a:gd name="T2" fmla="*/ 0 w 25"/>
                <a:gd name="T3" fmla="*/ 13 h 144"/>
                <a:gd name="T4" fmla="*/ 12 w 25"/>
                <a:gd name="T5" fmla="*/ 0 h 144"/>
                <a:gd name="T6" fmla="*/ 25 w 25"/>
                <a:gd name="T7" fmla="*/ 12 h 144"/>
                <a:gd name="T8" fmla="*/ 12 w 25"/>
                <a:gd name="T9" fmla="*/ 25 h 144"/>
                <a:gd name="T10" fmla="*/ 3 w 25"/>
                <a:gd name="T11" fmla="*/ 144 h 144"/>
                <a:gd name="T12" fmla="*/ 3 w 25"/>
                <a:gd name="T13" fmla="*/ 45 h 144"/>
                <a:gd name="T14" fmla="*/ 22 w 25"/>
                <a:gd name="T15" fmla="*/ 45 h 144"/>
                <a:gd name="T16" fmla="*/ 22 w 25"/>
                <a:gd name="T17" fmla="*/ 144 h 144"/>
                <a:gd name="T18" fmla="*/ 3 w 25"/>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4">
                  <a:moveTo>
                    <a:pt x="12" y="25"/>
                  </a:moveTo>
                  <a:cubicBezTo>
                    <a:pt x="5" y="25"/>
                    <a:pt x="0" y="20"/>
                    <a:pt x="0" y="13"/>
                  </a:cubicBezTo>
                  <a:cubicBezTo>
                    <a:pt x="0" y="6"/>
                    <a:pt x="5" y="0"/>
                    <a:pt x="12" y="0"/>
                  </a:cubicBezTo>
                  <a:cubicBezTo>
                    <a:pt x="20" y="0"/>
                    <a:pt x="25" y="6"/>
                    <a:pt x="25" y="12"/>
                  </a:cubicBezTo>
                  <a:cubicBezTo>
                    <a:pt x="25" y="19"/>
                    <a:pt x="20" y="25"/>
                    <a:pt x="12"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7" name="Freeform 44">
              <a:extLst>
                <a:ext uri="{FF2B5EF4-FFF2-40B4-BE49-F238E27FC236}">
                  <a16:creationId xmlns:a16="http://schemas.microsoft.com/office/drawing/2014/main" id="{344578C9-CCB4-4F2D-6F97-A69FE48FE92E}"/>
                </a:ext>
              </a:extLst>
            </p:cNvPr>
            <p:cNvSpPr>
              <a:spLocks/>
            </p:cNvSpPr>
            <p:nvPr/>
          </p:nvSpPr>
          <p:spPr bwMode="auto">
            <a:xfrm>
              <a:off x="2768601" y="188913"/>
              <a:ext cx="79375" cy="80963"/>
            </a:xfrm>
            <a:custGeom>
              <a:avLst/>
              <a:gdLst>
                <a:gd name="T0" fmla="*/ 30 w 50"/>
                <a:gd name="T1" fmla="*/ 51 h 51"/>
                <a:gd name="T2" fmla="*/ 19 w 50"/>
                <a:gd name="T3" fmla="*/ 51 h 51"/>
                <a:gd name="T4" fmla="*/ 0 w 50"/>
                <a:gd name="T5" fmla="*/ 0 h 51"/>
                <a:gd name="T6" fmla="*/ 10 w 50"/>
                <a:gd name="T7" fmla="*/ 0 h 51"/>
                <a:gd name="T8" fmla="*/ 25 w 50"/>
                <a:gd name="T9" fmla="*/ 41 h 51"/>
                <a:gd name="T10" fmla="*/ 39 w 50"/>
                <a:gd name="T11" fmla="*/ 0 h 51"/>
                <a:gd name="T12" fmla="*/ 50 w 50"/>
                <a:gd name="T13" fmla="*/ 0 h 51"/>
                <a:gd name="T14" fmla="*/ 30 w 50"/>
                <a:gd name="T15" fmla="*/ 51 h 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 h="51">
                  <a:moveTo>
                    <a:pt x="30" y="51"/>
                  </a:moveTo>
                  <a:lnTo>
                    <a:pt x="19" y="51"/>
                  </a:lnTo>
                  <a:lnTo>
                    <a:pt x="0" y="0"/>
                  </a:lnTo>
                  <a:lnTo>
                    <a:pt x="10" y="0"/>
                  </a:lnTo>
                  <a:lnTo>
                    <a:pt x="25" y="41"/>
                  </a:lnTo>
                  <a:lnTo>
                    <a:pt x="39" y="0"/>
                  </a:lnTo>
                  <a:lnTo>
                    <a:pt x="50" y="0"/>
                  </a:lnTo>
                  <a:lnTo>
                    <a:pt x="30"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8" name="Freeform 45">
              <a:extLst>
                <a:ext uri="{FF2B5EF4-FFF2-40B4-BE49-F238E27FC236}">
                  <a16:creationId xmlns:a16="http://schemas.microsoft.com/office/drawing/2014/main" id="{2236A563-D056-2155-A154-64F4FBDBB116}"/>
                </a:ext>
              </a:extLst>
            </p:cNvPr>
            <p:cNvSpPr>
              <a:spLocks noEditPoints="1"/>
            </p:cNvSpPr>
            <p:nvPr/>
          </p:nvSpPr>
          <p:spPr bwMode="auto">
            <a:xfrm>
              <a:off x="28559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0"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 name="Freeform 46">
              <a:extLst>
                <a:ext uri="{FF2B5EF4-FFF2-40B4-BE49-F238E27FC236}">
                  <a16:creationId xmlns:a16="http://schemas.microsoft.com/office/drawing/2014/main" id="{F4BF70B8-9555-C261-D3C1-88BD30FC33CC}"/>
                </a:ext>
              </a:extLst>
            </p:cNvPr>
            <p:cNvSpPr>
              <a:spLocks/>
            </p:cNvSpPr>
            <p:nvPr/>
          </p:nvSpPr>
          <p:spPr bwMode="auto">
            <a:xfrm>
              <a:off x="2947988" y="185738"/>
              <a:ext cx="47625"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 name="Freeform 47">
              <a:extLst>
                <a:ext uri="{FF2B5EF4-FFF2-40B4-BE49-F238E27FC236}">
                  <a16:creationId xmlns:a16="http://schemas.microsoft.com/office/drawing/2014/main" id="{2EFAC510-CEEE-DA5A-FAA3-F170FED7622E}"/>
                </a:ext>
              </a:extLst>
            </p:cNvPr>
            <p:cNvSpPr>
              <a:spLocks noEditPoints="1"/>
            </p:cNvSpPr>
            <p:nvPr/>
          </p:nvSpPr>
          <p:spPr bwMode="auto">
            <a:xfrm>
              <a:off x="2998788" y="185738"/>
              <a:ext cx="74613" cy="85725"/>
            </a:xfrm>
            <a:custGeom>
              <a:avLst/>
              <a:gdLst>
                <a:gd name="T0" fmla="*/ 20 w 90"/>
                <a:gd name="T1" fmla="*/ 56 h 103"/>
                <a:gd name="T2" fmla="*/ 49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49" y="88"/>
                  </a:cubicBezTo>
                  <a:cubicBezTo>
                    <a:pt x="68" y="88"/>
                    <a:pt x="79" y="78"/>
                    <a:pt x="80" y="77"/>
                  </a:cubicBezTo>
                  <a:cubicBezTo>
                    <a:pt x="88" y="89"/>
                    <a:pt x="88" y="89"/>
                    <a:pt x="88" y="89"/>
                  </a:cubicBezTo>
                  <a:cubicBezTo>
                    <a:pt x="88" y="89"/>
                    <a:pt x="74"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8" y="14"/>
                    <a:pt x="20" y="29"/>
                    <a:pt x="19" y="42"/>
                  </a:cubicBezTo>
                  <a:cubicBezTo>
                    <a:pt x="71" y="42"/>
                    <a:pt x="71" y="42"/>
                    <a:pt x="71" y="42"/>
                  </a:cubicBezTo>
                  <a:cubicBezTo>
                    <a:pt x="71"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 name="Freeform 48">
              <a:extLst>
                <a:ext uri="{FF2B5EF4-FFF2-40B4-BE49-F238E27FC236}">
                  <a16:creationId xmlns:a16="http://schemas.microsoft.com/office/drawing/2014/main" id="{9F75901F-04A3-6B7A-4918-99E7F7C4A01F}"/>
                </a:ext>
              </a:extLst>
            </p:cNvPr>
            <p:cNvSpPr>
              <a:spLocks noEditPoints="1"/>
            </p:cNvSpPr>
            <p:nvPr/>
          </p:nvSpPr>
          <p:spPr bwMode="auto">
            <a:xfrm>
              <a:off x="3084513" y="153988"/>
              <a:ext cx="77788" cy="117475"/>
            </a:xfrm>
            <a:custGeom>
              <a:avLst/>
              <a:gdLst>
                <a:gd name="T0" fmla="*/ 78 w 94"/>
                <a:gd name="T1" fmla="*/ 141 h 143"/>
                <a:gd name="T2" fmla="*/ 75 w 94"/>
                <a:gd name="T3" fmla="*/ 125 h 143"/>
                <a:gd name="T4" fmla="*/ 42 w 94"/>
                <a:gd name="T5" fmla="*/ 143 h 143"/>
                <a:gd name="T6" fmla="*/ 0 w 94"/>
                <a:gd name="T7" fmla="*/ 91 h 143"/>
                <a:gd name="T8" fmla="*/ 44 w 94"/>
                <a:gd name="T9" fmla="*/ 40 h 143"/>
                <a:gd name="T10" fmla="*/ 75 w 94"/>
                <a:gd name="T11" fmla="*/ 58 h 143"/>
                <a:gd name="T12" fmla="*/ 75 w 94"/>
                <a:gd name="T13" fmla="*/ 0 h 143"/>
                <a:gd name="T14" fmla="*/ 94 w 94"/>
                <a:gd name="T15" fmla="*/ 0 h 143"/>
                <a:gd name="T16" fmla="*/ 94 w 94"/>
                <a:gd name="T17" fmla="*/ 141 h 143"/>
                <a:gd name="T18" fmla="*/ 78 w 94"/>
                <a:gd name="T19" fmla="*/ 141 h 143"/>
                <a:gd name="T20" fmla="*/ 48 w 94"/>
                <a:gd name="T21" fmla="*/ 54 h 143"/>
                <a:gd name="T22" fmla="*/ 19 w 94"/>
                <a:gd name="T23" fmla="*/ 90 h 143"/>
                <a:gd name="T24" fmla="*/ 47 w 94"/>
                <a:gd name="T25" fmla="*/ 127 h 143"/>
                <a:gd name="T26" fmla="*/ 75 w 94"/>
                <a:gd name="T27" fmla="*/ 90 h 143"/>
                <a:gd name="T28" fmla="*/ 48 w 94"/>
                <a:gd name="T29" fmla="*/ 5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43">
                  <a:moveTo>
                    <a:pt x="78" y="141"/>
                  </a:moveTo>
                  <a:cubicBezTo>
                    <a:pt x="75" y="125"/>
                    <a:pt x="75" y="125"/>
                    <a:pt x="75" y="125"/>
                  </a:cubicBezTo>
                  <a:cubicBezTo>
                    <a:pt x="74" y="126"/>
                    <a:pt x="65" y="143"/>
                    <a:pt x="42" y="143"/>
                  </a:cubicBezTo>
                  <a:cubicBezTo>
                    <a:pt x="16" y="143"/>
                    <a:pt x="0" y="121"/>
                    <a:pt x="0" y="91"/>
                  </a:cubicBezTo>
                  <a:cubicBezTo>
                    <a:pt x="0" y="62"/>
                    <a:pt x="18" y="40"/>
                    <a:pt x="44" y="40"/>
                  </a:cubicBezTo>
                  <a:cubicBezTo>
                    <a:pt x="65" y="40"/>
                    <a:pt x="74" y="56"/>
                    <a:pt x="75" y="58"/>
                  </a:cubicBezTo>
                  <a:cubicBezTo>
                    <a:pt x="75" y="0"/>
                    <a:pt x="75" y="0"/>
                    <a:pt x="75" y="0"/>
                  </a:cubicBezTo>
                  <a:cubicBezTo>
                    <a:pt x="94" y="0"/>
                    <a:pt x="94" y="0"/>
                    <a:pt x="94" y="0"/>
                  </a:cubicBezTo>
                  <a:cubicBezTo>
                    <a:pt x="94" y="141"/>
                    <a:pt x="94" y="141"/>
                    <a:pt x="94" y="141"/>
                  </a:cubicBezTo>
                  <a:cubicBezTo>
                    <a:pt x="78" y="141"/>
                    <a:pt x="78" y="141"/>
                    <a:pt x="78" y="141"/>
                  </a:cubicBezTo>
                  <a:close/>
                  <a:moveTo>
                    <a:pt x="48" y="54"/>
                  </a:moveTo>
                  <a:cubicBezTo>
                    <a:pt x="30" y="54"/>
                    <a:pt x="19" y="71"/>
                    <a:pt x="19" y="90"/>
                  </a:cubicBezTo>
                  <a:cubicBezTo>
                    <a:pt x="19" y="110"/>
                    <a:pt x="29" y="127"/>
                    <a:pt x="47" y="127"/>
                  </a:cubicBezTo>
                  <a:cubicBezTo>
                    <a:pt x="64" y="127"/>
                    <a:pt x="75" y="110"/>
                    <a:pt x="75" y="90"/>
                  </a:cubicBezTo>
                  <a:cubicBezTo>
                    <a:pt x="76" y="71"/>
                    <a:pt x="66" y="54"/>
                    <a:pt x="48"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 name="Freeform 49">
              <a:extLst>
                <a:ext uri="{FF2B5EF4-FFF2-40B4-BE49-F238E27FC236}">
                  <a16:creationId xmlns:a16="http://schemas.microsoft.com/office/drawing/2014/main" id="{746411D7-FE52-9D4A-5F9C-E781E2B0A65A}"/>
                </a:ext>
              </a:extLst>
            </p:cNvPr>
            <p:cNvSpPr>
              <a:spLocks/>
            </p:cNvSpPr>
            <p:nvPr/>
          </p:nvSpPr>
          <p:spPr bwMode="auto">
            <a:xfrm>
              <a:off x="3209926" y="152400"/>
              <a:ext cx="53975" cy="117475"/>
            </a:xfrm>
            <a:custGeom>
              <a:avLst/>
              <a:gdLst>
                <a:gd name="T0" fmla="*/ 61 w 64"/>
                <a:gd name="T1" fmla="*/ 18 h 142"/>
                <a:gd name="T2" fmla="*/ 49 w 64"/>
                <a:gd name="T3" fmla="*/ 15 h 142"/>
                <a:gd name="T4" fmla="*/ 36 w 64"/>
                <a:gd name="T5" fmla="*/ 21 h 142"/>
                <a:gd name="T6" fmla="*/ 34 w 64"/>
                <a:gd name="T7" fmla="*/ 35 h 142"/>
                <a:gd name="T8" fmla="*/ 34 w 64"/>
                <a:gd name="T9" fmla="*/ 43 h 142"/>
                <a:gd name="T10" fmla="*/ 59 w 64"/>
                <a:gd name="T11" fmla="*/ 43 h 142"/>
                <a:gd name="T12" fmla="*/ 59 w 64"/>
                <a:gd name="T13" fmla="*/ 57 h 142"/>
                <a:gd name="T14" fmla="*/ 34 w 64"/>
                <a:gd name="T15" fmla="*/ 57 h 142"/>
                <a:gd name="T16" fmla="*/ 34 w 64"/>
                <a:gd name="T17" fmla="*/ 142 h 142"/>
                <a:gd name="T18" fmla="*/ 15 w 64"/>
                <a:gd name="T19" fmla="*/ 142 h 142"/>
                <a:gd name="T20" fmla="*/ 15 w 64"/>
                <a:gd name="T21" fmla="*/ 57 h 142"/>
                <a:gd name="T22" fmla="*/ 0 w 64"/>
                <a:gd name="T23" fmla="*/ 57 h 142"/>
                <a:gd name="T24" fmla="*/ 0 w 64"/>
                <a:gd name="T25" fmla="*/ 43 h 142"/>
                <a:gd name="T26" fmla="*/ 15 w 64"/>
                <a:gd name="T27" fmla="*/ 43 h 142"/>
                <a:gd name="T28" fmla="*/ 15 w 64"/>
                <a:gd name="T29" fmla="*/ 32 h 142"/>
                <a:gd name="T30" fmla="*/ 22 w 64"/>
                <a:gd name="T31" fmla="*/ 9 h 142"/>
                <a:gd name="T32" fmla="*/ 45 w 64"/>
                <a:gd name="T33" fmla="*/ 0 h 142"/>
                <a:gd name="T34" fmla="*/ 64 w 64"/>
                <a:gd name="T35" fmla="*/ 4 h 142"/>
                <a:gd name="T36" fmla="*/ 61 w 64"/>
                <a:gd name="T37" fmla="*/ 1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 h="142">
                  <a:moveTo>
                    <a:pt x="61" y="18"/>
                  </a:moveTo>
                  <a:cubicBezTo>
                    <a:pt x="61" y="18"/>
                    <a:pt x="55" y="15"/>
                    <a:pt x="49" y="15"/>
                  </a:cubicBezTo>
                  <a:cubicBezTo>
                    <a:pt x="43" y="15"/>
                    <a:pt x="39" y="17"/>
                    <a:pt x="36" y="21"/>
                  </a:cubicBezTo>
                  <a:cubicBezTo>
                    <a:pt x="34" y="24"/>
                    <a:pt x="34" y="29"/>
                    <a:pt x="34" y="35"/>
                  </a:cubicBezTo>
                  <a:cubicBezTo>
                    <a:pt x="34" y="43"/>
                    <a:pt x="34" y="43"/>
                    <a:pt x="34" y="43"/>
                  </a:cubicBezTo>
                  <a:cubicBezTo>
                    <a:pt x="59" y="43"/>
                    <a:pt x="59" y="43"/>
                    <a:pt x="59" y="43"/>
                  </a:cubicBezTo>
                  <a:cubicBezTo>
                    <a:pt x="59" y="57"/>
                    <a:pt x="59" y="57"/>
                    <a:pt x="59" y="57"/>
                  </a:cubicBezTo>
                  <a:cubicBezTo>
                    <a:pt x="34" y="57"/>
                    <a:pt x="34" y="57"/>
                    <a:pt x="34" y="57"/>
                  </a:cubicBezTo>
                  <a:cubicBezTo>
                    <a:pt x="34" y="142"/>
                    <a:pt x="34" y="142"/>
                    <a:pt x="34" y="142"/>
                  </a:cubicBezTo>
                  <a:cubicBezTo>
                    <a:pt x="15" y="142"/>
                    <a:pt x="15" y="142"/>
                    <a:pt x="15" y="142"/>
                  </a:cubicBezTo>
                  <a:cubicBezTo>
                    <a:pt x="15" y="57"/>
                    <a:pt x="15" y="57"/>
                    <a:pt x="15" y="57"/>
                  </a:cubicBezTo>
                  <a:cubicBezTo>
                    <a:pt x="0" y="57"/>
                    <a:pt x="0" y="57"/>
                    <a:pt x="0" y="57"/>
                  </a:cubicBezTo>
                  <a:cubicBezTo>
                    <a:pt x="0" y="43"/>
                    <a:pt x="0" y="43"/>
                    <a:pt x="0" y="43"/>
                  </a:cubicBezTo>
                  <a:cubicBezTo>
                    <a:pt x="15" y="43"/>
                    <a:pt x="15" y="43"/>
                    <a:pt x="15" y="43"/>
                  </a:cubicBezTo>
                  <a:cubicBezTo>
                    <a:pt x="15" y="32"/>
                    <a:pt x="15" y="32"/>
                    <a:pt x="15" y="32"/>
                  </a:cubicBezTo>
                  <a:cubicBezTo>
                    <a:pt x="15" y="21"/>
                    <a:pt x="18" y="14"/>
                    <a:pt x="22" y="9"/>
                  </a:cubicBezTo>
                  <a:cubicBezTo>
                    <a:pt x="27" y="4"/>
                    <a:pt x="34" y="0"/>
                    <a:pt x="45" y="0"/>
                  </a:cubicBezTo>
                  <a:cubicBezTo>
                    <a:pt x="55" y="0"/>
                    <a:pt x="62" y="3"/>
                    <a:pt x="64" y="4"/>
                  </a:cubicBezTo>
                  <a:lnTo>
                    <a:pt x="61"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3" name="Freeform 50">
              <a:extLst>
                <a:ext uri="{FF2B5EF4-FFF2-40B4-BE49-F238E27FC236}">
                  <a16:creationId xmlns:a16="http://schemas.microsoft.com/office/drawing/2014/main" id="{71C2BF5D-0F27-5DC4-E839-53363129AF20}"/>
                </a:ext>
              </a:extLst>
            </p:cNvPr>
            <p:cNvSpPr>
              <a:spLocks/>
            </p:cNvSpPr>
            <p:nvPr/>
          </p:nvSpPr>
          <p:spPr bwMode="auto">
            <a:xfrm>
              <a:off x="3270251" y="185738"/>
              <a:ext cx="46038"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 name="Freeform 51">
              <a:extLst>
                <a:ext uri="{FF2B5EF4-FFF2-40B4-BE49-F238E27FC236}">
                  <a16:creationId xmlns:a16="http://schemas.microsoft.com/office/drawing/2014/main" id="{6AAE8FD2-F294-9C4A-F94A-068B4B7ABCFB}"/>
                </a:ext>
              </a:extLst>
            </p:cNvPr>
            <p:cNvSpPr>
              <a:spLocks noEditPoints="1"/>
            </p:cNvSpPr>
            <p:nvPr/>
          </p:nvSpPr>
          <p:spPr bwMode="auto">
            <a:xfrm>
              <a:off x="3321051" y="185738"/>
              <a:ext cx="79375" cy="85725"/>
            </a:xfrm>
            <a:custGeom>
              <a:avLst/>
              <a:gdLst>
                <a:gd name="T0" fmla="*/ 48 w 96"/>
                <a:gd name="T1" fmla="*/ 102 h 102"/>
                <a:gd name="T2" fmla="*/ 0 w 96"/>
                <a:gd name="T3" fmla="*/ 51 h 102"/>
                <a:gd name="T4" fmla="*/ 48 w 96"/>
                <a:gd name="T5" fmla="*/ 0 h 102"/>
                <a:gd name="T6" fmla="*/ 96 w 96"/>
                <a:gd name="T7" fmla="*/ 51 h 102"/>
                <a:gd name="T8" fmla="*/ 48 w 96"/>
                <a:gd name="T9" fmla="*/ 102 h 102"/>
                <a:gd name="T10" fmla="*/ 48 w 96"/>
                <a:gd name="T11" fmla="*/ 14 h 102"/>
                <a:gd name="T12" fmla="*/ 20 w 96"/>
                <a:gd name="T13" fmla="*/ 51 h 102"/>
                <a:gd name="T14" fmla="*/ 48 w 96"/>
                <a:gd name="T15" fmla="*/ 88 h 102"/>
                <a:gd name="T16" fmla="*/ 77 w 96"/>
                <a:gd name="T17" fmla="*/ 51 h 102"/>
                <a:gd name="T18" fmla="*/ 48 w 96"/>
                <a:gd name="T19" fmla="*/ 14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102">
                  <a:moveTo>
                    <a:pt x="48" y="102"/>
                  </a:moveTo>
                  <a:cubicBezTo>
                    <a:pt x="20" y="102"/>
                    <a:pt x="0" y="82"/>
                    <a:pt x="0" y="51"/>
                  </a:cubicBezTo>
                  <a:cubicBezTo>
                    <a:pt x="0" y="20"/>
                    <a:pt x="20" y="0"/>
                    <a:pt x="48" y="0"/>
                  </a:cubicBezTo>
                  <a:cubicBezTo>
                    <a:pt x="77" y="0"/>
                    <a:pt x="96" y="20"/>
                    <a:pt x="96" y="51"/>
                  </a:cubicBezTo>
                  <a:cubicBezTo>
                    <a:pt x="96" y="82"/>
                    <a:pt x="77" y="102"/>
                    <a:pt x="48" y="102"/>
                  </a:cubicBezTo>
                  <a:close/>
                  <a:moveTo>
                    <a:pt x="48" y="14"/>
                  </a:moveTo>
                  <a:cubicBezTo>
                    <a:pt x="30" y="14"/>
                    <a:pt x="20" y="29"/>
                    <a:pt x="20" y="51"/>
                  </a:cubicBezTo>
                  <a:cubicBezTo>
                    <a:pt x="20" y="72"/>
                    <a:pt x="30" y="88"/>
                    <a:pt x="48" y="88"/>
                  </a:cubicBezTo>
                  <a:cubicBezTo>
                    <a:pt x="67" y="88"/>
                    <a:pt x="77" y="72"/>
                    <a:pt x="77" y="51"/>
                  </a:cubicBezTo>
                  <a:cubicBezTo>
                    <a:pt x="77" y="29"/>
                    <a:pt x="67" y="14"/>
                    <a:pt x="48"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 name="Freeform 52">
              <a:extLst>
                <a:ext uri="{FF2B5EF4-FFF2-40B4-BE49-F238E27FC236}">
                  <a16:creationId xmlns:a16="http://schemas.microsoft.com/office/drawing/2014/main" id="{C590DB0F-DC19-CD6D-2F4D-61479185D8A5}"/>
                </a:ext>
              </a:extLst>
            </p:cNvPr>
            <p:cNvSpPr>
              <a:spLocks/>
            </p:cNvSpPr>
            <p:nvPr/>
          </p:nvSpPr>
          <p:spPr bwMode="auto">
            <a:xfrm>
              <a:off x="3419476" y="185738"/>
              <a:ext cx="117475" cy="84138"/>
            </a:xfrm>
            <a:custGeom>
              <a:avLst/>
              <a:gdLst>
                <a:gd name="T0" fmla="*/ 123 w 142"/>
                <a:gd name="T1" fmla="*/ 101 h 101"/>
                <a:gd name="T2" fmla="*/ 123 w 142"/>
                <a:gd name="T3" fmla="*/ 39 h 101"/>
                <a:gd name="T4" fmla="*/ 106 w 142"/>
                <a:gd name="T5" fmla="*/ 16 h 101"/>
                <a:gd name="T6" fmla="*/ 80 w 142"/>
                <a:gd name="T7" fmla="*/ 41 h 101"/>
                <a:gd name="T8" fmla="*/ 80 w 142"/>
                <a:gd name="T9" fmla="*/ 101 h 101"/>
                <a:gd name="T10" fmla="*/ 62 w 142"/>
                <a:gd name="T11" fmla="*/ 101 h 101"/>
                <a:gd name="T12" fmla="*/ 62 w 142"/>
                <a:gd name="T13" fmla="*/ 39 h 101"/>
                <a:gd name="T14" fmla="*/ 44 w 142"/>
                <a:gd name="T15" fmla="*/ 16 h 101"/>
                <a:gd name="T16" fmla="*/ 19 w 142"/>
                <a:gd name="T17" fmla="*/ 41 h 101"/>
                <a:gd name="T18" fmla="*/ 19 w 142"/>
                <a:gd name="T19" fmla="*/ 101 h 101"/>
                <a:gd name="T20" fmla="*/ 0 w 142"/>
                <a:gd name="T21" fmla="*/ 101 h 101"/>
                <a:gd name="T22" fmla="*/ 0 w 142"/>
                <a:gd name="T23" fmla="*/ 2 h 101"/>
                <a:gd name="T24" fmla="*/ 18 w 142"/>
                <a:gd name="T25" fmla="*/ 2 h 101"/>
                <a:gd name="T26" fmla="*/ 19 w 142"/>
                <a:gd name="T27" fmla="*/ 20 h 101"/>
                <a:gd name="T28" fmla="*/ 51 w 142"/>
                <a:gd name="T29" fmla="*/ 0 h 101"/>
                <a:gd name="T30" fmla="*/ 79 w 142"/>
                <a:gd name="T31" fmla="*/ 21 h 101"/>
                <a:gd name="T32" fmla="*/ 112 w 142"/>
                <a:gd name="T33" fmla="*/ 0 h 101"/>
                <a:gd name="T34" fmla="*/ 142 w 142"/>
                <a:gd name="T35" fmla="*/ 34 h 101"/>
                <a:gd name="T36" fmla="*/ 142 w 142"/>
                <a:gd name="T37" fmla="*/ 101 h 101"/>
                <a:gd name="T38" fmla="*/ 123 w 142"/>
                <a:gd name="T39"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2" h="101">
                  <a:moveTo>
                    <a:pt x="123" y="101"/>
                  </a:moveTo>
                  <a:cubicBezTo>
                    <a:pt x="123" y="39"/>
                    <a:pt x="123" y="39"/>
                    <a:pt x="123" y="39"/>
                  </a:cubicBezTo>
                  <a:cubicBezTo>
                    <a:pt x="123" y="26"/>
                    <a:pt x="120" y="16"/>
                    <a:pt x="106" y="16"/>
                  </a:cubicBezTo>
                  <a:cubicBezTo>
                    <a:pt x="91" y="16"/>
                    <a:pt x="81" y="34"/>
                    <a:pt x="80" y="41"/>
                  </a:cubicBezTo>
                  <a:cubicBezTo>
                    <a:pt x="80" y="101"/>
                    <a:pt x="80" y="101"/>
                    <a:pt x="80" y="101"/>
                  </a:cubicBezTo>
                  <a:cubicBezTo>
                    <a:pt x="62" y="101"/>
                    <a:pt x="62" y="101"/>
                    <a:pt x="62" y="101"/>
                  </a:cubicBezTo>
                  <a:cubicBezTo>
                    <a:pt x="62" y="39"/>
                    <a:pt x="62" y="39"/>
                    <a:pt x="62" y="39"/>
                  </a:cubicBezTo>
                  <a:cubicBezTo>
                    <a:pt x="62" y="26"/>
                    <a:pt x="59" y="16"/>
                    <a:pt x="44" y="16"/>
                  </a:cubicBezTo>
                  <a:cubicBezTo>
                    <a:pt x="30" y="16"/>
                    <a:pt x="20" y="34"/>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5" y="9"/>
                    <a:pt x="37" y="0"/>
                    <a:pt x="51" y="0"/>
                  </a:cubicBezTo>
                  <a:cubicBezTo>
                    <a:pt x="64" y="0"/>
                    <a:pt x="75" y="6"/>
                    <a:pt x="79" y="21"/>
                  </a:cubicBezTo>
                  <a:cubicBezTo>
                    <a:pt x="86" y="9"/>
                    <a:pt x="98" y="0"/>
                    <a:pt x="112" y="0"/>
                  </a:cubicBezTo>
                  <a:cubicBezTo>
                    <a:pt x="128" y="0"/>
                    <a:pt x="142" y="9"/>
                    <a:pt x="142" y="34"/>
                  </a:cubicBezTo>
                  <a:cubicBezTo>
                    <a:pt x="142" y="101"/>
                    <a:pt x="142" y="101"/>
                    <a:pt x="142" y="101"/>
                  </a:cubicBezTo>
                  <a:cubicBezTo>
                    <a:pt x="123" y="101"/>
                    <a:pt x="123" y="101"/>
                    <a:pt x="123"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6" name="Freeform 53">
              <a:extLst>
                <a:ext uri="{FF2B5EF4-FFF2-40B4-BE49-F238E27FC236}">
                  <a16:creationId xmlns:a16="http://schemas.microsoft.com/office/drawing/2014/main" id="{975A0B57-FD60-D7A6-C45A-346EA17AEAA2}"/>
                </a:ext>
              </a:extLst>
            </p:cNvPr>
            <p:cNvSpPr>
              <a:spLocks/>
            </p:cNvSpPr>
            <p:nvPr/>
          </p:nvSpPr>
          <p:spPr bwMode="auto">
            <a:xfrm>
              <a:off x="3594101" y="157163"/>
              <a:ext cx="69850" cy="112713"/>
            </a:xfrm>
            <a:custGeom>
              <a:avLst/>
              <a:gdLst>
                <a:gd name="T0" fmla="*/ 0 w 44"/>
                <a:gd name="T1" fmla="*/ 71 h 71"/>
                <a:gd name="T2" fmla="*/ 0 w 44"/>
                <a:gd name="T3" fmla="*/ 0 h 71"/>
                <a:gd name="T4" fmla="*/ 43 w 44"/>
                <a:gd name="T5" fmla="*/ 0 h 71"/>
                <a:gd name="T6" fmla="*/ 43 w 44"/>
                <a:gd name="T7" fmla="*/ 8 h 71"/>
                <a:gd name="T8" fmla="*/ 10 w 44"/>
                <a:gd name="T9" fmla="*/ 8 h 71"/>
                <a:gd name="T10" fmla="*/ 10 w 44"/>
                <a:gd name="T11" fmla="*/ 29 h 71"/>
                <a:gd name="T12" fmla="*/ 41 w 44"/>
                <a:gd name="T13" fmla="*/ 29 h 71"/>
                <a:gd name="T14" fmla="*/ 41 w 44"/>
                <a:gd name="T15" fmla="*/ 38 h 71"/>
                <a:gd name="T16" fmla="*/ 10 w 44"/>
                <a:gd name="T17" fmla="*/ 38 h 71"/>
                <a:gd name="T18" fmla="*/ 10 w 44"/>
                <a:gd name="T19" fmla="*/ 62 h 71"/>
                <a:gd name="T20" fmla="*/ 44 w 44"/>
                <a:gd name="T21" fmla="*/ 62 h 71"/>
                <a:gd name="T22" fmla="*/ 44 w 44"/>
                <a:gd name="T23" fmla="*/ 71 h 71"/>
                <a:gd name="T24" fmla="*/ 0 w 44"/>
                <a:gd name="T25" fmla="*/ 71 h 71"/>
                <a:gd name="T26" fmla="*/ 0 w 44"/>
                <a:gd name="T27"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71">
                  <a:moveTo>
                    <a:pt x="0" y="71"/>
                  </a:moveTo>
                  <a:lnTo>
                    <a:pt x="0" y="0"/>
                  </a:lnTo>
                  <a:lnTo>
                    <a:pt x="43" y="0"/>
                  </a:lnTo>
                  <a:lnTo>
                    <a:pt x="43" y="8"/>
                  </a:lnTo>
                  <a:lnTo>
                    <a:pt x="10" y="8"/>
                  </a:lnTo>
                  <a:lnTo>
                    <a:pt x="10" y="29"/>
                  </a:lnTo>
                  <a:lnTo>
                    <a:pt x="41" y="29"/>
                  </a:lnTo>
                  <a:lnTo>
                    <a:pt x="41" y="38"/>
                  </a:lnTo>
                  <a:lnTo>
                    <a:pt x="10" y="38"/>
                  </a:lnTo>
                  <a:lnTo>
                    <a:pt x="10" y="62"/>
                  </a:lnTo>
                  <a:lnTo>
                    <a:pt x="44" y="62"/>
                  </a:lnTo>
                  <a:lnTo>
                    <a:pt x="44" y="71"/>
                  </a:lnTo>
                  <a:lnTo>
                    <a:pt x="0" y="71"/>
                  </a:lnTo>
                  <a:lnTo>
                    <a:pt x="0" y="7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7" name="Freeform 54">
              <a:extLst>
                <a:ext uri="{FF2B5EF4-FFF2-40B4-BE49-F238E27FC236}">
                  <a16:creationId xmlns:a16="http://schemas.microsoft.com/office/drawing/2014/main" id="{E8018739-B110-09C4-D3DE-76CFD23BB4E9}"/>
                </a:ext>
              </a:extLst>
            </p:cNvPr>
            <p:cNvSpPr>
              <a:spLocks/>
            </p:cNvSpPr>
            <p:nvPr/>
          </p:nvSpPr>
          <p:spPr bwMode="auto">
            <a:xfrm>
              <a:off x="3671888" y="188913"/>
              <a:ext cx="77788" cy="80963"/>
            </a:xfrm>
            <a:custGeom>
              <a:avLst/>
              <a:gdLst>
                <a:gd name="T0" fmla="*/ 38 w 49"/>
                <a:gd name="T1" fmla="*/ 51 h 51"/>
                <a:gd name="T2" fmla="*/ 24 w 49"/>
                <a:gd name="T3" fmla="*/ 30 h 51"/>
                <a:gd name="T4" fmla="*/ 11 w 49"/>
                <a:gd name="T5" fmla="*/ 51 h 51"/>
                <a:gd name="T6" fmla="*/ 0 w 49"/>
                <a:gd name="T7" fmla="*/ 51 h 51"/>
                <a:gd name="T8" fmla="*/ 18 w 49"/>
                <a:gd name="T9" fmla="*/ 25 h 51"/>
                <a:gd name="T10" fmla="*/ 1 w 49"/>
                <a:gd name="T11" fmla="*/ 0 h 51"/>
                <a:gd name="T12" fmla="*/ 12 w 49"/>
                <a:gd name="T13" fmla="*/ 0 h 51"/>
                <a:gd name="T14" fmla="*/ 25 w 49"/>
                <a:gd name="T15" fmla="*/ 19 h 51"/>
                <a:gd name="T16" fmla="*/ 37 w 49"/>
                <a:gd name="T17" fmla="*/ 0 h 51"/>
                <a:gd name="T18" fmla="*/ 48 w 49"/>
                <a:gd name="T19" fmla="*/ 0 h 51"/>
                <a:gd name="T20" fmla="*/ 30 w 49"/>
                <a:gd name="T21" fmla="*/ 25 h 51"/>
                <a:gd name="T22" fmla="*/ 49 w 49"/>
                <a:gd name="T23" fmla="*/ 51 h 51"/>
                <a:gd name="T24" fmla="*/ 38 w 49"/>
                <a:gd name="T2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1">
                  <a:moveTo>
                    <a:pt x="38" y="51"/>
                  </a:moveTo>
                  <a:lnTo>
                    <a:pt x="24" y="30"/>
                  </a:lnTo>
                  <a:lnTo>
                    <a:pt x="11" y="51"/>
                  </a:lnTo>
                  <a:lnTo>
                    <a:pt x="0" y="51"/>
                  </a:lnTo>
                  <a:lnTo>
                    <a:pt x="18" y="25"/>
                  </a:lnTo>
                  <a:lnTo>
                    <a:pt x="1" y="0"/>
                  </a:lnTo>
                  <a:lnTo>
                    <a:pt x="12" y="0"/>
                  </a:lnTo>
                  <a:lnTo>
                    <a:pt x="25" y="19"/>
                  </a:lnTo>
                  <a:lnTo>
                    <a:pt x="37" y="0"/>
                  </a:lnTo>
                  <a:lnTo>
                    <a:pt x="48" y="0"/>
                  </a:lnTo>
                  <a:lnTo>
                    <a:pt x="30" y="25"/>
                  </a:lnTo>
                  <a:lnTo>
                    <a:pt x="49" y="51"/>
                  </a:lnTo>
                  <a:lnTo>
                    <a:pt x="38"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8" name="Freeform 55">
              <a:extLst>
                <a:ext uri="{FF2B5EF4-FFF2-40B4-BE49-F238E27FC236}">
                  <a16:creationId xmlns:a16="http://schemas.microsoft.com/office/drawing/2014/main" id="{6262A5DA-588E-44E3-D3E5-B27EFDFBA451}"/>
                </a:ext>
              </a:extLst>
            </p:cNvPr>
            <p:cNvSpPr>
              <a:spLocks noEditPoints="1"/>
            </p:cNvSpPr>
            <p:nvPr/>
          </p:nvSpPr>
          <p:spPr bwMode="auto">
            <a:xfrm>
              <a:off x="3763963" y="185738"/>
              <a:ext cx="77788" cy="114300"/>
            </a:xfrm>
            <a:custGeom>
              <a:avLst/>
              <a:gdLst>
                <a:gd name="T0" fmla="*/ 49 w 94"/>
                <a:gd name="T1" fmla="*/ 102 h 136"/>
                <a:gd name="T2" fmla="*/ 18 w 94"/>
                <a:gd name="T3" fmla="*/ 85 h 136"/>
                <a:gd name="T4" fmla="*/ 18 w 94"/>
                <a:gd name="T5" fmla="*/ 136 h 136"/>
                <a:gd name="T6" fmla="*/ 0 w 94"/>
                <a:gd name="T7" fmla="*/ 136 h 136"/>
                <a:gd name="T8" fmla="*/ 0 w 94"/>
                <a:gd name="T9" fmla="*/ 1 h 136"/>
                <a:gd name="T10" fmla="*/ 17 w 94"/>
                <a:gd name="T11" fmla="*/ 1 h 136"/>
                <a:gd name="T12" fmla="*/ 18 w 94"/>
                <a:gd name="T13" fmla="*/ 17 h 136"/>
                <a:gd name="T14" fmla="*/ 51 w 94"/>
                <a:gd name="T15" fmla="*/ 0 h 136"/>
                <a:gd name="T16" fmla="*/ 94 w 94"/>
                <a:gd name="T17" fmla="*/ 51 h 136"/>
                <a:gd name="T18" fmla="*/ 49 w 94"/>
                <a:gd name="T19" fmla="*/ 102 h 136"/>
                <a:gd name="T20" fmla="*/ 46 w 94"/>
                <a:gd name="T21" fmla="*/ 14 h 136"/>
                <a:gd name="T22" fmla="*/ 17 w 94"/>
                <a:gd name="T23" fmla="*/ 50 h 136"/>
                <a:gd name="T24" fmla="*/ 45 w 94"/>
                <a:gd name="T25" fmla="*/ 87 h 136"/>
                <a:gd name="T26" fmla="*/ 74 w 94"/>
                <a:gd name="T27" fmla="*/ 50 h 136"/>
                <a:gd name="T28" fmla="*/ 46 w 94"/>
                <a:gd name="T29" fmla="*/ 1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36">
                  <a:moveTo>
                    <a:pt x="49" y="102"/>
                  </a:moveTo>
                  <a:cubicBezTo>
                    <a:pt x="29" y="102"/>
                    <a:pt x="21" y="89"/>
                    <a:pt x="18" y="85"/>
                  </a:cubicBezTo>
                  <a:cubicBezTo>
                    <a:pt x="18" y="136"/>
                    <a:pt x="18" y="136"/>
                    <a:pt x="18" y="136"/>
                  </a:cubicBezTo>
                  <a:cubicBezTo>
                    <a:pt x="0" y="136"/>
                    <a:pt x="0" y="136"/>
                    <a:pt x="0" y="136"/>
                  </a:cubicBezTo>
                  <a:cubicBezTo>
                    <a:pt x="0" y="1"/>
                    <a:pt x="0" y="1"/>
                    <a:pt x="0" y="1"/>
                  </a:cubicBezTo>
                  <a:cubicBezTo>
                    <a:pt x="17" y="1"/>
                    <a:pt x="17" y="1"/>
                    <a:pt x="17" y="1"/>
                  </a:cubicBezTo>
                  <a:cubicBezTo>
                    <a:pt x="18" y="17"/>
                    <a:pt x="18" y="17"/>
                    <a:pt x="18" y="17"/>
                  </a:cubicBezTo>
                  <a:cubicBezTo>
                    <a:pt x="20" y="15"/>
                    <a:pt x="30" y="0"/>
                    <a:pt x="51" y="0"/>
                  </a:cubicBezTo>
                  <a:cubicBezTo>
                    <a:pt x="78" y="0"/>
                    <a:pt x="94" y="21"/>
                    <a:pt x="94" y="51"/>
                  </a:cubicBezTo>
                  <a:cubicBezTo>
                    <a:pt x="93" y="81"/>
                    <a:pt x="75" y="102"/>
                    <a:pt x="49" y="102"/>
                  </a:cubicBezTo>
                  <a:close/>
                  <a:moveTo>
                    <a:pt x="46" y="14"/>
                  </a:moveTo>
                  <a:cubicBezTo>
                    <a:pt x="29" y="14"/>
                    <a:pt x="17" y="31"/>
                    <a:pt x="17" y="50"/>
                  </a:cubicBezTo>
                  <a:cubicBezTo>
                    <a:pt x="17" y="70"/>
                    <a:pt x="28" y="87"/>
                    <a:pt x="45" y="87"/>
                  </a:cubicBezTo>
                  <a:cubicBezTo>
                    <a:pt x="62" y="87"/>
                    <a:pt x="74" y="70"/>
                    <a:pt x="74" y="50"/>
                  </a:cubicBezTo>
                  <a:cubicBezTo>
                    <a:pt x="74" y="31"/>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9" name="Freeform 56">
              <a:extLst>
                <a:ext uri="{FF2B5EF4-FFF2-40B4-BE49-F238E27FC236}">
                  <a16:creationId xmlns:a16="http://schemas.microsoft.com/office/drawing/2014/main" id="{35512E43-0E79-8BBC-F997-A442D44277DD}"/>
                </a:ext>
              </a:extLst>
            </p:cNvPr>
            <p:cNvSpPr>
              <a:spLocks noEditPoints="1"/>
            </p:cNvSpPr>
            <p:nvPr/>
          </p:nvSpPr>
          <p:spPr bwMode="auto">
            <a:xfrm>
              <a:off x="3852863"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5"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0" name="Freeform 57">
              <a:extLst>
                <a:ext uri="{FF2B5EF4-FFF2-40B4-BE49-F238E27FC236}">
                  <a16:creationId xmlns:a16="http://schemas.microsoft.com/office/drawing/2014/main" id="{FEF6EF1B-2A95-0FAE-281F-3A8B2AACAC0B}"/>
                </a:ext>
              </a:extLst>
            </p:cNvPr>
            <p:cNvSpPr>
              <a:spLocks/>
            </p:cNvSpPr>
            <p:nvPr/>
          </p:nvSpPr>
          <p:spPr bwMode="auto">
            <a:xfrm>
              <a:off x="3946526" y="185738"/>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 name="Freeform 58">
              <a:extLst>
                <a:ext uri="{FF2B5EF4-FFF2-40B4-BE49-F238E27FC236}">
                  <a16:creationId xmlns:a16="http://schemas.microsoft.com/office/drawing/2014/main" id="{AF31A35E-7433-891D-44E8-BEA36D454EE3}"/>
                </a:ext>
              </a:extLst>
            </p:cNvPr>
            <p:cNvSpPr>
              <a:spLocks noEditPoints="1"/>
            </p:cNvSpPr>
            <p:nvPr/>
          </p:nvSpPr>
          <p:spPr bwMode="auto">
            <a:xfrm>
              <a:off x="4005263" y="150813"/>
              <a:ext cx="20638" cy="119063"/>
            </a:xfrm>
            <a:custGeom>
              <a:avLst/>
              <a:gdLst>
                <a:gd name="T0" fmla="*/ 13 w 26"/>
                <a:gd name="T1" fmla="*/ 25 h 144"/>
                <a:gd name="T2" fmla="*/ 0 w 26"/>
                <a:gd name="T3" fmla="*/ 13 h 144"/>
                <a:gd name="T4" fmla="*/ 13 w 26"/>
                <a:gd name="T5" fmla="*/ 0 h 144"/>
                <a:gd name="T6" fmla="*/ 26 w 26"/>
                <a:gd name="T7" fmla="*/ 12 h 144"/>
                <a:gd name="T8" fmla="*/ 13 w 26"/>
                <a:gd name="T9" fmla="*/ 25 h 144"/>
                <a:gd name="T10" fmla="*/ 3 w 26"/>
                <a:gd name="T11" fmla="*/ 144 h 144"/>
                <a:gd name="T12" fmla="*/ 3 w 26"/>
                <a:gd name="T13" fmla="*/ 45 h 144"/>
                <a:gd name="T14" fmla="*/ 22 w 26"/>
                <a:gd name="T15" fmla="*/ 45 h 144"/>
                <a:gd name="T16" fmla="*/ 22 w 26"/>
                <a:gd name="T17" fmla="*/ 144 h 144"/>
                <a:gd name="T18" fmla="*/ 3 w 26"/>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4">
                  <a:moveTo>
                    <a:pt x="13" y="25"/>
                  </a:moveTo>
                  <a:cubicBezTo>
                    <a:pt x="6" y="25"/>
                    <a:pt x="0" y="20"/>
                    <a:pt x="0" y="13"/>
                  </a:cubicBezTo>
                  <a:cubicBezTo>
                    <a:pt x="0" y="6"/>
                    <a:pt x="6" y="0"/>
                    <a:pt x="13" y="0"/>
                  </a:cubicBezTo>
                  <a:cubicBezTo>
                    <a:pt x="20" y="0"/>
                    <a:pt x="26" y="6"/>
                    <a:pt x="26" y="12"/>
                  </a:cubicBezTo>
                  <a:cubicBezTo>
                    <a:pt x="26" y="19"/>
                    <a:pt x="20" y="25"/>
                    <a:pt x="13"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2" name="Freeform 59">
              <a:extLst>
                <a:ext uri="{FF2B5EF4-FFF2-40B4-BE49-F238E27FC236}">
                  <a16:creationId xmlns:a16="http://schemas.microsoft.com/office/drawing/2014/main" id="{011AEB08-8C96-F19B-82E4-848E1AED67AD}"/>
                </a:ext>
              </a:extLst>
            </p:cNvPr>
            <p:cNvSpPr>
              <a:spLocks noEditPoints="1"/>
            </p:cNvSpPr>
            <p:nvPr/>
          </p:nvSpPr>
          <p:spPr bwMode="auto">
            <a:xfrm>
              <a:off x="4041776"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 name="Freeform 60">
              <a:extLst>
                <a:ext uri="{FF2B5EF4-FFF2-40B4-BE49-F238E27FC236}">
                  <a16:creationId xmlns:a16="http://schemas.microsoft.com/office/drawing/2014/main" id="{131EA098-7609-E572-FDAB-89536CA9855D}"/>
                </a:ext>
              </a:extLst>
            </p:cNvPr>
            <p:cNvSpPr>
              <a:spLocks/>
            </p:cNvSpPr>
            <p:nvPr/>
          </p:nvSpPr>
          <p:spPr bwMode="auto">
            <a:xfrm>
              <a:off x="4135438" y="185738"/>
              <a:ext cx="69850" cy="84138"/>
            </a:xfrm>
            <a:custGeom>
              <a:avLst/>
              <a:gdLst>
                <a:gd name="T0" fmla="*/ 65 w 84"/>
                <a:gd name="T1" fmla="*/ 101 h 101"/>
                <a:gd name="T2" fmla="*/ 65 w 84"/>
                <a:gd name="T3" fmla="*/ 41 h 101"/>
                <a:gd name="T4" fmla="*/ 45 w 84"/>
                <a:gd name="T5" fmla="*/ 16 h 101"/>
                <a:gd name="T6" fmla="*/ 19 w 84"/>
                <a:gd name="T7" fmla="*/ 41 h 101"/>
                <a:gd name="T8" fmla="*/ 19 w 84"/>
                <a:gd name="T9" fmla="*/ 101 h 101"/>
                <a:gd name="T10" fmla="*/ 0 w 84"/>
                <a:gd name="T11" fmla="*/ 101 h 101"/>
                <a:gd name="T12" fmla="*/ 0 w 84"/>
                <a:gd name="T13" fmla="*/ 2 h 101"/>
                <a:gd name="T14" fmla="*/ 18 w 84"/>
                <a:gd name="T15" fmla="*/ 2 h 101"/>
                <a:gd name="T16" fmla="*/ 19 w 84"/>
                <a:gd name="T17" fmla="*/ 20 h 101"/>
                <a:gd name="T18" fmla="*/ 52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1"/>
                    <a:pt x="65" y="41"/>
                    <a:pt x="65" y="41"/>
                  </a:cubicBezTo>
                  <a:cubicBezTo>
                    <a:pt x="65" y="26"/>
                    <a:pt x="60" y="16"/>
                    <a:pt x="45" y="16"/>
                  </a:cubicBezTo>
                  <a:cubicBezTo>
                    <a:pt x="30" y="16"/>
                    <a:pt x="21" y="32"/>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2"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4" name="Freeform 61">
              <a:extLst>
                <a:ext uri="{FF2B5EF4-FFF2-40B4-BE49-F238E27FC236}">
                  <a16:creationId xmlns:a16="http://schemas.microsoft.com/office/drawing/2014/main" id="{8CB86734-E125-A2B2-51F8-7EC52DBF269F}"/>
                </a:ext>
              </a:extLst>
            </p:cNvPr>
            <p:cNvSpPr>
              <a:spLocks/>
            </p:cNvSpPr>
            <p:nvPr/>
          </p:nvSpPr>
          <p:spPr bwMode="auto">
            <a:xfrm>
              <a:off x="4221163" y="185738"/>
              <a:ext cx="71438" cy="85725"/>
            </a:xfrm>
            <a:custGeom>
              <a:avLst/>
              <a:gdLst>
                <a:gd name="T0" fmla="*/ 76 w 86"/>
                <a:gd name="T1" fmla="*/ 28 h 103"/>
                <a:gd name="T2" fmla="*/ 51 w 86"/>
                <a:gd name="T3" fmla="*/ 15 h 103"/>
                <a:gd name="T4" fmla="*/ 20 w 86"/>
                <a:gd name="T5" fmla="*/ 51 h 103"/>
                <a:gd name="T6" fmla="*/ 50 w 86"/>
                <a:gd name="T7" fmla="*/ 86 h 103"/>
                <a:gd name="T8" fmla="*/ 76 w 86"/>
                <a:gd name="T9" fmla="*/ 73 h 103"/>
                <a:gd name="T10" fmla="*/ 86 w 86"/>
                <a:gd name="T11" fmla="*/ 85 h 103"/>
                <a:gd name="T12" fmla="*/ 47 w 86"/>
                <a:gd name="T13" fmla="*/ 103 h 103"/>
                <a:gd name="T14" fmla="*/ 0 w 86"/>
                <a:gd name="T15" fmla="*/ 51 h 103"/>
                <a:gd name="T16" fmla="*/ 48 w 86"/>
                <a:gd name="T17" fmla="*/ 0 h 103"/>
                <a:gd name="T18" fmla="*/ 85 w 86"/>
                <a:gd name="T19" fmla="*/ 17 h 103"/>
                <a:gd name="T20" fmla="*/ 76 w 86"/>
                <a:gd name="T21" fmla="*/ 28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6" h="103">
                  <a:moveTo>
                    <a:pt x="76" y="28"/>
                  </a:moveTo>
                  <a:cubicBezTo>
                    <a:pt x="76" y="28"/>
                    <a:pt x="67" y="15"/>
                    <a:pt x="51" y="15"/>
                  </a:cubicBezTo>
                  <a:cubicBezTo>
                    <a:pt x="34" y="15"/>
                    <a:pt x="20" y="27"/>
                    <a:pt x="20" y="51"/>
                  </a:cubicBezTo>
                  <a:cubicBezTo>
                    <a:pt x="20" y="75"/>
                    <a:pt x="34" y="86"/>
                    <a:pt x="50" y="86"/>
                  </a:cubicBezTo>
                  <a:cubicBezTo>
                    <a:pt x="66" y="86"/>
                    <a:pt x="76" y="74"/>
                    <a:pt x="76" y="73"/>
                  </a:cubicBezTo>
                  <a:cubicBezTo>
                    <a:pt x="86" y="85"/>
                    <a:pt x="86" y="85"/>
                    <a:pt x="86" y="85"/>
                  </a:cubicBezTo>
                  <a:cubicBezTo>
                    <a:pt x="85" y="86"/>
                    <a:pt x="74" y="103"/>
                    <a:pt x="47" y="103"/>
                  </a:cubicBezTo>
                  <a:cubicBezTo>
                    <a:pt x="21" y="103"/>
                    <a:pt x="0" y="83"/>
                    <a:pt x="0" y="51"/>
                  </a:cubicBezTo>
                  <a:cubicBezTo>
                    <a:pt x="0" y="19"/>
                    <a:pt x="22" y="0"/>
                    <a:pt x="48" y="0"/>
                  </a:cubicBezTo>
                  <a:cubicBezTo>
                    <a:pt x="74" y="0"/>
                    <a:pt x="84" y="16"/>
                    <a:pt x="85" y="17"/>
                  </a:cubicBezTo>
                  <a:lnTo>
                    <a:pt x="76"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 name="Freeform 62">
              <a:extLst>
                <a:ext uri="{FF2B5EF4-FFF2-40B4-BE49-F238E27FC236}">
                  <a16:creationId xmlns:a16="http://schemas.microsoft.com/office/drawing/2014/main" id="{E2BA6FAC-BC0B-955C-76C2-7569276E7C26}"/>
                </a:ext>
              </a:extLst>
            </p:cNvPr>
            <p:cNvSpPr>
              <a:spLocks noEditPoints="1"/>
            </p:cNvSpPr>
            <p:nvPr/>
          </p:nvSpPr>
          <p:spPr bwMode="auto">
            <a:xfrm>
              <a:off x="43037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1"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 name="Rectangle 63">
              <a:extLst>
                <a:ext uri="{FF2B5EF4-FFF2-40B4-BE49-F238E27FC236}">
                  <a16:creationId xmlns:a16="http://schemas.microsoft.com/office/drawing/2014/main" id="{8B1668FC-ED11-4E5F-5CD7-B8AECBE72E88}"/>
                </a:ext>
              </a:extLst>
            </p:cNvPr>
            <p:cNvSpPr>
              <a:spLocks noChangeArrowheads="1"/>
            </p:cNvSpPr>
            <p:nvPr/>
          </p:nvSpPr>
          <p:spPr bwMode="auto">
            <a:xfrm>
              <a:off x="2271713" y="-269875"/>
              <a:ext cx="12700" cy="7731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 name="Oval 64">
              <a:extLst>
                <a:ext uri="{FF2B5EF4-FFF2-40B4-BE49-F238E27FC236}">
                  <a16:creationId xmlns:a16="http://schemas.microsoft.com/office/drawing/2014/main" id="{E764F59C-9348-969F-DC4C-91400D94748F}"/>
                </a:ext>
              </a:extLst>
            </p:cNvPr>
            <p:cNvSpPr>
              <a:spLocks noChangeArrowheads="1"/>
            </p:cNvSpPr>
            <p:nvPr/>
          </p:nvSpPr>
          <p:spPr bwMode="auto">
            <a:xfrm>
              <a:off x="911226" y="-279400"/>
              <a:ext cx="119063" cy="1206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8" name="Oval 65">
              <a:extLst>
                <a:ext uri="{FF2B5EF4-FFF2-40B4-BE49-F238E27FC236}">
                  <a16:creationId xmlns:a16="http://schemas.microsoft.com/office/drawing/2014/main" id="{0C6CC64C-557B-7855-41F2-B4CCE30CCF03}"/>
                </a:ext>
              </a:extLst>
            </p:cNvPr>
            <p:cNvSpPr>
              <a:spLocks noChangeArrowheads="1"/>
            </p:cNvSpPr>
            <p:nvPr/>
          </p:nvSpPr>
          <p:spPr bwMode="auto">
            <a:xfrm>
              <a:off x="752476" y="-269875"/>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9" name="Oval 66">
              <a:extLst>
                <a:ext uri="{FF2B5EF4-FFF2-40B4-BE49-F238E27FC236}">
                  <a16:creationId xmlns:a16="http://schemas.microsoft.com/office/drawing/2014/main" id="{6F43F3D1-B8CB-54F6-36F7-16314257D69B}"/>
                </a:ext>
              </a:extLst>
            </p:cNvPr>
            <p:cNvSpPr>
              <a:spLocks noChangeArrowheads="1"/>
            </p:cNvSpPr>
            <p:nvPr/>
          </p:nvSpPr>
          <p:spPr bwMode="auto">
            <a:xfrm>
              <a:off x="919163" y="-103188"/>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0" name="Oval 67">
              <a:extLst>
                <a:ext uri="{FF2B5EF4-FFF2-40B4-BE49-F238E27FC236}">
                  <a16:creationId xmlns:a16="http://schemas.microsoft.com/office/drawing/2014/main" id="{92E571BB-D352-2156-6D4A-C44BE8B1DEC3}"/>
                </a:ext>
              </a:extLst>
            </p:cNvPr>
            <p:cNvSpPr>
              <a:spLocks noChangeArrowheads="1"/>
            </p:cNvSpPr>
            <p:nvPr/>
          </p:nvSpPr>
          <p:spPr bwMode="auto">
            <a:xfrm>
              <a:off x="927101" y="53975"/>
              <a:ext cx="85725"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1" name="Oval 68">
              <a:extLst>
                <a:ext uri="{FF2B5EF4-FFF2-40B4-BE49-F238E27FC236}">
                  <a16:creationId xmlns:a16="http://schemas.microsoft.com/office/drawing/2014/main" id="{7A8957F8-68A4-3EE6-C67A-79E4C3B0E740}"/>
                </a:ext>
              </a:extLst>
            </p:cNvPr>
            <p:cNvSpPr>
              <a:spLocks noChangeArrowheads="1"/>
            </p:cNvSpPr>
            <p:nvPr/>
          </p:nvSpPr>
          <p:spPr bwMode="auto">
            <a:xfrm>
              <a:off x="760413" y="-95250"/>
              <a:ext cx="87313"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2" name="Oval 69">
              <a:extLst>
                <a:ext uri="{FF2B5EF4-FFF2-40B4-BE49-F238E27FC236}">
                  <a16:creationId xmlns:a16="http://schemas.microsoft.com/office/drawing/2014/main" id="{E37C8ED8-118C-127C-C8D8-93DB49103625}"/>
                </a:ext>
              </a:extLst>
            </p:cNvPr>
            <p:cNvSpPr>
              <a:spLocks noChangeArrowheads="1"/>
            </p:cNvSpPr>
            <p:nvPr/>
          </p:nvSpPr>
          <p:spPr bwMode="auto">
            <a:xfrm>
              <a:off x="611188" y="-261938"/>
              <a:ext cx="85725"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 name="TextBox 2">
            <a:extLst>
              <a:ext uri="{FF2B5EF4-FFF2-40B4-BE49-F238E27FC236}">
                <a16:creationId xmlns:a16="http://schemas.microsoft.com/office/drawing/2014/main" id="{BFFC5C2C-B337-3578-4DEF-5FA5EAEA706D}"/>
              </a:ext>
            </a:extLst>
          </p:cNvPr>
          <p:cNvSpPr txBox="1"/>
          <p:nvPr/>
        </p:nvSpPr>
        <p:spPr>
          <a:xfrm>
            <a:off x="1516830" y="6334188"/>
            <a:ext cx="5719046" cy="153888"/>
          </a:xfrm>
          <a:prstGeom prst="rect">
            <a:avLst/>
          </a:prstGeom>
          <a:noFill/>
        </p:spPr>
        <p:txBody>
          <a:bodyPr wrap="square" lIns="0" tIns="0" rIns="0" bIns="0" rtlCol="0">
            <a:spAutoFit/>
          </a:bodyPr>
          <a:lstStyle/>
          <a:p>
            <a:pPr algn="ctr"/>
            <a:r>
              <a:rPr lang="en-US" sz="1000" dirty="0">
                <a:solidFill>
                  <a:schemeClr val="bg1"/>
                </a:solidFill>
              </a:rPr>
              <a:t>Includes content supplied by Sales Benchmark Index; Copyright © Sales Benchmark Index, 2024</a:t>
            </a:r>
          </a:p>
        </p:txBody>
      </p:sp>
    </p:spTree>
    <p:extLst>
      <p:ext uri="{BB962C8B-B14F-4D97-AF65-F5344CB8AC3E}">
        <p14:creationId xmlns:p14="http://schemas.microsoft.com/office/powerpoint/2010/main" val="1390018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Title Slide dark blue bckgd">
    <p:bg>
      <p:bgPr>
        <a:solidFill>
          <a:schemeClr val="accent2"/>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64658552-6E07-9117-0CA9-3B60B698736B}"/>
              </a:ext>
            </a:extLst>
          </p:cNvPr>
          <p:cNvGraphicFramePr>
            <a:graphicFrameLocks noChangeAspect="1"/>
          </p:cNvGraphicFramePr>
          <p:nvPr>
            <p:custDataLst>
              <p:tags r:id="rId1"/>
            </p:custDataLst>
            <p:extLst>
              <p:ext uri="{D42A27DB-BD31-4B8C-83A1-F6EECF244321}">
                <p14:modId xmlns:p14="http://schemas.microsoft.com/office/powerpoint/2010/main" val="121670506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4" name="Object 3" hidden="1">
                        <a:extLst>
                          <a:ext uri="{FF2B5EF4-FFF2-40B4-BE49-F238E27FC236}">
                            <a16:creationId xmlns:a16="http://schemas.microsoft.com/office/drawing/2014/main" id="{64658552-6E07-9117-0CA9-3B60B698736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9C5F5AEC-749C-44CA-94C1-9495903C3571}"/>
              </a:ext>
            </a:extLst>
          </p:cNvPr>
          <p:cNvSpPr>
            <a:spLocks noGrp="1"/>
          </p:cNvSpPr>
          <p:nvPr>
            <p:ph type="ctrTitle"/>
          </p:nvPr>
        </p:nvSpPr>
        <p:spPr>
          <a:xfrm>
            <a:off x="1516830" y="2523757"/>
            <a:ext cx="9139234" cy="664797"/>
          </a:xfrm>
        </p:spPr>
        <p:txBody>
          <a:bodyPr vert="horz" lIns="91440" tIns="91440" rIns="91440" bIns="91440" anchor="ctr">
            <a:noAutofit/>
          </a:bodyPr>
          <a:lstStyle>
            <a:lvl1pPr algn="l">
              <a:defRPr sz="3600">
                <a:solidFill>
                  <a:schemeClr val="bg1"/>
                </a:solidFill>
              </a:defRPr>
            </a:lvl1pPr>
          </a:lstStyle>
          <a:p>
            <a:r>
              <a:rPr lang="en-US"/>
              <a:t>Click to edit Master title style</a:t>
            </a:r>
            <a:endParaRPr lang="en-US" dirty="0"/>
          </a:p>
        </p:txBody>
      </p:sp>
      <p:sp>
        <p:nvSpPr>
          <p:cNvPr id="82" name="Text Placeholder 81">
            <a:extLst>
              <a:ext uri="{FF2B5EF4-FFF2-40B4-BE49-F238E27FC236}">
                <a16:creationId xmlns:a16="http://schemas.microsoft.com/office/drawing/2014/main" id="{B020BF28-FA10-43DE-B2FD-965A7D8594C0}"/>
              </a:ext>
            </a:extLst>
          </p:cNvPr>
          <p:cNvSpPr>
            <a:spLocks noGrp="1"/>
          </p:cNvSpPr>
          <p:nvPr>
            <p:ph type="body" sz="quarter" idx="13"/>
          </p:nvPr>
        </p:nvSpPr>
        <p:spPr>
          <a:xfrm>
            <a:off x="1520386" y="3998279"/>
            <a:ext cx="4586287" cy="323850"/>
          </a:xfrm>
        </p:spPr>
        <p:txBody>
          <a:bodyPr lIns="91440" tIns="91440" rIns="91440" bIns="91440" anchor="ctr"/>
          <a:lstStyle>
            <a:lvl1pPr>
              <a:defRPr b="0">
                <a:solidFill>
                  <a:schemeClr val="bg1"/>
                </a:solidFill>
              </a:defRPr>
            </a:lvl1pPr>
          </a:lstStyle>
          <a:p>
            <a:pPr lvl="0"/>
            <a:r>
              <a:rPr lang="en-US"/>
              <a:t>Click to edit Master text styles</a:t>
            </a:r>
          </a:p>
        </p:txBody>
      </p:sp>
      <p:sp>
        <p:nvSpPr>
          <p:cNvPr id="83" name="Subtitle 2">
            <a:extLst>
              <a:ext uri="{FF2B5EF4-FFF2-40B4-BE49-F238E27FC236}">
                <a16:creationId xmlns:a16="http://schemas.microsoft.com/office/drawing/2014/main" id="{CA420EE9-07D0-49A0-A796-E6EAA8EBDB96}"/>
              </a:ext>
            </a:extLst>
          </p:cNvPr>
          <p:cNvSpPr>
            <a:spLocks noGrp="1"/>
          </p:cNvSpPr>
          <p:nvPr>
            <p:ph type="subTitle" idx="1"/>
          </p:nvPr>
        </p:nvSpPr>
        <p:spPr>
          <a:xfrm>
            <a:off x="1516830" y="3444432"/>
            <a:ext cx="9139234" cy="297969"/>
          </a:xfrm>
        </p:spPr>
        <p:txBody>
          <a:bodyPr vert="horz" lIns="91440" tIns="91440" rIns="91440" bIns="91440" rtlCol="0" anchor="ctr">
            <a:noAutofit/>
          </a:bodyPr>
          <a:lstStyle>
            <a:lvl1pPr>
              <a:defRPr lang="en-US" sz="2200" b="0" dirty="0">
                <a:solidFill>
                  <a:schemeClr val="bg1"/>
                </a:solidFill>
              </a:defRPr>
            </a:lvl1pPr>
          </a:lstStyle>
          <a:p>
            <a:pPr lvl="0"/>
            <a:r>
              <a:rPr lang="en-US"/>
              <a:t>Click to edit Master subtitle style</a:t>
            </a:r>
            <a:endParaRPr lang="en-US" dirty="0"/>
          </a:p>
        </p:txBody>
      </p:sp>
      <p:grpSp>
        <p:nvGrpSpPr>
          <p:cNvPr id="148" name="Group 147">
            <a:extLst>
              <a:ext uri="{FF2B5EF4-FFF2-40B4-BE49-F238E27FC236}">
                <a16:creationId xmlns:a16="http://schemas.microsoft.com/office/drawing/2014/main" id="{AF47BE45-9A6B-F77A-A246-E9AD74AC3E05}"/>
              </a:ext>
            </a:extLst>
          </p:cNvPr>
          <p:cNvGrpSpPr>
            <a:grpSpLocks noChangeAspect="1"/>
          </p:cNvGrpSpPr>
          <p:nvPr/>
        </p:nvGrpSpPr>
        <p:grpSpPr>
          <a:xfrm>
            <a:off x="702214" y="780933"/>
            <a:ext cx="3494345" cy="745107"/>
            <a:chOff x="611188" y="-279400"/>
            <a:chExt cx="3767138" cy="803275"/>
          </a:xfrm>
          <a:solidFill>
            <a:schemeClr val="bg1"/>
          </a:solidFill>
        </p:grpSpPr>
        <p:sp>
          <p:nvSpPr>
            <p:cNvPr id="149" name="Freeform 5">
              <a:extLst>
                <a:ext uri="{FF2B5EF4-FFF2-40B4-BE49-F238E27FC236}">
                  <a16:creationId xmlns:a16="http://schemas.microsoft.com/office/drawing/2014/main" id="{5C5B487B-3C0A-CD7C-49B9-906DAA6B051C}"/>
                </a:ext>
              </a:extLst>
            </p:cNvPr>
            <p:cNvSpPr>
              <a:spLocks noEditPoints="1"/>
            </p:cNvSpPr>
            <p:nvPr/>
          </p:nvSpPr>
          <p:spPr bwMode="auto">
            <a:xfrm>
              <a:off x="1885951" y="438150"/>
              <a:ext cx="60325" cy="63500"/>
            </a:xfrm>
            <a:custGeom>
              <a:avLst/>
              <a:gdLst>
                <a:gd name="T0" fmla="*/ 36 w 73"/>
                <a:gd name="T1" fmla="*/ 0 h 78"/>
                <a:gd name="T2" fmla="*/ 10 w 73"/>
                <a:gd name="T3" fmla="*/ 10 h 78"/>
                <a:gd name="T4" fmla="*/ 0 w 73"/>
                <a:gd name="T5" fmla="*/ 39 h 78"/>
                <a:gd name="T6" fmla="*/ 10 w 73"/>
                <a:gd name="T7" fmla="*/ 67 h 78"/>
                <a:gd name="T8" fmla="*/ 36 w 73"/>
                <a:gd name="T9" fmla="*/ 78 h 78"/>
                <a:gd name="T10" fmla="*/ 63 w 73"/>
                <a:gd name="T11" fmla="*/ 67 h 78"/>
                <a:gd name="T12" fmla="*/ 73 w 73"/>
                <a:gd name="T13" fmla="*/ 39 h 78"/>
                <a:gd name="T14" fmla="*/ 63 w 73"/>
                <a:gd name="T15" fmla="*/ 10 h 78"/>
                <a:gd name="T16" fmla="*/ 36 w 73"/>
                <a:gd name="T17" fmla="*/ 0 h 78"/>
                <a:gd name="T18" fmla="*/ 52 w 73"/>
                <a:gd name="T19" fmla="*/ 59 h 78"/>
                <a:gd name="T20" fmla="*/ 36 w 73"/>
                <a:gd name="T21" fmla="*/ 66 h 78"/>
                <a:gd name="T22" fmla="*/ 20 w 73"/>
                <a:gd name="T23" fmla="*/ 59 h 78"/>
                <a:gd name="T24" fmla="*/ 15 w 73"/>
                <a:gd name="T25" fmla="*/ 39 h 78"/>
                <a:gd name="T26" fmla="*/ 21 w 73"/>
                <a:gd name="T27" fmla="*/ 19 h 78"/>
                <a:gd name="T28" fmla="*/ 36 w 73"/>
                <a:gd name="T29" fmla="*/ 11 h 78"/>
                <a:gd name="T30" fmla="*/ 52 w 73"/>
                <a:gd name="T31" fmla="*/ 19 h 78"/>
                <a:gd name="T32" fmla="*/ 58 w 73"/>
                <a:gd name="T33" fmla="*/ 39 h 78"/>
                <a:gd name="T34" fmla="*/ 52 w 73"/>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 h="78">
                  <a:moveTo>
                    <a:pt x="36" y="0"/>
                  </a:moveTo>
                  <a:cubicBezTo>
                    <a:pt x="25" y="0"/>
                    <a:pt x="17" y="3"/>
                    <a:pt x="10" y="10"/>
                  </a:cubicBezTo>
                  <a:cubicBezTo>
                    <a:pt x="3" y="17"/>
                    <a:pt x="0" y="27"/>
                    <a:pt x="0" y="39"/>
                  </a:cubicBezTo>
                  <a:cubicBezTo>
                    <a:pt x="0" y="51"/>
                    <a:pt x="3" y="60"/>
                    <a:pt x="10" y="67"/>
                  </a:cubicBezTo>
                  <a:cubicBezTo>
                    <a:pt x="17" y="74"/>
                    <a:pt x="25" y="78"/>
                    <a:pt x="36" y="78"/>
                  </a:cubicBezTo>
                  <a:cubicBezTo>
                    <a:pt x="47" y="78"/>
                    <a:pt x="56" y="74"/>
                    <a:pt x="63" y="67"/>
                  </a:cubicBezTo>
                  <a:cubicBezTo>
                    <a:pt x="69" y="60"/>
                    <a:pt x="73" y="51"/>
                    <a:pt x="73" y="39"/>
                  </a:cubicBezTo>
                  <a:cubicBezTo>
                    <a:pt x="73" y="27"/>
                    <a:pt x="69" y="17"/>
                    <a:pt x="63"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1" y="19"/>
                  </a:cubicBezTo>
                  <a:cubicBezTo>
                    <a:pt x="24" y="14"/>
                    <a:pt x="30" y="11"/>
                    <a:pt x="36" y="11"/>
                  </a:cubicBezTo>
                  <a:cubicBezTo>
                    <a:pt x="43" y="11"/>
                    <a:pt x="48" y="14"/>
                    <a:pt x="52" y="19"/>
                  </a:cubicBezTo>
                  <a:cubicBezTo>
                    <a:pt x="56" y="24"/>
                    <a:pt x="58" y="30"/>
                    <a:pt x="58" y="39"/>
                  </a:cubicBezTo>
                  <a:cubicBezTo>
                    <a:pt x="58" y="47"/>
                    <a:pt x="56" y="54"/>
                    <a:pt x="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 name="Freeform 6">
              <a:extLst>
                <a:ext uri="{FF2B5EF4-FFF2-40B4-BE49-F238E27FC236}">
                  <a16:creationId xmlns:a16="http://schemas.microsoft.com/office/drawing/2014/main" id="{FC002D50-1258-94CD-A4CA-8EF05842095A}"/>
                </a:ext>
              </a:extLst>
            </p:cNvPr>
            <p:cNvSpPr>
              <a:spLocks/>
            </p:cNvSpPr>
            <p:nvPr/>
          </p:nvSpPr>
          <p:spPr bwMode="auto">
            <a:xfrm>
              <a:off x="1152526" y="414338"/>
              <a:ext cx="74613" cy="87313"/>
            </a:xfrm>
            <a:custGeom>
              <a:avLst/>
              <a:gdLst>
                <a:gd name="T0" fmla="*/ 50 w 89"/>
                <a:gd name="T1" fmla="*/ 62 h 106"/>
                <a:gd name="T2" fmla="*/ 75 w 89"/>
                <a:gd name="T3" fmla="*/ 62 h 106"/>
                <a:gd name="T4" fmla="*/ 75 w 89"/>
                <a:gd name="T5" fmla="*/ 80 h 106"/>
                <a:gd name="T6" fmla="*/ 74 w 89"/>
                <a:gd name="T7" fmla="*/ 81 h 106"/>
                <a:gd name="T8" fmla="*/ 71 w 89"/>
                <a:gd name="T9" fmla="*/ 84 h 106"/>
                <a:gd name="T10" fmla="*/ 66 w 89"/>
                <a:gd name="T11" fmla="*/ 88 h 106"/>
                <a:gd name="T12" fmla="*/ 58 w 89"/>
                <a:gd name="T13" fmla="*/ 91 h 106"/>
                <a:gd name="T14" fmla="*/ 48 w 89"/>
                <a:gd name="T15" fmla="*/ 92 h 106"/>
                <a:gd name="T16" fmla="*/ 24 w 89"/>
                <a:gd name="T17" fmla="*/ 82 h 106"/>
                <a:gd name="T18" fmla="*/ 15 w 89"/>
                <a:gd name="T19" fmla="*/ 52 h 106"/>
                <a:gd name="T20" fmla="*/ 25 w 89"/>
                <a:gd name="T21" fmla="*/ 23 h 106"/>
                <a:gd name="T22" fmla="*/ 48 w 89"/>
                <a:gd name="T23" fmla="*/ 13 h 106"/>
                <a:gd name="T24" fmla="*/ 57 w 89"/>
                <a:gd name="T25" fmla="*/ 14 h 106"/>
                <a:gd name="T26" fmla="*/ 64 w 89"/>
                <a:gd name="T27" fmla="*/ 16 h 106"/>
                <a:gd name="T28" fmla="*/ 69 w 89"/>
                <a:gd name="T29" fmla="*/ 19 h 106"/>
                <a:gd name="T30" fmla="*/ 73 w 89"/>
                <a:gd name="T31" fmla="*/ 23 h 106"/>
                <a:gd name="T32" fmla="*/ 75 w 89"/>
                <a:gd name="T33" fmla="*/ 26 h 106"/>
                <a:gd name="T34" fmla="*/ 76 w 89"/>
                <a:gd name="T35" fmla="*/ 27 h 106"/>
                <a:gd name="T36" fmla="*/ 86 w 89"/>
                <a:gd name="T37" fmla="*/ 18 h 106"/>
                <a:gd name="T38" fmla="*/ 48 w 89"/>
                <a:gd name="T39" fmla="*/ 0 h 106"/>
                <a:gd name="T40" fmla="*/ 14 w 89"/>
                <a:gd name="T41" fmla="*/ 14 h 106"/>
                <a:gd name="T42" fmla="*/ 0 w 89"/>
                <a:gd name="T43" fmla="*/ 52 h 106"/>
                <a:gd name="T44" fmla="*/ 13 w 89"/>
                <a:gd name="T45" fmla="*/ 91 h 106"/>
                <a:gd name="T46" fmla="*/ 45 w 89"/>
                <a:gd name="T47" fmla="*/ 106 h 106"/>
                <a:gd name="T48" fmla="*/ 57 w 89"/>
                <a:gd name="T49" fmla="*/ 104 h 106"/>
                <a:gd name="T50" fmla="*/ 66 w 89"/>
                <a:gd name="T51" fmla="*/ 101 h 106"/>
                <a:gd name="T52" fmla="*/ 73 w 89"/>
                <a:gd name="T53" fmla="*/ 97 h 106"/>
                <a:gd name="T54" fmla="*/ 76 w 89"/>
                <a:gd name="T55" fmla="*/ 94 h 106"/>
                <a:gd name="T56" fmla="*/ 78 w 89"/>
                <a:gd name="T57" fmla="*/ 92 h 106"/>
                <a:gd name="T58" fmla="*/ 79 w 89"/>
                <a:gd name="T59" fmla="*/ 104 h 106"/>
                <a:gd name="T60" fmla="*/ 89 w 89"/>
                <a:gd name="T61" fmla="*/ 104 h 106"/>
                <a:gd name="T62" fmla="*/ 89 w 89"/>
                <a:gd name="T63" fmla="*/ 51 h 106"/>
                <a:gd name="T64" fmla="*/ 50 w 89"/>
                <a:gd name="T65" fmla="*/ 51 h 106"/>
                <a:gd name="T66" fmla="*/ 50 w 89"/>
                <a:gd name="T67" fmla="*/ 62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9" h="106">
                  <a:moveTo>
                    <a:pt x="50" y="62"/>
                  </a:moveTo>
                  <a:cubicBezTo>
                    <a:pt x="75" y="62"/>
                    <a:pt x="75" y="62"/>
                    <a:pt x="75" y="62"/>
                  </a:cubicBezTo>
                  <a:cubicBezTo>
                    <a:pt x="75" y="80"/>
                    <a:pt x="75" y="80"/>
                    <a:pt x="75" y="80"/>
                  </a:cubicBezTo>
                  <a:cubicBezTo>
                    <a:pt x="74" y="81"/>
                    <a:pt x="74" y="81"/>
                    <a:pt x="74" y="81"/>
                  </a:cubicBezTo>
                  <a:cubicBezTo>
                    <a:pt x="73" y="82"/>
                    <a:pt x="72" y="83"/>
                    <a:pt x="71" y="84"/>
                  </a:cubicBezTo>
                  <a:cubicBezTo>
                    <a:pt x="69" y="86"/>
                    <a:pt x="68" y="87"/>
                    <a:pt x="66" y="88"/>
                  </a:cubicBezTo>
                  <a:cubicBezTo>
                    <a:pt x="64" y="89"/>
                    <a:pt x="61" y="90"/>
                    <a:pt x="58" y="91"/>
                  </a:cubicBezTo>
                  <a:cubicBezTo>
                    <a:pt x="55" y="92"/>
                    <a:pt x="51" y="92"/>
                    <a:pt x="48" y="92"/>
                  </a:cubicBezTo>
                  <a:cubicBezTo>
                    <a:pt x="38" y="92"/>
                    <a:pt x="30" y="89"/>
                    <a:pt x="24" y="82"/>
                  </a:cubicBezTo>
                  <a:cubicBezTo>
                    <a:pt x="18" y="74"/>
                    <a:pt x="15" y="65"/>
                    <a:pt x="15" y="52"/>
                  </a:cubicBezTo>
                  <a:cubicBezTo>
                    <a:pt x="15" y="40"/>
                    <a:pt x="18" y="31"/>
                    <a:pt x="25" y="23"/>
                  </a:cubicBezTo>
                  <a:cubicBezTo>
                    <a:pt x="31" y="16"/>
                    <a:pt x="39" y="13"/>
                    <a:pt x="48" y="13"/>
                  </a:cubicBezTo>
                  <a:cubicBezTo>
                    <a:pt x="51" y="13"/>
                    <a:pt x="54" y="13"/>
                    <a:pt x="57" y="14"/>
                  </a:cubicBezTo>
                  <a:cubicBezTo>
                    <a:pt x="60" y="14"/>
                    <a:pt x="62" y="15"/>
                    <a:pt x="64" y="16"/>
                  </a:cubicBezTo>
                  <a:cubicBezTo>
                    <a:pt x="66" y="17"/>
                    <a:pt x="67" y="18"/>
                    <a:pt x="69" y="19"/>
                  </a:cubicBezTo>
                  <a:cubicBezTo>
                    <a:pt x="71" y="21"/>
                    <a:pt x="72" y="22"/>
                    <a:pt x="73" y="23"/>
                  </a:cubicBezTo>
                  <a:cubicBezTo>
                    <a:pt x="74" y="24"/>
                    <a:pt x="74" y="25"/>
                    <a:pt x="75" y="26"/>
                  </a:cubicBezTo>
                  <a:cubicBezTo>
                    <a:pt x="76" y="27"/>
                    <a:pt x="76" y="27"/>
                    <a:pt x="76" y="27"/>
                  </a:cubicBezTo>
                  <a:cubicBezTo>
                    <a:pt x="86" y="18"/>
                    <a:pt x="86" y="18"/>
                    <a:pt x="86" y="18"/>
                  </a:cubicBezTo>
                  <a:cubicBezTo>
                    <a:pt x="77" y="6"/>
                    <a:pt x="64" y="0"/>
                    <a:pt x="48" y="0"/>
                  </a:cubicBezTo>
                  <a:cubicBezTo>
                    <a:pt x="35" y="0"/>
                    <a:pt x="23" y="4"/>
                    <a:pt x="14" y="14"/>
                  </a:cubicBezTo>
                  <a:cubicBezTo>
                    <a:pt x="4" y="24"/>
                    <a:pt x="0" y="36"/>
                    <a:pt x="0" y="52"/>
                  </a:cubicBezTo>
                  <a:cubicBezTo>
                    <a:pt x="0" y="69"/>
                    <a:pt x="4" y="82"/>
                    <a:pt x="13" y="91"/>
                  </a:cubicBezTo>
                  <a:cubicBezTo>
                    <a:pt x="21" y="101"/>
                    <a:pt x="32" y="106"/>
                    <a:pt x="45" y="106"/>
                  </a:cubicBezTo>
                  <a:cubicBezTo>
                    <a:pt x="50" y="106"/>
                    <a:pt x="54" y="105"/>
                    <a:pt x="57" y="104"/>
                  </a:cubicBezTo>
                  <a:cubicBezTo>
                    <a:pt x="61" y="103"/>
                    <a:pt x="64" y="102"/>
                    <a:pt x="66" y="101"/>
                  </a:cubicBezTo>
                  <a:cubicBezTo>
                    <a:pt x="69" y="100"/>
                    <a:pt x="71" y="99"/>
                    <a:pt x="73" y="97"/>
                  </a:cubicBezTo>
                  <a:cubicBezTo>
                    <a:pt x="75" y="95"/>
                    <a:pt x="76" y="94"/>
                    <a:pt x="76" y="94"/>
                  </a:cubicBezTo>
                  <a:cubicBezTo>
                    <a:pt x="77" y="93"/>
                    <a:pt x="77" y="93"/>
                    <a:pt x="78" y="92"/>
                  </a:cubicBezTo>
                  <a:cubicBezTo>
                    <a:pt x="79" y="104"/>
                    <a:pt x="79" y="104"/>
                    <a:pt x="79" y="104"/>
                  </a:cubicBezTo>
                  <a:cubicBezTo>
                    <a:pt x="89" y="104"/>
                    <a:pt x="89" y="104"/>
                    <a:pt x="89" y="104"/>
                  </a:cubicBezTo>
                  <a:cubicBezTo>
                    <a:pt x="89" y="51"/>
                    <a:pt x="89" y="51"/>
                    <a:pt x="89" y="51"/>
                  </a:cubicBezTo>
                  <a:cubicBezTo>
                    <a:pt x="50" y="51"/>
                    <a:pt x="50" y="51"/>
                    <a:pt x="50" y="51"/>
                  </a:cubicBezTo>
                  <a:lnTo>
                    <a:pt x="50" y="6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1" name="Freeform 7">
              <a:extLst>
                <a:ext uri="{FF2B5EF4-FFF2-40B4-BE49-F238E27FC236}">
                  <a16:creationId xmlns:a16="http://schemas.microsoft.com/office/drawing/2014/main" id="{5E276722-5197-B412-82F4-CAE376DBBFED}"/>
                </a:ext>
              </a:extLst>
            </p:cNvPr>
            <p:cNvSpPr>
              <a:spLocks/>
            </p:cNvSpPr>
            <p:nvPr/>
          </p:nvSpPr>
          <p:spPr bwMode="auto">
            <a:xfrm>
              <a:off x="1246188" y="436563"/>
              <a:ext cx="34925" cy="63500"/>
            </a:xfrm>
            <a:custGeom>
              <a:avLst/>
              <a:gdLst>
                <a:gd name="T0" fmla="*/ 23 w 43"/>
                <a:gd name="T1" fmla="*/ 5 h 77"/>
                <a:gd name="T2" fmla="*/ 14 w 43"/>
                <a:gd name="T3" fmla="*/ 17 h 77"/>
                <a:gd name="T4" fmla="*/ 13 w 43"/>
                <a:gd name="T5" fmla="*/ 2 h 77"/>
                <a:gd name="T6" fmla="*/ 0 w 43"/>
                <a:gd name="T7" fmla="*/ 2 h 77"/>
                <a:gd name="T8" fmla="*/ 0 w 43"/>
                <a:gd name="T9" fmla="*/ 77 h 77"/>
                <a:gd name="T10" fmla="*/ 14 w 43"/>
                <a:gd name="T11" fmla="*/ 77 h 77"/>
                <a:gd name="T12" fmla="*/ 14 w 43"/>
                <a:gd name="T13" fmla="*/ 35 h 77"/>
                <a:gd name="T14" fmla="*/ 24 w 43"/>
                <a:gd name="T15" fmla="*/ 18 h 77"/>
                <a:gd name="T16" fmla="*/ 35 w 43"/>
                <a:gd name="T17" fmla="*/ 14 h 77"/>
                <a:gd name="T18" fmla="*/ 41 w 43"/>
                <a:gd name="T19" fmla="*/ 15 h 77"/>
                <a:gd name="T20" fmla="*/ 43 w 43"/>
                <a:gd name="T21" fmla="*/ 1 h 77"/>
                <a:gd name="T22" fmla="*/ 37 w 43"/>
                <a:gd name="T23" fmla="*/ 0 h 77"/>
                <a:gd name="T24" fmla="*/ 23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3" y="5"/>
                  </a:moveTo>
                  <a:cubicBezTo>
                    <a:pt x="19" y="8"/>
                    <a:pt x="16" y="12"/>
                    <a:pt x="14" y="17"/>
                  </a:cubicBezTo>
                  <a:cubicBezTo>
                    <a:pt x="13" y="2"/>
                    <a:pt x="13" y="2"/>
                    <a:pt x="13" y="2"/>
                  </a:cubicBezTo>
                  <a:cubicBezTo>
                    <a:pt x="0" y="2"/>
                    <a:pt x="0" y="2"/>
                    <a:pt x="0" y="2"/>
                  </a:cubicBezTo>
                  <a:cubicBezTo>
                    <a:pt x="0" y="77"/>
                    <a:pt x="0" y="77"/>
                    <a:pt x="0" y="77"/>
                  </a:cubicBezTo>
                  <a:cubicBezTo>
                    <a:pt x="14" y="77"/>
                    <a:pt x="14" y="77"/>
                    <a:pt x="14" y="77"/>
                  </a:cubicBezTo>
                  <a:cubicBezTo>
                    <a:pt x="14" y="35"/>
                    <a:pt x="14" y="35"/>
                    <a:pt x="14" y="35"/>
                  </a:cubicBezTo>
                  <a:cubicBezTo>
                    <a:pt x="15" y="27"/>
                    <a:pt x="19" y="22"/>
                    <a:pt x="24" y="18"/>
                  </a:cubicBezTo>
                  <a:cubicBezTo>
                    <a:pt x="28" y="16"/>
                    <a:pt x="31" y="14"/>
                    <a:pt x="35" y="14"/>
                  </a:cubicBezTo>
                  <a:cubicBezTo>
                    <a:pt x="37" y="14"/>
                    <a:pt x="39" y="15"/>
                    <a:pt x="41" y="15"/>
                  </a:cubicBezTo>
                  <a:cubicBezTo>
                    <a:pt x="43" y="1"/>
                    <a:pt x="43" y="1"/>
                    <a:pt x="43" y="1"/>
                  </a:cubicBezTo>
                  <a:cubicBezTo>
                    <a:pt x="37" y="0"/>
                    <a:pt x="37" y="0"/>
                    <a:pt x="37" y="0"/>
                  </a:cubicBezTo>
                  <a:cubicBezTo>
                    <a:pt x="32" y="0"/>
                    <a:pt x="27" y="2"/>
                    <a:pt x="23"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 name="Freeform 8">
              <a:extLst>
                <a:ext uri="{FF2B5EF4-FFF2-40B4-BE49-F238E27FC236}">
                  <a16:creationId xmlns:a16="http://schemas.microsoft.com/office/drawing/2014/main" id="{030C0CC0-0956-B1B0-70A8-800FA865F98A}"/>
                </a:ext>
              </a:extLst>
            </p:cNvPr>
            <p:cNvSpPr>
              <a:spLocks noEditPoints="1"/>
            </p:cNvSpPr>
            <p:nvPr/>
          </p:nvSpPr>
          <p:spPr bwMode="auto">
            <a:xfrm>
              <a:off x="1284288" y="438150"/>
              <a:ext cx="60325" cy="63500"/>
            </a:xfrm>
            <a:custGeom>
              <a:avLst/>
              <a:gdLst>
                <a:gd name="T0" fmla="*/ 36 w 72"/>
                <a:gd name="T1" fmla="*/ 0 h 78"/>
                <a:gd name="T2" fmla="*/ 10 w 72"/>
                <a:gd name="T3" fmla="*/ 10 h 78"/>
                <a:gd name="T4" fmla="*/ 0 w 72"/>
                <a:gd name="T5" fmla="*/ 39 h 78"/>
                <a:gd name="T6" fmla="*/ 10 w 72"/>
                <a:gd name="T7" fmla="*/ 67 h 78"/>
                <a:gd name="T8" fmla="*/ 36 w 72"/>
                <a:gd name="T9" fmla="*/ 78 h 78"/>
                <a:gd name="T10" fmla="*/ 62 w 72"/>
                <a:gd name="T11" fmla="*/ 67 h 78"/>
                <a:gd name="T12" fmla="*/ 72 w 72"/>
                <a:gd name="T13" fmla="*/ 39 h 78"/>
                <a:gd name="T14" fmla="*/ 62 w 72"/>
                <a:gd name="T15" fmla="*/ 10 h 78"/>
                <a:gd name="T16" fmla="*/ 36 w 72"/>
                <a:gd name="T17" fmla="*/ 0 h 78"/>
                <a:gd name="T18" fmla="*/ 52 w 72"/>
                <a:gd name="T19" fmla="*/ 59 h 78"/>
                <a:gd name="T20" fmla="*/ 36 w 72"/>
                <a:gd name="T21" fmla="*/ 66 h 78"/>
                <a:gd name="T22" fmla="*/ 20 w 72"/>
                <a:gd name="T23" fmla="*/ 59 h 78"/>
                <a:gd name="T24" fmla="*/ 15 w 72"/>
                <a:gd name="T25" fmla="*/ 39 h 78"/>
                <a:gd name="T26" fmla="*/ 20 w 72"/>
                <a:gd name="T27" fmla="*/ 19 h 78"/>
                <a:gd name="T28" fmla="*/ 36 w 72"/>
                <a:gd name="T29" fmla="*/ 11 h 78"/>
                <a:gd name="T30" fmla="*/ 52 w 72"/>
                <a:gd name="T31" fmla="*/ 19 h 78"/>
                <a:gd name="T32" fmla="*/ 57 w 72"/>
                <a:gd name="T33" fmla="*/ 39 h 78"/>
                <a:gd name="T34" fmla="*/ 52 w 72"/>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78">
                  <a:moveTo>
                    <a:pt x="36" y="0"/>
                  </a:moveTo>
                  <a:cubicBezTo>
                    <a:pt x="25" y="0"/>
                    <a:pt x="16" y="3"/>
                    <a:pt x="10" y="10"/>
                  </a:cubicBezTo>
                  <a:cubicBezTo>
                    <a:pt x="3" y="17"/>
                    <a:pt x="0" y="27"/>
                    <a:pt x="0" y="39"/>
                  </a:cubicBezTo>
                  <a:cubicBezTo>
                    <a:pt x="0" y="51"/>
                    <a:pt x="3" y="60"/>
                    <a:pt x="10" y="67"/>
                  </a:cubicBezTo>
                  <a:cubicBezTo>
                    <a:pt x="16" y="74"/>
                    <a:pt x="25" y="78"/>
                    <a:pt x="36" y="78"/>
                  </a:cubicBezTo>
                  <a:cubicBezTo>
                    <a:pt x="47" y="78"/>
                    <a:pt x="56" y="74"/>
                    <a:pt x="62" y="67"/>
                  </a:cubicBezTo>
                  <a:cubicBezTo>
                    <a:pt x="69" y="60"/>
                    <a:pt x="72" y="51"/>
                    <a:pt x="72" y="39"/>
                  </a:cubicBezTo>
                  <a:cubicBezTo>
                    <a:pt x="72" y="27"/>
                    <a:pt x="69" y="17"/>
                    <a:pt x="62"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0" y="19"/>
                  </a:cubicBezTo>
                  <a:cubicBezTo>
                    <a:pt x="24" y="14"/>
                    <a:pt x="29" y="11"/>
                    <a:pt x="36" y="11"/>
                  </a:cubicBezTo>
                  <a:cubicBezTo>
                    <a:pt x="43" y="11"/>
                    <a:pt x="48" y="14"/>
                    <a:pt x="52" y="19"/>
                  </a:cubicBezTo>
                  <a:cubicBezTo>
                    <a:pt x="56" y="24"/>
                    <a:pt x="57" y="30"/>
                    <a:pt x="57" y="39"/>
                  </a:cubicBezTo>
                  <a:cubicBezTo>
                    <a:pt x="57" y="47"/>
                    <a:pt x="56" y="54"/>
                    <a:pt x="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 name="Freeform 9">
              <a:extLst>
                <a:ext uri="{FF2B5EF4-FFF2-40B4-BE49-F238E27FC236}">
                  <a16:creationId xmlns:a16="http://schemas.microsoft.com/office/drawing/2014/main" id="{88BAE485-97CC-07B4-6CBC-75F7EB1F86CD}"/>
                </a:ext>
              </a:extLst>
            </p:cNvPr>
            <p:cNvSpPr>
              <a:spLocks/>
            </p:cNvSpPr>
            <p:nvPr/>
          </p:nvSpPr>
          <p:spPr bwMode="auto">
            <a:xfrm>
              <a:off x="1350963" y="438150"/>
              <a:ext cx="90488" cy="61913"/>
            </a:xfrm>
            <a:custGeom>
              <a:avLst/>
              <a:gdLst>
                <a:gd name="T0" fmla="*/ 41 w 57"/>
                <a:gd name="T1" fmla="*/ 31 h 39"/>
                <a:gd name="T2" fmla="*/ 32 w 57"/>
                <a:gd name="T3" fmla="*/ 0 h 39"/>
                <a:gd name="T4" fmla="*/ 24 w 57"/>
                <a:gd name="T5" fmla="*/ 0 h 39"/>
                <a:gd name="T6" fmla="*/ 16 w 57"/>
                <a:gd name="T7" fmla="*/ 31 h 39"/>
                <a:gd name="T8" fmla="*/ 8 w 57"/>
                <a:gd name="T9" fmla="*/ 0 h 39"/>
                <a:gd name="T10" fmla="*/ 0 w 57"/>
                <a:gd name="T11" fmla="*/ 0 h 39"/>
                <a:gd name="T12" fmla="*/ 12 w 57"/>
                <a:gd name="T13" fmla="*/ 39 h 39"/>
                <a:gd name="T14" fmla="*/ 20 w 57"/>
                <a:gd name="T15" fmla="*/ 39 h 39"/>
                <a:gd name="T16" fmla="*/ 28 w 57"/>
                <a:gd name="T17" fmla="*/ 9 h 39"/>
                <a:gd name="T18" fmla="*/ 37 w 57"/>
                <a:gd name="T19" fmla="*/ 39 h 39"/>
                <a:gd name="T20" fmla="*/ 45 w 57"/>
                <a:gd name="T21" fmla="*/ 39 h 39"/>
                <a:gd name="T22" fmla="*/ 57 w 57"/>
                <a:gd name="T23" fmla="*/ 0 h 39"/>
                <a:gd name="T24" fmla="*/ 49 w 57"/>
                <a:gd name="T25" fmla="*/ 0 h 39"/>
                <a:gd name="T26" fmla="*/ 41 w 57"/>
                <a:gd name="T27" fmla="*/ 3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7" h="39">
                  <a:moveTo>
                    <a:pt x="41" y="31"/>
                  </a:moveTo>
                  <a:lnTo>
                    <a:pt x="32" y="0"/>
                  </a:lnTo>
                  <a:lnTo>
                    <a:pt x="24" y="0"/>
                  </a:lnTo>
                  <a:lnTo>
                    <a:pt x="16" y="31"/>
                  </a:lnTo>
                  <a:lnTo>
                    <a:pt x="8" y="0"/>
                  </a:lnTo>
                  <a:lnTo>
                    <a:pt x="0" y="0"/>
                  </a:lnTo>
                  <a:lnTo>
                    <a:pt x="12" y="39"/>
                  </a:lnTo>
                  <a:lnTo>
                    <a:pt x="20" y="39"/>
                  </a:lnTo>
                  <a:lnTo>
                    <a:pt x="28" y="9"/>
                  </a:lnTo>
                  <a:lnTo>
                    <a:pt x="37" y="39"/>
                  </a:lnTo>
                  <a:lnTo>
                    <a:pt x="45" y="39"/>
                  </a:lnTo>
                  <a:lnTo>
                    <a:pt x="57" y="0"/>
                  </a:lnTo>
                  <a:lnTo>
                    <a:pt x="49" y="0"/>
                  </a:lnTo>
                  <a:lnTo>
                    <a:pt x="41" y="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 name="Freeform 10">
              <a:extLst>
                <a:ext uri="{FF2B5EF4-FFF2-40B4-BE49-F238E27FC236}">
                  <a16:creationId xmlns:a16="http://schemas.microsoft.com/office/drawing/2014/main" id="{E0EE8424-6820-BE0B-2C64-487E7DD59BC7}"/>
                </a:ext>
              </a:extLst>
            </p:cNvPr>
            <p:cNvSpPr>
              <a:spLocks/>
            </p:cNvSpPr>
            <p:nvPr/>
          </p:nvSpPr>
          <p:spPr bwMode="auto">
            <a:xfrm>
              <a:off x="1446213" y="422275"/>
              <a:ext cx="38100" cy="79375"/>
            </a:xfrm>
            <a:custGeom>
              <a:avLst/>
              <a:gdLst>
                <a:gd name="T0" fmla="*/ 26 w 46"/>
                <a:gd name="T1" fmla="*/ 0 h 97"/>
                <a:gd name="T2" fmla="*/ 13 w 46"/>
                <a:gd name="T3" fmla="*/ 0 h 97"/>
                <a:gd name="T4" fmla="*/ 11 w 46"/>
                <a:gd name="T5" fmla="*/ 20 h 97"/>
                <a:gd name="T6" fmla="*/ 0 w 46"/>
                <a:gd name="T7" fmla="*/ 20 h 97"/>
                <a:gd name="T8" fmla="*/ 0 w 46"/>
                <a:gd name="T9" fmla="*/ 31 h 97"/>
                <a:gd name="T10" fmla="*/ 11 w 46"/>
                <a:gd name="T11" fmla="*/ 31 h 97"/>
                <a:gd name="T12" fmla="*/ 11 w 46"/>
                <a:gd name="T13" fmla="*/ 72 h 97"/>
                <a:gd name="T14" fmla="*/ 16 w 46"/>
                <a:gd name="T15" fmla="*/ 91 h 97"/>
                <a:gd name="T16" fmla="*/ 32 w 46"/>
                <a:gd name="T17" fmla="*/ 97 h 97"/>
                <a:gd name="T18" fmla="*/ 46 w 46"/>
                <a:gd name="T19" fmla="*/ 95 h 97"/>
                <a:gd name="T20" fmla="*/ 44 w 46"/>
                <a:gd name="T21" fmla="*/ 84 h 97"/>
                <a:gd name="T22" fmla="*/ 36 w 46"/>
                <a:gd name="T23" fmla="*/ 85 h 97"/>
                <a:gd name="T24" fmla="*/ 28 w 46"/>
                <a:gd name="T25" fmla="*/ 82 h 97"/>
                <a:gd name="T26" fmla="*/ 26 w 46"/>
                <a:gd name="T27" fmla="*/ 70 h 97"/>
                <a:gd name="T28" fmla="*/ 26 w 46"/>
                <a:gd name="T29" fmla="*/ 31 h 97"/>
                <a:gd name="T30" fmla="*/ 46 w 46"/>
                <a:gd name="T31" fmla="*/ 31 h 97"/>
                <a:gd name="T32" fmla="*/ 46 w 46"/>
                <a:gd name="T33" fmla="*/ 20 h 97"/>
                <a:gd name="T34" fmla="*/ 26 w 46"/>
                <a:gd name="T35" fmla="*/ 20 h 97"/>
                <a:gd name="T36" fmla="*/ 26 w 46"/>
                <a:gd name="T37"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6" h="97">
                  <a:moveTo>
                    <a:pt x="26" y="0"/>
                  </a:moveTo>
                  <a:cubicBezTo>
                    <a:pt x="13" y="0"/>
                    <a:pt x="13" y="0"/>
                    <a:pt x="13" y="0"/>
                  </a:cubicBezTo>
                  <a:cubicBezTo>
                    <a:pt x="11" y="20"/>
                    <a:pt x="11" y="20"/>
                    <a:pt x="11" y="20"/>
                  </a:cubicBezTo>
                  <a:cubicBezTo>
                    <a:pt x="0" y="20"/>
                    <a:pt x="0" y="20"/>
                    <a:pt x="0" y="20"/>
                  </a:cubicBezTo>
                  <a:cubicBezTo>
                    <a:pt x="0" y="31"/>
                    <a:pt x="0" y="31"/>
                    <a:pt x="0" y="31"/>
                  </a:cubicBezTo>
                  <a:cubicBezTo>
                    <a:pt x="11" y="31"/>
                    <a:pt x="11" y="31"/>
                    <a:pt x="11" y="31"/>
                  </a:cubicBezTo>
                  <a:cubicBezTo>
                    <a:pt x="11" y="72"/>
                    <a:pt x="11" y="72"/>
                    <a:pt x="11" y="72"/>
                  </a:cubicBezTo>
                  <a:cubicBezTo>
                    <a:pt x="11" y="81"/>
                    <a:pt x="13" y="88"/>
                    <a:pt x="16" y="91"/>
                  </a:cubicBezTo>
                  <a:cubicBezTo>
                    <a:pt x="20" y="95"/>
                    <a:pt x="25" y="97"/>
                    <a:pt x="32" y="97"/>
                  </a:cubicBezTo>
                  <a:cubicBezTo>
                    <a:pt x="38" y="97"/>
                    <a:pt x="42" y="96"/>
                    <a:pt x="46" y="95"/>
                  </a:cubicBezTo>
                  <a:cubicBezTo>
                    <a:pt x="44" y="84"/>
                    <a:pt x="44" y="84"/>
                    <a:pt x="44" y="84"/>
                  </a:cubicBezTo>
                  <a:cubicBezTo>
                    <a:pt x="42" y="85"/>
                    <a:pt x="39" y="85"/>
                    <a:pt x="36" y="85"/>
                  </a:cubicBezTo>
                  <a:cubicBezTo>
                    <a:pt x="33" y="85"/>
                    <a:pt x="30" y="84"/>
                    <a:pt x="28" y="82"/>
                  </a:cubicBezTo>
                  <a:cubicBezTo>
                    <a:pt x="27" y="80"/>
                    <a:pt x="26" y="76"/>
                    <a:pt x="26" y="70"/>
                  </a:cubicBezTo>
                  <a:cubicBezTo>
                    <a:pt x="26" y="31"/>
                    <a:pt x="26" y="31"/>
                    <a:pt x="26" y="31"/>
                  </a:cubicBezTo>
                  <a:cubicBezTo>
                    <a:pt x="46" y="31"/>
                    <a:pt x="46" y="31"/>
                    <a:pt x="46" y="31"/>
                  </a:cubicBezTo>
                  <a:cubicBezTo>
                    <a:pt x="46" y="20"/>
                    <a:pt x="46" y="20"/>
                    <a:pt x="46" y="20"/>
                  </a:cubicBezTo>
                  <a:cubicBezTo>
                    <a:pt x="26" y="20"/>
                    <a:pt x="26" y="20"/>
                    <a:pt x="26" y="20"/>
                  </a:cubicBezTo>
                  <a:lnTo>
                    <a:pt x="2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5" name="Freeform 11">
              <a:extLst>
                <a:ext uri="{FF2B5EF4-FFF2-40B4-BE49-F238E27FC236}">
                  <a16:creationId xmlns:a16="http://schemas.microsoft.com/office/drawing/2014/main" id="{493BFF13-D216-7236-ADB3-513803D7A451}"/>
                </a:ext>
              </a:extLst>
            </p:cNvPr>
            <p:cNvSpPr>
              <a:spLocks/>
            </p:cNvSpPr>
            <p:nvPr/>
          </p:nvSpPr>
          <p:spPr bwMode="auto">
            <a:xfrm>
              <a:off x="1497013" y="412750"/>
              <a:ext cx="52388" cy="87313"/>
            </a:xfrm>
            <a:custGeom>
              <a:avLst/>
              <a:gdLst>
                <a:gd name="T0" fmla="*/ 39 w 64"/>
                <a:gd name="T1" fmla="*/ 30 h 106"/>
                <a:gd name="T2" fmla="*/ 14 w 64"/>
                <a:gd name="T3" fmla="*/ 45 h 106"/>
                <a:gd name="T4" fmla="*/ 14 w 64"/>
                <a:gd name="T5" fmla="*/ 0 h 106"/>
                <a:gd name="T6" fmla="*/ 0 w 64"/>
                <a:gd name="T7" fmla="*/ 0 h 106"/>
                <a:gd name="T8" fmla="*/ 0 w 64"/>
                <a:gd name="T9" fmla="*/ 106 h 106"/>
                <a:gd name="T10" fmla="*/ 14 w 64"/>
                <a:gd name="T11" fmla="*/ 106 h 106"/>
                <a:gd name="T12" fmla="*/ 14 w 64"/>
                <a:gd name="T13" fmla="*/ 62 h 106"/>
                <a:gd name="T14" fmla="*/ 21 w 64"/>
                <a:gd name="T15" fmla="*/ 49 h 106"/>
                <a:gd name="T16" fmla="*/ 34 w 64"/>
                <a:gd name="T17" fmla="*/ 42 h 106"/>
                <a:gd name="T18" fmla="*/ 46 w 64"/>
                <a:gd name="T19" fmla="*/ 47 h 106"/>
                <a:gd name="T20" fmla="*/ 49 w 64"/>
                <a:gd name="T21" fmla="*/ 62 h 106"/>
                <a:gd name="T22" fmla="*/ 49 w 64"/>
                <a:gd name="T23" fmla="*/ 106 h 106"/>
                <a:gd name="T24" fmla="*/ 64 w 64"/>
                <a:gd name="T25" fmla="*/ 106 h 106"/>
                <a:gd name="T26" fmla="*/ 64 w 64"/>
                <a:gd name="T27" fmla="*/ 58 h 106"/>
                <a:gd name="T28" fmla="*/ 57 w 64"/>
                <a:gd name="T29" fmla="*/ 37 h 106"/>
                <a:gd name="T30" fmla="*/ 39 w 64"/>
                <a:gd name="T31" fmla="*/ 3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4" h="106">
                  <a:moveTo>
                    <a:pt x="39" y="30"/>
                  </a:moveTo>
                  <a:cubicBezTo>
                    <a:pt x="29" y="30"/>
                    <a:pt x="20" y="35"/>
                    <a:pt x="14" y="45"/>
                  </a:cubicBezTo>
                  <a:cubicBezTo>
                    <a:pt x="14" y="0"/>
                    <a:pt x="14" y="0"/>
                    <a:pt x="14" y="0"/>
                  </a:cubicBezTo>
                  <a:cubicBezTo>
                    <a:pt x="0" y="0"/>
                    <a:pt x="0" y="0"/>
                    <a:pt x="0" y="0"/>
                  </a:cubicBezTo>
                  <a:cubicBezTo>
                    <a:pt x="0" y="106"/>
                    <a:pt x="0" y="106"/>
                    <a:pt x="0" y="106"/>
                  </a:cubicBezTo>
                  <a:cubicBezTo>
                    <a:pt x="14" y="106"/>
                    <a:pt x="14" y="106"/>
                    <a:pt x="14" y="106"/>
                  </a:cubicBezTo>
                  <a:cubicBezTo>
                    <a:pt x="14" y="62"/>
                    <a:pt x="14" y="62"/>
                    <a:pt x="14" y="62"/>
                  </a:cubicBezTo>
                  <a:cubicBezTo>
                    <a:pt x="15" y="57"/>
                    <a:pt x="17" y="53"/>
                    <a:pt x="21" y="49"/>
                  </a:cubicBezTo>
                  <a:cubicBezTo>
                    <a:pt x="25" y="44"/>
                    <a:pt x="29" y="42"/>
                    <a:pt x="34" y="42"/>
                  </a:cubicBezTo>
                  <a:cubicBezTo>
                    <a:pt x="40" y="42"/>
                    <a:pt x="44" y="44"/>
                    <a:pt x="46" y="47"/>
                  </a:cubicBezTo>
                  <a:cubicBezTo>
                    <a:pt x="48" y="50"/>
                    <a:pt x="49" y="55"/>
                    <a:pt x="49" y="62"/>
                  </a:cubicBezTo>
                  <a:cubicBezTo>
                    <a:pt x="49" y="106"/>
                    <a:pt x="49" y="106"/>
                    <a:pt x="49" y="106"/>
                  </a:cubicBezTo>
                  <a:cubicBezTo>
                    <a:pt x="64" y="106"/>
                    <a:pt x="64" y="106"/>
                    <a:pt x="64" y="106"/>
                  </a:cubicBezTo>
                  <a:cubicBezTo>
                    <a:pt x="64" y="58"/>
                    <a:pt x="64" y="58"/>
                    <a:pt x="64" y="58"/>
                  </a:cubicBezTo>
                  <a:cubicBezTo>
                    <a:pt x="64" y="48"/>
                    <a:pt x="62" y="41"/>
                    <a:pt x="57" y="37"/>
                  </a:cubicBezTo>
                  <a:cubicBezTo>
                    <a:pt x="53" y="32"/>
                    <a:pt x="47" y="30"/>
                    <a:pt x="39"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 name="Freeform 12">
              <a:extLst>
                <a:ext uri="{FF2B5EF4-FFF2-40B4-BE49-F238E27FC236}">
                  <a16:creationId xmlns:a16="http://schemas.microsoft.com/office/drawing/2014/main" id="{A2FBFC85-5630-8BC3-A583-1DEC58BBCCA5}"/>
                </a:ext>
              </a:extLst>
            </p:cNvPr>
            <p:cNvSpPr>
              <a:spLocks noEditPoints="1"/>
            </p:cNvSpPr>
            <p:nvPr/>
          </p:nvSpPr>
          <p:spPr bwMode="auto">
            <a:xfrm>
              <a:off x="1581151" y="415925"/>
              <a:ext cx="77788" cy="84138"/>
            </a:xfrm>
            <a:custGeom>
              <a:avLst/>
              <a:gdLst>
                <a:gd name="T0" fmla="*/ 20 w 49"/>
                <a:gd name="T1" fmla="*/ 0 h 53"/>
                <a:gd name="T2" fmla="*/ 0 w 49"/>
                <a:gd name="T3" fmla="*/ 53 h 53"/>
                <a:gd name="T4" fmla="*/ 8 w 49"/>
                <a:gd name="T5" fmla="*/ 53 h 53"/>
                <a:gd name="T6" fmla="*/ 13 w 49"/>
                <a:gd name="T7" fmla="*/ 40 h 53"/>
                <a:gd name="T8" fmla="*/ 36 w 49"/>
                <a:gd name="T9" fmla="*/ 40 h 53"/>
                <a:gd name="T10" fmla="*/ 40 w 49"/>
                <a:gd name="T11" fmla="*/ 53 h 53"/>
                <a:gd name="T12" fmla="*/ 49 w 49"/>
                <a:gd name="T13" fmla="*/ 53 h 53"/>
                <a:gd name="T14" fmla="*/ 29 w 49"/>
                <a:gd name="T15" fmla="*/ 0 h 53"/>
                <a:gd name="T16" fmla="*/ 20 w 49"/>
                <a:gd name="T17" fmla="*/ 0 h 53"/>
                <a:gd name="T18" fmla="*/ 15 w 49"/>
                <a:gd name="T19" fmla="*/ 34 h 53"/>
                <a:gd name="T20" fmla="*/ 24 w 49"/>
                <a:gd name="T21" fmla="*/ 7 h 53"/>
                <a:gd name="T22" fmla="*/ 34 w 49"/>
                <a:gd name="T23" fmla="*/ 34 h 53"/>
                <a:gd name="T24" fmla="*/ 15 w 49"/>
                <a:gd name="T25" fmla="*/ 34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3">
                  <a:moveTo>
                    <a:pt x="20" y="0"/>
                  </a:moveTo>
                  <a:lnTo>
                    <a:pt x="0" y="53"/>
                  </a:lnTo>
                  <a:lnTo>
                    <a:pt x="8" y="53"/>
                  </a:lnTo>
                  <a:lnTo>
                    <a:pt x="13" y="40"/>
                  </a:lnTo>
                  <a:lnTo>
                    <a:pt x="36" y="40"/>
                  </a:lnTo>
                  <a:lnTo>
                    <a:pt x="40" y="53"/>
                  </a:lnTo>
                  <a:lnTo>
                    <a:pt x="49" y="53"/>
                  </a:lnTo>
                  <a:lnTo>
                    <a:pt x="29" y="0"/>
                  </a:lnTo>
                  <a:lnTo>
                    <a:pt x="20" y="0"/>
                  </a:lnTo>
                  <a:close/>
                  <a:moveTo>
                    <a:pt x="15" y="34"/>
                  </a:moveTo>
                  <a:lnTo>
                    <a:pt x="24" y="7"/>
                  </a:lnTo>
                  <a:lnTo>
                    <a:pt x="34" y="34"/>
                  </a:lnTo>
                  <a:lnTo>
                    <a:pt x="15" y="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 name="Freeform 14">
              <a:extLst>
                <a:ext uri="{FF2B5EF4-FFF2-40B4-BE49-F238E27FC236}">
                  <a16:creationId xmlns:a16="http://schemas.microsoft.com/office/drawing/2014/main" id="{FF83A1F9-4D22-902B-230C-EA48637DF2D8}"/>
                </a:ext>
              </a:extLst>
            </p:cNvPr>
            <p:cNvSpPr>
              <a:spLocks noEditPoints="1"/>
            </p:cNvSpPr>
            <p:nvPr/>
          </p:nvSpPr>
          <p:spPr bwMode="auto">
            <a:xfrm>
              <a:off x="1663701" y="412750"/>
              <a:ext cx="58738" cy="88900"/>
            </a:xfrm>
            <a:custGeom>
              <a:avLst/>
              <a:gdLst>
                <a:gd name="T0" fmla="*/ 57 w 71"/>
                <a:gd name="T1" fmla="*/ 43 h 108"/>
                <a:gd name="T2" fmla="*/ 55 w 71"/>
                <a:gd name="T3" fmla="*/ 40 h 108"/>
                <a:gd name="T4" fmla="*/ 51 w 71"/>
                <a:gd name="T5" fmla="*/ 36 h 108"/>
                <a:gd name="T6" fmla="*/ 43 w 71"/>
                <a:gd name="T7" fmla="*/ 31 h 108"/>
                <a:gd name="T8" fmla="*/ 33 w 71"/>
                <a:gd name="T9" fmla="*/ 30 h 108"/>
                <a:gd name="T10" fmla="*/ 9 w 71"/>
                <a:gd name="T11" fmla="*/ 41 h 108"/>
                <a:gd name="T12" fmla="*/ 0 w 71"/>
                <a:gd name="T13" fmla="*/ 69 h 108"/>
                <a:gd name="T14" fmla="*/ 8 w 71"/>
                <a:gd name="T15" fmla="*/ 97 h 108"/>
                <a:gd name="T16" fmla="*/ 32 w 71"/>
                <a:gd name="T17" fmla="*/ 108 h 108"/>
                <a:gd name="T18" fmla="*/ 37 w 71"/>
                <a:gd name="T19" fmla="*/ 107 h 108"/>
                <a:gd name="T20" fmla="*/ 42 w 71"/>
                <a:gd name="T21" fmla="*/ 106 h 108"/>
                <a:gd name="T22" fmla="*/ 46 w 71"/>
                <a:gd name="T23" fmla="*/ 104 h 108"/>
                <a:gd name="T24" fmla="*/ 49 w 71"/>
                <a:gd name="T25" fmla="*/ 103 h 108"/>
                <a:gd name="T26" fmla="*/ 52 w 71"/>
                <a:gd name="T27" fmla="*/ 100 h 108"/>
                <a:gd name="T28" fmla="*/ 54 w 71"/>
                <a:gd name="T29" fmla="*/ 98 h 108"/>
                <a:gd name="T30" fmla="*/ 55 w 71"/>
                <a:gd name="T31" fmla="*/ 97 h 108"/>
                <a:gd name="T32" fmla="*/ 56 w 71"/>
                <a:gd name="T33" fmla="*/ 95 h 108"/>
                <a:gd name="T34" fmla="*/ 57 w 71"/>
                <a:gd name="T35" fmla="*/ 95 h 108"/>
                <a:gd name="T36" fmla="*/ 59 w 71"/>
                <a:gd name="T37" fmla="*/ 106 h 108"/>
                <a:gd name="T38" fmla="*/ 71 w 71"/>
                <a:gd name="T39" fmla="*/ 106 h 108"/>
                <a:gd name="T40" fmla="*/ 71 w 71"/>
                <a:gd name="T41" fmla="*/ 0 h 108"/>
                <a:gd name="T42" fmla="*/ 57 w 71"/>
                <a:gd name="T43" fmla="*/ 0 h 108"/>
                <a:gd name="T44" fmla="*/ 57 w 71"/>
                <a:gd name="T45" fmla="*/ 43 h 108"/>
                <a:gd name="T46" fmla="*/ 51 w 71"/>
                <a:gd name="T47" fmla="*/ 88 h 108"/>
                <a:gd name="T48" fmla="*/ 36 w 71"/>
                <a:gd name="T49" fmla="*/ 96 h 108"/>
                <a:gd name="T50" fmla="*/ 20 w 71"/>
                <a:gd name="T51" fmla="*/ 88 h 108"/>
                <a:gd name="T52" fmla="*/ 15 w 71"/>
                <a:gd name="T53" fmla="*/ 68 h 108"/>
                <a:gd name="T54" fmla="*/ 21 w 71"/>
                <a:gd name="T55" fmla="*/ 49 h 108"/>
                <a:gd name="T56" fmla="*/ 36 w 71"/>
                <a:gd name="T57" fmla="*/ 41 h 108"/>
                <a:gd name="T58" fmla="*/ 51 w 71"/>
                <a:gd name="T59" fmla="*/ 49 h 108"/>
                <a:gd name="T60" fmla="*/ 57 w 71"/>
                <a:gd name="T61" fmla="*/ 68 h 108"/>
                <a:gd name="T62" fmla="*/ 51 w 71"/>
                <a:gd name="T63" fmla="*/ 8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1" h="108">
                  <a:moveTo>
                    <a:pt x="57" y="43"/>
                  </a:moveTo>
                  <a:cubicBezTo>
                    <a:pt x="56" y="42"/>
                    <a:pt x="56" y="41"/>
                    <a:pt x="55" y="40"/>
                  </a:cubicBezTo>
                  <a:cubicBezTo>
                    <a:pt x="54" y="39"/>
                    <a:pt x="53" y="38"/>
                    <a:pt x="51" y="36"/>
                  </a:cubicBezTo>
                  <a:cubicBezTo>
                    <a:pt x="49" y="34"/>
                    <a:pt x="46" y="33"/>
                    <a:pt x="43" y="31"/>
                  </a:cubicBezTo>
                  <a:cubicBezTo>
                    <a:pt x="40" y="30"/>
                    <a:pt x="37" y="30"/>
                    <a:pt x="33" y="30"/>
                  </a:cubicBezTo>
                  <a:cubicBezTo>
                    <a:pt x="23" y="30"/>
                    <a:pt x="15" y="33"/>
                    <a:pt x="9" y="41"/>
                  </a:cubicBezTo>
                  <a:cubicBezTo>
                    <a:pt x="3" y="48"/>
                    <a:pt x="0" y="57"/>
                    <a:pt x="0" y="69"/>
                  </a:cubicBezTo>
                  <a:cubicBezTo>
                    <a:pt x="0" y="80"/>
                    <a:pt x="3" y="90"/>
                    <a:pt x="8" y="97"/>
                  </a:cubicBezTo>
                  <a:cubicBezTo>
                    <a:pt x="14" y="104"/>
                    <a:pt x="22" y="108"/>
                    <a:pt x="32" y="108"/>
                  </a:cubicBezTo>
                  <a:cubicBezTo>
                    <a:pt x="34" y="108"/>
                    <a:pt x="35" y="108"/>
                    <a:pt x="37" y="107"/>
                  </a:cubicBezTo>
                  <a:cubicBezTo>
                    <a:pt x="39" y="107"/>
                    <a:pt x="41" y="107"/>
                    <a:pt x="42" y="106"/>
                  </a:cubicBezTo>
                  <a:cubicBezTo>
                    <a:pt x="43" y="106"/>
                    <a:pt x="45" y="105"/>
                    <a:pt x="46" y="104"/>
                  </a:cubicBezTo>
                  <a:cubicBezTo>
                    <a:pt x="47" y="104"/>
                    <a:pt x="48" y="103"/>
                    <a:pt x="49" y="103"/>
                  </a:cubicBezTo>
                  <a:cubicBezTo>
                    <a:pt x="50" y="102"/>
                    <a:pt x="51" y="101"/>
                    <a:pt x="52" y="100"/>
                  </a:cubicBezTo>
                  <a:cubicBezTo>
                    <a:pt x="53" y="100"/>
                    <a:pt x="53" y="99"/>
                    <a:pt x="54" y="98"/>
                  </a:cubicBezTo>
                  <a:cubicBezTo>
                    <a:pt x="54" y="98"/>
                    <a:pt x="55" y="97"/>
                    <a:pt x="55" y="97"/>
                  </a:cubicBezTo>
                  <a:cubicBezTo>
                    <a:pt x="56" y="96"/>
                    <a:pt x="56" y="96"/>
                    <a:pt x="56" y="95"/>
                  </a:cubicBezTo>
                  <a:cubicBezTo>
                    <a:pt x="57" y="95"/>
                    <a:pt x="57" y="95"/>
                    <a:pt x="57" y="95"/>
                  </a:cubicBezTo>
                  <a:cubicBezTo>
                    <a:pt x="59" y="106"/>
                    <a:pt x="59" y="106"/>
                    <a:pt x="59" y="106"/>
                  </a:cubicBezTo>
                  <a:cubicBezTo>
                    <a:pt x="71" y="106"/>
                    <a:pt x="71" y="106"/>
                    <a:pt x="71" y="106"/>
                  </a:cubicBezTo>
                  <a:cubicBezTo>
                    <a:pt x="71" y="0"/>
                    <a:pt x="71" y="0"/>
                    <a:pt x="71" y="0"/>
                  </a:cubicBezTo>
                  <a:cubicBezTo>
                    <a:pt x="57" y="0"/>
                    <a:pt x="57" y="0"/>
                    <a:pt x="57" y="0"/>
                  </a:cubicBezTo>
                  <a:lnTo>
                    <a:pt x="57" y="43"/>
                  </a:lnTo>
                  <a:close/>
                  <a:moveTo>
                    <a:pt x="51" y="88"/>
                  </a:moveTo>
                  <a:cubicBezTo>
                    <a:pt x="47" y="93"/>
                    <a:pt x="42" y="96"/>
                    <a:pt x="36" y="96"/>
                  </a:cubicBezTo>
                  <a:cubicBezTo>
                    <a:pt x="29" y="96"/>
                    <a:pt x="24" y="93"/>
                    <a:pt x="20" y="88"/>
                  </a:cubicBezTo>
                  <a:cubicBezTo>
                    <a:pt x="17" y="83"/>
                    <a:pt x="15" y="76"/>
                    <a:pt x="15" y="68"/>
                  </a:cubicBezTo>
                  <a:cubicBezTo>
                    <a:pt x="15" y="61"/>
                    <a:pt x="17" y="54"/>
                    <a:pt x="21" y="49"/>
                  </a:cubicBezTo>
                  <a:cubicBezTo>
                    <a:pt x="25" y="44"/>
                    <a:pt x="30" y="41"/>
                    <a:pt x="36" y="41"/>
                  </a:cubicBezTo>
                  <a:cubicBezTo>
                    <a:pt x="43" y="41"/>
                    <a:pt x="48" y="44"/>
                    <a:pt x="51" y="49"/>
                  </a:cubicBezTo>
                  <a:cubicBezTo>
                    <a:pt x="55" y="54"/>
                    <a:pt x="57" y="61"/>
                    <a:pt x="57" y="68"/>
                  </a:cubicBezTo>
                  <a:cubicBezTo>
                    <a:pt x="57" y="76"/>
                    <a:pt x="55" y="83"/>
                    <a:pt x="51" y="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 name="Freeform 15">
              <a:extLst>
                <a:ext uri="{FF2B5EF4-FFF2-40B4-BE49-F238E27FC236}">
                  <a16:creationId xmlns:a16="http://schemas.microsoft.com/office/drawing/2014/main" id="{B67964F5-8081-A3D8-089C-A081B2E521A9}"/>
                </a:ext>
              </a:extLst>
            </p:cNvPr>
            <p:cNvSpPr>
              <a:spLocks/>
            </p:cNvSpPr>
            <p:nvPr/>
          </p:nvSpPr>
          <p:spPr bwMode="auto">
            <a:xfrm>
              <a:off x="1733551" y="438150"/>
              <a:ext cx="60325" cy="61913"/>
            </a:xfrm>
            <a:custGeom>
              <a:avLst/>
              <a:gdLst>
                <a:gd name="T0" fmla="*/ 18 w 38"/>
                <a:gd name="T1" fmla="*/ 32 h 39"/>
                <a:gd name="T2" fmla="*/ 8 w 38"/>
                <a:gd name="T3" fmla="*/ 0 h 39"/>
                <a:gd name="T4" fmla="*/ 0 w 38"/>
                <a:gd name="T5" fmla="*/ 0 h 39"/>
                <a:gd name="T6" fmla="*/ 15 w 38"/>
                <a:gd name="T7" fmla="*/ 39 h 39"/>
                <a:gd name="T8" fmla="*/ 23 w 38"/>
                <a:gd name="T9" fmla="*/ 39 h 39"/>
                <a:gd name="T10" fmla="*/ 38 w 38"/>
                <a:gd name="T11" fmla="*/ 0 h 39"/>
                <a:gd name="T12" fmla="*/ 29 w 38"/>
                <a:gd name="T13" fmla="*/ 0 h 39"/>
                <a:gd name="T14" fmla="*/ 18 w 38"/>
                <a:gd name="T15" fmla="*/ 32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39">
                  <a:moveTo>
                    <a:pt x="18" y="32"/>
                  </a:moveTo>
                  <a:lnTo>
                    <a:pt x="8" y="0"/>
                  </a:lnTo>
                  <a:lnTo>
                    <a:pt x="0" y="0"/>
                  </a:lnTo>
                  <a:lnTo>
                    <a:pt x="15" y="39"/>
                  </a:lnTo>
                  <a:lnTo>
                    <a:pt x="23" y="39"/>
                  </a:lnTo>
                  <a:lnTo>
                    <a:pt x="38" y="0"/>
                  </a:lnTo>
                  <a:lnTo>
                    <a:pt x="29" y="0"/>
                  </a:lnTo>
                  <a:lnTo>
                    <a:pt x="18"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9" name="Freeform 16">
              <a:extLst>
                <a:ext uri="{FF2B5EF4-FFF2-40B4-BE49-F238E27FC236}">
                  <a16:creationId xmlns:a16="http://schemas.microsoft.com/office/drawing/2014/main" id="{C73E25E4-139B-A180-CBFD-59414A4BD238}"/>
                </a:ext>
              </a:extLst>
            </p:cNvPr>
            <p:cNvSpPr>
              <a:spLocks/>
            </p:cNvSpPr>
            <p:nvPr/>
          </p:nvSpPr>
          <p:spPr bwMode="auto">
            <a:xfrm>
              <a:off x="1801813" y="411163"/>
              <a:ext cx="15875" cy="14288"/>
            </a:xfrm>
            <a:custGeom>
              <a:avLst/>
              <a:gdLst>
                <a:gd name="T0" fmla="*/ 10 w 19"/>
                <a:gd name="T1" fmla="*/ 0 h 18"/>
                <a:gd name="T2" fmla="*/ 3 w 19"/>
                <a:gd name="T3" fmla="*/ 2 h 18"/>
                <a:gd name="T4" fmla="*/ 0 w 19"/>
                <a:gd name="T5" fmla="*/ 9 h 18"/>
                <a:gd name="T6" fmla="*/ 3 w 19"/>
                <a:gd name="T7" fmla="*/ 16 h 18"/>
                <a:gd name="T8" fmla="*/ 10 w 19"/>
                <a:gd name="T9" fmla="*/ 18 h 18"/>
                <a:gd name="T10" fmla="*/ 17 w 19"/>
                <a:gd name="T11" fmla="*/ 16 h 18"/>
                <a:gd name="T12" fmla="*/ 19 w 19"/>
                <a:gd name="T13" fmla="*/ 9 h 18"/>
                <a:gd name="T14" fmla="*/ 17 w 19"/>
                <a:gd name="T15" fmla="*/ 2 h 18"/>
                <a:gd name="T16" fmla="*/ 10 w 19"/>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8">
                  <a:moveTo>
                    <a:pt x="10" y="0"/>
                  </a:moveTo>
                  <a:cubicBezTo>
                    <a:pt x="7" y="0"/>
                    <a:pt x="5" y="1"/>
                    <a:pt x="3" y="2"/>
                  </a:cubicBezTo>
                  <a:cubicBezTo>
                    <a:pt x="1" y="4"/>
                    <a:pt x="0" y="7"/>
                    <a:pt x="0" y="9"/>
                  </a:cubicBezTo>
                  <a:cubicBezTo>
                    <a:pt x="0" y="12"/>
                    <a:pt x="1" y="14"/>
                    <a:pt x="3" y="16"/>
                  </a:cubicBezTo>
                  <a:cubicBezTo>
                    <a:pt x="5" y="17"/>
                    <a:pt x="7" y="18"/>
                    <a:pt x="10" y="18"/>
                  </a:cubicBezTo>
                  <a:cubicBezTo>
                    <a:pt x="13" y="18"/>
                    <a:pt x="15" y="17"/>
                    <a:pt x="17" y="16"/>
                  </a:cubicBezTo>
                  <a:cubicBezTo>
                    <a:pt x="18" y="14"/>
                    <a:pt x="19" y="12"/>
                    <a:pt x="19" y="9"/>
                  </a:cubicBezTo>
                  <a:cubicBezTo>
                    <a:pt x="19" y="6"/>
                    <a:pt x="18" y="4"/>
                    <a:pt x="17" y="2"/>
                  </a:cubicBezTo>
                  <a:cubicBezTo>
                    <a:pt x="15" y="1"/>
                    <a:pt x="12" y="0"/>
                    <a:pt x="1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 name="Rectangle 17">
              <a:extLst>
                <a:ext uri="{FF2B5EF4-FFF2-40B4-BE49-F238E27FC236}">
                  <a16:creationId xmlns:a16="http://schemas.microsoft.com/office/drawing/2014/main" id="{7B6F8562-C3CB-5305-FB0B-63FF8D97092D}"/>
                </a:ext>
              </a:extLst>
            </p:cNvPr>
            <p:cNvSpPr>
              <a:spLocks noChangeArrowheads="1"/>
            </p:cNvSpPr>
            <p:nvPr/>
          </p:nvSpPr>
          <p:spPr bwMode="auto">
            <a:xfrm>
              <a:off x="1804988" y="438150"/>
              <a:ext cx="11113" cy="619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 name="Freeform 18">
              <a:extLst>
                <a:ext uri="{FF2B5EF4-FFF2-40B4-BE49-F238E27FC236}">
                  <a16:creationId xmlns:a16="http://schemas.microsoft.com/office/drawing/2014/main" id="{AAAB2CA3-ACC4-BAB9-7B09-8D2F882AE852}"/>
                </a:ext>
              </a:extLst>
            </p:cNvPr>
            <p:cNvSpPr>
              <a:spLocks/>
            </p:cNvSpPr>
            <p:nvPr/>
          </p:nvSpPr>
          <p:spPr bwMode="auto">
            <a:xfrm>
              <a:off x="1828801" y="436563"/>
              <a:ext cx="47625" cy="65088"/>
            </a:xfrm>
            <a:custGeom>
              <a:avLst/>
              <a:gdLst>
                <a:gd name="T0" fmla="*/ 44 w 59"/>
                <a:gd name="T1" fmla="*/ 36 h 79"/>
                <a:gd name="T2" fmla="*/ 37 w 59"/>
                <a:gd name="T3" fmla="*/ 34 h 79"/>
                <a:gd name="T4" fmla="*/ 30 w 59"/>
                <a:gd name="T5" fmla="*/ 31 h 79"/>
                <a:gd name="T6" fmla="*/ 24 w 59"/>
                <a:gd name="T7" fmla="*/ 29 h 79"/>
                <a:gd name="T8" fmla="*/ 20 w 59"/>
                <a:gd name="T9" fmla="*/ 26 h 79"/>
                <a:gd name="T10" fmla="*/ 18 w 59"/>
                <a:gd name="T11" fmla="*/ 21 h 79"/>
                <a:gd name="T12" fmla="*/ 22 w 59"/>
                <a:gd name="T13" fmla="*/ 14 h 79"/>
                <a:gd name="T14" fmla="*/ 32 w 59"/>
                <a:gd name="T15" fmla="*/ 12 h 79"/>
                <a:gd name="T16" fmla="*/ 52 w 59"/>
                <a:gd name="T17" fmla="*/ 20 h 79"/>
                <a:gd name="T18" fmla="*/ 58 w 59"/>
                <a:gd name="T19" fmla="*/ 10 h 79"/>
                <a:gd name="T20" fmla="*/ 55 w 59"/>
                <a:gd name="T21" fmla="*/ 8 h 79"/>
                <a:gd name="T22" fmla="*/ 46 w 59"/>
                <a:gd name="T23" fmla="*/ 3 h 79"/>
                <a:gd name="T24" fmla="*/ 32 w 59"/>
                <a:gd name="T25" fmla="*/ 0 h 79"/>
                <a:gd name="T26" fmla="*/ 12 w 59"/>
                <a:gd name="T27" fmla="*/ 7 h 79"/>
                <a:gd name="T28" fmla="*/ 4 w 59"/>
                <a:gd name="T29" fmla="*/ 23 h 79"/>
                <a:gd name="T30" fmla="*/ 6 w 59"/>
                <a:gd name="T31" fmla="*/ 31 h 79"/>
                <a:gd name="T32" fmla="*/ 11 w 59"/>
                <a:gd name="T33" fmla="*/ 37 h 79"/>
                <a:gd name="T34" fmla="*/ 15 w 59"/>
                <a:gd name="T35" fmla="*/ 40 h 79"/>
                <a:gd name="T36" fmla="*/ 19 w 59"/>
                <a:gd name="T37" fmla="*/ 42 h 79"/>
                <a:gd name="T38" fmla="*/ 23 w 59"/>
                <a:gd name="T39" fmla="*/ 44 h 79"/>
                <a:gd name="T40" fmla="*/ 29 w 59"/>
                <a:gd name="T41" fmla="*/ 45 h 79"/>
                <a:gd name="T42" fmla="*/ 33 w 59"/>
                <a:gd name="T43" fmla="*/ 47 h 79"/>
                <a:gd name="T44" fmla="*/ 38 w 59"/>
                <a:gd name="T45" fmla="*/ 49 h 79"/>
                <a:gd name="T46" fmla="*/ 42 w 59"/>
                <a:gd name="T47" fmla="*/ 52 h 79"/>
                <a:gd name="T48" fmla="*/ 45 w 59"/>
                <a:gd name="T49" fmla="*/ 57 h 79"/>
                <a:gd name="T50" fmla="*/ 41 w 59"/>
                <a:gd name="T51" fmla="*/ 65 h 79"/>
                <a:gd name="T52" fmla="*/ 30 w 59"/>
                <a:gd name="T53" fmla="*/ 67 h 79"/>
                <a:gd name="T54" fmla="*/ 18 w 59"/>
                <a:gd name="T55" fmla="*/ 64 h 79"/>
                <a:gd name="T56" fmla="*/ 8 w 59"/>
                <a:gd name="T57" fmla="*/ 57 h 79"/>
                <a:gd name="T58" fmla="*/ 0 w 59"/>
                <a:gd name="T59" fmla="*/ 66 h 79"/>
                <a:gd name="T60" fmla="*/ 12 w 59"/>
                <a:gd name="T61" fmla="*/ 74 h 79"/>
                <a:gd name="T62" fmla="*/ 30 w 59"/>
                <a:gd name="T63" fmla="*/ 79 h 79"/>
                <a:gd name="T64" fmla="*/ 52 w 59"/>
                <a:gd name="T65" fmla="*/ 72 h 79"/>
                <a:gd name="T66" fmla="*/ 59 w 59"/>
                <a:gd name="T67" fmla="*/ 55 h 79"/>
                <a:gd name="T68" fmla="*/ 44 w 59"/>
                <a:gd name="T69" fmla="*/ 36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9" h="79">
                  <a:moveTo>
                    <a:pt x="44" y="36"/>
                  </a:moveTo>
                  <a:cubicBezTo>
                    <a:pt x="43" y="36"/>
                    <a:pt x="41" y="35"/>
                    <a:pt x="37" y="34"/>
                  </a:cubicBezTo>
                  <a:cubicBezTo>
                    <a:pt x="34" y="33"/>
                    <a:pt x="31" y="32"/>
                    <a:pt x="30" y="31"/>
                  </a:cubicBezTo>
                  <a:cubicBezTo>
                    <a:pt x="27" y="30"/>
                    <a:pt x="25" y="30"/>
                    <a:pt x="24" y="29"/>
                  </a:cubicBezTo>
                  <a:cubicBezTo>
                    <a:pt x="23" y="29"/>
                    <a:pt x="22" y="28"/>
                    <a:pt x="20" y="26"/>
                  </a:cubicBezTo>
                  <a:cubicBezTo>
                    <a:pt x="19" y="25"/>
                    <a:pt x="18" y="23"/>
                    <a:pt x="18" y="21"/>
                  </a:cubicBezTo>
                  <a:cubicBezTo>
                    <a:pt x="18" y="18"/>
                    <a:pt x="19" y="15"/>
                    <a:pt x="22" y="14"/>
                  </a:cubicBezTo>
                  <a:cubicBezTo>
                    <a:pt x="24" y="12"/>
                    <a:pt x="28" y="12"/>
                    <a:pt x="32" y="12"/>
                  </a:cubicBezTo>
                  <a:cubicBezTo>
                    <a:pt x="39" y="12"/>
                    <a:pt x="46" y="14"/>
                    <a:pt x="52" y="20"/>
                  </a:cubicBezTo>
                  <a:cubicBezTo>
                    <a:pt x="58" y="10"/>
                    <a:pt x="58" y="10"/>
                    <a:pt x="58" y="10"/>
                  </a:cubicBezTo>
                  <a:cubicBezTo>
                    <a:pt x="58" y="10"/>
                    <a:pt x="57" y="9"/>
                    <a:pt x="55" y="8"/>
                  </a:cubicBezTo>
                  <a:cubicBezTo>
                    <a:pt x="53" y="6"/>
                    <a:pt x="50" y="5"/>
                    <a:pt x="46" y="3"/>
                  </a:cubicBezTo>
                  <a:cubicBezTo>
                    <a:pt x="41" y="1"/>
                    <a:pt x="37" y="0"/>
                    <a:pt x="32" y="0"/>
                  </a:cubicBezTo>
                  <a:cubicBezTo>
                    <a:pt x="23" y="0"/>
                    <a:pt x="17" y="3"/>
                    <a:pt x="12" y="7"/>
                  </a:cubicBezTo>
                  <a:cubicBezTo>
                    <a:pt x="7" y="11"/>
                    <a:pt x="4" y="16"/>
                    <a:pt x="4" y="23"/>
                  </a:cubicBezTo>
                  <a:cubicBezTo>
                    <a:pt x="4" y="26"/>
                    <a:pt x="5" y="29"/>
                    <a:pt x="6" y="31"/>
                  </a:cubicBezTo>
                  <a:cubicBezTo>
                    <a:pt x="7" y="33"/>
                    <a:pt x="8" y="35"/>
                    <a:pt x="11" y="37"/>
                  </a:cubicBezTo>
                  <a:cubicBezTo>
                    <a:pt x="13" y="39"/>
                    <a:pt x="14" y="40"/>
                    <a:pt x="15" y="40"/>
                  </a:cubicBezTo>
                  <a:cubicBezTo>
                    <a:pt x="16" y="41"/>
                    <a:pt x="18" y="41"/>
                    <a:pt x="19" y="42"/>
                  </a:cubicBezTo>
                  <a:cubicBezTo>
                    <a:pt x="20" y="43"/>
                    <a:pt x="22" y="43"/>
                    <a:pt x="23" y="44"/>
                  </a:cubicBezTo>
                  <a:cubicBezTo>
                    <a:pt x="25" y="44"/>
                    <a:pt x="27" y="45"/>
                    <a:pt x="29" y="45"/>
                  </a:cubicBezTo>
                  <a:cubicBezTo>
                    <a:pt x="31" y="46"/>
                    <a:pt x="32" y="47"/>
                    <a:pt x="33" y="47"/>
                  </a:cubicBezTo>
                  <a:cubicBezTo>
                    <a:pt x="35" y="48"/>
                    <a:pt x="37" y="48"/>
                    <a:pt x="38" y="49"/>
                  </a:cubicBezTo>
                  <a:cubicBezTo>
                    <a:pt x="39" y="49"/>
                    <a:pt x="41" y="50"/>
                    <a:pt x="42" y="52"/>
                  </a:cubicBezTo>
                  <a:cubicBezTo>
                    <a:pt x="44" y="53"/>
                    <a:pt x="45" y="55"/>
                    <a:pt x="45" y="57"/>
                  </a:cubicBezTo>
                  <a:cubicBezTo>
                    <a:pt x="45" y="61"/>
                    <a:pt x="44" y="63"/>
                    <a:pt x="41" y="65"/>
                  </a:cubicBezTo>
                  <a:cubicBezTo>
                    <a:pt x="38" y="66"/>
                    <a:pt x="35" y="67"/>
                    <a:pt x="30" y="67"/>
                  </a:cubicBezTo>
                  <a:cubicBezTo>
                    <a:pt x="26" y="67"/>
                    <a:pt x="22" y="66"/>
                    <a:pt x="18" y="64"/>
                  </a:cubicBezTo>
                  <a:cubicBezTo>
                    <a:pt x="14" y="62"/>
                    <a:pt x="10" y="59"/>
                    <a:pt x="8" y="57"/>
                  </a:cubicBezTo>
                  <a:cubicBezTo>
                    <a:pt x="0" y="66"/>
                    <a:pt x="0" y="66"/>
                    <a:pt x="0" y="66"/>
                  </a:cubicBezTo>
                  <a:cubicBezTo>
                    <a:pt x="3" y="69"/>
                    <a:pt x="7" y="71"/>
                    <a:pt x="12" y="74"/>
                  </a:cubicBezTo>
                  <a:cubicBezTo>
                    <a:pt x="17" y="77"/>
                    <a:pt x="23" y="79"/>
                    <a:pt x="30" y="79"/>
                  </a:cubicBezTo>
                  <a:cubicBezTo>
                    <a:pt x="39" y="79"/>
                    <a:pt x="47" y="76"/>
                    <a:pt x="52" y="72"/>
                  </a:cubicBezTo>
                  <a:cubicBezTo>
                    <a:pt x="57" y="67"/>
                    <a:pt x="59" y="62"/>
                    <a:pt x="59" y="55"/>
                  </a:cubicBezTo>
                  <a:cubicBezTo>
                    <a:pt x="59" y="47"/>
                    <a:pt x="54" y="40"/>
                    <a:pt x="44"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 name="Freeform 19">
              <a:extLst>
                <a:ext uri="{FF2B5EF4-FFF2-40B4-BE49-F238E27FC236}">
                  <a16:creationId xmlns:a16="http://schemas.microsoft.com/office/drawing/2014/main" id="{995386EE-0219-9B59-3015-DA98004633E3}"/>
                </a:ext>
              </a:extLst>
            </p:cNvPr>
            <p:cNvSpPr>
              <a:spLocks/>
            </p:cNvSpPr>
            <p:nvPr/>
          </p:nvSpPr>
          <p:spPr bwMode="auto">
            <a:xfrm>
              <a:off x="1960563" y="436563"/>
              <a:ext cx="36513" cy="63500"/>
            </a:xfrm>
            <a:custGeom>
              <a:avLst/>
              <a:gdLst>
                <a:gd name="T0" fmla="*/ 24 w 43"/>
                <a:gd name="T1" fmla="*/ 5 h 77"/>
                <a:gd name="T2" fmla="*/ 15 w 43"/>
                <a:gd name="T3" fmla="*/ 17 h 77"/>
                <a:gd name="T4" fmla="*/ 14 w 43"/>
                <a:gd name="T5" fmla="*/ 2 h 77"/>
                <a:gd name="T6" fmla="*/ 0 w 43"/>
                <a:gd name="T7" fmla="*/ 2 h 77"/>
                <a:gd name="T8" fmla="*/ 0 w 43"/>
                <a:gd name="T9" fmla="*/ 77 h 77"/>
                <a:gd name="T10" fmla="*/ 15 w 43"/>
                <a:gd name="T11" fmla="*/ 77 h 77"/>
                <a:gd name="T12" fmla="*/ 15 w 43"/>
                <a:gd name="T13" fmla="*/ 35 h 77"/>
                <a:gd name="T14" fmla="*/ 25 w 43"/>
                <a:gd name="T15" fmla="*/ 18 h 77"/>
                <a:gd name="T16" fmla="*/ 35 w 43"/>
                <a:gd name="T17" fmla="*/ 14 h 77"/>
                <a:gd name="T18" fmla="*/ 41 w 43"/>
                <a:gd name="T19" fmla="*/ 15 h 77"/>
                <a:gd name="T20" fmla="*/ 43 w 43"/>
                <a:gd name="T21" fmla="*/ 1 h 77"/>
                <a:gd name="T22" fmla="*/ 37 w 43"/>
                <a:gd name="T23" fmla="*/ 0 h 77"/>
                <a:gd name="T24" fmla="*/ 24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4" y="5"/>
                  </a:moveTo>
                  <a:cubicBezTo>
                    <a:pt x="20" y="8"/>
                    <a:pt x="17" y="12"/>
                    <a:pt x="15" y="17"/>
                  </a:cubicBezTo>
                  <a:cubicBezTo>
                    <a:pt x="14" y="2"/>
                    <a:pt x="14" y="2"/>
                    <a:pt x="14" y="2"/>
                  </a:cubicBezTo>
                  <a:cubicBezTo>
                    <a:pt x="0" y="2"/>
                    <a:pt x="0" y="2"/>
                    <a:pt x="0" y="2"/>
                  </a:cubicBezTo>
                  <a:cubicBezTo>
                    <a:pt x="0" y="77"/>
                    <a:pt x="0" y="77"/>
                    <a:pt x="0" y="77"/>
                  </a:cubicBezTo>
                  <a:cubicBezTo>
                    <a:pt x="15" y="77"/>
                    <a:pt x="15" y="77"/>
                    <a:pt x="15" y="77"/>
                  </a:cubicBezTo>
                  <a:cubicBezTo>
                    <a:pt x="15" y="35"/>
                    <a:pt x="15" y="35"/>
                    <a:pt x="15" y="35"/>
                  </a:cubicBezTo>
                  <a:cubicBezTo>
                    <a:pt x="16" y="27"/>
                    <a:pt x="19" y="22"/>
                    <a:pt x="25" y="18"/>
                  </a:cubicBezTo>
                  <a:cubicBezTo>
                    <a:pt x="28" y="16"/>
                    <a:pt x="32" y="14"/>
                    <a:pt x="35" y="14"/>
                  </a:cubicBezTo>
                  <a:cubicBezTo>
                    <a:pt x="38" y="14"/>
                    <a:pt x="40" y="15"/>
                    <a:pt x="41" y="15"/>
                  </a:cubicBezTo>
                  <a:cubicBezTo>
                    <a:pt x="43" y="1"/>
                    <a:pt x="43" y="1"/>
                    <a:pt x="43" y="1"/>
                  </a:cubicBezTo>
                  <a:cubicBezTo>
                    <a:pt x="37" y="0"/>
                    <a:pt x="37" y="0"/>
                    <a:pt x="37" y="0"/>
                  </a:cubicBezTo>
                  <a:cubicBezTo>
                    <a:pt x="32" y="0"/>
                    <a:pt x="28" y="2"/>
                    <a:pt x="24"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3" name="Freeform 20">
              <a:extLst>
                <a:ext uri="{FF2B5EF4-FFF2-40B4-BE49-F238E27FC236}">
                  <a16:creationId xmlns:a16="http://schemas.microsoft.com/office/drawing/2014/main" id="{2960E1C6-F590-264A-344E-7EF84C9D9013}"/>
                </a:ext>
              </a:extLst>
            </p:cNvPr>
            <p:cNvSpPr>
              <a:spLocks/>
            </p:cNvSpPr>
            <p:nvPr/>
          </p:nvSpPr>
          <p:spPr bwMode="auto">
            <a:xfrm>
              <a:off x="2000251" y="438150"/>
              <a:ext cx="58738" cy="85725"/>
            </a:xfrm>
            <a:custGeom>
              <a:avLst/>
              <a:gdLst>
                <a:gd name="T0" fmla="*/ 57 w 72"/>
                <a:gd name="T1" fmla="*/ 0 h 103"/>
                <a:gd name="T2" fmla="*/ 36 w 72"/>
                <a:gd name="T3" fmla="*/ 61 h 103"/>
                <a:gd name="T4" fmla="*/ 15 w 72"/>
                <a:gd name="T5" fmla="*/ 0 h 103"/>
                <a:gd name="T6" fmla="*/ 0 w 72"/>
                <a:gd name="T7" fmla="*/ 0 h 103"/>
                <a:gd name="T8" fmla="*/ 28 w 72"/>
                <a:gd name="T9" fmla="*/ 74 h 103"/>
                <a:gd name="T10" fmla="*/ 25 w 72"/>
                <a:gd name="T11" fmla="*/ 83 h 103"/>
                <a:gd name="T12" fmla="*/ 21 w 72"/>
                <a:gd name="T13" fmla="*/ 90 h 103"/>
                <a:gd name="T14" fmla="*/ 16 w 72"/>
                <a:gd name="T15" fmla="*/ 91 h 103"/>
                <a:gd name="T16" fmla="*/ 8 w 72"/>
                <a:gd name="T17" fmla="*/ 89 h 103"/>
                <a:gd name="T18" fmla="*/ 5 w 72"/>
                <a:gd name="T19" fmla="*/ 100 h 103"/>
                <a:gd name="T20" fmla="*/ 6 w 72"/>
                <a:gd name="T21" fmla="*/ 101 h 103"/>
                <a:gd name="T22" fmla="*/ 12 w 72"/>
                <a:gd name="T23" fmla="*/ 103 h 103"/>
                <a:gd name="T24" fmla="*/ 19 w 72"/>
                <a:gd name="T25" fmla="*/ 103 h 103"/>
                <a:gd name="T26" fmla="*/ 31 w 72"/>
                <a:gd name="T27" fmla="*/ 100 h 103"/>
                <a:gd name="T28" fmla="*/ 39 w 72"/>
                <a:gd name="T29" fmla="*/ 87 h 103"/>
                <a:gd name="T30" fmla="*/ 72 w 72"/>
                <a:gd name="T31" fmla="*/ 0 h 103"/>
                <a:gd name="T32" fmla="*/ 57 w 72"/>
                <a:gd name="T33"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103">
                  <a:moveTo>
                    <a:pt x="57" y="0"/>
                  </a:moveTo>
                  <a:cubicBezTo>
                    <a:pt x="36" y="61"/>
                    <a:pt x="36" y="61"/>
                    <a:pt x="36" y="61"/>
                  </a:cubicBezTo>
                  <a:cubicBezTo>
                    <a:pt x="15" y="0"/>
                    <a:pt x="15" y="0"/>
                    <a:pt x="15" y="0"/>
                  </a:cubicBezTo>
                  <a:cubicBezTo>
                    <a:pt x="0" y="0"/>
                    <a:pt x="0" y="0"/>
                    <a:pt x="0" y="0"/>
                  </a:cubicBezTo>
                  <a:cubicBezTo>
                    <a:pt x="28" y="74"/>
                    <a:pt x="28" y="74"/>
                    <a:pt x="28" y="74"/>
                  </a:cubicBezTo>
                  <a:cubicBezTo>
                    <a:pt x="25" y="83"/>
                    <a:pt x="25" y="83"/>
                    <a:pt x="25" y="83"/>
                  </a:cubicBezTo>
                  <a:cubicBezTo>
                    <a:pt x="24" y="87"/>
                    <a:pt x="22" y="89"/>
                    <a:pt x="21" y="90"/>
                  </a:cubicBezTo>
                  <a:cubicBezTo>
                    <a:pt x="20" y="91"/>
                    <a:pt x="18" y="91"/>
                    <a:pt x="16" y="91"/>
                  </a:cubicBezTo>
                  <a:cubicBezTo>
                    <a:pt x="14" y="91"/>
                    <a:pt x="11" y="91"/>
                    <a:pt x="8" y="89"/>
                  </a:cubicBezTo>
                  <a:cubicBezTo>
                    <a:pt x="5" y="100"/>
                    <a:pt x="5" y="100"/>
                    <a:pt x="5" y="100"/>
                  </a:cubicBezTo>
                  <a:cubicBezTo>
                    <a:pt x="6" y="101"/>
                    <a:pt x="6" y="101"/>
                    <a:pt x="6" y="101"/>
                  </a:cubicBezTo>
                  <a:cubicBezTo>
                    <a:pt x="7" y="102"/>
                    <a:pt x="9" y="102"/>
                    <a:pt x="12" y="103"/>
                  </a:cubicBezTo>
                  <a:cubicBezTo>
                    <a:pt x="14" y="103"/>
                    <a:pt x="17" y="103"/>
                    <a:pt x="19" y="103"/>
                  </a:cubicBezTo>
                  <a:cubicBezTo>
                    <a:pt x="24" y="103"/>
                    <a:pt x="28" y="102"/>
                    <a:pt x="31" y="100"/>
                  </a:cubicBezTo>
                  <a:cubicBezTo>
                    <a:pt x="34" y="97"/>
                    <a:pt x="36" y="93"/>
                    <a:pt x="39" y="87"/>
                  </a:cubicBezTo>
                  <a:cubicBezTo>
                    <a:pt x="72" y="0"/>
                    <a:pt x="72" y="0"/>
                    <a:pt x="72" y="0"/>
                  </a:cubicBezTo>
                  <a:lnTo>
                    <a:pt x="5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4" name="Freeform 21">
              <a:extLst>
                <a:ext uri="{FF2B5EF4-FFF2-40B4-BE49-F238E27FC236}">
                  <a16:creationId xmlns:a16="http://schemas.microsoft.com/office/drawing/2014/main" id="{8279F213-F01D-0BA8-7DEC-BF8F2017D953}"/>
                </a:ext>
              </a:extLst>
            </p:cNvPr>
            <p:cNvSpPr>
              <a:spLocks noEditPoints="1"/>
            </p:cNvSpPr>
            <p:nvPr/>
          </p:nvSpPr>
          <p:spPr bwMode="auto">
            <a:xfrm>
              <a:off x="1547813" y="-96838"/>
              <a:ext cx="352425" cy="422275"/>
            </a:xfrm>
            <a:custGeom>
              <a:avLst/>
              <a:gdLst>
                <a:gd name="T0" fmla="*/ 327 w 425"/>
                <a:gd name="T1" fmla="*/ 247 h 510"/>
                <a:gd name="T2" fmla="*/ 415 w 425"/>
                <a:gd name="T3" fmla="*/ 130 h 510"/>
                <a:gd name="T4" fmla="*/ 268 w 425"/>
                <a:gd name="T5" fmla="*/ 0 h 510"/>
                <a:gd name="T6" fmla="*/ 0 w 425"/>
                <a:gd name="T7" fmla="*/ 0 h 510"/>
                <a:gd name="T8" fmla="*/ 0 w 425"/>
                <a:gd name="T9" fmla="*/ 510 h 510"/>
                <a:gd name="T10" fmla="*/ 277 w 425"/>
                <a:gd name="T11" fmla="*/ 510 h 510"/>
                <a:gd name="T12" fmla="*/ 425 w 425"/>
                <a:gd name="T13" fmla="*/ 373 h 510"/>
                <a:gd name="T14" fmla="*/ 327 w 425"/>
                <a:gd name="T15" fmla="*/ 247 h 510"/>
                <a:gd name="T16" fmla="*/ 109 w 425"/>
                <a:gd name="T17" fmla="*/ 92 h 510"/>
                <a:gd name="T18" fmla="*/ 245 w 425"/>
                <a:gd name="T19" fmla="*/ 92 h 510"/>
                <a:gd name="T20" fmla="*/ 304 w 425"/>
                <a:gd name="T21" fmla="*/ 148 h 510"/>
                <a:gd name="T22" fmla="*/ 245 w 425"/>
                <a:gd name="T23" fmla="*/ 205 h 510"/>
                <a:gd name="T24" fmla="*/ 109 w 425"/>
                <a:gd name="T25" fmla="*/ 205 h 510"/>
                <a:gd name="T26" fmla="*/ 109 w 425"/>
                <a:gd name="T27" fmla="*/ 92 h 510"/>
                <a:gd name="T28" fmla="*/ 249 w 425"/>
                <a:gd name="T29" fmla="*/ 417 h 510"/>
                <a:gd name="T30" fmla="*/ 249 w 425"/>
                <a:gd name="T31" fmla="*/ 418 h 510"/>
                <a:gd name="T32" fmla="*/ 109 w 425"/>
                <a:gd name="T33" fmla="*/ 418 h 510"/>
                <a:gd name="T34" fmla="*/ 109 w 425"/>
                <a:gd name="T35" fmla="*/ 298 h 510"/>
                <a:gd name="T36" fmla="*/ 249 w 425"/>
                <a:gd name="T37" fmla="*/ 298 h 510"/>
                <a:gd name="T38" fmla="*/ 315 w 425"/>
                <a:gd name="T39" fmla="*/ 357 h 510"/>
                <a:gd name="T40" fmla="*/ 249 w 425"/>
                <a:gd name="T41" fmla="*/ 417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25" h="510">
                  <a:moveTo>
                    <a:pt x="327" y="247"/>
                  </a:moveTo>
                  <a:cubicBezTo>
                    <a:pt x="375" y="237"/>
                    <a:pt x="415" y="194"/>
                    <a:pt x="415" y="130"/>
                  </a:cubicBezTo>
                  <a:cubicBezTo>
                    <a:pt x="415" y="62"/>
                    <a:pt x="365" y="0"/>
                    <a:pt x="268" y="0"/>
                  </a:cubicBezTo>
                  <a:cubicBezTo>
                    <a:pt x="0" y="0"/>
                    <a:pt x="0" y="0"/>
                    <a:pt x="0" y="0"/>
                  </a:cubicBezTo>
                  <a:cubicBezTo>
                    <a:pt x="0" y="510"/>
                    <a:pt x="0" y="510"/>
                    <a:pt x="0" y="510"/>
                  </a:cubicBezTo>
                  <a:cubicBezTo>
                    <a:pt x="277" y="510"/>
                    <a:pt x="277" y="510"/>
                    <a:pt x="277" y="510"/>
                  </a:cubicBezTo>
                  <a:cubicBezTo>
                    <a:pt x="374" y="510"/>
                    <a:pt x="425" y="449"/>
                    <a:pt x="425" y="373"/>
                  </a:cubicBezTo>
                  <a:cubicBezTo>
                    <a:pt x="425" y="309"/>
                    <a:pt x="381" y="256"/>
                    <a:pt x="327" y="247"/>
                  </a:cubicBezTo>
                  <a:close/>
                  <a:moveTo>
                    <a:pt x="109" y="92"/>
                  </a:moveTo>
                  <a:cubicBezTo>
                    <a:pt x="245" y="92"/>
                    <a:pt x="245" y="92"/>
                    <a:pt x="245" y="92"/>
                  </a:cubicBezTo>
                  <a:cubicBezTo>
                    <a:pt x="281" y="92"/>
                    <a:pt x="304" y="117"/>
                    <a:pt x="304" y="148"/>
                  </a:cubicBezTo>
                  <a:cubicBezTo>
                    <a:pt x="304" y="181"/>
                    <a:pt x="281" y="205"/>
                    <a:pt x="245" y="205"/>
                  </a:cubicBezTo>
                  <a:cubicBezTo>
                    <a:pt x="109" y="205"/>
                    <a:pt x="109" y="205"/>
                    <a:pt x="109" y="205"/>
                  </a:cubicBezTo>
                  <a:lnTo>
                    <a:pt x="109" y="92"/>
                  </a:lnTo>
                  <a:close/>
                  <a:moveTo>
                    <a:pt x="249" y="417"/>
                  </a:moveTo>
                  <a:cubicBezTo>
                    <a:pt x="249" y="418"/>
                    <a:pt x="249" y="418"/>
                    <a:pt x="249" y="418"/>
                  </a:cubicBezTo>
                  <a:cubicBezTo>
                    <a:pt x="109" y="418"/>
                    <a:pt x="109" y="418"/>
                    <a:pt x="109" y="418"/>
                  </a:cubicBezTo>
                  <a:cubicBezTo>
                    <a:pt x="109" y="298"/>
                    <a:pt x="109" y="298"/>
                    <a:pt x="109" y="298"/>
                  </a:cubicBezTo>
                  <a:cubicBezTo>
                    <a:pt x="249" y="298"/>
                    <a:pt x="249" y="298"/>
                    <a:pt x="249" y="298"/>
                  </a:cubicBezTo>
                  <a:cubicBezTo>
                    <a:pt x="292" y="298"/>
                    <a:pt x="315" y="325"/>
                    <a:pt x="315" y="357"/>
                  </a:cubicBezTo>
                  <a:cubicBezTo>
                    <a:pt x="315" y="394"/>
                    <a:pt x="290" y="417"/>
                    <a:pt x="249" y="4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5" name="Freeform 22">
              <a:extLst>
                <a:ext uri="{FF2B5EF4-FFF2-40B4-BE49-F238E27FC236}">
                  <a16:creationId xmlns:a16="http://schemas.microsoft.com/office/drawing/2014/main" id="{05C0F3AF-1E64-F4C9-5564-207AB298F6B9}"/>
                </a:ext>
              </a:extLst>
            </p:cNvPr>
            <p:cNvSpPr>
              <a:spLocks/>
            </p:cNvSpPr>
            <p:nvPr/>
          </p:nvSpPr>
          <p:spPr bwMode="auto">
            <a:xfrm>
              <a:off x="1139826" y="-103188"/>
              <a:ext cx="347663" cy="436563"/>
            </a:xfrm>
            <a:custGeom>
              <a:avLst/>
              <a:gdLst>
                <a:gd name="T0" fmla="*/ 59 w 420"/>
                <a:gd name="T1" fmla="*/ 363 h 527"/>
                <a:gd name="T2" fmla="*/ 221 w 420"/>
                <a:gd name="T3" fmla="*/ 431 h 527"/>
                <a:gd name="T4" fmla="*/ 310 w 420"/>
                <a:gd name="T5" fmla="*/ 374 h 527"/>
                <a:gd name="T6" fmla="*/ 207 w 420"/>
                <a:gd name="T7" fmla="*/ 309 h 527"/>
                <a:gd name="T8" fmla="*/ 17 w 420"/>
                <a:gd name="T9" fmla="*/ 154 h 527"/>
                <a:gd name="T10" fmla="*/ 210 w 420"/>
                <a:gd name="T11" fmla="*/ 0 h 527"/>
                <a:gd name="T12" fmla="*/ 409 w 420"/>
                <a:gd name="T13" fmla="*/ 71 h 527"/>
                <a:gd name="T14" fmla="*/ 349 w 420"/>
                <a:gd name="T15" fmla="*/ 151 h 527"/>
                <a:gd name="T16" fmla="*/ 203 w 420"/>
                <a:gd name="T17" fmla="*/ 95 h 527"/>
                <a:gd name="T18" fmla="*/ 128 w 420"/>
                <a:gd name="T19" fmla="*/ 147 h 527"/>
                <a:gd name="T20" fmla="*/ 229 w 420"/>
                <a:gd name="T21" fmla="*/ 206 h 527"/>
                <a:gd name="T22" fmla="*/ 420 w 420"/>
                <a:gd name="T23" fmla="*/ 363 h 527"/>
                <a:gd name="T24" fmla="*/ 216 w 420"/>
                <a:gd name="T25" fmla="*/ 527 h 527"/>
                <a:gd name="T26" fmla="*/ 0 w 420"/>
                <a:gd name="T27" fmla="*/ 446 h 527"/>
                <a:gd name="T28" fmla="*/ 59 w 420"/>
                <a:gd name="T29" fmla="*/ 363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0" h="527">
                  <a:moveTo>
                    <a:pt x="59" y="363"/>
                  </a:moveTo>
                  <a:cubicBezTo>
                    <a:pt x="95" y="400"/>
                    <a:pt x="151" y="431"/>
                    <a:pt x="221" y="431"/>
                  </a:cubicBezTo>
                  <a:cubicBezTo>
                    <a:pt x="281" y="431"/>
                    <a:pt x="310" y="403"/>
                    <a:pt x="310" y="374"/>
                  </a:cubicBezTo>
                  <a:cubicBezTo>
                    <a:pt x="310" y="336"/>
                    <a:pt x="266" y="323"/>
                    <a:pt x="207" y="309"/>
                  </a:cubicBezTo>
                  <a:cubicBezTo>
                    <a:pt x="124" y="290"/>
                    <a:pt x="17" y="267"/>
                    <a:pt x="17" y="154"/>
                  </a:cubicBezTo>
                  <a:cubicBezTo>
                    <a:pt x="17" y="69"/>
                    <a:pt x="90" y="0"/>
                    <a:pt x="210" y="0"/>
                  </a:cubicBezTo>
                  <a:cubicBezTo>
                    <a:pt x="291" y="0"/>
                    <a:pt x="359" y="24"/>
                    <a:pt x="409" y="71"/>
                  </a:cubicBezTo>
                  <a:cubicBezTo>
                    <a:pt x="349" y="151"/>
                    <a:pt x="349" y="151"/>
                    <a:pt x="349" y="151"/>
                  </a:cubicBezTo>
                  <a:cubicBezTo>
                    <a:pt x="308" y="113"/>
                    <a:pt x="253" y="95"/>
                    <a:pt x="203" y="95"/>
                  </a:cubicBezTo>
                  <a:cubicBezTo>
                    <a:pt x="154" y="95"/>
                    <a:pt x="128" y="117"/>
                    <a:pt x="128" y="147"/>
                  </a:cubicBezTo>
                  <a:cubicBezTo>
                    <a:pt x="128" y="182"/>
                    <a:pt x="170" y="192"/>
                    <a:pt x="229" y="206"/>
                  </a:cubicBezTo>
                  <a:cubicBezTo>
                    <a:pt x="313" y="225"/>
                    <a:pt x="420" y="250"/>
                    <a:pt x="420" y="363"/>
                  </a:cubicBezTo>
                  <a:cubicBezTo>
                    <a:pt x="420" y="457"/>
                    <a:pt x="353" y="527"/>
                    <a:pt x="216" y="527"/>
                  </a:cubicBezTo>
                  <a:cubicBezTo>
                    <a:pt x="118" y="527"/>
                    <a:pt x="48" y="494"/>
                    <a:pt x="0" y="446"/>
                  </a:cubicBezTo>
                  <a:lnTo>
                    <a:pt x="59" y="3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6" name="Rectangle 23">
              <a:extLst>
                <a:ext uri="{FF2B5EF4-FFF2-40B4-BE49-F238E27FC236}">
                  <a16:creationId xmlns:a16="http://schemas.microsoft.com/office/drawing/2014/main" id="{5308E799-0736-BCF1-CC1A-3F3E2248F93B}"/>
                </a:ext>
              </a:extLst>
            </p:cNvPr>
            <p:cNvSpPr>
              <a:spLocks noChangeArrowheads="1"/>
            </p:cNvSpPr>
            <p:nvPr/>
          </p:nvSpPr>
          <p:spPr bwMode="auto">
            <a:xfrm>
              <a:off x="1968501" y="-96838"/>
              <a:ext cx="88900" cy="422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7" name="Freeform 24">
              <a:extLst>
                <a:ext uri="{FF2B5EF4-FFF2-40B4-BE49-F238E27FC236}">
                  <a16:creationId xmlns:a16="http://schemas.microsoft.com/office/drawing/2014/main" id="{D9308C71-8329-D144-E136-1D34018B4D56}"/>
                </a:ext>
              </a:extLst>
            </p:cNvPr>
            <p:cNvSpPr>
              <a:spLocks noEditPoints="1"/>
            </p:cNvSpPr>
            <p:nvPr/>
          </p:nvSpPr>
          <p:spPr bwMode="auto">
            <a:xfrm>
              <a:off x="2498726" y="-31750"/>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7 h 136"/>
                <a:gd name="T12" fmla="*/ 113 w 113"/>
                <a:gd name="T13" fmla="*/ 68 h 136"/>
                <a:gd name="T14" fmla="*/ 92 w 113"/>
                <a:gd name="T15" fmla="*/ 119 h 136"/>
                <a:gd name="T16" fmla="*/ 78 w 113"/>
                <a:gd name="T17" fmla="*/ 28 h 136"/>
                <a:gd name="T18" fmla="*/ 45 w 113"/>
                <a:gd name="T19" fmla="*/ 16 h 136"/>
                <a:gd name="T20" fmla="*/ 20 w 113"/>
                <a:gd name="T21" fmla="*/ 16 h 136"/>
                <a:gd name="T22" fmla="*/ 20 w 113"/>
                <a:gd name="T23" fmla="*/ 120 h 136"/>
                <a:gd name="T24" fmla="*/ 45 w 113"/>
                <a:gd name="T25" fmla="*/ 120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6"/>
                    <a:pt x="92" y="17"/>
                  </a:cubicBezTo>
                  <a:cubicBezTo>
                    <a:pt x="103" y="28"/>
                    <a:pt x="113" y="44"/>
                    <a:pt x="113" y="68"/>
                  </a:cubicBezTo>
                  <a:cubicBezTo>
                    <a:pt x="113" y="91"/>
                    <a:pt x="104" y="108"/>
                    <a:pt x="92" y="119"/>
                  </a:cubicBezTo>
                  <a:close/>
                  <a:moveTo>
                    <a:pt x="78" y="28"/>
                  </a:moveTo>
                  <a:cubicBezTo>
                    <a:pt x="70" y="20"/>
                    <a:pt x="59" y="16"/>
                    <a:pt x="45" y="16"/>
                  </a:cubicBezTo>
                  <a:cubicBezTo>
                    <a:pt x="20" y="16"/>
                    <a:pt x="20" y="16"/>
                    <a:pt x="20" y="16"/>
                  </a:cubicBezTo>
                  <a:cubicBezTo>
                    <a:pt x="20" y="120"/>
                    <a:pt x="20" y="120"/>
                    <a:pt x="20" y="120"/>
                  </a:cubicBezTo>
                  <a:cubicBezTo>
                    <a:pt x="45" y="120"/>
                    <a:pt x="45" y="120"/>
                    <a:pt x="45" y="120"/>
                  </a:cubicBezTo>
                  <a:cubicBezTo>
                    <a:pt x="58" y="120"/>
                    <a:pt x="69" y="116"/>
                    <a:pt x="78" y="107"/>
                  </a:cubicBezTo>
                  <a:cubicBezTo>
                    <a:pt x="87" y="98"/>
                    <a:pt x="92" y="85"/>
                    <a:pt x="92" y="68"/>
                  </a:cubicBezTo>
                  <a:cubicBezTo>
                    <a:pt x="92" y="51"/>
                    <a:pt x="87" y="37"/>
                    <a:pt x="7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8" name="Freeform 25">
              <a:extLst>
                <a:ext uri="{FF2B5EF4-FFF2-40B4-BE49-F238E27FC236}">
                  <a16:creationId xmlns:a16="http://schemas.microsoft.com/office/drawing/2014/main" id="{9B065B41-2B00-5183-95B8-2C97D2776E9F}"/>
                </a:ext>
              </a:extLst>
            </p:cNvPr>
            <p:cNvSpPr>
              <a:spLocks/>
            </p:cNvSpPr>
            <p:nvPr/>
          </p:nvSpPr>
          <p:spPr bwMode="auto">
            <a:xfrm>
              <a:off x="2611438" y="-3175"/>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9" name="Freeform 26">
              <a:extLst>
                <a:ext uri="{FF2B5EF4-FFF2-40B4-BE49-F238E27FC236}">
                  <a16:creationId xmlns:a16="http://schemas.microsoft.com/office/drawing/2014/main" id="{AEBBA209-4388-44E3-1F5D-110C6416935E}"/>
                </a:ext>
              </a:extLst>
            </p:cNvPr>
            <p:cNvSpPr>
              <a:spLocks noEditPoints="1"/>
            </p:cNvSpPr>
            <p:nvPr/>
          </p:nvSpPr>
          <p:spPr bwMode="auto">
            <a:xfrm>
              <a:off x="2670176" y="-36513"/>
              <a:ext cx="20638" cy="117475"/>
            </a:xfrm>
            <a:custGeom>
              <a:avLst/>
              <a:gdLst>
                <a:gd name="T0" fmla="*/ 13 w 25"/>
                <a:gd name="T1" fmla="*/ 24 h 143"/>
                <a:gd name="T2" fmla="*/ 0 w 25"/>
                <a:gd name="T3" fmla="*/ 12 h 143"/>
                <a:gd name="T4" fmla="*/ 13 w 25"/>
                <a:gd name="T5" fmla="*/ 0 h 143"/>
                <a:gd name="T6" fmla="*/ 25 w 25"/>
                <a:gd name="T7" fmla="*/ 12 h 143"/>
                <a:gd name="T8" fmla="*/ 13 w 25"/>
                <a:gd name="T9" fmla="*/ 24 h 143"/>
                <a:gd name="T10" fmla="*/ 4 w 25"/>
                <a:gd name="T11" fmla="*/ 143 h 143"/>
                <a:gd name="T12" fmla="*/ 4 w 25"/>
                <a:gd name="T13" fmla="*/ 44 h 143"/>
                <a:gd name="T14" fmla="*/ 22 w 25"/>
                <a:gd name="T15" fmla="*/ 44 h 143"/>
                <a:gd name="T16" fmla="*/ 22 w 25"/>
                <a:gd name="T17" fmla="*/ 143 h 143"/>
                <a:gd name="T18" fmla="*/ 4 w 25"/>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3">
                  <a:moveTo>
                    <a:pt x="13" y="24"/>
                  </a:moveTo>
                  <a:cubicBezTo>
                    <a:pt x="6" y="24"/>
                    <a:pt x="0" y="19"/>
                    <a:pt x="0" y="12"/>
                  </a:cubicBezTo>
                  <a:cubicBezTo>
                    <a:pt x="0" y="5"/>
                    <a:pt x="6" y="0"/>
                    <a:pt x="13" y="0"/>
                  </a:cubicBezTo>
                  <a:cubicBezTo>
                    <a:pt x="20" y="0"/>
                    <a:pt x="25" y="5"/>
                    <a:pt x="25" y="12"/>
                  </a:cubicBezTo>
                  <a:cubicBezTo>
                    <a:pt x="25"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0" name="Freeform 27">
              <a:extLst>
                <a:ext uri="{FF2B5EF4-FFF2-40B4-BE49-F238E27FC236}">
                  <a16:creationId xmlns:a16="http://schemas.microsoft.com/office/drawing/2014/main" id="{4524D336-2EEE-036C-C9C9-0D5F156C9443}"/>
                </a:ext>
              </a:extLst>
            </p:cNvPr>
            <p:cNvSpPr>
              <a:spLocks/>
            </p:cNvSpPr>
            <p:nvPr/>
          </p:nvSpPr>
          <p:spPr bwMode="auto">
            <a:xfrm>
              <a:off x="2701926" y="-1588"/>
              <a:ext cx="80963" cy="82550"/>
            </a:xfrm>
            <a:custGeom>
              <a:avLst/>
              <a:gdLst>
                <a:gd name="T0" fmla="*/ 31 w 51"/>
                <a:gd name="T1" fmla="*/ 52 h 52"/>
                <a:gd name="T2" fmla="*/ 20 w 51"/>
                <a:gd name="T3" fmla="*/ 52 h 52"/>
                <a:gd name="T4" fmla="*/ 0 w 51"/>
                <a:gd name="T5" fmla="*/ 0 h 52"/>
                <a:gd name="T6" fmla="*/ 11 w 51"/>
                <a:gd name="T7" fmla="*/ 0 h 52"/>
                <a:gd name="T8" fmla="*/ 25 w 51"/>
                <a:gd name="T9" fmla="*/ 42 h 52"/>
                <a:gd name="T10" fmla="*/ 40 w 51"/>
                <a:gd name="T11" fmla="*/ 0 h 52"/>
                <a:gd name="T12" fmla="*/ 51 w 51"/>
                <a:gd name="T13" fmla="*/ 0 h 52"/>
                <a:gd name="T14" fmla="*/ 31 w 51"/>
                <a:gd name="T15" fmla="*/ 52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52">
                  <a:moveTo>
                    <a:pt x="31" y="52"/>
                  </a:moveTo>
                  <a:lnTo>
                    <a:pt x="20" y="52"/>
                  </a:lnTo>
                  <a:lnTo>
                    <a:pt x="0" y="0"/>
                  </a:lnTo>
                  <a:lnTo>
                    <a:pt x="11" y="0"/>
                  </a:lnTo>
                  <a:lnTo>
                    <a:pt x="25" y="42"/>
                  </a:lnTo>
                  <a:lnTo>
                    <a:pt x="40" y="0"/>
                  </a:lnTo>
                  <a:lnTo>
                    <a:pt x="51" y="0"/>
                  </a:lnTo>
                  <a:lnTo>
                    <a:pt x="31" y="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1" name="Freeform 28">
              <a:extLst>
                <a:ext uri="{FF2B5EF4-FFF2-40B4-BE49-F238E27FC236}">
                  <a16:creationId xmlns:a16="http://schemas.microsoft.com/office/drawing/2014/main" id="{7957D02A-F6AA-E7FB-776F-5DF982079E20}"/>
                </a:ext>
              </a:extLst>
            </p:cNvPr>
            <p:cNvSpPr>
              <a:spLocks noEditPoints="1"/>
            </p:cNvSpPr>
            <p:nvPr/>
          </p:nvSpPr>
          <p:spPr bwMode="auto">
            <a:xfrm>
              <a:off x="2789238" y="-3175"/>
              <a:ext cx="74613" cy="85725"/>
            </a:xfrm>
            <a:custGeom>
              <a:avLst/>
              <a:gdLst>
                <a:gd name="T0" fmla="*/ 20 w 90"/>
                <a:gd name="T1" fmla="*/ 56 h 103"/>
                <a:gd name="T2" fmla="*/ 49 w 90"/>
                <a:gd name="T3" fmla="*/ 88 h 103"/>
                <a:gd name="T4" fmla="*/ 80 w 90"/>
                <a:gd name="T5" fmla="*/ 77 h 103"/>
                <a:gd name="T6" fmla="*/ 87 w 90"/>
                <a:gd name="T7" fmla="*/ 89 h 103"/>
                <a:gd name="T8" fmla="*/ 47 w 90"/>
                <a:gd name="T9" fmla="*/ 103 h 103"/>
                <a:gd name="T10" fmla="*/ 0 w 90"/>
                <a:gd name="T11" fmla="*/ 52 h 103"/>
                <a:gd name="T12" fmla="*/ 47 w 90"/>
                <a:gd name="T13" fmla="*/ 0 h 103"/>
                <a:gd name="T14" fmla="*/ 90 w 90"/>
                <a:gd name="T15" fmla="*/ 49 h 103"/>
                <a:gd name="T16" fmla="*/ 90 w 90"/>
                <a:gd name="T17" fmla="*/ 56 h 103"/>
                <a:gd name="T18" fmla="*/ 20 w 90"/>
                <a:gd name="T19" fmla="*/ 56 h 103"/>
                <a:gd name="T20" fmla="*/ 46 w 90"/>
                <a:gd name="T21" fmla="*/ 15 h 103"/>
                <a:gd name="T22" fmla="*/ 19 w 90"/>
                <a:gd name="T23" fmla="*/ 43 h 103"/>
                <a:gd name="T24" fmla="*/ 71 w 90"/>
                <a:gd name="T25" fmla="*/ 43 h 103"/>
                <a:gd name="T26" fmla="*/ 46 w 90"/>
                <a:gd name="T27" fmla="*/ 15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6"/>
                    <a:pt x="31" y="88"/>
                    <a:pt x="49" y="88"/>
                  </a:cubicBezTo>
                  <a:cubicBezTo>
                    <a:pt x="68" y="88"/>
                    <a:pt x="79" y="78"/>
                    <a:pt x="80" y="77"/>
                  </a:cubicBezTo>
                  <a:cubicBezTo>
                    <a:pt x="87" y="89"/>
                    <a:pt x="87" y="89"/>
                    <a:pt x="87" y="89"/>
                  </a:cubicBezTo>
                  <a:cubicBezTo>
                    <a:pt x="87" y="89"/>
                    <a:pt x="74" y="103"/>
                    <a:pt x="47" y="103"/>
                  </a:cubicBezTo>
                  <a:cubicBezTo>
                    <a:pt x="20" y="103"/>
                    <a:pt x="0" y="85"/>
                    <a:pt x="0" y="52"/>
                  </a:cubicBezTo>
                  <a:cubicBezTo>
                    <a:pt x="0" y="20"/>
                    <a:pt x="21" y="0"/>
                    <a:pt x="47" y="0"/>
                  </a:cubicBezTo>
                  <a:cubicBezTo>
                    <a:pt x="74" y="0"/>
                    <a:pt x="90" y="20"/>
                    <a:pt x="90" y="49"/>
                  </a:cubicBezTo>
                  <a:cubicBezTo>
                    <a:pt x="90" y="56"/>
                    <a:pt x="90" y="56"/>
                    <a:pt x="90" y="56"/>
                  </a:cubicBezTo>
                  <a:cubicBezTo>
                    <a:pt x="20" y="56"/>
                    <a:pt x="20" y="56"/>
                    <a:pt x="20" y="56"/>
                  </a:cubicBezTo>
                  <a:close/>
                  <a:moveTo>
                    <a:pt x="46" y="15"/>
                  </a:moveTo>
                  <a:cubicBezTo>
                    <a:pt x="28" y="15"/>
                    <a:pt x="20" y="30"/>
                    <a:pt x="19" y="43"/>
                  </a:cubicBezTo>
                  <a:cubicBezTo>
                    <a:pt x="71" y="43"/>
                    <a:pt x="71" y="43"/>
                    <a:pt x="71" y="43"/>
                  </a:cubicBezTo>
                  <a:cubicBezTo>
                    <a:pt x="71" y="28"/>
                    <a:pt x="64" y="15"/>
                    <a:pt x="46"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2" name="Freeform 29">
              <a:extLst>
                <a:ext uri="{FF2B5EF4-FFF2-40B4-BE49-F238E27FC236}">
                  <a16:creationId xmlns:a16="http://schemas.microsoft.com/office/drawing/2014/main" id="{C091E53F-E8FB-D219-1C2C-C8CDF3A477E2}"/>
                </a:ext>
              </a:extLst>
            </p:cNvPr>
            <p:cNvSpPr>
              <a:spLocks/>
            </p:cNvSpPr>
            <p:nvPr/>
          </p:nvSpPr>
          <p:spPr bwMode="auto">
            <a:xfrm>
              <a:off x="2882901" y="-3175"/>
              <a:ext cx="68263" cy="84138"/>
            </a:xfrm>
            <a:custGeom>
              <a:avLst/>
              <a:gdLst>
                <a:gd name="T0" fmla="*/ 65 w 84"/>
                <a:gd name="T1" fmla="*/ 101 h 101"/>
                <a:gd name="T2" fmla="*/ 65 w 84"/>
                <a:gd name="T3" fmla="*/ 42 h 101"/>
                <a:gd name="T4" fmla="*/ 45 w 84"/>
                <a:gd name="T5" fmla="*/ 16 h 101"/>
                <a:gd name="T6" fmla="*/ 18 w 84"/>
                <a:gd name="T7" fmla="*/ 42 h 101"/>
                <a:gd name="T8" fmla="*/ 18 w 84"/>
                <a:gd name="T9" fmla="*/ 101 h 101"/>
                <a:gd name="T10" fmla="*/ 0 w 84"/>
                <a:gd name="T11" fmla="*/ 101 h 101"/>
                <a:gd name="T12" fmla="*/ 0 w 84"/>
                <a:gd name="T13" fmla="*/ 2 h 101"/>
                <a:gd name="T14" fmla="*/ 17 w 84"/>
                <a:gd name="T15" fmla="*/ 2 h 101"/>
                <a:gd name="T16" fmla="*/ 18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0" y="32"/>
                    <a:pt x="18" y="42"/>
                  </a:cubicBezTo>
                  <a:cubicBezTo>
                    <a:pt x="18" y="101"/>
                    <a:pt x="18" y="101"/>
                    <a:pt x="18" y="101"/>
                  </a:cubicBezTo>
                  <a:cubicBezTo>
                    <a:pt x="0" y="101"/>
                    <a:pt x="0" y="101"/>
                    <a:pt x="0" y="101"/>
                  </a:cubicBezTo>
                  <a:cubicBezTo>
                    <a:pt x="0" y="2"/>
                    <a:pt x="0" y="2"/>
                    <a:pt x="0" y="2"/>
                  </a:cubicBezTo>
                  <a:cubicBezTo>
                    <a:pt x="17" y="2"/>
                    <a:pt x="17" y="2"/>
                    <a:pt x="17" y="2"/>
                  </a:cubicBezTo>
                  <a:cubicBezTo>
                    <a:pt x="18" y="20"/>
                    <a:pt x="18" y="20"/>
                    <a:pt x="18"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3" name="Freeform 30">
              <a:extLst>
                <a:ext uri="{FF2B5EF4-FFF2-40B4-BE49-F238E27FC236}">
                  <a16:creationId xmlns:a16="http://schemas.microsoft.com/office/drawing/2014/main" id="{D8C0F936-155F-B9D3-105E-CB4A7E9C8F31}"/>
                </a:ext>
              </a:extLst>
            </p:cNvPr>
            <p:cNvSpPr>
              <a:spLocks noEditPoints="1"/>
            </p:cNvSpPr>
            <p:nvPr/>
          </p:nvSpPr>
          <p:spPr bwMode="auto">
            <a:xfrm>
              <a:off x="3006726" y="-34925"/>
              <a:ext cx="79375" cy="117475"/>
            </a:xfrm>
            <a:custGeom>
              <a:avLst/>
              <a:gdLst>
                <a:gd name="T0" fmla="*/ 50 w 95"/>
                <a:gd name="T1" fmla="*/ 142 h 142"/>
                <a:gd name="T2" fmla="*/ 20 w 95"/>
                <a:gd name="T3" fmla="*/ 125 h 142"/>
                <a:gd name="T4" fmla="*/ 17 w 95"/>
                <a:gd name="T5" fmla="*/ 140 h 142"/>
                <a:gd name="T6" fmla="*/ 0 w 95"/>
                <a:gd name="T7" fmla="*/ 140 h 142"/>
                <a:gd name="T8" fmla="*/ 0 w 95"/>
                <a:gd name="T9" fmla="*/ 0 h 142"/>
                <a:gd name="T10" fmla="*/ 19 w 95"/>
                <a:gd name="T11" fmla="*/ 0 h 142"/>
                <a:gd name="T12" fmla="*/ 19 w 95"/>
                <a:gd name="T13" fmla="*/ 57 h 142"/>
                <a:gd name="T14" fmla="*/ 52 w 95"/>
                <a:gd name="T15" fmla="*/ 39 h 142"/>
                <a:gd name="T16" fmla="*/ 94 w 95"/>
                <a:gd name="T17" fmla="*/ 91 h 142"/>
                <a:gd name="T18" fmla="*/ 50 w 95"/>
                <a:gd name="T19" fmla="*/ 142 h 142"/>
                <a:gd name="T20" fmla="*/ 47 w 95"/>
                <a:gd name="T21" fmla="*/ 55 h 142"/>
                <a:gd name="T22" fmla="*/ 18 w 95"/>
                <a:gd name="T23" fmla="*/ 91 h 142"/>
                <a:gd name="T24" fmla="*/ 46 w 95"/>
                <a:gd name="T25" fmla="*/ 127 h 142"/>
                <a:gd name="T26" fmla="*/ 75 w 95"/>
                <a:gd name="T27" fmla="*/ 91 h 142"/>
                <a:gd name="T28" fmla="*/ 47 w 95"/>
                <a:gd name="T29" fmla="*/ 5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5" h="142">
                  <a:moveTo>
                    <a:pt x="50" y="142"/>
                  </a:moveTo>
                  <a:cubicBezTo>
                    <a:pt x="31" y="142"/>
                    <a:pt x="22" y="129"/>
                    <a:pt x="20" y="125"/>
                  </a:cubicBezTo>
                  <a:cubicBezTo>
                    <a:pt x="17" y="140"/>
                    <a:pt x="17" y="140"/>
                    <a:pt x="17" y="140"/>
                  </a:cubicBezTo>
                  <a:cubicBezTo>
                    <a:pt x="0" y="140"/>
                    <a:pt x="0" y="140"/>
                    <a:pt x="0" y="140"/>
                  </a:cubicBezTo>
                  <a:cubicBezTo>
                    <a:pt x="0" y="0"/>
                    <a:pt x="0" y="0"/>
                    <a:pt x="0" y="0"/>
                  </a:cubicBezTo>
                  <a:cubicBezTo>
                    <a:pt x="19" y="0"/>
                    <a:pt x="19" y="0"/>
                    <a:pt x="19" y="0"/>
                  </a:cubicBezTo>
                  <a:cubicBezTo>
                    <a:pt x="19" y="57"/>
                    <a:pt x="19" y="57"/>
                    <a:pt x="19" y="57"/>
                  </a:cubicBezTo>
                  <a:cubicBezTo>
                    <a:pt x="20" y="55"/>
                    <a:pt x="31" y="39"/>
                    <a:pt x="52" y="39"/>
                  </a:cubicBezTo>
                  <a:cubicBezTo>
                    <a:pt x="78" y="39"/>
                    <a:pt x="94" y="61"/>
                    <a:pt x="94" y="91"/>
                  </a:cubicBezTo>
                  <a:cubicBezTo>
                    <a:pt x="95" y="121"/>
                    <a:pt x="77" y="142"/>
                    <a:pt x="50" y="142"/>
                  </a:cubicBezTo>
                  <a:close/>
                  <a:moveTo>
                    <a:pt x="47" y="55"/>
                  </a:moveTo>
                  <a:cubicBezTo>
                    <a:pt x="30" y="55"/>
                    <a:pt x="18" y="71"/>
                    <a:pt x="18" y="91"/>
                  </a:cubicBezTo>
                  <a:cubicBezTo>
                    <a:pt x="18" y="110"/>
                    <a:pt x="29" y="127"/>
                    <a:pt x="46" y="127"/>
                  </a:cubicBezTo>
                  <a:cubicBezTo>
                    <a:pt x="63" y="127"/>
                    <a:pt x="75" y="111"/>
                    <a:pt x="75" y="91"/>
                  </a:cubicBezTo>
                  <a:cubicBezTo>
                    <a:pt x="75" y="71"/>
                    <a:pt x="64" y="55"/>
                    <a:pt x="47" y="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4" name="Freeform 31">
              <a:extLst>
                <a:ext uri="{FF2B5EF4-FFF2-40B4-BE49-F238E27FC236}">
                  <a16:creationId xmlns:a16="http://schemas.microsoft.com/office/drawing/2014/main" id="{B3C06BAF-2606-07B2-0633-EFEFFAE9986C}"/>
                </a:ext>
              </a:extLst>
            </p:cNvPr>
            <p:cNvSpPr>
              <a:spLocks/>
            </p:cNvSpPr>
            <p:nvPr/>
          </p:nvSpPr>
          <p:spPr bwMode="auto">
            <a:xfrm>
              <a:off x="3094038" y="-1588"/>
              <a:ext cx="79375" cy="114300"/>
            </a:xfrm>
            <a:custGeom>
              <a:avLst/>
              <a:gdLst>
                <a:gd name="T0" fmla="*/ 52 w 96"/>
                <a:gd name="T1" fmla="*/ 113 h 136"/>
                <a:gd name="T2" fmla="*/ 26 w 96"/>
                <a:gd name="T3" fmla="*/ 136 h 136"/>
                <a:gd name="T4" fmla="*/ 7 w 96"/>
                <a:gd name="T5" fmla="*/ 132 h 136"/>
                <a:gd name="T6" fmla="*/ 11 w 96"/>
                <a:gd name="T7" fmla="*/ 117 h 136"/>
                <a:gd name="T8" fmla="*/ 22 w 96"/>
                <a:gd name="T9" fmla="*/ 120 h 136"/>
                <a:gd name="T10" fmla="*/ 33 w 96"/>
                <a:gd name="T11" fmla="*/ 110 h 136"/>
                <a:gd name="T12" fmla="*/ 38 w 96"/>
                <a:gd name="T13" fmla="*/ 98 h 136"/>
                <a:gd name="T14" fmla="*/ 0 w 96"/>
                <a:gd name="T15" fmla="*/ 0 h 136"/>
                <a:gd name="T16" fmla="*/ 20 w 96"/>
                <a:gd name="T17" fmla="*/ 0 h 136"/>
                <a:gd name="T18" fmla="*/ 48 w 96"/>
                <a:gd name="T19" fmla="*/ 81 h 136"/>
                <a:gd name="T20" fmla="*/ 76 w 96"/>
                <a:gd name="T21" fmla="*/ 0 h 136"/>
                <a:gd name="T22" fmla="*/ 96 w 96"/>
                <a:gd name="T23" fmla="*/ 0 h 136"/>
                <a:gd name="T24" fmla="*/ 52 w 96"/>
                <a:gd name="T25" fmla="*/ 113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36">
                  <a:moveTo>
                    <a:pt x="52" y="113"/>
                  </a:moveTo>
                  <a:cubicBezTo>
                    <a:pt x="45" y="129"/>
                    <a:pt x="38" y="136"/>
                    <a:pt x="26" y="136"/>
                  </a:cubicBezTo>
                  <a:cubicBezTo>
                    <a:pt x="13" y="136"/>
                    <a:pt x="7" y="132"/>
                    <a:pt x="7" y="132"/>
                  </a:cubicBezTo>
                  <a:cubicBezTo>
                    <a:pt x="11" y="117"/>
                    <a:pt x="11" y="117"/>
                    <a:pt x="11" y="117"/>
                  </a:cubicBezTo>
                  <a:cubicBezTo>
                    <a:pt x="11" y="117"/>
                    <a:pt x="17" y="120"/>
                    <a:pt x="22" y="120"/>
                  </a:cubicBezTo>
                  <a:cubicBezTo>
                    <a:pt x="27" y="120"/>
                    <a:pt x="30" y="118"/>
                    <a:pt x="33" y="110"/>
                  </a:cubicBezTo>
                  <a:cubicBezTo>
                    <a:pt x="38" y="98"/>
                    <a:pt x="38" y="98"/>
                    <a:pt x="38" y="98"/>
                  </a:cubicBezTo>
                  <a:cubicBezTo>
                    <a:pt x="0" y="0"/>
                    <a:pt x="0" y="0"/>
                    <a:pt x="0" y="0"/>
                  </a:cubicBezTo>
                  <a:cubicBezTo>
                    <a:pt x="20" y="0"/>
                    <a:pt x="20" y="0"/>
                    <a:pt x="20" y="0"/>
                  </a:cubicBezTo>
                  <a:cubicBezTo>
                    <a:pt x="48" y="81"/>
                    <a:pt x="48" y="81"/>
                    <a:pt x="48" y="81"/>
                  </a:cubicBezTo>
                  <a:cubicBezTo>
                    <a:pt x="76" y="0"/>
                    <a:pt x="76" y="0"/>
                    <a:pt x="76" y="0"/>
                  </a:cubicBezTo>
                  <a:cubicBezTo>
                    <a:pt x="96" y="0"/>
                    <a:pt x="96" y="0"/>
                    <a:pt x="96" y="0"/>
                  </a:cubicBezTo>
                  <a:lnTo>
                    <a:pt x="52"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5" name="Rectangle 32">
              <a:extLst>
                <a:ext uri="{FF2B5EF4-FFF2-40B4-BE49-F238E27FC236}">
                  <a16:creationId xmlns:a16="http://schemas.microsoft.com/office/drawing/2014/main" id="{28E831E1-5403-0391-CFF1-44334240480E}"/>
                </a:ext>
              </a:extLst>
            </p:cNvPr>
            <p:cNvSpPr>
              <a:spLocks noChangeArrowheads="1"/>
            </p:cNvSpPr>
            <p:nvPr/>
          </p:nvSpPr>
          <p:spPr bwMode="auto">
            <a:xfrm>
              <a:off x="3219451" y="-31750"/>
              <a:ext cx="17463" cy="1127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6" name="Freeform 33">
              <a:extLst>
                <a:ext uri="{FF2B5EF4-FFF2-40B4-BE49-F238E27FC236}">
                  <a16:creationId xmlns:a16="http://schemas.microsoft.com/office/drawing/2014/main" id="{C26B6476-3E8D-9E7B-540C-E0FEFAD5DB9D}"/>
                </a:ext>
              </a:extLst>
            </p:cNvPr>
            <p:cNvSpPr>
              <a:spLocks/>
            </p:cNvSpPr>
            <p:nvPr/>
          </p:nvSpPr>
          <p:spPr bwMode="auto">
            <a:xfrm>
              <a:off x="3263901" y="-3175"/>
              <a:ext cx="69850" cy="84138"/>
            </a:xfrm>
            <a:custGeom>
              <a:avLst/>
              <a:gdLst>
                <a:gd name="T0" fmla="*/ 65 w 84"/>
                <a:gd name="T1" fmla="*/ 101 h 101"/>
                <a:gd name="T2" fmla="*/ 65 w 84"/>
                <a:gd name="T3" fmla="*/ 42 h 101"/>
                <a:gd name="T4" fmla="*/ 45 w 84"/>
                <a:gd name="T5" fmla="*/ 16 h 101"/>
                <a:gd name="T6" fmla="*/ 19 w 84"/>
                <a:gd name="T7" fmla="*/ 42 h 101"/>
                <a:gd name="T8" fmla="*/ 19 w 84"/>
                <a:gd name="T9" fmla="*/ 101 h 101"/>
                <a:gd name="T10" fmla="*/ 0 w 84"/>
                <a:gd name="T11" fmla="*/ 101 h 101"/>
                <a:gd name="T12" fmla="*/ 0 w 84"/>
                <a:gd name="T13" fmla="*/ 2 h 101"/>
                <a:gd name="T14" fmla="*/ 18 w 84"/>
                <a:gd name="T15" fmla="*/ 2 h 101"/>
                <a:gd name="T16" fmla="*/ 19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1" y="32"/>
                    <a:pt x="19" y="42"/>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7" name="Freeform 34">
              <a:extLst>
                <a:ext uri="{FF2B5EF4-FFF2-40B4-BE49-F238E27FC236}">
                  <a16:creationId xmlns:a16="http://schemas.microsoft.com/office/drawing/2014/main" id="{944C5982-3C91-7F73-09A4-D3869163BA38}"/>
                </a:ext>
              </a:extLst>
            </p:cNvPr>
            <p:cNvSpPr>
              <a:spLocks/>
            </p:cNvSpPr>
            <p:nvPr/>
          </p:nvSpPr>
          <p:spPr bwMode="auto">
            <a:xfrm>
              <a:off x="3349626" y="-3175"/>
              <a:ext cx="63500" cy="85725"/>
            </a:xfrm>
            <a:custGeom>
              <a:avLst/>
              <a:gdLst>
                <a:gd name="T0" fmla="*/ 68 w 78"/>
                <a:gd name="T1" fmla="*/ 94 h 103"/>
                <a:gd name="T2" fmla="*/ 39 w 78"/>
                <a:gd name="T3" fmla="*/ 103 h 103"/>
                <a:gd name="T4" fmla="*/ 0 w 78"/>
                <a:gd name="T5" fmla="*/ 86 h 103"/>
                <a:gd name="T6" fmla="*/ 10 w 78"/>
                <a:gd name="T7" fmla="*/ 74 h 103"/>
                <a:gd name="T8" fmla="*/ 39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2" y="99"/>
                    <a:pt x="54" y="103"/>
                    <a:pt x="39" y="103"/>
                  </a:cubicBezTo>
                  <a:cubicBezTo>
                    <a:pt x="19" y="103"/>
                    <a:pt x="4" y="91"/>
                    <a:pt x="0" y="86"/>
                  </a:cubicBezTo>
                  <a:cubicBezTo>
                    <a:pt x="10" y="74"/>
                    <a:pt x="10" y="74"/>
                    <a:pt x="10" y="74"/>
                  </a:cubicBezTo>
                  <a:cubicBezTo>
                    <a:pt x="16" y="80"/>
                    <a:pt x="28" y="88"/>
                    <a:pt x="39" y="88"/>
                  </a:cubicBezTo>
                  <a:cubicBezTo>
                    <a:pt x="51" y="88"/>
                    <a:pt x="59" y="84"/>
                    <a:pt x="59" y="75"/>
                  </a:cubicBezTo>
                  <a:cubicBezTo>
                    <a:pt x="59" y="66"/>
                    <a:pt x="49" y="63"/>
                    <a:pt x="43" y="61"/>
                  </a:cubicBezTo>
                  <a:cubicBezTo>
                    <a:pt x="37"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3" y="89"/>
                    <a:pt x="6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8" name="Freeform 35">
              <a:extLst>
                <a:ext uri="{FF2B5EF4-FFF2-40B4-BE49-F238E27FC236}">
                  <a16:creationId xmlns:a16="http://schemas.microsoft.com/office/drawing/2014/main" id="{948AB8FF-2BA3-9E06-B8CF-1E2C0011DA34}"/>
                </a:ext>
              </a:extLst>
            </p:cNvPr>
            <p:cNvSpPr>
              <a:spLocks noEditPoints="1"/>
            </p:cNvSpPr>
            <p:nvPr/>
          </p:nvSpPr>
          <p:spPr bwMode="auto">
            <a:xfrm>
              <a:off x="3429001" y="-36513"/>
              <a:ext cx="20638" cy="117475"/>
            </a:xfrm>
            <a:custGeom>
              <a:avLst/>
              <a:gdLst>
                <a:gd name="T0" fmla="*/ 13 w 26"/>
                <a:gd name="T1" fmla="*/ 24 h 143"/>
                <a:gd name="T2" fmla="*/ 0 w 26"/>
                <a:gd name="T3" fmla="*/ 12 h 143"/>
                <a:gd name="T4" fmla="*/ 13 w 26"/>
                <a:gd name="T5" fmla="*/ 0 h 143"/>
                <a:gd name="T6" fmla="*/ 26 w 26"/>
                <a:gd name="T7" fmla="*/ 12 h 143"/>
                <a:gd name="T8" fmla="*/ 13 w 26"/>
                <a:gd name="T9" fmla="*/ 24 h 143"/>
                <a:gd name="T10" fmla="*/ 4 w 26"/>
                <a:gd name="T11" fmla="*/ 143 h 143"/>
                <a:gd name="T12" fmla="*/ 4 w 26"/>
                <a:gd name="T13" fmla="*/ 44 h 143"/>
                <a:gd name="T14" fmla="*/ 22 w 26"/>
                <a:gd name="T15" fmla="*/ 44 h 143"/>
                <a:gd name="T16" fmla="*/ 22 w 26"/>
                <a:gd name="T17" fmla="*/ 143 h 143"/>
                <a:gd name="T18" fmla="*/ 4 w 26"/>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3">
                  <a:moveTo>
                    <a:pt x="13" y="24"/>
                  </a:moveTo>
                  <a:cubicBezTo>
                    <a:pt x="6" y="24"/>
                    <a:pt x="0" y="19"/>
                    <a:pt x="0" y="12"/>
                  </a:cubicBezTo>
                  <a:cubicBezTo>
                    <a:pt x="0" y="5"/>
                    <a:pt x="6" y="0"/>
                    <a:pt x="13" y="0"/>
                  </a:cubicBezTo>
                  <a:cubicBezTo>
                    <a:pt x="20" y="0"/>
                    <a:pt x="26" y="5"/>
                    <a:pt x="26" y="12"/>
                  </a:cubicBezTo>
                  <a:cubicBezTo>
                    <a:pt x="26"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9" name="Freeform 36">
              <a:extLst>
                <a:ext uri="{FF2B5EF4-FFF2-40B4-BE49-F238E27FC236}">
                  <a16:creationId xmlns:a16="http://schemas.microsoft.com/office/drawing/2014/main" id="{914FBE95-5DCD-B09C-05FA-773F884D73D9}"/>
                </a:ext>
              </a:extLst>
            </p:cNvPr>
            <p:cNvSpPr>
              <a:spLocks noEditPoints="1"/>
            </p:cNvSpPr>
            <p:nvPr/>
          </p:nvSpPr>
          <p:spPr bwMode="auto">
            <a:xfrm>
              <a:off x="3465513" y="-3175"/>
              <a:ext cx="77788" cy="115888"/>
            </a:xfrm>
            <a:custGeom>
              <a:avLst/>
              <a:gdLst>
                <a:gd name="T0" fmla="*/ 84 w 94"/>
                <a:gd name="T1" fmla="*/ 122 h 138"/>
                <a:gd name="T2" fmla="*/ 44 w 94"/>
                <a:gd name="T3" fmla="*/ 138 h 138"/>
                <a:gd name="T4" fmla="*/ 5 w 94"/>
                <a:gd name="T5" fmla="*/ 126 h 138"/>
                <a:gd name="T6" fmla="*/ 12 w 94"/>
                <a:gd name="T7" fmla="*/ 112 h 138"/>
                <a:gd name="T8" fmla="*/ 43 w 94"/>
                <a:gd name="T9" fmla="*/ 122 h 138"/>
                <a:gd name="T10" fmla="*/ 67 w 94"/>
                <a:gd name="T11" fmla="*/ 113 h 138"/>
                <a:gd name="T12" fmla="*/ 74 w 94"/>
                <a:gd name="T13" fmla="*/ 89 h 138"/>
                <a:gd name="T14" fmla="*/ 74 w 94"/>
                <a:gd name="T15" fmla="*/ 80 h 138"/>
                <a:gd name="T16" fmla="*/ 42 w 94"/>
                <a:gd name="T17" fmla="*/ 99 h 138"/>
                <a:gd name="T18" fmla="*/ 0 w 94"/>
                <a:gd name="T19" fmla="*/ 49 h 138"/>
                <a:gd name="T20" fmla="*/ 43 w 94"/>
                <a:gd name="T21" fmla="*/ 0 h 138"/>
                <a:gd name="T22" fmla="*/ 74 w 94"/>
                <a:gd name="T23" fmla="*/ 18 h 138"/>
                <a:gd name="T24" fmla="*/ 76 w 94"/>
                <a:gd name="T25" fmla="*/ 2 h 138"/>
                <a:gd name="T26" fmla="*/ 94 w 94"/>
                <a:gd name="T27" fmla="*/ 2 h 138"/>
                <a:gd name="T28" fmla="*/ 94 w 94"/>
                <a:gd name="T29" fmla="*/ 82 h 138"/>
                <a:gd name="T30" fmla="*/ 84 w 94"/>
                <a:gd name="T31" fmla="*/ 122 h 138"/>
                <a:gd name="T32" fmla="*/ 48 w 94"/>
                <a:gd name="T33" fmla="*/ 15 h 138"/>
                <a:gd name="T34" fmla="*/ 20 w 94"/>
                <a:gd name="T35" fmla="*/ 49 h 138"/>
                <a:gd name="T36" fmla="*/ 47 w 94"/>
                <a:gd name="T37" fmla="*/ 83 h 138"/>
                <a:gd name="T38" fmla="*/ 75 w 94"/>
                <a:gd name="T39" fmla="*/ 49 h 138"/>
                <a:gd name="T40" fmla="*/ 48 w 94"/>
                <a:gd name="T41" fmla="*/ 1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4" h="138">
                  <a:moveTo>
                    <a:pt x="84" y="122"/>
                  </a:moveTo>
                  <a:cubicBezTo>
                    <a:pt x="76" y="130"/>
                    <a:pt x="64" y="138"/>
                    <a:pt x="44" y="138"/>
                  </a:cubicBezTo>
                  <a:cubicBezTo>
                    <a:pt x="23" y="138"/>
                    <a:pt x="8" y="129"/>
                    <a:pt x="5" y="126"/>
                  </a:cubicBezTo>
                  <a:cubicBezTo>
                    <a:pt x="12" y="112"/>
                    <a:pt x="12" y="112"/>
                    <a:pt x="12" y="112"/>
                  </a:cubicBezTo>
                  <a:cubicBezTo>
                    <a:pt x="17" y="116"/>
                    <a:pt x="30" y="122"/>
                    <a:pt x="43" y="122"/>
                  </a:cubicBezTo>
                  <a:cubicBezTo>
                    <a:pt x="55" y="122"/>
                    <a:pt x="63" y="118"/>
                    <a:pt x="67" y="113"/>
                  </a:cubicBezTo>
                  <a:cubicBezTo>
                    <a:pt x="72" y="109"/>
                    <a:pt x="74" y="101"/>
                    <a:pt x="74" y="89"/>
                  </a:cubicBezTo>
                  <a:cubicBezTo>
                    <a:pt x="74" y="80"/>
                    <a:pt x="74" y="80"/>
                    <a:pt x="74" y="80"/>
                  </a:cubicBezTo>
                  <a:cubicBezTo>
                    <a:pt x="73" y="83"/>
                    <a:pt x="64" y="99"/>
                    <a:pt x="42" y="99"/>
                  </a:cubicBezTo>
                  <a:cubicBezTo>
                    <a:pt x="16" y="99"/>
                    <a:pt x="0" y="78"/>
                    <a:pt x="0" y="49"/>
                  </a:cubicBezTo>
                  <a:cubicBezTo>
                    <a:pt x="0" y="20"/>
                    <a:pt x="19" y="0"/>
                    <a:pt x="43" y="0"/>
                  </a:cubicBezTo>
                  <a:cubicBezTo>
                    <a:pt x="65" y="0"/>
                    <a:pt x="73" y="15"/>
                    <a:pt x="74" y="18"/>
                  </a:cubicBezTo>
                  <a:cubicBezTo>
                    <a:pt x="76" y="2"/>
                    <a:pt x="76" y="2"/>
                    <a:pt x="76" y="2"/>
                  </a:cubicBezTo>
                  <a:cubicBezTo>
                    <a:pt x="94" y="2"/>
                    <a:pt x="94" y="2"/>
                    <a:pt x="94" y="2"/>
                  </a:cubicBezTo>
                  <a:cubicBezTo>
                    <a:pt x="94" y="82"/>
                    <a:pt x="94" y="82"/>
                    <a:pt x="94" y="82"/>
                  </a:cubicBezTo>
                  <a:cubicBezTo>
                    <a:pt x="94" y="102"/>
                    <a:pt x="91" y="113"/>
                    <a:pt x="84" y="122"/>
                  </a:cubicBezTo>
                  <a:close/>
                  <a:moveTo>
                    <a:pt x="48" y="15"/>
                  </a:moveTo>
                  <a:cubicBezTo>
                    <a:pt x="31" y="15"/>
                    <a:pt x="20" y="30"/>
                    <a:pt x="20" y="49"/>
                  </a:cubicBezTo>
                  <a:cubicBezTo>
                    <a:pt x="20" y="67"/>
                    <a:pt x="30" y="83"/>
                    <a:pt x="47" y="83"/>
                  </a:cubicBezTo>
                  <a:cubicBezTo>
                    <a:pt x="64" y="83"/>
                    <a:pt x="75" y="67"/>
                    <a:pt x="75" y="49"/>
                  </a:cubicBezTo>
                  <a:cubicBezTo>
                    <a:pt x="75" y="30"/>
                    <a:pt x="65" y="15"/>
                    <a:pt x="48"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0" name="Freeform 37">
              <a:extLst>
                <a:ext uri="{FF2B5EF4-FFF2-40B4-BE49-F238E27FC236}">
                  <a16:creationId xmlns:a16="http://schemas.microsoft.com/office/drawing/2014/main" id="{DCECE63C-3BE4-E3D3-8A34-3F4C88B09AD1}"/>
                </a:ext>
              </a:extLst>
            </p:cNvPr>
            <p:cNvSpPr>
              <a:spLocks/>
            </p:cNvSpPr>
            <p:nvPr/>
          </p:nvSpPr>
          <p:spPr bwMode="auto">
            <a:xfrm>
              <a:off x="3568701" y="-34925"/>
              <a:ext cx="69850" cy="115888"/>
            </a:xfrm>
            <a:custGeom>
              <a:avLst/>
              <a:gdLst>
                <a:gd name="T0" fmla="*/ 66 w 85"/>
                <a:gd name="T1" fmla="*/ 141 h 141"/>
                <a:gd name="T2" fmla="*/ 66 w 85"/>
                <a:gd name="T3" fmla="*/ 82 h 141"/>
                <a:gd name="T4" fmla="*/ 46 w 85"/>
                <a:gd name="T5" fmla="*/ 56 h 141"/>
                <a:gd name="T6" fmla="*/ 19 w 85"/>
                <a:gd name="T7" fmla="*/ 82 h 141"/>
                <a:gd name="T8" fmla="*/ 19 w 85"/>
                <a:gd name="T9" fmla="*/ 141 h 141"/>
                <a:gd name="T10" fmla="*/ 0 w 85"/>
                <a:gd name="T11" fmla="*/ 141 h 141"/>
                <a:gd name="T12" fmla="*/ 0 w 85"/>
                <a:gd name="T13" fmla="*/ 0 h 141"/>
                <a:gd name="T14" fmla="*/ 19 w 85"/>
                <a:gd name="T15" fmla="*/ 0 h 141"/>
                <a:gd name="T16" fmla="*/ 19 w 85"/>
                <a:gd name="T17" fmla="*/ 60 h 141"/>
                <a:gd name="T18" fmla="*/ 52 w 85"/>
                <a:gd name="T19" fmla="*/ 39 h 141"/>
                <a:gd name="T20" fmla="*/ 85 w 85"/>
                <a:gd name="T21" fmla="*/ 77 h 141"/>
                <a:gd name="T22" fmla="*/ 85 w 85"/>
                <a:gd name="T23" fmla="*/ 141 h 141"/>
                <a:gd name="T24" fmla="*/ 66 w 85"/>
                <a:gd name="T25" fmla="*/ 14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5" h="141">
                  <a:moveTo>
                    <a:pt x="66" y="141"/>
                  </a:moveTo>
                  <a:cubicBezTo>
                    <a:pt x="66" y="82"/>
                    <a:pt x="66" y="82"/>
                    <a:pt x="66" y="82"/>
                  </a:cubicBezTo>
                  <a:cubicBezTo>
                    <a:pt x="66" y="66"/>
                    <a:pt x="61" y="56"/>
                    <a:pt x="46" y="56"/>
                  </a:cubicBezTo>
                  <a:cubicBezTo>
                    <a:pt x="31" y="56"/>
                    <a:pt x="21" y="72"/>
                    <a:pt x="19" y="82"/>
                  </a:cubicBezTo>
                  <a:cubicBezTo>
                    <a:pt x="19" y="141"/>
                    <a:pt x="19" y="141"/>
                    <a:pt x="19" y="141"/>
                  </a:cubicBezTo>
                  <a:cubicBezTo>
                    <a:pt x="0" y="141"/>
                    <a:pt x="0" y="141"/>
                    <a:pt x="0" y="141"/>
                  </a:cubicBezTo>
                  <a:cubicBezTo>
                    <a:pt x="0" y="0"/>
                    <a:pt x="0" y="0"/>
                    <a:pt x="0" y="0"/>
                  </a:cubicBezTo>
                  <a:cubicBezTo>
                    <a:pt x="19" y="0"/>
                    <a:pt x="19" y="0"/>
                    <a:pt x="19" y="0"/>
                  </a:cubicBezTo>
                  <a:cubicBezTo>
                    <a:pt x="19" y="60"/>
                    <a:pt x="19" y="60"/>
                    <a:pt x="19" y="60"/>
                  </a:cubicBezTo>
                  <a:cubicBezTo>
                    <a:pt x="25" y="50"/>
                    <a:pt x="36" y="39"/>
                    <a:pt x="52" y="39"/>
                  </a:cubicBezTo>
                  <a:cubicBezTo>
                    <a:pt x="72" y="39"/>
                    <a:pt x="85" y="51"/>
                    <a:pt x="85" y="77"/>
                  </a:cubicBezTo>
                  <a:cubicBezTo>
                    <a:pt x="85" y="141"/>
                    <a:pt x="85" y="141"/>
                    <a:pt x="85" y="141"/>
                  </a:cubicBezTo>
                  <a:lnTo>
                    <a:pt x="66" y="1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1" name="Freeform 38">
              <a:extLst>
                <a:ext uri="{FF2B5EF4-FFF2-40B4-BE49-F238E27FC236}">
                  <a16:creationId xmlns:a16="http://schemas.microsoft.com/office/drawing/2014/main" id="{A628084C-CF66-E7E8-A07E-637CE5D6B84C}"/>
                </a:ext>
              </a:extLst>
            </p:cNvPr>
            <p:cNvSpPr>
              <a:spLocks/>
            </p:cNvSpPr>
            <p:nvPr/>
          </p:nvSpPr>
          <p:spPr bwMode="auto">
            <a:xfrm>
              <a:off x="3654426" y="-23813"/>
              <a:ext cx="50800" cy="106363"/>
            </a:xfrm>
            <a:custGeom>
              <a:avLst/>
              <a:gdLst>
                <a:gd name="T0" fmla="*/ 33 w 61"/>
                <a:gd name="T1" fmla="*/ 41 h 128"/>
                <a:gd name="T2" fmla="*/ 33 w 61"/>
                <a:gd name="T3" fmla="*/ 92 h 128"/>
                <a:gd name="T4" fmla="*/ 37 w 61"/>
                <a:gd name="T5" fmla="*/ 109 h 128"/>
                <a:gd name="T6" fmla="*/ 47 w 61"/>
                <a:gd name="T7" fmla="*/ 113 h 128"/>
                <a:gd name="T8" fmla="*/ 58 w 61"/>
                <a:gd name="T9" fmla="*/ 111 h 128"/>
                <a:gd name="T10" fmla="*/ 60 w 61"/>
                <a:gd name="T11" fmla="*/ 125 h 128"/>
                <a:gd name="T12" fmla="*/ 42 w 61"/>
                <a:gd name="T13" fmla="*/ 128 h 128"/>
                <a:gd name="T14" fmla="*/ 21 w 61"/>
                <a:gd name="T15" fmla="*/ 121 h 128"/>
                <a:gd name="T16" fmla="*/ 15 w 61"/>
                <a:gd name="T17" fmla="*/ 95 h 128"/>
                <a:gd name="T18" fmla="*/ 15 w 61"/>
                <a:gd name="T19" fmla="*/ 41 h 128"/>
                <a:gd name="T20" fmla="*/ 0 w 61"/>
                <a:gd name="T21" fmla="*/ 41 h 128"/>
                <a:gd name="T22" fmla="*/ 0 w 61"/>
                <a:gd name="T23" fmla="*/ 27 h 128"/>
                <a:gd name="T24" fmla="*/ 14 w 61"/>
                <a:gd name="T25" fmla="*/ 27 h 128"/>
                <a:gd name="T26" fmla="*/ 16 w 61"/>
                <a:gd name="T27" fmla="*/ 0 h 128"/>
                <a:gd name="T28" fmla="*/ 33 w 61"/>
                <a:gd name="T29" fmla="*/ 0 h 128"/>
                <a:gd name="T30" fmla="*/ 33 w 61"/>
                <a:gd name="T31" fmla="*/ 27 h 128"/>
                <a:gd name="T32" fmla="*/ 61 w 61"/>
                <a:gd name="T33" fmla="*/ 27 h 128"/>
                <a:gd name="T34" fmla="*/ 61 w 61"/>
                <a:gd name="T35" fmla="*/ 41 h 128"/>
                <a:gd name="T36" fmla="*/ 33 w 61"/>
                <a:gd name="T37" fmla="*/ 4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1" h="128">
                  <a:moveTo>
                    <a:pt x="33" y="41"/>
                  </a:moveTo>
                  <a:cubicBezTo>
                    <a:pt x="33" y="92"/>
                    <a:pt x="33" y="92"/>
                    <a:pt x="33" y="92"/>
                  </a:cubicBezTo>
                  <a:cubicBezTo>
                    <a:pt x="33" y="101"/>
                    <a:pt x="34" y="106"/>
                    <a:pt x="37" y="109"/>
                  </a:cubicBezTo>
                  <a:cubicBezTo>
                    <a:pt x="40" y="112"/>
                    <a:pt x="43" y="113"/>
                    <a:pt x="47" y="113"/>
                  </a:cubicBezTo>
                  <a:cubicBezTo>
                    <a:pt x="52" y="113"/>
                    <a:pt x="56" y="112"/>
                    <a:pt x="58" y="111"/>
                  </a:cubicBezTo>
                  <a:cubicBezTo>
                    <a:pt x="60" y="125"/>
                    <a:pt x="60" y="125"/>
                    <a:pt x="60" y="125"/>
                  </a:cubicBezTo>
                  <a:cubicBezTo>
                    <a:pt x="56" y="127"/>
                    <a:pt x="48" y="128"/>
                    <a:pt x="42" y="128"/>
                  </a:cubicBezTo>
                  <a:cubicBezTo>
                    <a:pt x="33" y="128"/>
                    <a:pt x="27" y="126"/>
                    <a:pt x="21" y="121"/>
                  </a:cubicBezTo>
                  <a:cubicBezTo>
                    <a:pt x="16" y="115"/>
                    <a:pt x="15" y="108"/>
                    <a:pt x="15" y="95"/>
                  </a:cubicBezTo>
                  <a:cubicBezTo>
                    <a:pt x="15" y="41"/>
                    <a:pt x="15" y="41"/>
                    <a:pt x="15" y="41"/>
                  </a:cubicBezTo>
                  <a:cubicBezTo>
                    <a:pt x="0" y="41"/>
                    <a:pt x="0" y="41"/>
                    <a:pt x="0" y="41"/>
                  </a:cubicBezTo>
                  <a:cubicBezTo>
                    <a:pt x="0" y="27"/>
                    <a:pt x="0" y="27"/>
                    <a:pt x="0" y="27"/>
                  </a:cubicBezTo>
                  <a:cubicBezTo>
                    <a:pt x="14" y="27"/>
                    <a:pt x="14" y="27"/>
                    <a:pt x="14" y="27"/>
                  </a:cubicBezTo>
                  <a:cubicBezTo>
                    <a:pt x="16" y="0"/>
                    <a:pt x="16" y="0"/>
                    <a:pt x="16" y="0"/>
                  </a:cubicBezTo>
                  <a:cubicBezTo>
                    <a:pt x="33" y="0"/>
                    <a:pt x="33" y="0"/>
                    <a:pt x="33" y="0"/>
                  </a:cubicBezTo>
                  <a:cubicBezTo>
                    <a:pt x="33" y="27"/>
                    <a:pt x="33" y="27"/>
                    <a:pt x="33" y="27"/>
                  </a:cubicBezTo>
                  <a:cubicBezTo>
                    <a:pt x="61" y="27"/>
                    <a:pt x="61" y="27"/>
                    <a:pt x="61" y="27"/>
                  </a:cubicBezTo>
                  <a:cubicBezTo>
                    <a:pt x="61" y="41"/>
                    <a:pt x="61" y="41"/>
                    <a:pt x="61" y="41"/>
                  </a:cubicBezTo>
                  <a:cubicBezTo>
                    <a:pt x="33" y="41"/>
                    <a:pt x="33" y="41"/>
                    <a:pt x="3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2" name="Freeform 39">
              <a:extLst>
                <a:ext uri="{FF2B5EF4-FFF2-40B4-BE49-F238E27FC236}">
                  <a16:creationId xmlns:a16="http://schemas.microsoft.com/office/drawing/2014/main" id="{644BE14E-EA94-5B64-6A69-FD38062EC86B}"/>
                </a:ext>
              </a:extLst>
            </p:cNvPr>
            <p:cNvSpPr>
              <a:spLocks/>
            </p:cNvSpPr>
            <p:nvPr/>
          </p:nvSpPr>
          <p:spPr bwMode="auto">
            <a:xfrm>
              <a:off x="3711576" y="-3175"/>
              <a:ext cx="63500" cy="85725"/>
            </a:xfrm>
            <a:custGeom>
              <a:avLst/>
              <a:gdLst>
                <a:gd name="T0" fmla="*/ 68 w 78"/>
                <a:gd name="T1" fmla="*/ 94 h 103"/>
                <a:gd name="T2" fmla="*/ 39 w 78"/>
                <a:gd name="T3" fmla="*/ 103 h 103"/>
                <a:gd name="T4" fmla="*/ 0 w 78"/>
                <a:gd name="T5" fmla="*/ 86 h 103"/>
                <a:gd name="T6" fmla="*/ 10 w 78"/>
                <a:gd name="T7" fmla="*/ 74 h 103"/>
                <a:gd name="T8" fmla="*/ 40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3" y="99"/>
                    <a:pt x="54" y="103"/>
                    <a:pt x="39" y="103"/>
                  </a:cubicBezTo>
                  <a:cubicBezTo>
                    <a:pt x="19" y="103"/>
                    <a:pt x="5" y="91"/>
                    <a:pt x="0" y="86"/>
                  </a:cubicBezTo>
                  <a:cubicBezTo>
                    <a:pt x="10" y="74"/>
                    <a:pt x="10" y="74"/>
                    <a:pt x="10" y="74"/>
                  </a:cubicBezTo>
                  <a:cubicBezTo>
                    <a:pt x="16" y="80"/>
                    <a:pt x="28" y="88"/>
                    <a:pt x="40" y="88"/>
                  </a:cubicBezTo>
                  <a:cubicBezTo>
                    <a:pt x="51" y="88"/>
                    <a:pt x="59" y="84"/>
                    <a:pt x="59" y="75"/>
                  </a:cubicBezTo>
                  <a:cubicBezTo>
                    <a:pt x="59" y="66"/>
                    <a:pt x="49" y="63"/>
                    <a:pt x="43" y="61"/>
                  </a:cubicBezTo>
                  <a:cubicBezTo>
                    <a:pt x="38"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4" y="89"/>
                    <a:pt x="6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3" name="Freeform 40">
              <a:extLst>
                <a:ext uri="{FF2B5EF4-FFF2-40B4-BE49-F238E27FC236}">
                  <a16:creationId xmlns:a16="http://schemas.microsoft.com/office/drawing/2014/main" id="{EF137B69-3191-B6FE-C47C-0D807733E2CB}"/>
                </a:ext>
              </a:extLst>
            </p:cNvPr>
            <p:cNvSpPr>
              <a:spLocks noEditPoints="1"/>
            </p:cNvSpPr>
            <p:nvPr/>
          </p:nvSpPr>
          <p:spPr bwMode="auto">
            <a:xfrm>
              <a:off x="2498726" y="157163"/>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6 h 136"/>
                <a:gd name="T12" fmla="*/ 113 w 113"/>
                <a:gd name="T13" fmla="*/ 68 h 136"/>
                <a:gd name="T14" fmla="*/ 92 w 113"/>
                <a:gd name="T15" fmla="*/ 119 h 136"/>
                <a:gd name="T16" fmla="*/ 78 w 113"/>
                <a:gd name="T17" fmla="*/ 28 h 136"/>
                <a:gd name="T18" fmla="*/ 45 w 113"/>
                <a:gd name="T19" fmla="*/ 15 h 136"/>
                <a:gd name="T20" fmla="*/ 20 w 113"/>
                <a:gd name="T21" fmla="*/ 15 h 136"/>
                <a:gd name="T22" fmla="*/ 20 w 113"/>
                <a:gd name="T23" fmla="*/ 119 h 136"/>
                <a:gd name="T24" fmla="*/ 45 w 113"/>
                <a:gd name="T25" fmla="*/ 119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5"/>
                    <a:pt x="92" y="16"/>
                  </a:cubicBezTo>
                  <a:cubicBezTo>
                    <a:pt x="103" y="27"/>
                    <a:pt x="113" y="44"/>
                    <a:pt x="113" y="68"/>
                  </a:cubicBezTo>
                  <a:cubicBezTo>
                    <a:pt x="113" y="91"/>
                    <a:pt x="104" y="108"/>
                    <a:pt x="92" y="119"/>
                  </a:cubicBezTo>
                  <a:close/>
                  <a:moveTo>
                    <a:pt x="78" y="28"/>
                  </a:moveTo>
                  <a:cubicBezTo>
                    <a:pt x="70" y="19"/>
                    <a:pt x="59" y="15"/>
                    <a:pt x="45" y="15"/>
                  </a:cubicBezTo>
                  <a:cubicBezTo>
                    <a:pt x="20" y="15"/>
                    <a:pt x="20" y="15"/>
                    <a:pt x="20" y="15"/>
                  </a:cubicBezTo>
                  <a:cubicBezTo>
                    <a:pt x="20" y="119"/>
                    <a:pt x="20" y="119"/>
                    <a:pt x="20" y="119"/>
                  </a:cubicBezTo>
                  <a:cubicBezTo>
                    <a:pt x="45" y="119"/>
                    <a:pt x="45" y="119"/>
                    <a:pt x="45" y="119"/>
                  </a:cubicBezTo>
                  <a:cubicBezTo>
                    <a:pt x="58" y="119"/>
                    <a:pt x="69" y="116"/>
                    <a:pt x="78" y="107"/>
                  </a:cubicBezTo>
                  <a:cubicBezTo>
                    <a:pt x="87" y="98"/>
                    <a:pt x="92" y="84"/>
                    <a:pt x="92" y="68"/>
                  </a:cubicBezTo>
                  <a:cubicBezTo>
                    <a:pt x="92" y="51"/>
                    <a:pt x="87" y="36"/>
                    <a:pt x="7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4" name="Freeform 41">
              <a:extLst>
                <a:ext uri="{FF2B5EF4-FFF2-40B4-BE49-F238E27FC236}">
                  <a16:creationId xmlns:a16="http://schemas.microsoft.com/office/drawing/2014/main" id="{821A2D0B-222A-FACB-58E1-95FBC0126991}"/>
                </a:ext>
              </a:extLst>
            </p:cNvPr>
            <p:cNvSpPr>
              <a:spLocks noEditPoints="1"/>
            </p:cNvSpPr>
            <p:nvPr/>
          </p:nvSpPr>
          <p:spPr bwMode="auto">
            <a:xfrm>
              <a:off x="2605088"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5" name="Rectangle 42">
              <a:extLst>
                <a:ext uri="{FF2B5EF4-FFF2-40B4-BE49-F238E27FC236}">
                  <a16:creationId xmlns:a16="http://schemas.microsoft.com/office/drawing/2014/main" id="{7DEFDA0D-DEC0-C80E-280E-37E6A828C659}"/>
                </a:ext>
              </a:extLst>
            </p:cNvPr>
            <p:cNvSpPr>
              <a:spLocks noChangeArrowheads="1"/>
            </p:cNvSpPr>
            <p:nvPr/>
          </p:nvSpPr>
          <p:spPr bwMode="auto">
            <a:xfrm>
              <a:off x="2697163" y="153988"/>
              <a:ext cx="15875" cy="1158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6" name="Freeform 43">
              <a:extLst>
                <a:ext uri="{FF2B5EF4-FFF2-40B4-BE49-F238E27FC236}">
                  <a16:creationId xmlns:a16="http://schemas.microsoft.com/office/drawing/2014/main" id="{E1B199F1-629A-2B40-F991-6A433992CFCB}"/>
                </a:ext>
              </a:extLst>
            </p:cNvPr>
            <p:cNvSpPr>
              <a:spLocks noEditPoints="1"/>
            </p:cNvSpPr>
            <p:nvPr/>
          </p:nvSpPr>
          <p:spPr bwMode="auto">
            <a:xfrm>
              <a:off x="2736851" y="150813"/>
              <a:ext cx="20638" cy="119063"/>
            </a:xfrm>
            <a:custGeom>
              <a:avLst/>
              <a:gdLst>
                <a:gd name="T0" fmla="*/ 12 w 25"/>
                <a:gd name="T1" fmla="*/ 25 h 144"/>
                <a:gd name="T2" fmla="*/ 0 w 25"/>
                <a:gd name="T3" fmla="*/ 13 h 144"/>
                <a:gd name="T4" fmla="*/ 12 w 25"/>
                <a:gd name="T5" fmla="*/ 0 h 144"/>
                <a:gd name="T6" fmla="*/ 25 w 25"/>
                <a:gd name="T7" fmla="*/ 12 h 144"/>
                <a:gd name="T8" fmla="*/ 12 w 25"/>
                <a:gd name="T9" fmla="*/ 25 h 144"/>
                <a:gd name="T10" fmla="*/ 3 w 25"/>
                <a:gd name="T11" fmla="*/ 144 h 144"/>
                <a:gd name="T12" fmla="*/ 3 w 25"/>
                <a:gd name="T13" fmla="*/ 45 h 144"/>
                <a:gd name="T14" fmla="*/ 22 w 25"/>
                <a:gd name="T15" fmla="*/ 45 h 144"/>
                <a:gd name="T16" fmla="*/ 22 w 25"/>
                <a:gd name="T17" fmla="*/ 144 h 144"/>
                <a:gd name="T18" fmla="*/ 3 w 25"/>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4">
                  <a:moveTo>
                    <a:pt x="12" y="25"/>
                  </a:moveTo>
                  <a:cubicBezTo>
                    <a:pt x="5" y="25"/>
                    <a:pt x="0" y="20"/>
                    <a:pt x="0" y="13"/>
                  </a:cubicBezTo>
                  <a:cubicBezTo>
                    <a:pt x="0" y="6"/>
                    <a:pt x="5" y="0"/>
                    <a:pt x="12" y="0"/>
                  </a:cubicBezTo>
                  <a:cubicBezTo>
                    <a:pt x="20" y="0"/>
                    <a:pt x="25" y="6"/>
                    <a:pt x="25" y="12"/>
                  </a:cubicBezTo>
                  <a:cubicBezTo>
                    <a:pt x="25" y="19"/>
                    <a:pt x="20" y="25"/>
                    <a:pt x="12"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7" name="Freeform 44">
              <a:extLst>
                <a:ext uri="{FF2B5EF4-FFF2-40B4-BE49-F238E27FC236}">
                  <a16:creationId xmlns:a16="http://schemas.microsoft.com/office/drawing/2014/main" id="{344578C9-CCB4-4F2D-6F97-A69FE48FE92E}"/>
                </a:ext>
              </a:extLst>
            </p:cNvPr>
            <p:cNvSpPr>
              <a:spLocks/>
            </p:cNvSpPr>
            <p:nvPr/>
          </p:nvSpPr>
          <p:spPr bwMode="auto">
            <a:xfrm>
              <a:off x="2768601" y="188913"/>
              <a:ext cx="79375" cy="80963"/>
            </a:xfrm>
            <a:custGeom>
              <a:avLst/>
              <a:gdLst>
                <a:gd name="T0" fmla="*/ 30 w 50"/>
                <a:gd name="T1" fmla="*/ 51 h 51"/>
                <a:gd name="T2" fmla="*/ 19 w 50"/>
                <a:gd name="T3" fmla="*/ 51 h 51"/>
                <a:gd name="T4" fmla="*/ 0 w 50"/>
                <a:gd name="T5" fmla="*/ 0 h 51"/>
                <a:gd name="T6" fmla="*/ 10 w 50"/>
                <a:gd name="T7" fmla="*/ 0 h 51"/>
                <a:gd name="T8" fmla="*/ 25 w 50"/>
                <a:gd name="T9" fmla="*/ 41 h 51"/>
                <a:gd name="T10" fmla="*/ 39 w 50"/>
                <a:gd name="T11" fmla="*/ 0 h 51"/>
                <a:gd name="T12" fmla="*/ 50 w 50"/>
                <a:gd name="T13" fmla="*/ 0 h 51"/>
                <a:gd name="T14" fmla="*/ 30 w 50"/>
                <a:gd name="T15" fmla="*/ 51 h 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 h="51">
                  <a:moveTo>
                    <a:pt x="30" y="51"/>
                  </a:moveTo>
                  <a:lnTo>
                    <a:pt x="19" y="51"/>
                  </a:lnTo>
                  <a:lnTo>
                    <a:pt x="0" y="0"/>
                  </a:lnTo>
                  <a:lnTo>
                    <a:pt x="10" y="0"/>
                  </a:lnTo>
                  <a:lnTo>
                    <a:pt x="25" y="41"/>
                  </a:lnTo>
                  <a:lnTo>
                    <a:pt x="39" y="0"/>
                  </a:lnTo>
                  <a:lnTo>
                    <a:pt x="50" y="0"/>
                  </a:lnTo>
                  <a:lnTo>
                    <a:pt x="30"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8" name="Freeform 45">
              <a:extLst>
                <a:ext uri="{FF2B5EF4-FFF2-40B4-BE49-F238E27FC236}">
                  <a16:creationId xmlns:a16="http://schemas.microsoft.com/office/drawing/2014/main" id="{2236A563-D056-2155-A154-64F4FBDBB116}"/>
                </a:ext>
              </a:extLst>
            </p:cNvPr>
            <p:cNvSpPr>
              <a:spLocks noEditPoints="1"/>
            </p:cNvSpPr>
            <p:nvPr/>
          </p:nvSpPr>
          <p:spPr bwMode="auto">
            <a:xfrm>
              <a:off x="28559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0"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 name="Freeform 46">
              <a:extLst>
                <a:ext uri="{FF2B5EF4-FFF2-40B4-BE49-F238E27FC236}">
                  <a16:creationId xmlns:a16="http://schemas.microsoft.com/office/drawing/2014/main" id="{F4BF70B8-9555-C261-D3C1-88BD30FC33CC}"/>
                </a:ext>
              </a:extLst>
            </p:cNvPr>
            <p:cNvSpPr>
              <a:spLocks/>
            </p:cNvSpPr>
            <p:nvPr/>
          </p:nvSpPr>
          <p:spPr bwMode="auto">
            <a:xfrm>
              <a:off x="2947988" y="185738"/>
              <a:ext cx="47625"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 name="Freeform 47">
              <a:extLst>
                <a:ext uri="{FF2B5EF4-FFF2-40B4-BE49-F238E27FC236}">
                  <a16:creationId xmlns:a16="http://schemas.microsoft.com/office/drawing/2014/main" id="{2EFAC510-CEEE-DA5A-FAA3-F170FED7622E}"/>
                </a:ext>
              </a:extLst>
            </p:cNvPr>
            <p:cNvSpPr>
              <a:spLocks noEditPoints="1"/>
            </p:cNvSpPr>
            <p:nvPr/>
          </p:nvSpPr>
          <p:spPr bwMode="auto">
            <a:xfrm>
              <a:off x="2998788" y="185738"/>
              <a:ext cx="74613" cy="85725"/>
            </a:xfrm>
            <a:custGeom>
              <a:avLst/>
              <a:gdLst>
                <a:gd name="T0" fmla="*/ 20 w 90"/>
                <a:gd name="T1" fmla="*/ 56 h 103"/>
                <a:gd name="T2" fmla="*/ 49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49" y="88"/>
                  </a:cubicBezTo>
                  <a:cubicBezTo>
                    <a:pt x="68" y="88"/>
                    <a:pt x="79" y="78"/>
                    <a:pt x="80" y="77"/>
                  </a:cubicBezTo>
                  <a:cubicBezTo>
                    <a:pt x="88" y="89"/>
                    <a:pt x="88" y="89"/>
                    <a:pt x="88" y="89"/>
                  </a:cubicBezTo>
                  <a:cubicBezTo>
                    <a:pt x="88" y="89"/>
                    <a:pt x="74"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8" y="14"/>
                    <a:pt x="20" y="29"/>
                    <a:pt x="19" y="42"/>
                  </a:cubicBezTo>
                  <a:cubicBezTo>
                    <a:pt x="71" y="42"/>
                    <a:pt x="71" y="42"/>
                    <a:pt x="71" y="42"/>
                  </a:cubicBezTo>
                  <a:cubicBezTo>
                    <a:pt x="71"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 name="Freeform 48">
              <a:extLst>
                <a:ext uri="{FF2B5EF4-FFF2-40B4-BE49-F238E27FC236}">
                  <a16:creationId xmlns:a16="http://schemas.microsoft.com/office/drawing/2014/main" id="{9F75901F-04A3-6B7A-4918-99E7F7C4A01F}"/>
                </a:ext>
              </a:extLst>
            </p:cNvPr>
            <p:cNvSpPr>
              <a:spLocks noEditPoints="1"/>
            </p:cNvSpPr>
            <p:nvPr/>
          </p:nvSpPr>
          <p:spPr bwMode="auto">
            <a:xfrm>
              <a:off x="3084513" y="153988"/>
              <a:ext cx="77788" cy="117475"/>
            </a:xfrm>
            <a:custGeom>
              <a:avLst/>
              <a:gdLst>
                <a:gd name="T0" fmla="*/ 78 w 94"/>
                <a:gd name="T1" fmla="*/ 141 h 143"/>
                <a:gd name="T2" fmla="*/ 75 w 94"/>
                <a:gd name="T3" fmla="*/ 125 h 143"/>
                <a:gd name="T4" fmla="*/ 42 w 94"/>
                <a:gd name="T5" fmla="*/ 143 h 143"/>
                <a:gd name="T6" fmla="*/ 0 w 94"/>
                <a:gd name="T7" fmla="*/ 91 h 143"/>
                <a:gd name="T8" fmla="*/ 44 w 94"/>
                <a:gd name="T9" fmla="*/ 40 h 143"/>
                <a:gd name="T10" fmla="*/ 75 w 94"/>
                <a:gd name="T11" fmla="*/ 58 h 143"/>
                <a:gd name="T12" fmla="*/ 75 w 94"/>
                <a:gd name="T13" fmla="*/ 0 h 143"/>
                <a:gd name="T14" fmla="*/ 94 w 94"/>
                <a:gd name="T15" fmla="*/ 0 h 143"/>
                <a:gd name="T16" fmla="*/ 94 w 94"/>
                <a:gd name="T17" fmla="*/ 141 h 143"/>
                <a:gd name="T18" fmla="*/ 78 w 94"/>
                <a:gd name="T19" fmla="*/ 141 h 143"/>
                <a:gd name="T20" fmla="*/ 48 w 94"/>
                <a:gd name="T21" fmla="*/ 54 h 143"/>
                <a:gd name="T22" fmla="*/ 19 w 94"/>
                <a:gd name="T23" fmla="*/ 90 h 143"/>
                <a:gd name="T24" fmla="*/ 47 w 94"/>
                <a:gd name="T25" fmla="*/ 127 h 143"/>
                <a:gd name="T26" fmla="*/ 75 w 94"/>
                <a:gd name="T27" fmla="*/ 90 h 143"/>
                <a:gd name="T28" fmla="*/ 48 w 94"/>
                <a:gd name="T29" fmla="*/ 5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43">
                  <a:moveTo>
                    <a:pt x="78" y="141"/>
                  </a:moveTo>
                  <a:cubicBezTo>
                    <a:pt x="75" y="125"/>
                    <a:pt x="75" y="125"/>
                    <a:pt x="75" y="125"/>
                  </a:cubicBezTo>
                  <a:cubicBezTo>
                    <a:pt x="74" y="126"/>
                    <a:pt x="65" y="143"/>
                    <a:pt x="42" y="143"/>
                  </a:cubicBezTo>
                  <a:cubicBezTo>
                    <a:pt x="16" y="143"/>
                    <a:pt x="0" y="121"/>
                    <a:pt x="0" y="91"/>
                  </a:cubicBezTo>
                  <a:cubicBezTo>
                    <a:pt x="0" y="62"/>
                    <a:pt x="18" y="40"/>
                    <a:pt x="44" y="40"/>
                  </a:cubicBezTo>
                  <a:cubicBezTo>
                    <a:pt x="65" y="40"/>
                    <a:pt x="74" y="56"/>
                    <a:pt x="75" y="58"/>
                  </a:cubicBezTo>
                  <a:cubicBezTo>
                    <a:pt x="75" y="0"/>
                    <a:pt x="75" y="0"/>
                    <a:pt x="75" y="0"/>
                  </a:cubicBezTo>
                  <a:cubicBezTo>
                    <a:pt x="94" y="0"/>
                    <a:pt x="94" y="0"/>
                    <a:pt x="94" y="0"/>
                  </a:cubicBezTo>
                  <a:cubicBezTo>
                    <a:pt x="94" y="141"/>
                    <a:pt x="94" y="141"/>
                    <a:pt x="94" y="141"/>
                  </a:cubicBezTo>
                  <a:cubicBezTo>
                    <a:pt x="78" y="141"/>
                    <a:pt x="78" y="141"/>
                    <a:pt x="78" y="141"/>
                  </a:cubicBezTo>
                  <a:close/>
                  <a:moveTo>
                    <a:pt x="48" y="54"/>
                  </a:moveTo>
                  <a:cubicBezTo>
                    <a:pt x="30" y="54"/>
                    <a:pt x="19" y="71"/>
                    <a:pt x="19" y="90"/>
                  </a:cubicBezTo>
                  <a:cubicBezTo>
                    <a:pt x="19" y="110"/>
                    <a:pt x="29" y="127"/>
                    <a:pt x="47" y="127"/>
                  </a:cubicBezTo>
                  <a:cubicBezTo>
                    <a:pt x="64" y="127"/>
                    <a:pt x="75" y="110"/>
                    <a:pt x="75" y="90"/>
                  </a:cubicBezTo>
                  <a:cubicBezTo>
                    <a:pt x="76" y="71"/>
                    <a:pt x="66" y="54"/>
                    <a:pt x="48"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 name="Freeform 49">
              <a:extLst>
                <a:ext uri="{FF2B5EF4-FFF2-40B4-BE49-F238E27FC236}">
                  <a16:creationId xmlns:a16="http://schemas.microsoft.com/office/drawing/2014/main" id="{746411D7-FE52-9D4A-5F9C-E781E2B0A65A}"/>
                </a:ext>
              </a:extLst>
            </p:cNvPr>
            <p:cNvSpPr>
              <a:spLocks/>
            </p:cNvSpPr>
            <p:nvPr/>
          </p:nvSpPr>
          <p:spPr bwMode="auto">
            <a:xfrm>
              <a:off x="3209926" y="152400"/>
              <a:ext cx="53975" cy="117475"/>
            </a:xfrm>
            <a:custGeom>
              <a:avLst/>
              <a:gdLst>
                <a:gd name="T0" fmla="*/ 61 w 64"/>
                <a:gd name="T1" fmla="*/ 18 h 142"/>
                <a:gd name="T2" fmla="*/ 49 w 64"/>
                <a:gd name="T3" fmla="*/ 15 h 142"/>
                <a:gd name="T4" fmla="*/ 36 w 64"/>
                <a:gd name="T5" fmla="*/ 21 h 142"/>
                <a:gd name="T6" fmla="*/ 34 w 64"/>
                <a:gd name="T7" fmla="*/ 35 h 142"/>
                <a:gd name="T8" fmla="*/ 34 w 64"/>
                <a:gd name="T9" fmla="*/ 43 h 142"/>
                <a:gd name="T10" fmla="*/ 59 w 64"/>
                <a:gd name="T11" fmla="*/ 43 h 142"/>
                <a:gd name="T12" fmla="*/ 59 w 64"/>
                <a:gd name="T13" fmla="*/ 57 h 142"/>
                <a:gd name="T14" fmla="*/ 34 w 64"/>
                <a:gd name="T15" fmla="*/ 57 h 142"/>
                <a:gd name="T16" fmla="*/ 34 w 64"/>
                <a:gd name="T17" fmla="*/ 142 h 142"/>
                <a:gd name="T18" fmla="*/ 15 w 64"/>
                <a:gd name="T19" fmla="*/ 142 h 142"/>
                <a:gd name="T20" fmla="*/ 15 w 64"/>
                <a:gd name="T21" fmla="*/ 57 h 142"/>
                <a:gd name="T22" fmla="*/ 0 w 64"/>
                <a:gd name="T23" fmla="*/ 57 h 142"/>
                <a:gd name="T24" fmla="*/ 0 w 64"/>
                <a:gd name="T25" fmla="*/ 43 h 142"/>
                <a:gd name="T26" fmla="*/ 15 w 64"/>
                <a:gd name="T27" fmla="*/ 43 h 142"/>
                <a:gd name="T28" fmla="*/ 15 w 64"/>
                <a:gd name="T29" fmla="*/ 32 h 142"/>
                <a:gd name="T30" fmla="*/ 22 w 64"/>
                <a:gd name="T31" fmla="*/ 9 h 142"/>
                <a:gd name="T32" fmla="*/ 45 w 64"/>
                <a:gd name="T33" fmla="*/ 0 h 142"/>
                <a:gd name="T34" fmla="*/ 64 w 64"/>
                <a:gd name="T35" fmla="*/ 4 h 142"/>
                <a:gd name="T36" fmla="*/ 61 w 64"/>
                <a:gd name="T37" fmla="*/ 1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 h="142">
                  <a:moveTo>
                    <a:pt x="61" y="18"/>
                  </a:moveTo>
                  <a:cubicBezTo>
                    <a:pt x="61" y="18"/>
                    <a:pt x="55" y="15"/>
                    <a:pt x="49" y="15"/>
                  </a:cubicBezTo>
                  <a:cubicBezTo>
                    <a:pt x="43" y="15"/>
                    <a:pt x="39" y="17"/>
                    <a:pt x="36" y="21"/>
                  </a:cubicBezTo>
                  <a:cubicBezTo>
                    <a:pt x="34" y="24"/>
                    <a:pt x="34" y="29"/>
                    <a:pt x="34" y="35"/>
                  </a:cubicBezTo>
                  <a:cubicBezTo>
                    <a:pt x="34" y="43"/>
                    <a:pt x="34" y="43"/>
                    <a:pt x="34" y="43"/>
                  </a:cubicBezTo>
                  <a:cubicBezTo>
                    <a:pt x="59" y="43"/>
                    <a:pt x="59" y="43"/>
                    <a:pt x="59" y="43"/>
                  </a:cubicBezTo>
                  <a:cubicBezTo>
                    <a:pt x="59" y="57"/>
                    <a:pt x="59" y="57"/>
                    <a:pt x="59" y="57"/>
                  </a:cubicBezTo>
                  <a:cubicBezTo>
                    <a:pt x="34" y="57"/>
                    <a:pt x="34" y="57"/>
                    <a:pt x="34" y="57"/>
                  </a:cubicBezTo>
                  <a:cubicBezTo>
                    <a:pt x="34" y="142"/>
                    <a:pt x="34" y="142"/>
                    <a:pt x="34" y="142"/>
                  </a:cubicBezTo>
                  <a:cubicBezTo>
                    <a:pt x="15" y="142"/>
                    <a:pt x="15" y="142"/>
                    <a:pt x="15" y="142"/>
                  </a:cubicBezTo>
                  <a:cubicBezTo>
                    <a:pt x="15" y="57"/>
                    <a:pt x="15" y="57"/>
                    <a:pt x="15" y="57"/>
                  </a:cubicBezTo>
                  <a:cubicBezTo>
                    <a:pt x="0" y="57"/>
                    <a:pt x="0" y="57"/>
                    <a:pt x="0" y="57"/>
                  </a:cubicBezTo>
                  <a:cubicBezTo>
                    <a:pt x="0" y="43"/>
                    <a:pt x="0" y="43"/>
                    <a:pt x="0" y="43"/>
                  </a:cubicBezTo>
                  <a:cubicBezTo>
                    <a:pt x="15" y="43"/>
                    <a:pt x="15" y="43"/>
                    <a:pt x="15" y="43"/>
                  </a:cubicBezTo>
                  <a:cubicBezTo>
                    <a:pt x="15" y="32"/>
                    <a:pt x="15" y="32"/>
                    <a:pt x="15" y="32"/>
                  </a:cubicBezTo>
                  <a:cubicBezTo>
                    <a:pt x="15" y="21"/>
                    <a:pt x="18" y="14"/>
                    <a:pt x="22" y="9"/>
                  </a:cubicBezTo>
                  <a:cubicBezTo>
                    <a:pt x="27" y="4"/>
                    <a:pt x="34" y="0"/>
                    <a:pt x="45" y="0"/>
                  </a:cubicBezTo>
                  <a:cubicBezTo>
                    <a:pt x="55" y="0"/>
                    <a:pt x="62" y="3"/>
                    <a:pt x="64" y="4"/>
                  </a:cubicBezTo>
                  <a:lnTo>
                    <a:pt x="61"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3" name="Freeform 50">
              <a:extLst>
                <a:ext uri="{FF2B5EF4-FFF2-40B4-BE49-F238E27FC236}">
                  <a16:creationId xmlns:a16="http://schemas.microsoft.com/office/drawing/2014/main" id="{71C2BF5D-0F27-5DC4-E839-53363129AF20}"/>
                </a:ext>
              </a:extLst>
            </p:cNvPr>
            <p:cNvSpPr>
              <a:spLocks/>
            </p:cNvSpPr>
            <p:nvPr/>
          </p:nvSpPr>
          <p:spPr bwMode="auto">
            <a:xfrm>
              <a:off x="3270251" y="185738"/>
              <a:ext cx="46038"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 name="Freeform 51">
              <a:extLst>
                <a:ext uri="{FF2B5EF4-FFF2-40B4-BE49-F238E27FC236}">
                  <a16:creationId xmlns:a16="http://schemas.microsoft.com/office/drawing/2014/main" id="{6AAE8FD2-F294-9C4A-F94A-068B4B7ABCFB}"/>
                </a:ext>
              </a:extLst>
            </p:cNvPr>
            <p:cNvSpPr>
              <a:spLocks noEditPoints="1"/>
            </p:cNvSpPr>
            <p:nvPr/>
          </p:nvSpPr>
          <p:spPr bwMode="auto">
            <a:xfrm>
              <a:off x="3321051" y="185738"/>
              <a:ext cx="79375" cy="85725"/>
            </a:xfrm>
            <a:custGeom>
              <a:avLst/>
              <a:gdLst>
                <a:gd name="T0" fmla="*/ 48 w 96"/>
                <a:gd name="T1" fmla="*/ 102 h 102"/>
                <a:gd name="T2" fmla="*/ 0 w 96"/>
                <a:gd name="T3" fmla="*/ 51 h 102"/>
                <a:gd name="T4" fmla="*/ 48 w 96"/>
                <a:gd name="T5" fmla="*/ 0 h 102"/>
                <a:gd name="T6" fmla="*/ 96 w 96"/>
                <a:gd name="T7" fmla="*/ 51 h 102"/>
                <a:gd name="T8" fmla="*/ 48 w 96"/>
                <a:gd name="T9" fmla="*/ 102 h 102"/>
                <a:gd name="T10" fmla="*/ 48 w 96"/>
                <a:gd name="T11" fmla="*/ 14 h 102"/>
                <a:gd name="T12" fmla="*/ 20 w 96"/>
                <a:gd name="T13" fmla="*/ 51 h 102"/>
                <a:gd name="T14" fmla="*/ 48 w 96"/>
                <a:gd name="T15" fmla="*/ 88 h 102"/>
                <a:gd name="T16" fmla="*/ 77 w 96"/>
                <a:gd name="T17" fmla="*/ 51 h 102"/>
                <a:gd name="T18" fmla="*/ 48 w 96"/>
                <a:gd name="T19" fmla="*/ 14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102">
                  <a:moveTo>
                    <a:pt x="48" y="102"/>
                  </a:moveTo>
                  <a:cubicBezTo>
                    <a:pt x="20" y="102"/>
                    <a:pt x="0" y="82"/>
                    <a:pt x="0" y="51"/>
                  </a:cubicBezTo>
                  <a:cubicBezTo>
                    <a:pt x="0" y="20"/>
                    <a:pt x="20" y="0"/>
                    <a:pt x="48" y="0"/>
                  </a:cubicBezTo>
                  <a:cubicBezTo>
                    <a:pt x="77" y="0"/>
                    <a:pt x="96" y="20"/>
                    <a:pt x="96" y="51"/>
                  </a:cubicBezTo>
                  <a:cubicBezTo>
                    <a:pt x="96" y="82"/>
                    <a:pt x="77" y="102"/>
                    <a:pt x="48" y="102"/>
                  </a:cubicBezTo>
                  <a:close/>
                  <a:moveTo>
                    <a:pt x="48" y="14"/>
                  </a:moveTo>
                  <a:cubicBezTo>
                    <a:pt x="30" y="14"/>
                    <a:pt x="20" y="29"/>
                    <a:pt x="20" y="51"/>
                  </a:cubicBezTo>
                  <a:cubicBezTo>
                    <a:pt x="20" y="72"/>
                    <a:pt x="30" y="88"/>
                    <a:pt x="48" y="88"/>
                  </a:cubicBezTo>
                  <a:cubicBezTo>
                    <a:pt x="67" y="88"/>
                    <a:pt x="77" y="72"/>
                    <a:pt x="77" y="51"/>
                  </a:cubicBezTo>
                  <a:cubicBezTo>
                    <a:pt x="77" y="29"/>
                    <a:pt x="67" y="14"/>
                    <a:pt x="48"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 name="Freeform 52">
              <a:extLst>
                <a:ext uri="{FF2B5EF4-FFF2-40B4-BE49-F238E27FC236}">
                  <a16:creationId xmlns:a16="http://schemas.microsoft.com/office/drawing/2014/main" id="{C590DB0F-DC19-CD6D-2F4D-61479185D8A5}"/>
                </a:ext>
              </a:extLst>
            </p:cNvPr>
            <p:cNvSpPr>
              <a:spLocks/>
            </p:cNvSpPr>
            <p:nvPr/>
          </p:nvSpPr>
          <p:spPr bwMode="auto">
            <a:xfrm>
              <a:off x="3419476" y="185738"/>
              <a:ext cx="117475" cy="84138"/>
            </a:xfrm>
            <a:custGeom>
              <a:avLst/>
              <a:gdLst>
                <a:gd name="T0" fmla="*/ 123 w 142"/>
                <a:gd name="T1" fmla="*/ 101 h 101"/>
                <a:gd name="T2" fmla="*/ 123 w 142"/>
                <a:gd name="T3" fmla="*/ 39 h 101"/>
                <a:gd name="T4" fmla="*/ 106 w 142"/>
                <a:gd name="T5" fmla="*/ 16 h 101"/>
                <a:gd name="T6" fmla="*/ 80 w 142"/>
                <a:gd name="T7" fmla="*/ 41 h 101"/>
                <a:gd name="T8" fmla="*/ 80 w 142"/>
                <a:gd name="T9" fmla="*/ 101 h 101"/>
                <a:gd name="T10" fmla="*/ 62 w 142"/>
                <a:gd name="T11" fmla="*/ 101 h 101"/>
                <a:gd name="T12" fmla="*/ 62 w 142"/>
                <a:gd name="T13" fmla="*/ 39 h 101"/>
                <a:gd name="T14" fmla="*/ 44 w 142"/>
                <a:gd name="T15" fmla="*/ 16 h 101"/>
                <a:gd name="T16" fmla="*/ 19 w 142"/>
                <a:gd name="T17" fmla="*/ 41 h 101"/>
                <a:gd name="T18" fmla="*/ 19 w 142"/>
                <a:gd name="T19" fmla="*/ 101 h 101"/>
                <a:gd name="T20" fmla="*/ 0 w 142"/>
                <a:gd name="T21" fmla="*/ 101 h 101"/>
                <a:gd name="T22" fmla="*/ 0 w 142"/>
                <a:gd name="T23" fmla="*/ 2 h 101"/>
                <a:gd name="T24" fmla="*/ 18 w 142"/>
                <a:gd name="T25" fmla="*/ 2 h 101"/>
                <a:gd name="T26" fmla="*/ 19 w 142"/>
                <a:gd name="T27" fmla="*/ 20 h 101"/>
                <a:gd name="T28" fmla="*/ 51 w 142"/>
                <a:gd name="T29" fmla="*/ 0 h 101"/>
                <a:gd name="T30" fmla="*/ 79 w 142"/>
                <a:gd name="T31" fmla="*/ 21 h 101"/>
                <a:gd name="T32" fmla="*/ 112 w 142"/>
                <a:gd name="T33" fmla="*/ 0 h 101"/>
                <a:gd name="T34" fmla="*/ 142 w 142"/>
                <a:gd name="T35" fmla="*/ 34 h 101"/>
                <a:gd name="T36" fmla="*/ 142 w 142"/>
                <a:gd name="T37" fmla="*/ 101 h 101"/>
                <a:gd name="T38" fmla="*/ 123 w 142"/>
                <a:gd name="T39"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2" h="101">
                  <a:moveTo>
                    <a:pt x="123" y="101"/>
                  </a:moveTo>
                  <a:cubicBezTo>
                    <a:pt x="123" y="39"/>
                    <a:pt x="123" y="39"/>
                    <a:pt x="123" y="39"/>
                  </a:cubicBezTo>
                  <a:cubicBezTo>
                    <a:pt x="123" y="26"/>
                    <a:pt x="120" y="16"/>
                    <a:pt x="106" y="16"/>
                  </a:cubicBezTo>
                  <a:cubicBezTo>
                    <a:pt x="91" y="16"/>
                    <a:pt x="81" y="34"/>
                    <a:pt x="80" y="41"/>
                  </a:cubicBezTo>
                  <a:cubicBezTo>
                    <a:pt x="80" y="101"/>
                    <a:pt x="80" y="101"/>
                    <a:pt x="80" y="101"/>
                  </a:cubicBezTo>
                  <a:cubicBezTo>
                    <a:pt x="62" y="101"/>
                    <a:pt x="62" y="101"/>
                    <a:pt x="62" y="101"/>
                  </a:cubicBezTo>
                  <a:cubicBezTo>
                    <a:pt x="62" y="39"/>
                    <a:pt x="62" y="39"/>
                    <a:pt x="62" y="39"/>
                  </a:cubicBezTo>
                  <a:cubicBezTo>
                    <a:pt x="62" y="26"/>
                    <a:pt x="59" y="16"/>
                    <a:pt x="44" y="16"/>
                  </a:cubicBezTo>
                  <a:cubicBezTo>
                    <a:pt x="30" y="16"/>
                    <a:pt x="20" y="34"/>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5" y="9"/>
                    <a:pt x="37" y="0"/>
                    <a:pt x="51" y="0"/>
                  </a:cubicBezTo>
                  <a:cubicBezTo>
                    <a:pt x="64" y="0"/>
                    <a:pt x="75" y="6"/>
                    <a:pt x="79" y="21"/>
                  </a:cubicBezTo>
                  <a:cubicBezTo>
                    <a:pt x="86" y="9"/>
                    <a:pt x="98" y="0"/>
                    <a:pt x="112" y="0"/>
                  </a:cubicBezTo>
                  <a:cubicBezTo>
                    <a:pt x="128" y="0"/>
                    <a:pt x="142" y="9"/>
                    <a:pt x="142" y="34"/>
                  </a:cubicBezTo>
                  <a:cubicBezTo>
                    <a:pt x="142" y="101"/>
                    <a:pt x="142" y="101"/>
                    <a:pt x="142" y="101"/>
                  </a:cubicBezTo>
                  <a:cubicBezTo>
                    <a:pt x="123" y="101"/>
                    <a:pt x="123" y="101"/>
                    <a:pt x="123"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6" name="Freeform 53">
              <a:extLst>
                <a:ext uri="{FF2B5EF4-FFF2-40B4-BE49-F238E27FC236}">
                  <a16:creationId xmlns:a16="http://schemas.microsoft.com/office/drawing/2014/main" id="{975A0B57-FD60-D7A6-C45A-346EA17AEAA2}"/>
                </a:ext>
              </a:extLst>
            </p:cNvPr>
            <p:cNvSpPr>
              <a:spLocks/>
            </p:cNvSpPr>
            <p:nvPr/>
          </p:nvSpPr>
          <p:spPr bwMode="auto">
            <a:xfrm>
              <a:off x="3594101" y="157163"/>
              <a:ext cx="69850" cy="112713"/>
            </a:xfrm>
            <a:custGeom>
              <a:avLst/>
              <a:gdLst>
                <a:gd name="T0" fmla="*/ 0 w 44"/>
                <a:gd name="T1" fmla="*/ 71 h 71"/>
                <a:gd name="T2" fmla="*/ 0 w 44"/>
                <a:gd name="T3" fmla="*/ 0 h 71"/>
                <a:gd name="T4" fmla="*/ 43 w 44"/>
                <a:gd name="T5" fmla="*/ 0 h 71"/>
                <a:gd name="T6" fmla="*/ 43 w 44"/>
                <a:gd name="T7" fmla="*/ 8 h 71"/>
                <a:gd name="T8" fmla="*/ 10 w 44"/>
                <a:gd name="T9" fmla="*/ 8 h 71"/>
                <a:gd name="T10" fmla="*/ 10 w 44"/>
                <a:gd name="T11" fmla="*/ 29 h 71"/>
                <a:gd name="T12" fmla="*/ 41 w 44"/>
                <a:gd name="T13" fmla="*/ 29 h 71"/>
                <a:gd name="T14" fmla="*/ 41 w 44"/>
                <a:gd name="T15" fmla="*/ 38 h 71"/>
                <a:gd name="T16" fmla="*/ 10 w 44"/>
                <a:gd name="T17" fmla="*/ 38 h 71"/>
                <a:gd name="T18" fmla="*/ 10 w 44"/>
                <a:gd name="T19" fmla="*/ 62 h 71"/>
                <a:gd name="T20" fmla="*/ 44 w 44"/>
                <a:gd name="T21" fmla="*/ 62 h 71"/>
                <a:gd name="T22" fmla="*/ 44 w 44"/>
                <a:gd name="T23" fmla="*/ 71 h 71"/>
                <a:gd name="T24" fmla="*/ 0 w 44"/>
                <a:gd name="T25" fmla="*/ 71 h 71"/>
                <a:gd name="T26" fmla="*/ 0 w 44"/>
                <a:gd name="T27"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71">
                  <a:moveTo>
                    <a:pt x="0" y="71"/>
                  </a:moveTo>
                  <a:lnTo>
                    <a:pt x="0" y="0"/>
                  </a:lnTo>
                  <a:lnTo>
                    <a:pt x="43" y="0"/>
                  </a:lnTo>
                  <a:lnTo>
                    <a:pt x="43" y="8"/>
                  </a:lnTo>
                  <a:lnTo>
                    <a:pt x="10" y="8"/>
                  </a:lnTo>
                  <a:lnTo>
                    <a:pt x="10" y="29"/>
                  </a:lnTo>
                  <a:lnTo>
                    <a:pt x="41" y="29"/>
                  </a:lnTo>
                  <a:lnTo>
                    <a:pt x="41" y="38"/>
                  </a:lnTo>
                  <a:lnTo>
                    <a:pt x="10" y="38"/>
                  </a:lnTo>
                  <a:lnTo>
                    <a:pt x="10" y="62"/>
                  </a:lnTo>
                  <a:lnTo>
                    <a:pt x="44" y="62"/>
                  </a:lnTo>
                  <a:lnTo>
                    <a:pt x="44" y="71"/>
                  </a:lnTo>
                  <a:lnTo>
                    <a:pt x="0" y="71"/>
                  </a:lnTo>
                  <a:lnTo>
                    <a:pt x="0" y="7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7" name="Freeform 54">
              <a:extLst>
                <a:ext uri="{FF2B5EF4-FFF2-40B4-BE49-F238E27FC236}">
                  <a16:creationId xmlns:a16="http://schemas.microsoft.com/office/drawing/2014/main" id="{E8018739-B110-09C4-D3DE-76CFD23BB4E9}"/>
                </a:ext>
              </a:extLst>
            </p:cNvPr>
            <p:cNvSpPr>
              <a:spLocks/>
            </p:cNvSpPr>
            <p:nvPr/>
          </p:nvSpPr>
          <p:spPr bwMode="auto">
            <a:xfrm>
              <a:off x="3671888" y="188913"/>
              <a:ext cx="77788" cy="80963"/>
            </a:xfrm>
            <a:custGeom>
              <a:avLst/>
              <a:gdLst>
                <a:gd name="T0" fmla="*/ 38 w 49"/>
                <a:gd name="T1" fmla="*/ 51 h 51"/>
                <a:gd name="T2" fmla="*/ 24 w 49"/>
                <a:gd name="T3" fmla="*/ 30 h 51"/>
                <a:gd name="T4" fmla="*/ 11 w 49"/>
                <a:gd name="T5" fmla="*/ 51 h 51"/>
                <a:gd name="T6" fmla="*/ 0 w 49"/>
                <a:gd name="T7" fmla="*/ 51 h 51"/>
                <a:gd name="T8" fmla="*/ 18 w 49"/>
                <a:gd name="T9" fmla="*/ 25 h 51"/>
                <a:gd name="T10" fmla="*/ 1 w 49"/>
                <a:gd name="T11" fmla="*/ 0 h 51"/>
                <a:gd name="T12" fmla="*/ 12 w 49"/>
                <a:gd name="T13" fmla="*/ 0 h 51"/>
                <a:gd name="T14" fmla="*/ 25 w 49"/>
                <a:gd name="T15" fmla="*/ 19 h 51"/>
                <a:gd name="T16" fmla="*/ 37 w 49"/>
                <a:gd name="T17" fmla="*/ 0 h 51"/>
                <a:gd name="T18" fmla="*/ 48 w 49"/>
                <a:gd name="T19" fmla="*/ 0 h 51"/>
                <a:gd name="T20" fmla="*/ 30 w 49"/>
                <a:gd name="T21" fmla="*/ 25 h 51"/>
                <a:gd name="T22" fmla="*/ 49 w 49"/>
                <a:gd name="T23" fmla="*/ 51 h 51"/>
                <a:gd name="T24" fmla="*/ 38 w 49"/>
                <a:gd name="T2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1">
                  <a:moveTo>
                    <a:pt x="38" y="51"/>
                  </a:moveTo>
                  <a:lnTo>
                    <a:pt x="24" y="30"/>
                  </a:lnTo>
                  <a:lnTo>
                    <a:pt x="11" y="51"/>
                  </a:lnTo>
                  <a:lnTo>
                    <a:pt x="0" y="51"/>
                  </a:lnTo>
                  <a:lnTo>
                    <a:pt x="18" y="25"/>
                  </a:lnTo>
                  <a:lnTo>
                    <a:pt x="1" y="0"/>
                  </a:lnTo>
                  <a:lnTo>
                    <a:pt x="12" y="0"/>
                  </a:lnTo>
                  <a:lnTo>
                    <a:pt x="25" y="19"/>
                  </a:lnTo>
                  <a:lnTo>
                    <a:pt x="37" y="0"/>
                  </a:lnTo>
                  <a:lnTo>
                    <a:pt x="48" y="0"/>
                  </a:lnTo>
                  <a:lnTo>
                    <a:pt x="30" y="25"/>
                  </a:lnTo>
                  <a:lnTo>
                    <a:pt x="49" y="51"/>
                  </a:lnTo>
                  <a:lnTo>
                    <a:pt x="38"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8" name="Freeform 55">
              <a:extLst>
                <a:ext uri="{FF2B5EF4-FFF2-40B4-BE49-F238E27FC236}">
                  <a16:creationId xmlns:a16="http://schemas.microsoft.com/office/drawing/2014/main" id="{6262A5DA-588E-44E3-D3E5-B27EFDFBA451}"/>
                </a:ext>
              </a:extLst>
            </p:cNvPr>
            <p:cNvSpPr>
              <a:spLocks noEditPoints="1"/>
            </p:cNvSpPr>
            <p:nvPr/>
          </p:nvSpPr>
          <p:spPr bwMode="auto">
            <a:xfrm>
              <a:off x="3763963" y="185738"/>
              <a:ext cx="77788" cy="114300"/>
            </a:xfrm>
            <a:custGeom>
              <a:avLst/>
              <a:gdLst>
                <a:gd name="T0" fmla="*/ 49 w 94"/>
                <a:gd name="T1" fmla="*/ 102 h 136"/>
                <a:gd name="T2" fmla="*/ 18 w 94"/>
                <a:gd name="T3" fmla="*/ 85 h 136"/>
                <a:gd name="T4" fmla="*/ 18 w 94"/>
                <a:gd name="T5" fmla="*/ 136 h 136"/>
                <a:gd name="T6" fmla="*/ 0 w 94"/>
                <a:gd name="T7" fmla="*/ 136 h 136"/>
                <a:gd name="T8" fmla="*/ 0 w 94"/>
                <a:gd name="T9" fmla="*/ 1 h 136"/>
                <a:gd name="T10" fmla="*/ 17 w 94"/>
                <a:gd name="T11" fmla="*/ 1 h 136"/>
                <a:gd name="T12" fmla="*/ 18 w 94"/>
                <a:gd name="T13" fmla="*/ 17 h 136"/>
                <a:gd name="T14" fmla="*/ 51 w 94"/>
                <a:gd name="T15" fmla="*/ 0 h 136"/>
                <a:gd name="T16" fmla="*/ 94 w 94"/>
                <a:gd name="T17" fmla="*/ 51 h 136"/>
                <a:gd name="T18" fmla="*/ 49 w 94"/>
                <a:gd name="T19" fmla="*/ 102 h 136"/>
                <a:gd name="T20" fmla="*/ 46 w 94"/>
                <a:gd name="T21" fmla="*/ 14 h 136"/>
                <a:gd name="T22" fmla="*/ 17 w 94"/>
                <a:gd name="T23" fmla="*/ 50 h 136"/>
                <a:gd name="T24" fmla="*/ 45 w 94"/>
                <a:gd name="T25" fmla="*/ 87 h 136"/>
                <a:gd name="T26" fmla="*/ 74 w 94"/>
                <a:gd name="T27" fmla="*/ 50 h 136"/>
                <a:gd name="T28" fmla="*/ 46 w 94"/>
                <a:gd name="T29" fmla="*/ 1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36">
                  <a:moveTo>
                    <a:pt x="49" y="102"/>
                  </a:moveTo>
                  <a:cubicBezTo>
                    <a:pt x="29" y="102"/>
                    <a:pt x="21" y="89"/>
                    <a:pt x="18" y="85"/>
                  </a:cubicBezTo>
                  <a:cubicBezTo>
                    <a:pt x="18" y="136"/>
                    <a:pt x="18" y="136"/>
                    <a:pt x="18" y="136"/>
                  </a:cubicBezTo>
                  <a:cubicBezTo>
                    <a:pt x="0" y="136"/>
                    <a:pt x="0" y="136"/>
                    <a:pt x="0" y="136"/>
                  </a:cubicBezTo>
                  <a:cubicBezTo>
                    <a:pt x="0" y="1"/>
                    <a:pt x="0" y="1"/>
                    <a:pt x="0" y="1"/>
                  </a:cubicBezTo>
                  <a:cubicBezTo>
                    <a:pt x="17" y="1"/>
                    <a:pt x="17" y="1"/>
                    <a:pt x="17" y="1"/>
                  </a:cubicBezTo>
                  <a:cubicBezTo>
                    <a:pt x="18" y="17"/>
                    <a:pt x="18" y="17"/>
                    <a:pt x="18" y="17"/>
                  </a:cubicBezTo>
                  <a:cubicBezTo>
                    <a:pt x="20" y="15"/>
                    <a:pt x="30" y="0"/>
                    <a:pt x="51" y="0"/>
                  </a:cubicBezTo>
                  <a:cubicBezTo>
                    <a:pt x="78" y="0"/>
                    <a:pt x="94" y="21"/>
                    <a:pt x="94" y="51"/>
                  </a:cubicBezTo>
                  <a:cubicBezTo>
                    <a:pt x="93" y="81"/>
                    <a:pt x="75" y="102"/>
                    <a:pt x="49" y="102"/>
                  </a:cubicBezTo>
                  <a:close/>
                  <a:moveTo>
                    <a:pt x="46" y="14"/>
                  </a:moveTo>
                  <a:cubicBezTo>
                    <a:pt x="29" y="14"/>
                    <a:pt x="17" y="31"/>
                    <a:pt x="17" y="50"/>
                  </a:cubicBezTo>
                  <a:cubicBezTo>
                    <a:pt x="17" y="70"/>
                    <a:pt x="28" y="87"/>
                    <a:pt x="45" y="87"/>
                  </a:cubicBezTo>
                  <a:cubicBezTo>
                    <a:pt x="62" y="87"/>
                    <a:pt x="74" y="70"/>
                    <a:pt x="74" y="50"/>
                  </a:cubicBezTo>
                  <a:cubicBezTo>
                    <a:pt x="74" y="31"/>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9" name="Freeform 56">
              <a:extLst>
                <a:ext uri="{FF2B5EF4-FFF2-40B4-BE49-F238E27FC236}">
                  <a16:creationId xmlns:a16="http://schemas.microsoft.com/office/drawing/2014/main" id="{35512E43-0E79-8BBC-F997-A442D44277DD}"/>
                </a:ext>
              </a:extLst>
            </p:cNvPr>
            <p:cNvSpPr>
              <a:spLocks noEditPoints="1"/>
            </p:cNvSpPr>
            <p:nvPr/>
          </p:nvSpPr>
          <p:spPr bwMode="auto">
            <a:xfrm>
              <a:off x="3852863"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5"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0" name="Freeform 57">
              <a:extLst>
                <a:ext uri="{FF2B5EF4-FFF2-40B4-BE49-F238E27FC236}">
                  <a16:creationId xmlns:a16="http://schemas.microsoft.com/office/drawing/2014/main" id="{FEF6EF1B-2A95-0FAE-281F-3A8B2AACAC0B}"/>
                </a:ext>
              </a:extLst>
            </p:cNvPr>
            <p:cNvSpPr>
              <a:spLocks/>
            </p:cNvSpPr>
            <p:nvPr/>
          </p:nvSpPr>
          <p:spPr bwMode="auto">
            <a:xfrm>
              <a:off x="3946526" y="185738"/>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 name="Freeform 58">
              <a:extLst>
                <a:ext uri="{FF2B5EF4-FFF2-40B4-BE49-F238E27FC236}">
                  <a16:creationId xmlns:a16="http://schemas.microsoft.com/office/drawing/2014/main" id="{AF31A35E-7433-891D-44E8-BEA36D454EE3}"/>
                </a:ext>
              </a:extLst>
            </p:cNvPr>
            <p:cNvSpPr>
              <a:spLocks noEditPoints="1"/>
            </p:cNvSpPr>
            <p:nvPr/>
          </p:nvSpPr>
          <p:spPr bwMode="auto">
            <a:xfrm>
              <a:off x="4005263" y="150813"/>
              <a:ext cx="20638" cy="119063"/>
            </a:xfrm>
            <a:custGeom>
              <a:avLst/>
              <a:gdLst>
                <a:gd name="T0" fmla="*/ 13 w 26"/>
                <a:gd name="T1" fmla="*/ 25 h 144"/>
                <a:gd name="T2" fmla="*/ 0 w 26"/>
                <a:gd name="T3" fmla="*/ 13 h 144"/>
                <a:gd name="T4" fmla="*/ 13 w 26"/>
                <a:gd name="T5" fmla="*/ 0 h 144"/>
                <a:gd name="T6" fmla="*/ 26 w 26"/>
                <a:gd name="T7" fmla="*/ 12 h 144"/>
                <a:gd name="T8" fmla="*/ 13 w 26"/>
                <a:gd name="T9" fmla="*/ 25 h 144"/>
                <a:gd name="T10" fmla="*/ 3 w 26"/>
                <a:gd name="T11" fmla="*/ 144 h 144"/>
                <a:gd name="T12" fmla="*/ 3 w 26"/>
                <a:gd name="T13" fmla="*/ 45 h 144"/>
                <a:gd name="T14" fmla="*/ 22 w 26"/>
                <a:gd name="T15" fmla="*/ 45 h 144"/>
                <a:gd name="T16" fmla="*/ 22 w 26"/>
                <a:gd name="T17" fmla="*/ 144 h 144"/>
                <a:gd name="T18" fmla="*/ 3 w 26"/>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4">
                  <a:moveTo>
                    <a:pt x="13" y="25"/>
                  </a:moveTo>
                  <a:cubicBezTo>
                    <a:pt x="6" y="25"/>
                    <a:pt x="0" y="20"/>
                    <a:pt x="0" y="13"/>
                  </a:cubicBezTo>
                  <a:cubicBezTo>
                    <a:pt x="0" y="6"/>
                    <a:pt x="6" y="0"/>
                    <a:pt x="13" y="0"/>
                  </a:cubicBezTo>
                  <a:cubicBezTo>
                    <a:pt x="20" y="0"/>
                    <a:pt x="26" y="6"/>
                    <a:pt x="26" y="12"/>
                  </a:cubicBezTo>
                  <a:cubicBezTo>
                    <a:pt x="26" y="19"/>
                    <a:pt x="20" y="25"/>
                    <a:pt x="13"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2" name="Freeform 59">
              <a:extLst>
                <a:ext uri="{FF2B5EF4-FFF2-40B4-BE49-F238E27FC236}">
                  <a16:creationId xmlns:a16="http://schemas.microsoft.com/office/drawing/2014/main" id="{011AEB08-8C96-F19B-82E4-848E1AED67AD}"/>
                </a:ext>
              </a:extLst>
            </p:cNvPr>
            <p:cNvSpPr>
              <a:spLocks noEditPoints="1"/>
            </p:cNvSpPr>
            <p:nvPr/>
          </p:nvSpPr>
          <p:spPr bwMode="auto">
            <a:xfrm>
              <a:off x="4041776"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 name="Freeform 60">
              <a:extLst>
                <a:ext uri="{FF2B5EF4-FFF2-40B4-BE49-F238E27FC236}">
                  <a16:creationId xmlns:a16="http://schemas.microsoft.com/office/drawing/2014/main" id="{131EA098-7609-E572-FDAB-89536CA9855D}"/>
                </a:ext>
              </a:extLst>
            </p:cNvPr>
            <p:cNvSpPr>
              <a:spLocks/>
            </p:cNvSpPr>
            <p:nvPr/>
          </p:nvSpPr>
          <p:spPr bwMode="auto">
            <a:xfrm>
              <a:off x="4135438" y="185738"/>
              <a:ext cx="69850" cy="84138"/>
            </a:xfrm>
            <a:custGeom>
              <a:avLst/>
              <a:gdLst>
                <a:gd name="T0" fmla="*/ 65 w 84"/>
                <a:gd name="T1" fmla="*/ 101 h 101"/>
                <a:gd name="T2" fmla="*/ 65 w 84"/>
                <a:gd name="T3" fmla="*/ 41 h 101"/>
                <a:gd name="T4" fmla="*/ 45 w 84"/>
                <a:gd name="T5" fmla="*/ 16 h 101"/>
                <a:gd name="T6" fmla="*/ 19 w 84"/>
                <a:gd name="T7" fmla="*/ 41 h 101"/>
                <a:gd name="T8" fmla="*/ 19 w 84"/>
                <a:gd name="T9" fmla="*/ 101 h 101"/>
                <a:gd name="T10" fmla="*/ 0 w 84"/>
                <a:gd name="T11" fmla="*/ 101 h 101"/>
                <a:gd name="T12" fmla="*/ 0 w 84"/>
                <a:gd name="T13" fmla="*/ 2 h 101"/>
                <a:gd name="T14" fmla="*/ 18 w 84"/>
                <a:gd name="T15" fmla="*/ 2 h 101"/>
                <a:gd name="T16" fmla="*/ 19 w 84"/>
                <a:gd name="T17" fmla="*/ 20 h 101"/>
                <a:gd name="T18" fmla="*/ 52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1"/>
                    <a:pt x="65" y="41"/>
                    <a:pt x="65" y="41"/>
                  </a:cubicBezTo>
                  <a:cubicBezTo>
                    <a:pt x="65" y="26"/>
                    <a:pt x="60" y="16"/>
                    <a:pt x="45" y="16"/>
                  </a:cubicBezTo>
                  <a:cubicBezTo>
                    <a:pt x="30" y="16"/>
                    <a:pt x="21" y="32"/>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2"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4" name="Freeform 61">
              <a:extLst>
                <a:ext uri="{FF2B5EF4-FFF2-40B4-BE49-F238E27FC236}">
                  <a16:creationId xmlns:a16="http://schemas.microsoft.com/office/drawing/2014/main" id="{8CB86734-E125-A2B2-51F8-7EC52DBF269F}"/>
                </a:ext>
              </a:extLst>
            </p:cNvPr>
            <p:cNvSpPr>
              <a:spLocks/>
            </p:cNvSpPr>
            <p:nvPr/>
          </p:nvSpPr>
          <p:spPr bwMode="auto">
            <a:xfrm>
              <a:off x="4221163" y="185738"/>
              <a:ext cx="71438" cy="85725"/>
            </a:xfrm>
            <a:custGeom>
              <a:avLst/>
              <a:gdLst>
                <a:gd name="T0" fmla="*/ 76 w 86"/>
                <a:gd name="T1" fmla="*/ 28 h 103"/>
                <a:gd name="T2" fmla="*/ 51 w 86"/>
                <a:gd name="T3" fmla="*/ 15 h 103"/>
                <a:gd name="T4" fmla="*/ 20 w 86"/>
                <a:gd name="T5" fmla="*/ 51 h 103"/>
                <a:gd name="T6" fmla="*/ 50 w 86"/>
                <a:gd name="T7" fmla="*/ 86 h 103"/>
                <a:gd name="T8" fmla="*/ 76 w 86"/>
                <a:gd name="T9" fmla="*/ 73 h 103"/>
                <a:gd name="T10" fmla="*/ 86 w 86"/>
                <a:gd name="T11" fmla="*/ 85 h 103"/>
                <a:gd name="T12" fmla="*/ 47 w 86"/>
                <a:gd name="T13" fmla="*/ 103 h 103"/>
                <a:gd name="T14" fmla="*/ 0 w 86"/>
                <a:gd name="T15" fmla="*/ 51 h 103"/>
                <a:gd name="T16" fmla="*/ 48 w 86"/>
                <a:gd name="T17" fmla="*/ 0 h 103"/>
                <a:gd name="T18" fmla="*/ 85 w 86"/>
                <a:gd name="T19" fmla="*/ 17 h 103"/>
                <a:gd name="T20" fmla="*/ 76 w 86"/>
                <a:gd name="T21" fmla="*/ 28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6" h="103">
                  <a:moveTo>
                    <a:pt x="76" y="28"/>
                  </a:moveTo>
                  <a:cubicBezTo>
                    <a:pt x="76" y="28"/>
                    <a:pt x="67" y="15"/>
                    <a:pt x="51" y="15"/>
                  </a:cubicBezTo>
                  <a:cubicBezTo>
                    <a:pt x="34" y="15"/>
                    <a:pt x="20" y="27"/>
                    <a:pt x="20" y="51"/>
                  </a:cubicBezTo>
                  <a:cubicBezTo>
                    <a:pt x="20" y="75"/>
                    <a:pt x="34" y="86"/>
                    <a:pt x="50" y="86"/>
                  </a:cubicBezTo>
                  <a:cubicBezTo>
                    <a:pt x="66" y="86"/>
                    <a:pt x="76" y="74"/>
                    <a:pt x="76" y="73"/>
                  </a:cubicBezTo>
                  <a:cubicBezTo>
                    <a:pt x="86" y="85"/>
                    <a:pt x="86" y="85"/>
                    <a:pt x="86" y="85"/>
                  </a:cubicBezTo>
                  <a:cubicBezTo>
                    <a:pt x="85" y="86"/>
                    <a:pt x="74" y="103"/>
                    <a:pt x="47" y="103"/>
                  </a:cubicBezTo>
                  <a:cubicBezTo>
                    <a:pt x="21" y="103"/>
                    <a:pt x="0" y="83"/>
                    <a:pt x="0" y="51"/>
                  </a:cubicBezTo>
                  <a:cubicBezTo>
                    <a:pt x="0" y="19"/>
                    <a:pt x="22" y="0"/>
                    <a:pt x="48" y="0"/>
                  </a:cubicBezTo>
                  <a:cubicBezTo>
                    <a:pt x="74" y="0"/>
                    <a:pt x="84" y="16"/>
                    <a:pt x="85" y="17"/>
                  </a:cubicBezTo>
                  <a:lnTo>
                    <a:pt x="76"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 name="Freeform 62">
              <a:extLst>
                <a:ext uri="{FF2B5EF4-FFF2-40B4-BE49-F238E27FC236}">
                  <a16:creationId xmlns:a16="http://schemas.microsoft.com/office/drawing/2014/main" id="{E2BA6FAC-BC0B-955C-76C2-7569276E7C26}"/>
                </a:ext>
              </a:extLst>
            </p:cNvPr>
            <p:cNvSpPr>
              <a:spLocks noEditPoints="1"/>
            </p:cNvSpPr>
            <p:nvPr/>
          </p:nvSpPr>
          <p:spPr bwMode="auto">
            <a:xfrm>
              <a:off x="43037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1"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 name="Rectangle 63">
              <a:extLst>
                <a:ext uri="{FF2B5EF4-FFF2-40B4-BE49-F238E27FC236}">
                  <a16:creationId xmlns:a16="http://schemas.microsoft.com/office/drawing/2014/main" id="{8B1668FC-ED11-4E5F-5CD7-B8AECBE72E88}"/>
                </a:ext>
              </a:extLst>
            </p:cNvPr>
            <p:cNvSpPr>
              <a:spLocks noChangeArrowheads="1"/>
            </p:cNvSpPr>
            <p:nvPr/>
          </p:nvSpPr>
          <p:spPr bwMode="auto">
            <a:xfrm>
              <a:off x="2271713" y="-269875"/>
              <a:ext cx="12700" cy="7731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 name="Oval 64">
              <a:extLst>
                <a:ext uri="{FF2B5EF4-FFF2-40B4-BE49-F238E27FC236}">
                  <a16:creationId xmlns:a16="http://schemas.microsoft.com/office/drawing/2014/main" id="{E764F59C-9348-969F-DC4C-91400D94748F}"/>
                </a:ext>
              </a:extLst>
            </p:cNvPr>
            <p:cNvSpPr>
              <a:spLocks noChangeArrowheads="1"/>
            </p:cNvSpPr>
            <p:nvPr/>
          </p:nvSpPr>
          <p:spPr bwMode="auto">
            <a:xfrm>
              <a:off x="911226" y="-279400"/>
              <a:ext cx="119063" cy="1206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8" name="Oval 65">
              <a:extLst>
                <a:ext uri="{FF2B5EF4-FFF2-40B4-BE49-F238E27FC236}">
                  <a16:creationId xmlns:a16="http://schemas.microsoft.com/office/drawing/2014/main" id="{0C6CC64C-557B-7855-41F2-B4CCE30CCF03}"/>
                </a:ext>
              </a:extLst>
            </p:cNvPr>
            <p:cNvSpPr>
              <a:spLocks noChangeArrowheads="1"/>
            </p:cNvSpPr>
            <p:nvPr/>
          </p:nvSpPr>
          <p:spPr bwMode="auto">
            <a:xfrm>
              <a:off x="752476" y="-269875"/>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9" name="Oval 66">
              <a:extLst>
                <a:ext uri="{FF2B5EF4-FFF2-40B4-BE49-F238E27FC236}">
                  <a16:creationId xmlns:a16="http://schemas.microsoft.com/office/drawing/2014/main" id="{6F43F3D1-B8CB-54F6-36F7-16314257D69B}"/>
                </a:ext>
              </a:extLst>
            </p:cNvPr>
            <p:cNvSpPr>
              <a:spLocks noChangeArrowheads="1"/>
            </p:cNvSpPr>
            <p:nvPr/>
          </p:nvSpPr>
          <p:spPr bwMode="auto">
            <a:xfrm>
              <a:off x="919163" y="-103188"/>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0" name="Oval 67">
              <a:extLst>
                <a:ext uri="{FF2B5EF4-FFF2-40B4-BE49-F238E27FC236}">
                  <a16:creationId xmlns:a16="http://schemas.microsoft.com/office/drawing/2014/main" id="{92E571BB-D352-2156-6D4A-C44BE8B1DEC3}"/>
                </a:ext>
              </a:extLst>
            </p:cNvPr>
            <p:cNvSpPr>
              <a:spLocks noChangeArrowheads="1"/>
            </p:cNvSpPr>
            <p:nvPr/>
          </p:nvSpPr>
          <p:spPr bwMode="auto">
            <a:xfrm>
              <a:off x="927101" y="53975"/>
              <a:ext cx="85725"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1" name="Oval 68">
              <a:extLst>
                <a:ext uri="{FF2B5EF4-FFF2-40B4-BE49-F238E27FC236}">
                  <a16:creationId xmlns:a16="http://schemas.microsoft.com/office/drawing/2014/main" id="{7A8957F8-68A4-3EE6-C67A-79E4C3B0E740}"/>
                </a:ext>
              </a:extLst>
            </p:cNvPr>
            <p:cNvSpPr>
              <a:spLocks noChangeArrowheads="1"/>
            </p:cNvSpPr>
            <p:nvPr/>
          </p:nvSpPr>
          <p:spPr bwMode="auto">
            <a:xfrm>
              <a:off x="760413" y="-95250"/>
              <a:ext cx="87313"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2" name="Oval 69">
              <a:extLst>
                <a:ext uri="{FF2B5EF4-FFF2-40B4-BE49-F238E27FC236}">
                  <a16:creationId xmlns:a16="http://schemas.microsoft.com/office/drawing/2014/main" id="{E37C8ED8-118C-127C-C8D8-93DB49103625}"/>
                </a:ext>
              </a:extLst>
            </p:cNvPr>
            <p:cNvSpPr>
              <a:spLocks noChangeArrowheads="1"/>
            </p:cNvSpPr>
            <p:nvPr/>
          </p:nvSpPr>
          <p:spPr bwMode="auto">
            <a:xfrm>
              <a:off x="611188" y="-261938"/>
              <a:ext cx="85725"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 name="TextBox 2">
            <a:extLst>
              <a:ext uri="{FF2B5EF4-FFF2-40B4-BE49-F238E27FC236}">
                <a16:creationId xmlns:a16="http://schemas.microsoft.com/office/drawing/2014/main" id="{2CDAAB41-4F5B-0002-62E7-0314002034DE}"/>
              </a:ext>
            </a:extLst>
          </p:cNvPr>
          <p:cNvSpPr txBox="1"/>
          <p:nvPr userDrawn="1"/>
        </p:nvSpPr>
        <p:spPr>
          <a:xfrm>
            <a:off x="1516830" y="6334188"/>
            <a:ext cx="5719046" cy="153888"/>
          </a:xfrm>
          <a:prstGeom prst="rect">
            <a:avLst/>
          </a:prstGeom>
          <a:noFill/>
        </p:spPr>
        <p:txBody>
          <a:bodyPr wrap="square" lIns="0" tIns="0" rIns="0" bIns="0" rtlCol="0">
            <a:spAutoFit/>
          </a:bodyPr>
          <a:lstStyle/>
          <a:p>
            <a:pPr algn="ctr"/>
            <a:r>
              <a:rPr lang="en-US" sz="1000" dirty="0">
                <a:solidFill>
                  <a:schemeClr val="bg1"/>
                </a:solidFill>
              </a:rPr>
              <a:t>Includes content supplied by Sales Benchmark Index; Copyright © Sales Benchmark Index, 2024</a:t>
            </a:r>
          </a:p>
        </p:txBody>
      </p:sp>
    </p:spTree>
    <p:extLst>
      <p:ext uri="{BB962C8B-B14F-4D97-AF65-F5344CB8AC3E}">
        <p14:creationId xmlns:p14="http://schemas.microsoft.com/office/powerpoint/2010/main" val="25429551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oleObject" Target="../embeddings/oleObject1.bin"/><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ags" Target="../tags/tag1.xml"/><Relationship Id="rId30"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18" Type="http://schemas.openxmlformats.org/officeDocument/2006/relationships/slideLayout" Target="../slideLayouts/slideLayout43.xml"/><Relationship Id="rId26" Type="http://schemas.openxmlformats.org/officeDocument/2006/relationships/theme" Target="../theme/theme2.xml"/><Relationship Id="rId3" Type="http://schemas.openxmlformats.org/officeDocument/2006/relationships/slideLayout" Target="../slideLayouts/slideLayout28.xml"/><Relationship Id="rId21" Type="http://schemas.openxmlformats.org/officeDocument/2006/relationships/slideLayout" Target="../slideLayouts/slideLayout46.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17" Type="http://schemas.openxmlformats.org/officeDocument/2006/relationships/slideLayout" Target="../slideLayouts/slideLayout42.xml"/><Relationship Id="rId25" Type="http://schemas.openxmlformats.org/officeDocument/2006/relationships/slideLayout" Target="../slideLayouts/slideLayout50.xml"/><Relationship Id="rId2" Type="http://schemas.openxmlformats.org/officeDocument/2006/relationships/slideLayout" Target="../slideLayouts/slideLayout27.xml"/><Relationship Id="rId16" Type="http://schemas.openxmlformats.org/officeDocument/2006/relationships/slideLayout" Target="../slideLayouts/slideLayout41.xml"/><Relationship Id="rId20" Type="http://schemas.openxmlformats.org/officeDocument/2006/relationships/slideLayout" Target="../slideLayouts/slideLayout45.xml"/><Relationship Id="rId29" Type="http://schemas.openxmlformats.org/officeDocument/2006/relationships/image" Target="../media/image1.emf"/><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24" Type="http://schemas.openxmlformats.org/officeDocument/2006/relationships/slideLayout" Target="../slideLayouts/slideLayout49.xml"/><Relationship Id="rId5" Type="http://schemas.openxmlformats.org/officeDocument/2006/relationships/slideLayout" Target="../slideLayouts/slideLayout30.xml"/><Relationship Id="rId15" Type="http://schemas.openxmlformats.org/officeDocument/2006/relationships/slideLayout" Target="../slideLayouts/slideLayout40.xml"/><Relationship Id="rId23" Type="http://schemas.openxmlformats.org/officeDocument/2006/relationships/slideLayout" Target="../slideLayouts/slideLayout48.xml"/><Relationship Id="rId28" Type="http://schemas.openxmlformats.org/officeDocument/2006/relationships/oleObject" Target="../embeddings/oleObject27.bin"/><Relationship Id="rId10" Type="http://schemas.openxmlformats.org/officeDocument/2006/relationships/slideLayout" Target="../slideLayouts/slideLayout35.xml"/><Relationship Id="rId19" Type="http://schemas.openxmlformats.org/officeDocument/2006/relationships/slideLayout" Target="../slideLayouts/slideLayout44.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 Id="rId22" Type="http://schemas.openxmlformats.org/officeDocument/2006/relationships/slideLayout" Target="../slideLayouts/slideLayout47.xml"/><Relationship Id="rId27" Type="http://schemas.openxmlformats.org/officeDocument/2006/relationships/tags" Target="../tags/tag27.xml"/><Relationship Id="rId30"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B38E2F1A-B34E-D69C-A57E-330971B04075}"/>
              </a:ext>
            </a:extLst>
          </p:cNvPr>
          <p:cNvGraphicFramePr>
            <a:graphicFrameLocks noChangeAspect="1"/>
          </p:cNvGraphicFramePr>
          <p:nvPr>
            <p:custDataLst>
              <p:tags r:id="rId27"/>
            </p:custDataLst>
            <p:extLst>
              <p:ext uri="{D42A27DB-BD31-4B8C-83A1-F6EECF244321}">
                <p14:modId xmlns:p14="http://schemas.microsoft.com/office/powerpoint/2010/main" val="218310946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28" imgW="410" imgH="409" progId="TCLayout.ActiveDocument.1">
                  <p:embed/>
                </p:oleObj>
              </mc:Choice>
              <mc:Fallback>
                <p:oleObj name="think-cell Slide" r:id="rId28" imgW="410" imgH="409" progId="TCLayout.ActiveDocument.1">
                  <p:embed/>
                  <p:pic>
                    <p:nvPicPr>
                      <p:cNvPr id="9" name="Object 8" hidden="1">
                        <a:extLst>
                          <a:ext uri="{FF2B5EF4-FFF2-40B4-BE49-F238E27FC236}">
                            <a16:creationId xmlns:a16="http://schemas.microsoft.com/office/drawing/2014/main" id="{B38E2F1A-B34E-D69C-A57E-330971B04075}"/>
                          </a:ext>
                        </a:extLst>
                      </p:cNvPr>
                      <p:cNvPicPr/>
                      <p:nvPr/>
                    </p:nvPicPr>
                    <p:blipFill>
                      <a:blip r:embed="rId29"/>
                      <a:stretch>
                        <a:fillRect/>
                      </a:stretch>
                    </p:blipFill>
                    <p:spPr>
                      <a:xfrm>
                        <a:off x="1588" y="1588"/>
                        <a:ext cx="1588" cy="1588"/>
                      </a:xfrm>
                      <a:prstGeom prst="rect">
                        <a:avLst/>
                      </a:prstGeom>
                    </p:spPr>
                  </p:pic>
                </p:oleObj>
              </mc:Fallback>
            </mc:AlternateContent>
          </a:graphicData>
        </a:graphic>
      </p:graphicFrame>
      <p:sp>
        <p:nvSpPr>
          <p:cNvPr id="2" name="Title Placeholder 1">
            <a:extLst>
              <a:ext uri="{FF2B5EF4-FFF2-40B4-BE49-F238E27FC236}">
                <a16:creationId xmlns:a16="http://schemas.microsoft.com/office/drawing/2014/main" id="{A89C0743-AA73-0840-B62D-0DD1135607D8}"/>
              </a:ext>
            </a:extLst>
          </p:cNvPr>
          <p:cNvSpPr>
            <a:spLocks noGrp="1"/>
          </p:cNvSpPr>
          <p:nvPr>
            <p:ph type="title"/>
          </p:nvPr>
        </p:nvSpPr>
        <p:spPr>
          <a:xfrm>
            <a:off x="609600" y="37589"/>
            <a:ext cx="10962290" cy="767853"/>
          </a:xfrm>
          <a:prstGeom prst="rect">
            <a:avLst/>
          </a:prstGeom>
        </p:spPr>
        <p:txBody>
          <a:bodyPr vert="horz" lIns="91440" tIns="0" rIns="91440" bIns="0" rtlCol="0" anchor="b">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7B93CF6-2309-4345-AA1D-B104C260F806}"/>
              </a:ext>
            </a:extLst>
          </p:cNvPr>
          <p:cNvSpPr>
            <a:spLocks noGrp="1"/>
          </p:cNvSpPr>
          <p:nvPr>
            <p:ph type="body" idx="1"/>
          </p:nvPr>
        </p:nvSpPr>
        <p:spPr>
          <a:xfrm>
            <a:off x="609600" y="1608083"/>
            <a:ext cx="10962290" cy="456411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2" name="Straight Connector 11">
            <a:extLst>
              <a:ext uri="{FF2B5EF4-FFF2-40B4-BE49-F238E27FC236}">
                <a16:creationId xmlns:a16="http://schemas.microsoft.com/office/drawing/2014/main" id="{528CDE71-B946-DC7D-EEDB-2B57293F9294}"/>
              </a:ext>
            </a:extLst>
          </p:cNvPr>
          <p:cNvCxnSpPr>
            <a:cxnSpLocks/>
          </p:cNvCxnSpPr>
          <p:nvPr/>
        </p:nvCxnSpPr>
        <p:spPr>
          <a:xfrm>
            <a:off x="576393" y="-1905"/>
            <a:ext cx="0" cy="846841"/>
          </a:xfrm>
          <a:prstGeom prst="line">
            <a:avLst/>
          </a:prstGeom>
          <a:ln w="63500" cap="flat" cmpd="sng" algn="ctr">
            <a:solidFill>
              <a:schemeClr val="accent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25AB39C8-5319-0E6E-2410-4700706DC186}"/>
              </a:ext>
            </a:extLst>
          </p:cNvPr>
          <p:cNvSpPr txBox="1"/>
          <p:nvPr/>
        </p:nvSpPr>
        <p:spPr>
          <a:xfrm>
            <a:off x="11267590" y="6447560"/>
            <a:ext cx="304300" cy="169277"/>
          </a:xfrm>
          <a:prstGeom prst="rect">
            <a:avLst/>
          </a:prstGeom>
          <a:noFill/>
        </p:spPr>
        <p:txBody>
          <a:bodyPr wrap="square" lIns="0" tIns="0" rIns="0" bIns="0" rtlCol="0" anchor="ctr">
            <a:spAutoFit/>
          </a:bodyPr>
          <a:lstStyle/>
          <a:p>
            <a:pPr algn="r"/>
            <a:fld id="{DA4F3246-57E6-4D23-B4C0-B33CEEC38083}" type="slidenum">
              <a:rPr lang="en-US" sz="1100" smtClean="0">
                <a:solidFill>
                  <a:schemeClr val="tx1"/>
                </a:solidFill>
              </a:rPr>
              <a:pPr algn="r"/>
              <a:t>‹#›</a:t>
            </a:fld>
            <a:endParaRPr lang="en-US" sz="1100" dirty="0">
              <a:solidFill>
                <a:schemeClr val="tx1"/>
              </a:solidFill>
            </a:endParaRPr>
          </a:p>
        </p:txBody>
      </p:sp>
      <p:pic>
        <p:nvPicPr>
          <p:cNvPr id="33" name="Picture 32" descr="Logo&#10;&#10;Description automatically generated">
            <a:extLst>
              <a:ext uri="{FF2B5EF4-FFF2-40B4-BE49-F238E27FC236}">
                <a16:creationId xmlns:a16="http://schemas.microsoft.com/office/drawing/2014/main" id="{413FB830-EF07-2827-2E9A-C62AEEB66DF9}"/>
              </a:ext>
            </a:extLst>
          </p:cNvPr>
          <p:cNvPicPr>
            <a:picLocks noChangeAspect="1"/>
          </p:cNvPicPr>
          <p:nvPr/>
        </p:nvPicPr>
        <p:blipFill>
          <a:blip r:embed="rId30" cstate="email">
            <a:extLst>
              <a:ext uri="{28A0092B-C50C-407E-A947-70E740481C1C}">
                <a14:useLocalDpi xmlns:a14="http://schemas.microsoft.com/office/drawing/2010/main"/>
              </a:ext>
            </a:extLst>
          </a:blip>
          <a:stretch>
            <a:fillRect/>
          </a:stretch>
        </p:blipFill>
        <p:spPr>
          <a:xfrm>
            <a:off x="620110" y="6400942"/>
            <a:ext cx="620111" cy="262514"/>
          </a:xfrm>
          <a:prstGeom prst="rect">
            <a:avLst/>
          </a:prstGeom>
        </p:spPr>
      </p:pic>
      <p:sp>
        <p:nvSpPr>
          <p:cNvPr id="4" name="Footer Placeholder 3">
            <a:extLst>
              <a:ext uri="{FF2B5EF4-FFF2-40B4-BE49-F238E27FC236}">
                <a16:creationId xmlns:a16="http://schemas.microsoft.com/office/drawing/2014/main" id="{00E893C4-3B90-E1F1-32DC-B0057DB39E54}"/>
              </a:ext>
            </a:extLst>
          </p:cNvPr>
          <p:cNvSpPr>
            <a:spLocks noGrp="1"/>
          </p:cNvSpPr>
          <p:nvPr>
            <p:ph type="ftr" sz="quarter" idx="3"/>
          </p:nvPr>
        </p:nvSpPr>
        <p:spPr>
          <a:xfrm>
            <a:off x="1526308" y="6349636"/>
            <a:ext cx="6398491" cy="365125"/>
          </a:xfrm>
          <a:prstGeom prst="rect">
            <a:avLst/>
          </a:prstGeom>
        </p:spPr>
        <p:txBody>
          <a:bodyPr vert="horz" lIns="91440" tIns="45720" rIns="91440" bIns="45720" rtlCol="0" anchor="ctr"/>
          <a:lstStyle>
            <a:lvl1pPr algn="l">
              <a:defRPr sz="800" i="1">
                <a:solidFill>
                  <a:schemeClr val="tx1"/>
                </a:solidFill>
                <a:latin typeface="+mj-lt"/>
              </a:defRPr>
            </a:lvl1pPr>
          </a:lstStyle>
          <a:p>
            <a:r>
              <a:rPr lang="en-US" dirty="0"/>
              <a:t>Source:</a:t>
            </a:r>
          </a:p>
          <a:p>
            <a:r>
              <a:rPr lang="en-US" dirty="0"/>
              <a:t>Notes:</a:t>
            </a:r>
          </a:p>
        </p:txBody>
      </p:sp>
      <p:sp>
        <p:nvSpPr>
          <p:cNvPr id="5" name="TextBox 4">
            <a:extLst>
              <a:ext uri="{FF2B5EF4-FFF2-40B4-BE49-F238E27FC236}">
                <a16:creationId xmlns:a16="http://schemas.microsoft.com/office/drawing/2014/main" id="{D2F644A6-12F2-3B17-6083-EE09484EBFF5}"/>
              </a:ext>
            </a:extLst>
          </p:cNvPr>
          <p:cNvSpPr txBox="1"/>
          <p:nvPr userDrawn="1"/>
        </p:nvSpPr>
        <p:spPr>
          <a:xfrm>
            <a:off x="6856733" y="6697300"/>
            <a:ext cx="4715158" cy="92333"/>
          </a:xfrm>
          <a:prstGeom prst="rect">
            <a:avLst/>
          </a:prstGeom>
          <a:noFill/>
        </p:spPr>
        <p:txBody>
          <a:bodyPr wrap="square" lIns="0" tIns="0" rIns="0" bIns="0" rtlCol="0">
            <a:spAutoFit/>
          </a:bodyPr>
          <a:lstStyle/>
          <a:p>
            <a:pPr algn="r"/>
            <a:r>
              <a:rPr lang="en-US" sz="600" dirty="0">
                <a:solidFill>
                  <a:srgbClr val="A0A0A0"/>
                </a:solidFill>
              </a:rPr>
              <a:t>Includes content supplied by Sales Benchmark Index; Copyright © Sales Benchmark Index, 2024</a:t>
            </a:r>
          </a:p>
        </p:txBody>
      </p:sp>
    </p:spTree>
    <p:extLst>
      <p:ext uri="{BB962C8B-B14F-4D97-AF65-F5344CB8AC3E}">
        <p14:creationId xmlns:p14="http://schemas.microsoft.com/office/powerpoint/2010/main" val="3939428535"/>
      </p:ext>
    </p:extLst>
  </p:cSld>
  <p:clrMap bg1="lt1" tx1="dk1" bg2="lt2" tx2="dk2" accent1="accent1" accent2="accent2" accent3="accent3" accent4="accent4" accent5="accent5" accent6="accent6" hlink="hlink" folHlink="folHlink"/>
  <p:sldLayoutIdLst>
    <p:sldLayoutId id="2147483688" r:id="rId1"/>
    <p:sldLayoutId id="2147483717" r:id="rId2"/>
    <p:sldLayoutId id="2147483718" r:id="rId3"/>
    <p:sldLayoutId id="2147483691" r:id="rId4"/>
    <p:sldLayoutId id="2147483692" r:id="rId5"/>
    <p:sldLayoutId id="2147483716" r:id="rId6"/>
    <p:sldLayoutId id="2147483660" r:id="rId7"/>
    <p:sldLayoutId id="2147483675" r:id="rId8"/>
    <p:sldLayoutId id="2147483681" r:id="rId9"/>
    <p:sldLayoutId id="2147483726" r:id="rId10"/>
    <p:sldLayoutId id="2147483727" r:id="rId11"/>
    <p:sldLayoutId id="2147483723" r:id="rId12"/>
    <p:sldLayoutId id="2147483724" r:id="rId13"/>
    <p:sldLayoutId id="2147483725" r:id="rId14"/>
    <p:sldLayoutId id="2147483721" r:id="rId15"/>
    <p:sldLayoutId id="2147483722" r:id="rId16"/>
    <p:sldLayoutId id="2147483720" r:id="rId17"/>
    <p:sldLayoutId id="2147483683" r:id="rId18"/>
    <p:sldLayoutId id="2147483685" r:id="rId19"/>
    <p:sldLayoutId id="2147483684" r:id="rId20"/>
    <p:sldLayoutId id="2147483686" r:id="rId21"/>
    <p:sldLayoutId id="2147483714" r:id="rId22"/>
    <p:sldLayoutId id="2147483687" r:id="rId23"/>
    <p:sldLayoutId id="2147483715" r:id="rId24"/>
    <p:sldLayoutId id="2147483690" r:id="rId25"/>
  </p:sldLayoutIdLst>
  <p:hf sldNum="0" hdr="0" ftr="0" dt="0"/>
  <p:txStyles>
    <p:titleStyle>
      <a:lvl1pPr algn="l" defTabSz="914400" rtl="0" eaLnBrk="1" latinLnBrk="0" hangingPunct="1">
        <a:lnSpc>
          <a:spcPct val="90000"/>
        </a:lnSpc>
        <a:spcBef>
          <a:spcPct val="0"/>
        </a:spcBef>
        <a:buNone/>
        <a:defRPr sz="2400" b="1" kern="120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231775" indent="-231775"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461963" indent="-230188" algn="l" defTabSz="914400" rtl="0" eaLnBrk="1" latinLnBrk="0" hangingPunct="1">
        <a:lnSpc>
          <a:spcPct val="90000"/>
        </a:lnSpc>
        <a:spcBef>
          <a:spcPts val="500"/>
        </a:spcBef>
        <a:buFont typeface="Courier New" panose="02070309020205020404" pitchFamily="49" charset="0"/>
        <a:buChar char="o"/>
        <a:defRPr sz="1200" kern="1200">
          <a:solidFill>
            <a:schemeClr val="tx1"/>
          </a:solidFill>
          <a:latin typeface="+mn-lt"/>
          <a:ea typeface="+mn-ea"/>
          <a:cs typeface="+mn-cs"/>
        </a:defRPr>
      </a:lvl3pPr>
      <a:lvl4pPr marL="682625" indent="-220663" algn="l" defTabSz="914400" rtl="0" eaLnBrk="1" latinLnBrk="0" hangingPunct="1">
        <a:lnSpc>
          <a:spcPct val="90000"/>
        </a:lnSpc>
        <a:spcBef>
          <a:spcPts val="500"/>
        </a:spcBef>
        <a:buFont typeface="Avenir Next LT Pro" panose="020B0504020202020204" pitchFamily="34" charset="0"/>
        <a:buChar char="−"/>
        <a:defRPr sz="1100" kern="1200">
          <a:solidFill>
            <a:schemeClr val="tx1"/>
          </a:solidFill>
          <a:latin typeface="+mn-lt"/>
          <a:ea typeface="+mn-ea"/>
          <a:cs typeface="+mn-cs"/>
        </a:defRPr>
      </a:lvl4pPr>
      <a:lvl5pPr marL="862013" indent="-179388"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7296">
          <p15:clr>
            <a:srgbClr val="F26B43"/>
          </p15:clr>
        </p15:guide>
        <p15:guide id="4" pos="384">
          <p15:clr>
            <a:srgbClr val="F26B43"/>
          </p15:clr>
        </p15:guide>
        <p15:guide id="5" orient="horz" pos="3888">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B38E2F1A-B34E-D69C-A57E-330971B04075}"/>
              </a:ext>
            </a:extLst>
          </p:cNvPr>
          <p:cNvGraphicFramePr>
            <a:graphicFrameLocks noChangeAspect="1"/>
          </p:cNvGraphicFramePr>
          <p:nvPr>
            <p:custDataLst>
              <p:tags r:id="rId27"/>
            </p:custDataLst>
            <p:extLst>
              <p:ext uri="{D42A27DB-BD31-4B8C-83A1-F6EECF244321}">
                <p14:modId xmlns:p14="http://schemas.microsoft.com/office/powerpoint/2010/main" val="218310946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28" imgW="410" imgH="409" progId="TCLayout.ActiveDocument.1">
                  <p:embed/>
                </p:oleObj>
              </mc:Choice>
              <mc:Fallback>
                <p:oleObj name="think-cell Slide" r:id="rId28" imgW="410" imgH="409" progId="TCLayout.ActiveDocument.1">
                  <p:embed/>
                  <p:pic>
                    <p:nvPicPr>
                      <p:cNvPr id="9" name="Object 8" hidden="1">
                        <a:extLst>
                          <a:ext uri="{FF2B5EF4-FFF2-40B4-BE49-F238E27FC236}">
                            <a16:creationId xmlns:a16="http://schemas.microsoft.com/office/drawing/2014/main" id="{B38E2F1A-B34E-D69C-A57E-330971B04075}"/>
                          </a:ext>
                        </a:extLst>
                      </p:cNvPr>
                      <p:cNvPicPr/>
                      <p:nvPr/>
                    </p:nvPicPr>
                    <p:blipFill>
                      <a:blip r:embed="rId29"/>
                      <a:stretch>
                        <a:fillRect/>
                      </a:stretch>
                    </p:blipFill>
                    <p:spPr>
                      <a:xfrm>
                        <a:off x="1588" y="1588"/>
                        <a:ext cx="1588" cy="1588"/>
                      </a:xfrm>
                      <a:prstGeom prst="rect">
                        <a:avLst/>
                      </a:prstGeom>
                    </p:spPr>
                  </p:pic>
                </p:oleObj>
              </mc:Fallback>
            </mc:AlternateContent>
          </a:graphicData>
        </a:graphic>
      </p:graphicFrame>
      <p:sp>
        <p:nvSpPr>
          <p:cNvPr id="2" name="Title Placeholder 1">
            <a:extLst>
              <a:ext uri="{FF2B5EF4-FFF2-40B4-BE49-F238E27FC236}">
                <a16:creationId xmlns:a16="http://schemas.microsoft.com/office/drawing/2014/main" id="{A89C0743-AA73-0840-B62D-0DD1135607D8}"/>
              </a:ext>
            </a:extLst>
          </p:cNvPr>
          <p:cNvSpPr>
            <a:spLocks noGrp="1"/>
          </p:cNvSpPr>
          <p:nvPr>
            <p:ph type="title"/>
          </p:nvPr>
        </p:nvSpPr>
        <p:spPr>
          <a:xfrm>
            <a:off x="609600" y="37589"/>
            <a:ext cx="10962290" cy="767853"/>
          </a:xfrm>
          <a:prstGeom prst="rect">
            <a:avLst/>
          </a:prstGeom>
        </p:spPr>
        <p:txBody>
          <a:bodyPr vert="horz" lIns="91440" tIns="0" rIns="91440" bIns="0" rtlCol="0" anchor="b">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7B93CF6-2309-4345-AA1D-B104C260F806}"/>
              </a:ext>
            </a:extLst>
          </p:cNvPr>
          <p:cNvSpPr>
            <a:spLocks noGrp="1"/>
          </p:cNvSpPr>
          <p:nvPr>
            <p:ph type="body" idx="1"/>
          </p:nvPr>
        </p:nvSpPr>
        <p:spPr>
          <a:xfrm>
            <a:off x="609600" y="1608083"/>
            <a:ext cx="10962290" cy="456411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2" name="Straight Connector 11">
            <a:extLst>
              <a:ext uri="{FF2B5EF4-FFF2-40B4-BE49-F238E27FC236}">
                <a16:creationId xmlns:a16="http://schemas.microsoft.com/office/drawing/2014/main" id="{528CDE71-B946-DC7D-EEDB-2B57293F9294}"/>
              </a:ext>
            </a:extLst>
          </p:cNvPr>
          <p:cNvCxnSpPr>
            <a:cxnSpLocks/>
          </p:cNvCxnSpPr>
          <p:nvPr/>
        </p:nvCxnSpPr>
        <p:spPr>
          <a:xfrm>
            <a:off x="576393" y="-1905"/>
            <a:ext cx="0" cy="846841"/>
          </a:xfrm>
          <a:prstGeom prst="line">
            <a:avLst/>
          </a:prstGeom>
          <a:ln w="63500" cap="flat" cmpd="sng" algn="ctr">
            <a:solidFill>
              <a:schemeClr val="accent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25AB39C8-5319-0E6E-2410-4700706DC186}"/>
              </a:ext>
            </a:extLst>
          </p:cNvPr>
          <p:cNvSpPr txBox="1"/>
          <p:nvPr/>
        </p:nvSpPr>
        <p:spPr>
          <a:xfrm>
            <a:off x="11267590" y="6447560"/>
            <a:ext cx="304300" cy="169277"/>
          </a:xfrm>
          <a:prstGeom prst="rect">
            <a:avLst/>
          </a:prstGeom>
          <a:noFill/>
        </p:spPr>
        <p:txBody>
          <a:bodyPr wrap="square" lIns="0" tIns="0" rIns="0" bIns="0" rtlCol="0" anchor="ctr">
            <a:spAutoFit/>
          </a:bodyPr>
          <a:lstStyle/>
          <a:p>
            <a:pPr algn="r"/>
            <a:fld id="{DA4F3246-57E6-4D23-B4C0-B33CEEC38083}" type="slidenum">
              <a:rPr lang="en-US" sz="1100" smtClean="0">
                <a:solidFill>
                  <a:schemeClr val="tx1"/>
                </a:solidFill>
              </a:rPr>
              <a:pPr algn="r"/>
              <a:t>‹#›</a:t>
            </a:fld>
            <a:endParaRPr lang="en-US" sz="1100" dirty="0">
              <a:solidFill>
                <a:schemeClr val="tx1"/>
              </a:solidFill>
            </a:endParaRPr>
          </a:p>
        </p:txBody>
      </p:sp>
      <p:pic>
        <p:nvPicPr>
          <p:cNvPr id="33" name="Picture 32" descr="Logo&#10;&#10;Description automatically generated">
            <a:extLst>
              <a:ext uri="{FF2B5EF4-FFF2-40B4-BE49-F238E27FC236}">
                <a16:creationId xmlns:a16="http://schemas.microsoft.com/office/drawing/2014/main" id="{413FB830-EF07-2827-2E9A-C62AEEB66DF9}"/>
              </a:ext>
            </a:extLst>
          </p:cNvPr>
          <p:cNvPicPr>
            <a:picLocks noChangeAspect="1"/>
          </p:cNvPicPr>
          <p:nvPr/>
        </p:nvPicPr>
        <p:blipFill>
          <a:blip r:embed="rId30" cstate="email">
            <a:extLst>
              <a:ext uri="{28A0092B-C50C-407E-A947-70E740481C1C}">
                <a14:useLocalDpi xmlns:a14="http://schemas.microsoft.com/office/drawing/2010/main"/>
              </a:ext>
            </a:extLst>
          </a:blip>
          <a:stretch>
            <a:fillRect/>
          </a:stretch>
        </p:blipFill>
        <p:spPr>
          <a:xfrm>
            <a:off x="620110" y="6400942"/>
            <a:ext cx="620111" cy="262514"/>
          </a:xfrm>
          <a:prstGeom prst="rect">
            <a:avLst/>
          </a:prstGeom>
        </p:spPr>
      </p:pic>
      <p:sp>
        <p:nvSpPr>
          <p:cNvPr id="4" name="Footer Placeholder 3">
            <a:extLst>
              <a:ext uri="{FF2B5EF4-FFF2-40B4-BE49-F238E27FC236}">
                <a16:creationId xmlns:a16="http://schemas.microsoft.com/office/drawing/2014/main" id="{00E893C4-3B90-E1F1-32DC-B0057DB39E54}"/>
              </a:ext>
            </a:extLst>
          </p:cNvPr>
          <p:cNvSpPr>
            <a:spLocks noGrp="1"/>
          </p:cNvSpPr>
          <p:nvPr>
            <p:ph type="ftr" sz="quarter" idx="3"/>
          </p:nvPr>
        </p:nvSpPr>
        <p:spPr>
          <a:xfrm>
            <a:off x="1526308" y="6349636"/>
            <a:ext cx="6398491" cy="365125"/>
          </a:xfrm>
          <a:prstGeom prst="rect">
            <a:avLst/>
          </a:prstGeom>
        </p:spPr>
        <p:txBody>
          <a:bodyPr vert="horz" lIns="91440" tIns="45720" rIns="91440" bIns="45720" rtlCol="0" anchor="ctr"/>
          <a:lstStyle>
            <a:lvl1pPr algn="l">
              <a:defRPr sz="800" i="1">
                <a:solidFill>
                  <a:schemeClr val="tx1"/>
                </a:solidFill>
                <a:latin typeface="+mj-lt"/>
              </a:defRPr>
            </a:lvl1pPr>
          </a:lstStyle>
          <a:p>
            <a:r>
              <a:rPr lang="en-US"/>
              <a:t>Source:</a:t>
            </a:r>
          </a:p>
          <a:p>
            <a:r>
              <a:rPr lang="en-US"/>
              <a:t>Notes:</a:t>
            </a:r>
            <a:endParaRPr lang="en-US" dirty="0"/>
          </a:p>
        </p:txBody>
      </p:sp>
      <p:sp>
        <p:nvSpPr>
          <p:cNvPr id="5" name="TextBox 4">
            <a:extLst>
              <a:ext uri="{FF2B5EF4-FFF2-40B4-BE49-F238E27FC236}">
                <a16:creationId xmlns:a16="http://schemas.microsoft.com/office/drawing/2014/main" id="{D2F644A6-12F2-3B17-6083-EE09484EBFF5}"/>
              </a:ext>
            </a:extLst>
          </p:cNvPr>
          <p:cNvSpPr txBox="1"/>
          <p:nvPr/>
        </p:nvSpPr>
        <p:spPr>
          <a:xfrm>
            <a:off x="6856733" y="6697300"/>
            <a:ext cx="4715158" cy="92333"/>
          </a:xfrm>
          <a:prstGeom prst="rect">
            <a:avLst/>
          </a:prstGeom>
          <a:noFill/>
        </p:spPr>
        <p:txBody>
          <a:bodyPr wrap="square" lIns="0" tIns="0" rIns="0" bIns="0" rtlCol="0">
            <a:spAutoFit/>
          </a:bodyPr>
          <a:lstStyle/>
          <a:p>
            <a:pPr algn="r"/>
            <a:r>
              <a:rPr lang="en-US" sz="600" dirty="0">
                <a:solidFill>
                  <a:srgbClr val="A0A0A0"/>
                </a:solidFill>
              </a:rPr>
              <a:t>Includes content supplied by Sales Benchmark Index; Copyright © Sales Benchmark Index, 2024</a:t>
            </a:r>
          </a:p>
        </p:txBody>
      </p:sp>
    </p:spTree>
    <p:extLst>
      <p:ext uri="{BB962C8B-B14F-4D97-AF65-F5344CB8AC3E}">
        <p14:creationId xmlns:p14="http://schemas.microsoft.com/office/powerpoint/2010/main" val="2250237863"/>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 id="2147483740" r:id="rId12"/>
    <p:sldLayoutId id="2147483741" r:id="rId13"/>
    <p:sldLayoutId id="2147483742" r:id="rId14"/>
    <p:sldLayoutId id="2147483743" r:id="rId15"/>
    <p:sldLayoutId id="2147483744" r:id="rId16"/>
    <p:sldLayoutId id="2147483745" r:id="rId17"/>
    <p:sldLayoutId id="2147483746" r:id="rId18"/>
    <p:sldLayoutId id="2147483747" r:id="rId19"/>
    <p:sldLayoutId id="2147483748" r:id="rId20"/>
    <p:sldLayoutId id="2147483749" r:id="rId21"/>
    <p:sldLayoutId id="2147483750" r:id="rId22"/>
    <p:sldLayoutId id="2147483751" r:id="rId23"/>
    <p:sldLayoutId id="2147483752" r:id="rId24"/>
    <p:sldLayoutId id="2147483753" r:id="rId25"/>
  </p:sldLayoutIdLst>
  <p:hf sldNum="0" hdr="0" ftr="0" dt="0"/>
  <p:txStyles>
    <p:titleStyle>
      <a:lvl1pPr algn="l" defTabSz="914400" rtl="0" eaLnBrk="1" latinLnBrk="0" hangingPunct="1">
        <a:lnSpc>
          <a:spcPct val="90000"/>
        </a:lnSpc>
        <a:spcBef>
          <a:spcPct val="0"/>
        </a:spcBef>
        <a:buNone/>
        <a:defRPr sz="2400" b="1" kern="120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231775" indent="-231775"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461963" indent="-230188" algn="l" defTabSz="914400" rtl="0" eaLnBrk="1" latinLnBrk="0" hangingPunct="1">
        <a:lnSpc>
          <a:spcPct val="90000"/>
        </a:lnSpc>
        <a:spcBef>
          <a:spcPts val="500"/>
        </a:spcBef>
        <a:buFont typeface="Courier New" panose="02070309020205020404" pitchFamily="49" charset="0"/>
        <a:buChar char="o"/>
        <a:defRPr sz="1200" kern="1200">
          <a:solidFill>
            <a:schemeClr val="tx1"/>
          </a:solidFill>
          <a:latin typeface="+mn-lt"/>
          <a:ea typeface="+mn-ea"/>
          <a:cs typeface="+mn-cs"/>
        </a:defRPr>
      </a:lvl3pPr>
      <a:lvl4pPr marL="682625" indent="-220663" algn="l" defTabSz="914400" rtl="0" eaLnBrk="1" latinLnBrk="0" hangingPunct="1">
        <a:lnSpc>
          <a:spcPct val="90000"/>
        </a:lnSpc>
        <a:spcBef>
          <a:spcPts val="500"/>
        </a:spcBef>
        <a:buFont typeface="Avenir Next LT Pro" panose="020B0504020202020204" pitchFamily="34" charset="0"/>
        <a:buChar char="−"/>
        <a:defRPr sz="1100" kern="1200">
          <a:solidFill>
            <a:schemeClr val="tx1"/>
          </a:solidFill>
          <a:latin typeface="+mn-lt"/>
          <a:ea typeface="+mn-ea"/>
          <a:cs typeface="+mn-cs"/>
        </a:defRPr>
      </a:lvl4pPr>
      <a:lvl5pPr marL="862013" indent="-179388"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7296">
          <p15:clr>
            <a:srgbClr val="F26B43"/>
          </p15:clr>
        </p15:guide>
        <p15:guide id="4" pos="384">
          <p15:clr>
            <a:srgbClr val="F26B43"/>
          </p15:clr>
        </p15:guide>
        <p15:guide id="5" orient="horz" pos="3888">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3.xml.rels><?xml version="1.0" encoding="UTF-8" standalone="yes"?>
<Relationships xmlns="http://schemas.openxmlformats.org/package/2006/relationships"><Relationship Id="rId2" Type="http://schemas.openxmlformats.org/officeDocument/2006/relationships/hyperlink" Target="https://pro.sbigrowth.com/" TargetMode="External"/><Relationship Id="rId1" Type="http://schemas.openxmlformats.org/officeDocument/2006/relationships/slideLayout" Target="../slideLayouts/slideLayout4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7.xml"/><Relationship Id="rId5" Type="http://schemas.openxmlformats.org/officeDocument/2006/relationships/image" Target="../media/image14.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7.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7.xml"/><Relationship Id="rId5" Type="http://schemas.openxmlformats.org/officeDocument/2006/relationships/image" Target="../media/image18.pn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434954B-5B6E-A708-CFE7-521EFDCD66D8}"/>
              </a:ext>
            </a:extLst>
          </p:cNvPr>
          <p:cNvSpPr>
            <a:spLocks noGrp="1"/>
          </p:cNvSpPr>
          <p:nvPr>
            <p:ph type="ctrTitle"/>
          </p:nvPr>
        </p:nvSpPr>
        <p:spPr/>
        <p:txBody>
          <a:bodyPr/>
          <a:lstStyle/>
          <a:p>
            <a:r>
              <a:rPr lang="en-US" dirty="0"/>
              <a:t>Revenue Marketing Methodology</a:t>
            </a:r>
          </a:p>
        </p:txBody>
      </p:sp>
    </p:spTree>
    <p:extLst>
      <p:ext uri="{BB962C8B-B14F-4D97-AF65-F5344CB8AC3E}">
        <p14:creationId xmlns:p14="http://schemas.microsoft.com/office/powerpoint/2010/main" val="24869215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D062E75-F0A6-B7B7-D7A6-32C9364B905F}"/>
              </a:ext>
            </a:extLst>
          </p:cNvPr>
          <p:cNvSpPr>
            <a:spLocks noGrp="1"/>
          </p:cNvSpPr>
          <p:nvPr>
            <p:ph type="title"/>
          </p:nvPr>
        </p:nvSpPr>
        <p:spPr/>
        <p:txBody>
          <a:bodyPr>
            <a:normAutofit/>
          </a:bodyPr>
          <a:lstStyle/>
          <a:p>
            <a:r>
              <a:rPr lang="en-US" dirty="0"/>
              <a:t>Driving Success Through Centralized Planning and Focused Campaigns</a:t>
            </a:r>
          </a:p>
        </p:txBody>
      </p:sp>
      <p:graphicFrame>
        <p:nvGraphicFramePr>
          <p:cNvPr id="3" name="Table 2">
            <a:extLst>
              <a:ext uri="{FF2B5EF4-FFF2-40B4-BE49-F238E27FC236}">
                <a16:creationId xmlns:a16="http://schemas.microsoft.com/office/drawing/2014/main" id="{F340BF9A-88CE-4796-83CC-390A6697BFE9}"/>
              </a:ext>
            </a:extLst>
          </p:cNvPr>
          <p:cNvGraphicFramePr>
            <a:graphicFrameLocks noGrp="1"/>
          </p:cNvGraphicFramePr>
          <p:nvPr>
            <p:extLst>
              <p:ext uri="{D42A27DB-BD31-4B8C-83A1-F6EECF244321}">
                <p14:modId xmlns:p14="http://schemas.microsoft.com/office/powerpoint/2010/main" val="665505820"/>
              </p:ext>
            </p:extLst>
          </p:nvPr>
        </p:nvGraphicFramePr>
        <p:xfrm>
          <a:off x="1414463" y="6172200"/>
          <a:ext cx="9772650" cy="352960"/>
        </p:xfrm>
        <a:graphic>
          <a:graphicData uri="http://schemas.openxmlformats.org/drawingml/2006/table">
            <a:tbl>
              <a:tblPr firstRow="1" bandRow="1">
                <a:effectLst/>
                <a:tableStyleId>{073A0DAA-6AF3-43AB-8588-CEC1D06C72B9}</a:tableStyleId>
              </a:tblPr>
              <a:tblGrid>
                <a:gridCol w="1628775">
                  <a:extLst>
                    <a:ext uri="{9D8B030D-6E8A-4147-A177-3AD203B41FA5}">
                      <a16:colId xmlns:a16="http://schemas.microsoft.com/office/drawing/2014/main" val="61347438"/>
                    </a:ext>
                  </a:extLst>
                </a:gridCol>
                <a:gridCol w="1628775">
                  <a:extLst>
                    <a:ext uri="{9D8B030D-6E8A-4147-A177-3AD203B41FA5}">
                      <a16:colId xmlns:a16="http://schemas.microsoft.com/office/drawing/2014/main" val="3353961594"/>
                    </a:ext>
                  </a:extLst>
                </a:gridCol>
                <a:gridCol w="1628775">
                  <a:extLst>
                    <a:ext uri="{9D8B030D-6E8A-4147-A177-3AD203B41FA5}">
                      <a16:colId xmlns:a16="http://schemas.microsoft.com/office/drawing/2014/main" val="4230227703"/>
                    </a:ext>
                  </a:extLst>
                </a:gridCol>
                <a:gridCol w="1628775">
                  <a:extLst>
                    <a:ext uri="{9D8B030D-6E8A-4147-A177-3AD203B41FA5}">
                      <a16:colId xmlns:a16="http://schemas.microsoft.com/office/drawing/2014/main" val="3446201109"/>
                    </a:ext>
                  </a:extLst>
                </a:gridCol>
                <a:gridCol w="1628775">
                  <a:extLst>
                    <a:ext uri="{9D8B030D-6E8A-4147-A177-3AD203B41FA5}">
                      <a16:colId xmlns:a16="http://schemas.microsoft.com/office/drawing/2014/main" val="3624207305"/>
                    </a:ext>
                  </a:extLst>
                </a:gridCol>
                <a:gridCol w="1628775">
                  <a:extLst>
                    <a:ext uri="{9D8B030D-6E8A-4147-A177-3AD203B41FA5}">
                      <a16:colId xmlns:a16="http://schemas.microsoft.com/office/drawing/2014/main" val="2933868988"/>
                    </a:ext>
                  </a:extLst>
                </a:gridCol>
              </a:tblGrid>
              <a:tr h="35296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mj-lt"/>
                          <a:cs typeface="Calibri" panose="020F0502020204030204" pitchFamily="34" charset="0"/>
                        </a:rPr>
                        <a:t>Business Objectives</a:t>
                      </a:r>
                    </a:p>
                  </a:txBody>
                  <a:tcPr marL="0" marR="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000" dirty="0">
                          <a:solidFill>
                            <a:schemeClr val="tx1"/>
                          </a:solidFill>
                          <a:latin typeface="+mj-lt"/>
                          <a:cs typeface="Calibri" panose="020F0502020204030204" pitchFamily="34" charset="0"/>
                        </a:rPr>
                        <a:t>Marketing Priorities</a:t>
                      </a:r>
                    </a:p>
                  </a:txBody>
                  <a:tcPr marL="0" marR="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000" dirty="0">
                          <a:solidFill>
                            <a:schemeClr val="tx1"/>
                          </a:solidFill>
                          <a:latin typeface="+mj-lt"/>
                          <a:cs typeface="Calibri" panose="020F0502020204030204" pitchFamily="34" charset="0"/>
                        </a:rPr>
                        <a:t>Marketing Goals</a:t>
                      </a:r>
                    </a:p>
                  </a:txBody>
                  <a:tcPr marL="0" marR="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a:r>
                        <a:rPr lang="en-US" sz="1000" dirty="0">
                          <a:solidFill>
                            <a:schemeClr val="tx1"/>
                          </a:solidFill>
                          <a:latin typeface="+mj-lt"/>
                          <a:cs typeface="Calibri" panose="020F0502020204030204" pitchFamily="34" charset="0"/>
                        </a:rPr>
                        <a:t>Marketing Strategy</a:t>
                      </a:r>
                    </a:p>
                  </a:txBody>
                  <a:tcPr marL="0" marR="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a:r>
                        <a:rPr lang="en-US" sz="1000" dirty="0">
                          <a:solidFill>
                            <a:schemeClr val="bg1"/>
                          </a:solidFill>
                          <a:latin typeface="+mj-lt"/>
                          <a:cs typeface="Calibri" panose="020F0502020204030204" pitchFamily="34" charset="0"/>
                        </a:rPr>
                        <a:t>Execution</a:t>
                      </a:r>
                    </a:p>
                  </a:txBody>
                  <a:tcPr marL="0" marR="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r>
                        <a:rPr lang="en-US" sz="1000" dirty="0">
                          <a:solidFill>
                            <a:schemeClr val="tx1"/>
                          </a:solidFill>
                          <a:latin typeface="+mj-lt"/>
                          <a:cs typeface="Calibri" panose="020F0502020204030204" pitchFamily="34" charset="0"/>
                        </a:rPr>
                        <a:t>Operationalizing</a:t>
                      </a:r>
                    </a:p>
                  </a:txBody>
                  <a:tcPr marL="0" marR="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238023345"/>
                  </a:ext>
                </a:extLst>
              </a:tr>
            </a:tbl>
          </a:graphicData>
        </a:graphic>
      </p:graphicFrame>
      <p:sp>
        <p:nvSpPr>
          <p:cNvPr id="2" name="Shape 42367">
            <a:extLst>
              <a:ext uri="{FF2B5EF4-FFF2-40B4-BE49-F238E27FC236}">
                <a16:creationId xmlns:a16="http://schemas.microsoft.com/office/drawing/2014/main" id="{F43853AB-0443-F4AF-BBC0-4CAAD7368625}"/>
              </a:ext>
            </a:extLst>
          </p:cNvPr>
          <p:cNvSpPr/>
          <p:nvPr/>
        </p:nvSpPr>
        <p:spPr>
          <a:xfrm>
            <a:off x="2302841" y="4621355"/>
            <a:ext cx="0" cy="285189"/>
          </a:xfrm>
          <a:prstGeom prst="line">
            <a:avLst/>
          </a:prstGeom>
          <a:noFill/>
          <a:ln w="38100" cap="flat">
            <a:solidFill>
              <a:schemeClr val="bg1">
                <a:lumMod val="85000"/>
              </a:schemeClr>
            </a:solidFill>
            <a:prstDash val="solid"/>
            <a:miter lim="400000"/>
          </a:ln>
          <a:effectLst/>
        </p:spPr>
        <p:txBody>
          <a:bodyPr wrap="square" lIns="35719" tIns="35719" rIns="35719" bIns="35719" numCol="1" anchor="ctr">
            <a:noAutofit/>
          </a:bodyPr>
          <a:lstStyle/>
          <a:p>
            <a:endParaRPr sz="2400" dirty="0">
              <a:latin typeface="+mj-lt"/>
              <a:cs typeface="Calibri" panose="020F0502020204030204" pitchFamily="34" charset="0"/>
            </a:endParaRPr>
          </a:p>
        </p:txBody>
      </p:sp>
      <p:sp>
        <p:nvSpPr>
          <p:cNvPr id="5" name="Shape 42368">
            <a:extLst>
              <a:ext uri="{FF2B5EF4-FFF2-40B4-BE49-F238E27FC236}">
                <a16:creationId xmlns:a16="http://schemas.microsoft.com/office/drawing/2014/main" id="{9358DC98-A30D-39C5-95A5-9E555838217A}"/>
              </a:ext>
            </a:extLst>
          </p:cNvPr>
          <p:cNvSpPr/>
          <p:nvPr/>
        </p:nvSpPr>
        <p:spPr>
          <a:xfrm>
            <a:off x="5830398" y="4621355"/>
            <a:ext cx="0" cy="285189"/>
          </a:xfrm>
          <a:prstGeom prst="line">
            <a:avLst/>
          </a:prstGeom>
          <a:noFill/>
          <a:ln w="38100" cap="flat">
            <a:solidFill>
              <a:schemeClr val="bg1">
                <a:lumMod val="85000"/>
              </a:schemeClr>
            </a:solidFill>
            <a:prstDash val="solid"/>
            <a:miter lim="400000"/>
          </a:ln>
          <a:effectLst/>
        </p:spPr>
        <p:txBody>
          <a:bodyPr wrap="square" lIns="35719" tIns="35719" rIns="35719" bIns="35719" numCol="1" anchor="ctr">
            <a:noAutofit/>
          </a:bodyPr>
          <a:lstStyle/>
          <a:p>
            <a:endParaRPr sz="2400" dirty="0">
              <a:latin typeface="+mj-lt"/>
              <a:cs typeface="Calibri" panose="020F0502020204030204" pitchFamily="34" charset="0"/>
            </a:endParaRPr>
          </a:p>
        </p:txBody>
      </p:sp>
      <p:sp>
        <p:nvSpPr>
          <p:cNvPr id="6" name="Shape 42369">
            <a:extLst>
              <a:ext uri="{FF2B5EF4-FFF2-40B4-BE49-F238E27FC236}">
                <a16:creationId xmlns:a16="http://schemas.microsoft.com/office/drawing/2014/main" id="{1C972701-E511-C7F3-53CE-26856216F8CA}"/>
              </a:ext>
            </a:extLst>
          </p:cNvPr>
          <p:cNvSpPr/>
          <p:nvPr/>
        </p:nvSpPr>
        <p:spPr>
          <a:xfrm>
            <a:off x="9362493" y="4621355"/>
            <a:ext cx="0" cy="285189"/>
          </a:xfrm>
          <a:prstGeom prst="line">
            <a:avLst/>
          </a:prstGeom>
          <a:noFill/>
          <a:ln w="38100" cap="flat">
            <a:solidFill>
              <a:schemeClr val="bg1">
                <a:lumMod val="85000"/>
              </a:schemeClr>
            </a:solidFill>
            <a:prstDash val="solid"/>
            <a:miter lim="400000"/>
          </a:ln>
          <a:effectLst/>
        </p:spPr>
        <p:txBody>
          <a:bodyPr wrap="square" lIns="35719" tIns="35719" rIns="35719" bIns="35719" numCol="1" anchor="ctr">
            <a:noAutofit/>
          </a:bodyPr>
          <a:lstStyle/>
          <a:p>
            <a:endParaRPr sz="2400" dirty="0">
              <a:latin typeface="+mj-lt"/>
              <a:cs typeface="Calibri" panose="020F0502020204030204" pitchFamily="34" charset="0"/>
            </a:endParaRPr>
          </a:p>
        </p:txBody>
      </p:sp>
      <p:sp>
        <p:nvSpPr>
          <p:cNvPr id="8" name="Shape 42371">
            <a:extLst>
              <a:ext uri="{FF2B5EF4-FFF2-40B4-BE49-F238E27FC236}">
                <a16:creationId xmlns:a16="http://schemas.microsoft.com/office/drawing/2014/main" id="{E2360CF6-C9DE-5773-BF37-AF968BE74F88}"/>
              </a:ext>
            </a:extLst>
          </p:cNvPr>
          <p:cNvSpPr/>
          <p:nvPr/>
        </p:nvSpPr>
        <p:spPr>
          <a:xfrm>
            <a:off x="4069691" y="1946631"/>
            <a:ext cx="0" cy="285189"/>
          </a:xfrm>
          <a:prstGeom prst="line">
            <a:avLst/>
          </a:prstGeom>
          <a:noFill/>
          <a:ln w="38100" cap="flat">
            <a:solidFill>
              <a:schemeClr val="bg1">
                <a:lumMod val="85000"/>
              </a:schemeClr>
            </a:solidFill>
            <a:prstDash val="solid"/>
            <a:miter lim="400000"/>
          </a:ln>
          <a:effectLst/>
        </p:spPr>
        <p:txBody>
          <a:bodyPr wrap="square" lIns="35719" tIns="35719" rIns="35719" bIns="35719" numCol="1" anchor="ctr">
            <a:noAutofit/>
          </a:bodyPr>
          <a:lstStyle/>
          <a:p>
            <a:endParaRPr sz="2400" dirty="0">
              <a:latin typeface="+mj-lt"/>
              <a:cs typeface="Calibri" panose="020F0502020204030204" pitchFamily="34" charset="0"/>
            </a:endParaRPr>
          </a:p>
        </p:txBody>
      </p:sp>
      <p:sp>
        <p:nvSpPr>
          <p:cNvPr id="9" name="Shape 42372">
            <a:extLst>
              <a:ext uri="{FF2B5EF4-FFF2-40B4-BE49-F238E27FC236}">
                <a16:creationId xmlns:a16="http://schemas.microsoft.com/office/drawing/2014/main" id="{ED0CF550-79AD-ED7D-B2F9-91E8D7FEB770}"/>
              </a:ext>
            </a:extLst>
          </p:cNvPr>
          <p:cNvSpPr/>
          <p:nvPr/>
        </p:nvSpPr>
        <p:spPr>
          <a:xfrm>
            <a:off x="7607713" y="1946631"/>
            <a:ext cx="0" cy="285189"/>
          </a:xfrm>
          <a:prstGeom prst="line">
            <a:avLst/>
          </a:prstGeom>
          <a:noFill/>
          <a:ln w="38100" cap="flat">
            <a:solidFill>
              <a:schemeClr val="bg1">
                <a:lumMod val="85000"/>
              </a:schemeClr>
            </a:solidFill>
            <a:prstDash val="solid"/>
            <a:miter lim="400000"/>
          </a:ln>
          <a:effectLst/>
        </p:spPr>
        <p:txBody>
          <a:bodyPr wrap="square" lIns="35719" tIns="35719" rIns="35719" bIns="35719" numCol="1" anchor="ctr">
            <a:noAutofit/>
          </a:bodyPr>
          <a:lstStyle/>
          <a:p>
            <a:endParaRPr sz="2400" dirty="0">
              <a:latin typeface="+mj-lt"/>
              <a:cs typeface="Calibri" panose="020F0502020204030204" pitchFamily="34" charset="0"/>
            </a:endParaRPr>
          </a:p>
        </p:txBody>
      </p:sp>
      <p:sp>
        <p:nvSpPr>
          <p:cNvPr id="10" name="Shape 42391">
            <a:extLst>
              <a:ext uri="{FF2B5EF4-FFF2-40B4-BE49-F238E27FC236}">
                <a16:creationId xmlns:a16="http://schemas.microsoft.com/office/drawing/2014/main" id="{408DE3B7-491C-AB98-394D-01F014CFE754}"/>
              </a:ext>
            </a:extLst>
          </p:cNvPr>
          <p:cNvSpPr/>
          <p:nvPr/>
        </p:nvSpPr>
        <p:spPr>
          <a:xfrm>
            <a:off x="1687716" y="2231818"/>
            <a:ext cx="2022434" cy="2397191"/>
          </a:xfrm>
          <a:custGeom>
            <a:avLst/>
            <a:gdLst/>
            <a:ahLst/>
            <a:cxnLst>
              <a:cxn ang="0">
                <a:pos x="wd2" y="hd2"/>
              </a:cxn>
              <a:cxn ang="5400000">
                <a:pos x="wd2" y="hd2"/>
              </a:cxn>
              <a:cxn ang="10800000">
                <a:pos x="wd2" y="hd2"/>
              </a:cxn>
              <a:cxn ang="16200000">
                <a:pos x="wd2" y="hd2"/>
              </a:cxn>
            </a:cxnLst>
            <a:rect l="0" t="0" r="r" b="b"/>
            <a:pathLst>
              <a:path w="21551" h="21563" extrusionOk="0">
                <a:moveTo>
                  <a:pt x="7399" y="0"/>
                </a:moveTo>
                <a:cubicBezTo>
                  <a:pt x="7173" y="0"/>
                  <a:pt x="6948" y="38"/>
                  <a:pt x="6738" y="113"/>
                </a:cubicBezTo>
                <a:cubicBezTo>
                  <a:pt x="6369" y="259"/>
                  <a:pt x="6105" y="460"/>
                  <a:pt x="5585" y="856"/>
                </a:cubicBezTo>
                <a:lnTo>
                  <a:pt x="3" y="5108"/>
                </a:lnTo>
                <a:lnTo>
                  <a:pt x="5181" y="9052"/>
                </a:lnTo>
                <a:cubicBezTo>
                  <a:pt x="5832" y="9547"/>
                  <a:pt x="6164" y="9800"/>
                  <a:pt x="6403" y="10153"/>
                </a:cubicBezTo>
                <a:cubicBezTo>
                  <a:pt x="6648" y="10552"/>
                  <a:pt x="6648" y="11012"/>
                  <a:pt x="6403" y="11411"/>
                </a:cubicBezTo>
                <a:cubicBezTo>
                  <a:pt x="6164" y="11763"/>
                  <a:pt x="5832" y="12014"/>
                  <a:pt x="5171" y="12517"/>
                </a:cubicBezTo>
                <a:lnTo>
                  <a:pt x="0" y="16456"/>
                </a:lnTo>
                <a:lnTo>
                  <a:pt x="5575" y="20703"/>
                </a:lnTo>
                <a:cubicBezTo>
                  <a:pt x="6103" y="21105"/>
                  <a:pt x="6369" y="21305"/>
                  <a:pt x="6738" y="21451"/>
                </a:cubicBezTo>
                <a:cubicBezTo>
                  <a:pt x="7157" y="21600"/>
                  <a:pt x="7641" y="21600"/>
                  <a:pt x="8059" y="21451"/>
                </a:cubicBezTo>
                <a:cubicBezTo>
                  <a:pt x="8428" y="21305"/>
                  <a:pt x="8693" y="21104"/>
                  <a:pt x="9212" y="20708"/>
                </a:cubicBezTo>
                <a:lnTo>
                  <a:pt x="20422" y="12170"/>
                </a:lnTo>
                <a:cubicBezTo>
                  <a:pt x="20950" y="11767"/>
                  <a:pt x="21213" y="11565"/>
                  <a:pt x="21405" y="11284"/>
                </a:cubicBezTo>
                <a:cubicBezTo>
                  <a:pt x="21600" y="10965"/>
                  <a:pt x="21600" y="10597"/>
                  <a:pt x="21405" y="10278"/>
                </a:cubicBezTo>
                <a:cubicBezTo>
                  <a:pt x="21213" y="9996"/>
                  <a:pt x="20949" y="9795"/>
                  <a:pt x="20429" y="9399"/>
                </a:cubicBezTo>
                <a:lnTo>
                  <a:pt x="9219" y="861"/>
                </a:lnTo>
                <a:cubicBezTo>
                  <a:pt x="8691" y="459"/>
                  <a:pt x="8429" y="259"/>
                  <a:pt x="8059" y="113"/>
                </a:cubicBezTo>
                <a:cubicBezTo>
                  <a:pt x="7850" y="38"/>
                  <a:pt x="7624" y="0"/>
                  <a:pt x="7399" y="0"/>
                </a:cubicBezTo>
                <a:close/>
              </a:path>
            </a:pathLst>
          </a:custGeom>
          <a:solidFill>
            <a:schemeClr val="accent1"/>
          </a:solidFill>
          <a:ln w="12700" cap="flat">
            <a:noFill/>
            <a:miter lim="400000"/>
          </a:ln>
          <a:effectLst/>
        </p:spPr>
        <p:txBody>
          <a:bodyPr wrap="square" lIns="0" tIns="0" rIns="0" bIns="0" numCol="1" anchor="t">
            <a:noAutofit/>
          </a:bodyPr>
          <a:lstStyle/>
          <a:p>
            <a:endParaRPr sz="2400" dirty="0">
              <a:latin typeface="+mj-lt"/>
              <a:cs typeface="Calibri" panose="020F0502020204030204" pitchFamily="34" charset="0"/>
            </a:endParaRPr>
          </a:p>
        </p:txBody>
      </p:sp>
      <p:sp>
        <p:nvSpPr>
          <p:cNvPr id="11" name="Shape 42392">
            <a:extLst>
              <a:ext uri="{FF2B5EF4-FFF2-40B4-BE49-F238E27FC236}">
                <a16:creationId xmlns:a16="http://schemas.microsoft.com/office/drawing/2014/main" id="{E2D2DD65-3421-5617-5640-2A9543DDB38E}"/>
              </a:ext>
            </a:extLst>
          </p:cNvPr>
          <p:cNvSpPr/>
          <p:nvPr/>
        </p:nvSpPr>
        <p:spPr>
          <a:xfrm>
            <a:off x="2129228" y="3273051"/>
            <a:ext cx="739095" cy="314724"/>
          </a:xfrm>
          <a:prstGeom prst="rightArrow">
            <a:avLst>
              <a:gd name="adj1" fmla="val 42849"/>
              <a:gd name="adj2" fmla="val 62190"/>
            </a:avLst>
          </a:prstGeom>
          <a:solidFill>
            <a:schemeClr val="bg1"/>
          </a:solidFill>
          <a:ln w="12700" cap="flat">
            <a:noFill/>
            <a:miter lim="400000"/>
          </a:ln>
          <a:effectLst/>
        </p:spPr>
        <p:txBody>
          <a:bodyPr wrap="square" lIns="0" tIns="0" rIns="0" bIns="0" numCol="1" anchor="t">
            <a:noAutofit/>
          </a:bodyPr>
          <a:lstStyle/>
          <a:p>
            <a:endParaRPr sz="2400" dirty="0">
              <a:latin typeface="+mj-lt"/>
              <a:cs typeface="Calibri" panose="020F0502020204030204" pitchFamily="34" charset="0"/>
            </a:endParaRPr>
          </a:p>
        </p:txBody>
      </p:sp>
      <p:sp>
        <p:nvSpPr>
          <p:cNvPr id="12" name="Shape 42397">
            <a:extLst>
              <a:ext uri="{FF2B5EF4-FFF2-40B4-BE49-F238E27FC236}">
                <a16:creationId xmlns:a16="http://schemas.microsoft.com/office/drawing/2014/main" id="{702D9213-F6DD-98A1-AC3D-1736CFF06B5B}"/>
              </a:ext>
            </a:extLst>
          </p:cNvPr>
          <p:cNvSpPr/>
          <p:nvPr/>
        </p:nvSpPr>
        <p:spPr>
          <a:xfrm>
            <a:off x="3467579" y="2231818"/>
            <a:ext cx="2022435" cy="2397191"/>
          </a:xfrm>
          <a:custGeom>
            <a:avLst/>
            <a:gdLst/>
            <a:ahLst/>
            <a:cxnLst>
              <a:cxn ang="0">
                <a:pos x="wd2" y="hd2"/>
              </a:cxn>
              <a:cxn ang="5400000">
                <a:pos x="wd2" y="hd2"/>
              </a:cxn>
              <a:cxn ang="10800000">
                <a:pos x="wd2" y="hd2"/>
              </a:cxn>
              <a:cxn ang="16200000">
                <a:pos x="wd2" y="hd2"/>
              </a:cxn>
            </a:cxnLst>
            <a:rect l="0" t="0" r="r" b="b"/>
            <a:pathLst>
              <a:path w="21551" h="21563" extrusionOk="0">
                <a:moveTo>
                  <a:pt x="7399" y="0"/>
                </a:moveTo>
                <a:cubicBezTo>
                  <a:pt x="7173" y="0"/>
                  <a:pt x="6948" y="38"/>
                  <a:pt x="6738" y="113"/>
                </a:cubicBezTo>
                <a:cubicBezTo>
                  <a:pt x="6369" y="259"/>
                  <a:pt x="6105" y="460"/>
                  <a:pt x="5585" y="856"/>
                </a:cubicBezTo>
                <a:lnTo>
                  <a:pt x="3" y="5108"/>
                </a:lnTo>
                <a:lnTo>
                  <a:pt x="5181" y="9052"/>
                </a:lnTo>
                <a:cubicBezTo>
                  <a:pt x="5832" y="9547"/>
                  <a:pt x="6164" y="9800"/>
                  <a:pt x="6403" y="10153"/>
                </a:cubicBezTo>
                <a:cubicBezTo>
                  <a:pt x="6648" y="10552"/>
                  <a:pt x="6648" y="11012"/>
                  <a:pt x="6403" y="11411"/>
                </a:cubicBezTo>
                <a:cubicBezTo>
                  <a:pt x="6164" y="11763"/>
                  <a:pt x="5832" y="12014"/>
                  <a:pt x="5171" y="12517"/>
                </a:cubicBezTo>
                <a:lnTo>
                  <a:pt x="0" y="16456"/>
                </a:lnTo>
                <a:lnTo>
                  <a:pt x="5575" y="20703"/>
                </a:lnTo>
                <a:cubicBezTo>
                  <a:pt x="6103" y="21105"/>
                  <a:pt x="6369" y="21305"/>
                  <a:pt x="6738" y="21451"/>
                </a:cubicBezTo>
                <a:cubicBezTo>
                  <a:pt x="7157" y="21600"/>
                  <a:pt x="7641" y="21600"/>
                  <a:pt x="8059" y="21451"/>
                </a:cubicBezTo>
                <a:cubicBezTo>
                  <a:pt x="8428" y="21305"/>
                  <a:pt x="8693" y="21104"/>
                  <a:pt x="9212" y="20708"/>
                </a:cubicBezTo>
                <a:lnTo>
                  <a:pt x="20422" y="12170"/>
                </a:lnTo>
                <a:cubicBezTo>
                  <a:pt x="20950" y="11767"/>
                  <a:pt x="21213" y="11565"/>
                  <a:pt x="21405" y="11284"/>
                </a:cubicBezTo>
                <a:cubicBezTo>
                  <a:pt x="21600" y="10965"/>
                  <a:pt x="21600" y="10597"/>
                  <a:pt x="21405" y="10278"/>
                </a:cubicBezTo>
                <a:cubicBezTo>
                  <a:pt x="21213" y="9996"/>
                  <a:pt x="20949" y="9795"/>
                  <a:pt x="20429" y="9399"/>
                </a:cubicBezTo>
                <a:lnTo>
                  <a:pt x="9219" y="861"/>
                </a:lnTo>
                <a:cubicBezTo>
                  <a:pt x="8691" y="459"/>
                  <a:pt x="8429" y="259"/>
                  <a:pt x="8059" y="113"/>
                </a:cubicBezTo>
                <a:cubicBezTo>
                  <a:pt x="7850" y="38"/>
                  <a:pt x="7624" y="0"/>
                  <a:pt x="7399" y="0"/>
                </a:cubicBezTo>
                <a:close/>
              </a:path>
            </a:pathLst>
          </a:custGeom>
          <a:solidFill>
            <a:schemeClr val="accent2"/>
          </a:solidFill>
          <a:ln w="12700" cap="flat">
            <a:noFill/>
            <a:miter lim="400000"/>
          </a:ln>
          <a:effectLst/>
        </p:spPr>
        <p:txBody>
          <a:bodyPr wrap="square" lIns="0" tIns="0" rIns="0" bIns="0" numCol="1" anchor="t">
            <a:noAutofit/>
          </a:bodyPr>
          <a:lstStyle/>
          <a:p>
            <a:endParaRPr sz="2400" dirty="0">
              <a:latin typeface="+mj-lt"/>
              <a:cs typeface="Calibri" panose="020F0502020204030204" pitchFamily="34" charset="0"/>
            </a:endParaRPr>
          </a:p>
        </p:txBody>
      </p:sp>
      <p:sp>
        <p:nvSpPr>
          <p:cNvPr id="13" name="Shape 42401">
            <a:extLst>
              <a:ext uri="{FF2B5EF4-FFF2-40B4-BE49-F238E27FC236}">
                <a16:creationId xmlns:a16="http://schemas.microsoft.com/office/drawing/2014/main" id="{93C06C66-1BC1-AD64-9454-E822AF479CC5}"/>
              </a:ext>
            </a:extLst>
          </p:cNvPr>
          <p:cNvSpPr/>
          <p:nvPr/>
        </p:nvSpPr>
        <p:spPr>
          <a:xfrm>
            <a:off x="3902157" y="3273051"/>
            <a:ext cx="739097" cy="314724"/>
          </a:xfrm>
          <a:prstGeom prst="rightArrow">
            <a:avLst>
              <a:gd name="adj1" fmla="val 42849"/>
              <a:gd name="adj2" fmla="val 62190"/>
            </a:avLst>
          </a:prstGeom>
          <a:solidFill>
            <a:schemeClr val="bg1"/>
          </a:solidFill>
          <a:ln w="12700" cap="flat">
            <a:noFill/>
            <a:miter lim="400000"/>
          </a:ln>
          <a:effectLst/>
        </p:spPr>
        <p:txBody>
          <a:bodyPr wrap="square" lIns="0" tIns="0" rIns="0" bIns="0" numCol="1" anchor="t">
            <a:noAutofit/>
          </a:bodyPr>
          <a:lstStyle/>
          <a:p>
            <a:endParaRPr sz="2400" dirty="0">
              <a:latin typeface="+mj-lt"/>
              <a:cs typeface="Calibri" panose="020F0502020204030204" pitchFamily="34" charset="0"/>
            </a:endParaRPr>
          </a:p>
        </p:txBody>
      </p:sp>
      <p:sp>
        <p:nvSpPr>
          <p:cNvPr id="14" name="Shape 42403">
            <a:extLst>
              <a:ext uri="{FF2B5EF4-FFF2-40B4-BE49-F238E27FC236}">
                <a16:creationId xmlns:a16="http://schemas.microsoft.com/office/drawing/2014/main" id="{ABD71BBF-5BC8-1D49-CAC7-6F62D6B33625}"/>
              </a:ext>
            </a:extLst>
          </p:cNvPr>
          <p:cNvSpPr/>
          <p:nvPr/>
        </p:nvSpPr>
        <p:spPr>
          <a:xfrm>
            <a:off x="5225737" y="2231818"/>
            <a:ext cx="2022435" cy="2397191"/>
          </a:xfrm>
          <a:custGeom>
            <a:avLst/>
            <a:gdLst/>
            <a:ahLst/>
            <a:cxnLst>
              <a:cxn ang="0">
                <a:pos x="wd2" y="hd2"/>
              </a:cxn>
              <a:cxn ang="5400000">
                <a:pos x="wd2" y="hd2"/>
              </a:cxn>
              <a:cxn ang="10800000">
                <a:pos x="wd2" y="hd2"/>
              </a:cxn>
              <a:cxn ang="16200000">
                <a:pos x="wd2" y="hd2"/>
              </a:cxn>
            </a:cxnLst>
            <a:rect l="0" t="0" r="r" b="b"/>
            <a:pathLst>
              <a:path w="21551" h="21563" extrusionOk="0">
                <a:moveTo>
                  <a:pt x="7399" y="0"/>
                </a:moveTo>
                <a:cubicBezTo>
                  <a:pt x="7173" y="0"/>
                  <a:pt x="6948" y="38"/>
                  <a:pt x="6738" y="113"/>
                </a:cubicBezTo>
                <a:cubicBezTo>
                  <a:pt x="6369" y="259"/>
                  <a:pt x="6105" y="460"/>
                  <a:pt x="5585" y="856"/>
                </a:cubicBezTo>
                <a:lnTo>
                  <a:pt x="3" y="5108"/>
                </a:lnTo>
                <a:lnTo>
                  <a:pt x="5181" y="9052"/>
                </a:lnTo>
                <a:cubicBezTo>
                  <a:pt x="5832" y="9547"/>
                  <a:pt x="6164" y="9800"/>
                  <a:pt x="6403" y="10153"/>
                </a:cubicBezTo>
                <a:cubicBezTo>
                  <a:pt x="6648" y="10552"/>
                  <a:pt x="6648" y="11012"/>
                  <a:pt x="6403" y="11411"/>
                </a:cubicBezTo>
                <a:cubicBezTo>
                  <a:pt x="6164" y="11763"/>
                  <a:pt x="5832" y="12014"/>
                  <a:pt x="5171" y="12517"/>
                </a:cubicBezTo>
                <a:lnTo>
                  <a:pt x="0" y="16456"/>
                </a:lnTo>
                <a:lnTo>
                  <a:pt x="5575" y="20703"/>
                </a:lnTo>
                <a:cubicBezTo>
                  <a:pt x="6103" y="21105"/>
                  <a:pt x="6369" y="21305"/>
                  <a:pt x="6738" y="21451"/>
                </a:cubicBezTo>
                <a:cubicBezTo>
                  <a:pt x="7157" y="21600"/>
                  <a:pt x="7641" y="21600"/>
                  <a:pt x="8059" y="21451"/>
                </a:cubicBezTo>
                <a:cubicBezTo>
                  <a:pt x="8428" y="21305"/>
                  <a:pt x="8693" y="21104"/>
                  <a:pt x="9212" y="20708"/>
                </a:cubicBezTo>
                <a:lnTo>
                  <a:pt x="20422" y="12170"/>
                </a:lnTo>
                <a:cubicBezTo>
                  <a:pt x="20950" y="11767"/>
                  <a:pt x="21213" y="11565"/>
                  <a:pt x="21405" y="11284"/>
                </a:cubicBezTo>
                <a:cubicBezTo>
                  <a:pt x="21600" y="10965"/>
                  <a:pt x="21600" y="10597"/>
                  <a:pt x="21405" y="10278"/>
                </a:cubicBezTo>
                <a:cubicBezTo>
                  <a:pt x="21213" y="9996"/>
                  <a:pt x="20949" y="9795"/>
                  <a:pt x="20429" y="9399"/>
                </a:cubicBezTo>
                <a:lnTo>
                  <a:pt x="9219" y="861"/>
                </a:lnTo>
                <a:cubicBezTo>
                  <a:pt x="8691" y="459"/>
                  <a:pt x="8429" y="259"/>
                  <a:pt x="8059" y="113"/>
                </a:cubicBezTo>
                <a:cubicBezTo>
                  <a:pt x="7850" y="38"/>
                  <a:pt x="7624" y="0"/>
                  <a:pt x="7399" y="0"/>
                </a:cubicBezTo>
                <a:close/>
              </a:path>
            </a:pathLst>
          </a:custGeom>
          <a:solidFill>
            <a:schemeClr val="accent3"/>
          </a:solidFill>
          <a:ln w="12700" cap="flat">
            <a:noFill/>
            <a:miter lim="400000"/>
          </a:ln>
          <a:effectLst/>
        </p:spPr>
        <p:txBody>
          <a:bodyPr wrap="square" lIns="0" tIns="0" rIns="0" bIns="0" numCol="1" anchor="t">
            <a:noAutofit/>
          </a:bodyPr>
          <a:lstStyle/>
          <a:p>
            <a:endParaRPr sz="2400" dirty="0">
              <a:latin typeface="+mj-lt"/>
              <a:cs typeface="Calibri" panose="020F0502020204030204" pitchFamily="34" charset="0"/>
            </a:endParaRPr>
          </a:p>
        </p:txBody>
      </p:sp>
      <p:sp>
        <p:nvSpPr>
          <p:cNvPr id="15" name="Shape 42407">
            <a:extLst>
              <a:ext uri="{FF2B5EF4-FFF2-40B4-BE49-F238E27FC236}">
                <a16:creationId xmlns:a16="http://schemas.microsoft.com/office/drawing/2014/main" id="{283E68D8-E531-ACBF-09A6-1D6DD40A1A20}"/>
              </a:ext>
            </a:extLst>
          </p:cNvPr>
          <p:cNvSpPr/>
          <p:nvPr/>
        </p:nvSpPr>
        <p:spPr>
          <a:xfrm>
            <a:off x="5675088" y="3273051"/>
            <a:ext cx="739097" cy="314724"/>
          </a:xfrm>
          <a:prstGeom prst="rightArrow">
            <a:avLst>
              <a:gd name="adj1" fmla="val 42849"/>
              <a:gd name="adj2" fmla="val 62190"/>
            </a:avLst>
          </a:prstGeom>
          <a:solidFill>
            <a:schemeClr val="bg1"/>
          </a:solidFill>
          <a:ln w="12700" cap="flat">
            <a:noFill/>
            <a:miter lim="400000"/>
          </a:ln>
          <a:effectLst/>
        </p:spPr>
        <p:txBody>
          <a:bodyPr wrap="square" lIns="0" tIns="0" rIns="0" bIns="0" numCol="1" anchor="t">
            <a:noAutofit/>
          </a:bodyPr>
          <a:lstStyle/>
          <a:p>
            <a:endParaRPr sz="2400" dirty="0">
              <a:latin typeface="+mj-lt"/>
              <a:cs typeface="Calibri" panose="020F0502020204030204" pitchFamily="34" charset="0"/>
            </a:endParaRPr>
          </a:p>
        </p:txBody>
      </p:sp>
      <p:sp>
        <p:nvSpPr>
          <p:cNvPr id="16" name="Shape 42409">
            <a:extLst>
              <a:ext uri="{FF2B5EF4-FFF2-40B4-BE49-F238E27FC236}">
                <a16:creationId xmlns:a16="http://schemas.microsoft.com/office/drawing/2014/main" id="{FF1F3F63-6973-8770-D35D-2DBC9CFFDC2D}"/>
              </a:ext>
            </a:extLst>
          </p:cNvPr>
          <p:cNvSpPr/>
          <p:nvPr/>
        </p:nvSpPr>
        <p:spPr>
          <a:xfrm>
            <a:off x="7005599" y="2231818"/>
            <a:ext cx="2022435" cy="2397191"/>
          </a:xfrm>
          <a:custGeom>
            <a:avLst/>
            <a:gdLst/>
            <a:ahLst/>
            <a:cxnLst>
              <a:cxn ang="0">
                <a:pos x="wd2" y="hd2"/>
              </a:cxn>
              <a:cxn ang="5400000">
                <a:pos x="wd2" y="hd2"/>
              </a:cxn>
              <a:cxn ang="10800000">
                <a:pos x="wd2" y="hd2"/>
              </a:cxn>
              <a:cxn ang="16200000">
                <a:pos x="wd2" y="hd2"/>
              </a:cxn>
            </a:cxnLst>
            <a:rect l="0" t="0" r="r" b="b"/>
            <a:pathLst>
              <a:path w="21551" h="21563" extrusionOk="0">
                <a:moveTo>
                  <a:pt x="7399" y="0"/>
                </a:moveTo>
                <a:cubicBezTo>
                  <a:pt x="7173" y="0"/>
                  <a:pt x="6948" y="38"/>
                  <a:pt x="6738" y="113"/>
                </a:cubicBezTo>
                <a:cubicBezTo>
                  <a:pt x="6369" y="259"/>
                  <a:pt x="6105" y="460"/>
                  <a:pt x="5585" y="856"/>
                </a:cubicBezTo>
                <a:lnTo>
                  <a:pt x="3" y="5108"/>
                </a:lnTo>
                <a:lnTo>
                  <a:pt x="5181" y="9052"/>
                </a:lnTo>
                <a:cubicBezTo>
                  <a:pt x="5832" y="9547"/>
                  <a:pt x="6164" y="9800"/>
                  <a:pt x="6403" y="10153"/>
                </a:cubicBezTo>
                <a:cubicBezTo>
                  <a:pt x="6648" y="10552"/>
                  <a:pt x="6648" y="11012"/>
                  <a:pt x="6403" y="11411"/>
                </a:cubicBezTo>
                <a:cubicBezTo>
                  <a:pt x="6164" y="11763"/>
                  <a:pt x="5832" y="12014"/>
                  <a:pt x="5171" y="12517"/>
                </a:cubicBezTo>
                <a:lnTo>
                  <a:pt x="0" y="16456"/>
                </a:lnTo>
                <a:lnTo>
                  <a:pt x="5575" y="20703"/>
                </a:lnTo>
                <a:cubicBezTo>
                  <a:pt x="6103" y="21105"/>
                  <a:pt x="6369" y="21305"/>
                  <a:pt x="6738" y="21451"/>
                </a:cubicBezTo>
                <a:cubicBezTo>
                  <a:pt x="7157" y="21600"/>
                  <a:pt x="7641" y="21600"/>
                  <a:pt x="8059" y="21451"/>
                </a:cubicBezTo>
                <a:cubicBezTo>
                  <a:pt x="8428" y="21305"/>
                  <a:pt x="8693" y="21104"/>
                  <a:pt x="9212" y="20708"/>
                </a:cubicBezTo>
                <a:lnTo>
                  <a:pt x="20422" y="12170"/>
                </a:lnTo>
                <a:cubicBezTo>
                  <a:pt x="20950" y="11767"/>
                  <a:pt x="21213" y="11565"/>
                  <a:pt x="21405" y="11284"/>
                </a:cubicBezTo>
                <a:cubicBezTo>
                  <a:pt x="21600" y="10965"/>
                  <a:pt x="21600" y="10597"/>
                  <a:pt x="21405" y="10278"/>
                </a:cubicBezTo>
                <a:cubicBezTo>
                  <a:pt x="21213" y="9996"/>
                  <a:pt x="20949" y="9795"/>
                  <a:pt x="20429" y="9399"/>
                </a:cubicBezTo>
                <a:lnTo>
                  <a:pt x="9219" y="861"/>
                </a:lnTo>
                <a:cubicBezTo>
                  <a:pt x="8691" y="459"/>
                  <a:pt x="8429" y="259"/>
                  <a:pt x="8059" y="113"/>
                </a:cubicBezTo>
                <a:cubicBezTo>
                  <a:pt x="7850" y="38"/>
                  <a:pt x="7624" y="0"/>
                  <a:pt x="7399" y="0"/>
                </a:cubicBezTo>
                <a:close/>
              </a:path>
            </a:pathLst>
          </a:custGeom>
          <a:solidFill>
            <a:schemeClr val="accent4"/>
          </a:solidFill>
          <a:ln w="12700" cap="flat">
            <a:noFill/>
            <a:miter lim="400000"/>
          </a:ln>
          <a:effectLst/>
        </p:spPr>
        <p:txBody>
          <a:bodyPr wrap="square" lIns="0" tIns="0" rIns="0" bIns="0" numCol="1" anchor="t">
            <a:noAutofit/>
          </a:bodyPr>
          <a:lstStyle/>
          <a:p>
            <a:endParaRPr sz="2400" dirty="0">
              <a:latin typeface="+mj-lt"/>
              <a:cs typeface="Calibri" panose="020F0502020204030204" pitchFamily="34" charset="0"/>
            </a:endParaRPr>
          </a:p>
        </p:txBody>
      </p:sp>
      <p:sp>
        <p:nvSpPr>
          <p:cNvPr id="17" name="Shape 42413">
            <a:extLst>
              <a:ext uri="{FF2B5EF4-FFF2-40B4-BE49-F238E27FC236}">
                <a16:creationId xmlns:a16="http://schemas.microsoft.com/office/drawing/2014/main" id="{9BD8519F-57B8-64E8-6F3F-2693B823F8A4}"/>
              </a:ext>
            </a:extLst>
          </p:cNvPr>
          <p:cNvSpPr/>
          <p:nvPr/>
        </p:nvSpPr>
        <p:spPr>
          <a:xfrm>
            <a:off x="7448016" y="3273051"/>
            <a:ext cx="739097" cy="314724"/>
          </a:xfrm>
          <a:prstGeom prst="rightArrow">
            <a:avLst>
              <a:gd name="adj1" fmla="val 42849"/>
              <a:gd name="adj2" fmla="val 62190"/>
            </a:avLst>
          </a:prstGeom>
          <a:solidFill>
            <a:schemeClr val="bg1"/>
          </a:solidFill>
          <a:ln w="12700" cap="flat">
            <a:noFill/>
            <a:miter lim="400000"/>
          </a:ln>
          <a:effectLst/>
        </p:spPr>
        <p:txBody>
          <a:bodyPr wrap="square" lIns="0" tIns="0" rIns="0" bIns="0" numCol="1" anchor="t">
            <a:noAutofit/>
          </a:bodyPr>
          <a:lstStyle/>
          <a:p>
            <a:endParaRPr sz="2400" dirty="0">
              <a:latin typeface="+mj-lt"/>
              <a:cs typeface="Calibri" panose="020F0502020204030204" pitchFamily="34" charset="0"/>
            </a:endParaRPr>
          </a:p>
        </p:txBody>
      </p:sp>
      <p:sp>
        <p:nvSpPr>
          <p:cNvPr id="18" name="Shape 42415">
            <a:extLst>
              <a:ext uri="{FF2B5EF4-FFF2-40B4-BE49-F238E27FC236}">
                <a16:creationId xmlns:a16="http://schemas.microsoft.com/office/drawing/2014/main" id="{0F7CCE98-1A49-B235-6708-73BC2500C815}"/>
              </a:ext>
            </a:extLst>
          </p:cNvPr>
          <p:cNvSpPr/>
          <p:nvPr/>
        </p:nvSpPr>
        <p:spPr>
          <a:xfrm>
            <a:off x="8763758" y="2231818"/>
            <a:ext cx="2022435" cy="2397191"/>
          </a:xfrm>
          <a:custGeom>
            <a:avLst/>
            <a:gdLst/>
            <a:ahLst/>
            <a:cxnLst>
              <a:cxn ang="0">
                <a:pos x="wd2" y="hd2"/>
              </a:cxn>
              <a:cxn ang="5400000">
                <a:pos x="wd2" y="hd2"/>
              </a:cxn>
              <a:cxn ang="10800000">
                <a:pos x="wd2" y="hd2"/>
              </a:cxn>
              <a:cxn ang="16200000">
                <a:pos x="wd2" y="hd2"/>
              </a:cxn>
            </a:cxnLst>
            <a:rect l="0" t="0" r="r" b="b"/>
            <a:pathLst>
              <a:path w="21551" h="21563" extrusionOk="0">
                <a:moveTo>
                  <a:pt x="7399" y="0"/>
                </a:moveTo>
                <a:cubicBezTo>
                  <a:pt x="7173" y="0"/>
                  <a:pt x="6948" y="38"/>
                  <a:pt x="6738" y="113"/>
                </a:cubicBezTo>
                <a:cubicBezTo>
                  <a:pt x="6369" y="259"/>
                  <a:pt x="6105" y="460"/>
                  <a:pt x="5585" y="856"/>
                </a:cubicBezTo>
                <a:lnTo>
                  <a:pt x="3" y="5108"/>
                </a:lnTo>
                <a:lnTo>
                  <a:pt x="5181" y="9052"/>
                </a:lnTo>
                <a:cubicBezTo>
                  <a:pt x="5832" y="9547"/>
                  <a:pt x="6164" y="9800"/>
                  <a:pt x="6403" y="10153"/>
                </a:cubicBezTo>
                <a:cubicBezTo>
                  <a:pt x="6648" y="10552"/>
                  <a:pt x="6648" y="11012"/>
                  <a:pt x="6403" y="11411"/>
                </a:cubicBezTo>
                <a:cubicBezTo>
                  <a:pt x="6164" y="11763"/>
                  <a:pt x="5832" y="12014"/>
                  <a:pt x="5171" y="12517"/>
                </a:cubicBezTo>
                <a:lnTo>
                  <a:pt x="0" y="16456"/>
                </a:lnTo>
                <a:lnTo>
                  <a:pt x="5575" y="20703"/>
                </a:lnTo>
                <a:cubicBezTo>
                  <a:pt x="6103" y="21105"/>
                  <a:pt x="6369" y="21305"/>
                  <a:pt x="6738" y="21451"/>
                </a:cubicBezTo>
                <a:cubicBezTo>
                  <a:pt x="7157" y="21600"/>
                  <a:pt x="7641" y="21600"/>
                  <a:pt x="8059" y="21451"/>
                </a:cubicBezTo>
                <a:cubicBezTo>
                  <a:pt x="8428" y="21305"/>
                  <a:pt x="8693" y="21104"/>
                  <a:pt x="9212" y="20708"/>
                </a:cubicBezTo>
                <a:lnTo>
                  <a:pt x="20422" y="12170"/>
                </a:lnTo>
                <a:cubicBezTo>
                  <a:pt x="20950" y="11767"/>
                  <a:pt x="21213" y="11565"/>
                  <a:pt x="21405" y="11284"/>
                </a:cubicBezTo>
                <a:cubicBezTo>
                  <a:pt x="21600" y="10965"/>
                  <a:pt x="21600" y="10597"/>
                  <a:pt x="21405" y="10278"/>
                </a:cubicBezTo>
                <a:cubicBezTo>
                  <a:pt x="21213" y="9996"/>
                  <a:pt x="20949" y="9795"/>
                  <a:pt x="20429" y="9399"/>
                </a:cubicBezTo>
                <a:lnTo>
                  <a:pt x="9219" y="861"/>
                </a:lnTo>
                <a:cubicBezTo>
                  <a:pt x="8691" y="459"/>
                  <a:pt x="8429" y="259"/>
                  <a:pt x="8059" y="113"/>
                </a:cubicBezTo>
                <a:cubicBezTo>
                  <a:pt x="7850" y="38"/>
                  <a:pt x="7624" y="0"/>
                  <a:pt x="7399" y="0"/>
                </a:cubicBezTo>
                <a:close/>
              </a:path>
            </a:pathLst>
          </a:custGeom>
          <a:solidFill>
            <a:schemeClr val="accent5"/>
          </a:solidFill>
          <a:ln w="12700" cap="flat">
            <a:noFill/>
            <a:miter lim="400000"/>
          </a:ln>
          <a:effectLst/>
        </p:spPr>
        <p:txBody>
          <a:bodyPr wrap="square" lIns="0" tIns="0" rIns="0" bIns="0" numCol="1" anchor="t">
            <a:noAutofit/>
          </a:bodyPr>
          <a:lstStyle/>
          <a:p>
            <a:endParaRPr sz="2400" dirty="0">
              <a:latin typeface="+mj-lt"/>
              <a:cs typeface="Calibri" panose="020F0502020204030204" pitchFamily="34" charset="0"/>
            </a:endParaRPr>
          </a:p>
        </p:txBody>
      </p:sp>
      <p:sp>
        <p:nvSpPr>
          <p:cNvPr id="19" name="Shape 42419">
            <a:extLst>
              <a:ext uri="{FF2B5EF4-FFF2-40B4-BE49-F238E27FC236}">
                <a16:creationId xmlns:a16="http://schemas.microsoft.com/office/drawing/2014/main" id="{4C993F9E-3C05-B80B-BB52-9C9B5C8BD923}"/>
              </a:ext>
            </a:extLst>
          </p:cNvPr>
          <p:cNvSpPr/>
          <p:nvPr/>
        </p:nvSpPr>
        <p:spPr>
          <a:xfrm>
            <a:off x="9220947" y="3273051"/>
            <a:ext cx="739097" cy="314724"/>
          </a:xfrm>
          <a:prstGeom prst="rightArrow">
            <a:avLst>
              <a:gd name="adj1" fmla="val 42849"/>
              <a:gd name="adj2" fmla="val 62190"/>
            </a:avLst>
          </a:prstGeom>
          <a:solidFill>
            <a:schemeClr val="bg1"/>
          </a:solidFill>
          <a:ln w="12700" cap="flat">
            <a:noFill/>
            <a:miter lim="400000"/>
          </a:ln>
          <a:effectLst/>
        </p:spPr>
        <p:txBody>
          <a:bodyPr wrap="square" lIns="0" tIns="0" rIns="0" bIns="0" numCol="1" anchor="t">
            <a:noAutofit/>
          </a:bodyPr>
          <a:lstStyle/>
          <a:p>
            <a:endParaRPr sz="2400" dirty="0">
              <a:latin typeface="+mj-lt"/>
              <a:cs typeface="Calibri" panose="020F0502020204030204" pitchFamily="34" charset="0"/>
            </a:endParaRPr>
          </a:p>
        </p:txBody>
      </p:sp>
      <p:sp>
        <p:nvSpPr>
          <p:cNvPr id="20" name="TextBox 19">
            <a:extLst>
              <a:ext uri="{FF2B5EF4-FFF2-40B4-BE49-F238E27FC236}">
                <a16:creationId xmlns:a16="http://schemas.microsoft.com/office/drawing/2014/main" id="{0983221C-D607-F5AC-275A-4FDD02EA21B5}"/>
              </a:ext>
            </a:extLst>
          </p:cNvPr>
          <p:cNvSpPr txBox="1"/>
          <p:nvPr/>
        </p:nvSpPr>
        <p:spPr>
          <a:xfrm>
            <a:off x="2712204" y="1378122"/>
            <a:ext cx="2821777" cy="600164"/>
          </a:xfrm>
          <a:prstGeom prst="rect">
            <a:avLst/>
          </a:prstGeom>
          <a:noFill/>
        </p:spPr>
        <p:txBody>
          <a:bodyPr wrap="square" rtlCol="0" anchor="t">
            <a:spAutoFit/>
          </a:bodyPr>
          <a:lstStyle/>
          <a:p>
            <a:pPr lvl="0">
              <a:buNone/>
            </a:pPr>
            <a:r>
              <a:rPr lang="en-US" sz="1100" dirty="0">
                <a:latin typeface="+mj-lt"/>
                <a:ea typeface="Calibri" panose="020F0502020204030204" pitchFamily="34" charset="0"/>
                <a:cs typeface="Calibri" panose="020F0502020204030204" pitchFamily="34" charset="0"/>
              </a:rPr>
              <a:t>Marketing and Product leaders define campaign scope, outcomes, KPIs, and provide resource and budget.</a:t>
            </a:r>
          </a:p>
        </p:txBody>
      </p:sp>
      <p:sp>
        <p:nvSpPr>
          <p:cNvPr id="21" name="TextBox 20">
            <a:extLst>
              <a:ext uri="{FF2B5EF4-FFF2-40B4-BE49-F238E27FC236}">
                <a16:creationId xmlns:a16="http://schemas.microsoft.com/office/drawing/2014/main" id="{FFAF9945-374F-814F-5112-011E90E5DC99}"/>
              </a:ext>
            </a:extLst>
          </p:cNvPr>
          <p:cNvSpPr txBox="1"/>
          <p:nvPr/>
        </p:nvSpPr>
        <p:spPr>
          <a:xfrm>
            <a:off x="2712205" y="1075735"/>
            <a:ext cx="2714971" cy="307777"/>
          </a:xfrm>
          <a:prstGeom prst="rect">
            <a:avLst/>
          </a:prstGeom>
          <a:noFill/>
        </p:spPr>
        <p:txBody>
          <a:bodyPr wrap="square" rtlCol="0" anchor="b">
            <a:spAutoFit/>
          </a:bodyPr>
          <a:lstStyle/>
          <a:p>
            <a:r>
              <a:rPr lang="en-US" sz="1400" b="1" dirty="0">
                <a:solidFill>
                  <a:schemeClr val="accent2"/>
                </a:solidFill>
                <a:latin typeface="+mj-lt"/>
                <a:cs typeface="Calibri" panose="020F0502020204030204" pitchFamily="34" charset="0"/>
              </a:rPr>
              <a:t>CAMPAIGN SCOPE</a:t>
            </a:r>
          </a:p>
        </p:txBody>
      </p:sp>
      <p:sp>
        <p:nvSpPr>
          <p:cNvPr id="22" name="TextBox 21">
            <a:extLst>
              <a:ext uri="{FF2B5EF4-FFF2-40B4-BE49-F238E27FC236}">
                <a16:creationId xmlns:a16="http://schemas.microsoft.com/office/drawing/2014/main" id="{18226BE4-CF16-C61C-6363-EF8086625C4F}"/>
              </a:ext>
            </a:extLst>
          </p:cNvPr>
          <p:cNvSpPr txBox="1"/>
          <p:nvPr/>
        </p:nvSpPr>
        <p:spPr>
          <a:xfrm>
            <a:off x="6250228" y="1378122"/>
            <a:ext cx="2714971" cy="600164"/>
          </a:xfrm>
          <a:prstGeom prst="rect">
            <a:avLst/>
          </a:prstGeom>
          <a:noFill/>
        </p:spPr>
        <p:txBody>
          <a:bodyPr wrap="square" rtlCol="0" anchor="t">
            <a:spAutoFit/>
          </a:bodyPr>
          <a:lstStyle/>
          <a:p>
            <a:pPr lvl="0">
              <a:buNone/>
            </a:pPr>
            <a:r>
              <a:rPr lang="en-US" sz="1100" dirty="0">
                <a:latin typeface="+mj-lt"/>
                <a:ea typeface="Calibri" panose="020F0502020204030204" pitchFamily="34" charset="0"/>
                <a:cs typeface="Calibri" panose="020F0502020204030204" pitchFamily="34" charset="0"/>
              </a:rPr>
              <a:t>Fully integrated campaign strategy, content, programs, and tactics developed.</a:t>
            </a:r>
          </a:p>
        </p:txBody>
      </p:sp>
      <p:sp>
        <p:nvSpPr>
          <p:cNvPr id="23" name="TextBox 22">
            <a:extLst>
              <a:ext uri="{FF2B5EF4-FFF2-40B4-BE49-F238E27FC236}">
                <a16:creationId xmlns:a16="http://schemas.microsoft.com/office/drawing/2014/main" id="{34F0F088-9B30-C702-18D5-D1F595D15368}"/>
              </a:ext>
            </a:extLst>
          </p:cNvPr>
          <p:cNvSpPr txBox="1"/>
          <p:nvPr/>
        </p:nvSpPr>
        <p:spPr>
          <a:xfrm>
            <a:off x="6250228" y="1075735"/>
            <a:ext cx="2714971" cy="307777"/>
          </a:xfrm>
          <a:prstGeom prst="rect">
            <a:avLst/>
          </a:prstGeom>
          <a:noFill/>
        </p:spPr>
        <p:txBody>
          <a:bodyPr wrap="square" rtlCol="0" anchor="b">
            <a:spAutoFit/>
          </a:bodyPr>
          <a:lstStyle/>
          <a:p>
            <a:r>
              <a:rPr lang="en-US" sz="1400" b="1" dirty="0">
                <a:solidFill>
                  <a:schemeClr val="accent4"/>
                </a:solidFill>
                <a:latin typeface="+mj-lt"/>
                <a:cs typeface="Calibri" panose="020F0502020204030204" pitchFamily="34" charset="0"/>
              </a:rPr>
              <a:t>CAMPAIGN PLAN</a:t>
            </a:r>
          </a:p>
        </p:txBody>
      </p:sp>
      <p:sp>
        <p:nvSpPr>
          <p:cNvPr id="24" name="TextBox 23">
            <a:extLst>
              <a:ext uri="{FF2B5EF4-FFF2-40B4-BE49-F238E27FC236}">
                <a16:creationId xmlns:a16="http://schemas.microsoft.com/office/drawing/2014/main" id="{B0824B33-CB53-B15F-29B4-95940B0DDC4E}"/>
              </a:ext>
            </a:extLst>
          </p:cNvPr>
          <p:cNvSpPr txBox="1"/>
          <p:nvPr/>
        </p:nvSpPr>
        <p:spPr>
          <a:xfrm>
            <a:off x="4472911" y="5314331"/>
            <a:ext cx="2975103" cy="600164"/>
          </a:xfrm>
          <a:prstGeom prst="rect">
            <a:avLst/>
          </a:prstGeom>
          <a:noFill/>
        </p:spPr>
        <p:txBody>
          <a:bodyPr wrap="square" rtlCol="0" anchor="t">
            <a:spAutoFit/>
          </a:bodyPr>
          <a:lstStyle/>
          <a:p>
            <a:pPr lvl="0">
              <a:buNone/>
            </a:pPr>
            <a:r>
              <a:rPr lang="en-US" sz="1100" dirty="0">
                <a:latin typeface="+mj-lt"/>
                <a:ea typeface="Calibri" panose="020F0502020204030204" pitchFamily="34" charset="0"/>
                <a:cs typeface="Calibri" panose="020F0502020204030204" pitchFamily="34" charset="0"/>
              </a:rPr>
              <a:t>Campaigns and product marketing jointly own creating the deliverables, field execution, reporting and success.</a:t>
            </a:r>
          </a:p>
        </p:txBody>
      </p:sp>
      <p:sp>
        <p:nvSpPr>
          <p:cNvPr id="25" name="TextBox 24">
            <a:extLst>
              <a:ext uri="{FF2B5EF4-FFF2-40B4-BE49-F238E27FC236}">
                <a16:creationId xmlns:a16="http://schemas.microsoft.com/office/drawing/2014/main" id="{2EDB751A-85F2-5C2D-9BBB-8745BFD68B98}"/>
              </a:ext>
            </a:extLst>
          </p:cNvPr>
          <p:cNvSpPr txBox="1"/>
          <p:nvPr/>
        </p:nvSpPr>
        <p:spPr>
          <a:xfrm>
            <a:off x="4472911" y="5011944"/>
            <a:ext cx="2808762" cy="307777"/>
          </a:xfrm>
          <a:prstGeom prst="rect">
            <a:avLst/>
          </a:prstGeom>
          <a:noFill/>
        </p:spPr>
        <p:txBody>
          <a:bodyPr wrap="square" rtlCol="0" anchor="b">
            <a:spAutoFit/>
          </a:bodyPr>
          <a:lstStyle/>
          <a:p>
            <a:r>
              <a:rPr lang="en-US" sz="1400" b="1" dirty="0">
                <a:solidFill>
                  <a:schemeClr val="accent3"/>
                </a:solidFill>
                <a:latin typeface="+mj-lt"/>
                <a:cs typeface="Calibri" panose="020F0502020204030204" pitchFamily="34" charset="0"/>
              </a:rPr>
              <a:t>CAMPAIGN DEVELOPMENT</a:t>
            </a:r>
          </a:p>
        </p:txBody>
      </p:sp>
      <p:sp>
        <p:nvSpPr>
          <p:cNvPr id="26" name="TextBox 25">
            <a:extLst>
              <a:ext uri="{FF2B5EF4-FFF2-40B4-BE49-F238E27FC236}">
                <a16:creationId xmlns:a16="http://schemas.microsoft.com/office/drawing/2014/main" id="{97517161-D836-B1A4-5E65-A0AC1E142644}"/>
              </a:ext>
            </a:extLst>
          </p:cNvPr>
          <p:cNvSpPr txBox="1"/>
          <p:nvPr/>
        </p:nvSpPr>
        <p:spPr>
          <a:xfrm>
            <a:off x="945357" y="5314331"/>
            <a:ext cx="2808763" cy="600164"/>
          </a:xfrm>
          <a:prstGeom prst="rect">
            <a:avLst/>
          </a:prstGeom>
          <a:noFill/>
        </p:spPr>
        <p:txBody>
          <a:bodyPr wrap="square" rtlCol="0" anchor="t">
            <a:spAutoFit/>
          </a:bodyPr>
          <a:lstStyle/>
          <a:p>
            <a:pPr lvl="0">
              <a:buNone/>
            </a:pPr>
            <a:r>
              <a:rPr lang="en-US" sz="1100" dirty="0">
                <a:latin typeface="+mj-lt"/>
                <a:ea typeface="Calibri" panose="020F0502020204030204" pitchFamily="34" charset="0"/>
                <a:cs typeface="Calibri" panose="020F0502020204030204" pitchFamily="34" charset="0"/>
              </a:rPr>
              <a:t>Sales, Marketing, and Product leaders define key market opportunities and desired outcomes for the fiscal year.</a:t>
            </a:r>
            <a:endParaRPr lang="en-US" sz="1100" dirty="0">
              <a:latin typeface="+mj-lt"/>
              <a:cs typeface="Calibri" panose="020F0502020204030204" pitchFamily="34" charset="0"/>
            </a:endParaRPr>
          </a:p>
        </p:txBody>
      </p:sp>
      <p:sp>
        <p:nvSpPr>
          <p:cNvPr id="27" name="TextBox 26">
            <a:extLst>
              <a:ext uri="{FF2B5EF4-FFF2-40B4-BE49-F238E27FC236}">
                <a16:creationId xmlns:a16="http://schemas.microsoft.com/office/drawing/2014/main" id="{7B91D2BA-80CC-8D26-2BE8-44844374B671}"/>
              </a:ext>
            </a:extLst>
          </p:cNvPr>
          <p:cNvSpPr txBox="1"/>
          <p:nvPr/>
        </p:nvSpPr>
        <p:spPr>
          <a:xfrm>
            <a:off x="945356" y="5011944"/>
            <a:ext cx="2714971" cy="307777"/>
          </a:xfrm>
          <a:prstGeom prst="rect">
            <a:avLst/>
          </a:prstGeom>
          <a:noFill/>
        </p:spPr>
        <p:txBody>
          <a:bodyPr wrap="square" rtlCol="0" anchor="b">
            <a:spAutoFit/>
          </a:bodyPr>
          <a:lstStyle/>
          <a:p>
            <a:r>
              <a:rPr lang="en-US" sz="1400" b="1" dirty="0">
                <a:solidFill>
                  <a:schemeClr val="accent1"/>
                </a:solidFill>
                <a:latin typeface="+mj-lt"/>
                <a:cs typeface="Calibri" panose="020F0502020204030204" pitchFamily="34" charset="0"/>
              </a:rPr>
              <a:t>MARKET OPPORTUNITIES</a:t>
            </a:r>
          </a:p>
        </p:txBody>
      </p:sp>
      <p:sp>
        <p:nvSpPr>
          <p:cNvPr id="28" name="TextBox 27">
            <a:extLst>
              <a:ext uri="{FF2B5EF4-FFF2-40B4-BE49-F238E27FC236}">
                <a16:creationId xmlns:a16="http://schemas.microsoft.com/office/drawing/2014/main" id="{E81E90B5-9861-4805-CFF7-062D8C600650}"/>
              </a:ext>
            </a:extLst>
          </p:cNvPr>
          <p:cNvSpPr txBox="1"/>
          <p:nvPr/>
        </p:nvSpPr>
        <p:spPr>
          <a:xfrm>
            <a:off x="8005007" y="5314331"/>
            <a:ext cx="3241637" cy="600164"/>
          </a:xfrm>
          <a:prstGeom prst="rect">
            <a:avLst/>
          </a:prstGeom>
          <a:noFill/>
        </p:spPr>
        <p:txBody>
          <a:bodyPr wrap="square" rtlCol="0" anchor="t">
            <a:spAutoFit/>
          </a:bodyPr>
          <a:lstStyle/>
          <a:p>
            <a:r>
              <a:rPr lang="en-US" sz="1100" dirty="0">
                <a:latin typeface="+mj-lt"/>
                <a:cs typeface="Calibri" panose="020F0502020204030204" pitchFamily="34" charset="0"/>
              </a:rPr>
              <a:t>Execute campaigns through website, digital, partner programs, internal comms and field programs.</a:t>
            </a:r>
          </a:p>
        </p:txBody>
      </p:sp>
      <p:sp>
        <p:nvSpPr>
          <p:cNvPr id="29" name="TextBox 28">
            <a:extLst>
              <a:ext uri="{FF2B5EF4-FFF2-40B4-BE49-F238E27FC236}">
                <a16:creationId xmlns:a16="http://schemas.microsoft.com/office/drawing/2014/main" id="{58A04266-E1A5-AD50-678C-FAF04E0B91AD}"/>
              </a:ext>
            </a:extLst>
          </p:cNvPr>
          <p:cNvSpPr txBox="1"/>
          <p:nvPr/>
        </p:nvSpPr>
        <p:spPr>
          <a:xfrm>
            <a:off x="8005006" y="5011944"/>
            <a:ext cx="3241627" cy="307777"/>
          </a:xfrm>
          <a:prstGeom prst="rect">
            <a:avLst/>
          </a:prstGeom>
          <a:noFill/>
        </p:spPr>
        <p:txBody>
          <a:bodyPr wrap="square" rtlCol="0" anchor="b">
            <a:spAutoFit/>
          </a:bodyPr>
          <a:lstStyle/>
          <a:p>
            <a:r>
              <a:rPr lang="en-US" sz="1400" b="1" dirty="0">
                <a:solidFill>
                  <a:schemeClr val="accent5"/>
                </a:solidFill>
                <a:latin typeface="+mj-lt"/>
                <a:cs typeface="Calibri" panose="020F0502020204030204" pitchFamily="34" charset="0"/>
              </a:rPr>
              <a:t>GLOBAL CAMPAIGN EXECUTION</a:t>
            </a:r>
          </a:p>
        </p:txBody>
      </p:sp>
      <p:sp>
        <p:nvSpPr>
          <p:cNvPr id="30" name="TextBox 29">
            <a:extLst>
              <a:ext uri="{FF2B5EF4-FFF2-40B4-BE49-F238E27FC236}">
                <a16:creationId xmlns:a16="http://schemas.microsoft.com/office/drawing/2014/main" id="{42E600C0-D6BE-1D2D-6D56-C92570D29A30}"/>
              </a:ext>
            </a:extLst>
          </p:cNvPr>
          <p:cNvSpPr txBox="1"/>
          <p:nvPr/>
        </p:nvSpPr>
        <p:spPr>
          <a:xfrm>
            <a:off x="2997279" y="3168803"/>
            <a:ext cx="417102" cy="523220"/>
          </a:xfrm>
          <a:prstGeom prst="rect">
            <a:avLst/>
          </a:prstGeom>
          <a:noFill/>
        </p:spPr>
        <p:txBody>
          <a:bodyPr wrap="none" rtlCol="0" anchor="ctr">
            <a:spAutoFit/>
          </a:bodyPr>
          <a:lstStyle/>
          <a:p>
            <a:pPr algn="ctr"/>
            <a:r>
              <a:rPr lang="en-US" sz="2800" b="1" dirty="0">
                <a:solidFill>
                  <a:schemeClr val="bg1"/>
                </a:solidFill>
                <a:latin typeface="+mj-lt"/>
                <a:cs typeface="Calibri" panose="020F0502020204030204" pitchFamily="34" charset="0"/>
              </a:rPr>
              <a:t>1</a:t>
            </a:r>
          </a:p>
        </p:txBody>
      </p:sp>
      <p:sp>
        <p:nvSpPr>
          <p:cNvPr id="31" name="TextBox 30">
            <a:extLst>
              <a:ext uri="{FF2B5EF4-FFF2-40B4-BE49-F238E27FC236}">
                <a16:creationId xmlns:a16="http://schemas.microsoft.com/office/drawing/2014/main" id="{93E6ECB1-8F70-7D09-4D84-E520578EFD42}"/>
              </a:ext>
            </a:extLst>
          </p:cNvPr>
          <p:cNvSpPr txBox="1"/>
          <p:nvPr/>
        </p:nvSpPr>
        <p:spPr>
          <a:xfrm>
            <a:off x="4780976" y="3168803"/>
            <a:ext cx="417102" cy="523220"/>
          </a:xfrm>
          <a:prstGeom prst="rect">
            <a:avLst/>
          </a:prstGeom>
          <a:noFill/>
        </p:spPr>
        <p:txBody>
          <a:bodyPr wrap="none" rtlCol="0" anchor="ctr">
            <a:spAutoFit/>
          </a:bodyPr>
          <a:lstStyle/>
          <a:p>
            <a:pPr algn="ctr"/>
            <a:r>
              <a:rPr lang="en-US" sz="2800" b="1" dirty="0">
                <a:solidFill>
                  <a:schemeClr val="bg1"/>
                </a:solidFill>
                <a:latin typeface="+mj-lt"/>
                <a:cs typeface="Calibri" panose="020F0502020204030204" pitchFamily="34" charset="0"/>
              </a:rPr>
              <a:t>2</a:t>
            </a:r>
          </a:p>
        </p:txBody>
      </p:sp>
      <p:sp>
        <p:nvSpPr>
          <p:cNvPr id="32" name="TextBox 31">
            <a:extLst>
              <a:ext uri="{FF2B5EF4-FFF2-40B4-BE49-F238E27FC236}">
                <a16:creationId xmlns:a16="http://schemas.microsoft.com/office/drawing/2014/main" id="{F1558100-2CAA-CCFA-D6FE-51032A3A3682}"/>
              </a:ext>
            </a:extLst>
          </p:cNvPr>
          <p:cNvSpPr txBox="1"/>
          <p:nvPr/>
        </p:nvSpPr>
        <p:spPr>
          <a:xfrm>
            <a:off x="6582795" y="3168803"/>
            <a:ext cx="417102" cy="523220"/>
          </a:xfrm>
          <a:prstGeom prst="rect">
            <a:avLst/>
          </a:prstGeom>
          <a:noFill/>
        </p:spPr>
        <p:txBody>
          <a:bodyPr wrap="none" rtlCol="0" anchor="ctr">
            <a:spAutoFit/>
          </a:bodyPr>
          <a:lstStyle/>
          <a:p>
            <a:pPr algn="ctr"/>
            <a:r>
              <a:rPr lang="en-US" sz="2800" b="1" dirty="0">
                <a:solidFill>
                  <a:schemeClr val="bg1"/>
                </a:solidFill>
                <a:latin typeface="+mj-lt"/>
                <a:cs typeface="Calibri" panose="020F0502020204030204" pitchFamily="34" charset="0"/>
              </a:rPr>
              <a:t>3</a:t>
            </a:r>
          </a:p>
        </p:txBody>
      </p:sp>
      <p:sp>
        <p:nvSpPr>
          <p:cNvPr id="33" name="TextBox 32">
            <a:extLst>
              <a:ext uri="{FF2B5EF4-FFF2-40B4-BE49-F238E27FC236}">
                <a16:creationId xmlns:a16="http://schemas.microsoft.com/office/drawing/2014/main" id="{B7DB16ED-C7C4-88AE-998C-C794B7B4622D}"/>
              </a:ext>
            </a:extLst>
          </p:cNvPr>
          <p:cNvSpPr txBox="1"/>
          <p:nvPr/>
        </p:nvSpPr>
        <p:spPr>
          <a:xfrm>
            <a:off x="8355725" y="3168803"/>
            <a:ext cx="417102" cy="523220"/>
          </a:xfrm>
          <a:prstGeom prst="rect">
            <a:avLst/>
          </a:prstGeom>
          <a:noFill/>
        </p:spPr>
        <p:txBody>
          <a:bodyPr wrap="none" rtlCol="0" anchor="ctr">
            <a:spAutoFit/>
          </a:bodyPr>
          <a:lstStyle/>
          <a:p>
            <a:pPr algn="ctr"/>
            <a:r>
              <a:rPr lang="en-US" sz="2800" b="1" dirty="0">
                <a:solidFill>
                  <a:schemeClr val="bg1"/>
                </a:solidFill>
                <a:latin typeface="+mj-lt"/>
                <a:cs typeface="Calibri" panose="020F0502020204030204" pitchFamily="34" charset="0"/>
              </a:rPr>
              <a:t>4</a:t>
            </a:r>
          </a:p>
        </p:txBody>
      </p:sp>
      <p:sp>
        <p:nvSpPr>
          <p:cNvPr id="34" name="TextBox 33">
            <a:extLst>
              <a:ext uri="{FF2B5EF4-FFF2-40B4-BE49-F238E27FC236}">
                <a16:creationId xmlns:a16="http://schemas.microsoft.com/office/drawing/2014/main" id="{FBAD94B4-B6F0-D337-1A03-89D5C93D1548}"/>
              </a:ext>
            </a:extLst>
          </p:cNvPr>
          <p:cNvSpPr txBox="1"/>
          <p:nvPr/>
        </p:nvSpPr>
        <p:spPr>
          <a:xfrm>
            <a:off x="10108781" y="3168803"/>
            <a:ext cx="417102" cy="523220"/>
          </a:xfrm>
          <a:prstGeom prst="rect">
            <a:avLst/>
          </a:prstGeom>
          <a:noFill/>
        </p:spPr>
        <p:txBody>
          <a:bodyPr wrap="none" rtlCol="0" anchor="ctr">
            <a:spAutoFit/>
          </a:bodyPr>
          <a:lstStyle/>
          <a:p>
            <a:pPr algn="ctr"/>
            <a:r>
              <a:rPr lang="en-US" sz="2800" b="1" dirty="0">
                <a:solidFill>
                  <a:schemeClr val="bg1"/>
                </a:solidFill>
                <a:latin typeface="+mj-lt"/>
                <a:cs typeface="Calibri" panose="020F0502020204030204" pitchFamily="34" charset="0"/>
              </a:rPr>
              <a:t>5</a:t>
            </a:r>
          </a:p>
        </p:txBody>
      </p:sp>
    </p:spTree>
    <p:extLst>
      <p:ext uri="{BB962C8B-B14F-4D97-AF65-F5344CB8AC3E}">
        <p14:creationId xmlns:p14="http://schemas.microsoft.com/office/powerpoint/2010/main" val="5389518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D062E75-F0A6-B7B7-D7A6-32C9364B905F}"/>
              </a:ext>
            </a:extLst>
          </p:cNvPr>
          <p:cNvSpPr>
            <a:spLocks noGrp="1"/>
          </p:cNvSpPr>
          <p:nvPr>
            <p:ph type="title"/>
          </p:nvPr>
        </p:nvSpPr>
        <p:spPr/>
        <p:txBody>
          <a:bodyPr>
            <a:normAutofit/>
          </a:bodyPr>
          <a:lstStyle/>
          <a:p>
            <a:r>
              <a:rPr lang="en-US" dirty="0"/>
              <a:t>Suggested Meeting Cadence</a:t>
            </a:r>
          </a:p>
        </p:txBody>
      </p:sp>
      <p:graphicFrame>
        <p:nvGraphicFramePr>
          <p:cNvPr id="3" name="Table 2">
            <a:extLst>
              <a:ext uri="{FF2B5EF4-FFF2-40B4-BE49-F238E27FC236}">
                <a16:creationId xmlns:a16="http://schemas.microsoft.com/office/drawing/2014/main" id="{F340BF9A-88CE-4796-83CC-390A6697BFE9}"/>
              </a:ext>
            </a:extLst>
          </p:cNvPr>
          <p:cNvGraphicFramePr>
            <a:graphicFrameLocks noGrp="1"/>
          </p:cNvGraphicFramePr>
          <p:nvPr>
            <p:extLst>
              <p:ext uri="{D42A27DB-BD31-4B8C-83A1-F6EECF244321}">
                <p14:modId xmlns:p14="http://schemas.microsoft.com/office/powerpoint/2010/main" val="3679163858"/>
              </p:ext>
            </p:extLst>
          </p:nvPr>
        </p:nvGraphicFramePr>
        <p:xfrm>
          <a:off x="1414463" y="6172200"/>
          <a:ext cx="9772650" cy="352960"/>
        </p:xfrm>
        <a:graphic>
          <a:graphicData uri="http://schemas.openxmlformats.org/drawingml/2006/table">
            <a:tbl>
              <a:tblPr firstRow="1" bandRow="1">
                <a:effectLst/>
                <a:tableStyleId>{073A0DAA-6AF3-43AB-8588-CEC1D06C72B9}</a:tableStyleId>
              </a:tblPr>
              <a:tblGrid>
                <a:gridCol w="1628775">
                  <a:extLst>
                    <a:ext uri="{9D8B030D-6E8A-4147-A177-3AD203B41FA5}">
                      <a16:colId xmlns:a16="http://schemas.microsoft.com/office/drawing/2014/main" val="61347438"/>
                    </a:ext>
                  </a:extLst>
                </a:gridCol>
                <a:gridCol w="1628775">
                  <a:extLst>
                    <a:ext uri="{9D8B030D-6E8A-4147-A177-3AD203B41FA5}">
                      <a16:colId xmlns:a16="http://schemas.microsoft.com/office/drawing/2014/main" val="3353961594"/>
                    </a:ext>
                  </a:extLst>
                </a:gridCol>
                <a:gridCol w="1628775">
                  <a:extLst>
                    <a:ext uri="{9D8B030D-6E8A-4147-A177-3AD203B41FA5}">
                      <a16:colId xmlns:a16="http://schemas.microsoft.com/office/drawing/2014/main" val="4230227703"/>
                    </a:ext>
                  </a:extLst>
                </a:gridCol>
                <a:gridCol w="1628775">
                  <a:extLst>
                    <a:ext uri="{9D8B030D-6E8A-4147-A177-3AD203B41FA5}">
                      <a16:colId xmlns:a16="http://schemas.microsoft.com/office/drawing/2014/main" val="3446201109"/>
                    </a:ext>
                  </a:extLst>
                </a:gridCol>
                <a:gridCol w="1628775">
                  <a:extLst>
                    <a:ext uri="{9D8B030D-6E8A-4147-A177-3AD203B41FA5}">
                      <a16:colId xmlns:a16="http://schemas.microsoft.com/office/drawing/2014/main" val="3624207305"/>
                    </a:ext>
                  </a:extLst>
                </a:gridCol>
                <a:gridCol w="1628775">
                  <a:extLst>
                    <a:ext uri="{9D8B030D-6E8A-4147-A177-3AD203B41FA5}">
                      <a16:colId xmlns:a16="http://schemas.microsoft.com/office/drawing/2014/main" val="2933868988"/>
                    </a:ext>
                  </a:extLst>
                </a:gridCol>
              </a:tblGrid>
              <a:tr h="35296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mj-lt"/>
                          <a:cs typeface="Calibri" panose="020F0502020204030204" pitchFamily="34" charset="0"/>
                        </a:rPr>
                        <a:t>Business Objectives</a:t>
                      </a:r>
                    </a:p>
                  </a:txBody>
                  <a:tcPr marL="0" marR="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000" dirty="0">
                          <a:solidFill>
                            <a:schemeClr val="tx1"/>
                          </a:solidFill>
                          <a:latin typeface="+mj-lt"/>
                          <a:cs typeface="Calibri" panose="020F0502020204030204" pitchFamily="34" charset="0"/>
                        </a:rPr>
                        <a:t>Marketing Priorities</a:t>
                      </a:r>
                    </a:p>
                  </a:txBody>
                  <a:tcPr marL="0" marR="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000" dirty="0">
                          <a:solidFill>
                            <a:schemeClr val="tx1"/>
                          </a:solidFill>
                          <a:latin typeface="+mj-lt"/>
                          <a:cs typeface="Calibri" panose="020F0502020204030204" pitchFamily="34" charset="0"/>
                        </a:rPr>
                        <a:t>Marketing Goals</a:t>
                      </a:r>
                    </a:p>
                  </a:txBody>
                  <a:tcPr marL="0" marR="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a:r>
                        <a:rPr lang="en-US" sz="1000" dirty="0">
                          <a:solidFill>
                            <a:schemeClr val="tx1"/>
                          </a:solidFill>
                          <a:latin typeface="+mj-lt"/>
                          <a:cs typeface="Calibri" panose="020F0502020204030204" pitchFamily="34" charset="0"/>
                        </a:rPr>
                        <a:t>Marketing Strategy</a:t>
                      </a:r>
                    </a:p>
                  </a:txBody>
                  <a:tcPr marL="0" marR="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a:r>
                        <a:rPr lang="en-US" sz="1000" dirty="0">
                          <a:solidFill>
                            <a:schemeClr val="tx1"/>
                          </a:solidFill>
                          <a:latin typeface="+mj-lt"/>
                          <a:cs typeface="Calibri" panose="020F0502020204030204" pitchFamily="34" charset="0"/>
                        </a:rPr>
                        <a:t>Execution</a:t>
                      </a:r>
                    </a:p>
                  </a:txBody>
                  <a:tcPr marL="0" marR="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000" dirty="0">
                          <a:solidFill>
                            <a:schemeClr val="bg1"/>
                          </a:solidFill>
                          <a:latin typeface="+mj-lt"/>
                          <a:cs typeface="Calibri" panose="020F0502020204030204" pitchFamily="34" charset="0"/>
                        </a:rPr>
                        <a:t>Operationalizing</a:t>
                      </a:r>
                    </a:p>
                  </a:txBody>
                  <a:tcPr marL="0" marR="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2238023345"/>
                  </a:ext>
                </a:extLst>
              </a:tr>
            </a:tbl>
          </a:graphicData>
        </a:graphic>
      </p:graphicFrame>
      <p:graphicFrame>
        <p:nvGraphicFramePr>
          <p:cNvPr id="2" name="Table 1">
            <a:extLst>
              <a:ext uri="{FF2B5EF4-FFF2-40B4-BE49-F238E27FC236}">
                <a16:creationId xmlns:a16="http://schemas.microsoft.com/office/drawing/2014/main" id="{B5A8D580-BDDF-7FA0-EB61-68708071E920}"/>
              </a:ext>
            </a:extLst>
          </p:cNvPr>
          <p:cNvGraphicFramePr>
            <a:graphicFrameLocks noGrp="1"/>
          </p:cNvGraphicFramePr>
          <p:nvPr>
            <p:extLst>
              <p:ext uri="{D42A27DB-BD31-4B8C-83A1-F6EECF244321}">
                <p14:modId xmlns:p14="http://schemas.microsoft.com/office/powerpoint/2010/main" val="1976581412"/>
              </p:ext>
            </p:extLst>
          </p:nvPr>
        </p:nvGraphicFramePr>
        <p:xfrm>
          <a:off x="1414463" y="1031338"/>
          <a:ext cx="10157427" cy="4594841"/>
        </p:xfrm>
        <a:graphic>
          <a:graphicData uri="http://schemas.openxmlformats.org/drawingml/2006/table">
            <a:tbl>
              <a:tblPr firstRow="1" bandRow="1">
                <a:tableStyleId>{2D5ABB26-0587-4C30-8999-92F81FD0307C}</a:tableStyleId>
              </a:tblPr>
              <a:tblGrid>
                <a:gridCol w="1095121">
                  <a:extLst>
                    <a:ext uri="{9D8B030D-6E8A-4147-A177-3AD203B41FA5}">
                      <a16:colId xmlns:a16="http://schemas.microsoft.com/office/drawing/2014/main" val="20000"/>
                    </a:ext>
                  </a:extLst>
                </a:gridCol>
                <a:gridCol w="862112">
                  <a:extLst>
                    <a:ext uri="{9D8B030D-6E8A-4147-A177-3AD203B41FA5}">
                      <a16:colId xmlns:a16="http://schemas.microsoft.com/office/drawing/2014/main" val="20001"/>
                    </a:ext>
                  </a:extLst>
                </a:gridCol>
                <a:gridCol w="851990">
                  <a:extLst>
                    <a:ext uri="{9D8B030D-6E8A-4147-A177-3AD203B41FA5}">
                      <a16:colId xmlns:a16="http://schemas.microsoft.com/office/drawing/2014/main" val="20002"/>
                    </a:ext>
                  </a:extLst>
                </a:gridCol>
                <a:gridCol w="1513569">
                  <a:extLst>
                    <a:ext uri="{9D8B030D-6E8A-4147-A177-3AD203B41FA5}">
                      <a16:colId xmlns:a16="http://schemas.microsoft.com/office/drawing/2014/main" val="3985759020"/>
                    </a:ext>
                  </a:extLst>
                </a:gridCol>
                <a:gridCol w="3918543">
                  <a:extLst>
                    <a:ext uri="{9D8B030D-6E8A-4147-A177-3AD203B41FA5}">
                      <a16:colId xmlns:a16="http://schemas.microsoft.com/office/drawing/2014/main" val="20003"/>
                    </a:ext>
                  </a:extLst>
                </a:gridCol>
                <a:gridCol w="1916092">
                  <a:extLst>
                    <a:ext uri="{9D8B030D-6E8A-4147-A177-3AD203B41FA5}">
                      <a16:colId xmlns:a16="http://schemas.microsoft.com/office/drawing/2014/main" val="20004"/>
                    </a:ext>
                  </a:extLst>
                </a:gridCol>
              </a:tblGrid>
              <a:tr h="407559">
                <a:tc>
                  <a:txBody>
                    <a:bodyPr/>
                    <a:lstStyle/>
                    <a:p>
                      <a:pPr algn="l"/>
                      <a:r>
                        <a:rPr lang="en-US" sz="1000" b="1" dirty="0">
                          <a:solidFill>
                            <a:schemeClr val="bg1"/>
                          </a:solidFill>
                          <a:latin typeface="+mj-lt"/>
                          <a:cs typeface="Calibri" panose="020F0502020204030204" pitchFamily="34" charset="0"/>
                        </a:rPr>
                        <a:t>CADENCE</a:t>
                      </a:r>
                      <a:endParaRPr lang="en-US" sz="1000" b="1" dirty="0">
                        <a:solidFill>
                          <a:schemeClr val="bg1"/>
                        </a:solidFill>
                        <a:latin typeface="+mj-lt"/>
                        <a:ea typeface="Fira Sans Book" panose="020B0503050000020004" pitchFamily="34" charset="0"/>
                        <a:cs typeface="Calibri" panose="020F0502020204030204" pitchFamily="34" charset="0"/>
                      </a:endParaRPr>
                    </a:p>
                  </a:txBody>
                  <a:tcPr marL="45720" marR="4572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a:r>
                        <a:rPr lang="en-US" sz="1000" b="1" dirty="0">
                          <a:solidFill>
                            <a:schemeClr val="bg1"/>
                          </a:solidFill>
                          <a:latin typeface="+mj-lt"/>
                          <a:cs typeface="Calibri" panose="020F0502020204030204" pitchFamily="34" charset="0"/>
                        </a:rPr>
                        <a:t>WEEK #</a:t>
                      </a:r>
                      <a:endParaRPr lang="en-US" sz="1000" b="1" dirty="0">
                        <a:solidFill>
                          <a:schemeClr val="bg1"/>
                        </a:solidFill>
                        <a:latin typeface="+mj-lt"/>
                        <a:ea typeface="Fira Sans Book" panose="020B0503050000020004" pitchFamily="34" charset="0"/>
                        <a:cs typeface="Calibri" panose="020F0502020204030204" pitchFamily="34" charset="0"/>
                      </a:endParaRPr>
                    </a:p>
                  </a:txBody>
                  <a:tcPr marL="45720" marR="4572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1000" b="1" dirty="0">
                          <a:solidFill>
                            <a:schemeClr val="bg1"/>
                          </a:solidFill>
                          <a:latin typeface="+mj-lt"/>
                          <a:cs typeface="Calibri" panose="020F0502020204030204" pitchFamily="34" charset="0"/>
                        </a:rPr>
                        <a:t>MEETIN</a:t>
                      </a:r>
                      <a:r>
                        <a:rPr lang="en-US" sz="1000" b="1" baseline="0" dirty="0">
                          <a:solidFill>
                            <a:schemeClr val="bg1"/>
                          </a:solidFill>
                          <a:latin typeface="+mj-lt"/>
                          <a:cs typeface="Calibri" panose="020F0502020204030204" pitchFamily="34" charset="0"/>
                        </a:rPr>
                        <a:t>G DURATION</a:t>
                      </a:r>
                      <a:endParaRPr lang="en-US" sz="1000" b="1" dirty="0">
                        <a:solidFill>
                          <a:schemeClr val="bg1"/>
                        </a:solidFill>
                        <a:latin typeface="+mj-lt"/>
                        <a:ea typeface="Fira Sans Book" panose="020B0503050000020004" pitchFamily="34" charset="0"/>
                        <a:cs typeface="Calibri" panose="020F0502020204030204" pitchFamily="34" charset="0"/>
                      </a:endParaRPr>
                    </a:p>
                  </a:txBody>
                  <a:tcPr marL="45720" marR="4572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1000" b="1" dirty="0">
                          <a:solidFill>
                            <a:schemeClr val="bg1"/>
                          </a:solidFill>
                          <a:latin typeface="+mj-lt"/>
                          <a:cs typeface="Calibri" panose="020F0502020204030204" pitchFamily="34" charset="0"/>
                        </a:rPr>
                        <a:t>MEETING</a:t>
                      </a:r>
                      <a:endParaRPr lang="en-US" sz="1000" b="1" dirty="0">
                        <a:solidFill>
                          <a:schemeClr val="bg1"/>
                        </a:solidFill>
                        <a:latin typeface="+mj-lt"/>
                        <a:ea typeface="Fira Sans Book" panose="020B0503050000020004" pitchFamily="34" charset="0"/>
                        <a:cs typeface="Calibri" panose="020F0502020204030204" pitchFamily="34" charset="0"/>
                      </a:endParaRPr>
                    </a:p>
                  </a:txBody>
                  <a:tcPr marL="45720" marR="4572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1000" b="1" dirty="0">
                          <a:solidFill>
                            <a:schemeClr val="bg1"/>
                          </a:solidFill>
                          <a:latin typeface="+mj-lt"/>
                          <a:cs typeface="Calibri" panose="020F0502020204030204" pitchFamily="34" charset="0"/>
                        </a:rPr>
                        <a:t>DESCRIPTION</a:t>
                      </a:r>
                      <a:endParaRPr lang="en-US" sz="1000" b="1" dirty="0">
                        <a:solidFill>
                          <a:schemeClr val="bg1"/>
                        </a:solidFill>
                        <a:latin typeface="+mj-lt"/>
                        <a:ea typeface="Fira Sans Book" panose="020B0503050000020004" pitchFamily="34" charset="0"/>
                        <a:cs typeface="Calibri" panose="020F0502020204030204" pitchFamily="34" charset="0"/>
                      </a:endParaRPr>
                    </a:p>
                  </a:txBody>
                  <a:tcPr marL="45720" marR="4572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1000" b="1" dirty="0">
                          <a:solidFill>
                            <a:schemeClr val="bg1"/>
                          </a:solidFill>
                          <a:latin typeface="+mj-lt"/>
                          <a:cs typeface="Calibri" panose="020F0502020204030204" pitchFamily="34" charset="0"/>
                        </a:rPr>
                        <a:t>REQUIRED</a:t>
                      </a:r>
                      <a:r>
                        <a:rPr lang="en-US" sz="1000" b="1" baseline="0" dirty="0">
                          <a:solidFill>
                            <a:schemeClr val="bg1"/>
                          </a:solidFill>
                          <a:latin typeface="+mj-lt"/>
                          <a:cs typeface="Calibri" panose="020F0502020204030204" pitchFamily="34" charset="0"/>
                        </a:rPr>
                        <a:t> ATTENDEES</a:t>
                      </a:r>
                      <a:endParaRPr lang="en-US" sz="1000" b="1" dirty="0">
                        <a:solidFill>
                          <a:schemeClr val="bg1"/>
                        </a:solidFill>
                        <a:latin typeface="+mj-lt"/>
                        <a:ea typeface="Fira Sans Book" panose="020B0503050000020004" pitchFamily="34" charset="0"/>
                        <a:cs typeface="Calibri" panose="020F0502020204030204" pitchFamily="34" charset="0"/>
                      </a:endParaRPr>
                    </a:p>
                  </a:txBody>
                  <a:tcPr marL="45720" marR="4572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10000"/>
                  </a:ext>
                </a:extLst>
              </a:tr>
              <a:tr h="940520">
                <a:tc rowSpan="2">
                  <a:txBody>
                    <a:bodyPr/>
                    <a:lstStyle/>
                    <a:p>
                      <a:pPr algn="l"/>
                      <a:r>
                        <a:rPr lang="en-US" sz="1000" b="1" dirty="0">
                          <a:solidFill>
                            <a:schemeClr val="tx1"/>
                          </a:solidFill>
                          <a:latin typeface="+mj-lt"/>
                          <a:ea typeface="Fira Sans Book" panose="020B0503050000020004" pitchFamily="34" charset="0"/>
                          <a:cs typeface="Calibri" panose="020F0502020204030204" pitchFamily="34" charset="0"/>
                        </a:rPr>
                        <a:t>BI-WEEKLY</a:t>
                      </a:r>
                    </a:p>
                  </a:txBody>
                  <a:tcPr marL="45720" marR="45720">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indent="0" algn="ctr">
                        <a:buFont typeface="Arial" panose="020B0604020202020204" pitchFamily="34" charset="0"/>
                        <a:buNone/>
                      </a:pPr>
                      <a:r>
                        <a:rPr lang="en-US" sz="1000" dirty="0">
                          <a:solidFill>
                            <a:schemeClr val="tx1"/>
                          </a:solidFill>
                          <a:latin typeface="+mj-lt"/>
                          <a:cs typeface="Calibri" panose="020F0502020204030204" pitchFamily="34" charset="0"/>
                        </a:rPr>
                        <a:t>Ongoing</a:t>
                      </a:r>
                      <a:endParaRPr lang="en-US" sz="1000" dirty="0">
                        <a:solidFill>
                          <a:schemeClr val="tx1"/>
                        </a:solidFill>
                        <a:latin typeface="+mj-lt"/>
                        <a:ea typeface="Fira Sans Book" panose="020B0503050000020004" pitchFamily="34" charset="0"/>
                        <a:cs typeface="Calibri" panose="020F0502020204030204" pitchFamily="34" charset="0"/>
                      </a:endParaRPr>
                    </a:p>
                  </a:txBody>
                  <a:tcPr marL="45720" marR="45720">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a:buFont typeface="Arial" panose="020B0604020202020204" pitchFamily="34" charset="0"/>
                        <a:buNone/>
                      </a:pPr>
                      <a:r>
                        <a:rPr lang="en-US" sz="1000" dirty="0">
                          <a:solidFill>
                            <a:schemeClr val="tx1"/>
                          </a:solidFill>
                          <a:latin typeface="+mj-lt"/>
                          <a:cs typeface="Calibri" panose="020F0502020204030204" pitchFamily="34" charset="0"/>
                        </a:rPr>
                        <a:t>60 minutes</a:t>
                      </a:r>
                      <a:endParaRPr lang="en-US" sz="1000" dirty="0">
                        <a:solidFill>
                          <a:schemeClr val="tx1"/>
                        </a:solidFill>
                        <a:latin typeface="+mj-lt"/>
                        <a:ea typeface="Fira Sans Book" panose="020B0503050000020004" pitchFamily="34" charset="0"/>
                        <a:cs typeface="Calibri" panose="020F0502020204030204" pitchFamily="34" charset="0"/>
                      </a:endParaRPr>
                    </a:p>
                  </a:txBody>
                  <a:tcPr marL="45720" marR="45720">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a:buFont typeface="Arial" panose="020B0604020202020204" pitchFamily="34" charset="0"/>
                        <a:buNone/>
                      </a:pPr>
                      <a:r>
                        <a:rPr lang="en-US" sz="1000" b="1" dirty="0">
                          <a:solidFill>
                            <a:schemeClr val="tx1"/>
                          </a:solidFill>
                          <a:latin typeface="+mj-lt"/>
                          <a:cs typeface="Calibri" panose="020F0502020204030204" pitchFamily="34" charset="0"/>
                        </a:rPr>
                        <a:t>Program Review</a:t>
                      </a:r>
                      <a:endParaRPr lang="en-US" sz="1000" b="1" dirty="0">
                        <a:solidFill>
                          <a:schemeClr val="tx1"/>
                        </a:solidFill>
                        <a:latin typeface="+mj-lt"/>
                        <a:ea typeface="Fira Sans Book" panose="020B0503050000020004" pitchFamily="34" charset="0"/>
                        <a:cs typeface="Calibri" panose="020F0502020204030204" pitchFamily="34" charset="0"/>
                      </a:endParaRPr>
                    </a:p>
                  </a:txBody>
                  <a:tcPr marL="45720" marR="45720">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377"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900" b="1" dirty="0">
                          <a:solidFill>
                            <a:schemeClr val="tx1"/>
                          </a:solidFill>
                          <a:latin typeface="+mj-lt"/>
                          <a:cs typeface="Calibri" panose="020F0502020204030204" pitchFamily="34" charset="0"/>
                        </a:rPr>
                        <a:t>Goal: </a:t>
                      </a:r>
                      <a:r>
                        <a:rPr lang="en-US" sz="900" dirty="0">
                          <a:solidFill>
                            <a:schemeClr val="tx1"/>
                          </a:solidFill>
                          <a:latin typeface="+mj-lt"/>
                          <a:cs typeface="Calibri" panose="020F0502020204030204" pitchFamily="34" charset="0"/>
                        </a:rPr>
                        <a:t>Planning session for prioritized Revenue Marketing &amp; installed-base / prospect campaigns; Alignment meeting to discuss sequencing, resourcing, and ensure execution resources are aware of priorities </a:t>
                      </a:r>
                    </a:p>
                    <a:p>
                      <a:pPr marL="0" marR="0" indent="0" algn="l" defTabSz="914377"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900" dirty="0">
                        <a:solidFill>
                          <a:schemeClr val="tx1"/>
                        </a:solidFill>
                        <a:latin typeface="+mj-lt"/>
                        <a:cs typeface="Calibri" panose="020F0502020204030204" pitchFamily="34" charset="0"/>
                      </a:endParaRPr>
                    </a:p>
                    <a:p>
                      <a:pPr marL="0" marR="0" indent="0" algn="l" defTabSz="914377"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900" b="1" dirty="0">
                          <a:solidFill>
                            <a:schemeClr val="tx1"/>
                          </a:solidFill>
                          <a:latin typeface="+mj-lt"/>
                          <a:cs typeface="Calibri" panose="020F0502020204030204" pitchFamily="34" charset="0"/>
                        </a:rPr>
                        <a:t>Lead by: </a:t>
                      </a:r>
                      <a:r>
                        <a:rPr lang="en-US" sz="900" b="0" dirty="0">
                          <a:solidFill>
                            <a:schemeClr val="tx1"/>
                          </a:solidFill>
                          <a:latin typeface="+mj-lt"/>
                          <a:cs typeface="Calibri" panose="020F0502020204030204" pitchFamily="34" charset="0"/>
                        </a:rPr>
                        <a:t>Corporate Marketing Lead and Demand Strategy &amp; Digital Lead</a:t>
                      </a:r>
                    </a:p>
                  </a:txBody>
                  <a:tcPr marL="45720" marR="45720">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14300" indent="-114300">
                        <a:buFont typeface="Arial" panose="020B0604020202020204" pitchFamily="34" charset="0"/>
                        <a:buChar char="•"/>
                      </a:pPr>
                      <a:r>
                        <a:rPr lang="en-US" sz="700" dirty="0">
                          <a:solidFill>
                            <a:schemeClr val="tx1"/>
                          </a:solidFill>
                          <a:latin typeface="+mj-lt"/>
                          <a:cs typeface="Calibri" panose="020F0502020204030204" pitchFamily="34" charset="0"/>
                        </a:rPr>
                        <a:t>Corporate Marketing</a:t>
                      </a:r>
                    </a:p>
                    <a:p>
                      <a:pPr marL="114300" indent="-114300">
                        <a:buFont typeface="Arial" panose="020B0604020202020204" pitchFamily="34" charset="0"/>
                        <a:buChar char="•"/>
                      </a:pPr>
                      <a:r>
                        <a:rPr lang="en-US" sz="700" dirty="0">
                          <a:solidFill>
                            <a:schemeClr val="tx1"/>
                          </a:solidFill>
                          <a:latin typeface="+mj-lt"/>
                          <a:cs typeface="Calibri" panose="020F0502020204030204" pitchFamily="34" charset="0"/>
                        </a:rPr>
                        <a:t>Demand Strategy &amp; Digital</a:t>
                      </a:r>
                    </a:p>
                    <a:p>
                      <a:pPr marL="114300" indent="-114300">
                        <a:buFont typeface="Arial" panose="020B0604020202020204" pitchFamily="34" charset="0"/>
                        <a:buChar char="•"/>
                      </a:pPr>
                      <a:r>
                        <a:rPr lang="en-US" sz="700" dirty="0">
                          <a:solidFill>
                            <a:schemeClr val="tx1"/>
                          </a:solidFill>
                          <a:latin typeface="+mj-lt"/>
                          <a:cs typeface="Calibri" panose="020F0502020204030204" pitchFamily="34" charset="0"/>
                        </a:rPr>
                        <a:t>Field Marketing</a:t>
                      </a:r>
                    </a:p>
                    <a:p>
                      <a:pPr marL="114300" indent="-114300">
                        <a:buFont typeface="Arial" panose="020B0604020202020204" pitchFamily="34" charset="0"/>
                        <a:buChar char="•"/>
                      </a:pPr>
                      <a:r>
                        <a:rPr lang="en-US" sz="700" dirty="0">
                          <a:solidFill>
                            <a:schemeClr val="tx1"/>
                          </a:solidFill>
                          <a:latin typeface="+mj-lt"/>
                          <a:cs typeface="Calibri" panose="020F0502020204030204" pitchFamily="34" charset="0"/>
                        </a:rPr>
                        <a:t>Marketing Strategy &amp; Ops</a:t>
                      </a:r>
                    </a:p>
                    <a:p>
                      <a:pPr marL="114300" indent="-114300">
                        <a:buFont typeface="Arial" panose="020B0604020202020204" pitchFamily="34" charset="0"/>
                        <a:buChar char="•"/>
                      </a:pPr>
                      <a:r>
                        <a:rPr lang="en-US" sz="700" dirty="0">
                          <a:solidFill>
                            <a:schemeClr val="tx1"/>
                          </a:solidFill>
                          <a:latin typeface="+mj-lt"/>
                          <a:cs typeface="Calibri" panose="020F0502020204030204" pitchFamily="34" charset="0"/>
                        </a:rPr>
                        <a:t>Training &amp; Enablement </a:t>
                      </a:r>
                    </a:p>
                  </a:txBody>
                  <a:tcPr marL="45720" marR="45720">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02478367"/>
                  </a:ext>
                </a:extLst>
              </a:tr>
              <a:tr h="770920">
                <a:tc vMerge="1">
                  <a:txBody>
                    <a:bodyPr/>
                    <a:lstStyle/>
                    <a:p>
                      <a:pPr algn="ctr"/>
                      <a:endParaRPr lang="en-US" sz="1200" b="1" dirty="0">
                        <a:solidFill>
                          <a:schemeClr val="bg1"/>
                        </a:solidFill>
                        <a:latin typeface="+mn-lt"/>
                        <a:ea typeface="Fira Sans Book" panose="020B0503050000020004" pitchFamily="34" charset="0"/>
                      </a:endParaRPr>
                    </a:p>
                  </a:txBody>
                  <a:tcPr marL="45720" marR="45720" anchor="ctr">
                    <a:solidFill>
                      <a:schemeClr val="accent2"/>
                    </a:solidFill>
                  </a:tcPr>
                </a:tc>
                <a:tc>
                  <a:txBody>
                    <a:bodyPr/>
                    <a:lstStyle/>
                    <a:p>
                      <a:pPr marL="0" indent="0" algn="ctr">
                        <a:buFont typeface="Arial" panose="020B0604020202020204" pitchFamily="34" charset="0"/>
                        <a:buNone/>
                      </a:pPr>
                      <a:r>
                        <a:rPr lang="en-US" sz="1000" dirty="0">
                          <a:solidFill>
                            <a:schemeClr val="tx1"/>
                          </a:solidFill>
                          <a:latin typeface="+mj-lt"/>
                          <a:cs typeface="Calibri" panose="020F0502020204030204" pitchFamily="34" charset="0"/>
                        </a:rPr>
                        <a:t>Ongoing</a:t>
                      </a:r>
                      <a:endParaRPr lang="en-US" sz="1000" dirty="0">
                        <a:solidFill>
                          <a:schemeClr val="tx1"/>
                        </a:solidFill>
                        <a:latin typeface="+mj-lt"/>
                        <a:ea typeface="Fira Sans Book" panose="020B0503050000020004" pitchFamily="34" charset="0"/>
                        <a:cs typeface="Calibri" panose="020F0502020204030204" pitchFamily="34" charset="0"/>
                      </a:endParaRPr>
                    </a:p>
                  </a:txBody>
                  <a:tcPr marL="45720" marR="45720">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a:buFont typeface="Arial" panose="020B0604020202020204" pitchFamily="34" charset="0"/>
                        <a:buNone/>
                      </a:pPr>
                      <a:r>
                        <a:rPr lang="en-US" sz="1000" dirty="0">
                          <a:solidFill>
                            <a:schemeClr val="tx1"/>
                          </a:solidFill>
                          <a:latin typeface="+mj-lt"/>
                          <a:cs typeface="Calibri" panose="020F0502020204030204" pitchFamily="34" charset="0"/>
                        </a:rPr>
                        <a:t>60 minutes</a:t>
                      </a:r>
                      <a:endParaRPr lang="en-US" sz="1000" dirty="0">
                        <a:solidFill>
                          <a:schemeClr val="tx1"/>
                        </a:solidFill>
                        <a:latin typeface="+mj-lt"/>
                        <a:ea typeface="Fira Sans Book" panose="020B0503050000020004" pitchFamily="34" charset="0"/>
                        <a:cs typeface="Calibri" panose="020F0502020204030204" pitchFamily="34" charset="0"/>
                      </a:endParaRPr>
                    </a:p>
                  </a:txBody>
                  <a:tcPr marL="45720" marR="45720">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a:buFont typeface="Arial" panose="020B0604020202020204" pitchFamily="34" charset="0"/>
                        <a:buNone/>
                      </a:pPr>
                      <a:r>
                        <a:rPr lang="en-US" sz="1000" b="1" dirty="0">
                          <a:solidFill>
                            <a:schemeClr val="tx1"/>
                          </a:solidFill>
                          <a:latin typeface="+mj-lt"/>
                          <a:cs typeface="Calibri" panose="020F0502020204030204" pitchFamily="34" charset="0"/>
                        </a:rPr>
                        <a:t>Weekly Update</a:t>
                      </a:r>
                      <a:endParaRPr lang="en-US" sz="1000" b="1" dirty="0">
                        <a:solidFill>
                          <a:schemeClr val="tx1"/>
                        </a:solidFill>
                        <a:latin typeface="+mj-lt"/>
                        <a:ea typeface="Fira Sans Book" panose="020B0503050000020004" pitchFamily="34" charset="0"/>
                        <a:cs typeface="Calibri" panose="020F0502020204030204" pitchFamily="34" charset="0"/>
                      </a:endParaRPr>
                    </a:p>
                  </a:txBody>
                  <a:tcPr marL="45720" marR="45720">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377"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900" b="1" dirty="0">
                          <a:solidFill>
                            <a:schemeClr val="tx1"/>
                          </a:solidFill>
                          <a:latin typeface="+mj-lt"/>
                          <a:cs typeface="Calibri" panose="020F0502020204030204" pitchFamily="34" charset="0"/>
                        </a:rPr>
                        <a:t>Goal: </a:t>
                      </a:r>
                      <a:r>
                        <a:rPr lang="en-US" sz="900" dirty="0">
                          <a:solidFill>
                            <a:schemeClr val="tx1"/>
                          </a:solidFill>
                          <a:latin typeface="+mj-lt"/>
                          <a:cs typeface="Calibri" panose="020F0502020204030204" pitchFamily="34" charset="0"/>
                        </a:rPr>
                        <a:t>Review campaigns and Share go-forward plan and address concerns from team with stakeholder</a:t>
                      </a:r>
                    </a:p>
                    <a:p>
                      <a:pPr marL="0" marR="0" indent="0" algn="l" defTabSz="914377"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900" dirty="0">
                        <a:solidFill>
                          <a:schemeClr val="tx1"/>
                        </a:solidFill>
                        <a:latin typeface="+mj-lt"/>
                        <a:cs typeface="Calibri" panose="020F0502020204030204" pitchFamily="34" charset="0"/>
                      </a:endParaRPr>
                    </a:p>
                    <a:p>
                      <a:pPr marL="0" marR="0" indent="0" algn="l" defTabSz="914377"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900" b="1" dirty="0">
                          <a:solidFill>
                            <a:schemeClr val="tx1"/>
                          </a:solidFill>
                          <a:latin typeface="+mj-lt"/>
                          <a:cs typeface="Calibri" panose="020F0502020204030204" pitchFamily="34" charset="0"/>
                        </a:rPr>
                        <a:t>Lead by: </a:t>
                      </a:r>
                      <a:r>
                        <a:rPr lang="en-US" sz="900" b="0" dirty="0">
                          <a:solidFill>
                            <a:schemeClr val="tx1"/>
                          </a:solidFill>
                          <a:latin typeface="+mj-lt"/>
                          <a:cs typeface="Calibri" panose="020F0502020204030204" pitchFamily="34" charset="0"/>
                        </a:rPr>
                        <a:t>Demand Strategy &amp; Digital Lead</a:t>
                      </a:r>
                      <a:endParaRPr lang="en-US" sz="900" dirty="0">
                        <a:solidFill>
                          <a:schemeClr val="tx1"/>
                        </a:solidFill>
                        <a:latin typeface="+mj-lt"/>
                        <a:cs typeface="Calibri" panose="020F0502020204030204" pitchFamily="34" charset="0"/>
                      </a:endParaRPr>
                    </a:p>
                  </a:txBody>
                  <a:tcPr marL="45720" marR="45720">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14300" indent="-114300">
                        <a:buFont typeface="Arial" panose="020B0604020202020204" pitchFamily="34" charset="0"/>
                        <a:buChar char="•"/>
                      </a:pPr>
                      <a:r>
                        <a:rPr lang="en-US" sz="700" dirty="0">
                          <a:solidFill>
                            <a:schemeClr val="tx1"/>
                          </a:solidFill>
                          <a:latin typeface="+mj-lt"/>
                          <a:cs typeface="Calibri" panose="020F0502020204030204" pitchFamily="34" charset="0"/>
                        </a:rPr>
                        <a:t>Demand Strategy &amp; Digital</a:t>
                      </a:r>
                    </a:p>
                    <a:p>
                      <a:pPr marL="114300" indent="-114300">
                        <a:buFont typeface="Arial" panose="020B0604020202020204" pitchFamily="34" charset="0"/>
                        <a:buChar char="•"/>
                      </a:pPr>
                      <a:r>
                        <a:rPr lang="en-US" sz="700" dirty="0">
                          <a:solidFill>
                            <a:schemeClr val="tx1"/>
                          </a:solidFill>
                          <a:latin typeface="+mj-lt"/>
                          <a:cs typeface="Calibri" panose="020F0502020204030204" pitchFamily="34" charset="0"/>
                        </a:rPr>
                        <a:t>Field Marketing</a:t>
                      </a:r>
                    </a:p>
                    <a:p>
                      <a:pPr marL="114300" indent="-114300">
                        <a:buFont typeface="Arial" panose="020B0604020202020204" pitchFamily="34" charset="0"/>
                        <a:buChar char="•"/>
                      </a:pPr>
                      <a:r>
                        <a:rPr lang="en-US" sz="700" dirty="0">
                          <a:solidFill>
                            <a:schemeClr val="tx1"/>
                          </a:solidFill>
                          <a:latin typeface="+mj-lt"/>
                          <a:cs typeface="Calibri" panose="020F0502020204030204" pitchFamily="34" charset="0"/>
                        </a:rPr>
                        <a:t>Marketing Strategy &amp; Ops</a:t>
                      </a:r>
                    </a:p>
                  </a:txBody>
                  <a:tcPr marL="45720" marR="45720">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20702306"/>
                  </a:ext>
                </a:extLst>
              </a:tr>
              <a:tr h="799442">
                <a:tc>
                  <a:txBody>
                    <a:bodyPr/>
                    <a:lstStyle/>
                    <a:p>
                      <a:pPr algn="l"/>
                      <a:r>
                        <a:rPr lang="en-US" sz="1000" b="1" dirty="0">
                          <a:solidFill>
                            <a:schemeClr val="tx1"/>
                          </a:solidFill>
                          <a:latin typeface="+mj-lt"/>
                          <a:ea typeface="Fira Sans Book" panose="020B0503050000020004" pitchFamily="34" charset="0"/>
                          <a:cs typeface="Calibri" panose="020F0502020204030204" pitchFamily="34" charset="0"/>
                        </a:rPr>
                        <a:t>MONTHLY</a:t>
                      </a:r>
                    </a:p>
                  </a:txBody>
                  <a:tcPr marL="45720" marR="45720">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indent="0" algn="ctr">
                        <a:buFont typeface="Arial" panose="020B0604020202020204" pitchFamily="34" charset="0"/>
                        <a:buNone/>
                      </a:pPr>
                      <a:r>
                        <a:rPr lang="en-US" sz="1000" dirty="0">
                          <a:solidFill>
                            <a:schemeClr val="tx1"/>
                          </a:solidFill>
                          <a:latin typeface="+mj-lt"/>
                          <a:cs typeface="Calibri" panose="020F0502020204030204" pitchFamily="34" charset="0"/>
                        </a:rPr>
                        <a:t>Ongoing</a:t>
                      </a:r>
                      <a:endParaRPr lang="en-US" sz="1000" dirty="0">
                        <a:solidFill>
                          <a:schemeClr val="tx1"/>
                        </a:solidFill>
                        <a:latin typeface="+mj-lt"/>
                        <a:ea typeface="Fira Sans Book" panose="020B0503050000020004" pitchFamily="34" charset="0"/>
                        <a:cs typeface="Calibri" panose="020F0502020204030204" pitchFamily="34" charset="0"/>
                      </a:endParaRPr>
                    </a:p>
                  </a:txBody>
                  <a:tcPr marL="45720" marR="45720">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a:buFont typeface="Arial" panose="020B0604020202020204" pitchFamily="34" charset="0"/>
                        <a:buNone/>
                      </a:pPr>
                      <a:r>
                        <a:rPr lang="en-US" sz="1000" dirty="0">
                          <a:solidFill>
                            <a:schemeClr val="tx1"/>
                          </a:solidFill>
                          <a:latin typeface="+mj-lt"/>
                          <a:cs typeface="Calibri" panose="020F0502020204030204" pitchFamily="34" charset="0"/>
                        </a:rPr>
                        <a:t>60 minutes</a:t>
                      </a:r>
                      <a:endParaRPr lang="en-US" sz="1000" dirty="0">
                        <a:solidFill>
                          <a:schemeClr val="tx1"/>
                        </a:solidFill>
                        <a:latin typeface="+mj-lt"/>
                        <a:ea typeface="Fira Sans Book" panose="020B0503050000020004" pitchFamily="34" charset="0"/>
                        <a:cs typeface="Calibri" panose="020F0502020204030204" pitchFamily="34" charset="0"/>
                      </a:endParaRPr>
                    </a:p>
                  </a:txBody>
                  <a:tcPr marL="45720" marR="45720">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a:buFont typeface="Arial" panose="020B0604020202020204" pitchFamily="34" charset="0"/>
                        <a:buNone/>
                      </a:pPr>
                      <a:r>
                        <a:rPr lang="en-US" sz="1000" b="1" dirty="0">
                          <a:solidFill>
                            <a:schemeClr val="tx1"/>
                          </a:solidFill>
                          <a:latin typeface="+mj-lt"/>
                          <a:cs typeface="Calibri" panose="020F0502020204030204" pitchFamily="34" charset="0"/>
                        </a:rPr>
                        <a:t>Program Update</a:t>
                      </a:r>
                      <a:endParaRPr lang="en-US" sz="1000" b="1" dirty="0">
                        <a:solidFill>
                          <a:schemeClr val="tx1"/>
                        </a:solidFill>
                        <a:latin typeface="+mj-lt"/>
                        <a:ea typeface="Fira Sans Book" panose="020B0503050000020004" pitchFamily="34" charset="0"/>
                        <a:cs typeface="Calibri" panose="020F0502020204030204" pitchFamily="34" charset="0"/>
                      </a:endParaRPr>
                    </a:p>
                  </a:txBody>
                  <a:tcPr marL="45720" marR="45720">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377"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900" b="1" i="0" u="none" strike="noStrike" kern="1200" cap="none" spc="0" normalizeH="0" baseline="0" noProof="0" dirty="0">
                          <a:ln>
                            <a:noFill/>
                          </a:ln>
                          <a:solidFill>
                            <a:schemeClr val="tx1"/>
                          </a:solidFill>
                          <a:effectLst/>
                          <a:uLnTx/>
                          <a:uFillTx/>
                          <a:latin typeface="+mj-lt"/>
                          <a:ea typeface="+mn-ea"/>
                          <a:cs typeface="Calibri" panose="020F0502020204030204" pitchFamily="34" charset="0"/>
                        </a:rPr>
                        <a:t>Goal: </a:t>
                      </a:r>
                      <a:r>
                        <a:rPr kumimoji="0" lang="en-US" sz="900" b="0" i="0" u="none" strike="noStrike" kern="1200" cap="none" spc="0" normalizeH="0" baseline="0" noProof="0" dirty="0">
                          <a:ln>
                            <a:noFill/>
                          </a:ln>
                          <a:solidFill>
                            <a:schemeClr val="tx1"/>
                          </a:solidFill>
                          <a:effectLst/>
                          <a:uLnTx/>
                          <a:uFillTx/>
                          <a:latin typeface="+mj-lt"/>
                          <a:ea typeface="+mn-ea"/>
                          <a:cs typeface="Calibri" panose="020F0502020204030204" pitchFamily="34" charset="0"/>
                        </a:rPr>
                        <a:t>Report out of marketing sub-teams account status, touch point execution and campaign success</a:t>
                      </a:r>
                    </a:p>
                    <a:p>
                      <a:pPr marL="0" marR="0" lvl="0" indent="0" algn="l" defTabSz="914377"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900" b="0" i="0" u="none" strike="noStrike" kern="1200" cap="none" spc="0" normalizeH="0" baseline="0" noProof="0" dirty="0">
                        <a:ln>
                          <a:noFill/>
                        </a:ln>
                        <a:solidFill>
                          <a:schemeClr val="tx1"/>
                        </a:solidFill>
                        <a:effectLst/>
                        <a:uLnTx/>
                        <a:uFillTx/>
                        <a:latin typeface="+mj-lt"/>
                        <a:ea typeface="+mn-ea"/>
                        <a:cs typeface="Calibri" panose="020F0502020204030204" pitchFamily="34" charset="0"/>
                      </a:endParaRPr>
                    </a:p>
                    <a:p>
                      <a:pPr marL="0" marR="0" lvl="0" indent="0" algn="l" defTabSz="914377"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900" b="1" i="0" u="none" strike="noStrike" kern="1200" cap="none" spc="0" normalizeH="0" baseline="0" noProof="0" dirty="0">
                          <a:ln>
                            <a:noFill/>
                          </a:ln>
                          <a:solidFill>
                            <a:schemeClr val="tx1"/>
                          </a:solidFill>
                          <a:effectLst/>
                          <a:uLnTx/>
                          <a:uFillTx/>
                          <a:latin typeface="+mj-lt"/>
                          <a:ea typeface="+mn-ea"/>
                          <a:cs typeface="Calibri" panose="020F0502020204030204" pitchFamily="34" charset="0"/>
                        </a:rPr>
                        <a:t>Lead by: </a:t>
                      </a:r>
                      <a:r>
                        <a:rPr lang="en-US" sz="900" b="0" dirty="0">
                          <a:solidFill>
                            <a:schemeClr val="tx1"/>
                          </a:solidFill>
                          <a:latin typeface="+mj-lt"/>
                          <a:cs typeface="Calibri" panose="020F0502020204030204" pitchFamily="34" charset="0"/>
                        </a:rPr>
                        <a:t>Corporate Marketing Lead and Demand Strategy &amp; Digital Lead</a:t>
                      </a:r>
                      <a:endParaRPr kumimoji="0" lang="en-US" sz="900" b="0" i="0" u="none" strike="noStrike" kern="1200" cap="none" spc="0" normalizeH="0" baseline="0" noProof="0" dirty="0">
                        <a:ln>
                          <a:noFill/>
                        </a:ln>
                        <a:solidFill>
                          <a:schemeClr val="tx1"/>
                        </a:solidFill>
                        <a:effectLst/>
                        <a:uLnTx/>
                        <a:uFillTx/>
                        <a:latin typeface="+mj-lt"/>
                        <a:ea typeface="+mn-ea"/>
                        <a:cs typeface="Calibri" panose="020F0502020204030204" pitchFamily="34" charset="0"/>
                      </a:endParaRPr>
                    </a:p>
                  </a:txBody>
                  <a:tcPr marL="45720" marR="45720">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14300" indent="-114300">
                        <a:buFont typeface="Arial" panose="020B0604020202020204" pitchFamily="34" charset="0"/>
                        <a:buChar char="•"/>
                      </a:pPr>
                      <a:r>
                        <a:rPr lang="en-US" sz="700" dirty="0">
                          <a:solidFill>
                            <a:schemeClr val="tx1"/>
                          </a:solidFill>
                          <a:latin typeface="+mj-lt"/>
                          <a:cs typeface="Calibri" panose="020F0502020204030204" pitchFamily="34" charset="0"/>
                        </a:rPr>
                        <a:t>Demand Strategy &amp; Digital</a:t>
                      </a:r>
                    </a:p>
                    <a:p>
                      <a:pPr marL="114300" indent="-114300">
                        <a:buFont typeface="Arial" panose="020B0604020202020204" pitchFamily="34" charset="0"/>
                        <a:buChar char="•"/>
                      </a:pPr>
                      <a:r>
                        <a:rPr lang="en-US" sz="700" dirty="0">
                          <a:solidFill>
                            <a:schemeClr val="tx1"/>
                          </a:solidFill>
                          <a:latin typeface="+mj-lt"/>
                          <a:cs typeface="Calibri" panose="020F0502020204030204" pitchFamily="34" charset="0"/>
                        </a:rPr>
                        <a:t>Field Marketing</a:t>
                      </a:r>
                    </a:p>
                    <a:p>
                      <a:pPr marL="114300" indent="-114300">
                        <a:buFont typeface="Arial" panose="020B0604020202020204" pitchFamily="34" charset="0"/>
                        <a:buChar char="•"/>
                      </a:pPr>
                      <a:r>
                        <a:rPr lang="en-US" sz="700" dirty="0">
                          <a:solidFill>
                            <a:schemeClr val="tx1"/>
                          </a:solidFill>
                          <a:latin typeface="+mj-lt"/>
                          <a:cs typeface="Calibri" panose="020F0502020204030204" pitchFamily="34" charset="0"/>
                        </a:rPr>
                        <a:t>Marketing Strategy &amp; Ops</a:t>
                      </a:r>
                    </a:p>
                    <a:p>
                      <a:pPr marL="114300" indent="-114300">
                        <a:buFont typeface="Arial" panose="020B0604020202020204" pitchFamily="34" charset="0"/>
                        <a:buChar char="•"/>
                      </a:pPr>
                      <a:r>
                        <a:rPr lang="en-US" sz="700" dirty="0">
                          <a:solidFill>
                            <a:schemeClr val="tx1"/>
                          </a:solidFill>
                          <a:latin typeface="+mj-lt"/>
                          <a:cs typeface="Calibri" panose="020F0502020204030204" pitchFamily="34" charset="0"/>
                        </a:rPr>
                        <a:t>Solutions Marketing</a:t>
                      </a:r>
                    </a:p>
                    <a:p>
                      <a:pPr marL="114300" indent="-114300">
                        <a:buFont typeface="Arial" panose="020B0604020202020204" pitchFamily="34" charset="0"/>
                        <a:buChar char="•"/>
                      </a:pPr>
                      <a:r>
                        <a:rPr lang="en-US" sz="700" dirty="0">
                          <a:solidFill>
                            <a:schemeClr val="tx1"/>
                          </a:solidFill>
                          <a:latin typeface="+mj-lt"/>
                          <a:cs typeface="Calibri" panose="020F0502020204030204" pitchFamily="34" charset="0"/>
                        </a:rPr>
                        <a:t>Sales Leader</a:t>
                      </a:r>
                    </a:p>
                    <a:p>
                      <a:pPr marL="114300" indent="-114300">
                        <a:buFont typeface="Arial" panose="020B0604020202020204" pitchFamily="34" charset="0"/>
                        <a:buChar char="•"/>
                      </a:pPr>
                      <a:r>
                        <a:rPr lang="en-US" sz="700" dirty="0">
                          <a:solidFill>
                            <a:schemeClr val="tx1"/>
                          </a:solidFill>
                          <a:latin typeface="+mj-lt"/>
                          <a:cs typeface="Calibri" panose="020F0502020204030204" pitchFamily="34" charset="0"/>
                        </a:rPr>
                        <a:t>Partner Leader</a:t>
                      </a:r>
                    </a:p>
                  </a:txBody>
                  <a:tcPr marL="45720" marR="45720">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11945205"/>
                  </a:ext>
                </a:extLst>
              </a:tr>
              <a:tr h="770920">
                <a:tc>
                  <a:txBody>
                    <a:bodyPr/>
                    <a:lstStyle/>
                    <a:p>
                      <a:pPr algn="l"/>
                      <a:r>
                        <a:rPr lang="en-US" sz="1000" b="1" dirty="0">
                          <a:solidFill>
                            <a:schemeClr val="tx1"/>
                          </a:solidFill>
                          <a:latin typeface="+mj-lt"/>
                          <a:cs typeface="Calibri" panose="020F0502020204030204" pitchFamily="34" charset="0"/>
                        </a:rPr>
                        <a:t>SEMI-ANNUAL</a:t>
                      </a:r>
                      <a:endParaRPr lang="en-US" sz="1000" b="1" dirty="0">
                        <a:solidFill>
                          <a:schemeClr val="tx1"/>
                        </a:solidFill>
                        <a:latin typeface="+mj-lt"/>
                        <a:ea typeface="Fira Sans Book" panose="020B0503050000020004" pitchFamily="34" charset="0"/>
                        <a:cs typeface="Calibri" panose="020F0502020204030204" pitchFamily="34" charset="0"/>
                      </a:endParaRPr>
                    </a:p>
                  </a:txBody>
                  <a:tcPr marL="45720" marR="45720">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indent="0" algn="ctr">
                        <a:buFont typeface="Arial" panose="020B0604020202020204" pitchFamily="34" charset="0"/>
                        <a:buNone/>
                      </a:pPr>
                      <a:r>
                        <a:rPr lang="en-US" sz="1000" dirty="0">
                          <a:solidFill>
                            <a:schemeClr val="tx1"/>
                          </a:solidFill>
                          <a:latin typeface="+mj-lt"/>
                          <a:cs typeface="Calibri" panose="020F0502020204030204" pitchFamily="34" charset="0"/>
                        </a:rPr>
                        <a:t>Every 12 weeks</a:t>
                      </a:r>
                      <a:endParaRPr lang="en-US" sz="1000" dirty="0">
                        <a:solidFill>
                          <a:schemeClr val="tx1"/>
                        </a:solidFill>
                        <a:latin typeface="+mj-lt"/>
                        <a:ea typeface="Fira Sans Book" panose="020B0503050000020004" pitchFamily="34" charset="0"/>
                        <a:cs typeface="Calibri" panose="020F0502020204030204" pitchFamily="34" charset="0"/>
                      </a:endParaRPr>
                    </a:p>
                  </a:txBody>
                  <a:tcPr marL="45720" marR="45720">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a:buFont typeface="Arial" panose="020B0604020202020204" pitchFamily="34" charset="0"/>
                        <a:buNone/>
                      </a:pPr>
                      <a:r>
                        <a:rPr lang="en-US" sz="1000" dirty="0">
                          <a:solidFill>
                            <a:schemeClr val="tx1"/>
                          </a:solidFill>
                          <a:latin typeface="+mj-lt"/>
                          <a:cs typeface="Calibri" panose="020F0502020204030204" pitchFamily="34" charset="0"/>
                        </a:rPr>
                        <a:t>2-4 hours</a:t>
                      </a:r>
                      <a:endParaRPr lang="en-US" sz="1000" dirty="0">
                        <a:solidFill>
                          <a:schemeClr val="tx1"/>
                        </a:solidFill>
                        <a:latin typeface="+mj-lt"/>
                        <a:ea typeface="Fira Sans Book" panose="020B0503050000020004" pitchFamily="34" charset="0"/>
                        <a:cs typeface="Calibri" panose="020F0502020204030204" pitchFamily="34" charset="0"/>
                      </a:endParaRPr>
                    </a:p>
                  </a:txBody>
                  <a:tcPr marL="45720" marR="45720">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377"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00" b="1" dirty="0">
                          <a:solidFill>
                            <a:schemeClr val="tx1"/>
                          </a:solidFill>
                          <a:latin typeface="+mj-lt"/>
                          <a:cs typeface="Calibri" panose="020F0502020204030204" pitchFamily="34" charset="0"/>
                        </a:rPr>
                        <a:t>Revenue Marketing Planning Session</a:t>
                      </a:r>
                      <a:endParaRPr lang="en-US" sz="1000" b="1" dirty="0">
                        <a:solidFill>
                          <a:schemeClr val="tx1"/>
                        </a:solidFill>
                        <a:latin typeface="+mj-lt"/>
                        <a:ea typeface="Fira Sans Book" panose="020B0503050000020004" pitchFamily="34" charset="0"/>
                        <a:cs typeface="Calibri" panose="020F0502020204030204" pitchFamily="34" charset="0"/>
                      </a:endParaRPr>
                    </a:p>
                  </a:txBody>
                  <a:tcPr marL="45720" marR="45720">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377"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900" b="1" dirty="0">
                          <a:solidFill>
                            <a:schemeClr val="tx1"/>
                          </a:solidFill>
                          <a:latin typeface="+mj-lt"/>
                          <a:cs typeface="Calibri" panose="020F0502020204030204" pitchFamily="34" charset="0"/>
                        </a:rPr>
                        <a:t>Goal: </a:t>
                      </a:r>
                      <a:r>
                        <a:rPr lang="en-US" sz="900" dirty="0">
                          <a:solidFill>
                            <a:schemeClr val="tx1"/>
                          </a:solidFill>
                          <a:latin typeface="+mj-lt"/>
                          <a:cs typeface="Calibri" panose="020F0502020204030204" pitchFamily="34" charset="0"/>
                        </a:rPr>
                        <a:t>Review last quarters performance and begin planning and budgeting for the upcoming year</a:t>
                      </a:r>
                    </a:p>
                    <a:p>
                      <a:pPr marL="0" marR="0" indent="0" algn="l" defTabSz="914377"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900" dirty="0">
                        <a:solidFill>
                          <a:schemeClr val="tx1"/>
                        </a:solidFill>
                        <a:latin typeface="+mj-lt"/>
                        <a:cs typeface="Calibri" panose="020F0502020204030204" pitchFamily="34" charset="0"/>
                      </a:endParaRPr>
                    </a:p>
                    <a:p>
                      <a:pPr marL="0" marR="0" indent="0" algn="l" defTabSz="914377"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900" b="1" dirty="0">
                          <a:solidFill>
                            <a:schemeClr val="tx1"/>
                          </a:solidFill>
                          <a:latin typeface="+mj-lt"/>
                          <a:cs typeface="Calibri" panose="020F0502020204030204" pitchFamily="34" charset="0"/>
                        </a:rPr>
                        <a:t>Lead by: </a:t>
                      </a:r>
                      <a:r>
                        <a:rPr lang="en-US" sz="900" dirty="0">
                          <a:solidFill>
                            <a:schemeClr val="tx1"/>
                          </a:solidFill>
                          <a:latin typeface="+mj-lt"/>
                          <a:cs typeface="Calibri" panose="020F0502020204030204" pitchFamily="34" charset="0"/>
                        </a:rPr>
                        <a:t>CMO</a:t>
                      </a:r>
                    </a:p>
                  </a:txBody>
                  <a:tcPr marL="45720" marR="45720">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14300" indent="-114300">
                        <a:buFont typeface="Arial" panose="020B0604020202020204" pitchFamily="34" charset="0"/>
                        <a:buChar char="•"/>
                      </a:pPr>
                      <a:r>
                        <a:rPr lang="en-US" sz="700" dirty="0">
                          <a:solidFill>
                            <a:schemeClr val="tx1"/>
                          </a:solidFill>
                          <a:latin typeface="+mj-lt"/>
                          <a:cs typeface="Calibri" panose="020F0502020204030204" pitchFamily="34" charset="0"/>
                        </a:rPr>
                        <a:t>Corporate Marketing </a:t>
                      </a:r>
                    </a:p>
                    <a:p>
                      <a:pPr marL="114300" indent="-114300">
                        <a:buFont typeface="Arial" panose="020B0604020202020204" pitchFamily="34" charset="0"/>
                        <a:buChar char="•"/>
                      </a:pPr>
                      <a:r>
                        <a:rPr lang="en-US" sz="700" dirty="0">
                          <a:solidFill>
                            <a:schemeClr val="tx1"/>
                          </a:solidFill>
                          <a:latin typeface="+mj-lt"/>
                          <a:cs typeface="Calibri" panose="020F0502020204030204" pitchFamily="34" charset="0"/>
                        </a:rPr>
                        <a:t>Demand Strategy &amp; Digital</a:t>
                      </a:r>
                    </a:p>
                    <a:p>
                      <a:pPr marL="114300" indent="-114300">
                        <a:buFont typeface="Arial" panose="020B0604020202020204" pitchFamily="34" charset="0"/>
                        <a:buChar char="•"/>
                      </a:pPr>
                      <a:r>
                        <a:rPr lang="en-US" sz="700" dirty="0">
                          <a:solidFill>
                            <a:schemeClr val="tx1"/>
                          </a:solidFill>
                          <a:latin typeface="+mj-lt"/>
                          <a:cs typeface="Calibri" panose="020F0502020204030204" pitchFamily="34" charset="0"/>
                        </a:rPr>
                        <a:t>Field Marketing</a:t>
                      </a:r>
                    </a:p>
                    <a:p>
                      <a:pPr marL="114300" indent="-114300">
                        <a:buFont typeface="Arial" panose="020B0604020202020204" pitchFamily="34" charset="0"/>
                        <a:buChar char="•"/>
                      </a:pPr>
                      <a:r>
                        <a:rPr lang="en-US" sz="700" dirty="0">
                          <a:solidFill>
                            <a:schemeClr val="tx1"/>
                          </a:solidFill>
                          <a:latin typeface="+mj-lt"/>
                          <a:cs typeface="Calibri" panose="020F0502020204030204" pitchFamily="34" charset="0"/>
                        </a:rPr>
                        <a:t>Marketing Strategy &amp; Ops</a:t>
                      </a:r>
                    </a:p>
                    <a:p>
                      <a:pPr marL="114300" indent="-114300">
                        <a:buFont typeface="Arial" panose="020B0604020202020204" pitchFamily="34" charset="0"/>
                        <a:buChar char="•"/>
                      </a:pPr>
                      <a:r>
                        <a:rPr lang="en-US" sz="700" dirty="0">
                          <a:solidFill>
                            <a:schemeClr val="tx1"/>
                          </a:solidFill>
                          <a:latin typeface="+mj-lt"/>
                          <a:cs typeface="Calibri" panose="020F0502020204030204" pitchFamily="34" charset="0"/>
                        </a:rPr>
                        <a:t>Solutions Marketing</a:t>
                      </a:r>
                    </a:p>
                    <a:p>
                      <a:pPr marL="114300" indent="-114300">
                        <a:buFont typeface="Arial" panose="020B0604020202020204" pitchFamily="34" charset="0"/>
                        <a:buChar char="•"/>
                      </a:pPr>
                      <a:r>
                        <a:rPr lang="en-US" sz="700" dirty="0">
                          <a:solidFill>
                            <a:schemeClr val="tx1"/>
                          </a:solidFill>
                          <a:latin typeface="+mj-lt"/>
                          <a:cs typeface="Calibri" panose="020F0502020204030204" pitchFamily="34" charset="0"/>
                        </a:rPr>
                        <a:t>Sales Leader</a:t>
                      </a:r>
                    </a:p>
                    <a:p>
                      <a:pPr marL="114300" indent="-114300">
                        <a:buFont typeface="Arial" panose="020B0604020202020204" pitchFamily="34" charset="0"/>
                        <a:buChar char="•"/>
                      </a:pPr>
                      <a:r>
                        <a:rPr lang="en-US" sz="700" dirty="0">
                          <a:solidFill>
                            <a:schemeClr val="tx1"/>
                          </a:solidFill>
                          <a:latin typeface="+mj-lt"/>
                          <a:cs typeface="Calibri" panose="020F0502020204030204" pitchFamily="34" charset="0"/>
                        </a:rPr>
                        <a:t>Partner Leader</a:t>
                      </a:r>
                    </a:p>
                  </a:txBody>
                  <a:tcPr marL="45720" marR="45720">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60174673"/>
                  </a:ext>
                </a:extLst>
              </a:tr>
              <a:tr h="770920">
                <a:tc>
                  <a:txBody>
                    <a:bodyPr/>
                    <a:lstStyle/>
                    <a:p>
                      <a:pPr algn="l"/>
                      <a:r>
                        <a:rPr lang="en-US" sz="1000" b="1" dirty="0">
                          <a:solidFill>
                            <a:schemeClr val="tx1"/>
                          </a:solidFill>
                          <a:latin typeface="+mj-lt"/>
                          <a:cs typeface="Calibri" panose="020F0502020204030204" pitchFamily="34" charset="0"/>
                        </a:rPr>
                        <a:t>ANNUAL</a:t>
                      </a:r>
                      <a:endParaRPr lang="en-US" sz="1000" b="1" dirty="0">
                        <a:solidFill>
                          <a:schemeClr val="tx1"/>
                        </a:solidFill>
                        <a:latin typeface="+mj-lt"/>
                        <a:ea typeface="Fira Sans Book" panose="020B0503050000020004" pitchFamily="34" charset="0"/>
                        <a:cs typeface="Calibri" panose="020F0502020204030204" pitchFamily="34" charset="0"/>
                      </a:endParaRPr>
                    </a:p>
                  </a:txBody>
                  <a:tcPr marL="45720" marR="45720">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indent="0" algn="ctr">
                        <a:buFont typeface="Arial" panose="020B0604020202020204" pitchFamily="34" charset="0"/>
                        <a:buNone/>
                      </a:pPr>
                      <a:r>
                        <a:rPr lang="en-US" sz="1000" dirty="0">
                          <a:solidFill>
                            <a:schemeClr val="tx1"/>
                          </a:solidFill>
                          <a:latin typeface="+mj-lt"/>
                          <a:cs typeface="Calibri" panose="020F0502020204030204" pitchFamily="34" charset="0"/>
                        </a:rPr>
                        <a:t>Every year</a:t>
                      </a:r>
                      <a:endParaRPr lang="en-US" sz="1000" dirty="0">
                        <a:solidFill>
                          <a:schemeClr val="tx1"/>
                        </a:solidFill>
                        <a:latin typeface="+mj-lt"/>
                        <a:ea typeface="Fira Sans Book" panose="020B0503050000020004" pitchFamily="34" charset="0"/>
                        <a:cs typeface="Calibri" panose="020F0502020204030204" pitchFamily="34" charset="0"/>
                      </a:endParaRPr>
                    </a:p>
                  </a:txBody>
                  <a:tcPr marL="45720" marR="45720">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a:buFont typeface="Arial" panose="020B0604020202020204" pitchFamily="34" charset="0"/>
                        <a:buNone/>
                      </a:pPr>
                      <a:r>
                        <a:rPr lang="en-US" sz="1000" dirty="0">
                          <a:solidFill>
                            <a:schemeClr val="tx1"/>
                          </a:solidFill>
                          <a:latin typeface="+mj-lt"/>
                          <a:cs typeface="Calibri" panose="020F0502020204030204" pitchFamily="34" charset="0"/>
                        </a:rPr>
                        <a:t>1 day</a:t>
                      </a:r>
                      <a:endParaRPr lang="en-US" sz="1000" dirty="0">
                        <a:solidFill>
                          <a:schemeClr val="tx1"/>
                        </a:solidFill>
                        <a:latin typeface="+mj-lt"/>
                        <a:ea typeface="Fira Sans Book" panose="020B0503050000020004" pitchFamily="34" charset="0"/>
                        <a:cs typeface="Calibri" panose="020F0502020204030204" pitchFamily="34" charset="0"/>
                      </a:endParaRPr>
                    </a:p>
                  </a:txBody>
                  <a:tcPr marL="45720" marR="45720">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a:buFont typeface="Arial" panose="020B0604020202020204" pitchFamily="34" charset="0"/>
                        <a:buNone/>
                      </a:pPr>
                      <a:r>
                        <a:rPr lang="en-US" sz="1000" b="1" dirty="0">
                          <a:solidFill>
                            <a:schemeClr val="tx1"/>
                          </a:solidFill>
                          <a:latin typeface="+mj-lt"/>
                          <a:cs typeface="Calibri" panose="020F0502020204030204" pitchFamily="34" charset="0"/>
                        </a:rPr>
                        <a:t>Marketing Summit</a:t>
                      </a:r>
                      <a:endParaRPr lang="en-US" sz="1000" b="1" dirty="0">
                        <a:solidFill>
                          <a:schemeClr val="tx1"/>
                        </a:solidFill>
                        <a:latin typeface="+mj-lt"/>
                        <a:ea typeface="Fira Sans Book" panose="020B0503050000020004" pitchFamily="34" charset="0"/>
                        <a:cs typeface="Calibri" panose="020F0502020204030204" pitchFamily="34" charset="0"/>
                      </a:endParaRPr>
                    </a:p>
                  </a:txBody>
                  <a:tcPr marL="45720" marR="45720">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377"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900" b="1" dirty="0">
                          <a:solidFill>
                            <a:schemeClr val="tx1"/>
                          </a:solidFill>
                          <a:latin typeface="+mj-lt"/>
                          <a:cs typeface="Calibri" panose="020F0502020204030204" pitchFamily="34" charset="0"/>
                        </a:rPr>
                        <a:t>Goal: </a:t>
                      </a:r>
                      <a:r>
                        <a:rPr lang="en-US" sz="900" dirty="0">
                          <a:solidFill>
                            <a:schemeClr val="tx1"/>
                          </a:solidFill>
                          <a:latin typeface="+mj-lt"/>
                          <a:cs typeface="Calibri" panose="020F0502020204030204" pitchFamily="34" charset="0"/>
                        </a:rPr>
                        <a:t>Align on Revenue &amp; Field Marketing priorities for the upcoming year</a:t>
                      </a:r>
                    </a:p>
                    <a:p>
                      <a:pPr marL="0" marR="0" indent="0" algn="l" defTabSz="914377"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900" dirty="0">
                        <a:solidFill>
                          <a:schemeClr val="tx1"/>
                        </a:solidFill>
                        <a:latin typeface="+mj-lt"/>
                        <a:cs typeface="Calibri" panose="020F0502020204030204" pitchFamily="34" charset="0"/>
                      </a:endParaRPr>
                    </a:p>
                    <a:p>
                      <a:pPr marL="0" marR="0" indent="0" algn="l" defTabSz="914377"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900" b="1" dirty="0">
                          <a:solidFill>
                            <a:schemeClr val="tx1"/>
                          </a:solidFill>
                          <a:latin typeface="+mj-lt"/>
                          <a:cs typeface="Calibri" panose="020F0502020204030204" pitchFamily="34" charset="0"/>
                        </a:rPr>
                        <a:t>Lead by: </a:t>
                      </a:r>
                      <a:r>
                        <a:rPr lang="en-US" sz="900" b="0" dirty="0">
                          <a:solidFill>
                            <a:schemeClr val="tx1"/>
                          </a:solidFill>
                          <a:latin typeface="+mj-lt"/>
                          <a:cs typeface="Calibri" panose="020F0502020204030204" pitchFamily="34" charset="0"/>
                        </a:rPr>
                        <a:t>CMO</a:t>
                      </a:r>
                    </a:p>
                  </a:txBody>
                  <a:tcPr marL="45720" marR="45720">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14300" indent="-114300">
                        <a:buFont typeface="Arial" panose="020B0604020202020204" pitchFamily="34" charset="0"/>
                        <a:buChar char="•"/>
                      </a:pPr>
                      <a:r>
                        <a:rPr lang="en-US" sz="700" dirty="0">
                          <a:solidFill>
                            <a:schemeClr val="tx1"/>
                          </a:solidFill>
                          <a:latin typeface="+mj-lt"/>
                          <a:cs typeface="Calibri" panose="020F0502020204030204" pitchFamily="34" charset="0"/>
                        </a:rPr>
                        <a:t>Corporate Marketing </a:t>
                      </a:r>
                    </a:p>
                    <a:p>
                      <a:pPr marL="114300" indent="-114300">
                        <a:buFont typeface="Arial" panose="020B0604020202020204" pitchFamily="34" charset="0"/>
                        <a:buChar char="•"/>
                      </a:pPr>
                      <a:r>
                        <a:rPr lang="en-US" sz="700" dirty="0">
                          <a:solidFill>
                            <a:schemeClr val="tx1"/>
                          </a:solidFill>
                          <a:latin typeface="+mj-lt"/>
                          <a:cs typeface="Calibri" panose="020F0502020204030204" pitchFamily="34" charset="0"/>
                        </a:rPr>
                        <a:t>Demand Strategy &amp; Digital</a:t>
                      </a:r>
                    </a:p>
                    <a:p>
                      <a:pPr marL="114300" indent="-114300">
                        <a:buFont typeface="Arial" panose="020B0604020202020204" pitchFamily="34" charset="0"/>
                        <a:buChar char="•"/>
                      </a:pPr>
                      <a:r>
                        <a:rPr lang="en-US" sz="700" dirty="0">
                          <a:solidFill>
                            <a:schemeClr val="tx1"/>
                          </a:solidFill>
                          <a:latin typeface="+mj-lt"/>
                          <a:cs typeface="Calibri" panose="020F0502020204030204" pitchFamily="34" charset="0"/>
                        </a:rPr>
                        <a:t>Field Marketing</a:t>
                      </a:r>
                    </a:p>
                    <a:p>
                      <a:pPr marL="114300" indent="-114300">
                        <a:buFont typeface="Arial" panose="020B0604020202020204" pitchFamily="34" charset="0"/>
                        <a:buChar char="•"/>
                      </a:pPr>
                      <a:r>
                        <a:rPr lang="en-US" sz="700" dirty="0">
                          <a:solidFill>
                            <a:schemeClr val="tx1"/>
                          </a:solidFill>
                          <a:latin typeface="+mj-lt"/>
                          <a:cs typeface="Calibri" panose="020F0502020204030204" pitchFamily="34" charset="0"/>
                        </a:rPr>
                        <a:t>Marketing Strategy &amp; Ops</a:t>
                      </a:r>
                    </a:p>
                    <a:p>
                      <a:pPr marL="114300" indent="-114300">
                        <a:buFont typeface="Arial" panose="020B0604020202020204" pitchFamily="34" charset="0"/>
                        <a:buChar char="•"/>
                      </a:pPr>
                      <a:r>
                        <a:rPr lang="en-US" sz="700" dirty="0">
                          <a:solidFill>
                            <a:schemeClr val="tx1"/>
                          </a:solidFill>
                          <a:latin typeface="+mj-lt"/>
                          <a:cs typeface="Calibri" panose="020F0502020204030204" pitchFamily="34" charset="0"/>
                        </a:rPr>
                        <a:t>Solutions Marketing</a:t>
                      </a:r>
                    </a:p>
                    <a:p>
                      <a:pPr marL="114300" indent="-114300">
                        <a:buFont typeface="Arial" panose="020B0604020202020204" pitchFamily="34" charset="0"/>
                        <a:buChar char="•"/>
                      </a:pPr>
                      <a:r>
                        <a:rPr lang="en-US" sz="700" dirty="0">
                          <a:solidFill>
                            <a:schemeClr val="tx1"/>
                          </a:solidFill>
                          <a:latin typeface="+mj-lt"/>
                          <a:cs typeface="Calibri" panose="020F0502020204030204" pitchFamily="34" charset="0"/>
                        </a:rPr>
                        <a:t>Sales Leader</a:t>
                      </a:r>
                    </a:p>
                    <a:p>
                      <a:pPr marL="114300" indent="-114300">
                        <a:buFont typeface="Arial" panose="020B0604020202020204" pitchFamily="34" charset="0"/>
                        <a:buChar char="•"/>
                      </a:pPr>
                      <a:r>
                        <a:rPr lang="en-US" sz="700" dirty="0">
                          <a:solidFill>
                            <a:schemeClr val="tx1"/>
                          </a:solidFill>
                          <a:latin typeface="+mj-lt"/>
                          <a:cs typeface="Calibri" panose="020F0502020204030204" pitchFamily="34" charset="0"/>
                        </a:rPr>
                        <a:t>Partner Leader</a:t>
                      </a:r>
                    </a:p>
                  </a:txBody>
                  <a:tcPr marL="45720" marR="45720">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42508896"/>
                  </a:ext>
                </a:extLst>
              </a:tr>
            </a:tbl>
          </a:graphicData>
        </a:graphic>
      </p:graphicFrame>
      <p:grpSp>
        <p:nvGrpSpPr>
          <p:cNvPr id="17" name="Group 16">
            <a:extLst>
              <a:ext uri="{FF2B5EF4-FFF2-40B4-BE49-F238E27FC236}">
                <a16:creationId xmlns:a16="http://schemas.microsoft.com/office/drawing/2014/main" id="{4A34F0BE-57E7-106A-3401-E205DEFA402A}"/>
              </a:ext>
            </a:extLst>
          </p:cNvPr>
          <p:cNvGrpSpPr/>
          <p:nvPr/>
        </p:nvGrpSpPr>
        <p:grpSpPr>
          <a:xfrm>
            <a:off x="864301" y="1462637"/>
            <a:ext cx="153890" cy="4023625"/>
            <a:chOff x="864301" y="1600860"/>
            <a:chExt cx="153890" cy="4049675"/>
          </a:xfrm>
        </p:grpSpPr>
        <p:sp>
          <p:nvSpPr>
            <p:cNvPr id="10" name="TextBox 9">
              <a:extLst>
                <a:ext uri="{FF2B5EF4-FFF2-40B4-BE49-F238E27FC236}">
                  <a16:creationId xmlns:a16="http://schemas.microsoft.com/office/drawing/2014/main" id="{F3404320-CCBB-2C65-ED23-748A56838DDB}"/>
                </a:ext>
              </a:extLst>
            </p:cNvPr>
            <p:cNvSpPr txBox="1"/>
            <p:nvPr/>
          </p:nvSpPr>
          <p:spPr>
            <a:xfrm rot="16200000">
              <a:off x="-481758" y="3537042"/>
              <a:ext cx="2846005" cy="153888"/>
            </a:xfrm>
            <a:prstGeom prst="rect">
              <a:avLst/>
            </a:prstGeom>
            <a:noFill/>
          </p:spPr>
          <p:txBody>
            <a:bodyPr wrap="none" lIns="0" tIns="0" rIns="0" bIns="0" rtlCol="0">
              <a:spAutoFit/>
            </a:bodyPr>
            <a:lstStyle/>
            <a:p>
              <a:pPr algn="ctr"/>
              <a:r>
                <a:rPr lang="en-US" sz="1000" b="1" dirty="0">
                  <a:latin typeface="+mj-lt"/>
                  <a:cs typeface="Calibri" panose="020F0502020204030204" pitchFamily="34" charset="0"/>
                </a:rPr>
                <a:t>REVENUE MARKETING PROGRAM MATURITY</a:t>
              </a:r>
            </a:p>
          </p:txBody>
        </p:sp>
        <p:sp>
          <p:nvSpPr>
            <p:cNvPr id="11" name="TextBox 10">
              <a:extLst>
                <a:ext uri="{FF2B5EF4-FFF2-40B4-BE49-F238E27FC236}">
                  <a16:creationId xmlns:a16="http://schemas.microsoft.com/office/drawing/2014/main" id="{F7009F7B-4AA9-E49D-CFE6-5B57A8CB0A9F}"/>
                </a:ext>
              </a:extLst>
            </p:cNvPr>
            <p:cNvSpPr txBox="1"/>
            <p:nvPr/>
          </p:nvSpPr>
          <p:spPr>
            <a:xfrm rot="16200000">
              <a:off x="782328" y="5414673"/>
              <a:ext cx="317837" cy="153888"/>
            </a:xfrm>
            <a:prstGeom prst="rect">
              <a:avLst/>
            </a:prstGeom>
            <a:noFill/>
          </p:spPr>
          <p:txBody>
            <a:bodyPr wrap="none" lIns="0" tIns="0" rIns="0" bIns="0" rtlCol="0">
              <a:spAutoFit/>
            </a:bodyPr>
            <a:lstStyle/>
            <a:p>
              <a:pPr algn="ctr"/>
              <a:r>
                <a:rPr lang="en-US" sz="1000" dirty="0">
                  <a:latin typeface="+mj-lt"/>
                  <a:cs typeface="Calibri" panose="020F0502020204030204" pitchFamily="34" charset="0"/>
                </a:rPr>
                <a:t>HIGH</a:t>
              </a:r>
            </a:p>
          </p:txBody>
        </p:sp>
        <p:sp>
          <p:nvSpPr>
            <p:cNvPr id="12" name="TextBox 11">
              <a:extLst>
                <a:ext uri="{FF2B5EF4-FFF2-40B4-BE49-F238E27FC236}">
                  <a16:creationId xmlns:a16="http://schemas.microsoft.com/office/drawing/2014/main" id="{6B260CE9-1B07-E046-0C8F-1BA81AB2D32D}"/>
                </a:ext>
              </a:extLst>
            </p:cNvPr>
            <p:cNvSpPr txBox="1"/>
            <p:nvPr/>
          </p:nvSpPr>
          <p:spPr>
            <a:xfrm rot="16200000">
              <a:off x="790395" y="1674767"/>
              <a:ext cx="301702" cy="153888"/>
            </a:xfrm>
            <a:prstGeom prst="rect">
              <a:avLst/>
            </a:prstGeom>
            <a:noFill/>
          </p:spPr>
          <p:txBody>
            <a:bodyPr wrap="none" lIns="0" tIns="0" rIns="0" bIns="0" rtlCol="0">
              <a:spAutoFit/>
            </a:bodyPr>
            <a:lstStyle/>
            <a:p>
              <a:pPr algn="ctr"/>
              <a:r>
                <a:rPr lang="en-US" sz="1000" dirty="0">
                  <a:latin typeface="+mj-lt"/>
                  <a:cs typeface="Calibri" panose="020F0502020204030204" pitchFamily="34" charset="0"/>
                </a:rPr>
                <a:t>LOW</a:t>
              </a:r>
            </a:p>
          </p:txBody>
        </p:sp>
      </p:grpSp>
      <p:cxnSp>
        <p:nvCxnSpPr>
          <p:cNvPr id="13" name="Straight Arrow Connector 12">
            <a:extLst>
              <a:ext uri="{FF2B5EF4-FFF2-40B4-BE49-F238E27FC236}">
                <a16:creationId xmlns:a16="http://schemas.microsoft.com/office/drawing/2014/main" id="{746BF090-9E8E-A186-9F44-9DABB9EF9455}"/>
              </a:ext>
            </a:extLst>
          </p:cNvPr>
          <p:cNvCxnSpPr>
            <a:cxnSpLocks/>
            <a:stCxn id="14" idx="4"/>
          </p:cNvCxnSpPr>
          <p:nvPr/>
        </p:nvCxnSpPr>
        <p:spPr>
          <a:xfrm flipH="1">
            <a:off x="1181083" y="1567577"/>
            <a:ext cx="2594" cy="3924041"/>
          </a:xfrm>
          <a:prstGeom prst="straightConnector1">
            <a:avLst/>
          </a:prstGeom>
          <a:noFill/>
          <a:ln w="19050">
            <a:solidFill>
              <a:schemeClr val="accent3"/>
            </a:solidFill>
            <a:tailEnd type="arrow"/>
          </a:ln>
        </p:spPr>
        <p:style>
          <a:lnRef idx="1">
            <a:schemeClr val="accent1"/>
          </a:lnRef>
          <a:fillRef idx="0">
            <a:schemeClr val="accent1"/>
          </a:fillRef>
          <a:effectRef idx="0">
            <a:schemeClr val="accent1"/>
          </a:effectRef>
          <a:fontRef idx="minor">
            <a:schemeClr val="tx1"/>
          </a:fontRef>
        </p:style>
      </p:cxnSp>
      <p:sp>
        <p:nvSpPr>
          <p:cNvPr id="14" name="Oval 13">
            <a:extLst>
              <a:ext uri="{FF2B5EF4-FFF2-40B4-BE49-F238E27FC236}">
                <a16:creationId xmlns:a16="http://schemas.microsoft.com/office/drawing/2014/main" id="{29C490A4-A40F-DCBF-FCA2-3568FF72D0E6}"/>
              </a:ext>
            </a:extLst>
          </p:cNvPr>
          <p:cNvSpPr/>
          <p:nvPr/>
        </p:nvSpPr>
        <p:spPr>
          <a:xfrm>
            <a:off x="1132152" y="1464527"/>
            <a:ext cx="103050" cy="10305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16" name="TextBox 15">
            <a:extLst>
              <a:ext uri="{FF2B5EF4-FFF2-40B4-BE49-F238E27FC236}">
                <a16:creationId xmlns:a16="http://schemas.microsoft.com/office/drawing/2014/main" id="{E4F0DF6A-A2E6-7482-4A48-BCA8212E8F98}"/>
              </a:ext>
            </a:extLst>
          </p:cNvPr>
          <p:cNvSpPr txBox="1"/>
          <p:nvPr/>
        </p:nvSpPr>
        <p:spPr>
          <a:xfrm>
            <a:off x="1414462" y="5760690"/>
            <a:ext cx="10157425" cy="276999"/>
          </a:xfrm>
          <a:prstGeom prst="rect">
            <a:avLst/>
          </a:prstGeom>
          <a:noFill/>
        </p:spPr>
        <p:txBody>
          <a:bodyPr wrap="square" lIns="0" tIns="0" rIns="0" bIns="0">
            <a:spAutoFit/>
          </a:bodyPr>
          <a:lstStyle/>
          <a:p>
            <a:r>
              <a:rPr lang="en-US" sz="900" i="1" dirty="0">
                <a:latin typeface="+mj-lt"/>
                <a:cs typeface="Calibri" panose="020F0502020204030204" pitchFamily="34" charset="0"/>
              </a:rPr>
              <a:t>NOTE: Bi-Weekly meetings recommended for early stage revenue marketing programs, but can be paired down to monthly once cadence and operating rhythm is established; Semi-Annual Revenue Marketing can become more frequent (Quarterly) as program scales </a:t>
            </a:r>
          </a:p>
        </p:txBody>
      </p:sp>
    </p:spTree>
    <p:extLst>
      <p:ext uri="{BB962C8B-B14F-4D97-AF65-F5344CB8AC3E}">
        <p14:creationId xmlns:p14="http://schemas.microsoft.com/office/powerpoint/2010/main" val="19290992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D062E75-F0A6-B7B7-D7A6-32C9364B905F}"/>
              </a:ext>
            </a:extLst>
          </p:cNvPr>
          <p:cNvSpPr>
            <a:spLocks noGrp="1"/>
          </p:cNvSpPr>
          <p:nvPr>
            <p:ph type="title"/>
          </p:nvPr>
        </p:nvSpPr>
        <p:spPr/>
        <p:txBody>
          <a:bodyPr>
            <a:normAutofit/>
          </a:bodyPr>
          <a:lstStyle/>
          <a:p>
            <a:r>
              <a:rPr lang="en-US" dirty="0"/>
              <a:t>Operationalizing the marketing strategy requires cross-functional collaboration between product, sales, customer success, and marketing</a:t>
            </a:r>
          </a:p>
        </p:txBody>
      </p:sp>
      <p:graphicFrame>
        <p:nvGraphicFramePr>
          <p:cNvPr id="3" name="Table 2">
            <a:extLst>
              <a:ext uri="{FF2B5EF4-FFF2-40B4-BE49-F238E27FC236}">
                <a16:creationId xmlns:a16="http://schemas.microsoft.com/office/drawing/2014/main" id="{F340BF9A-88CE-4796-83CC-390A6697BFE9}"/>
              </a:ext>
            </a:extLst>
          </p:cNvPr>
          <p:cNvGraphicFramePr>
            <a:graphicFrameLocks noGrp="1"/>
          </p:cNvGraphicFramePr>
          <p:nvPr/>
        </p:nvGraphicFramePr>
        <p:xfrm>
          <a:off x="1414463" y="6172200"/>
          <a:ext cx="9772650" cy="352960"/>
        </p:xfrm>
        <a:graphic>
          <a:graphicData uri="http://schemas.openxmlformats.org/drawingml/2006/table">
            <a:tbl>
              <a:tblPr firstRow="1" bandRow="1">
                <a:effectLst/>
                <a:tableStyleId>{073A0DAA-6AF3-43AB-8588-CEC1D06C72B9}</a:tableStyleId>
              </a:tblPr>
              <a:tblGrid>
                <a:gridCol w="1628775">
                  <a:extLst>
                    <a:ext uri="{9D8B030D-6E8A-4147-A177-3AD203B41FA5}">
                      <a16:colId xmlns:a16="http://schemas.microsoft.com/office/drawing/2014/main" val="61347438"/>
                    </a:ext>
                  </a:extLst>
                </a:gridCol>
                <a:gridCol w="1628775">
                  <a:extLst>
                    <a:ext uri="{9D8B030D-6E8A-4147-A177-3AD203B41FA5}">
                      <a16:colId xmlns:a16="http://schemas.microsoft.com/office/drawing/2014/main" val="3353961594"/>
                    </a:ext>
                  </a:extLst>
                </a:gridCol>
                <a:gridCol w="1628775">
                  <a:extLst>
                    <a:ext uri="{9D8B030D-6E8A-4147-A177-3AD203B41FA5}">
                      <a16:colId xmlns:a16="http://schemas.microsoft.com/office/drawing/2014/main" val="4230227703"/>
                    </a:ext>
                  </a:extLst>
                </a:gridCol>
                <a:gridCol w="1628775">
                  <a:extLst>
                    <a:ext uri="{9D8B030D-6E8A-4147-A177-3AD203B41FA5}">
                      <a16:colId xmlns:a16="http://schemas.microsoft.com/office/drawing/2014/main" val="3446201109"/>
                    </a:ext>
                  </a:extLst>
                </a:gridCol>
                <a:gridCol w="1628775">
                  <a:extLst>
                    <a:ext uri="{9D8B030D-6E8A-4147-A177-3AD203B41FA5}">
                      <a16:colId xmlns:a16="http://schemas.microsoft.com/office/drawing/2014/main" val="3624207305"/>
                    </a:ext>
                  </a:extLst>
                </a:gridCol>
                <a:gridCol w="1628775">
                  <a:extLst>
                    <a:ext uri="{9D8B030D-6E8A-4147-A177-3AD203B41FA5}">
                      <a16:colId xmlns:a16="http://schemas.microsoft.com/office/drawing/2014/main" val="2933868988"/>
                    </a:ext>
                  </a:extLst>
                </a:gridCol>
              </a:tblGrid>
              <a:tr h="35296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mj-lt"/>
                          <a:cs typeface="Calibri" panose="020F0502020204030204" pitchFamily="34" charset="0"/>
                        </a:rPr>
                        <a:t>Business Objectives</a:t>
                      </a:r>
                    </a:p>
                  </a:txBody>
                  <a:tcPr marL="0" marR="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000" dirty="0">
                          <a:solidFill>
                            <a:schemeClr val="tx1"/>
                          </a:solidFill>
                          <a:latin typeface="+mj-lt"/>
                          <a:cs typeface="Calibri" panose="020F0502020204030204" pitchFamily="34" charset="0"/>
                        </a:rPr>
                        <a:t>Marketing Priorities</a:t>
                      </a:r>
                    </a:p>
                  </a:txBody>
                  <a:tcPr marL="0" marR="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000" dirty="0">
                          <a:solidFill>
                            <a:schemeClr val="tx1"/>
                          </a:solidFill>
                          <a:latin typeface="+mj-lt"/>
                          <a:cs typeface="Calibri" panose="020F0502020204030204" pitchFamily="34" charset="0"/>
                        </a:rPr>
                        <a:t>Marketing Goals</a:t>
                      </a:r>
                    </a:p>
                  </a:txBody>
                  <a:tcPr marL="0" marR="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a:r>
                        <a:rPr lang="en-US" sz="1000" dirty="0">
                          <a:solidFill>
                            <a:schemeClr val="tx1"/>
                          </a:solidFill>
                          <a:latin typeface="+mj-lt"/>
                          <a:cs typeface="Calibri" panose="020F0502020204030204" pitchFamily="34" charset="0"/>
                        </a:rPr>
                        <a:t>Marketing Strategy</a:t>
                      </a:r>
                    </a:p>
                  </a:txBody>
                  <a:tcPr marL="0" marR="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a:r>
                        <a:rPr lang="en-US" sz="1000" dirty="0">
                          <a:solidFill>
                            <a:schemeClr val="tx1"/>
                          </a:solidFill>
                          <a:latin typeface="+mj-lt"/>
                          <a:cs typeface="Calibri" panose="020F0502020204030204" pitchFamily="34" charset="0"/>
                        </a:rPr>
                        <a:t>Execution</a:t>
                      </a:r>
                    </a:p>
                  </a:txBody>
                  <a:tcPr marL="0" marR="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000" dirty="0">
                          <a:solidFill>
                            <a:schemeClr val="bg1"/>
                          </a:solidFill>
                          <a:latin typeface="+mj-lt"/>
                          <a:cs typeface="Calibri" panose="020F0502020204030204" pitchFamily="34" charset="0"/>
                        </a:rPr>
                        <a:t>Operationalizing</a:t>
                      </a:r>
                    </a:p>
                  </a:txBody>
                  <a:tcPr marL="0" marR="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2238023345"/>
                  </a:ext>
                </a:extLst>
              </a:tr>
            </a:tbl>
          </a:graphicData>
        </a:graphic>
      </p:graphicFrame>
      <p:graphicFrame>
        <p:nvGraphicFramePr>
          <p:cNvPr id="4" name="Content Placeholder 6">
            <a:extLst>
              <a:ext uri="{FF2B5EF4-FFF2-40B4-BE49-F238E27FC236}">
                <a16:creationId xmlns:a16="http://schemas.microsoft.com/office/drawing/2014/main" id="{267D955E-B81E-F165-BFCC-9A3AA43C2192}"/>
              </a:ext>
            </a:extLst>
          </p:cNvPr>
          <p:cNvGraphicFramePr>
            <a:graphicFrameLocks/>
          </p:cNvGraphicFramePr>
          <p:nvPr>
            <p:extLst>
              <p:ext uri="{D42A27DB-BD31-4B8C-83A1-F6EECF244321}">
                <p14:modId xmlns:p14="http://schemas.microsoft.com/office/powerpoint/2010/main" val="1140612963"/>
              </p:ext>
            </p:extLst>
          </p:nvPr>
        </p:nvGraphicFramePr>
        <p:xfrm>
          <a:off x="609600" y="1122218"/>
          <a:ext cx="10962290" cy="4862945"/>
        </p:xfrm>
        <a:graphic>
          <a:graphicData uri="http://schemas.openxmlformats.org/drawingml/2006/table">
            <a:tbl>
              <a:tblPr>
                <a:tableStyleId>{F5AB1C69-6EDB-4FF4-983F-18BD219EF322}</a:tableStyleId>
              </a:tblPr>
              <a:tblGrid>
                <a:gridCol w="253754">
                  <a:extLst>
                    <a:ext uri="{9D8B030D-6E8A-4147-A177-3AD203B41FA5}">
                      <a16:colId xmlns:a16="http://schemas.microsoft.com/office/drawing/2014/main" val="20000"/>
                    </a:ext>
                  </a:extLst>
                </a:gridCol>
                <a:gridCol w="1415515">
                  <a:extLst>
                    <a:ext uri="{9D8B030D-6E8A-4147-A177-3AD203B41FA5}">
                      <a16:colId xmlns:a16="http://schemas.microsoft.com/office/drawing/2014/main" val="20001"/>
                    </a:ext>
                  </a:extLst>
                </a:gridCol>
                <a:gridCol w="3820366">
                  <a:extLst>
                    <a:ext uri="{9D8B030D-6E8A-4147-A177-3AD203B41FA5}">
                      <a16:colId xmlns:a16="http://schemas.microsoft.com/office/drawing/2014/main" val="20002"/>
                    </a:ext>
                  </a:extLst>
                </a:gridCol>
                <a:gridCol w="5472655">
                  <a:extLst>
                    <a:ext uri="{9D8B030D-6E8A-4147-A177-3AD203B41FA5}">
                      <a16:colId xmlns:a16="http://schemas.microsoft.com/office/drawing/2014/main" val="20003"/>
                    </a:ext>
                  </a:extLst>
                </a:gridCol>
              </a:tblGrid>
              <a:tr h="305183">
                <a:tc>
                  <a:txBody>
                    <a:bodyPr/>
                    <a:lstStyle/>
                    <a:p>
                      <a:pPr algn="ctr"/>
                      <a:endParaRPr lang="en-US" sz="1000" dirty="0">
                        <a:solidFill>
                          <a:schemeClr val="tx1"/>
                        </a:solidFill>
                        <a:latin typeface="+mj-lt"/>
                        <a:cs typeface="Calibri" panose="020F0502020204030204" pitchFamily="34" charset="0"/>
                      </a:endParaRPr>
                    </a:p>
                  </a:txBody>
                  <a:tcPr vert="vert27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000" b="1" dirty="0">
                          <a:solidFill>
                            <a:schemeClr val="bg1"/>
                          </a:solidFill>
                          <a:latin typeface="+mj-lt"/>
                          <a:cs typeface="Calibri" panose="020F0502020204030204" pitchFamily="34" charset="0"/>
                        </a:rPr>
                        <a:t>FUNCTION</a:t>
                      </a: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l"/>
                      <a:r>
                        <a:rPr lang="en-US" sz="1000" b="1" dirty="0">
                          <a:solidFill>
                            <a:schemeClr val="bg1"/>
                          </a:solidFill>
                          <a:latin typeface="+mj-lt"/>
                          <a:cs typeface="Calibri" panose="020F0502020204030204" pitchFamily="34" charset="0"/>
                        </a:rPr>
                        <a:t>WHAT FUNCTION</a:t>
                      </a:r>
                      <a:r>
                        <a:rPr lang="en-US" sz="1000" b="1" baseline="0" dirty="0">
                          <a:solidFill>
                            <a:schemeClr val="bg1"/>
                          </a:solidFill>
                          <a:latin typeface="+mj-lt"/>
                          <a:cs typeface="Calibri" panose="020F0502020204030204" pitchFamily="34" charset="0"/>
                        </a:rPr>
                        <a:t> OWES MARKETING</a:t>
                      </a:r>
                      <a:r>
                        <a:rPr lang="en-US" sz="1000" b="1" dirty="0">
                          <a:solidFill>
                            <a:schemeClr val="bg1"/>
                          </a:solidFill>
                          <a:latin typeface="+mj-lt"/>
                          <a:cs typeface="Calibri" panose="020F0502020204030204" pitchFamily="34" charset="0"/>
                        </a:rPr>
                        <a:t>?</a:t>
                      </a: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l"/>
                      <a:r>
                        <a:rPr lang="en-US" sz="1000" b="1" dirty="0">
                          <a:solidFill>
                            <a:schemeClr val="bg1"/>
                          </a:solidFill>
                          <a:latin typeface="+mj-lt"/>
                          <a:cs typeface="Calibri" panose="020F0502020204030204" pitchFamily="34" charset="0"/>
                        </a:rPr>
                        <a:t>WHAT MARKETING OWES</a:t>
                      </a:r>
                      <a:r>
                        <a:rPr lang="en-US" sz="1000" b="1" baseline="0" dirty="0">
                          <a:solidFill>
                            <a:schemeClr val="bg1"/>
                          </a:solidFill>
                          <a:latin typeface="+mj-lt"/>
                          <a:cs typeface="Calibri" panose="020F0502020204030204" pitchFamily="34" charset="0"/>
                        </a:rPr>
                        <a:t> FUNCTION</a:t>
                      </a:r>
                      <a:endParaRPr lang="en-US" sz="1000" b="1" dirty="0">
                        <a:solidFill>
                          <a:schemeClr val="bg1"/>
                        </a:solidFill>
                        <a:latin typeface="+mj-lt"/>
                        <a:cs typeface="Calibri" panose="020F0502020204030204" pitchFamily="34" charset="0"/>
                      </a:endParaRP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10000"/>
                  </a:ext>
                </a:extLst>
              </a:tr>
              <a:tr h="1659434">
                <a:tc rowSpan="3">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1000" b="1" dirty="0">
                          <a:solidFill>
                            <a:schemeClr val="bg1"/>
                          </a:solidFill>
                          <a:latin typeface="+mj-lt"/>
                          <a:cs typeface="Calibri" panose="020F0502020204030204" pitchFamily="34" charset="0"/>
                        </a:rPr>
                        <a:t>INTERLOCKS</a:t>
                      </a:r>
                    </a:p>
                  </a:txBody>
                  <a:tcPr marL="93146" marR="93146" marT="46572" marB="46572" vert="vert27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111125" indent="0" algn="l" fontAlgn="ctr"/>
                      <a:r>
                        <a:rPr lang="en-US" sz="1050" b="1" u="none" strike="noStrike" dirty="0">
                          <a:effectLst/>
                          <a:latin typeface="+mj-lt"/>
                          <a:cs typeface="Calibri" panose="020F0502020204030204" pitchFamily="34" charset="0"/>
                        </a:rPr>
                        <a:t>Product</a:t>
                      </a:r>
                      <a:endParaRPr lang="en-US" sz="1050" b="1" i="0" u="none" strike="noStrike" dirty="0">
                        <a:solidFill>
                          <a:srgbClr val="000000"/>
                        </a:solidFill>
                        <a:effectLst/>
                        <a:latin typeface="+mj-lt"/>
                        <a:cs typeface="Calibri" panose="020F0502020204030204" pitchFamily="34" charset="0"/>
                      </a:endParaRP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171450" indent="-171450">
                        <a:buFont typeface="Arial" panose="020B0604020202020204" pitchFamily="34" charset="0"/>
                        <a:buChar char="•"/>
                      </a:pPr>
                      <a:r>
                        <a:rPr lang="en-US" sz="900" baseline="0" dirty="0">
                          <a:solidFill>
                            <a:schemeClr val="tx1"/>
                          </a:solidFill>
                          <a:latin typeface="+mj-lt"/>
                          <a:cs typeface="Calibri" panose="020F0502020204030204" pitchFamily="34" charset="0"/>
                        </a:rPr>
                        <a:t>Communicate the priority of Products and/or Solution groups</a:t>
                      </a:r>
                    </a:p>
                    <a:p>
                      <a:pPr marL="171450" indent="-171450">
                        <a:buFont typeface="Arial" panose="020B0604020202020204" pitchFamily="34" charset="0"/>
                        <a:buChar char="•"/>
                      </a:pPr>
                      <a:r>
                        <a:rPr lang="en-US" sz="900" baseline="0" dirty="0">
                          <a:solidFill>
                            <a:schemeClr val="tx1"/>
                          </a:solidFill>
                          <a:latin typeface="+mj-lt"/>
                          <a:cs typeface="Calibri" panose="020F0502020204030204" pitchFamily="34" charset="0"/>
                        </a:rPr>
                        <a:t>Written documentation of product level research of the market, user and buyer needs, solution benefits and business case, points of differentiation and win strategy</a:t>
                      </a:r>
                    </a:p>
                    <a:p>
                      <a:pPr marL="171450" indent="-171450">
                        <a:buFont typeface="Arial" panose="020B0604020202020204" pitchFamily="34" charset="0"/>
                        <a:buChar char="•"/>
                      </a:pPr>
                      <a:r>
                        <a:rPr lang="en-US" sz="900" baseline="0" dirty="0">
                          <a:solidFill>
                            <a:schemeClr val="tx1"/>
                          </a:solidFill>
                          <a:latin typeface="+mj-lt"/>
                          <a:cs typeface="Calibri" panose="020F0502020204030204" pitchFamily="34" charset="0"/>
                        </a:rPr>
                        <a:t>Collaborate with Product Marketing on product revenue objectives and launch plans – specifically through annual planning, quarterly plan updates</a:t>
                      </a:r>
                      <a:endParaRPr lang="en-US" sz="900" i="0" baseline="0" dirty="0">
                        <a:solidFill>
                          <a:schemeClr val="tx1"/>
                        </a:solidFill>
                        <a:latin typeface="+mj-lt"/>
                        <a:cs typeface="Calibri" panose="020F0502020204030204" pitchFamily="34" charset="0"/>
                      </a:endParaRP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indent="-171450">
                        <a:buFont typeface="Arial" panose="020B0604020202020204" pitchFamily="34" charset="0"/>
                        <a:buChar char="•"/>
                      </a:pPr>
                      <a:r>
                        <a:rPr lang="en-US" sz="900" baseline="0" dirty="0">
                          <a:solidFill>
                            <a:schemeClr val="tx1"/>
                          </a:solidFill>
                          <a:latin typeface="+mj-lt"/>
                          <a:cs typeface="Calibri" panose="020F0502020204030204" pitchFamily="34" charset="0"/>
                        </a:rPr>
                        <a:t>Marketing Plan written against the Product Strategy with plans that demonstrate how resources are allocated to reach the goals</a:t>
                      </a:r>
                    </a:p>
                    <a:p>
                      <a:pPr marL="171450" indent="-171450">
                        <a:buFont typeface="Arial" panose="020B0604020202020204" pitchFamily="34" charset="0"/>
                        <a:buChar char="•"/>
                      </a:pPr>
                      <a:r>
                        <a:rPr lang="en-US" sz="900" baseline="0" dirty="0">
                          <a:solidFill>
                            <a:schemeClr val="tx1"/>
                          </a:solidFill>
                          <a:latin typeface="+mj-lt"/>
                          <a:cs typeface="Calibri" panose="020F0502020204030204" pitchFamily="34" charset="0"/>
                        </a:rPr>
                        <a:t>Detailed product launch plans with allocation of resources to hit deadlines, regular updates on progress</a:t>
                      </a:r>
                    </a:p>
                    <a:p>
                      <a:pPr marL="171450" indent="-171450">
                        <a:buFont typeface="Arial" panose="020B0604020202020204" pitchFamily="34" charset="0"/>
                        <a:buChar char="•"/>
                      </a:pPr>
                      <a:r>
                        <a:rPr lang="en-US" sz="900" baseline="0" dirty="0">
                          <a:solidFill>
                            <a:schemeClr val="tx1"/>
                          </a:solidFill>
                          <a:latin typeface="+mj-lt"/>
                          <a:cs typeface="Calibri" panose="020F0502020204030204" pitchFamily="34" charset="0"/>
                        </a:rPr>
                        <a:t>Dashboards by product and/or priority solution area with real-time updates on marketing ToFu, Opp Management and Sales Wins against product goals</a:t>
                      </a:r>
                    </a:p>
                    <a:p>
                      <a:pPr marL="171450" indent="-171450">
                        <a:buFont typeface="Arial" panose="020B0604020202020204" pitchFamily="34" charset="0"/>
                        <a:buChar char="•"/>
                      </a:pPr>
                      <a:r>
                        <a:rPr lang="en-US" sz="900" baseline="0" dirty="0">
                          <a:solidFill>
                            <a:schemeClr val="tx1"/>
                          </a:solidFill>
                          <a:latin typeface="+mj-lt"/>
                          <a:cs typeface="Calibri" panose="020F0502020204030204" pitchFamily="34" charset="0"/>
                        </a:rPr>
                        <a:t>Personas and Buyer Process Maps for members of Buying Decision Team and key influencers</a:t>
                      </a:r>
                    </a:p>
                    <a:p>
                      <a:pPr marL="171450" indent="-171450">
                        <a:buFont typeface="Arial" panose="020B0604020202020204" pitchFamily="34" charset="0"/>
                        <a:buChar char="•"/>
                      </a:pPr>
                      <a:r>
                        <a:rPr lang="en-US" sz="900" baseline="0" dirty="0">
                          <a:solidFill>
                            <a:schemeClr val="tx1"/>
                          </a:solidFill>
                          <a:latin typeface="+mj-lt"/>
                          <a:cs typeface="Calibri" panose="020F0502020204030204" pitchFamily="34" charset="0"/>
                        </a:rPr>
                        <a:t>Quality positioning and sales enablement materials that convey the differentiation of the products and solutions</a:t>
                      </a:r>
                      <a:endParaRPr lang="en-US" sz="900" i="0" baseline="0" dirty="0">
                        <a:solidFill>
                          <a:schemeClr val="tx1"/>
                        </a:solidFill>
                        <a:latin typeface="+mj-lt"/>
                        <a:cs typeface="Calibri" panose="020F0502020204030204" pitchFamily="34" charset="0"/>
                      </a:endParaRP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1449164">
                <a:tc vMerge="1">
                  <a:txBody>
                    <a:bodyPr/>
                    <a:lstStyle/>
                    <a:p>
                      <a:endParaRPr lang="en-US"/>
                    </a:p>
                  </a:txBody>
                  <a:tcPr/>
                </a:tc>
                <a:tc>
                  <a:txBody>
                    <a:bodyPr/>
                    <a:lstStyle/>
                    <a:p>
                      <a:pPr marL="111125" indent="0" algn="l" fontAlgn="ctr"/>
                      <a:r>
                        <a:rPr lang="en-US" sz="1050" b="1" u="none" strike="noStrike" dirty="0">
                          <a:effectLst/>
                          <a:latin typeface="+mj-lt"/>
                          <a:cs typeface="Calibri" panose="020F0502020204030204" pitchFamily="34" charset="0"/>
                        </a:rPr>
                        <a:t>Sales</a:t>
                      </a:r>
                      <a:endParaRPr lang="en-US" sz="1050" b="1" i="0" u="none" strike="noStrike" dirty="0">
                        <a:solidFill>
                          <a:srgbClr val="000000"/>
                        </a:solidFill>
                        <a:effectLst/>
                        <a:latin typeface="+mj-lt"/>
                        <a:cs typeface="Calibri" panose="020F0502020204030204" pitchFamily="34" charset="0"/>
                      </a:endParaRP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171450" marR="0" lvl="0" indent="-17145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900" baseline="0" dirty="0">
                          <a:solidFill>
                            <a:schemeClr val="tx1"/>
                          </a:solidFill>
                          <a:latin typeface="+mj-lt"/>
                          <a:cs typeface="Calibri" panose="020F0502020204030204" pitchFamily="34" charset="0"/>
                        </a:rPr>
                        <a:t>Communicate precise revenue goals by product and region </a:t>
                      </a:r>
                    </a:p>
                    <a:p>
                      <a:pPr marL="171450" marR="0" lvl="0" indent="-17145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900" baseline="0" dirty="0">
                          <a:solidFill>
                            <a:schemeClr val="tx1"/>
                          </a:solidFill>
                          <a:latin typeface="+mj-lt"/>
                          <a:cs typeface="Calibri" panose="020F0502020204030204" pitchFamily="34" charset="0"/>
                        </a:rPr>
                        <a:t>Agree on common definitions for funnel stages</a:t>
                      </a:r>
                    </a:p>
                    <a:p>
                      <a:pPr marL="171450" marR="0" lvl="0" indent="-17145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900" baseline="0" dirty="0">
                          <a:solidFill>
                            <a:schemeClr val="tx1"/>
                          </a:solidFill>
                          <a:latin typeface="+mj-lt"/>
                          <a:cs typeface="Calibri" panose="020F0502020204030204" pitchFamily="34" charset="0"/>
                        </a:rPr>
                        <a:t>Adhere to SLA for SQL/SAL follow-up</a:t>
                      </a:r>
                    </a:p>
                    <a:p>
                      <a:pPr marL="171450" marR="0" lvl="0" indent="-17145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900" baseline="0" dirty="0">
                          <a:solidFill>
                            <a:schemeClr val="tx1"/>
                          </a:solidFill>
                          <a:latin typeface="+mj-lt"/>
                          <a:cs typeface="Calibri" panose="020F0502020204030204" pitchFamily="34" charset="0"/>
                        </a:rPr>
                        <a:t>Maintain active account and contact records in CRM</a:t>
                      </a:r>
                    </a:p>
                    <a:p>
                      <a:pPr marL="171450" marR="0" lvl="0" indent="-17145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900" baseline="0" dirty="0">
                          <a:solidFill>
                            <a:schemeClr val="tx1"/>
                          </a:solidFill>
                          <a:latin typeface="+mj-lt"/>
                          <a:cs typeface="Calibri" panose="020F0502020204030204" pitchFamily="34" charset="0"/>
                        </a:rPr>
                        <a:t>Collaborate with marketing in Account-based Marketing and Sales Enablement initiatives to identify where custom SE materials, demos, RFP, etc. at the deal level can push a deal forward</a:t>
                      </a: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marR="0" lvl="0" indent="-17145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900" baseline="0" dirty="0">
                          <a:solidFill>
                            <a:schemeClr val="tx1"/>
                          </a:solidFill>
                          <a:latin typeface="+mj-lt"/>
                          <a:cs typeface="Calibri" panose="020F0502020204030204" pitchFamily="34" charset="0"/>
                        </a:rPr>
                        <a:t>Provide quality contact-level information updates and insights in a timely basis</a:t>
                      </a:r>
                    </a:p>
                    <a:p>
                      <a:pPr marL="171450" marR="0" lvl="0" indent="-17145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900" baseline="0" dirty="0">
                          <a:solidFill>
                            <a:schemeClr val="tx1"/>
                          </a:solidFill>
                          <a:latin typeface="+mj-lt"/>
                          <a:cs typeface="Calibri" panose="020F0502020204030204" pitchFamily="34" charset="0"/>
                        </a:rPr>
                        <a:t>Battlecards that show true differentiation </a:t>
                      </a:r>
                    </a:p>
                    <a:p>
                      <a:pPr marL="171450" marR="0" lvl="0" indent="-17145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900" baseline="0" dirty="0">
                          <a:solidFill>
                            <a:schemeClr val="tx1"/>
                          </a:solidFill>
                          <a:latin typeface="+mj-lt"/>
                          <a:cs typeface="Calibri" panose="020F0502020204030204" pitchFamily="34" charset="0"/>
                        </a:rPr>
                        <a:t>Higher quality leads from MDR team</a:t>
                      </a:r>
                    </a:p>
                    <a:p>
                      <a:pPr marL="171450" marR="0" lvl="0" indent="-17145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900" baseline="0" dirty="0">
                          <a:solidFill>
                            <a:schemeClr val="tx1"/>
                          </a:solidFill>
                          <a:latin typeface="+mj-lt"/>
                          <a:cs typeface="Calibri" panose="020F0502020204030204" pitchFamily="34" charset="0"/>
                        </a:rPr>
                        <a:t>Active participation of Marketing in Pipeline review calls and QBRs to identify Sales Enablement opportunities</a:t>
                      </a:r>
                    </a:p>
                    <a:p>
                      <a:pPr marL="171450" marR="0" lvl="0" indent="-17145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900" baseline="0" dirty="0">
                          <a:solidFill>
                            <a:schemeClr val="tx1"/>
                          </a:solidFill>
                          <a:latin typeface="+mj-lt"/>
                          <a:cs typeface="Calibri" panose="020F0502020204030204" pitchFamily="34" charset="0"/>
                        </a:rPr>
                        <a:t>ABM initiative partnership with high focus on 8-10 new logo and 7-8 base opportunities</a:t>
                      </a:r>
                    </a:p>
                    <a:p>
                      <a:pPr marL="171450" marR="0" lvl="0" indent="-17145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900" baseline="0" dirty="0">
                          <a:solidFill>
                            <a:schemeClr val="tx1"/>
                          </a:solidFill>
                          <a:latin typeface="+mj-lt"/>
                          <a:cs typeface="Calibri" panose="020F0502020204030204" pitchFamily="34" charset="0"/>
                        </a:rPr>
                        <a:t>Higher quality CRM data through quality list purchase and data enrichment of key personas</a:t>
                      </a:r>
                      <a:endParaRPr lang="en-US" sz="900" i="0" baseline="0" dirty="0">
                        <a:solidFill>
                          <a:schemeClr val="tx1"/>
                        </a:solidFill>
                        <a:latin typeface="+mj-lt"/>
                        <a:cs typeface="Calibri" panose="020F0502020204030204" pitchFamily="34" charset="0"/>
                      </a:endParaRP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06122844"/>
                  </a:ext>
                </a:extLst>
              </a:tr>
              <a:tr h="1449164">
                <a:tc vMerge="1">
                  <a:txBody>
                    <a:bodyPr/>
                    <a:lstStyle/>
                    <a:p>
                      <a:endParaRPr lang="en-US"/>
                    </a:p>
                  </a:txBody>
                  <a:tcPr/>
                </a:tc>
                <a:tc>
                  <a:txBody>
                    <a:bodyPr/>
                    <a:lstStyle/>
                    <a:p>
                      <a:pPr marL="111125" indent="0" algn="l" fontAlgn="ctr"/>
                      <a:r>
                        <a:rPr lang="en-US" sz="1050" b="1" u="none" strike="noStrike" kern="1200" dirty="0">
                          <a:effectLst/>
                          <a:latin typeface="+mj-lt"/>
                          <a:cs typeface="Calibri" panose="020F0502020204030204" pitchFamily="34" charset="0"/>
                        </a:rPr>
                        <a:t>Customer</a:t>
                      </a:r>
                      <a:r>
                        <a:rPr lang="en-US" sz="1050" b="1" u="none" strike="noStrike" kern="1200" baseline="0" dirty="0">
                          <a:effectLst/>
                          <a:latin typeface="+mj-lt"/>
                          <a:cs typeface="Calibri" panose="020F0502020204030204" pitchFamily="34" charset="0"/>
                        </a:rPr>
                        <a:t> Success</a:t>
                      </a:r>
                      <a:endParaRPr lang="en-US" sz="1050" b="1" u="none" strike="noStrike" kern="1200" dirty="0">
                        <a:solidFill>
                          <a:schemeClr val="dk1"/>
                        </a:solidFill>
                        <a:effectLst/>
                        <a:latin typeface="+mj-lt"/>
                        <a:ea typeface="+mn-ea"/>
                        <a:cs typeface="Calibri" panose="020F0502020204030204" pitchFamily="34" charset="0"/>
                      </a:endParaRP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171450" marR="0" lvl="0" indent="-17145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900" baseline="0" dirty="0">
                          <a:solidFill>
                            <a:schemeClr val="tx1"/>
                          </a:solidFill>
                          <a:latin typeface="+mj-lt"/>
                          <a:cs typeface="Calibri" panose="020F0502020204030204" pitchFamily="34" charset="0"/>
                        </a:rPr>
                        <a:t>‘Enlist’ cross-sell/up-sell opportunities to marketing campaigns </a:t>
                      </a:r>
                    </a:p>
                    <a:p>
                      <a:pPr marL="171450" marR="0" lvl="0" indent="-17145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900" baseline="0" dirty="0">
                          <a:solidFill>
                            <a:schemeClr val="tx1"/>
                          </a:solidFill>
                          <a:latin typeface="+mj-lt"/>
                          <a:cs typeface="Calibri" panose="020F0502020204030204" pitchFamily="34" charset="0"/>
                        </a:rPr>
                        <a:t>Add CRM contacts for users, buyers and influencers by account, map the BDT and assign persona tags </a:t>
                      </a:r>
                    </a:p>
                    <a:p>
                      <a:pPr marL="171450" marR="0" lvl="0" indent="-17145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900" baseline="0" dirty="0">
                          <a:solidFill>
                            <a:schemeClr val="tx1"/>
                          </a:solidFill>
                          <a:latin typeface="+mj-lt"/>
                          <a:cs typeface="Calibri" panose="020F0502020204030204" pitchFamily="34" charset="0"/>
                        </a:rPr>
                        <a:t>Provide suggestions on marketing content and insights on the performance of existing content</a:t>
                      </a:r>
                    </a:p>
                    <a:p>
                      <a:pPr marL="171450" marR="0" lvl="0" indent="-17145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900" i="0" baseline="0" dirty="0">
                          <a:solidFill>
                            <a:schemeClr val="tx1"/>
                          </a:solidFill>
                          <a:latin typeface="+mj-lt"/>
                          <a:cs typeface="Calibri" panose="020F0502020204030204" pitchFamily="34" charset="0"/>
                        </a:rPr>
                        <a:t>Coordinate permission/interviews with account level personas for referrals/case studies</a:t>
                      </a: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marR="0" lvl="0" indent="-17145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900" baseline="0" dirty="0">
                          <a:solidFill>
                            <a:schemeClr val="tx1"/>
                          </a:solidFill>
                          <a:latin typeface="+mj-lt"/>
                          <a:cs typeface="Calibri" panose="020F0502020204030204" pitchFamily="34" charset="0"/>
                        </a:rPr>
                        <a:t>Provide quality contact-level information updates and insights in a timely basis</a:t>
                      </a:r>
                    </a:p>
                    <a:p>
                      <a:pPr marL="171450" marR="0" lvl="0" indent="-17145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900" baseline="0" dirty="0">
                          <a:solidFill>
                            <a:schemeClr val="tx1"/>
                          </a:solidFill>
                          <a:latin typeface="+mj-lt"/>
                          <a:cs typeface="Calibri" panose="020F0502020204030204" pitchFamily="34" charset="0"/>
                        </a:rPr>
                        <a:t>Communicate a campaign calendar of events and campaigns to suggest to customers</a:t>
                      </a:r>
                    </a:p>
                    <a:p>
                      <a:pPr marL="171450" marR="0" lvl="0" indent="-17145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900" baseline="0" dirty="0">
                          <a:solidFill>
                            <a:schemeClr val="tx1"/>
                          </a:solidFill>
                          <a:latin typeface="+mj-lt"/>
                          <a:cs typeface="Calibri" panose="020F0502020204030204" pitchFamily="34" charset="0"/>
                        </a:rPr>
                        <a:t>Provide guidance for enlisting customers into automated nurture paths</a:t>
                      </a:r>
                    </a:p>
                    <a:p>
                      <a:pPr marL="171450" marR="0" lvl="0" indent="-17145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900" baseline="0" dirty="0">
                          <a:solidFill>
                            <a:schemeClr val="tx1"/>
                          </a:solidFill>
                          <a:latin typeface="+mj-lt"/>
                          <a:cs typeface="Calibri" panose="020F0502020204030204" pitchFamily="34" charset="0"/>
                        </a:rPr>
                        <a:t>Notify CSM’s of relevant activity in marketing funnel for base contacts to work in coordination </a:t>
                      </a:r>
                    </a:p>
                    <a:p>
                      <a:pPr marL="171450" marR="0" lvl="0" indent="-17145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900" baseline="0" dirty="0">
                          <a:solidFill>
                            <a:schemeClr val="tx1"/>
                          </a:solidFill>
                          <a:latin typeface="+mj-lt"/>
                          <a:cs typeface="Calibri" panose="020F0502020204030204" pitchFamily="34" charset="0"/>
                        </a:rPr>
                        <a:t>Provide X-Sell/Up-Sell content </a:t>
                      </a:r>
                    </a:p>
                    <a:p>
                      <a:pPr marL="171450" marR="0" lvl="0" indent="-17145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900" baseline="0" dirty="0">
                          <a:solidFill>
                            <a:schemeClr val="tx1"/>
                          </a:solidFill>
                          <a:latin typeface="+mj-lt"/>
                          <a:cs typeface="Calibri" panose="020F0502020204030204" pitchFamily="34" charset="0"/>
                        </a:rPr>
                        <a:t>Provide buyer and influencer personas and Buyer Process Maps to guide CSM activities</a:t>
                      </a:r>
                    </a:p>
                    <a:p>
                      <a:pPr marL="171450" marR="0" lvl="0" indent="-17145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900" i="0" baseline="0" dirty="0">
                          <a:solidFill>
                            <a:schemeClr val="tx1"/>
                          </a:solidFill>
                          <a:latin typeface="+mj-lt"/>
                          <a:cs typeface="Calibri" panose="020F0502020204030204" pitchFamily="34" charset="0"/>
                        </a:rPr>
                        <a:t>Onboarding content</a:t>
                      </a: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972981174"/>
                  </a:ext>
                </a:extLst>
              </a:tr>
            </a:tbl>
          </a:graphicData>
        </a:graphic>
      </p:graphicFrame>
    </p:spTree>
    <p:extLst>
      <p:ext uri="{BB962C8B-B14F-4D97-AF65-F5344CB8AC3E}">
        <p14:creationId xmlns:p14="http://schemas.microsoft.com/office/powerpoint/2010/main" val="22195569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CA029C4-AA7E-9DBF-B56F-DDF0F04ECF50}"/>
              </a:ext>
            </a:extLst>
          </p:cNvPr>
          <p:cNvSpPr>
            <a:spLocks noGrp="1"/>
          </p:cNvSpPr>
          <p:nvPr>
            <p:ph type="body" sz="quarter" idx="10"/>
          </p:nvPr>
        </p:nvSpPr>
        <p:spPr/>
        <p:txBody>
          <a:bodyPr/>
          <a:lstStyle/>
          <a:p>
            <a:r>
              <a:rPr lang="en-US" b="1" dirty="0"/>
              <a:t>Schedule a session with your advisor</a:t>
            </a:r>
          </a:p>
          <a:p>
            <a:r>
              <a:rPr lang="en-US" dirty="0"/>
              <a:t>SBI Advisors help clients with practical advice, whether strategic or surgically tactical, to drive revenue and growth. </a:t>
            </a:r>
          </a:p>
          <a:p>
            <a:r>
              <a:rPr lang="en-US" dirty="0"/>
              <a:t>Contact your advisor to schedule a work session and tune this guidance to your situation.</a:t>
            </a:r>
          </a:p>
          <a:p>
            <a:endParaRPr lang="en-US" dirty="0"/>
          </a:p>
          <a:p>
            <a:r>
              <a:rPr lang="en-US" b="1" dirty="0"/>
              <a:t>Login to SBI Pro:</a:t>
            </a:r>
          </a:p>
          <a:p>
            <a:r>
              <a:rPr lang="en-US" dirty="0">
                <a:hlinkClick r:id="rId2"/>
              </a:rPr>
              <a:t>https://pro.sbigrowth.com/</a:t>
            </a:r>
            <a:r>
              <a:rPr lang="en-US" dirty="0"/>
              <a:t> </a:t>
            </a:r>
          </a:p>
        </p:txBody>
      </p:sp>
      <p:sp>
        <p:nvSpPr>
          <p:cNvPr id="4" name="Text Placeholder 3">
            <a:extLst>
              <a:ext uri="{FF2B5EF4-FFF2-40B4-BE49-F238E27FC236}">
                <a16:creationId xmlns:a16="http://schemas.microsoft.com/office/drawing/2014/main" id="{4C1879E6-97EC-6252-1E1E-52ED968CC86E}"/>
              </a:ext>
            </a:extLst>
          </p:cNvPr>
          <p:cNvSpPr>
            <a:spLocks noGrp="1"/>
          </p:cNvSpPr>
          <p:nvPr>
            <p:ph type="body" sz="quarter" idx="11"/>
          </p:nvPr>
        </p:nvSpPr>
        <p:spPr/>
        <p:txBody>
          <a:bodyPr vert="horz" lIns="91440" tIns="45720" rIns="91440" bIns="45720" rtlCol="0" anchor="t">
            <a:normAutofit/>
          </a:bodyPr>
          <a:lstStyle/>
          <a:p>
            <a:r>
              <a:rPr lang="en-US" dirty="0"/>
              <a:t>For more resources like this, contact your advisor or visit SBI Pro.</a:t>
            </a:r>
          </a:p>
        </p:txBody>
      </p:sp>
    </p:spTree>
    <p:extLst>
      <p:ext uri="{BB962C8B-B14F-4D97-AF65-F5344CB8AC3E}">
        <p14:creationId xmlns:p14="http://schemas.microsoft.com/office/powerpoint/2010/main" val="12109552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D1514F1D-BC67-BC86-72C8-76428F225727}"/>
              </a:ext>
            </a:extLst>
          </p:cNvPr>
          <p:cNvSpPr/>
          <p:nvPr/>
        </p:nvSpPr>
        <p:spPr>
          <a:xfrm>
            <a:off x="0" y="2022401"/>
            <a:ext cx="12192000" cy="41498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a:extLst>
              <a:ext uri="{FF2B5EF4-FFF2-40B4-BE49-F238E27FC236}">
                <a16:creationId xmlns:a16="http://schemas.microsoft.com/office/drawing/2014/main" id="{7D062E75-F0A6-B7B7-D7A6-32C9364B905F}"/>
              </a:ext>
            </a:extLst>
          </p:cNvPr>
          <p:cNvSpPr>
            <a:spLocks noGrp="1"/>
          </p:cNvSpPr>
          <p:nvPr>
            <p:ph type="title"/>
          </p:nvPr>
        </p:nvSpPr>
        <p:spPr/>
        <p:txBody>
          <a:bodyPr/>
          <a:lstStyle/>
          <a:p>
            <a:r>
              <a:rPr lang="en-US" dirty="0"/>
              <a:t>Executive Summary: Revenue Marketing</a:t>
            </a:r>
          </a:p>
        </p:txBody>
      </p:sp>
      <p:sp>
        <p:nvSpPr>
          <p:cNvPr id="5" name="Google Shape;355;p2">
            <a:extLst>
              <a:ext uri="{FF2B5EF4-FFF2-40B4-BE49-F238E27FC236}">
                <a16:creationId xmlns:a16="http://schemas.microsoft.com/office/drawing/2014/main" id="{175F0AFA-3F93-94E0-1F7A-6F1A5C1B50B8}"/>
              </a:ext>
            </a:extLst>
          </p:cNvPr>
          <p:cNvSpPr/>
          <p:nvPr/>
        </p:nvSpPr>
        <p:spPr>
          <a:xfrm>
            <a:off x="609600" y="1433210"/>
            <a:ext cx="3558529" cy="1144007"/>
          </a:xfrm>
          <a:prstGeom prst="rect">
            <a:avLst/>
          </a:prstGeom>
          <a:solidFill>
            <a:schemeClr val="tx1"/>
          </a:solidFill>
          <a:ln>
            <a:noFill/>
          </a:ln>
          <a:effectLst>
            <a:outerShdw blurRad="76200" dist="50800" dir="5400000" algn="tl" rotWithShape="0">
              <a:schemeClr val="dk2">
                <a:alpha val="3921"/>
              </a:schemeClr>
            </a:outerShdw>
          </a:effectLst>
        </p:spPr>
        <p:txBody>
          <a:bodyPr spcFirstLastPara="1" wrap="square" lIns="182875" tIns="182875" rIns="182875" bIns="182875" anchor="t" anchorCtr="0">
            <a:noAutofit/>
          </a:bodyPr>
          <a:lstStyle/>
          <a:p>
            <a:pPr marL="0" marR="0" lvl="0" indent="0" algn="l" rtl="0">
              <a:spcBef>
                <a:spcPts val="0"/>
              </a:spcBef>
              <a:spcAft>
                <a:spcPts val="0"/>
              </a:spcAft>
              <a:buNone/>
            </a:pPr>
            <a:endParaRPr sz="1200" b="0" i="0" u="none" strike="noStrike" cap="none">
              <a:solidFill>
                <a:schemeClr val="dk2"/>
              </a:solidFill>
              <a:latin typeface="Calibri"/>
              <a:ea typeface="Calibri"/>
              <a:cs typeface="Calibri"/>
              <a:sym typeface="Calibri"/>
            </a:endParaRPr>
          </a:p>
        </p:txBody>
      </p:sp>
      <p:sp>
        <p:nvSpPr>
          <p:cNvPr id="6" name="Google Shape;356;p2">
            <a:extLst>
              <a:ext uri="{FF2B5EF4-FFF2-40B4-BE49-F238E27FC236}">
                <a16:creationId xmlns:a16="http://schemas.microsoft.com/office/drawing/2014/main" id="{7FB96EC9-66CA-2108-4D21-6F929811DF82}"/>
              </a:ext>
            </a:extLst>
          </p:cNvPr>
          <p:cNvSpPr/>
          <p:nvPr/>
        </p:nvSpPr>
        <p:spPr>
          <a:xfrm>
            <a:off x="4322045" y="1433210"/>
            <a:ext cx="3558529" cy="1144007"/>
          </a:xfrm>
          <a:prstGeom prst="rect">
            <a:avLst/>
          </a:prstGeom>
          <a:solidFill>
            <a:schemeClr val="tx1"/>
          </a:solidFill>
          <a:ln>
            <a:noFill/>
          </a:ln>
          <a:effectLst>
            <a:outerShdw blurRad="76200" dist="50800" dir="5400000" algn="tl" rotWithShape="0">
              <a:schemeClr val="dk2">
                <a:alpha val="3921"/>
              </a:schemeClr>
            </a:outerShdw>
          </a:effectLst>
        </p:spPr>
        <p:txBody>
          <a:bodyPr spcFirstLastPara="1" wrap="square" lIns="182875" tIns="182875" rIns="182875" bIns="182875" anchor="t" anchorCtr="0">
            <a:noAutofit/>
          </a:bodyPr>
          <a:lstStyle/>
          <a:p>
            <a:endParaRPr sz="1200">
              <a:solidFill>
                <a:schemeClr val="dk2"/>
              </a:solidFill>
              <a:latin typeface="Calibri"/>
              <a:cs typeface="Calibri"/>
              <a:sym typeface="Calibri"/>
            </a:endParaRPr>
          </a:p>
        </p:txBody>
      </p:sp>
      <p:sp>
        <p:nvSpPr>
          <p:cNvPr id="8" name="Google Shape;357;p2">
            <a:extLst>
              <a:ext uri="{FF2B5EF4-FFF2-40B4-BE49-F238E27FC236}">
                <a16:creationId xmlns:a16="http://schemas.microsoft.com/office/drawing/2014/main" id="{659AB5F9-8344-B66A-A4F1-2F987360F079}"/>
              </a:ext>
            </a:extLst>
          </p:cNvPr>
          <p:cNvSpPr/>
          <p:nvPr/>
        </p:nvSpPr>
        <p:spPr>
          <a:xfrm>
            <a:off x="8023872" y="1433210"/>
            <a:ext cx="3558529" cy="1144007"/>
          </a:xfrm>
          <a:prstGeom prst="rect">
            <a:avLst/>
          </a:prstGeom>
          <a:solidFill>
            <a:schemeClr val="tx1"/>
          </a:solidFill>
          <a:ln>
            <a:noFill/>
          </a:ln>
          <a:effectLst>
            <a:outerShdw blurRad="76200" dist="50800" dir="5400000" algn="tl" rotWithShape="0">
              <a:schemeClr val="dk2">
                <a:alpha val="3921"/>
              </a:schemeClr>
            </a:outerShdw>
          </a:effectLst>
        </p:spPr>
        <p:txBody>
          <a:bodyPr spcFirstLastPara="1" wrap="square" lIns="182875" tIns="182875" rIns="182875" bIns="182875" anchor="t" anchorCtr="0">
            <a:noAutofit/>
          </a:bodyPr>
          <a:lstStyle/>
          <a:p>
            <a:endParaRPr sz="1200">
              <a:solidFill>
                <a:schemeClr val="dk2"/>
              </a:solidFill>
              <a:latin typeface="Calibri"/>
              <a:cs typeface="Calibri"/>
              <a:sym typeface="Calibri"/>
            </a:endParaRPr>
          </a:p>
        </p:txBody>
      </p:sp>
      <p:sp>
        <p:nvSpPr>
          <p:cNvPr id="9" name="Google Shape;358;p2">
            <a:extLst>
              <a:ext uri="{FF2B5EF4-FFF2-40B4-BE49-F238E27FC236}">
                <a16:creationId xmlns:a16="http://schemas.microsoft.com/office/drawing/2014/main" id="{57FD44AF-8DE2-69FC-C0EE-77E4FE8D7E31}"/>
              </a:ext>
            </a:extLst>
          </p:cNvPr>
          <p:cNvSpPr/>
          <p:nvPr/>
        </p:nvSpPr>
        <p:spPr>
          <a:xfrm>
            <a:off x="1568796" y="1624262"/>
            <a:ext cx="2262211" cy="761902"/>
          </a:xfrm>
          <a:prstGeom prst="rect">
            <a:avLst/>
          </a:prstGeom>
          <a:noFill/>
          <a:ln>
            <a:noFill/>
          </a:ln>
        </p:spPr>
        <p:txBody>
          <a:bodyPr spcFirstLastPara="1" wrap="square" lIns="0" tIns="108000" rIns="0" bIns="108000" anchor="ctr" anchorCtr="0">
            <a:noAutofit/>
          </a:bodyPr>
          <a:lstStyle/>
          <a:p>
            <a:pPr marL="0" marR="0" lvl="0" indent="0" algn="l" rtl="0">
              <a:lnSpc>
                <a:spcPct val="90000"/>
              </a:lnSpc>
              <a:spcBef>
                <a:spcPts val="0"/>
              </a:spcBef>
              <a:spcAft>
                <a:spcPts val="0"/>
              </a:spcAft>
              <a:buNone/>
            </a:pPr>
            <a:r>
              <a:rPr lang="en-US" sz="1600" b="1" i="0" u="none" strike="noStrike" cap="none" dirty="0">
                <a:solidFill>
                  <a:schemeClr val="lt1"/>
                </a:solidFill>
                <a:latin typeface="+mj-lt"/>
                <a:ea typeface="Calibri"/>
                <a:cs typeface="Calibri"/>
                <a:sym typeface="Calibri"/>
              </a:rPr>
              <a:t>What is a Revenue Marketing strategy?</a:t>
            </a:r>
            <a:endParaRPr sz="1600" dirty="0">
              <a:latin typeface="+mj-lt"/>
            </a:endParaRPr>
          </a:p>
        </p:txBody>
      </p:sp>
      <p:sp>
        <p:nvSpPr>
          <p:cNvPr id="10" name="Google Shape;359;p2">
            <a:extLst>
              <a:ext uri="{FF2B5EF4-FFF2-40B4-BE49-F238E27FC236}">
                <a16:creationId xmlns:a16="http://schemas.microsoft.com/office/drawing/2014/main" id="{CA792998-0451-C08E-6C22-30E49DA33219}"/>
              </a:ext>
            </a:extLst>
          </p:cNvPr>
          <p:cNvSpPr/>
          <p:nvPr/>
        </p:nvSpPr>
        <p:spPr>
          <a:xfrm>
            <a:off x="609600" y="2785552"/>
            <a:ext cx="3558529" cy="1092607"/>
          </a:xfrm>
          <a:prstGeom prst="rect">
            <a:avLst/>
          </a:prstGeom>
          <a:noFill/>
          <a:ln>
            <a:noFill/>
          </a:ln>
        </p:spPr>
        <p:txBody>
          <a:bodyPr spcFirstLastPara="1" wrap="square" lIns="0" tIns="0" rIns="0" bIns="0" anchor="t" anchorCtr="0">
            <a:spAutoFit/>
          </a:bodyPr>
          <a:lstStyle/>
          <a:p>
            <a:pPr marL="182880" indent="-182880" defTabSz="1219170">
              <a:spcBef>
                <a:spcPts val="600"/>
              </a:spcBef>
              <a:buFont typeface="Arial" panose="020B0604020202020204" pitchFamily="34" charset="0"/>
              <a:buChar char="•"/>
              <a:defRPr/>
            </a:pPr>
            <a:r>
              <a:rPr lang="en-US" sz="1100" dirty="0">
                <a:cs typeface="Calibri" panose="020F0502020204030204" pitchFamily="34" charset="0"/>
                <a:sym typeface="Calibri"/>
              </a:rPr>
              <a:t>A revenue marketing strategy aligns people, process, and technology within marketing to the revenue goals of the business. Marketing ensures it is supporting the revenue needs of all relevant stakeholder in Sales, Customer Success, Channel, and Product Management. </a:t>
            </a:r>
          </a:p>
        </p:txBody>
      </p:sp>
      <p:sp>
        <p:nvSpPr>
          <p:cNvPr id="13" name="Google Shape;362;p2">
            <a:extLst>
              <a:ext uri="{FF2B5EF4-FFF2-40B4-BE49-F238E27FC236}">
                <a16:creationId xmlns:a16="http://schemas.microsoft.com/office/drawing/2014/main" id="{D4ADAED8-D71F-85E2-6F82-F2A6A913FE20}"/>
              </a:ext>
            </a:extLst>
          </p:cNvPr>
          <p:cNvSpPr/>
          <p:nvPr/>
        </p:nvSpPr>
        <p:spPr>
          <a:xfrm>
            <a:off x="5295181" y="1624262"/>
            <a:ext cx="2262211" cy="761902"/>
          </a:xfrm>
          <a:prstGeom prst="rect">
            <a:avLst/>
          </a:prstGeom>
          <a:noFill/>
          <a:ln>
            <a:noFill/>
          </a:ln>
        </p:spPr>
        <p:txBody>
          <a:bodyPr spcFirstLastPara="1" wrap="square" lIns="0" tIns="108000" rIns="0" bIns="108000" anchor="ctr" anchorCtr="0">
            <a:noAutofit/>
          </a:bodyPr>
          <a:lstStyle/>
          <a:p>
            <a:pPr marL="0" marR="0" lvl="0" indent="0" algn="l" rtl="0">
              <a:lnSpc>
                <a:spcPct val="90000"/>
              </a:lnSpc>
              <a:spcBef>
                <a:spcPts val="0"/>
              </a:spcBef>
              <a:spcAft>
                <a:spcPts val="0"/>
              </a:spcAft>
              <a:buNone/>
            </a:pPr>
            <a:r>
              <a:rPr lang="en-US" sz="1600" b="1" dirty="0">
                <a:solidFill>
                  <a:schemeClr val="lt1"/>
                </a:solidFill>
                <a:latin typeface="+mj-lt"/>
                <a:ea typeface="Calibri"/>
                <a:cs typeface="Calibri"/>
                <a:sym typeface="Calibri"/>
              </a:rPr>
              <a:t>Why a Revenue Marketing Strategy Works</a:t>
            </a:r>
            <a:endParaRPr sz="1600" dirty="0">
              <a:latin typeface="+mj-lt"/>
            </a:endParaRPr>
          </a:p>
        </p:txBody>
      </p:sp>
      <p:sp>
        <p:nvSpPr>
          <p:cNvPr id="14" name="Google Shape;363;p2">
            <a:extLst>
              <a:ext uri="{FF2B5EF4-FFF2-40B4-BE49-F238E27FC236}">
                <a16:creationId xmlns:a16="http://schemas.microsoft.com/office/drawing/2014/main" id="{B78CE1A1-A8EC-9067-45F6-EB676B3E1EDB}"/>
              </a:ext>
            </a:extLst>
          </p:cNvPr>
          <p:cNvSpPr/>
          <p:nvPr/>
        </p:nvSpPr>
        <p:spPr>
          <a:xfrm>
            <a:off x="4322045" y="2785552"/>
            <a:ext cx="3558529" cy="1815882"/>
          </a:xfrm>
          <a:prstGeom prst="rect">
            <a:avLst/>
          </a:prstGeom>
          <a:noFill/>
          <a:ln>
            <a:noFill/>
          </a:ln>
        </p:spPr>
        <p:txBody>
          <a:bodyPr spcFirstLastPara="1" wrap="square" lIns="0" tIns="0" rIns="0" bIns="0" anchor="t" anchorCtr="0">
            <a:spAutoFit/>
          </a:bodyPr>
          <a:lstStyle/>
          <a:p>
            <a:pPr marL="182880" indent="-182880" defTabSz="1219170">
              <a:spcBef>
                <a:spcPts val="600"/>
              </a:spcBef>
              <a:buFont typeface="Arial" panose="020B0604020202020204" pitchFamily="34" charset="0"/>
              <a:buChar char="•"/>
              <a:defRPr/>
            </a:pPr>
            <a:r>
              <a:rPr lang="en-US" sz="1100" dirty="0">
                <a:cs typeface="Calibri" panose="020F0502020204030204" pitchFamily="34" charset="0"/>
                <a:sym typeface="Calibri"/>
              </a:rPr>
              <a:t>Is tied to the GTM strategy set by the CEO/Board</a:t>
            </a:r>
          </a:p>
          <a:p>
            <a:pPr marL="182880" indent="-182880" defTabSz="1219170">
              <a:spcBef>
                <a:spcPts val="600"/>
              </a:spcBef>
              <a:buFont typeface="Arial" panose="020B0604020202020204" pitchFamily="34" charset="0"/>
              <a:buChar char="•"/>
              <a:defRPr/>
            </a:pPr>
            <a:r>
              <a:rPr lang="en-US" sz="1100" dirty="0">
                <a:cs typeface="Calibri" panose="020F0502020204030204" pitchFamily="34" charset="0"/>
                <a:sym typeface="Calibri"/>
              </a:rPr>
              <a:t>Reflects the goals of the Sales Strategy &amp; Revenue Plan</a:t>
            </a:r>
          </a:p>
          <a:p>
            <a:pPr marL="182880" indent="-182880" defTabSz="1219170">
              <a:spcBef>
                <a:spcPts val="600"/>
              </a:spcBef>
              <a:buFont typeface="Arial" panose="020B0604020202020204" pitchFamily="34" charset="0"/>
              <a:buChar char="•"/>
              <a:defRPr/>
            </a:pPr>
            <a:r>
              <a:rPr lang="en-US" sz="1100" dirty="0">
                <a:cs typeface="Calibri" panose="020F0502020204030204" pitchFamily="34" charset="0"/>
                <a:sym typeface="Calibri"/>
              </a:rPr>
              <a:t>Provides actionable guidance to marketing on campaigns, people, budget, priorities, and content</a:t>
            </a:r>
          </a:p>
          <a:p>
            <a:pPr marL="182880" indent="-182880" defTabSz="1219170">
              <a:spcBef>
                <a:spcPts val="600"/>
              </a:spcBef>
              <a:buFont typeface="Arial" panose="020B0604020202020204" pitchFamily="34" charset="0"/>
              <a:buChar char="•"/>
              <a:defRPr/>
            </a:pPr>
            <a:r>
              <a:rPr lang="en-US" sz="1100" dirty="0">
                <a:cs typeface="Calibri" panose="020F0502020204030204" pitchFamily="34" charset="0"/>
                <a:sym typeface="Calibri"/>
              </a:rPr>
              <a:t>Aligns marketing to the broader business objectives</a:t>
            </a:r>
          </a:p>
          <a:p>
            <a:pPr marL="182880" indent="-182880" defTabSz="1219170">
              <a:spcBef>
                <a:spcPts val="600"/>
              </a:spcBef>
              <a:buFont typeface="Arial" panose="020B0604020202020204" pitchFamily="34" charset="0"/>
              <a:buChar char="•"/>
              <a:defRPr/>
            </a:pPr>
            <a:r>
              <a:rPr lang="en-US" sz="1100" dirty="0">
                <a:cs typeface="Calibri" panose="020F0502020204030204" pitchFamily="34" charset="0"/>
                <a:sym typeface="Calibri"/>
              </a:rPr>
              <a:t>Creates accountability</a:t>
            </a:r>
          </a:p>
          <a:p>
            <a:pPr marL="182880" indent="-182880" defTabSz="1219170">
              <a:spcBef>
                <a:spcPts val="600"/>
              </a:spcBef>
              <a:buFont typeface="Arial" panose="020B0604020202020204" pitchFamily="34" charset="0"/>
              <a:buChar char="•"/>
              <a:defRPr/>
            </a:pPr>
            <a:r>
              <a:rPr lang="en-US" sz="1100" dirty="0">
                <a:cs typeface="Calibri" panose="020F0502020204030204" pitchFamily="34" charset="0"/>
                <a:sym typeface="Calibri"/>
              </a:rPr>
              <a:t>Has a three-year view</a:t>
            </a:r>
            <a:endParaRPr lang="en-US" sz="1100" dirty="0">
              <a:cs typeface="Calibri" panose="020F0502020204030204" pitchFamily="34" charset="0"/>
            </a:endParaRPr>
          </a:p>
        </p:txBody>
      </p:sp>
      <p:sp>
        <p:nvSpPr>
          <p:cNvPr id="17" name="Google Shape;366;p2">
            <a:extLst>
              <a:ext uri="{FF2B5EF4-FFF2-40B4-BE49-F238E27FC236}">
                <a16:creationId xmlns:a16="http://schemas.microsoft.com/office/drawing/2014/main" id="{F8C5CA17-5AF8-63FE-EF57-036FD70AC4B0}"/>
              </a:ext>
            </a:extLst>
          </p:cNvPr>
          <p:cNvSpPr/>
          <p:nvPr/>
        </p:nvSpPr>
        <p:spPr>
          <a:xfrm>
            <a:off x="9007625" y="1624262"/>
            <a:ext cx="2262211" cy="761902"/>
          </a:xfrm>
          <a:prstGeom prst="rect">
            <a:avLst/>
          </a:prstGeom>
          <a:noFill/>
          <a:ln>
            <a:noFill/>
          </a:ln>
        </p:spPr>
        <p:txBody>
          <a:bodyPr spcFirstLastPara="1" wrap="square" lIns="0" tIns="108000" rIns="0" bIns="108000" anchor="ctr" anchorCtr="0">
            <a:noAutofit/>
          </a:bodyPr>
          <a:lstStyle/>
          <a:p>
            <a:pPr marL="0" marR="0" lvl="0" indent="0" algn="l" rtl="0">
              <a:lnSpc>
                <a:spcPct val="90000"/>
              </a:lnSpc>
              <a:spcBef>
                <a:spcPts val="0"/>
              </a:spcBef>
              <a:spcAft>
                <a:spcPts val="0"/>
              </a:spcAft>
              <a:buNone/>
            </a:pPr>
            <a:r>
              <a:rPr lang="en-US" sz="1600" b="1" dirty="0">
                <a:solidFill>
                  <a:schemeClr val="lt1"/>
                </a:solidFill>
                <a:latin typeface="+mj-lt"/>
                <a:ea typeface="Calibri"/>
                <a:cs typeface="Calibri"/>
                <a:sym typeface="Calibri"/>
              </a:rPr>
              <a:t>Key Goals of the Revenue Marketing Strategy</a:t>
            </a:r>
            <a:endParaRPr sz="1600" dirty="0">
              <a:latin typeface="+mj-lt"/>
            </a:endParaRPr>
          </a:p>
        </p:txBody>
      </p:sp>
      <p:sp>
        <p:nvSpPr>
          <p:cNvPr id="18" name="Google Shape;367;p2">
            <a:extLst>
              <a:ext uri="{FF2B5EF4-FFF2-40B4-BE49-F238E27FC236}">
                <a16:creationId xmlns:a16="http://schemas.microsoft.com/office/drawing/2014/main" id="{A0A7096C-4AEF-2FAC-B01A-5D24367F7B63}"/>
              </a:ext>
            </a:extLst>
          </p:cNvPr>
          <p:cNvSpPr/>
          <p:nvPr/>
        </p:nvSpPr>
        <p:spPr>
          <a:xfrm>
            <a:off x="8023872" y="2785552"/>
            <a:ext cx="3558529" cy="2154436"/>
          </a:xfrm>
          <a:prstGeom prst="rect">
            <a:avLst/>
          </a:prstGeom>
          <a:noFill/>
          <a:ln>
            <a:noFill/>
          </a:ln>
        </p:spPr>
        <p:txBody>
          <a:bodyPr spcFirstLastPara="1" wrap="square" lIns="0" tIns="0" rIns="0" bIns="0" anchor="t" anchorCtr="0">
            <a:spAutoFit/>
          </a:bodyPr>
          <a:lstStyle/>
          <a:p>
            <a:pPr marL="182880" indent="-182880" defTabSz="1219170">
              <a:spcBef>
                <a:spcPts val="600"/>
              </a:spcBef>
              <a:buFont typeface="Arial" panose="020B0604020202020204" pitchFamily="34" charset="0"/>
              <a:buChar char="•"/>
              <a:defRPr/>
            </a:pPr>
            <a:r>
              <a:rPr lang="en-US" sz="1100" dirty="0">
                <a:cs typeface="Calibri" panose="020F0502020204030204" pitchFamily="34" charset="0"/>
                <a:sym typeface="Calibri"/>
              </a:rPr>
              <a:t>Understanding marketing’s role in the business</a:t>
            </a:r>
          </a:p>
          <a:p>
            <a:pPr marL="182880" indent="-182880" defTabSz="1219170">
              <a:spcBef>
                <a:spcPts val="600"/>
              </a:spcBef>
              <a:buFont typeface="Arial" panose="020B0604020202020204" pitchFamily="34" charset="0"/>
              <a:buChar char="•"/>
              <a:defRPr/>
            </a:pPr>
            <a:r>
              <a:rPr lang="en-US" sz="1100" dirty="0">
                <a:cs typeface="Calibri" panose="020F0502020204030204" pitchFamily="34" charset="0"/>
                <a:sym typeface="Calibri"/>
              </a:rPr>
              <a:t>Benchmarking past performance</a:t>
            </a:r>
          </a:p>
          <a:p>
            <a:pPr marL="182880" indent="-182880" defTabSz="1219170">
              <a:spcBef>
                <a:spcPts val="600"/>
              </a:spcBef>
              <a:buFont typeface="Arial" panose="020B0604020202020204" pitchFamily="34" charset="0"/>
              <a:buChar char="•"/>
              <a:defRPr/>
            </a:pPr>
            <a:r>
              <a:rPr lang="en-US" sz="1100" dirty="0">
                <a:cs typeface="Calibri" panose="020F0502020204030204" pitchFamily="34" charset="0"/>
                <a:sym typeface="Calibri"/>
              </a:rPr>
              <a:t>Building a business case for increased/reduced marketing investment</a:t>
            </a:r>
          </a:p>
          <a:p>
            <a:pPr marL="182880" indent="-182880" defTabSz="1219170">
              <a:spcBef>
                <a:spcPts val="600"/>
              </a:spcBef>
              <a:buFont typeface="Arial" panose="020B0604020202020204" pitchFamily="34" charset="0"/>
              <a:buChar char="•"/>
              <a:defRPr/>
            </a:pPr>
            <a:r>
              <a:rPr lang="en-US" sz="1100" dirty="0">
                <a:cs typeface="Calibri" panose="020F0502020204030204" pitchFamily="34" charset="0"/>
                <a:sym typeface="Calibri"/>
              </a:rPr>
              <a:t>Identifying how marketing supports the other functions within the RGM</a:t>
            </a:r>
          </a:p>
          <a:p>
            <a:pPr marL="182880" indent="-182880" defTabSz="1219170">
              <a:spcBef>
                <a:spcPts val="600"/>
              </a:spcBef>
              <a:buFont typeface="Arial" panose="020B0604020202020204" pitchFamily="34" charset="0"/>
              <a:buChar char="•"/>
              <a:defRPr/>
            </a:pPr>
            <a:r>
              <a:rPr lang="en-US" sz="1100" dirty="0">
                <a:cs typeface="Calibri" panose="020F0502020204030204" pitchFamily="34" charset="0"/>
                <a:sym typeface="Calibri"/>
              </a:rPr>
              <a:t>Driving alignment with a unified revenue growth plan</a:t>
            </a:r>
          </a:p>
          <a:p>
            <a:pPr marL="182880" indent="-182880" defTabSz="1219170">
              <a:spcBef>
                <a:spcPts val="600"/>
              </a:spcBef>
              <a:buFont typeface="Arial" panose="020B0604020202020204" pitchFamily="34" charset="0"/>
              <a:buChar char="•"/>
              <a:defRPr/>
            </a:pPr>
            <a:r>
              <a:rPr lang="en-US" sz="1100" dirty="0">
                <a:cs typeface="Calibri" panose="020F0502020204030204" pitchFamily="34" charset="0"/>
                <a:sym typeface="Calibri"/>
              </a:rPr>
              <a:t>Mapping the gaps/opportunities across People, Process &amp; Technology</a:t>
            </a:r>
          </a:p>
        </p:txBody>
      </p:sp>
      <p:grpSp>
        <p:nvGrpSpPr>
          <p:cNvPr id="31" name="Group 30">
            <a:extLst>
              <a:ext uri="{FF2B5EF4-FFF2-40B4-BE49-F238E27FC236}">
                <a16:creationId xmlns:a16="http://schemas.microsoft.com/office/drawing/2014/main" id="{8EADDB27-837B-EEDC-623E-5A658DEEE710}"/>
              </a:ext>
            </a:extLst>
          </p:cNvPr>
          <p:cNvGrpSpPr/>
          <p:nvPr/>
        </p:nvGrpSpPr>
        <p:grpSpPr>
          <a:xfrm>
            <a:off x="997498" y="1804134"/>
            <a:ext cx="394383" cy="402158"/>
            <a:chOff x="1046537" y="1899575"/>
            <a:chExt cx="296305" cy="302147"/>
          </a:xfrm>
          <a:solidFill>
            <a:schemeClr val="accent4"/>
          </a:solidFill>
        </p:grpSpPr>
        <p:sp>
          <p:nvSpPr>
            <p:cNvPr id="22" name="Google Shape;371;p2">
              <a:extLst>
                <a:ext uri="{FF2B5EF4-FFF2-40B4-BE49-F238E27FC236}">
                  <a16:creationId xmlns:a16="http://schemas.microsoft.com/office/drawing/2014/main" id="{F1B41402-CB26-033A-6460-5C93B7545A75}"/>
                </a:ext>
              </a:extLst>
            </p:cNvPr>
            <p:cNvSpPr/>
            <p:nvPr/>
          </p:nvSpPr>
          <p:spPr>
            <a:xfrm>
              <a:off x="1046537" y="1987378"/>
              <a:ext cx="209305" cy="214344"/>
            </a:xfrm>
            <a:custGeom>
              <a:avLst/>
              <a:gdLst/>
              <a:ahLst/>
              <a:cxnLst/>
              <a:rect l="l" t="t" r="r" b="b"/>
              <a:pathLst>
                <a:path w="68" h="68" extrusionOk="0">
                  <a:moveTo>
                    <a:pt x="67" y="41"/>
                  </a:moveTo>
                  <a:cubicBezTo>
                    <a:pt x="62" y="38"/>
                    <a:pt x="62" y="38"/>
                    <a:pt x="62" y="38"/>
                  </a:cubicBezTo>
                  <a:cubicBezTo>
                    <a:pt x="62" y="36"/>
                    <a:pt x="62" y="33"/>
                    <a:pt x="62" y="30"/>
                  </a:cubicBezTo>
                  <a:cubicBezTo>
                    <a:pt x="67" y="27"/>
                    <a:pt x="67" y="27"/>
                    <a:pt x="67" y="27"/>
                  </a:cubicBezTo>
                  <a:cubicBezTo>
                    <a:pt x="68" y="26"/>
                    <a:pt x="68" y="25"/>
                    <a:pt x="67" y="24"/>
                  </a:cubicBezTo>
                  <a:cubicBezTo>
                    <a:pt x="59" y="10"/>
                    <a:pt x="59" y="10"/>
                    <a:pt x="59" y="10"/>
                  </a:cubicBezTo>
                  <a:cubicBezTo>
                    <a:pt x="59" y="9"/>
                    <a:pt x="58" y="9"/>
                    <a:pt x="57" y="9"/>
                  </a:cubicBezTo>
                  <a:cubicBezTo>
                    <a:pt x="52" y="12"/>
                    <a:pt x="52" y="12"/>
                    <a:pt x="52" y="12"/>
                  </a:cubicBezTo>
                  <a:cubicBezTo>
                    <a:pt x="49" y="10"/>
                    <a:pt x="47" y="9"/>
                    <a:pt x="44" y="8"/>
                  </a:cubicBezTo>
                  <a:cubicBezTo>
                    <a:pt x="44" y="2"/>
                    <a:pt x="44" y="2"/>
                    <a:pt x="44" y="2"/>
                  </a:cubicBezTo>
                  <a:cubicBezTo>
                    <a:pt x="44" y="1"/>
                    <a:pt x="43" y="0"/>
                    <a:pt x="42" y="0"/>
                  </a:cubicBezTo>
                  <a:cubicBezTo>
                    <a:pt x="26" y="0"/>
                    <a:pt x="26" y="0"/>
                    <a:pt x="26" y="0"/>
                  </a:cubicBezTo>
                  <a:cubicBezTo>
                    <a:pt x="25" y="0"/>
                    <a:pt x="24" y="1"/>
                    <a:pt x="24" y="2"/>
                  </a:cubicBezTo>
                  <a:cubicBezTo>
                    <a:pt x="24" y="8"/>
                    <a:pt x="24" y="8"/>
                    <a:pt x="24" y="8"/>
                  </a:cubicBezTo>
                  <a:cubicBezTo>
                    <a:pt x="21" y="9"/>
                    <a:pt x="19" y="10"/>
                    <a:pt x="16" y="12"/>
                  </a:cubicBezTo>
                  <a:cubicBezTo>
                    <a:pt x="11" y="9"/>
                    <a:pt x="11" y="9"/>
                    <a:pt x="11" y="9"/>
                  </a:cubicBezTo>
                  <a:cubicBezTo>
                    <a:pt x="10" y="9"/>
                    <a:pt x="9" y="9"/>
                    <a:pt x="9" y="10"/>
                  </a:cubicBezTo>
                  <a:cubicBezTo>
                    <a:pt x="1" y="24"/>
                    <a:pt x="1" y="24"/>
                    <a:pt x="1" y="24"/>
                  </a:cubicBezTo>
                  <a:cubicBezTo>
                    <a:pt x="0" y="25"/>
                    <a:pt x="0" y="26"/>
                    <a:pt x="1" y="27"/>
                  </a:cubicBezTo>
                  <a:cubicBezTo>
                    <a:pt x="6" y="30"/>
                    <a:pt x="6" y="30"/>
                    <a:pt x="6" y="30"/>
                  </a:cubicBezTo>
                  <a:cubicBezTo>
                    <a:pt x="6" y="32"/>
                    <a:pt x="6" y="35"/>
                    <a:pt x="6" y="38"/>
                  </a:cubicBezTo>
                  <a:cubicBezTo>
                    <a:pt x="1" y="41"/>
                    <a:pt x="1" y="41"/>
                    <a:pt x="1" y="41"/>
                  </a:cubicBezTo>
                  <a:cubicBezTo>
                    <a:pt x="0" y="42"/>
                    <a:pt x="0" y="43"/>
                    <a:pt x="1" y="44"/>
                  </a:cubicBezTo>
                  <a:cubicBezTo>
                    <a:pt x="9" y="58"/>
                    <a:pt x="9" y="58"/>
                    <a:pt x="9" y="58"/>
                  </a:cubicBezTo>
                  <a:cubicBezTo>
                    <a:pt x="9" y="59"/>
                    <a:pt x="10" y="59"/>
                    <a:pt x="11" y="59"/>
                  </a:cubicBezTo>
                  <a:cubicBezTo>
                    <a:pt x="16" y="56"/>
                    <a:pt x="16" y="56"/>
                    <a:pt x="16" y="56"/>
                  </a:cubicBezTo>
                  <a:cubicBezTo>
                    <a:pt x="19" y="58"/>
                    <a:pt x="21" y="59"/>
                    <a:pt x="24" y="60"/>
                  </a:cubicBezTo>
                  <a:cubicBezTo>
                    <a:pt x="24" y="66"/>
                    <a:pt x="24" y="66"/>
                    <a:pt x="24" y="66"/>
                  </a:cubicBezTo>
                  <a:cubicBezTo>
                    <a:pt x="24" y="67"/>
                    <a:pt x="25" y="68"/>
                    <a:pt x="26" y="68"/>
                  </a:cubicBezTo>
                  <a:cubicBezTo>
                    <a:pt x="42" y="68"/>
                    <a:pt x="42" y="68"/>
                    <a:pt x="42" y="68"/>
                  </a:cubicBezTo>
                  <a:cubicBezTo>
                    <a:pt x="43" y="68"/>
                    <a:pt x="44" y="67"/>
                    <a:pt x="44" y="66"/>
                  </a:cubicBezTo>
                  <a:cubicBezTo>
                    <a:pt x="44" y="60"/>
                    <a:pt x="44" y="60"/>
                    <a:pt x="44" y="60"/>
                  </a:cubicBezTo>
                  <a:cubicBezTo>
                    <a:pt x="47" y="59"/>
                    <a:pt x="49" y="58"/>
                    <a:pt x="52" y="56"/>
                  </a:cubicBezTo>
                  <a:cubicBezTo>
                    <a:pt x="57" y="59"/>
                    <a:pt x="57" y="59"/>
                    <a:pt x="57" y="59"/>
                  </a:cubicBezTo>
                  <a:cubicBezTo>
                    <a:pt x="58" y="59"/>
                    <a:pt x="59" y="59"/>
                    <a:pt x="59" y="58"/>
                  </a:cubicBezTo>
                  <a:cubicBezTo>
                    <a:pt x="67" y="44"/>
                    <a:pt x="67" y="44"/>
                    <a:pt x="67" y="44"/>
                  </a:cubicBezTo>
                  <a:cubicBezTo>
                    <a:pt x="68" y="43"/>
                    <a:pt x="68" y="42"/>
                    <a:pt x="67" y="41"/>
                  </a:cubicBezTo>
                  <a:close/>
                  <a:moveTo>
                    <a:pt x="34" y="48"/>
                  </a:moveTo>
                  <a:cubicBezTo>
                    <a:pt x="26" y="48"/>
                    <a:pt x="20" y="42"/>
                    <a:pt x="20" y="34"/>
                  </a:cubicBezTo>
                  <a:cubicBezTo>
                    <a:pt x="20" y="26"/>
                    <a:pt x="26" y="20"/>
                    <a:pt x="34" y="20"/>
                  </a:cubicBezTo>
                  <a:cubicBezTo>
                    <a:pt x="42" y="20"/>
                    <a:pt x="48" y="26"/>
                    <a:pt x="48" y="34"/>
                  </a:cubicBezTo>
                  <a:cubicBezTo>
                    <a:pt x="48" y="42"/>
                    <a:pt x="42" y="48"/>
                    <a:pt x="34" y="48"/>
                  </a:cubicBezTo>
                  <a:close/>
                </a:path>
              </a:pathLst>
            </a:custGeom>
            <a:gr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 name="Google Shape;372;p2">
              <a:extLst>
                <a:ext uri="{FF2B5EF4-FFF2-40B4-BE49-F238E27FC236}">
                  <a16:creationId xmlns:a16="http://schemas.microsoft.com/office/drawing/2014/main" id="{ACE0589D-37CF-39B4-F458-0B73A97659D4}"/>
                </a:ext>
              </a:extLst>
            </p:cNvPr>
            <p:cNvSpPr/>
            <p:nvPr/>
          </p:nvSpPr>
          <p:spPr>
            <a:xfrm>
              <a:off x="1219277" y="1899575"/>
              <a:ext cx="123565" cy="126540"/>
            </a:xfrm>
            <a:custGeom>
              <a:avLst/>
              <a:gdLst/>
              <a:ahLst/>
              <a:cxnLst/>
              <a:rect l="l" t="t" r="r" b="b"/>
              <a:pathLst>
                <a:path w="40" h="40" extrusionOk="0">
                  <a:moveTo>
                    <a:pt x="39" y="24"/>
                  </a:moveTo>
                  <a:cubicBezTo>
                    <a:pt x="36" y="22"/>
                    <a:pt x="36" y="22"/>
                    <a:pt x="36" y="22"/>
                  </a:cubicBezTo>
                  <a:cubicBezTo>
                    <a:pt x="36" y="21"/>
                    <a:pt x="36" y="19"/>
                    <a:pt x="36" y="18"/>
                  </a:cubicBezTo>
                  <a:cubicBezTo>
                    <a:pt x="39" y="16"/>
                    <a:pt x="39" y="16"/>
                    <a:pt x="39" y="16"/>
                  </a:cubicBezTo>
                  <a:cubicBezTo>
                    <a:pt x="40" y="16"/>
                    <a:pt x="40" y="14"/>
                    <a:pt x="39" y="13"/>
                  </a:cubicBezTo>
                  <a:cubicBezTo>
                    <a:pt x="35" y="7"/>
                    <a:pt x="35" y="7"/>
                    <a:pt x="35" y="7"/>
                  </a:cubicBezTo>
                  <a:cubicBezTo>
                    <a:pt x="35" y="6"/>
                    <a:pt x="34" y="5"/>
                    <a:pt x="33" y="6"/>
                  </a:cubicBezTo>
                  <a:cubicBezTo>
                    <a:pt x="30" y="7"/>
                    <a:pt x="30" y="7"/>
                    <a:pt x="30" y="7"/>
                  </a:cubicBezTo>
                  <a:cubicBezTo>
                    <a:pt x="29" y="6"/>
                    <a:pt x="27" y="6"/>
                    <a:pt x="26" y="5"/>
                  </a:cubicBezTo>
                  <a:cubicBezTo>
                    <a:pt x="26" y="2"/>
                    <a:pt x="26" y="2"/>
                    <a:pt x="26" y="2"/>
                  </a:cubicBezTo>
                  <a:cubicBezTo>
                    <a:pt x="26" y="1"/>
                    <a:pt x="25" y="0"/>
                    <a:pt x="24" y="0"/>
                  </a:cubicBezTo>
                  <a:cubicBezTo>
                    <a:pt x="16" y="0"/>
                    <a:pt x="16" y="0"/>
                    <a:pt x="16" y="0"/>
                  </a:cubicBezTo>
                  <a:cubicBezTo>
                    <a:pt x="15" y="0"/>
                    <a:pt x="14" y="1"/>
                    <a:pt x="14" y="2"/>
                  </a:cubicBezTo>
                  <a:cubicBezTo>
                    <a:pt x="14" y="5"/>
                    <a:pt x="14" y="5"/>
                    <a:pt x="14" y="5"/>
                  </a:cubicBezTo>
                  <a:cubicBezTo>
                    <a:pt x="13" y="6"/>
                    <a:pt x="11" y="6"/>
                    <a:pt x="10" y="7"/>
                  </a:cubicBezTo>
                  <a:cubicBezTo>
                    <a:pt x="7" y="6"/>
                    <a:pt x="7" y="6"/>
                    <a:pt x="7" y="6"/>
                  </a:cubicBezTo>
                  <a:cubicBezTo>
                    <a:pt x="6" y="5"/>
                    <a:pt x="5" y="6"/>
                    <a:pt x="5" y="7"/>
                  </a:cubicBezTo>
                  <a:cubicBezTo>
                    <a:pt x="1" y="13"/>
                    <a:pt x="1" y="13"/>
                    <a:pt x="1" y="13"/>
                  </a:cubicBezTo>
                  <a:cubicBezTo>
                    <a:pt x="0" y="14"/>
                    <a:pt x="0" y="16"/>
                    <a:pt x="1" y="16"/>
                  </a:cubicBezTo>
                  <a:cubicBezTo>
                    <a:pt x="4" y="18"/>
                    <a:pt x="4" y="18"/>
                    <a:pt x="4" y="18"/>
                  </a:cubicBezTo>
                  <a:cubicBezTo>
                    <a:pt x="4" y="19"/>
                    <a:pt x="4" y="21"/>
                    <a:pt x="4" y="22"/>
                  </a:cubicBezTo>
                  <a:cubicBezTo>
                    <a:pt x="1" y="24"/>
                    <a:pt x="1" y="24"/>
                    <a:pt x="1" y="24"/>
                  </a:cubicBezTo>
                  <a:cubicBezTo>
                    <a:pt x="0" y="24"/>
                    <a:pt x="0" y="26"/>
                    <a:pt x="1" y="27"/>
                  </a:cubicBezTo>
                  <a:cubicBezTo>
                    <a:pt x="5" y="33"/>
                    <a:pt x="5" y="33"/>
                    <a:pt x="5" y="33"/>
                  </a:cubicBezTo>
                  <a:cubicBezTo>
                    <a:pt x="5" y="34"/>
                    <a:pt x="6" y="35"/>
                    <a:pt x="7" y="34"/>
                  </a:cubicBezTo>
                  <a:cubicBezTo>
                    <a:pt x="10" y="33"/>
                    <a:pt x="10" y="33"/>
                    <a:pt x="10" y="33"/>
                  </a:cubicBezTo>
                  <a:cubicBezTo>
                    <a:pt x="11" y="34"/>
                    <a:pt x="13" y="34"/>
                    <a:pt x="14" y="35"/>
                  </a:cubicBezTo>
                  <a:cubicBezTo>
                    <a:pt x="14" y="38"/>
                    <a:pt x="14" y="38"/>
                    <a:pt x="14" y="38"/>
                  </a:cubicBezTo>
                  <a:cubicBezTo>
                    <a:pt x="14" y="39"/>
                    <a:pt x="15" y="40"/>
                    <a:pt x="16" y="40"/>
                  </a:cubicBezTo>
                  <a:cubicBezTo>
                    <a:pt x="24" y="40"/>
                    <a:pt x="24" y="40"/>
                    <a:pt x="24" y="40"/>
                  </a:cubicBezTo>
                  <a:cubicBezTo>
                    <a:pt x="25" y="40"/>
                    <a:pt x="26" y="39"/>
                    <a:pt x="26" y="38"/>
                  </a:cubicBezTo>
                  <a:cubicBezTo>
                    <a:pt x="26" y="35"/>
                    <a:pt x="26" y="35"/>
                    <a:pt x="26" y="35"/>
                  </a:cubicBezTo>
                  <a:cubicBezTo>
                    <a:pt x="27" y="34"/>
                    <a:pt x="29" y="34"/>
                    <a:pt x="30" y="33"/>
                  </a:cubicBezTo>
                  <a:cubicBezTo>
                    <a:pt x="33" y="34"/>
                    <a:pt x="33" y="34"/>
                    <a:pt x="33" y="34"/>
                  </a:cubicBezTo>
                  <a:cubicBezTo>
                    <a:pt x="34" y="35"/>
                    <a:pt x="35" y="34"/>
                    <a:pt x="35" y="33"/>
                  </a:cubicBezTo>
                  <a:cubicBezTo>
                    <a:pt x="39" y="27"/>
                    <a:pt x="39" y="27"/>
                    <a:pt x="39" y="27"/>
                  </a:cubicBezTo>
                  <a:cubicBezTo>
                    <a:pt x="40" y="26"/>
                    <a:pt x="40" y="24"/>
                    <a:pt x="39" y="24"/>
                  </a:cubicBezTo>
                  <a:close/>
                  <a:moveTo>
                    <a:pt x="20" y="28"/>
                  </a:moveTo>
                  <a:cubicBezTo>
                    <a:pt x="16" y="28"/>
                    <a:pt x="12" y="24"/>
                    <a:pt x="12" y="20"/>
                  </a:cubicBezTo>
                  <a:cubicBezTo>
                    <a:pt x="12" y="16"/>
                    <a:pt x="16" y="12"/>
                    <a:pt x="20" y="12"/>
                  </a:cubicBezTo>
                  <a:cubicBezTo>
                    <a:pt x="24" y="12"/>
                    <a:pt x="28" y="16"/>
                    <a:pt x="28" y="20"/>
                  </a:cubicBezTo>
                  <a:cubicBezTo>
                    <a:pt x="28" y="24"/>
                    <a:pt x="24" y="28"/>
                    <a:pt x="20" y="28"/>
                  </a:cubicBezTo>
                  <a:close/>
                </a:path>
              </a:pathLst>
            </a:custGeom>
            <a:gr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32" name="Group 31">
            <a:extLst>
              <a:ext uri="{FF2B5EF4-FFF2-40B4-BE49-F238E27FC236}">
                <a16:creationId xmlns:a16="http://schemas.microsoft.com/office/drawing/2014/main" id="{E363D8BB-58B5-4C07-0848-481E3976995F}"/>
              </a:ext>
            </a:extLst>
          </p:cNvPr>
          <p:cNvGrpSpPr/>
          <p:nvPr/>
        </p:nvGrpSpPr>
        <p:grpSpPr>
          <a:xfrm>
            <a:off x="4761903" y="1804134"/>
            <a:ext cx="313827" cy="402158"/>
            <a:chOff x="4800925" y="1899575"/>
            <a:chExt cx="235783" cy="302147"/>
          </a:xfrm>
          <a:solidFill>
            <a:schemeClr val="accent4"/>
          </a:solidFill>
        </p:grpSpPr>
        <p:sp>
          <p:nvSpPr>
            <p:cNvPr id="25" name="Google Shape;374;p2">
              <a:extLst>
                <a:ext uri="{FF2B5EF4-FFF2-40B4-BE49-F238E27FC236}">
                  <a16:creationId xmlns:a16="http://schemas.microsoft.com/office/drawing/2014/main" id="{2E90766B-E1C6-63FC-58C8-18093135A1DA}"/>
                </a:ext>
              </a:extLst>
            </p:cNvPr>
            <p:cNvSpPr/>
            <p:nvPr/>
          </p:nvSpPr>
          <p:spPr>
            <a:xfrm>
              <a:off x="4800925" y="1925400"/>
              <a:ext cx="36565" cy="276322"/>
            </a:xfrm>
            <a:custGeom>
              <a:avLst/>
              <a:gdLst/>
              <a:ahLst/>
              <a:cxnLst/>
              <a:rect l="l" t="t" r="r" b="b"/>
              <a:pathLst>
                <a:path w="12" h="88" extrusionOk="0">
                  <a:moveTo>
                    <a:pt x="0" y="6"/>
                  </a:moveTo>
                  <a:cubicBezTo>
                    <a:pt x="0" y="82"/>
                    <a:pt x="0" y="82"/>
                    <a:pt x="0" y="82"/>
                  </a:cubicBezTo>
                  <a:cubicBezTo>
                    <a:pt x="0" y="85"/>
                    <a:pt x="3" y="88"/>
                    <a:pt x="6" y="88"/>
                  </a:cubicBezTo>
                  <a:cubicBezTo>
                    <a:pt x="12" y="88"/>
                    <a:pt x="12" y="88"/>
                    <a:pt x="12" y="88"/>
                  </a:cubicBezTo>
                  <a:cubicBezTo>
                    <a:pt x="12" y="0"/>
                    <a:pt x="12" y="0"/>
                    <a:pt x="12" y="0"/>
                  </a:cubicBezTo>
                  <a:cubicBezTo>
                    <a:pt x="6" y="0"/>
                    <a:pt x="6" y="0"/>
                    <a:pt x="6" y="0"/>
                  </a:cubicBezTo>
                  <a:cubicBezTo>
                    <a:pt x="3" y="0"/>
                    <a:pt x="0" y="3"/>
                    <a:pt x="0" y="6"/>
                  </a:cubicBezTo>
                  <a:close/>
                </a:path>
              </a:pathLst>
            </a:custGeom>
            <a:gr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6" name="Google Shape;375;p2">
              <a:extLst>
                <a:ext uri="{FF2B5EF4-FFF2-40B4-BE49-F238E27FC236}">
                  <a16:creationId xmlns:a16="http://schemas.microsoft.com/office/drawing/2014/main" id="{C10AED03-9E02-B63B-4B65-1E168B165302}"/>
                </a:ext>
              </a:extLst>
            </p:cNvPr>
            <p:cNvSpPr/>
            <p:nvPr/>
          </p:nvSpPr>
          <p:spPr>
            <a:xfrm>
              <a:off x="4850099" y="1899575"/>
              <a:ext cx="186609" cy="302147"/>
            </a:xfrm>
            <a:custGeom>
              <a:avLst/>
              <a:gdLst/>
              <a:ahLst/>
              <a:cxnLst/>
              <a:rect l="l" t="t" r="r" b="b"/>
              <a:pathLst>
                <a:path w="60" h="96" extrusionOk="0">
                  <a:moveTo>
                    <a:pt x="58" y="8"/>
                  </a:moveTo>
                  <a:cubicBezTo>
                    <a:pt x="48" y="8"/>
                    <a:pt x="48" y="8"/>
                    <a:pt x="48" y="8"/>
                  </a:cubicBezTo>
                  <a:cubicBezTo>
                    <a:pt x="48" y="2"/>
                    <a:pt x="48" y="2"/>
                    <a:pt x="48" y="2"/>
                  </a:cubicBezTo>
                  <a:cubicBezTo>
                    <a:pt x="48" y="1"/>
                    <a:pt x="47" y="0"/>
                    <a:pt x="46" y="0"/>
                  </a:cubicBezTo>
                  <a:cubicBezTo>
                    <a:pt x="30" y="0"/>
                    <a:pt x="30" y="0"/>
                    <a:pt x="30" y="0"/>
                  </a:cubicBezTo>
                  <a:cubicBezTo>
                    <a:pt x="29" y="0"/>
                    <a:pt x="28" y="1"/>
                    <a:pt x="28" y="2"/>
                  </a:cubicBezTo>
                  <a:cubicBezTo>
                    <a:pt x="28" y="8"/>
                    <a:pt x="28" y="8"/>
                    <a:pt x="28" y="8"/>
                  </a:cubicBezTo>
                  <a:cubicBezTo>
                    <a:pt x="0" y="8"/>
                    <a:pt x="0" y="8"/>
                    <a:pt x="0" y="8"/>
                  </a:cubicBezTo>
                  <a:cubicBezTo>
                    <a:pt x="0" y="96"/>
                    <a:pt x="0" y="96"/>
                    <a:pt x="0" y="96"/>
                  </a:cubicBezTo>
                  <a:cubicBezTo>
                    <a:pt x="58" y="96"/>
                    <a:pt x="58" y="96"/>
                    <a:pt x="58" y="96"/>
                  </a:cubicBezTo>
                  <a:cubicBezTo>
                    <a:pt x="59" y="96"/>
                    <a:pt x="60" y="95"/>
                    <a:pt x="60" y="94"/>
                  </a:cubicBezTo>
                  <a:cubicBezTo>
                    <a:pt x="60" y="10"/>
                    <a:pt x="60" y="10"/>
                    <a:pt x="60" y="10"/>
                  </a:cubicBezTo>
                  <a:cubicBezTo>
                    <a:pt x="60" y="9"/>
                    <a:pt x="59" y="8"/>
                    <a:pt x="58" y="8"/>
                  </a:cubicBezTo>
                  <a:close/>
                  <a:moveTo>
                    <a:pt x="44" y="37"/>
                  </a:moveTo>
                  <a:cubicBezTo>
                    <a:pt x="39" y="33"/>
                    <a:pt x="39" y="33"/>
                    <a:pt x="39" y="33"/>
                  </a:cubicBezTo>
                  <a:cubicBezTo>
                    <a:pt x="39" y="32"/>
                    <a:pt x="37" y="32"/>
                    <a:pt x="37" y="33"/>
                  </a:cubicBezTo>
                  <a:cubicBezTo>
                    <a:pt x="32" y="37"/>
                    <a:pt x="32" y="37"/>
                    <a:pt x="32" y="37"/>
                  </a:cubicBezTo>
                  <a:cubicBezTo>
                    <a:pt x="32" y="4"/>
                    <a:pt x="32" y="4"/>
                    <a:pt x="32" y="4"/>
                  </a:cubicBezTo>
                  <a:cubicBezTo>
                    <a:pt x="44" y="4"/>
                    <a:pt x="44" y="4"/>
                    <a:pt x="44" y="4"/>
                  </a:cubicBezTo>
                  <a:lnTo>
                    <a:pt x="44" y="37"/>
                  </a:lnTo>
                  <a:close/>
                </a:path>
              </a:pathLst>
            </a:custGeom>
            <a:gr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33" name="Group 32">
            <a:extLst>
              <a:ext uri="{FF2B5EF4-FFF2-40B4-BE49-F238E27FC236}">
                <a16:creationId xmlns:a16="http://schemas.microsoft.com/office/drawing/2014/main" id="{56FA60DB-CF9E-B622-503C-6175FFDC4A0D}"/>
              </a:ext>
            </a:extLst>
          </p:cNvPr>
          <p:cNvGrpSpPr/>
          <p:nvPr/>
        </p:nvGrpSpPr>
        <p:grpSpPr>
          <a:xfrm>
            <a:off x="8436596" y="1804134"/>
            <a:ext cx="394383" cy="402158"/>
            <a:chOff x="8485635" y="1899575"/>
            <a:chExt cx="296305" cy="302147"/>
          </a:xfrm>
          <a:solidFill>
            <a:schemeClr val="accent4"/>
          </a:solidFill>
        </p:grpSpPr>
        <p:sp>
          <p:nvSpPr>
            <p:cNvPr id="28" name="Google Shape;377;p2">
              <a:extLst>
                <a:ext uri="{FF2B5EF4-FFF2-40B4-BE49-F238E27FC236}">
                  <a16:creationId xmlns:a16="http://schemas.microsoft.com/office/drawing/2014/main" id="{8574EDD2-07DF-C868-9799-DD876867827A}"/>
                </a:ext>
              </a:extLst>
            </p:cNvPr>
            <p:cNvSpPr/>
            <p:nvPr/>
          </p:nvSpPr>
          <p:spPr>
            <a:xfrm>
              <a:off x="8485635" y="2000291"/>
              <a:ext cx="296305" cy="201431"/>
            </a:xfrm>
            <a:custGeom>
              <a:avLst/>
              <a:gdLst/>
              <a:ahLst/>
              <a:cxnLst/>
              <a:rect l="l" t="t" r="r" b="b"/>
              <a:pathLst>
                <a:path w="96" h="64" extrusionOk="0">
                  <a:moveTo>
                    <a:pt x="94" y="60"/>
                  </a:moveTo>
                  <a:cubicBezTo>
                    <a:pt x="92" y="60"/>
                    <a:pt x="92" y="60"/>
                    <a:pt x="92" y="60"/>
                  </a:cubicBezTo>
                  <a:cubicBezTo>
                    <a:pt x="92" y="2"/>
                    <a:pt x="92" y="2"/>
                    <a:pt x="92" y="2"/>
                  </a:cubicBezTo>
                  <a:cubicBezTo>
                    <a:pt x="92" y="1"/>
                    <a:pt x="91" y="0"/>
                    <a:pt x="90" y="0"/>
                  </a:cubicBezTo>
                  <a:cubicBezTo>
                    <a:pt x="78" y="0"/>
                    <a:pt x="78" y="0"/>
                    <a:pt x="78" y="0"/>
                  </a:cubicBezTo>
                  <a:cubicBezTo>
                    <a:pt x="77" y="0"/>
                    <a:pt x="76" y="1"/>
                    <a:pt x="76" y="2"/>
                  </a:cubicBezTo>
                  <a:cubicBezTo>
                    <a:pt x="76" y="60"/>
                    <a:pt x="76" y="60"/>
                    <a:pt x="76" y="60"/>
                  </a:cubicBezTo>
                  <a:cubicBezTo>
                    <a:pt x="68" y="60"/>
                    <a:pt x="68" y="60"/>
                    <a:pt x="68" y="60"/>
                  </a:cubicBezTo>
                  <a:cubicBezTo>
                    <a:pt x="68" y="30"/>
                    <a:pt x="68" y="30"/>
                    <a:pt x="68" y="30"/>
                  </a:cubicBezTo>
                  <a:cubicBezTo>
                    <a:pt x="68" y="29"/>
                    <a:pt x="67" y="28"/>
                    <a:pt x="66" y="28"/>
                  </a:cubicBezTo>
                  <a:cubicBezTo>
                    <a:pt x="54" y="28"/>
                    <a:pt x="54" y="28"/>
                    <a:pt x="54" y="28"/>
                  </a:cubicBezTo>
                  <a:cubicBezTo>
                    <a:pt x="53" y="28"/>
                    <a:pt x="52" y="29"/>
                    <a:pt x="52" y="30"/>
                  </a:cubicBezTo>
                  <a:cubicBezTo>
                    <a:pt x="52" y="60"/>
                    <a:pt x="52" y="60"/>
                    <a:pt x="52" y="60"/>
                  </a:cubicBezTo>
                  <a:cubicBezTo>
                    <a:pt x="44" y="60"/>
                    <a:pt x="44" y="60"/>
                    <a:pt x="44" y="60"/>
                  </a:cubicBezTo>
                  <a:cubicBezTo>
                    <a:pt x="44" y="22"/>
                    <a:pt x="44" y="22"/>
                    <a:pt x="44" y="22"/>
                  </a:cubicBezTo>
                  <a:cubicBezTo>
                    <a:pt x="44" y="21"/>
                    <a:pt x="43" y="20"/>
                    <a:pt x="42" y="20"/>
                  </a:cubicBezTo>
                  <a:cubicBezTo>
                    <a:pt x="30" y="20"/>
                    <a:pt x="30" y="20"/>
                    <a:pt x="30" y="20"/>
                  </a:cubicBezTo>
                  <a:cubicBezTo>
                    <a:pt x="29" y="20"/>
                    <a:pt x="28" y="21"/>
                    <a:pt x="28" y="22"/>
                  </a:cubicBezTo>
                  <a:cubicBezTo>
                    <a:pt x="28" y="60"/>
                    <a:pt x="28" y="60"/>
                    <a:pt x="28" y="60"/>
                  </a:cubicBezTo>
                  <a:cubicBezTo>
                    <a:pt x="20" y="60"/>
                    <a:pt x="20" y="60"/>
                    <a:pt x="20" y="60"/>
                  </a:cubicBezTo>
                  <a:cubicBezTo>
                    <a:pt x="20" y="42"/>
                    <a:pt x="20" y="42"/>
                    <a:pt x="20" y="42"/>
                  </a:cubicBezTo>
                  <a:cubicBezTo>
                    <a:pt x="20" y="41"/>
                    <a:pt x="19" y="40"/>
                    <a:pt x="18" y="40"/>
                  </a:cubicBezTo>
                  <a:cubicBezTo>
                    <a:pt x="6" y="40"/>
                    <a:pt x="6" y="40"/>
                    <a:pt x="6" y="40"/>
                  </a:cubicBezTo>
                  <a:cubicBezTo>
                    <a:pt x="5" y="40"/>
                    <a:pt x="4" y="41"/>
                    <a:pt x="4" y="42"/>
                  </a:cubicBezTo>
                  <a:cubicBezTo>
                    <a:pt x="4" y="60"/>
                    <a:pt x="4" y="60"/>
                    <a:pt x="4" y="60"/>
                  </a:cubicBezTo>
                  <a:cubicBezTo>
                    <a:pt x="2" y="60"/>
                    <a:pt x="2" y="60"/>
                    <a:pt x="2" y="60"/>
                  </a:cubicBezTo>
                  <a:cubicBezTo>
                    <a:pt x="1" y="60"/>
                    <a:pt x="0" y="61"/>
                    <a:pt x="0" y="62"/>
                  </a:cubicBezTo>
                  <a:cubicBezTo>
                    <a:pt x="0" y="63"/>
                    <a:pt x="1" y="64"/>
                    <a:pt x="2" y="64"/>
                  </a:cubicBezTo>
                  <a:cubicBezTo>
                    <a:pt x="94" y="64"/>
                    <a:pt x="94" y="64"/>
                    <a:pt x="94" y="64"/>
                  </a:cubicBezTo>
                  <a:cubicBezTo>
                    <a:pt x="95" y="64"/>
                    <a:pt x="96" y="63"/>
                    <a:pt x="96" y="62"/>
                  </a:cubicBezTo>
                  <a:cubicBezTo>
                    <a:pt x="96" y="61"/>
                    <a:pt x="95" y="60"/>
                    <a:pt x="94" y="60"/>
                  </a:cubicBezTo>
                  <a:close/>
                </a:path>
              </a:pathLst>
            </a:custGeom>
            <a:gr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9" name="Google Shape;378;p2">
              <a:extLst>
                <a:ext uri="{FF2B5EF4-FFF2-40B4-BE49-F238E27FC236}">
                  <a16:creationId xmlns:a16="http://schemas.microsoft.com/office/drawing/2014/main" id="{4C96C101-DA98-85BC-5B2C-F01162C006BB}"/>
                </a:ext>
              </a:extLst>
            </p:cNvPr>
            <p:cNvSpPr/>
            <p:nvPr/>
          </p:nvSpPr>
          <p:spPr>
            <a:xfrm>
              <a:off x="8504548" y="1899575"/>
              <a:ext cx="258479" cy="163986"/>
            </a:xfrm>
            <a:custGeom>
              <a:avLst/>
              <a:gdLst/>
              <a:ahLst/>
              <a:cxnLst/>
              <a:rect l="l" t="t" r="r" b="b"/>
              <a:pathLst>
                <a:path w="84" h="52" extrusionOk="0">
                  <a:moveTo>
                    <a:pt x="6" y="52"/>
                  </a:moveTo>
                  <a:cubicBezTo>
                    <a:pt x="10" y="52"/>
                    <a:pt x="13" y="48"/>
                    <a:pt x="12" y="44"/>
                  </a:cubicBezTo>
                  <a:cubicBezTo>
                    <a:pt x="27" y="31"/>
                    <a:pt x="27" y="31"/>
                    <a:pt x="27" y="31"/>
                  </a:cubicBezTo>
                  <a:cubicBezTo>
                    <a:pt x="30" y="33"/>
                    <a:pt x="33" y="32"/>
                    <a:pt x="35" y="30"/>
                  </a:cubicBezTo>
                  <a:cubicBezTo>
                    <a:pt x="48" y="34"/>
                    <a:pt x="48" y="34"/>
                    <a:pt x="48" y="34"/>
                  </a:cubicBezTo>
                  <a:cubicBezTo>
                    <a:pt x="48" y="37"/>
                    <a:pt x="51" y="40"/>
                    <a:pt x="54" y="40"/>
                  </a:cubicBezTo>
                  <a:cubicBezTo>
                    <a:pt x="58" y="40"/>
                    <a:pt x="62" y="35"/>
                    <a:pt x="59" y="31"/>
                  </a:cubicBezTo>
                  <a:cubicBezTo>
                    <a:pt x="76" y="12"/>
                    <a:pt x="76" y="12"/>
                    <a:pt x="76" y="12"/>
                  </a:cubicBezTo>
                  <a:cubicBezTo>
                    <a:pt x="80" y="13"/>
                    <a:pt x="84" y="10"/>
                    <a:pt x="84" y="6"/>
                  </a:cubicBezTo>
                  <a:cubicBezTo>
                    <a:pt x="84" y="3"/>
                    <a:pt x="81" y="0"/>
                    <a:pt x="78" y="0"/>
                  </a:cubicBezTo>
                  <a:cubicBezTo>
                    <a:pt x="74" y="0"/>
                    <a:pt x="70" y="5"/>
                    <a:pt x="73" y="9"/>
                  </a:cubicBezTo>
                  <a:cubicBezTo>
                    <a:pt x="56" y="28"/>
                    <a:pt x="56" y="28"/>
                    <a:pt x="56" y="28"/>
                  </a:cubicBezTo>
                  <a:cubicBezTo>
                    <a:pt x="54" y="27"/>
                    <a:pt x="51" y="28"/>
                    <a:pt x="49" y="30"/>
                  </a:cubicBezTo>
                  <a:cubicBezTo>
                    <a:pt x="36" y="26"/>
                    <a:pt x="36" y="26"/>
                    <a:pt x="36" y="26"/>
                  </a:cubicBezTo>
                  <a:cubicBezTo>
                    <a:pt x="36" y="23"/>
                    <a:pt x="33" y="20"/>
                    <a:pt x="30" y="20"/>
                  </a:cubicBezTo>
                  <a:cubicBezTo>
                    <a:pt x="26" y="20"/>
                    <a:pt x="23" y="24"/>
                    <a:pt x="24" y="28"/>
                  </a:cubicBezTo>
                  <a:cubicBezTo>
                    <a:pt x="9" y="41"/>
                    <a:pt x="9" y="41"/>
                    <a:pt x="9" y="41"/>
                  </a:cubicBezTo>
                  <a:cubicBezTo>
                    <a:pt x="5" y="38"/>
                    <a:pt x="0" y="41"/>
                    <a:pt x="0" y="46"/>
                  </a:cubicBezTo>
                  <a:cubicBezTo>
                    <a:pt x="0" y="49"/>
                    <a:pt x="3" y="52"/>
                    <a:pt x="6" y="52"/>
                  </a:cubicBezTo>
                  <a:close/>
                </a:path>
              </a:pathLst>
            </a:custGeom>
            <a:gr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Tree>
    <p:extLst>
      <p:ext uri="{BB962C8B-B14F-4D97-AF65-F5344CB8AC3E}">
        <p14:creationId xmlns:p14="http://schemas.microsoft.com/office/powerpoint/2010/main" val="27281706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 name="Rectangle: Rounded Corners 84">
            <a:extLst>
              <a:ext uri="{FF2B5EF4-FFF2-40B4-BE49-F238E27FC236}">
                <a16:creationId xmlns:a16="http://schemas.microsoft.com/office/drawing/2014/main" id="{1B3AE714-606D-3BA2-0870-572D6791C2EC}"/>
              </a:ext>
            </a:extLst>
          </p:cNvPr>
          <p:cNvSpPr/>
          <p:nvPr/>
        </p:nvSpPr>
        <p:spPr>
          <a:xfrm>
            <a:off x="9861758" y="3054296"/>
            <a:ext cx="1720642" cy="2971586"/>
          </a:xfrm>
          <a:prstGeom prst="roundRect">
            <a:avLst>
              <a:gd name="adj" fmla="val 2722"/>
            </a:avLst>
          </a:prstGeom>
          <a:solidFill>
            <a:schemeClr val="bg1">
              <a:lumMod val="95000"/>
            </a:schemeClr>
          </a:solidFill>
          <a:ln>
            <a:noFill/>
          </a:ln>
          <a:effectLst/>
        </p:spPr>
        <p:txBody>
          <a:bodyPr vert="horz" lIns="72000" tIns="72000" rIns="72000" bIns="45720" rtlCol="0" anchor="t">
            <a:noAutofit/>
          </a:bodyPr>
          <a:lstStyle/>
          <a:p>
            <a:pPr marL="182880" indent="-182880" defTabSz="1219170">
              <a:spcBef>
                <a:spcPts val="600"/>
              </a:spcBef>
              <a:spcAft>
                <a:spcPts val="300"/>
              </a:spcAft>
              <a:buClr>
                <a:schemeClr val="accent1"/>
              </a:buClr>
              <a:buFont typeface="Arial" panose="020B0604020202020204" pitchFamily="34" charset="0"/>
              <a:buChar char="•"/>
              <a:defRPr/>
            </a:pPr>
            <a:r>
              <a:rPr lang="en-US" sz="1000" dirty="0">
                <a:cs typeface="Calibri" panose="020F0502020204030204" pitchFamily="34" charset="0"/>
              </a:rPr>
              <a:t>Determine how marketing will work cross-functionally to execute the strategy and support the revenue plan</a:t>
            </a:r>
          </a:p>
          <a:p>
            <a:pPr marL="182880" indent="-182880" defTabSz="1219170">
              <a:spcBef>
                <a:spcPts val="600"/>
              </a:spcBef>
              <a:spcAft>
                <a:spcPts val="300"/>
              </a:spcAft>
              <a:buClr>
                <a:schemeClr val="accent1"/>
              </a:buClr>
              <a:buFont typeface="Arial" panose="020B0604020202020204" pitchFamily="34" charset="0"/>
              <a:buChar char="•"/>
              <a:defRPr/>
            </a:pPr>
            <a:r>
              <a:rPr lang="en-US" sz="1000" dirty="0">
                <a:cs typeface="Calibri" panose="020F0502020204030204" pitchFamily="34" charset="0"/>
              </a:rPr>
              <a:t>Component as to consider include Marketing Tech Stack, Website Development, Messaging and Content Development, CRM and Automation, ISR Automation and Calling</a:t>
            </a:r>
          </a:p>
          <a:p>
            <a:pPr marL="182880" indent="-182880" defTabSz="1219170">
              <a:spcBef>
                <a:spcPts val="600"/>
              </a:spcBef>
              <a:spcAft>
                <a:spcPts val="300"/>
              </a:spcAft>
              <a:buClr>
                <a:schemeClr val="accent1"/>
              </a:buClr>
              <a:buFont typeface="Arial" panose="020B0604020202020204" pitchFamily="34" charset="0"/>
              <a:buChar char="•"/>
              <a:defRPr/>
            </a:pPr>
            <a:endParaRPr lang="en-US" sz="1000" dirty="0">
              <a:cs typeface="Calibri" panose="020F0502020204030204" pitchFamily="34" charset="0"/>
            </a:endParaRPr>
          </a:p>
        </p:txBody>
      </p:sp>
      <p:sp>
        <p:nvSpPr>
          <p:cNvPr id="99" name="Rectangle: Rounded Corners 73">
            <a:extLst>
              <a:ext uri="{FF2B5EF4-FFF2-40B4-BE49-F238E27FC236}">
                <a16:creationId xmlns:a16="http://schemas.microsoft.com/office/drawing/2014/main" id="{F4260D46-26FB-7E83-A785-4F9416A31C3E}"/>
              </a:ext>
            </a:extLst>
          </p:cNvPr>
          <p:cNvSpPr/>
          <p:nvPr/>
        </p:nvSpPr>
        <p:spPr>
          <a:xfrm>
            <a:off x="610689" y="3054296"/>
            <a:ext cx="1720642" cy="2971586"/>
          </a:xfrm>
          <a:prstGeom prst="roundRect">
            <a:avLst>
              <a:gd name="adj" fmla="val 2722"/>
            </a:avLst>
          </a:prstGeom>
          <a:solidFill>
            <a:schemeClr val="bg1">
              <a:lumMod val="95000"/>
            </a:schemeClr>
          </a:solidFill>
          <a:ln>
            <a:noFill/>
          </a:ln>
          <a:effectLst/>
        </p:spPr>
        <p:txBody>
          <a:bodyPr vert="horz" lIns="72000" tIns="72000" rIns="72000" bIns="45720" rtlCol="0" anchor="t">
            <a:noAutofit/>
          </a:bodyPr>
          <a:lstStyle/>
          <a:p>
            <a:pPr marL="182880" marR="0" lvl="0" indent="-182880" defTabSz="1219170" fontAlgn="auto">
              <a:lnSpc>
                <a:spcPct val="100000"/>
              </a:lnSpc>
              <a:spcBef>
                <a:spcPts val="600"/>
              </a:spcBef>
              <a:spcAft>
                <a:spcPts val="300"/>
              </a:spcAft>
              <a:buClr>
                <a:schemeClr val="tx1"/>
              </a:buClr>
              <a:buSzTx/>
              <a:buFont typeface="Arial" panose="020B0604020202020204" pitchFamily="34" charset="0"/>
              <a:buChar char="•"/>
              <a:tabLst/>
              <a:defRPr/>
            </a:pPr>
            <a:r>
              <a:rPr lang="en-US" sz="1000" dirty="0">
                <a:cs typeface="Calibri" panose="020F0502020204030204" pitchFamily="34" charset="0"/>
                <a:sym typeface="Arial"/>
              </a:rPr>
              <a:t>Understand what the company wants to achieve in the next 3-5 years</a:t>
            </a:r>
          </a:p>
          <a:p>
            <a:pPr marL="182880" marR="0" lvl="0" indent="-182880" defTabSz="1219170" fontAlgn="auto">
              <a:lnSpc>
                <a:spcPct val="100000"/>
              </a:lnSpc>
              <a:spcBef>
                <a:spcPts val="600"/>
              </a:spcBef>
              <a:spcAft>
                <a:spcPts val="300"/>
              </a:spcAft>
              <a:buClr>
                <a:schemeClr val="tx1"/>
              </a:buClr>
              <a:buSzTx/>
              <a:buFont typeface="Arial" panose="020B0604020202020204" pitchFamily="34" charset="0"/>
              <a:buChar char="•"/>
              <a:tabLst/>
              <a:defRPr/>
            </a:pPr>
            <a:r>
              <a:rPr lang="en-US" sz="1000" dirty="0">
                <a:cs typeface="Calibri" panose="020F0502020204030204" pitchFamily="34" charset="0"/>
                <a:sym typeface="Arial"/>
              </a:rPr>
              <a:t>This will help understand how marketing should prioritize its resources</a:t>
            </a:r>
          </a:p>
          <a:p>
            <a:pPr marL="182880" indent="-182880" defTabSz="1219170">
              <a:lnSpc>
                <a:spcPct val="90000"/>
              </a:lnSpc>
              <a:spcBef>
                <a:spcPts val="600"/>
              </a:spcBef>
              <a:spcAft>
                <a:spcPts val="300"/>
              </a:spcAft>
              <a:buClr>
                <a:schemeClr val="tx1"/>
              </a:buClr>
              <a:buFont typeface="Arial" panose="020B0604020202020204" pitchFamily="34" charset="0"/>
              <a:buChar char="•"/>
              <a:defRPr/>
            </a:pPr>
            <a:endParaRPr lang="en-US" sz="1000" dirty="0">
              <a:cs typeface="Calibri" panose="020F0502020204030204" pitchFamily="34" charset="0"/>
            </a:endParaRPr>
          </a:p>
        </p:txBody>
      </p:sp>
      <p:sp>
        <p:nvSpPr>
          <p:cNvPr id="100" name="Rectangle: Rounded Corners 107">
            <a:extLst>
              <a:ext uri="{FF2B5EF4-FFF2-40B4-BE49-F238E27FC236}">
                <a16:creationId xmlns:a16="http://schemas.microsoft.com/office/drawing/2014/main" id="{462AB811-7DBE-81F6-48CC-910D88A2DAE7}"/>
              </a:ext>
            </a:extLst>
          </p:cNvPr>
          <p:cNvSpPr/>
          <p:nvPr/>
        </p:nvSpPr>
        <p:spPr>
          <a:xfrm>
            <a:off x="2461120" y="3054296"/>
            <a:ext cx="1720642" cy="2971586"/>
          </a:xfrm>
          <a:prstGeom prst="roundRect">
            <a:avLst>
              <a:gd name="adj" fmla="val 2722"/>
            </a:avLst>
          </a:prstGeom>
          <a:solidFill>
            <a:schemeClr val="bg1">
              <a:lumMod val="95000"/>
            </a:schemeClr>
          </a:solidFill>
          <a:ln>
            <a:noFill/>
          </a:ln>
          <a:effectLst/>
        </p:spPr>
        <p:txBody>
          <a:bodyPr vert="horz" lIns="72000" tIns="72000" rIns="72000" bIns="45720" rtlCol="0" anchor="t">
            <a:noAutofit/>
          </a:bodyPr>
          <a:lstStyle/>
          <a:p>
            <a:pPr marL="182880" indent="-182880" defTabSz="1219170">
              <a:spcBef>
                <a:spcPts val="600"/>
              </a:spcBef>
              <a:spcAft>
                <a:spcPts val="300"/>
              </a:spcAft>
              <a:buClr>
                <a:schemeClr val="accent1"/>
              </a:buClr>
              <a:buFont typeface="Arial" panose="020B0604020202020204" pitchFamily="34" charset="0"/>
              <a:buChar char="•"/>
              <a:defRPr/>
            </a:pPr>
            <a:r>
              <a:rPr lang="en-US" sz="1000" dirty="0">
                <a:cs typeface="Calibri" panose="020F0502020204030204" pitchFamily="34" charset="0"/>
              </a:rPr>
              <a:t>Define the top areas of focus for marketing leadership such as org structure and hiring, routes to market, branding,  messaging, etc. </a:t>
            </a:r>
          </a:p>
          <a:p>
            <a:pPr marL="182880" indent="-182880" defTabSz="1219170">
              <a:lnSpc>
                <a:spcPct val="90000"/>
              </a:lnSpc>
              <a:spcBef>
                <a:spcPts val="600"/>
              </a:spcBef>
              <a:spcAft>
                <a:spcPts val="300"/>
              </a:spcAft>
              <a:buFont typeface="Arial" panose="020B0604020202020204" pitchFamily="34" charset="0"/>
              <a:buChar char="•"/>
              <a:defRPr/>
            </a:pPr>
            <a:endParaRPr lang="en-US" sz="1000" dirty="0">
              <a:cs typeface="Calibri" panose="020F0502020204030204" pitchFamily="34" charset="0"/>
            </a:endParaRPr>
          </a:p>
        </p:txBody>
      </p:sp>
      <p:sp>
        <p:nvSpPr>
          <p:cNvPr id="101" name="Rectangle: Rounded Corners 110">
            <a:extLst>
              <a:ext uri="{FF2B5EF4-FFF2-40B4-BE49-F238E27FC236}">
                <a16:creationId xmlns:a16="http://schemas.microsoft.com/office/drawing/2014/main" id="{19A98CA5-A0F5-17FD-8BF1-62EF242F14DA}"/>
              </a:ext>
            </a:extLst>
          </p:cNvPr>
          <p:cNvSpPr/>
          <p:nvPr/>
        </p:nvSpPr>
        <p:spPr>
          <a:xfrm>
            <a:off x="4311551" y="3054296"/>
            <a:ext cx="1720642" cy="2971586"/>
          </a:xfrm>
          <a:prstGeom prst="roundRect">
            <a:avLst>
              <a:gd name="adj" fmla="val 2722"/>
            </a:avLst>
          </a:prstGeom>
          <a:solidFill>
            <a:schemeClr val="bg1">
              <a:lumMod val="95000"/>
            </a:schemeClr>
          </a:solidFill>
          <a:ln>
            <a:noFill/>
          </a:ln>
          <a:effectLst/>
        </p:spPr>
        <p:txBody>
          <a:bodyPr vert="horz" lIns="72000" tIns="72000" rIns="72000" bIns="45720" rtlCol="0" anchor="t">
            <a:noAutofit/>
          </a:bodyPr>
          <a:lstStyle/>
          <a:p>
            <a:pPr marL="182880" indent="-182880" defTabSz="1219170">
              <a:spcBef>
                <a:spcPts val="600"/>
              </a:spcBef>
              <a:spcAft>
                <a:spcPts val="300"/>
              </a:spcAft>
              <a:buClr>
                <a:schemeClr val="accent1"/>
              </a:buClr>
              <a:buFont typeface="Arial" panose="020B0604020202020204" pitchFamily="34" charset="0"/>
              <a:buChar char="•"/>
              <a:defRPr/>
            </a:pPr>
            <a:r>
              <a:rPr lang="en-US" sz="1000" dirty="0">
                <a:cs typeface="Calibri" panose="020F0502020204030204" pitchFamily="34" charset="0"/>
              </a:rPr>
              <a:t>Determine what marketing will contribute to the business objectives, i.e. through brand awareness, contribution to pipeline, contribution to revenue, sales leads, etc. </a:t>
            </a:r>
          </a:p>
        </p:txBody>
      </p:sp>
      <p:sp>
        <p:nvSpPr>
          <p:cNvPr id="102" name="Rectangle: Rounded Corners 113">
            <a:extLst>
              <a:ext uri="{FF2B5EF4-FFF2-40B4-BE49-F238E27FC236}">
                <a16:creationId xmlns:a16="http://schemas.microsoft.com/office/drawing/2014/main" id="{89E12B9C-AFD3-4030-4CA2-A58915170A08}"/>
              </a:ext>
            </a:extLst>
          </p:cNvPr>
          <p:cNvSpPr/>
          <p:nvPr/>
        </p:nvSpPr>
        <p:spPr>
          <a:xfrm>
            <a:off x="6161982" y="3054296"/>
            <a:ext cx="1720642" cy="2971586"/>
          </a:xfrm>
          <a:prstGeom prst="roundRect">
            <a:avLst>
              <a:gd name="adj" fmla="val 2722"/>
            </a:avLst>
          </a:prstGeom>
          <a:solidFill>
            <a:schemeClr val="bg1">
              <a:lumMod val="95000"/>
            </a:schemeClr>
          </a:solidFill>
          <a:ln>
            <a:noFill/>
          </a:ln>
          <a:effectLst/>
        </p:spPr>
        <p:txBody>
          <a:bodyPr vert="horz" lIns="72000" tIns="72000" rIns="72000" bIns="45720" rtlCol="0" anchor="t">
            <a:noAutofit/>
          </a:bodyPr>
          <a:lstStyle/>
          <a:p>
            <a:pPr marL="182880" indent="-182880" defTabSz="1219170">
              <a:spcBef>
                <a:spcPts val="600"/>
              </a:spcBef>
              <a:spcAft>
                <a:spcPts val="300"/>
              </a:spcAft>
              <a:buClr>
                <a:schemeClr val="accent1"/>
              </a:buClr>
              <a:buFont typeface="Arial" panose="020B0604020202020204" pitchFamily="34" charset="0"/>
              <a:buChar char="•"/>
              <a:defRPr/>
            </a:pPr>
            <a:r>
              <a:rPr lang="en-US" sz="1000" dirty="0">
                <a:cs typeface="Calibri" panose="020F0502020204030204" pitchFamily="34" charset="0"/>
              </a:rPr>
              <a:t>Define the approach marketing will take to achieve its goals</a:t>
            </a:r>
          </a:p>
          <a:p>
            <a:pPr marL="182880" indent="-182880" defTabSz="1219170">
              <a:spcBef>
                <a:spcPts val="600"/>
              </a:spcBef>
              <a:spcAft>
                <a:spcPts val="300"/>
              </a:spcAft>
              <a:buClr>
                <a:schemeClr val="accent1"/>
              </a:buClr>
              <a:buFont typeface="Arial" panose="020B0604020202020204" pitchFamily="34" charset="0"/>
              <a:buChar char="•"/>
              <a:defRPr/>
            </a:pPr>
            <a:r>
              <a:rPr lang="en-US" sz="1000" dirty="0">
                <a:cs typeface="Calibri" panose="020F0502020204030204" pitchFamily="34" charset="0"/>
              </a:rPr>
              <a:t>Define where revenue targets come from: cross-sell, upsell, new logo, or a combination</a:t>
            </a:r>
          </a:p>
          <a:p>
            <a:pPr marL="182880" indent="-182880" defTabSz="1219170">
              <a:spcBef>
                <a:spcPts val="600"/>
              </a:spcBef>
              <a:spcAft>
                <a:spcPts val="300"/>
              </a:spcAft>
              <a:buClr>
                <a:schemeClr val="accent1"/>
              </a:buClr>
              <a:buFont typeface="Arial" panose="020B0604020202020204" pitchFamily="34" charset="0"/>
              <a:buChar char="•"/>
              <a:defRPr/>
            </a:pPr>
            <a:r>
              <a:rPr lang="en-US" sz="1000" dirty="0">
                <a:cs typeface="Calibri" panose="020F0502020204030204" pitchFamily="34" charset="0"/>
              </a:rPr>
              <a:t>Determine if increase brand awareness is needed across channels and buyers</a:t>
            </a:r>
          </a:p>
        </p:txBody>
      </p:sp>
      <p:sp>
        <p:nvSpPr>
          <p:cNvPr id="103" name="Rectangle: Rounded Corners 116">
            <a:extLst>
              <a:ext uri="{FF2B5EF4-FFF2-40B4-BE49-F238E27FC236}">
                <a16:creationId xmlns:a16="http://schemas.microsoft.com/office/drawing/2014/main" id="{B9750320-F9B8-9B41-AA0B-B0BE27DBE415}"/>
              </a:ext>
            </a:extLst>
          </p:cNvPr>
          <p:cNvSpPr/>
          <p:nvPr/>
        </p:nvSpPr>
        <p:spPr>
          <a:xfrm>
            <a:off x="8012413" y="3054296"/>
            <a:ext cx="1720642" cy="2971586"/>
          </a:xfrm>
          <a:prstGeom prst="roundRect">
            <a:avLst>
              <a:gd name="adj" fmla="val 2722"/>
            </a:avLst>
          </a:prstGeom>
          <a:solidFill>
            <a:schemeClr val="bg1">
              <a:lumMod val="95000"/>
            </a:schemeClr>
          </a:solidFill>
          <a:ln>
            <a:noFill/>
          </a:ln>
          <a:effectLst/>
        </p:spPr>
        <p:txBody>
          <a:bodyPr vert="horz" lIns="72000" tIns="72000" rIns="72000" bIns="45720" rtlCol="0" anchor="t">
            <a:noAutofit/>
          </a:bodyPr>
          <a:lstStyle/>
          <a:p>
            <a:pPr marL="182880" indent="-182880" defTabSz="1219170">
              <a:spcBef>
                <a:spcPts val="600"/>
              </a:spcBef>
              <a:spcAft>
                <a:spcPts val="300"/>
              </a:spcAft>
              <a:buClr>
                <a:schemeClr val="accent1"/>
              </a:buClr>
              <a:buFont typeface="Arial" panose="020B0604020202020204" pitchFamily="34" charset="0"/>
              <a:buChar char="•"/>
              <a:defRPr/>
            </a:pPr>
            <a:r>
              <a:rPr lang="en-US" sz="1000" dirty="0">
                <a:cs typeface="Calibri" panose="020F0502020204030204" pitchFamily="34" charset="0"/>
              </a:rPr>
              <a:t>How the marketing strategy will be executed </a:t>
            </a:r>
          </a:p>
          <a:p>
            <a:pPr marL="182880" indent="-182880" defTabSz="1219170">
              <a:spcBef>
                <a:spcPts val="600"/>
              </a:spcBef>
              <a:spcAft>
                <a:spcPts val="300"/>
              </a:spcAft>
              <a:buClr>
                <a:schemeClr val="accent1"/>
              </a:buClr>
              <a:buFont typeface="Arial" panose="020B0604020202020204" pitchFamily="34" charset="0"/>
              <a:buChar char="•"/>
              <a:defRPr/>
            </a:pPr>
            <a:r>
              <a:rPr lang="en-US" sz="1000" dirty="0">
                <a:cs typeface="Calibri" panose="020F0502020204030204" pitchFamily="34" charset="0"/>
              </a:rPr>
              <a:t>Identify clear actions to execute on the marketing strategy, such as brand generation, ABM campaigns, enhanced buyer journey on the company website</a:t>
            </a:r>
          </a:p>
        </p:txBody>
      </p:sp>
      <p:sp>
        <p:nvSpPr>
          <p:cNvPr id="7" name="Title 6">
            <a:extLst>
              <a:ext uri="{FF2B5EF4-FFF2-40B4-BE49-F238E27FC236}">
                <a16:creationId xmlns:a16="http://schemas.microsoft.com/office/drawing/2014/main" id="{7D062E75-F0A6-B7B7-D7A6-32C9364B905F}"/>
              </a:ext>
            </a:extLst>
          </p:cNvPr>
          <p:cNvSpPr>
            <a:spLocks noGrp="1"/>
          </p:cNvSpPr>
          <p:nvPr>
            <p:ph type="title"/>
          </p:nvPr>
        </p:nvSpPr>
        <p:spPr/>
        <p:txBody>
          <a:bodyPr>
            <a:normAutofit fontScale="90000"/>
          </a:bodyPr>
          <a:lstStyle/>
          <a:p>
            <a:r>
              <a:rPr lang="en-US" dirty="0"/>
              <a:t>SBI Organization Design and Coverage Model Approach Follows a Six Step Process, Starting with a Current State Analysis &amp; Performance Review </a:t>
            </a:r>
          </a:p>
        </p:txBody>
      </p:sp>
      <p:graphicFrame>
        <p:nvGraphicFramePr>
          <p:cNvPr id="2" name="Table 2">
            <a:extLst>
              <a:ext uri="{FF2B5EF4-FFF2-40B4-BE49-F238E27FC236}">
                <a16:creationId xmlns:a16="http://schemas.microsoft.com/office/drawing/2014/main" id="{70F2AFBC-1D4A-F507-0425-03987B228C61}"/>
              </a:ext>
            </a:extLst>
          </p:cNvPr>
          <p:cNvGraphicFramePr>
            <a:graphicFrameLocks noGrp="1"/>
          </p:cNvGraphicFramePr>
          <p:nvPr>
            <p:extLst>
              <p:ext uri="{D42A27DB-BD31-4B8C-83A1-F6EECF244321}">
                <p14:modId xmlns:p14="http://schemas.microsoft.com/office/powerpoint/2010/main" val="1212638667"/>
              </p:ext>
            </p:extLst>
          </p:nvPr>
        </p:nvGraphicFramePr>
        <p:xfrm>
          <a:off x="1414463" y="6172200"/>
          <a:ext cx="9772650" cy="352960"/>
        </p:xfrm>
        <a:graphic>
          <a:graphicData uri="http://schemas.openxmlformats.org/drawingml/2006/table">
            <a:tbl>
              <a:tblPr firstRow="1" bandRow="1">
                <a:effectLst/>
                <a:tableStyleId>{073A0DAA-6AF3-43AB-8588-CEC1D06C72B9}</a:tableStyleId>
              </a:tblPr>
              <a:tblGrid>
                <a:gridCol w="1628775">
                  <a:extLst>
                    <a:ext uri="{9D8B030D-6E8A-4147-A177-3AD203B41FA5}">
                      <a16:colId xmlns:a16="http://schemas.microsoft.com/office/drawing/2014/main" val="61347438"/>
                    </a:ext>
                  </a:extLst>
                </a:gridCol>
                <a:gridCol w="1628775">
                  <a:extLst>
                    <a:ext uri="{9D8B030D-6E8A-4147-A177-3AD203B41FA5}">
                      <a16:colId xmlns:a16="http://schemas.microsoft.com/office/drawing/2014/main" val="3353961594"/>
                    </a:ext>
                  </a:extLst>
                </a:gridCol>
                <a:gridCol w="1628775">
                  <a:extLst>
                    <a:ext uri="{9D8B030D-6E8A-4147-A177-3AD203B41FA5}">
                      <a16:colId xmlns:a16="http://schemas.microsoft.com/office/drawing/2014/main" val="4230227703"/>
                    </a:ext>
                  </a:extLst>
                </a:gridCol>
                <a:gridCol w="1628775">
                  <a:extLst>
                    <a:ext uri="{9D8B030D-6E8A-4147-A177-3AD203B41FA5}">
                      <a16:colId xmlns:a16="http://schemas.microsoft.com/office/drawing/2014/main" val="3446201109"/>
                    </a:ext>
                  </a:extLst>
                </a:gridCol>
                <a:gridCol w="1628775">
                  <a:extLst>
                    <a:ext uri="{9D8B030D-6E8A-4147-A177-3AD203B41FA5}">
                      <a16:colId xmlns:a16="http://schemas.microsoft.com/office/drawing/2014/main" val="3624207305"/>
                    </a:ext>
                  </a:extLst>
                </a:gridCol>
                <a:gridCol w="1628775">
                  <a:extLst>
                    <a:ext uri="{9D8B030D-6E8A-4147-A177-3AD203B41FA5}">
                      <a16:colId xmlns:a16="http://schemas.microsoft.com/office/drawing/2014/main" val="2933868988"/>
                    </a:ext>
                  </a:extLst>
                </a:gridCol>
              </a:tblGrid>
              <a:tr h="35296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kern="1200" dirty="0">
                          <a:solidFill>
                            <a:schemeClr val="tx1"/>
                          </a:solidFill>
                          <a:latin typeface="+mj-lt"/>
                          <a:ea typeface="+mn-ea"/>
                          <a:cs typeface="Calibri" panose="020F0502020204030204" pitchFamily="34" charset="0"/>
                        </a:rPr>
                        <a:t>Business Objectives</a:t>
                      </a:r>
                    </a:p>
                  </a:txBody>
                  <a:tcPr marL="0" marR="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latinLnBrk="0" hangingPunct="1"/>
                      <a:r>
                        <a:rPr lang="en-US" sz="1000" b="1" kern="1200" dirty="0">
                          <a:solidFill>
                            <a:schemeClr val="tx1"/>
                          </a:solidFill>
                          <a:latin typeface="+mj-lt"/>
                          <a:ea typeface="+mn-ea"/>
                          <a:cs typeface="Calibri" panose="020F0502020204030204" pitchFamily="34" charset="0"/>
                        </a:rPr>
                        <a:t>Marketing Priorities</a:t>
                      </a:r>
                    </a:p>
                  </a:txBody>
                  <a:tcPr marL="0" marR="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000" dirty="0">
                          <a:solidFill>
                            <a:schemeClr val="tx1"/>
                          </a:solidFill>
                          <a:latin typeface="+mj-lt"/>
                          <a:cs typeface="Calibri" panose="020F0502020204030204" pitchFamily="34" charset="0"/>
                        </a:rPr>
                        <a:t>Marketing Goals</a:t>
                      </a:r>
                    </a:p>
                  </a:txBody>
                  <a:tcPr marL="0" marR="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000" dirty="0">
                          <a:solidFill>
                            <a:schemeClr val="tx1"/>
                          </a:solidFill>
                          <a:latin typeface="+mj-lt"/>
                          <a:cs typeface="Calibri" panose="020F0502020204030204" pitchFamily="34" charset="0"/>
                        </a:rPr>
                        <a:t>Marketing Strategy</a:t>
                      </a:r>
                    </a:p>
                  </a:txBody>
                  <a:tcPr marL="0" marR="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000" dirty="0">
                          <a:solidFill>
                            <a:schemeClr val="tx1"/>
                          </a:solidFill>
                          <a:latin typeface="+mj-lt"/>
                          <a:cs typeface="Calibri" panose="020F0502020204030204" pitchFamily="34" charset="0"/>
                        </a:rPr>
                        <a:t>Execution</a:t>
                      </a:r>
                    </a:p>
                  </a:txBody>
                  <a:tcPr marL="0" marR="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000" dirty="0">
                          <a:solidFill>
                            <a:schemeClr val="tx1"/>
                          </a:solidFill>
                          <a:latin typeface="+mj-lt"/>
                          <a:cs typeface="Calibri" panose="020F0502020204030204" pitchFamily="34" charset="0"/>
                        </a:rPr>
                        <a:t>Operationalizing</a:t>
                      </a:r>
                    </a:p>
                  </a:txBody>
                  <a:tcPr marL="0" marR="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238023345"/>
                  </a:ext>
                </a:extLst>
              </a:tr>
            </a:tbl>
          </a:graphicData>
        </a:graphic>
      </p:graphicFrame>
      <p:sp>
        <p:nvSpPr>
          <p:cNvPr id="34" name="Rectangle: Top Corners Rounded 50">
            <a:extLst>
              <a:ext uri="{FF2B5EF4-FFF2-40B4-BE49-F238E27FC236}">
                <a16:creationId xmlns:a16="http://schemas.microsoft.com/office/drawing/2014/main" id="{BB203738-B68D-6201-B6CD-5EA734A9C2DA}"/>
              </a:ext>
            </a:extLst>
          </p:cNvPr>
          <p:cNvSpPr/>
          <p:nvPr/>
        </p:nvSpPr>
        <p:spPr>
          <a:xfrm>
            <a:off x="609601" y="2667431"/>
            <a:ext cx="1720642" cy="386865"/>
          </a:xfrm>
          <a:prstGeom prst="round2SameRect">
            <a:avLst/>
          </a:prstGeom>
          <a:solidFill>
            <a:schemeClr val="accent2"/>
          </a:solidFill>
          <a:ln>
            <a:noFill/>
          </a:ln>
          <a:effectLst/>
        </p:spPr>
        <p:txBody>
          <a:bodyPr vert="horz" lIns="0" tIns="0" rIns="0" bIns="0" rtlCol="0" anchor="ctr">
            <a:noAutofit/>
          </a:bodyPr>
          <a:lstStyle/>
          <a:p>
            <a:pPr algn="ctr">
              <a:lnSpc>
                <a:spcPct val="90000"/>
              </a:lnSpc>
            </a:pPr>
            <a:r>
              <a:rPr lang="en-US" sz="1400" b="1" dirty="0">
                <a:solidFill>
                  <a:schemeClr val="bg1"/>
                </a:solidFill>
                <a:latin typeface="+mj-lt"/>
                <a:cs typeface="Calibri" panose="020F0502020204030204" pitchFamily="34" charset="0"/>
              </a:rPr>
              <a:t>Description:</a:t>
            </a:r>
          </a:p>
        </p:txBody>
      </p:sp>
      <p:sp>
        <p:nvSpPr>
          <p:cNvPr id="37" name="Rectangle: Top Corners Rounded 54">
            <a:extLst>
              <a:ext uri="{FF2B5EF4-FFF2-40B4-BE49-F238E27FC236}">
                <a16:creationId xmlns:a16="http://schemas.microsoft.com/office/drawing/2014/main" id="{73084B55-BC5C-B6E9-1A83-43E91C9350C9}"/>
              </a:ext>
            </a:extLst>
          </p:cNvPr>
          <p:cNvSpPr/>
          <p:nvPr/>
        </p:nvSpPr>
        <p:spPr>
          <a:xfrm>
            <a:off x="2460032" y="2667431"/>
            <a:ext cx="1720642" cy="386865"/>
          </a:xfrm>
          <a:prstGeom prst="round2SameRect">
            <a:avLst/>
          </a:prstGeom>
          <a:solidFill>
            <a:schemeClr val="accent2"/>
          </a:solidFill>
          <a:ln>
            <a:noFill/>
          </a:ln>
          <a:effectLst/>
        </p:spPr>
        <p:txBody>
          <a:bodyPr vert="horz" lIns="0" tIns="0" rIns="0" bIns="0" rtlCol="0" anchor="ctr">
            <a:noAutofit/>
          </a:bodyPr>
          <a:lstStyle/>
          <a:p>
            <a:pPr algn="ctr">
              <a:lnSpc>
                <a:spcPct val="90000"/>
              </a:lnSpc>
            </a:pPr>
            <a:r>
              <a:rPr lang="en-US" sz="1400" b="1" dirty="0">
                <a:solidFill>
                  <a:schemeClr val="bg1"/>
                </a:solidFill>
                <a:latin typeface="+mj-lt"/>
                <a:cs typeface="Calibri" panose="020F0502020204030204" pitchFamily="34" charset="0"/>
              </a:rPr>
              <a:t>Description:</a:t>
            </a:r>
          </a:p>
        </p:txBody>
      </p:sp>
      <p:sp>
        <p:nvSpPr>
          <p:cNvPr id="40" name="Rectangle: Top Corners Rounded 61">
            <a:extLst>
              <a:ext uri="{FF2B5EF4-FFF2-40B4-BE49-F238E27FC236}">
                <a16:creationId xmlns:a16="http://schemas.microsoft.com/office/drawing/2014/main" id="{551333F7-B5C0-126C-A716-3208C477F105}"/>
              </a:ext>
            </a:extLst>
          </p:cNvPr>
          <p:cNvSpPr/>
          <p:nvPr/>
        </p:nvSpPr>
        <p:spPr>
          <a:xfrm>
            <a:off x="4310463" y="2667431"/>
            <a:ext cx="1720642" cy="386865"/>
          </a:xfrm>
          <a:prstGeom prst="round2SameRect">
            <a:avLst/>
          </a:prstGeom>
          <a:solidFill>
            <a:schemeClr val="accent2"/>
          </a:solidFill>
          <a:ln>
            <a:noFill/>
          </a:ln>
          <a:effectLst/>
        </p:spPr>
        <p:txBody>
          <a:bodyPr vert="horz" lIns="0" tIns="0" rIns="0" bIns="0" rtlCol="0" anchor="ctr">
            <a:noAutofit/>
          </a:bodyPr>
          <a:lstStyle/>
          <a:p>
            <a:pPr algn="ctr">
              <a:lnSpc>
                <a:spcPct val="90000"/>
              </a:lnSpc>
            </a:pPr>
            <a:r>
              <a:rPr lang="en-US" sz="1400" b="1" dirty="0">
                <a:solidFill>
                  <a:schemeClr val="bg1"/>
                </a:solidFill>
                <a:latin typeface="+mj-lt"/>
                <a:cs typeface="Calibri" panose="020F0502020204030204" pitchFamily="34" charset="0"/>
              </a:rPr>
              <a:t>Description:</a:t>
            </a:r>
          </a:p>
        </p:txBody>
      </p:sp>
      <p:sp>
        <p:nvSpPr>
          <p:cNvPr id="43" name="Rectangle: Top Corners Rounded 70">
            <a:extLst>
              <a:ext uri="{FF2B5EF4-FFF2-40B4-BE49-F238E27FC236}">
                <a16:creationId xmlns:a16="http://schemas.microsoft.com/office/drawing/2014/main" id="{1B59DF17-ABA8-3612-5EE6-10EA0365CFF7}"/>
              </a:ext>
            </a:extLst>
          </p:cNvPr>
          <p:cNvSpPr/>
          <p:nvPr/>
        </p:nvSpPr>
        <p:spPr>
          <a:xfrm>
            <a:off x="6160894" y="2667431"/>
            <a:ext cx="1720642" cy="386865"/>
          </a:xfrm>
          <a:prstGeom prst="round2SameRect">
            <a:avLst/>
          </a:prstGeom>
          <a:solidFill>
            <a:schemeClr val="accent2"/>
          </a:solidFill>
          <a:ln>
            <a:noFill/>
          </a:ln>
          <a:effectLst/>
        </p:spPr>
        <p:txBody>
          <a:bodyPr vert="horz" lIns="0" tIns="0" rIns="0" bIns="0" rtlCol="0" anchor="ctr">
            <a:noAutofit/>
          </a:bodyPr>
          <a:lstStyle/>
          <a:p>
            <a:pPr algn="ctr">
              <a:lnSpc>
                <a:spcPct val="90000"/>
              </a:lnSpc>
            </a:pPr>
            <a:r>
              <a:rPr lang="en-US" sz="1400" b="1" dirty="0">
                <a:solidFill>
                  <a:schemeClr val="bg1"/>
                </a:solidFill>
                <a:latin typeface="+mj-lt"/>
                <a:cs typeface="Calibri" panose="020F0502020204030204" pitchFamily="34" charset="0"/>
              </a:rPr>
              <a:t>Description:</a:t>
            </a:r>
          </a:p>
        </p:txBody>
      </p:sp>
      <p:sp>
        <p:nvSpPr>
          <p:cNvPr id="46" name="Rectangle: Top Corners Rounded 74">
            <a:extLst>
              <a:ext uri="{FF2B5EF4-FFF2-40B4-BE49-F238E27FC236}">
                <a16:creationId xmlns:a16="http://schemas.microsoft.com/office/drawing/2014/main" id="{B48C1097-7716-47CE-31AC-62A6FDBDFA60}"/>
              </a:ext>
            </a:extLst>
          </p:cNvPr>
          <p:cNvSpPr/>
          <p:nvPr/>
        </p:nvSpPr>
        <p:spPr>
          <a:xfrm>
            <a:off x="8011325" y="2667431"/>
            <a:ext cx="1720642" cy="386865"/>
          </a:xfrm>
          <a:prstGeom prst="round2SameRect">
            <a:avLst/>
          </a:prstGeom>
          <a:solidFill>
            <a:schemeClr val="accent2"/>
          </a:solidFill>
          <a:ln>
            <a:noFill/>
          </a:ln>
          <a:effectLst/>
        </p:spPr>
        <p:txBody>
          <a:bodyPr vert="horz" lIns="0" tIns="0" rIns="0" bIns="0" rtlCol="0" anchor="ctr">
            <a:noAutofit/>
          </a:bodyPr>
          <a:lstStyle/>
          <a:p>
            <a:pPr algn="ctr">
              <a:lnSpc>
                <a:spcPct val="90000"/>
              </a:lnSpc>
            </a:pPr>
            <a:r>
              <a:rPr lang="en-US" sz="1400" b="1" dirty="0">
                <a:solidFill>
                  <a:schemeClr val="bg1"/>
                </a:solidFill>
                <a:latin typeface="+mj-lt"/>
                <a:cs typeface="Calibri" panose="020F0502020204030204" pitchFamily="34" charset="0"/>
              </a:rPr>
              <a:t>Description:</a:t>
            </a:r>
          </a:p>
        </p:txBody>
      </p:sp>
      <p:sp>
        <p:nvSpPr>
          <p:cNvPr id="71" name="Rectangle: Top Corners Rounded 91">
            <a:extLst>
              <a:ext uri="{FF2B5EF4-FFF2-40B4-BE49-F238E27FC236}">
                <a16:creationId xmlns:a16="http://schemas.microsoft.com/office/drawing/2014/main" id="{AC72A20D-C081-A9E6-F26A-9031CB9F1C5D}"/>
              </a:ext>
            </a:extLst>
          </p:cNvPr>
          <p:cNvSpPr/>
          <p:nvPr/>
        </p:nvSpPr>
        <p:spPr>
          <a:xfrm>
            <a:off x="9861758" y="2667431"/>
            <a:ext cx="1720642" cy="386865"/>
          </a:xfrm>
          <a:prstGeom prst="rect">
            <a:avLst/>
          </a:prstGeom>
          <a:solidFill>
            <a:schemeClr val="accent2"/>
          </a:solidFill>
          <a:ln>
            <a:noFill/>
          </a:ln>
          <a:effectLst/>
        </p:spPr>
        <p:txBody>
          <a:bodyPr vert="horz" lIns="0" tIns="0" rIns="0" bIns="0" rtlCol="0" anchor="ctr">
            <a:noAutofit/>
          </a:bodyPr>
          <a:lstStyle/>
          <a:p>
            <a:pPr algn="ctr">
              <a:lnSpc>
                <a:spcPct val="90000"/>
              </a:lnSpc>
            </a:pPr>
            <a:r>
              <a:rPr lang="en-US" sz="1400" b="1" dirty="0">
                <a:solidFill>
                  <a:schemeClr val="bg1"/>
                </a:solidFill>
                <a:latin typeface="+mj-lt"/>
                <a:cs typeface="Calibri" panose="020F0502020204030204" pitchFamily="34" charset="0"/>
              </a:rPr>
              <a:t>Description</a:t>
            </a:r>
          </a:p>
        </p:txBody>
      </p:sp>
      <p:grpSp>
        <p:nvGrpSpPr>
          <p:cNvPr id="108" name="Group 107">
            <a:extLst>
              <a:ext uri="{FF2B5EF4-FFF2-40B4-BE49-F238E27FC236}">
                <a16:creationId xmlns:a16="http://schemas.microsoft.com/office/drawing/2014/main" id="{5F7A9867-ECBE-52A8-F1B0-B914B68DDDBF}"/>
              </a:ext>
            </a:extLst>
          </p:cNvPr>
          <p:cNvGrpSpPr/>
          <p:nvPr/>
        </p:nvGrpSpPr>
        <p:grpSpPr>
          <a:xfrm>
            <a:off x="609601" y="1889095"/>
            <a:ext cx="10971919" cy="600380"/>
            <a:chOff x="609601" y="1889844"/>
            <a:chExt cx="10971919" cy="600380"/>
          </a:xfrm>
        </p:grpSpPr>
        <p:sp>
          <p:nvSpPr>
            <p:cNvPr id="3" name="Rectangle 2">
              <a:extLst>
                <a:ext uri="{FF2B5EF4-FFF2-40B4-BE49-F238E27FC236}">
                  <a16:creationId xmlns:a16="http://schemas.microsoft.com/office/drawing/2014/main" id="{762C52AB-062E-62AC-D9C7-D2EF8CA86B00}"/>
                </a:ext>
              </a:extLst>
            </p:cNvPr>
            <p:cNvSpPr/>
            <p:nvPr/>
          </p:nvSpPr>
          <p:spPr bwMode="auto">
            <a:xfrm>
              <a:off x="1083865" y="1889845"/>
              <a:ext cx="1247465" cy="600379"/>
            </a:xfrm>
            <a:prstGeom prst="rect">
              <a:avLst/>
            </a:prstGeom>
            <a:solidFill>
              <a:schemeClr val="tx1"/>
            </a:solidFill>
            <a:ln>
              <a:noFill/>
            </a:ln>
            <a:effectLst/>
          </p:spPr>
          <p:txBody>
            <a:bodyPr rot="0" spcFirstLastPara="0" vertOverflow="overflow" horzOverflow="overflow" vert="horz" wrap="square" lIns="72000" tIns="36000" rIns="72000" bIns="36000" numCol="1" spcCol="0" rtlCol="0" fromWordArt="0" anchor="ctr" anchorCtr="0" forceAA="0" compatLnSpc="1">
              <a:prstTxWarp prst="textNoShape">
                <a:avLst/>
              </a:prstTxWarp>
              <a:noAutofit/>
            </a:bodyPr>
            <a:lstStyle/>
            <a:p>
              <a:pPr algn="l" defTabSz="228600">
                <a:tabLst>
                  <a:tab pos="182880" algn="l"/>
                  <a:tab pos="365760" algn="l"/>
                  <a:tab pos="548640" algn="l"/>
                  <a:tab pos="731520" algn="l"/>
                  <a:tab pos="914400" algn="l"/>
                  <a:tab pos="1097280" algn="l"/>
                  <a:tab pos="1280160" algn="l"/>
                  <a:tab pos="1463040" algn="l"/>
                  <a:tab pos="1645920" algn="l"/>
                  <a:tab pos="1828800" algn="l"/>
                  <a:tab pos="2011680" algn="l"/>
                  <a:tab pos="2194560" algn="l"/>
                  <a:tab pos="2377440" algn="l"/>
                  <a:tab pos="2560320" algn="l"/>
                  <a:tab pos="2743200" algn="l"/>
                </a:tabLst>
              </a:pPr>
              <a:r>
                <a:rPr lang="en-US" sz="1000" b="1" dirty="0">
                  <a:solidFill>
                    <a:schemeClr val="bg1"/>
                  </a:solidFill>
                  <a:latin typeface="+mj-lt"/>
                  <a:cs typeface="Calibri" panose="020F0502020204030204" pitchFamily="34" charset="0"/>
                </a:rPr>
                <a:t>STEP 1:</a:t>
              </a:r>
              <a:br>
                <a:rPr lang="en-US" sz="1000" b="1" dirty="0">
                  <a:solidFill>
                    <a:schemeClr val="bg1"/>
                  </a:solidFill>
                  <a:latin typeface="+mj-lt"/>
                  <a:cs typeface="Calibri" panose="020F0502020204030204" pitchFamily="34" charset="0"/>
                </a:rPr>
              </a:br>
              <a:r>
                <a:rPr lang="en-US" sz="900" dirty="0">
                  <a:solidFill>
                    <a:schemeClr val="bg1"/>
                  </a:solidFill>
                  <a:latin typeface="+mj-lt"/>
                  <a:cs typeface="Calibri" panose="020F0502020204030204" pitchFamily="34" charset="0"/>
                </a:rPr>
                <a:t>Business Objectives</a:t>
              </a:r>
            </a:p>
          </p:txBody>
        </p:sp>
        <p:sp>
          <p:nvSpPr>
            <p:cNvPr id="4" name="Rectangle 3">
              <a:extLst>
                <a:ext uri="{FF2B5EF4-FFF2-40B4-BE49-F238E27FC236}">
                  <a16:creationId xmlns:a16="http://schemas.microsoft.com/office/drawing/2014/main" id="{D0BC442F-52FA-454A-0FCA-A97F4CC3B3C3}"/>
                </a:ext>
              </a:extLst>
            </p:cNvPr>
            <p:cNvSpPr/>
            <p:nvPr/>
          </p:nvSpPr>
          <p:spPr bwMode="auto">
            <a:xfrm>
              <a:off x="609601" y="1889844"/>
              <a:ext cx="473176" cy="600379"/>
            </a:xfrm>
            <a:prstGeom prst="rect">
              <a:avLst/>
            </a:prstGeom>
            <a:solidFill>
              <a:schemeClr val="accent3"/>
            </a:solidFill>
            <a:ln>
              <a:noFill/>
            </a:ln>
            <a:effectLst>
              <a:outerShdw blurRad="76200" dist="50800" dir="5400000" algn="tl" rotWithShape="0">
                <a:schemeClr val="tx2">
                  <a:alpha val="4000"/>
                </a:schemeClr>
              </a:outerShdw>
            </a:effectLst>
          </p:spPr>
          <p:txBody>
            <a:bodyPr rot="0" spcFirstLastPara="0" vertOverflow="overflow" horzOverflow="overflow" vert="horz" wrap="square" lIns="182880" tIns="182880" rIns="182880" bIns="182880" numCol="1" spcCol="0" rtlCol="0" fromWordArt="0" anchor="t" anchorCtr="0" forceAA="0" compatLnSpc="1">
              <a:prstTxWarp prst="textNoShape">
                <a:avLst/>
              </a:prstTxWarp>
              <a:noAutofit/>
            </a:bodyPr>
            <a:lstStyle/>
            <a:p>
              <a:pPr defTabSz="228600">
                <a:tabLst>
                  <a:tab pos="182880" algn="l"/>
                  <a:tab pos="365760" algn="l"/>
                  <a:tab pos="548640" algn="l"/>
                  <a:tab pos="731520" algn="l"/>
                  <a:tab pos="914400" algn="l"/>
                  <a:tab pos="1097280" algn="l"/>
                  <a:tab pos="1280160" algn="l"/>
                  <a:tab pos="1463040" algn="l"/>
                  <a:tab pos="1645920" algn="l"/>
                  <a:tab pos="1828800" algn="l"/>
                  <a:tab pos="2011680" algn="l"/>
                  <a:tab pos="2194560" algn="l"/>
                  <a:tab pos="2377440" algn="l"/>
                  <a:tab pos="2560320" algn="l"/>
                  <a:tab pos="2743200" algn="l"/>
                </a:tabLst>
              </a:pPr>
              <a:endParaRPr lang="en-ID" sz="1200" dirty="0">
                <a:solidFill>
                  <a:schemeClr val="tx2"/>
                </a:solidFill>
                <a:latin typeface="Calibri" panose="020F0502020204030204" pitchFamily="34" charset="0"/>
                <a:cs typeface="Calibri" panose="020F0502020204030204" pitchFamily="34" charset="0"/>
              </a:endParaRPr>
            </a:p>
          </p:txBody>
        </p:sp>
        <p:sp>
          <p:nvSpPr>
            <p:cNvPr id="11" name="Rectangle 10">
              <a:extLst>
                <a:ext uri="{FF2B5EF4-FFF2-40B4-BE49-F238E27FC236}">
                  <a16:creationId xmlns:a16="http://schemas.microsoft.com/office/drawing/2014/main" id="{708FD59F-219F-99B1-AEC1-BCBDADA573D2}"/>
                </a:ext>
              </a:extLst>
            </p:cNvPr>
            <p:cNvSpPr/>
            <p:nvPr/>
          </p:nvSpPr>
          <p:spPr bwMode="auto">
            <a:xfrm>
              <a:off x="2922518" y="1889845"/>
              <a:ext cx="1247465" cy="600379"/>
            </a:xfrm>
            <a:prstGeom prst="rect">
              <a:avLst/>
            </a:prstGeom>
            <a:solidFill>
              <a:schemeClr val="tx1"/>
            </a:solidFill>
            <a:ln>
              <a:noFill/>
            </a:ln>
            <a:effectLst/>
          </p:spPr>
          <p:txBody>
            <a:bodyPr rot="0" spcFirstLastPara="0" vertOverflow="overflow" horzOverflow="overflow" vert="horz" wrap="square" lIns="72000" tIns="36000" rIns="72000" bIns="36000" numCol="1" spcCol="0" rtlCol="0" fromWordArt="0" anchor="ctr" anchorCtr="0" forceAA="0" compatLnSpc="1">
              <a:prstTxWarp prst="textNoShape">
                <a:avLst/>
              </a:prstTxWarp>
              <a:noAutofit/>
            </a:bodyPr>
            <a:lstStyle/>
            <a:p>
              <a:pPr defTabSz="228600">
                <a:tabLst>
                  <a:tab pos="182880" algn="l"/>
                  <a:tab pos="365760" algn="l"/>
                  <a:tab pos="548640" algn="l"/>
                  <a:tab pos="731520" algn="l"/>
                  <a:tab pos="914400" algn="l"/>
                  <a:tab pos="1097280" algn="l"/>
                  <a:tab pos="1280160" algn="l"/>
                  <a:tab pos="1463040" algn="l"/>
                  <a:tab pos="1645920" algn="l"/>
                  <a:tab pos="1828800" algn="l"/>
                  <a:tab pos="2011680" algn="l"/>
                  <a:tab pos="2194560" algn="l"/>
                  <a:tab pos="2377440" algn="l"/>
                  <a:tab pos="2560320" algn="l"/>
                  <a:tab pos="2743200" algn="l"/>
                </a:tabLst>
              </a:pPr>
              <a:r>
                <a:rPr lang="en-US" sz="1000" b="1" dirty="0">
                  <a:solidFill>
                    <a:schemeClr val="bg1"/>
                  </a:solidFill>
                  <a:latin typeface="+mj-lt"/>
                  <a:cs typeface="Calibri" panose="020F0502020204030204" pitchFamily="34" charset="0"/>
                </a:rPr>
                <a:t>STEP 2:</a:t>
              </a:r>
              <a:br>
                <a:rPr lang="en-US" sz="1000" b="1" dirty="0">
                  <a:solidFill>
                    <a:schemeClr val="bg1"/>
                  </a:solidFill>
                  <a:latin typeface="+mj-lt"/>
                  <a:cs typeface="Calibri" panose="020F0502020204030204" pitchFamily="34" charset="0"/>
                </a:rPr>
              </a:br>
              <a:r>
                <a:rPr lang="en-US" sz="900" dirty="0">
                  <a:solidFill>
                    <a:schemeClr val="bg1"/>
                  </a:solidFill>
                  <a:latin typeface="+mj-lt"/>
                  <a:cs typeface="Calibri" panose="020F0502020204030204" pitchFamily="34" charset="0"/>
                </a:rPr>
                <a:t>Marketing Priorities</a:t>
              </a:r>
            </a:p>
          </p:txBody>
        </p:sp>
        <p:sp>
          <p:nvSpPr>
            <p:cNvPr id="12" name="Rectangle 11">
              <a:extLst>
                <a:ext uri="{FF2B5EF4-FFF2-40B4-BE49-F238E27FC236}">
                  <a16:creationId xmlns:a16="http://schemas.microsoft.com/office/drawing/2014/main" id="{3D5FEE31-9691-FA4B-C8F3-0BA7F44947E8}"/>
                </a:ext>
              </a:extLst>
            </p:cNvPr>
            <p:cNvSpPr/>
            <p:nvPr/>
          </p:nvSpPr>
          <p:spPr bwMode="auto">
            <a:xfrm>
              <a:off x="2448253" y="1889844"/>
              <a:ext cx="473176" cy="600379"/>
            </a:xfrm>
            <a:prstGeom prst="rect">
              <a:avLst/>
            </a:prstGeom>
            <a:solidFill>
              <a:schemeClr val="accent3"/>
            </a:solidFill>
            <a:ln>
              <a:noFill/>
            </a:ln>
            <a:effectLst>
              <a:outerShdw blurRad="76200" dist="50800" dir="5400000" algn="tl" rotWithShape="0">
                <a:schemeClr val="tx2">
                  <a:alpha val="4000"/>
                </a:schemeClr>
              </a:outerShdw>
            </a:effectLst>
          </p:spPr>
          <p:txBody>
            <a:bodyPr rot="0" spcFirstLastPara="0" vertOverflow="overflow" horzOverflow="overflow" vert="horz" wrap="square" lIns="182880" tIns="182880" rIns="182880" bIns="182880" numCol="1" spcCol="0" rtlCol="0" fromWordArt="0" anchor="t" anchorCtr="0" forceAA="0" compatLnSpc="1">
              <a:prstTxWarp prst="textNoShape">
                <a:avLst/>
              </a:prstTxWarp>
              <a:noAutofit/>
            </a:bodyPr>
            <a:lstStyle/>
            <a:p>
              <a:pPr defTabSz="228600">
                <a:tabLst>
                  <a:tab pos="182880" algn="l"/>
                  <a:tab pos="365760" algn="l"/>
                  <a:tab pos="548640" algn="l"/>
                  <a:tab pos="731520" algn="l"/>
                  <a:tab pos="914400" algn="l"/>
                  <a:tab pos="1097280" algn="l"/>
                  <a:tab pos="1280160" algn="l"/>
                  <a:tab pos="1463040" algn="l"/>
                  <a:tab pos="1645920" algn="l"/>
                  <a:tab pos="1828800" algn="l"/>
                  <a:tab pos="2011680" algn="l"/>
                  <a:tab pos="2194560" algn="l"/>
                  <a:tab pos="2377440" algn="l"/>
                  <a:tab pos="2560320" algn="l"/>
                  <a:tab pos="2743200" algn="l"/>
                </a:tabLst>
              </a:pPr>
              <a:endParaRPr lang="en-ID" sz="1200" dirty="0">
                <a:solidFill>
                  <a:schemeClr val="tx2"/>
                </a:solidFill>
                <a:latin typeface="Calibri" panose="020F0502020204030204" pitchFamily="34" charset="0"/>
                <a:cs typeface="Calibri" panose="020F0502020204030204" pitchFamily="34" charset="0"/>
              </a:endParaRPr>
            </a:p>
          </p:txBody>
        </p:sp>
        <p:sp>
          <p:nvSpPr>
            <p:cNvPr id="15" name="Rectangle 14">
              <a:extLst>
                <a:ext uri="{FF2B5EF4-FFF2-40B4-BE49-F238E27FC236}">
                  <a16:creationId xmlns:a16="http://schemas.microsoft.com/office/drawing/2014/main" id="{2F826F90-7097-21B8-9ACE-3D959163B0AB}"/>
                </a:ext>
              </a:extLst>
            </p:cNvPr>
            <p:cNvSpPr/>
            <p:nvPr/>
          </p:nvSpPr>
          <p:spPr bwMode="auto">
            <a:xfrm>
              <a:off x="6631392" y="1889845"/>
              <a:ext cx="1247465" cy="600379"/>
            </a:xfrm>
            <a:prstGeom prst="rect">
              <a:avLst/>
            </a:prstGeom>
            <a:solidFill>
              <a:schemeClr val="tx1"/>
            </a:solidFill>
            <a:ln>
              <a:noFill/>
            </a:ln>
            <a:effectLst/>
          </p:spPr>
          <p:txBody>
            <a:bodyPr rot="0" spcFirstLastPara="0" vertOverflow="overflow" horzOverflow="overflow" vert="horz" wrap="square" lIns="72000" tIns="36000" rIns="72000" bIns="36000" numCol="1" spcCol="0" rtlCol="0" fromWordArt="0" anchor="ctr" anchorCtr="0" forceAA="0" compatLnSpc="1">
              <a:prstTxWarp prst="textNoShape">
                <a:avLst/>
              </a:prstTxWarp>
              <a:noAutofit/>
            </a:bodyPr>
            <a:lstStyle/>
            <a:p>
              <a:pPr defTabSz="228600">
                <a:tabLst>
                  <a:tab pos="182880" algn="l"/>
                  <a:tab pos="365760" algn="l"/>
                  <a:tab pos="548640" algn="l"/>
                  <a:tab pos="731520" algn="l"/>
                  <a:tab pos="914400" algn="l"/>
                  <a:tab pos="1097280" algn="l"/>
                  <a:tab pos="1280160" algn="l"/>
                  <a:tab pos="1463040" algn="l"/>
                  <a:tab pos="1645920" algn="l"/>
                  <a:tab pos="1828800" algn="l"/>
                  <a:tab pos="2011680" algn="l"/>
                  <a:tab pos="2194560" algn="l"/>
                  <a:tab pos="2377440" algn="l"/>
                  <a:tab pos="2560320" algn="l"/>
                  <a:tab pos="2743200" algn="l"/>
                </a:tabLst>
              </a:pPr>
              <a:r>
                <a:rPr lang="en-US" sz="1000" b="1" dirty="0">
                  <a:solidFill>
                    <a:schemeClr val="bg1"/>
                  </a:solidFill>
                  <a:latin typeface="+mj-lt"/>
                  <a:cs typeface="Calibri" panose="020F0502020204030204" pitchFamily="34" charset="0"/>
                </a:rPr>
                <a:t>STEP 4:</a:t>
              </a:r>
              <a:br>
                <a:rPr lang="en-US" sz="1000" b="1" dirty="0">
                  <a:solidFill>
                    <a:schemeClr val="bg1"/>
                  </a:solidFill>
                  <a:latin typeface="+mj-lt"/>
                  <a:cs typeface="Calibri" panose="020F0502020204030204" pitchFamily="34" charset="0"/>
                </a:rPr>
              </a:br>
              <a:r>
                <a:rPr lang="en-US" sz="900" dirty="0">
                  <a:solidFill>
                    <a:schemeClr val="bg1"/>
                  </a:solidFill>
                  <a:latin typeface="+mj-lt"/>
                  <a:cs typeface="Calibri" panose="020F0502020204030204" pitchFamily="34" charset="0"/>
                </a:rPr>
                <a:t>Marketing Strategy</a:t>
              </a:r>
            </a:p>
          </p:txBody>
        </p:sp>
        <p:sp>
          <p:nvSpPr>
            <p:cNvPr id="16" name="Rectangle 15">
              <a:extLst>
                <a:ext uri="{FF2B5EF4-FFF2-40B4-BE49-F238E27FC236}">
                  <a16:creationId xmlns:a16="http://schemas.microsoft.com/office/drawing/2014/main" id="{7B943A16-9680-87E6-0512-C6D8202CCD41}"/>
                </a:ext>
              </a:extLst>
            </p:cNvPr>
            <p:cNvSpPr/>
            <p:nvPr/>
          </p:nvSpPr>
          <p:spPr bwMode="auto">
            <a:xfrm>
              <a:off x="6157128" y="1889844"/>
              <a:ext cx="473176" cy="600379"/>
            </a:xfrm>
            <a:prstGeom prst="rect">
              <a:avLst/>
            </a:prstGeom>
            <a:solidFill>
              <a:schemeClr val="accent3"/>
            </a:solidFill>
            <a:ln>
              <a:noFill/>
            </a:ln>
            <a:effectLst>
              <a:outerShdw blurRad="76200" dist="50800" dir="5400000" algn="tl" rotWithShape="0">
                <a:schemeClr val="tx2">
                  <a:alpha val="4000"/>
                </a:schemeClr>
              </a:outerShdw>
            </a:effectLst>
          </p:spPr>
          <p:txBody>
            <a:bodyPr rot="0" spcFirstLastPara="0" vertOverflow="overflow" horzOverflow="overflow" vert="horz" wrap="square" lIns="182880" tIns="182880" rIns="182880" bIns="182880" numCol="1" spcCol="0" rtlCol="0" fromWordArt="0" anchor="t" anchorCtr="0" forceAA="0" compatLnSpc="1">
              <a:prstTxWarp prst="textNoShape">
                <a:avLst/>
              </a:prstTxWarp>
              <a:noAutofit/>
            </a:bodyPr>
            <a:lstStyle/>
            <a:p>
              <a:pPr defTabSz="228600">
                <a:tabLst>
                  <a:tab pos="182880" algn="l"/>
                  <a:tab pos="365760" algn="l"/>
                  <a:tab pos="548640" algn="l"/>
                  <a:tab pos="731520" algn="l"/>
                  <a:tab pos="914400" algn="l"/>
                  <a:tab pos="1097280" algn="l"/>
                  <a:tab pos="1280160" algn="l"/>
                  <a:tab pos="1463040" algn="l"/>
                  <a:tab pos="1645920" algn="l"/>
                  <a:tab pos="1828800" algn="l"/>
                  <a:tab pos="2011680" algn="l"/>
                  <a:tab pos="2194560" algn="l"/>
                  <a:tab pos="2377440" algn="l"/>
                  <a:tab pos="2560320" algn="l"/>
                  <a:tab pos="2743200" algn="l"/>
                </a:tabLst>
              </a:pPr>
              <a:endParaRPr lang="en-ID" sz="1200" dirty="0">
                <a:solidFill>
                  <a:schemeClr val="tx2"/>
                </a:solidFill>
                <a:latin typeface="Calibri" panose="020F0502020204030204" pitchFamily="34" charset="0"/>
                <a:cs typeface="Calibri" panose="020F0502020204030204" pitchFamily="34" charset="0"/>
              </a:endParaRPr>
            </a:p>
          </p:txBody>
        </p:sp>
        <p:sp>
          <p:nvSpPr>
            <p:cNvPr id="19" name="Rectangle 18">
              <a:extLst>
                <a:ext uri="{FF2B5EF4-FFF2-40B4-BE49-F238E27FC236}">
                  <a16:creationId xmlns:a16="http://schemas.microsoft.com/office/drawing/2014/main" id="{49F3EC8C-95DD-5D33-4677-4BE735A03353}"/>
                </a:ext>
              </a:extLst>
            </p:cNvPr>
            <p:cNvSpPr/>
            <p:nvPr/>
          </p:nvSpPr>
          <p:spPr bwMode="auto">
            <a:xfrm>
              <a:off x="8474450" y="1889845"/>
              <a:ext cx="1247465" cy="600379"/>
            </a:xfrm>
            <a:prstGeom prst="rect">
              <a:avLst/>
            </a:prstGeom>
            <a:solidFill>
              <a:schemeClr val="tx1"/>
            </a:solidFill>
            <a:ln>
              <a:noFill/>
            </a:ln>
            <a:effectLst/>
          </p:spPr>
          <p:txBody>
            <a:bodyPr rot="0" spcFirstLastPara="0" vertOverflow="overflow" horzOverflow="overflow" vert="horz" wrap="square" lIns="72000" tIns="36000" rIns="72000" bIns="36000" numCol="1" spcCol="0" rtlCol="0" fromWordArt="0" anchor="ctr" anchorCtr="0" forceAA="0" compatLnSpc="1">
              <a:prstTxWarp prst="textNoShape">
                <a:avLst/>
              </a:prstTxWarp>
              <a:noAutofit/>
            </a:bodyPr>
            <a:lstStyle/>
            <a:p>
              <a:pPr defTabSz="228600">
                <a:tabLst>
                  <a:tab pos="182880" algn="l"/>
                  <a:tab pos="365760" algn="l"/>
                  <a:tab pos="548640" algn="l"/>
                  <a:tab pos="731520" algn="l"/>
                  <a:tab pos="914400" algn="l"/>
                  <a:tab pos="1097280" algn="l"/>
                  <a:tab pos="1280160" algn="l"/>
                  <a:tab pos="1463040" algn="l"/>
                  <a:tab pos="1645920" algn="l"/>
                  <a:tab pos="1828800" algn="l"/>
                  <a:tab pos="2011680" algn="l"/>
                  <a:tab pos="2194560" algn="l"/>
                  <a:tab pos="2377440" algn="l"/>
                  <a:tab pos="2560320" algn="l"/>
                  <a:tab pos="2743200" algn="l"/>
                </a:tabLst>
              </a:pPr>
              <a:r>
                <a:rPr lang="en-US" sz="1000" b="1" dirty="0">
                  <a:solidFill>
                    <a:schemeClr val="bg1"/>
                  </a:solidFill>
                  <a:latin typeface="+mj-lt"/>
                  <a:cs typeface="Calibri" panose="020F0502020204030204" pitchFamily="34" charset="0"/>
                </a:rPr>
                <a:t>STEP 5:</a:t>
              </a:r>
              <a:br>
                <a:rPr lang="en-US" sz="1000" b="1" dirty="0">
                  <a:solidFill>
                    <a:schemeClr val="bg1"/>
                  </a:solidFill>
                  <a:latin typeface="+mj-lt"/>
                  <a:cs typeface="Calibri" panose="020F0502020204030204" pitchFamily="34" charset="0"/>
                </a:rPr>
              </a:br>
              <a:r>
                <a:rPr lang="en-US" sz="900" dirty="0">
                  <a:solidFill>
                    <a:schemeClr val="bg1"/>
                  </a:solidFill>
                  <a:latin typeface="+mj-lt"/>
                  <a:cs typeface="Calibri" panose="020F0502020204030204" pitchFamily="34" charset="0"/>
                </a:rPr>
                <a:t>Key Actions</a:t>
              </a:r>
            </a:p>
          </p:txBody>
        </p:sp>
        <p:sp>
          <p:nvSpPr>
            <p:cNvPr id="20" name="Rectangle 19">
              <a:extLst>
                <a:ext uri="{FF2B5EF4-FFF2-40B4-BE49-F238E27FC236}">
                  <a16:creationId xmlns:a16="http://schemas.microsoft.com/office/drawing/2014/main" id="{A16FAFAA-5CCB-15FD-B023-C685BDAD15E3}"/>
                </a:ext>
              </a:extLst>
            </p:cNvPr>
            <p:cNvSpPr/>
            <p:nvPr/>
          </p:nvSpPr>
          <p:spPr bwMode="auto">
            <a:xfrm>
              <a:off x="8000186" y="1889844"/>
              <a:ext cx="473176" cy="600379"/>
            </a:xfrm>
            <a:prstGeom prst="rect">
              <a:avLst/>
            </a:prstGeom>
            <a:solidFill>
              <a:schemeClr val="accent3"/>
            </a:solidFill>
            <a:ln>
              <a:noFill/>
            </a:ln>
            <a:effectLst>
              <a:outerShdw blurRad="76200" dist="50800" dir="5400000" algn="tl" rotWithShape="0">
                <a:schemeClr val="tx2">
                  <a:alpha val="4000"/>
                </a:schemeClr>
              </a:outerShdw>
            </a:effectLst>
          </p:spPr>
          <p:txBody>
            <a:bodyPr rot="0" spcFirstLastPara="0" vertOverflow="overflow" horzOverflow="overflow" vert="horz" wrap="square" lIns="182880" tIns="182880" rIns="182880" bIns="182880" numCol="1" spcCol="0" rtlCol="0" fromWordArt="0" anchor="t" anchorCtr="0" forceAA="0" compatLnSpc="1">
              <a:prstTxWarp prst="textNoShape">
                <a:avLst/>
              </a:prstTxWarp>
              <a:noAutofit/>
            </a:bodyPr>
            <a:lstStyle/>
            <a:p>
              <a:pPr defTabSz="228600">
                <a:tabLst>
                  <a:tab pos="182880" algn="l"/>
                  <a:tab pos="365760" algn="l"/>
                  <a:tab pos="548640" algn="l"/>
                  <a:tab pos="731520" algn="l"/>
                  <a:tab pos="914400" algn="l"/>
                  <a:tab pos="1097280" algn="l"/>
                  <a:tab pos="1280160" algn="l"/>
                  <a:tab pos="1463040" algn="l"/>
                  <a:tab pos="1645920" algn="l"/>
                  <a:tab pos="1828800" algn="l"/>
                  <a:tab pos="2011680" algn="l"/>
                  <a:tab pos="2194560" algn="l"/>
                  <a:tab pos="2377440" algn="l"/>
                  <a:tab pos="2560320" algn="l"/>
                  <a:tab pos="2743200" algn="l"/>
                </a:tabLst>
              </a:pPr>
              <a:endParaRPr lang="en-ID" sz="1200" dirty="0">
                <a:solidFill>
                  <a:schemeClr val="tx2"/>
                </a:solidFill>
                <a:latin typeface="Calibri" panose="020F0502020204030204" pitchFamily="34" charset="0"/>
                <a:cs typeface="Calibri" panose="020F0502020204030204" pitchFamily="34" charset="0"/>
              </a:endParaRPr>
            </a:p>
          </p:txBody>
        </p:sp>
        <p:sp>
          <p:nvSpPr>
            <p:cNvPr id="21" name="Rectangle 20">
              <a:extLst>
                <a:ext uri="{FF2B5EF4-FFF2-40B4-BE49-F238E27FC236}">
                  <a16:creationId xmlns:a16="http://schemas.microsoft.com/office/drawing/2014/main" id="{20AD7D7D-0BDE-3103-57CF-0DCCE766B047}"/>
                </a:ext>
              </a:extLst>
            </p:cNvPr>
            <p:cNvSpPr/>
            <p:nvPr/>
          </p:nvSpPr>
          <p:spPr bwMode="auto">
            <a:xfrm>
              <a:off x="10334055" y="1889845"/>
              <a:ext cx="1247465" cy="600379"/>
            </a:xfrm>
            <a:prstGeom prst="rect">
              <a:avLst/>
            </a:prstGeom>
            <a:solidFill>
              <a:schemeClr val="tx1"/>
            </a:solidFill>
            <a:ln>
              <a:noFill/>
            </a:ln>
            <a:effectLst/>
          </p:spPr>
          <p:txBody>
            <a:bodyPr rot="0" spcFirstLastPara="0" vertOverflow="overflow" horzOverflow="overflow" vert="horz" wrap="square" lIns="72000" tIns="36000" rIns="72000" bIns="36000" numCol="1" spcCol="0" rtlCol="0" fromWordArt="0" anchor="ctr" anchorCtr="0" forceAA="0" compatLnSpc="1">
              <a:prstTxWarp prst="textNoShape">
                <a:avLst/>
              </a:prstTxWarp>
              <a:noAutofit/>
            </a:bodyPr>
            <a:lstStyle/>
            <a:p>
              <a:pPr defTabSz="228600">
                <a:tabLst>
                  <a:tab pos="182880" algn="l"/>
                  <a:tab pos="365760" algn="l"/>
                  <a:tab pos="548640" algn="l"/>
                  <a:tab pos="731520" algn="l"/>
                  <a:tab pos="914400" algn="l"/>
                  <a:tab pos="1097280" algn="l"/>
                  <a:tab pos="1280160" algn="l"/>
                  <a:tab pos="1463040" algn="l"/>
                  <a:tab pos="1645920" algn="l"/>
                  <a:tab pos="1828800" algn="l"/>
                  <a:tab pos="2011680" algn="l"/>
                  <a:tab pos="2194560" algn="l"/>
                  <a:tab pos="2377440" algn="l"/>
                  <a:tab pos="2560320" algn="l"/>
                  <a:tab pos="2743200" algn="l"/>
                </a:tabLst>
              </a:pPr>
              <a:r>
                <a:rPr lang="en-US" sz="1000" b="1" dirty="0">
                  <a:solidFill>
                    <a:schemeClr val="bg1"/>
                  </a:solidFill>
                  <a:latin typeface="+mj-lt"/>
                  <a:cs typeface="Calibri" panose="020F0502020204030204" pitchFamily="34" charset="0"/>
                </a:rPr>
                <a:t>STEP 6:</a:t>
              </a:r>
              <a:br>
                <a:rPr lang="en-US" sz="1000" b="1" dirty="0">
                  <a:solidFill>
                    <a:schemeClr val="bg1"/>
                  </a:solidFill>
                  <a:latin typeface="+mj-lt"/>
                  <a:cs typeface="Calibri" panose="020F0502020204030204" pitchFamily="34" charset="0"/>
                </a:rPr>
              </a:br>
              <a:r>
                <a:rPr lang="en-US" sz="900" dirty="0">
                  <a:solidFill>
                    <a:schemeClr val="bg1"/>
                  </a:solidFill>
                  <a:latin typeface="+mj-lt"/>
                  <a:cs typeface="Calibri" panose="020F0502020204030204" pitchFamily="34" charset="0"/>
                </a:rPr>
                <a:t>Operationalizing</a:t>
              </a:r>
            </a:p>
          </p:txBody>
        </p:sp>
        <p:sp>
          <p:nvSpPr>
            <p:cNvPr id="24" name="Rectangle 23">
              <a:extLst>
                <a:ext uri="{FF2B5EF4-FFF2-40B4-BE49-F238E27FC236}">
                  <a16:creationId xmlns:a16="http://schemas.microsoft.com/office/drawing/2014/main" id="{992D6BAD-9C53-1C8B-06CD-BAA562F20732}"/>
                </a:ext>
              </a:extLst>
            </p:cNvPr>
            <p:cNvSpPr/>
            <p:nvPr/>
          </p:nvSpPr>
          <p:spPr bwMode="auto">
            <a:xfrm>
              <a:off x="9859791" y="1889845"/>
              <a:ext cx="473176" cy="600379"/>
            </a:xfrm>
            <a:prstGeom prst="rect">
              <a:avLst/>
            </a:prstGeom>
            <a:solidFill>
              <a:schemeClr val="accent3"/>
            </a:solidFill>
            <a:ln>
              <a:noFill/>
            </a:ln>
            <a:effectLst>
              <a:outerShdw blurRad="76200" dist="50800" dir="5400000" algn="tl" rotWithShape="0">
                <a:schemeClr val="tx2">
                  <a:alpha val="4000"/>
                </a:schemeClr>
              </a:outerShdw>
            </a:effectLst>
          </p:spPr>
          <p:txBody>
            <a:bodyPr rot="0" spcFirstLastPara="0" vertOverflow="overflow" horzOverflow="overflow" vert="horz" wrap="square" lIns="182880" tIns="182880" rIns="182880" bIns="182880" numCol="1" spcCol="0" rtlCol="0" fromWordArt="0" anchor="t" anchorCtr="0" forceAA="0" compatLnSpc="1">
              <a:prstTxWarp prst="textNoShape">
                <a:avLst/>
              </a:prstTxWarp>
              <a:noAutofit/>
            </a:bodyPr>
            <a:lstStyle/>
            <a:p>
              <a:pPr defTabSz="228600">
                <a:tabLst>
                  <a:tab pos="182880" algn="l"/>
                  <a:tab pos="365760" algn="l"/>
                  <a:tab pos="548640" algn="l"/>
                  <a:tab pos="731520" algn="l"/>
                  <a:tab pos="914400" algn="l"/>
                  <a:tab pos="1097280" algn="l"/>
                  <a:tab pos="1280160" algn="l"/>
                  <a:tab pos="1463040" algn="l"/>
                  <a:tab pos="1645920" algn="l"/>
                  <a:tab pos="1828800" algn="l"/>
                  <a:tab pos="2011680" algn="l"/>
                  <a:tab pos="2194560" algn="l"/>
                  <a:tab pos="2377440" algn="l"/>
                  <a:tab pos="2560320" algn="l"/>
                  <a:tab pos="2743200" algn="l"/>
                </a:tabLst>
              </a:pPr>
              <a:endParaRPr lang="en-ID" sz="1200" dirty="0">
                <a:solidFill>
                  <a:schemeClr val="tx2"/>
                </a:solidFill>
                <a:latin typeface="Calibri" panose="020F0502020204030204" pitchFamily="34" charset="0"/>
                <a:cs typeface="Calibri" panose="020F0502020204030204" pitchFamily="34" charset="0"/>
              </a:endParaRPr>
            </a:p>
          </p:txBody>
        </p:sp>
        <p:grpSp>
          <p:nvGrpSpPr>
            <p:cNvPr id="107" name="Group 106">
              <a:extLst>
                <a:ext uri="{FF2B5EF4-FFF2-40B4-BE49-F238E27FC236}">
                  <a16:creationId xmlns:a16="http://schemas.microsoft.com/office/drawing/2014/main" id="{0F20090C-4B09-A96B-6B3D-14B305C5383B}"/>
                </a:ext>
              </a:extLst>
            </p:cNvPr>
            <p:cNvGrpSpPr/>
            <p:nvPr/>
          </p:nvGrpSpPr>
          <p:grpSpPr>
            <a:xfrm>
              <a:off x="701309" y="2066347"/>
              <a:ext cx="289761" cy="253914"/>
              <a:chOff x="723557" y="2066347"/>
              <a:chExt cx="289761" cy="253914"/>
            </a:xfrm>
            <a:solidFill>
              <a:schemeClr val="bg1"/>
            </a:solidFill>
          </p:grpSpPr>
          <p:sp>
            <p:nvSpPr>
              <p:cNvPr id="48" name="Freeform 5">
                <a:extLst>
                  <a:ext uri="{FF2B5EF4-FFF2-40B4-BE49-F238E27FC236}">
                    <a16:creationId xmlns:a16="http://schemas.microsoft.com/office/drawing/2014/main" id="{93861E39-4E11-C1A3-F6F3-EA85C5864666}"/>
                  </a:ext>
                </a:extLst>
              </p:cNvPr>
              <p:cNvSpPr>
                <a:spLocks/>
              </p:cNvSpPr>
              <p:nvPr/>
            </p:nvSpPr>
            <p:spPr bwMode="auto">
              <a:xfrm>
                <a:off x="726544" y="2066347"/>
                <a:ext cx="70200" cy="47796"/>
              </a:xfrm>
              <a:custGeom>
                <a:avLst/>
                <a:gdLst>
                  <a:gd name="T0" fmla="*/ 19 w 23"/>
                  <a:gd name="T1" fmla="*/ 16 h 16"/>
                  <a:gd name="T2" fmla="*/ 23 w 23"/>
                  <a:gd name="T3" fmla="*/ 0 h 16"/>
                  <a:gd name="T4" fmla="*/ 9 w 23"/>
                  <a:gd name="T5" fmla="*/ 0 h 16"/>
                  <a:gd name="T6" fmla="*/ 7 w 23"/>
                  <a:gd name="T7" fmla="*/ 1 h 16"/>
                  <a:gd name="T8" fmla="*/ 0 w 23"/>
                  <a:gd name="T9" fmla="*/ 16 h 16"/>
                  <a:gd name="T10" fmla="*/ 19 w 23"/>
                  <a:gd name="T11" fmla="*/ 16 h 16"/>
                </a:gdLst>
                <a:ahLst/>
                <a:cxnLst>
                  <a:cxn ang="0">
                    <a:pos x="T0" y="T1"/>
                  </a:cxn>
                  <a:cxn ang="0">
                    <a:pos x="T2" y="T3"/>
                  </a:cxn>
                  <a:cxn ang="0">
                    <a:pos x="T4" y="T5"/>
                  </a:cxn>
                  <a:cxn ang="0">
                    <a:pos x="T6" y="T7"/>
                  </a:cxn>
                  <a:cxn ang="0">
                    <a:pos x="T8" y="T9"/>
                  </a:cxn>
                  <a:cxn ang="0">
                    <a:pos x="T10" y="T11"/>
                  </a:cxn>
                </a:cxnLst>
                <a:rect l="0" t="0" r="r" b="b"/>
                <a:pathLst>
                  <a:path w="23" h="16">
                    <a:moveTo>
                      <a:pt x="19" y="16"/>
                    </a:moveTo>
                    <a:cubicBezTo>
                      <a:pt x="23" y="0"/>
                      <a:pt x="23" y="0"/>
                      <a:pt x="23" y="0"/>
                    </a:cubicBezTo>
                    <a:cubicBezTo>
                      <a:pt x="9" y="0"/>
                      <a:pt x="9" y="0"/>
                      <a:pt x="9" y="0"/>
                    </a:cubicBezTo>
                    <a:cubicBezTo>
                      <a:pt x="8" y="0"/>
                      <a:pt x="8" y="0"/>
                      <a:pt x="7" y="1"/>
                    </a:cubicBezTo>
                    <a:cubicBezTo>
                      <a:pt x="0" y="16"/>
                      <a:pt x="0" y="16"/>
                      <a:pt x="0" y="16"/>
                    </a:cubicBezTo>
                    <a:lnTo>
                      <a:pt x="19"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dirty="0">
                  <a:latin typeface="Calibri" panose="020F0502020204030204" pitchFamily="34" charset="0"/>
                  <a:cs typeface="Calibri" panose="020F0502020204030204" pitchFamily="34" charset="0"/>
                </a:endParaRPr>
              </a:p>
            </p:txBody>
          </p:sp>
          <p:sp>
            <p:nvSpPr>
              <p:cNvPr id="49" name="Freeform 6">
                <a:extLst>
                  <a:ext uri="{FF2B5EF4-FFF2-40B4-BE49-F238E27FC236}">
                    <a16:creationId xmlns:a16="http://schemas.microsoft.com/office/drawing/2014/main" id="{01B54861-591C-0C3D-7B85-5360B211A70C}"/>
                  </a:ext>
                </a:extLst>
              </p:cNvPr>
              <p:cNvSpPr>
                <a:spLocks/>
              </p:cNvSpPr>
              <p:nvPr/>
            </p:nvSpPr>
            <p:spPr bwMode="auto">
              <a:xfrm>
                <a:off x="799731" y="2066347"/>
                <a:ext cx="56757" cy="47796"/>
              </a:xfrm>
              <a:custGeom>
                <a:avLst/>
                <a:gdLst>
                  <a:gd name="T0" fmla="*/ 38 w 38"/>
                  <a:gd name="T1" fmla="*/ 32 h 32"/>
                  <a:gd name="T2" fmla="*/ 38 w 38"/>
                  <a:gd name="T3" fmla="*/ 0 h 32"/>
                  <a:gd name="T4" fmla="*/ 8 w 38"/>
                  <a:gd name="T5" fmla="*/ 0 h 32"/>
                  <a:gd name="T6" fmla="*/ 0 w 38"/>
                  <a:gd name="T7" fmla="*/ 32 h 32"/>
                  <a:gd name="T8" fmla="*/ 38 w 38"/>
                  <a:gd name="T9" fmla="*/ 32 h 32"/>
                </a:gdLst>
                <a:ahLst/>
                <a:cxnLst>
                  <a:cxn ang="0">
                    <a:pos x="T0" y="T1"/>
                  </a:cxn>
                  <a:cxn ang="0">
                    <a:pos x="T2" y="T3"/>
                  </a:cxn>
                  <a:cxn ang="0">
                    <a:pos x="T4" y="T5"/>
                  </a:cxn>
                  <a:cxn ang="0">
                    <a:pos x="T6" y="T7"/>
                  </a:cxn>
                  <a:cxn ang="0">
                    <a:pos x="T8" y="T9"/>
                  </a:cxn>
                </a:cxnLst>
                <a:rect l="0" t="0" r="r" b="b"/>
                <a:pathLst>
                  <a:path w="38" h="32">
                    <a:moveTo>
                      <a:pt x="38" y="32"/>
                    </a:moveTo>
                    <a:lnTo>
                      <a:pt x="38" y="0"/>
                    </a:lnTo>
                    <a:lnTo>
                      <a:pt x="8" y="0"/>
                    </a:lnTo>
                    <a:lnTo>
                      <a:pt x="0" y="32"/>
                    </a:lnTo>
                    <a:lnTo>
                      <a:pt x="38"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dirty="0">
                  <a:latin typeface="Calibri" panose="020F0502020204030204" pitchFamily="34" charset="0"/>
                  <a:cs typeface="Calibri" panose="020F0502020204030204" pitchFamily="34" charset="0"/>
                </a:endParaRPr>
              </a:p>
            </p:txBody>
          </p:sp>
          <p:sp>
            <p:nvSpPr>
              <p:cNvPr id="50" name="Freeform 7">
                <a:extLst>
                  <a:ext uri="{FF2B5EF4-FFF2-40B4-BE49-F238E27FC236}">
                    <a16:creationId xmlns:a16="http://schemas.microsoft.com/office/drawing/2014/main" id="{1EAFF108-FAF4-04EF-0D7D-261595014DD4}"/>
                  </a:ext>
                </a:extLst>
              </p:cNvPr>
              <p:cNvSpPr>
                <a:spLocks/>
              </p:cNvSpPr>
              <p:nvPr/>
            </p:nvSpPr>
            <p:spPr bwMode="auto">
              <a:xfrm>
                <a:off x="868438" y="2066347"/>
                <a:ext cx="70200" cy="47796"/>
              </a:xfrm>
              <a:custGeom>
                <a:avLst/>
                <a:gdLst>
                  <a:gd name="T0" fmla="*/ 38 w 47"/>
                  <a:gd name="T1" fmla="*/ 0 h 32"/>
                  <a:gd name="T2" fmla="*/ 0 w 47"/>
                  <a:gd name="T3" fmla="*/ 0 h 32"/>
                  <a:gd name="T4" fmla="*/ 0 w 47"/>
                  <a:gd name="T5" fmla="*/ 32 h 32"/>
                  <a:gd name="T6" fmla="*/ 47 w 47"/>
                  <a:gd name="T7" fmla="*/ 32 h 32"/>
                  <a:gd name="T8" fmla="*/ 38 w 47"/>
                  <a:gd name="T9" fmla="*/ 0 h 32"/>
                </a:gdLst>
                <a:ahLst/>
                <a:cxnLst>
                  <a:cxn ang="0">
                    <a:pos x="T0" y="T1"/>
                  </a:cxn>
                  <a:cxn ang="0">
                    <a:pos x="T2" y="T3"/>
                  </a:cxn>
                  <a:cxn ang="0">
                    <a:pos x="T4" y="T5"/>
                  </a:cxn>
                  <a:cxn ang="0">
                    <a:pos x="T6" y="T7"/>
                  </a:cxn>
                  <a:cxn ang="0">
                    <a:pos x="T8" y="T9"/>
                  </a:cxn>
                </a:cxnLst>
                <a:rect l="0" t="0" r="r" b="b"/>
                <a:pathLst>
                  <a:path w="47" h="32">
                    <a:moveTo>
                      <a:pt x="38" y="0"/>
                    </a:moveTo>
                    <a:lnTo>
                      <a:pt x="0" y="0"/>
                    </a:lnTo>
                    <a:lnTo>
                      <a:pt x="0" y="32"/>
                    </a:lnTo>
                    <a:lnTo>
                      <a:pt x="47" y="32"/>
                    </a:lnTo>
                    <a:lnTo>
                      <a:pt x="3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dirty="0">
                  <a:latin typeface="Calibri" panose="020F0502020204030204" pitchFamily="34" charset="0"/>
                  <a:cs typeface="Calibri" panose="020F0502020204030204" pitchFamily="34" charset="0"/>
                </a:endParaRPr>
              </a:p>
            </p:txBody>
          </p:sp>
          <p:sp>
            <p:nvSpPr>
              <p:cNvPr id="51" name="Freeform 8">
                <a:extLst>
                  <a:ext uri="{FF2B5EF4-FFF2-40B4-BE49-F238E27FC236}">
                    <a16:creationId xmlns:a16="http://schemas.microsoft.com/office/drawing/2014/main" id="{A074477F-91D3-55D6-7410-85FE469385DD}"/>
                  </a:ext>
                </a:extLst>
              </p:cNvPr>
              <p:cNvSpPr>
                <a:spLocks/>
              </p:cNvSpPr>
              <p:nvPr/>
            </p:nvSpPr>
            <p:spPr bwMode="auto">
              <a:xfrm>
                <a:off x="941625" y="2066347"/>
                <a:ext cx="68706" cy="47796"/>
              </a:xfrm>
              <a:custGeom>
                <a:avLst/>
                <a:gdLst>
                  <a:gd name="T0" fmla="*/ 4 w 23"/>
                  <a:gd name="T1" fmla="*/ 16 h 16"/>
                  <a:gd name="T2" fmla="*/ 23 w 23"/>
                  <a:gd name="T3" fmla="*/ 16 h 16"/>
                  <a:gd name="T4" fmla="*/ 16 w 23"/>
                  <a:gd name="T5" fmla="*/ 1 h 16"/>
                  <a:gd name="T6" fmla="*/ 14 w 23"/>
                  <a:gd name="T7" fmla="*/ 0 h 16"/>
                  <a:gd name="T8" fmla="*/ 0 w 23"/>
                  <a:gd name="T9" fmla="*/ 0 h 16"/>
                  <a:gd name="T10" fmla="*/ 4 w 23"/>
                  <a:gd name="T11" fmla="*/ 16 h 16"/>
                </a:gdLst>
                <a:ahLst/>
                <a:cxnLst>
                  <a:cxn ang="0">
                    <a:pos x="T0" y="T1"/>
                  </a:cxn>
                  <a:cxn ang="0">
                    <a:pos x="T2" y="T3"/>
                  </a:cxn>
                  <a:cxn ang="0">
                    <a:pos x="T4" y="T5"/>
                  </a:cxn>
                  <a:cxn ang="0">
                    <a:pos x="T6" y="T7"/>
                  </a:cxn>
                  <a:cxn ang="0">
                    <a:pos x="T8" y="T9"/>
                  </a:cxn>
                  <a:cxn ang="0">
                    <a:pos x="T10" y="T11"/>
                  </a:cxn>
                </a:cxnLst>
                <a:rect l="0" t="0" r="r" b="b"/>
                <a:pathLst>
                  <a:path w="23" h="16">
                    <a:moveTo>
                      <a:pt x="4" y="16"/>
                    </a:moveTo>
                    <a:cubicBezTo>
                      <a:pt x="23" y="16"/>
                      <a:pt x="23" y="16"/>
                      <a:pt x="23" y="16"/>
                    </a:cubicBezTo>
                    <a:cubicBezTo>
                      <a:pt x="16" y="1"/>
                      <a:pt x="16" y="1"/>
                      <a:pt x="16" y="1"/>
                    </a:cubicBezTo>
                    <a:cubicBezTo>
                      <a:pt x="15" y="0"/>
                      <a:pt x="15" y="0"/>
                      <a:pt x="14" y="0"/>
                    </a:cubicBezTo>
                    <a:cubicBezTo>
                      <a:pt x="0" y="0"/>
                      <a:pt x="0" y="0"/>
                      <a:pt x="0" y="0"/>
                    </a:cubicBezTo>
                    <a:lnTo>
                      <a:pt x="4"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dirty="0">
                  <a:latin typeface="Calibri" panose="020F0502020204030204" pitchFamily="34" charset="0"/>
                  <a:cs typeface="Calibri" panose="020F0502020204030204" pitchFamily="34" charset="0"/>
                </a:endParaRPr>
              </a:p>
            </p:txBody>
          </p:sp>
          <p:sp>
            <p:nvSpPr>
              <p:cNvPr id="52" name="Freeform 9">
                <a:extLst>
                  <a:ext uri="{FF2B5EF4-FFF2-40B4-BE49-F238E27FC236}">
                    <a16:creationId xmlns:a16="http://schemas.microsoft.com/office/drawing/2014/main" id="{5F82826C-C3AA-9046-A17D-CF9BC0A838FD}"/>
                  </a:ext>
                </a:extLst>
              </p:cNvPr>
              <p:cNvSpPr>
                <a:spLocks/>
              </p:cNvSpPr>
              <p:nvPr/>
            </p:nvSpPr>
            <p:spPr bwMode="auto">
              <a:xfrm>
                <a:off x="868438" y="2126091"/>
                <a:ext cx="73187" cy="70200"/>
              </a:xfrm>
              <a:custGeom>
                <a:avLst/>
                <a:gdLst>
                  <a:gd name="T0" fmla="*/ 24 w 24"/>
                  <a:gd name="T1" fmla="*/ 0 h 23"/>
                  <a:gd name="T2" fmla="*/ 0 w 24"/>
                  <a:gd name="T3" fmla="*/ 0 h 23"/>
                  <a:gd name="T4" fmla="*/ 0 w 24"/>
                  <a:gd name="T5" fmla="*/ 17 h 23"/>
                  <a:gd name="T6" fmla="*/ 24 w 24"/>
                  <a:gd name="T7" fmla="*/ 15 h 23"/>
                  <a:gd name="T8" fmla="*/ 24 w 24"/>
                  <a:gd name="T9" fmla="*/ 0 h 23"/>
                </a:gdLst>
                <a:ahLst/>
                <a:cxnLst>
                  <a:cxn ang="0">
                    <a:pos x="T0" y="T1"/>
                  </a:cxn>
                  <a:cxn ang="0">
                    <a:pos x="T2" y="T3"/>
                  </a:cxn>
                  <a:cxn ang="0">
                    <a:pos x="T4" y="T5"/>
                  </a:cxn>
                  <a:cxn ang="0">
                    <a:pos x="T6" y="T7"/>
                  </a:cxn>
                  <a:cxn ang="0">
                    <a:pos x="T8" y="T9"/>
                  </a:cxn>
                </a:cxnLst>
                <a:rect l="0" t="0" r="r" b="b"/>
                <a:pathLst>
                  <a:path w="24" h="23">
                    <a:moveTo>
                      <a:pt x="24" y="0"/>
                    </a:moveTo>
                    <a:cubicBezTo>
                      <a:pt x="0" y="0"/>
                      <a:pt x="0" y="0"/>
                      <a:pt x="0" y="0"/>
                    </a:cubicBezTo>
                    <a:cubicBezTo>
                      <a:pt x="0" y="17"/>
                      <a:pt x="0" y="17"/>
                      <a:pt x="0" y="17"/>
                    </a:cubicBezTo>
                    <a:cubicBezTo>
                      <a:pt x="4" y="20"/>
                      <a:pt x="15" y="23"/>
                      <a:pt x="24" y="15"/>
                    </a:cubicBezTo>
                    <a:lnTo>
                      <a:pt x="2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dirty="0">
                  <a:latin typeface="Calibri" panose="020F0502020204030204" pitchFamily="34" charset="0"/>
                  <a:cs typeface="Calibri" panose="020F0502020204030204" pitchFamily="34" charset="0"/>
                </a:endParaRPr>
              </a:p>
            </p:txBody>
          </p:sp>
          <p:sp>
            <p:nvSpPr>
              <p:cNvPr id="53" name="Freeform 10">
                <a:extLst>
                  <a:ext uri="{FF2B5EF4-FFF2-40B4-BE49-F238E27FC236}">
                    <a16:creationId xmlns:a16="http://schemas.microsoft.com/office/drawing/2014/main" id="{8128B338-4722-2E2F-F4BF-1EF94F475286}"/>
                  </a:ext>
                </a:extLst>
              </p:cNvPr>
              <p:cNvSpPr>
                <a:spLocks/>
              </p:cNvSpPr>
              <p:nvPr/>
            </p:nvSpPr>
            <p:spPr bwMode="auto">
              <a:xfrm>
                <a:off x="723557" y="2126091"/>
                <a:ext cx="59745" cy="58251"/>
              </a:xfrm>
              <a:custGeom>
                <a:avLst/>
                <a:gdLst>
                  <a:gd name="T0" fmla="*/ 20 w 20"/>
                  <a:gd name="T1" fmla="*/ 0 h 19"/>
                  <a:gd name="T2" fmla="*/ 0 w 20"/>
                  <a:gd name="T3" fmla="*/ 0 h 19"/>
                  <a:gd name="T4" fmla="*/ 0 w 20"/>
                  <a:gd name="T5" fmla="*/ 2 h 19"/>
                  <a:gd name="T6" fmla="*/ 20 w 20"/>
                  <a:gd name="T7" fmla="*/ 14 h 19"/>
                  <a:gd name="T8" fmla="*/ 20 w 20"/>
                  <a:gd name="T9" fmla="*/ 0 h 19"/>
                </a:gdLst>
                <a:ahLst/>
                <a:cxnLst>
                  <a:cxn ang="0">
                    <a:pos x="T0" y="T1"/>
                  </a:cxn>
                  <a:cxn ang="0">
                    <a:pos x="T2" y="T3"/>
                  </a:cxn>
                  <a:cxn ang="0">
                    <a:pos x="T4" y="T5"/>
                  </a:cxn>
                  <a:cxn ang="0">
                    <a:pos x="T6" y="T7"/>
                  </a:cxn>
                  <a:cxn ang="0">
                    <a:pos x="T8" y="T9"/>
                  </a:cxn>
                </a:cxnLst>
                <a:rect l="0" t="0" r="r" b="b"/>
                <a:pathLst>
                  <a:path w="20" h="19">
                    <a:moveTo>
                      <a:pt x="20" y="0"/>
                    </a:moveTo>
                    <a:cubicBezTo>
                      <a:pt x="0" y="0"/>
                      <a:pt x="0" y="0"/>
                      <a:pt x="0" y="0"/>
                    </a:cubicBezTo>
                    <a:cubicBezTo>
                      <a:pt x="0" y="2"/>
                      <a:pt x="0" y="2"/>
                      <a:pt x="0" y="2"/>
                    </a:cubicBezTo>
                    <a:cubicBezTo>
                      <a:pt x="0" y="12"/>
                      <a:pt x="11" y="19"/>
                      <a:pt x="20" y="14"/>
                    </a:cubicBezTo>
                    <a:lnTo>
                      <a:pt x="2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dirty="0">
                  <a:latin typeface="Calibri" panose="020F0502020204030204" pitchFamily="34" charset="0"/>
                  <a:cs typeface="Calibri" panose="020F0502020204030204" pitchFamily="34" charset="0"/>
                </a:endParaRPr>
              </a:p>
            </p:txBody>
          </p:sp>
          <p:sp>
            <p:nvSpPr>
              <p:cNvPr id="54" name="Freeform 11">
                <a:extLst>
                  <a:ext uri="{FF2B5EF4-FFF2-40B4-BE49-F238E27FC236}">
                    <a16:creationId xmlns:a16="http://schemas.microsoft.com/office/drawing/2014/main" id="{16C1A8D1-23AE-DF20-D5BC-80358412BB27}"/>
                  </a:ext>
                </a:extLst>
              </p:cNvPr>
              <p:cNvSpPr>
                <a:spLocks/>
              </p:cNvSpPr>
              <p:nvPr/>
            </p:nvSpPr>
            <p:spPr bwMode="auto">
              <a:xfrm>
                <a:off x="953573" y="2126091"/>
                <a:ext cx="59745" cy="58251"/>
              </a:xfrm>
              <a:custGeom>
                <a:avLst/>
                <a:gdLst>
                  <a:gd name="T0" fmla="*/ 0 w 20"/>
                  <a:gd name="T1" fmla="*/ 0 h 19"/>
                  <a:gd name="T2" fmla="*/ 0 w 20"/>
                  <a:gd name="T3" fmla="*/ 14 h 19"/>
                  <a:gd name="T4" fmla="*/ 20 w 20"/>
                  <a:gd name="T5" fmla="*/ 2 h 19"/>
                  <a:gd name="T6" fmla="*/ 20 w 20"/>
                  <a:gd name="T7" fmla="*/ 0 h 19"/>
                  <a:gd name="T8" fmla="*/ 0 w 20"/>
                  <a:gd name="T9" fmla="*/ 0 h 19"/>
                </a:gdLst>
                <a:ahLst/>
                <a:cxnLst>
                  <a:cxn ang="0">
                    <a:pos x="T0" y="T1"/>
                  </a:cxn>
                  <a:cxn ang="0">
                    <a:pos x="T2" y="T3"/>
                  </a:cxn>
                  <a:cxn ang="0">
                    <a:pos x="T4" y="T5"/>
                  </a:cxn>
                  <a:cxn ang="0">
                    <a:pos x="T6" y="T7"/>
                  </a:cxn>
                  <a:cxn ang="0">
                    <a:pos x="T8" y="T9"/>
                  </a:cxn>
                </a:cxnLst>
                <a:rect l="0" t="0" r="r" b="b"/>
                <a:pathLst>
                  <a:path w="20" h="19">
                    <a:moveTo>
                      <a:pt x="0" y="0"/>
                    </a:moveTo>
                    <a:cubicBezTo>
                      <a:pt x="0" y="14"/>
                      <a:pt x="0" y="14"/>
                      <a:pt x="0" y="14"/>
                    </a:cubicBezTo>
                    <a:cubicBezTo>
                      <a:pt x="8" y="19"/>
                      <a:pt x="20" y="13"/>
                      <a:pt x="20" y="2"/>
                    </a:cubicBezTo>
                    <a:cubicBezTo>
                      <a:pt x="20" y="0"/>
                      <a:pt x="20" y="0"/>
                      <a:pt x="20" y="0"/>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dirty="0">
                  <a:latin typeface="Calibri" panose="020F0502020204030204" pitchFamily="34" charset="0"/>
                  <a:cs typeface="Calibri" panose="020F0502020204030204" pitchFamily="34" charset="0"/>
                </a:endParaRPr>
              </a:p>
            </p:txBody>
          </p:sp>
          <p:sp>
            <p:nvSpPr>
              <p:cNvPr id="55" name="Freeform 12">
                <a:extLst>
                  <a:ext uri="{FF2B5EF4-FFF2-40B4-BE49-F238E27FC236}">
                    <a16:creationId xmlns:a16="http://schemas.microsoft.com/office/drawing/2014/main" id="{239A4582-1D36-6A66-7CF1-78D167CBDD0A}"/>
                  </a:ext>
                </a:extLst>
              </p:cNvPr>
              <p:cNvSpPr>
                <a:spLocks/>
              </p:cNvSpPr>
              <p:nvPr/>
            </p:nvSpPr>
            <p:spPr bwMode="auto">
              <a:xfrm>
                <a:off x="796744" y="2126091"/>
                <a:ext cx="59745" cy="67213"/>
              </a:xfrm>
              <a:custGeom>
                <a:avLst/>
                <a:gdLst>
                  <a:gd name="T0" fmla="*/ 20 w 20"/>
                  <a:gd name="T1" fmla="*/ 0 h 22"/>
                  <a:gd name="T2" fmla="*/ 0 w 20"/>
                  <a:gd name="T3" fmla="*/ 0 h 22"/>
                  <a:gd name="T4" fmla="*/ 0 w 20"/>
                  <a:gd name="T5" fmla="*/ 15 h 22"/>
                  <a:gd name="T6" fmla="*/ 20 w 20"/>
                  <a:gd name="T7" fmla="*/ 17 h 22"/>
                  <a:gd name="T8" fmla="*/ 20 w 20"/>
                  <a:gd name="T9" fmla="*/ 0 h 22"/>
                </a:gdLst>
                <a:ahLst/>
                <a:cxnLst>
                  <a:cxn ang="0">
                    <a:pos x="T0" y="T1"/>
                  </a:cxn>
                  <a:cxn ang="0">
                    <a:pos x="T2" y="T3"/>
                  </a:cxn>
                  <a:cxn ang="0">
                    <a:pos x="T4" y="T5"/>
                  </a:cxn>
                  <a:cxn ang="0">
                    <a:pos x="T6" y="T7"/>
                  </a:cxn>
                  <a:cxn ang="0">
                    <a:pos x="T8" y="T9"/>
                  </a:cxn>
                </a:cxnLst>
                <a:rect l="0" t="0" r="r" b="b"/>
                <a:pathLst>
                  <a:path w="20" h="22">
                    <a:moveTo>
                      <a:pt x="20" y="0"/>
                    </a:moveTo>
                    <a:cubicBezTo>
                      <a:pt x="0" y="0"/>
                      <a:pt x="0" y="0"/>
                      <a:pt x="0" y="0"/>
                    </a:cubicBezTo>
                    <a:cubicBezTo>
                      <a:pt x="0" y="15"/>
                      <a:pt x="0" y="15"/>
                      <a:pt x="0" y="15"/>
                    </a:cubicBezTo>
                    <a:cubicBezTo>
                      <a:pt x="6" y="20"/>
                      <a:pt x="13" y="22"/>
                      <a:pt x="20" y="17"/>
                    </a:cubicBezTo>
                    <a:lnTo>
                      <a:pt x="2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dirty="0">
                  <a:latin typeface="Calibri" panose="020F0502020204030204" pitchFamily="34" charset="0"/>
                  <a:cs typeface="Calibri" panose="020F0502020204030204" pitchFamily="34" charset="0"/>
                </a:endParaRPr>
              </a:p>
            </p:txBody>
          </p:sp>
          <p:sp>
            <p:nvSpPr>
              <p:cNvPr id="56" name="Oval 13">
                <a:extLst>
                  <a:ext uri="{FF2B5EF4-FFF2-40B4-BE49-F238E27FC236}">
                    <a16:creationId xmlns:a16="http://schemas.microsoft.com/office/drawing/2014/main" id="{AFE5E274-7D9C-6BE0-19D1-B89E3D27F181}"/>
                  </a:ext>
                </a:extLst>
              </p:cNvPr>
              <p:cNvSpPr>
                <a:spLocks noChangeArrowheads="1"/>
              </p:cNvSpPr>
              <p:nvPr/>
            </p:nvSpPr>
            <p:spPr bwMode="auto">
              <a:xfrm>
                <a:off x="928182" y="2259023"/>
                <a:ext cx="13443" cy="1344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dirty="0">
                  <a:latin typeface="Calibri" panose="020F0502020204030204" pitchFamily="34" charset="0"/>
                  <a:cs typeface="Calibri" panose="020F0502020204030204" pitchFamily="34" charset="0"/>
                </a:endParaRPr>
              </a:p>
            </p:txBody>
          </p:sp>
          <p:sp>
            <p:nvSpPr>
              <p:cNvPr id="57" name="Freeform 14">
                <a:extLst>
                  <a:ext uri="{FF2B5EF4-FFF2-40B4-BE49-F238E27FC236}">
                    <a16:creationId xmlns:a16="http://schemas.microsoft.com/office/drawing/2014/main" id="{967FE9B3-8B19-A9FE-4690-34DCD0B4D14B}"/>
                  </a:ext>
                </a:extLst>
              </p:cNvPr>
              <p:cNvSpPr>
                <a:spLocks noEditPoints="1"/>
              </p:cNvSpPr>
              <p:nvPr/>
            </p:nvSpPr>
            <p:spPr bwMode="auto">
              <a:xfrm>
                <a:off x="747455" y="2181355"/>
                <a:ext cx="241965" cy="138906"/>
              </a:xfrm>
              <a:custGeom>
                <a:avLst/>
                <a:gdLst>
                  <a:gd name="T0" fmla="*/ 67 w 80"/>
                  <a:gd name="T1" fmla="*/ 0 h 46"/>
                  <a:gd name="T2" fmla="*/ 38 w 80"/>
                  <a:gd name="T3" fmla="*/ 2 h 46"/>
                  <a:gd name="T4" fmla="*/ 13 w 80"/>
                  <a:gd name="T5" fmla="*/ 0 h 46"/>
                  <a:gd name="T6" fmla="*/ 0 w 80"/>
                  <a:gd name="T7" fmla="*/ 1 h 46"/>
                  <a:gd name="T8" fmla="*/ 0 w 80"/>
                  <a:gd name="T9" fmla="*/ 44 h 46"/>
                  <a:gd name="T10" fmla="*/ 2 w 80"/>
                  <a:gd name="T11" fmla="*/ 46 h 46"/>
                  <a:gd name="T12" fmla="*/ 78 w 80"/>
                  <a:gd name="T13" fmla="*/ 46 h 46"/>
                  <a:gd name="T14" fmla="*/ 80 w 80"/>
                  <a:gd name="T15" fmla="*/ 44 h 46"/>
                  <a:gd name="T16" fmla="*/ 80 w 80"/>
                  <a:gd name="T17" fmla="*/ 1 h 46"/>
                  <a:gd name="T18" fmla="*/ 67 w 80"/>
                  <a:gd name="T19" fmla="*/ 0 h 46"/>
                  <a:gd name="T20" fmla="*/ 40 w 80"/>
                  <a:gd name="T21" fmla="*/ 28 h 46"/>
                  <a:gd name="T22" fmla="*/ 38 w 80"/>
                  <a:gd name="T23" fmla="*/ 30 h 46"/>
                  <a:gd name="T24" fmla="*/ 14 w 80"/>
                  <a:gd name="T25" fmla="*/ 30 h 46"/>
                  <a:gd name="T26" fmla="*/ 12 w 80"/>
                  <a:gd name="T27" fmla="*/ 28 h 46"/>
                  <a:gd name="T28" fmla="*/ 12 w 80"/>
                  <a:gd name="T29" fmla="*/ 12 h 46"/>
                  <a:gd name="T30" fmla="*/ 14 w 80"/>
                  <a:gd name="T31" fmla="*/ 10 h 46"/>
                  <a:gd name="T32" fmla="*/ 38 w 80"/>
                  <a:gd name="T33" fmla="*/ 10 h 46"/>
                  <a:gd name="T34" fmla="*/ 40 w 80"/>
                  <a:gd name="T35" fmla="*/ 12 h 46"/>
                  <a:gd name="T36" fmla="*/ 40 w 80"/>
                  <a:gd name="T37" fmla="*/ 28 h 46"/>
                  <a:gd name="T38" fmla="*/ 68 w 80"/>
                  <a:gd name="T39" fmla="*/ 40 h 46"/>
                  <a:gd name="T40" fmla="*/ 66 w 80"/>
                  <a:gd name="T41" fmla="*/ 42 h 46"/>
                  <a:gd name="T42" fmla="*/ 54 w 80"/>
                  <a:gd name="T43" fmla="*/ 42 h 46"/>
                  <a:gd name="T44" fmla="*/ 52 w 80"/>
                  <a:gd name="T45" fmla="*/ 40 h 46"/>
                  <a:gd name="T46" fmla="*/ 52 w 80"/>
                  <a:gd name="T47" fmla="*/ 12 h 46"/>
                  <a:gd name="T48" fmla="*/ 54 w 80"/>
                  <a:gd name="T49" fmla="*/ 10 h 46"/>
                  <a:gd name="T50" fmla="*/ 66 w 80"/>
                  <a:gd name="T51" fmla="*/ 10 h 46"/>
                  <a:gd name="T52" fmla="*/ 68 w 80"/>
                  <a:gd name="T53" fmla="*/ 12 h 46"/>
                  <a:gd name="T54" fmla="*/ 68 w 80"/>
                  <a:gd name="T55" fmla="*/ 4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0" h="46">
                    <a:moveTo>
                      <a:pt x="67" y="0"/>
                    </a:moveTo>
                    <a:cubicBezTo>
                      <a:pt x="57" y="9"/>
                      <a:pt x="44" y="6"/>
                      <a:pt x="38" y="2"/>
                    </a:cubicBezTo>
                    <a:cubicBezTo>
                      <a:pt x="29" y="8"/>
                      <a:pt x="20" y="6"/>
                      <a:pt x="13" y="0"/>
                    </a:cubicBezTo>
                    <a:cubicBezTo>
                      <a:pt x="9" y="2"/>
                      <a:pt x="5" y="3"/>
                      <a:pt x="0" y="1"/>
                    </a:cubicBezTo>
                    <a:cubicBezTo>
                      <a:pt x="0" y="44"/>
                      <a:pt x="0" y="44"/>
                      <a:pt x="0" y="44"/>
                    </a:cubicBezTo>
                    <a:cubicBezTo>
                      <a:pt x="0" y="45"/>
                      <a:pt x="1" y="46"/>
                      <a:pt x="2" y="46"/>
                    </a:cubicBezTo>
                    <a:cubicBezTo>
                      <a:pt x="78" y="46"/>
                      <a:pt x="78" y="46"/>
                      <a:pt x="78" y="46"/>
                    </a:cubicBezTo>
                    <a:cubicBezTo>
                      <a:pt x="79" y="46"/>
                      <a:pt x="80" y="45"/>
                      <a:pt x="80" y="44"/>
                    </a:cubicBezTo>
                    <a:cubicBezTo>
                      <a:pt x="80" y="1"/>
                      <a:pt x="80" y="1"/>
                      <a:pt x="80" y="1"/>
                    </a:cubicBezTo>
                    <a:cubicBezTo>
                      <a:pt x="75" y="3"/>
                      <a:pt x="71" y="2"/>
                      <a:pt x="67" y="0"/>
                    </a:cubicBezTo>
                    <a:close/>
                    <a:moveTo>
                      <a:pt x="40" y="28"/>
                    </a:moveTo>
                    <a:cubicBezTo>
                      <a:pt x="40" y="29"/>
                      <a:pt x="39" y="30"/>
                      <a:pt x="38" y="30"/>
                    </a:cubicBezTo>
                    <a:cubicBezTo>
                      <a:pt x="14" y="30"/>
                      <a:pt x="14" y="30"/>
                      <a:pt x="14" y="30"/>
                    </a:cubicBezTo>
                    <a:cubicBezTo>
                      <a:pt x="13" y="30"/>
                      <a:pt x="12" y="29"/>
                      <a:pt x="12" y="28"/>
                    </a:cubicBezTo>
                    <a:cubicBezTo>
                      <a:pt x="12" y="12"/>
                      <a:pt x="12" y="12"/>
                      <a:pt x="12" y="12"/>
                    </a:cubicBezTo>
                    <a:cubicBezTo>
                      <a:pt x="12" y="11"/>
                      <a:pt x="13" y="10"/>
                      <a:pt x="14" y="10"/>
                    </a:cubicBezTo>
                    <a:cubicBezTo>
                      <a:pt x="38" y="10"/>
                      <a:pt x="38" y="10"/>
                      <a:pt x="38" y="10"/>
                    </a:cubicBezTo>
                    <a:cubicBezTo>
                      <a:pt x="39" y="10"/>
                      <a:pt x="40" y="11"/>
                      <a:pt x="40" y="12"/>
                    </a:cubicBezTo>
                    <a:lnTo>
                      <a:pt x="40" y="28"/>
                    </a:lnTo>
                    <a:close/>
                    <a:moveTo>
                      <a:pt x="68" y="40"/>
                    </a:moveTo>
                    <a:cubicBezTo>
                      <a:pt x="68" y="41"/>
                      <a:pt x="67" y="42"/>
                      <a:pt x="66" y="42"/>
                    </a:cubicBezTo>
                    <a:cubicBezTo>
                      <a:pt x="54" y="42"/>
                      <a:pt x="54" y="42"/>
                      <a:pt x="54" y="42"/>
                    </a:cubicBezTo>
                    <a:cubicBezTo>
                      <a:pt x="53" y="42"/>
                      <a:pt x="52" y="41"/>
                      <a:pt x="52" y="40"/>
                    </a:cubicBezTo>
                    <a:cubicBezTo>
                      <a:pt x="52" y="12"/>
                      <a:pt x="52" y="12"/>
                      <a:pt x="52" y="12"/>
                    </a:cubicBezTo>
                    <a:cubicBezTo>
                      <a:pt x="52" y="11"/>
                      <a:pt x="53" y="10"/>
                      <a:pt x="54" y="10"/>
                    </a:cubicBezTo>
                    <a:cubicBezTo>
                      <a:pt x="66" y="10"/>
                      <a:pt x="66" y="10"/>
                      <a:pt x="66" y="10"/>
                    </a:cubicBezTo>
                    <a:cubicBezTo>
                      <a:pt x="67" y="10"/>
                      <a:pt x="68" y="11"/>
                      <a:pt x="68" y="12"/>
                    </a:cubicBezTo>
                    <a:lnTo>
                      <a:pt x="68" y="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dirty="0">
                  <a:latin typeface="Calibri" panose="020F0502020204030204" pitchFamily="34" charset="0"/>
                  <a:cs typeface="Calibri" panose="020F0502020204030204" pitchFamily="34" charset="0"/>
                </a:endParaRPr>
              </a:p>
            </p:txBody>
          </p:sp>
        </p:grpSp>
        <p:grpSp>
          <p:nvGrpSpPr>
            <p:cNvPr id="104" name="Group 103">
              <a:extLst>
                <a:ext uri="{FF2B5EF4-FFF2-40B4-BE49-F238E27FC236}">
                  <a16:creationId xmlns:a16="http://schemas.microsoft.com/office/drawing/2014/main" id="{37151B8C-2D00-2E61-A061-FE243E832D2F}"/>
                </a:ext>
              </a:extLst>
            </p:cNvPr>
            <p:cNvGrpSpPr/>
            <p:nvPr/>
          </p:nvGrpSpPr>
          <p:grpSpPr>
            <a:xfrm>
              <a:off x="2553403" y="2064853"/>
              <a:ext cx="262876" cy="262876"/>
              <a:chOff x="2576362" y="2064853"/>
              <a:chExt cx="262876" cy="262876"/>
            </a:xfrm>
            <a:solidFill>
              <a:schemeClr val="bg1"/>
            </a:solidFill>
          </p:grpSpPr>
          <p:sp>
            <p:nvSpPr>
              <p:cNvPr id="59" name="Freeform 18">
                <a:extLst>
                  <a:ext uri="{FF2B5EF4-FFF2-40B4-BE49-F238E27FC236}">
                    <a16:creationId xmlns:a16="http://schemas.microsoft.com/office/drawing/2014/main" id="{69B9663B-274E-FA14-A079-F1904D3BCD62}"/>
                  </a:ext>
                </a:extLst>
              </p:cNvPr>
              <p:cNvSpPr>
                <a:spLocks noEditPoints="1"/>
              </p:cNvSpPr>
              <p:nvPr/>
            </p:nvSpPr>
            <p:spPr bwMode="auto">
              <a:xfrm>
                <a:off x="2697345" y="2185836"/>
                <a:ext cx="141893" cy="141893"/>
              </a:xfrm>
              <a:custGeom>
                <a:avLst/>
                <a:gdLst>
                  <a:gd name="T0" fmla="*/ 26 w 52"/>
                  <a:gd name="T1" fmla="*/ 0 h 52"/>
                  <a:gd name="T2" fmla="*/ 0 w 52"/>
                  <a:gd name="T3" fmla="*/ 26 h 52"/>
                  <a:gd name="T4" fmla="*/ 26 w 52"/>
                  <a:gd name="T5" fmla="*/ 52 h 52"/>
                  <a:gd name="T6" fmla="*/ 52 w 52"/>
                  <a:gd name="T7" fmla="*/ 26 h 52"/>
                  <a:gd name="T8" fmla="*/ 26 w 52"/>
                  <a:gd name="T9" fmla="*/ 0 h 52"/>
                  <a:gd name="T10" fmla="*/ 42 w 52"/>
                  <a:gd name="T11" fmla="*/ 20 h 52"/>
                  <a:gd name="T12" fmla="*/ 26 w 52"/>
                  <a:gd name="T13" fmla="*/ 37 h 52"/>
                  <a:gd name="T14" fmla="*/ 23 w 52"/>
                  <a:gd name="T15" fmla="*/ 37 h 52"/>
                  <a:gd name="T16" fmla="*/ 11 w 52"/>
                  <a:gd name="T17" fmla="*/ 26 h 52"/>
                  <a:gd name="T18" fmla="*/ 11 w 52"/>
                  <a:gd name="T19" fmla="*/ 23 h 52"/>
                  <a:gd name="T20" fmla="*/ 14 w 52"/>
                  <a:gd name="T21" fmla="*/ 23 h 52"/>
                  <a:gd name="T22" fmla="*/ 24 w 52"/>
                  <a:gd name="T23" fmla="*/ 33 h 52"/>
                  <a:gd name="T24" fmla="*/ 39 w 52"/>
                  <a:gd name="T25" fmla="*/ 17 h 52"/>
                  <a:gd name="T26" fmla="*/ 42 w 52"/>
                  <a:gd name="T27" fmla="*/ 17 h 52"/>
                  <a:gd name="T28" fmla="*/ 42 w 52"/>
                  <a:gd name="T29" fmla="*/ 2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2" h="52">
                    <a:moveTo>
                      <a:pt x="26" y="0"/>
                    </a:moveTo>
                    <a:cubicBezTo>
                      <a:pt x="12" y="0"/>
                      <a:pt x="0" y="12"/>
                      <a:pt x="0" y="26"/>
                    </a:cubicBezTo>
                    <a:cubicBezTo>
                      <a:pt x="0" y="40"/>
                      <a:pt x="12" y="52"/>
                      <a:pt x="26" y="52"/>
                    </a:cubicBezTo>
                    <a:cubicBezTo>
                      <a:pt x="40" y="52"/>
                      <a:pt x="52" y="40"/>
                      <a:pt x="52" y="26"/>
                    </a:cubicBezTo>
                    <a:cubicBezTo>
                      <a:pt x="52" y="12"/>
                      <a:pt x="40" y="0"/>
                      <a:pt x="26" y="0"/>
                    </a:cubicBezTo>
                    <a:close/>
                    <a:moveTo>
                      <a:pt x="42" y="20"/>
                    </a:moveTo>
                    <a:cubicBezTo>
                      <a:pt x="26" y="37"/>
                      <a:pt x="26" y="37"/>
                      <a:pt x="26" y="37"/>
                    </a:cubicBezTo>
                    <a:cubicBezTo>
                      <a:pt x="25" y="38"/>
                      <a:pt x="24" y="38"/>
                      <a:pt x="23" y="37"/>
                    </a:cubicBezTo>
                    <a:cubicBezTo>
                      <a:pt x="11" y="26"/>
                      <a:pt x="11" y="26"/>
                      <a:pt x="11" y="26"/>
                    </a:cubicBezTo>
                    <a:cubicBezTo>
                      <a:pt x="11" y="25"/>
                      <a:pt x="11" y="24"/>
                      <a:pt x="11" y="23"/>
                    </a:cubicBezTo>
                    <a:cubicBezTo>
                      <a:pt x="12" y="22"/>
                      <a:pt x="13" y="22"/>
                      <a:pt x="14" y="23"/>
                    </a:cubicBezTo>
                    <a:cubicBezTo>
                      <a:pt x="24" y="33"/>
                      <a:pt x="24" y="33"/>
                      <a:pt x="24" y="33"/>
                    </a:cubicBezTo>
                    <a:cubicBezTo>
                      <a:pt x="39" y="17"/>
                      <a:pt x="39" y="17"/>
                      <a:pt x="39" y="17"/>
                    </a:cubicBezTo>
                    <a:cubicBezTo>
                      <a:pt x="40" y="16"/>
                      <a:pt x="41" y="16"/>
                      <a:pt x="42" y="17"/>
                    </a:cubicBezTo>
                    <a:cubicBezTo>
                      <a:pt x="43" y="18"/>
                      <a:pt x="43" y="19"/>
                      <a:pt x="42"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dirty="0">
                  <a:latin typeface="Calibri" panose="020F0502020204030204" pitchFamily="34" charset="0"/>
                  <a:cs typeface="Calibri" panose="020F0502020204030204" pitchFamily="34" charset="0"/>
                </a:endParaRPr>
              </a:p>
            </p:txBody>
          </p:sp>
          <p:sp>
            <p:nvSpPr>
              <p:cNvPr id="60" name="Freeform 19">
                <a:extLst>
                  <a:ext uri="{FF2B5EF4-FFF2-40B4-BE49-F238E27FC236}">
                    <a16:creationId xmlns:a16="http://schemas.microsoft.com/office/drawing/2014/main" id="{B47A95C0-9AAF-09AA-2DB8-A9EB06DDD447}"/>
                  </a:ext>
                </a:extLst>
              </p:cNvPr>
              <p:cNvSpPr>
                <a:spLocks/>
              </p:cNvSpPr>
              <p:nvPr/>
            </p:nvSpPr>
            <p:spPr bwMode="auto">
              <a:xfrm>
                <a:off x="2576362" y="2182848"/>
                <a:ext cx="123970" cy="68706"/>
              </a:xfrm>
              <a:custGeom>
                <a:avLst/>
                <a:gdLst>
                  <a:gd name="T0" fmla="*/ 40 w 45"/>
                  <a:gd name="T1" fmla="*/ 25 h 25"/>
                  <a:gd name="T2" fmla="*/ 40 w 45"/>
                  <a:gd name="T3" fmla="*/ 25 h 25"/>
                  <a:gd name="T4" fmla="*/ 45 w 45"/>
                  <a:gd name="T5" fmla="*/ 11 h 25"/>
                  <a:gd name="T6" fmla="*/ 0 w 45"/>
                  <a:gd name="T7" fmla="*/ 0 h 25"/>
                  <a:gd name="T8" fmla="*/ 0 w 45"/>
                  <a:gd name="T9" fmla="*/ 11 h 25"/>
                  <a:gd name="T10" fmla="*/ 40 w 45"/>
                  <a:gd name="T11" fmla="*/ 25 h 25"/>
                </a:gdLst>
                <a:ahLst/>
                <a:cxnLst>
                  <a:cxn ang="0">
                    <a:pos x="T0" y="T1"/>
                  </a:cxn>
                  <a:cxn ang="0">
                    <a:pos x="T2" y="T3"/>
                  </a:cxn>
                  <a:cxn ang="0">
                    <a:pos x="T4" y="T5"/>
                  </a:cxn>
                  <a:cxn ang="0">
                    <a:pos x="T6" y="T7"/>
                  </a:cxn>
                  <a:cxn ang="0">
                    <a:pos x="T8" y="T9"/>
                  </a:cxn>
                  <a:cxn ang="0">
                    <a:pos x="T10" y="T11"/>
                  </a:cxn>
                </a:cxnLst>
                <a:rect l="0" t="0" r="r" b="b"/>
                <a:pathLst>
                  <a:path w="45" h="25">
                    <a:moveTo>
                      <a:pt x="40" y="25"/>
                    </a:moveTo>
                    <a:cubicBezTo>
                      <a:pt x="40" y="25"/>
                      <a:pt x="40" y="25"/>
                      <a:pt x="40" y="25"/>
                    </a:cubicBezTo>
                    <a:cubicBezTo>
                      <a:pt x="40" y="20"/>
                      <a:pt x="42" y="15"/>
                      <a:pt x="45" y="11"/>
                    </a:cubicBezTo>
                    <a:cubicBezTo>
                      <a:pt x="27" y="12"/>
                      <a:pt x="8" y="7"/>
                      <a:pt x="0" y="0"/>
                    </a:cubicBezTo>
                    <a:cubicBezTo>
                      <a:pt x="0" y="11"/>
                      <a:pt x="0" y="11"/>
                      <a:pt x="0" y="11"/>
                    </a:cubicBezTo>
                    <a:cubicBezTo>
                      <a:pt x="0" y="17"/>
                      <a:pt x="18" y="25"/>
                      <a:pt x="40"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dirty="0">
                  <a:latin typeface="Calibri" panose="020F0502020204030204" pitchFamily="34" charset="0"/>
                  <a:cs typeface="Calibri" panose="020F0502020204030204" pitchFamily="34" charset="0"/>
                </a:endParaRPr>
              </a:p>
            </p:txBody>
          </p:sp>
          <p:sp>
            <p:nvSpPr>
              <p:cNvPr id="61" name="Freeform 20">
                <a:extLst>
                  <a:ext uri="{FF2B5EF4-FFF2-40B4-BE49-F238E27FC236}">
                    <a16:creationId xmlns:a16="http://schemas.microsoft.com/office/drawing/2014/main" id="{662626A7-E299-8B7C-A70C-9EC8227D1DB1}"/>
                  </a:ext>
                </a:extLst>
              </p:cNvPr>
              <p:cNvSpPr>
                <a:spLocks/>
              </p:cNvSpPr>
              <p:nvPr/>
            </p:nvSpPr>
            <p:spPr bwMode="auto">
              <a:xfrm>
                <a:off x="2576362" y="2133559"/>
                <a:ext cx="219561" cy="73187"/>
              </a:xfrm>
              <a:custGeom>
                <a:avLst/>
                <a:gdLst>
                  <a:gd name="T0" fmla="*/ 48 w 80"/>
                  <a:gd name="T1" fmla="*/ 25 h 27"/>
                  <a:gd name="T2" fmla="*/ 78 w 80"/>
                  <a:gd name="T3" fmla="*/ 16 h 27"/>
                  <a:gd name="T4" fmla="*/ 80 w 80"/>
                  <a:gd name="T5" fmla="*/ 15 h 27"/>
                  <a:gd name="T6" fmla="*/ 80 w 80"/>
                  <a:gd name="T7" fmla="*/ 2 h 27"/>
                  <a:gd name="T8" fmla="*/ 40 w 80"/>
                  <a:gd name="T9" fmla="*/ 11 h 27"/>
                  <a:gd name="T10" fmla="*/ 0 w 80"/>
                  <a:gd name="T11" fmla="*/ 0 h 27"/>
                  <a:gd name="T12" fmla="*/ 0 w 80"/>
                  <a:gd name="T13" fmla="*/ 11 h 27"/>
                  <a:gd name="T14" fmla="*/ 48 w 80"/>
                  <a:gd name="T15" fmla="*/ 25 h 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0" h="27">
                    <a:moveTo>
                      <a:pt x="48" y="25"/>
                    </a:moveTo>
                    <a:cubicBezTo>
                      <a:pt x="56" y="17"/>
                      <a:pt x="67" y="13"/>
                      <a:pt x="78" y="16"/>
                    </a:cubicBezTo>
                    <a:cubicBezTo>
                      <a:pt x="79" y="16"/>
                      <a:pt x="79" y="15"/>
                      <a:pt x="80" y="15"/>
                    </a:cubicBezTo>
                    <a:cubicBezTo>
                      <a:pt x="80" y="2"/>
                      <a:pt x="80" y="2"/>
                      <a:pt x="80" y="2"/>
                    </a:cubicBezTo>
                    <a:cubicBezTo>
                      <a:pt x="71" y="7"/>
                      <a:pt x="55" y="11"/>
                      <a:pt x="40" y="11"/>
                    </a:cubicBezTo>
                    <a:cubicBezTo>
                      <a:pt x="24" y="11"/>
                      <a:pt x="7" y="7"/>
                      <a:pt x="0" y="0"/>
                    </a:cubicBezTo>
                    <a:cubicBezTo>
                      <a:pt x="0" y="11"/>
                      <a:pt x="0" y="11"/>
                      <a:pt x="0" y="11"/>
                    </a:cubicBezTo>
                    <a:cubicBezTo>
                      <a:pt x="0" y="18"/>
                      <a:pt x="22" y="27"/>
                      <a:pt x="48"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dirty="0">
                  <a:latin typeface="Calibri" panose="020F0502020204030204" pitchFamily="34" charset="0"/>
                  <a:cs typeface="Calibri" panose="020F0502020204030204" pitchFamily="34" charset="0"/>
                </a:endParaRPr>
              </a:p>
            </p:txBody>
          </p:sp>
          <p:sp>
            <p:nvSpPr>
              <p:cNvPr id="62" name="Freeform 21">
                <a:extLst>
                  <a:ext uri="{FF2B5EF4-FFF2-40B4-BE49-F238E27FC236}">
                    <a16:creationId xmlns:a16="http://schemas.microsoft.com/office/drawing/2014/main" id="{88673DD6-E232-C020-26AC-D928C711E85A}"/>
                  </a:ext>
                </a:extLst>
              </p:cNvPr>
              <p:cNvSpPr>
                <a:spLocks/>
              </p:cNvSpPr>
              <p:nvPr/>
            </p:nvSpPr>
            <p:spPr bwMode="auto">
              <a:xfrm>
                <a:off x="2576362" y="2064853"/>
                <a:ext cx="219561" cy="88123"/>
              </a:xfrm>
              <a:custGeom>
                <a:avLst/>
                <a:gdLst>
                  <a:gd name="T0" fmla="*/ 40 w 80"/>
                  <a:gd name="T1" fmla="*/ 32 h 32"/>
                  <a:gd name="T2" fmla="*/ 80 w 80"/>
                  <a:gd name="T3" fmla="*/ 22 h 32"/>
                  <a:gd name="T4" fmla="*/ 80 w 80"/>
                  <a:gd name="T5" fmla="*/ 18 h 32"/>
                  <a:gd name="T6" fmla="*/ 40 w 80"/>
                  <a:gd name="T7" fmla="*/ 0 h 32"/>
                  <a:gd name="T8" fmla="*/ 0 w 80"/>
                  <a:gd name="T9" fmla="*/ 18 h 32"/>
                  <a:gd name="T10" fmla="*/ 40 w 80"/>
                  <a:gd name="T11" fmla="*/ 32 h 32"/>
                </a:gdLst>
                <a:ahLst/>
                <a:cxnLst>
                  <a:cxn ang="0">
                    <a:pos x="T0" y="T1"/>
                  </a:cxn>
                  <a:cxn ang="0">
                    <a:pos x="T2" y="T3"/>
                  </a:cxn>
                  <a:cxn ang="0">
                    <a:pos x="T4" y="T5"/>
                  </a:cxn>
                  <a:cxn ang="0">
                    <a:pos x="T6" y="T7"/>
                  </a:cxn>
                  <a:cxn ang="0">
                    <a:pos x="T8" y="T9"/>
                  </a:cxn>
                  <a:cxn ang="0">
                    <a:pos x="T10" y="T11"/>
                  </a:cxn>
                </a:cxnLst>
                <a:rect l="0" t="0" r="r" b="b"/>
                <a:pathLst>
                  <a:path w="80" h="32">
                    <a:moveTo>
                      <a:pt x="40" y="32"/>
                    </a:moveTo>
                    <a:cubicBezTo>
                      <a:pt x="58" y="32"/>
                      <a:pt x="74" y="27"/>
                      <a:pt x="80" y="22"/>
                    </a:cubicBezTo>
                    <a:cubicBezTo>
                      <a:pt x="80" y="18"/>
                      <a:pt x="80" y="18"/>
                      <a:pt x="80" y="18"/>
                    </a:cubicBezTo>
                    <a:cubicBezTo>
                      <a:pt x="80" y="8"/>
                      <a:pt x="62" y="0"/>
                      <a:pt x="40" y="0"/>
                    </a:cubicBezTo>
                    <a:cubicBezTo>
                      <a:pt x="18" y="0"/>
                      <a:pt x="0" y="8"/>
                      <a:pt x="0" y="18"/>
                    </a:cubicBezTo>
                    <a:cubicBezTo>
                      <a:pt x="0" y="24"/>
                      <a:pt x="18" y="32"/>
                      <a:pt x="40" y="3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dirty="0">
                  <a:latin typeface="Calibri" panose="020F0502020204030204" pitchFamily="34" charset="0"/>
                  <a:cs typeface="Calibri" panose="020F0502020204030204" pitchFamily="34" charset="0"/>
                </a:endParaRPr>
              </a:p>
            </p:txBody>
          </p:sp>
          <p:sp>
            <p:nvSpPr>
              <p:cNvPr id="63" name="Freeform 22">
                <a:extLst>
                  <a:ext uri="{FF2B5EF4-FFF2-40B4-BE49-F238E27FC236}">
                    <a16:creationId xmlns:a16="http://schemas.microsoft.com/office/drawing/2014/main" id="{3D35424B-047F-3D11-9CEF-56330396397C}"/>
                  </a:ext>
                </a:extLst>
              </p:cNvPr>
              <p:cNvSpPr>
                <a:spLocks/>
              </p:cNvSpPr>
              <p:nvPr/>
            </p:nvSpPr>
            <p:spPr bwMode="auto">
              <a:xfrm>
                <a:off x="2576362" y="2232138"/>
                <a:ext cx="125464" cy="76174"/>
              </a:xfrm>
              <a:custGeom>
                <a:avLst/>
                <a:gdLst>
                  <a:gd name="T0" fmla="*/ 40 w 46"/>
                  <a:gd name="T1" fmla="*/ 11 h 28"/>
                  <a:gd name="T2" fmla="*/ 0 w 46"/>
                  <a:gd name="T3" fmla="*/ 0 h 28"/>
                  <a:gd name="T4" fmla="*/ 0 w 46"/>
                  <a:gd name="T5" fmla="*/ 9 h 28"/>
                  <a:gd name="T6" fmla="*/ 46 w 46"/>
                  <a:gd name="T7" fmla="*/ 27 h 28"/>
                  <a:gd name="T8" fmla="*/ 40 w 46"/>
                  <a:gd name="T9" fmla="*/ 11 h 28"/>
                  <a:gd name="T10" fmla="*/ 40 w 46"/>
                  <a:gd name="T11" fmla="*/ 11 h 28"/>
                </a:gdLst>
                <a:ahLst/>
                <a:cxnLst>
                  <a:cxn ang="0">
                    <a:pos x="T0" y="T1"/>
                  </a:cxn>
                  <a:cxn ang="0">
                    <a:pos x="T2" y="T3"/>
                  </a:cxn>
                  <a:cxn ang="0">
                    <a:pos x="T4" y="T5"/>
                  </a:cxn>
                  <a:cxn ang="0">
                    <a:pos x="T6" y="T7"/>
                  </a:cxn>
                  <a:cxn ang="0">
                    <a:pos x="T8" y="T9"/>
                  </a:cxn>
                  <a:cxn ang="0">
                    <a:pos x="T10" y="T11"/>
                  </a:cxn>
                </a:cxnLst>
                <a:rect l="0" t="0" r="r" b="b"/>
                <a:pathLst>
                  <a:path w="46" h="28">
                    <a:moveTo>
                      <a:pt x="40" y="11"/>
                    </a:moveTo>
                    <a:cubicBezTo>
                      <a:pt x="24" y="11"/>
                      <a:pt x="7" y="7"/>
                      <a:pt x="0" y="0"/>
                    </a:cubicBezTo>
                    <a:cubicBezTo>
                      <a:pt x="0" y="9"/>
                      <a:pt x="0" y="9"/>
                      <a:pt x="0" y="9"/>
                    </a:cubicBezTo>
                    <a:cubicBezTo>
                      <a:pt x="0" y="20"/>
                      <a:pt x="21" y="28"/>
                      <a:pt x="46" y="27"/>
                    </a:cubicBezTo>
                    <a:cubicBezTo>
                      <a:pt x="43" y="22"/>
                      <a:pt x="40" y="17"/>
                      <a:pt x="40" y="11"/>
                    </a:cubicBezTo>
                    <a:cubicBezTo>
                      <a:pt x="40" y="11"/>
                      <a:pt x="40" y="11"/>
                      <a:pt x="40"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dirty="0">
                  <a:latin typeface="Calibri" panose="020F0502020204030204" pitchFamily="34" charset="0"/>
                  <a:cs typeface="Calibri" panose="020F0502020204030204" pitchFamily="34" charset="0"/>
                </a:endParaRPr>
              </a:p>
            </p:txBody>
          </p:sp>
        </p:grpSp>
        <p:sp>
          <p:nvSpPr>
            <p:cNvPr id="64" name="Freeform 26">
              <a:extLst>
                <a:ext uri="{FF2B5EF4-FFF2-40B4-BE49-F238E27FC236}">
                  <a16:creationId xmlns:a16="http://schemas.microsoft.com/office/drawing/2014/main" id="{D6F1CEE1-46F3-04CB-24EE-7232B6F3B5EF}"/>
                </a:ext>
              </a:extLst>
            </p:cNvPr>
            <p:cNvSpPr>
              <a:spLocks noEditPoints="1"/>
            </p:cNvSpPr>
            <p:nvPr/>
          </p:nvSpPr>
          <p:spPr bwMode="auto">
            <a:xfrm>
              <a:off x="6271308" y="2045452"/>
              <a:ext cx="289163" cy="289163"/>
            </a:xfrm>
            <a:custGeom>
              <a:avLst/>
              <a:gdLst>
                <a:gd name="T0" fmla="*/ 4 w 96"/>
                <a:gd name="T1" fmla="*/ 52 h 96"/>
                <a:gd name="T2" fmla="*/ 10 w 96"/>
                <a:gd name="T3" fmla="*/ 52 h 96"/>
                <a:gd name="T4" fmla="*/ 44 w 96"/>
                <a:gd name="T5" fmla="*/ 86 h 96"/>
                <a:gd name="T6" fmla="*/ 44 w 96"/>
                <a:gd name="T7" fmla="*/ 92 h 96"/>
                <a:gd name="T8" fmla="*/ 48 w 96"/>
                <a:gd name="T9" fmla="*/ 96 h 96"/>
                <a:gd name="T10" fmla="*/ 52 w 96"/>
                <a:gd name="T11" fmla="*/ 92 h 96"/>
                <a:gd name="T12" fmla="*/ 52 w 96"/>
                <a:gd name="T13" fmla="*/ 86 h 96"/>
                <a:gd name="T14" fmla="*/ 86 w 96"/>
                <a:gd name="T15" fmla="*/ 52 h 96"/>
                <a:gd name="T16" fmla="*/ 92 w 96"/>
                <a:gd name="T17" fmla="*/ 52 h 96"/>
                <a:gd name="T18" fmla="*/ 96 w 96"/>
                <a:gd name="T19" fmla="*/ 48 h 96"/>
                <a:gd name="T20" fmla="*/ 92 w 96"/>
                <a:gd name="T21" fmla="*/ 44 h 96"/>
                <a:gd name="T22" fmla="*/ 86 w 96"/>
                <a:gd name="T23" fmla="*/ 44 h 96"/>
                <a:gd name="T24" fmla="*/ 52 w 96"/>
                <a:gd name="T25" fmla="*/ 10 h 96"/>
                <a:gd name="T26" fmla="*/ 52 w 96"/>
                <a:gd name="T27" fmla="*/ 4 h 96"/>
                <a:gd name="T28" fmla="*/ 48 w 96"/>
                <a:gd name="T29" fmla="*/ 0 h 96"/>
                <a:gd name="T30" fmla="*/ 44 w 96"/>
                <a:gd name="T31" fmla="*/ 4 h 96"/>
                <a:gd name="T32" fmla="*/ 44 w 96"/>
                <a:gd name="T33" fmla="*/ 10 h 96"/>
                <a:gd name="T34" fmla="*/ 10 w 96"/>
                <a:gd name="T35" fmla="*/ 44 h 96"/>
                <a:gd name="T36" fmla="*/ 4 w 96"/>
                <a:gd name="T37" fmla="*/ 44 h 96"/>
                <a:gd name="T38" fmla="*/ 0 w 96"/>
                <a:gd name="T39" fmla="*/ 48 h 96"/>
                <a:gd name="T40" fmla="*/ 4 w 96"/>
                <a:gd name="T41" fmla="*/ 52 h 96"/>
                <a:gd name="T42" fmla="*/ 18 w 96"/>
                <a:gd name="T43" fmla="*/ 52 h 96"/>
                <a:gd name="T44" fmla="*/ 27 w 96"/>
                <a:gd name="T45" fmla="*/ 52 h 96"/>
                <a:gd name="T46" fmla="*/ 44 w 96"/>
                <a:gd name="T47" fmla="*/ 69 h 96"/>
                <a:gd name="T48" fmla="*/ 44 w 96"/>
                <a:gd name="T49" fmla="*/ 78 h 96"/>
                <a:gd name="T50" fmla="*/ 18 w 96"/>
                <a:gd name="T51" fmla="*/ 52 h 96"/>
                <a:gd name="T52" fmla="*/ 52 w 96"/>
                <a:gd name="T53" fmla="*/ 52 h 96"/>
                <a:gd name="T54" fmla="*/ 61 w 96"/>
                <a:gd name="T55" fmla="*/ 52 h 96"/>
                <a:gd name="T56" fmla="*/ 52 w 96"/>
                <a:gd name="T57" fmla="*/ 61 h 96"/>
                <a:gd name="T58" fmla="*/ 52 w 96"/>
                <a:gd name="T59" fmla="*/ 52 h 96"/>
                <a:gd name="T60" fmla="*/ 52 w 96"/>
                <a:gd name="T61" fmla="*/ 44 h 96"/>
                <a:gd name="T62" fmla="*/ 52 w 96"/>
                <a:gd name="T63" fmla="*/ 35 h 96"/>
                <a:gd name="T64" fmla="*/ 61 w 96"/>
                <a:gd name="T65" fmla="*/ 44 h 96"/>
                <a:gd name="T66" fmla="*/ 52 w 96"/>
                <a:gd name="T67" fmla="*/ 44 h 96"/>
                <a:gd name="T68" fmla="*/ 44 w 96"/>
                <a:gd name="T69" fmla="*/ 44 h 96"/>
                <a:gd name="T70" fmla="*/ 35 w 96"/>
                <a:gd name="T71" fmla="*/ 44 h 96"/>
                <a:gd name="T72" fmla="*/ 44 w 96"/>
                <a:gd name="T73" fmla="*/ 35 h 96"/>
                <a:gd name="T74" fmla="*/ 44 w 96"/>
                <a:gd name="T75" fmla="*/ 44 h 96"/>
                <a:gd name="T76" fmla="*/ 44 w 96"/>
                <a:gd name="T77" fmla="*/ 52 h 96"/>
                <a:gd name="T78" fmla="*/ 44 w 96"/>
                <a:gd name="T79" fmla="*/ 61 h 96"/>
                <a:gd name="T80" fmla="*/ 35 w 96"/>
                <a:gd name="T81" fmla="*/ 52 h 96"/>
                <a:gd name="T82" fmla="*/ 44 w 96"/>
                <a:gd name="T83" fmla="*/ 52 h 96"/>
                <a:gd name="T84" fmla="*/ 52 w 96"/>
                <a:gd name="T85" fmla="*/ 78 h 96"/>
                <a:gd name="T86" fmla="*/ 52 w 96"/>
                <a:gd name="T87" fmla="*/ 69 h 96"/>
                <a:gd name="T88" fmla="*/ 69 w 96"/>
                <a:gd name="T89" fmla="*/ 52 h 96"/>
                <a:gd name="T90" fmla="*/ 78 w 96"/>
                <a:gd name="T91" fmla="*/ 52 h 96"/>
                <a:gd name="T92" fmla="*/ 52 w 96"/>
                <a:gd name="T93" fmla="*/ 78 h 96"/>
                <a:gd name="T94" fmla="*/ 78 w 96"/>
                <a:gd name="T95" fmla="*/ 44 h 96"/>
                <a:gd name="T96" fmla="*/ 69 w 96"/>
                <a:gd name="T97" fmla="*/ 44 h 96"/>
                <a:gd name="T98" fmla="*/ 52 w 96"/>
                <a:gd name="T99" fmla="*/ 27 h 96"/>
                <a:gd name="T100" fmla="*/ 52 w 96"/>
                <a:gd name="T101" fmla="*/ 18 h 96"/>
                <a:gd name="T102" fmla="*/ 78 w 96"/>
                <a:gd name="T103" fmla="*/ 44 h 96"/>
                <a:gd name="T104" fmla="*/ 44 w 96"/>
                <a:gd name="T105" fmla="*/ 18 h 96"/>
                <a:gd name="T106" fmla="*/ 44 w 96"/>
                <a:gd name="T107" fmla="*/ 27 h 96"/>
                <a:gd name="T108" fmla="*/ 27 w 96"/>
                <a:gd name="T109" fmla="*/ 44 h 96"/>
                <a:gd name="T110" fmla="*/ 18 w 96"/>
                <a:gd name="T111" fmla="*/ 44 h 96"/>
                <a:gd name="T112" fmla="*/ 44 w 96"/>
                <a:gd name="T113" fmla="*/ 1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6" h="96">
                  <a:moveTo>
                    <a:pt x="4" y="52"/>
                  </a:moveTo>
                  <a:cubicBezTo>
                    <a:pt x="10" y="52"/>
                    <a:pt x="10" y="52"/>
                    <a:pt x="10" y="52"/>
                  </a:cubicBezTo>
                  <a:cubicBezTo>
                    <a:pt x="12" y="70"/>
                    <a:pt x="26" y="84"/>
                    <a:pt x="44" y="86"/>
                  </a:cubicBezTo>
                  <a:cubicBezTo>
                    <a:pt x="44" y="92"/>
                    <a:pt x="44" y="92"/>
                    <a:pt x="44" y="92"/>
                  </a:cubicBezTo>
                  <a:cubicBezTo>
                    <a:pt x="44" y="94"/>
                    <a:pt x="46" y="96"/>
                    <a:pt x="48" y="96"/>
                  </a:cubicBezTo>
                  <a:cubicBezTo>
                    <a:pt x="50" y="96"/>
                    <a:pt x="52" y="94"/>
                    <a:pt x="52" y="92"/>
                  </a:cubicBezTo>
                  <a:cubicBezTo>
                    <a:pt x="52" y="86"/>
                    <a:pt x="52" y="86"/>
                    <a:pt x="52" y="86"/>
                  </a:cubicBezTo>
                  <a:cubicBezTo>
                    <a:pt x="70" y="84"/>
                    <a:pt x="84" y="70"/>
                    <a:pt x="86" y="52"/>
                  </a:cubicBezTo>
                  <a:cubicBezTo>
                    <a:pt x="92" y="52"/>
                    <a:pt x="92" y="52"/>
                    <a:pt x="92" y="52"/>
                  </a:cubicBezTo>
                  <a:cubicBezTo>
                    <a:pt x="94" y="52"/>
                    <a:pt x="96" y="50"/>
                    <a:pt x="96" y="48"/>
                  </a:cubicBezTo>
                  <a:cubicBezTo>
                    <a:pt x="96" y="46"/>
                    <a:pt x="94" y="44"/>
                    <a:pt x="92" y="44"/>
                  </a:cubicBezTo>
                  <a:cubicBezTo>
                    <a:pt x="86" y="44"/>
                    <a:pt x="86" y="44"/>
                    <a:pt x="86" y="44"/>
                  </a:cubicBezTo>
                  <a:cubicBezTo>
                    <a:pt x="84" y="26"/>
                    <a:pt x="70" y="12"/>
                    <a:pt x="52" y="10"/>
                  </a:cubicBezTo>
                  <a:cubicBezTo>
                    <a:pt x="52" y="4"/>
                    <a:pt x="52" y="4"/>
                    <a:pt x="52" y="4"/>
                  </a:cubicBezTo>
                  <a:cubicBezTo>
                    <a:pt x="52" y="2"/>
                    <a:pt x="50" y="0"/>
                    <a:pt x="48" y="0"/>
                  </a:cubicBezTo>
                  <a:cubicBezTo>
                    <a:pt x="46" y="0"/>
                    <a:pt x="44" y="2"/>
                    <a:pt x="44" y="4"/>
                  </a:cubicBezTo>
                  <a:cubicBezTo>
                    <a:pt x="44" y="10"/>
                    <a:pt x="44" y="10"/>
                    <a:pt x="44" y="10"/>
                  </a:cubicBezTo>
                  <a:cubicBezTo>
                    <a:pt x="26" y="12"/>
                    <a:pt x="12" y="26"/>
                    <a:pt x="10" y="44"/>
                  </a:cubicBezTo>
                  <a:cubicBezTo>
                    <a:pt x="4" y="44"/>
                    <a:pt x="4" y="44"/>
                    <a:pt x="4" y="44"/>
                  </a:cubicBezTo>
                  <a:cubicBezTo>
                    <a:pt x="2" y="44"/>
                    <a:pt x="0" y="46"/>
                    <a:pt x="0" y="48"/>
                  </a:cubicBezTo>
                  <a:cubicBezTo>
                    <a:pt x="0" y="50"/>
                    <a:pt x="2" y="52"/>
                    <a:pt x="4" y="52"/>
                  </a:cubicBezTo>
                  <a:close/>
                  <a:moveTo>
                    <a:pt x="18" y="52"/>
                  </a:moveTo>
                  <a:cubicBezTo>
                    <a:pt x="27" y="52"/>
                    <a:pt x="27" y="52"/>
                    <a:pt x="27" y="52"/>
                  </a:cubicBezTo>
                  <a:cubicBezTo>
                    <a:pt x="29" y="60"/>
                    <a:pt x="36" y="67"/>
                    <a:pt x="44" y="69"/>
                  </a:cubicBezTo>
                  <a:cubicBezTo>
                    <a:pt x="44" y="78"/>
                    <a:pt x="44" y="78"/>
                    <a:pt x="44" y="78"/>
                  </a:cubicBezTo>
                  <a:cubicBezTo>
                    <a:pt x="31" y="76"/>
                    <a:pt x="20" y="65"/>
                    <a:pt x="18" y="52"/>
                  </a:cubicBezTo>
                  <a:close/>
                  <a:moveTo>
                    <a:pt x="52" y="52"/>
                  </a:moveTo>
                  <a:cubicBezTo>
                    <a:pt x="61" y="52"/>
                    <a:pt x="61" y="52"/>
                    <a:pt x="61" y="52"/>
                  </a:cubicBezTo>
                  <a:cubicBezTo>
                    <a:pt x="59" y="56"/>
                    <a:pt x="56" y="59"/>
                    <a:pt x="52" y="61"/>
                  </a:cubicBezTo>
                  <a:lnTo>
                    <a:pt x="52" y="52"/>
                  </a:lnTo>
                  <a:close/>
                  <a:moveTo>
                    <a:pt x="52" y="44"/>
                  </a:moveTo>
                  <a:cubicBezTo>
                    <a:pt x="52" y="35"/>
                    <a:pt x="52" y="35"/>
                    <a:pt x="52" y="35"/>
                  </a:cubicBezTo>
                  <a:cubicBezTo>
                    <a:pt x="56" y="37"/>
                    <a:pt x="59" y="40"/>
                    <a:pt x="61" y="44"/>
                  </a:cubicBezTo>
                  <a:lnTo>
                    <a:pt x="52" y="44"/>
                  </a:lnTo>
                  <a:close/>
                  <a:moveTo>
                    <a:pt x="44" y="44"/>
                  </a:moveTo>
                  <a:cubicBezTo>
                    <a:pt x="35" y="44"/>
                    <a:pt x="35" y="44"/>
                    <a:pt x="35" y="44"/>
                  </a:cubicBezTo>
                  <a:cubicBezTo>
                    <a:pt x="37" y="40"/>
                    <a:pt x="40" y="37"/>
                    <a:pt x="44" y="35"/>
                  </a:cubicBezTo>
                  <a:lnTo>
                    <a:pt x="44" y="44"/>
                  </a:lnTo>
                  <a:close/>
                  <a:moveTo>
                    <a:pt x="44" y="52"/>
                  </a:moveTo>
                  <a:cubicBezTo>
                    <a:pt x="44" y="61"/>
                    <a:pt x="44" y="61"/>
                    <a:pt x="44" y="61"/>
                  </a:cubicBezTo>
                  <a:cubicBezTo>
                    <a:pt x="40" y="59"/>
                    <a:pt x="37" y="56"/>
                    <a:pt x="35" y="52"/>
                  </a:cubicBezTo>
                  <a:lnTo>
                    <a:pt x="44" y="52"/>
                  </a:lnTo>
                  <a:close/>
                  <a:moveTo>
                    <a:pt x="52" y="78"/>
                  </a:moveTo>
                  <a:cubicBezTo>
                    <a:pt x="52" y="69"/>
                    <a:pt x="52" y="69"/>
                    <a:pt x="52" y="69"/>
                  </a:cubicBezTo>
                  <a:cubicBezTo>
                    <a:pt x="60" y="67"/>
                    <a:pt x="67" y="60"/>
                    <a:pt x="69" y="52"/>
                  </a:cubicBezTo>
                  <a:cubicBezTo>
                    <a:pt x="78" y="52"/>
                    <a:pt x="78" y="52"/>
                    <a:pt x="78" y="52"/>
                  </a:cubicBezTo>
                  <a:cubicBezTo>
                    <a:pt x="76" y="65"/>
                    <a:pt x="65" y="76"/>
                    <a:pt x="52" y="78"/>
                  </a:cubicBezTo>
                  <a:close/>
                  <a:moveTo>
                    <a:pt x="78" y="44"/>
                  </a:moveTo>
                  <a:cubicBezTo>
                    <a:pt x="69" y="44"/>
                    <a:pt x="69" y="44"/>
                    <a:pt x="69" y="44"/>
                  </a:cubicBezTo>
                  <a:cubicBezTo>
                    <a:pt x="67" y="36"/>
                    <a:pt x="60" y="29"/>
                    <a:pt x="52" y="27"/>
                  </a:cubicBezTo>
                  <a:cubicBezTo>
                    <a:pt x="52" y="18"/>
                    <a:pt x="52" y="18"/>
                    <a:pt x="52" y="18"/>
                  </a:cubicBezTo>
                  <a:cubicBezTo>
                    <a:pt x="65" y="20"/>
                    <a:pt x="76" y="31"/>
                    <a:pt x="78" y="44"/>
                  </a:cubicBezTo>
                  <a:close/>
                  <a:moveTo>
                    <a:pt x="44" y="18"/>
                  </a:moveTo>
                  <a:cubicBezTo>
                    <a:pt x="44" y="27"/>
                    <a:pt x="44" y="27"/>
                    <a:pt x="44" y="27"/>
                  </a:cubicBezTo>
                  <a:cubicBezTo>
                    <a:pt x="36" y="29"/>
                    <a:pt x="29" y="36"/>
                    <a:pt x="27" y="44"/>
                  </a:cubicBezTo>
                  <a:cubicBezTo>
                    <a:pt x="18" y="44"/>
                    <a:pt x="18" y="44"/>
                    <a:pt x="18" y="44"/>
                  </a:cubicBezTo>
                  <a:cubicBezTo>
                    <a:pt x="20" y="31"/>
                    <a:pt x="31" y="20"/>
                    <a:pt x="44" y="1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D" dirty="0">
                <a:latin typeface="Calibri" panose="020F0502020204030204" pitchFamily="34" charset="0"/>
                <a:cs typeface="Calibri" panose="020F0502020204030204" pitchFamily="34" charset="0"/>
              </a:endParaRPr>
            </a:p>
          </p:txBody>
        </p:sp>
        <p:grpSp>
          <p:nvGrpSpPr>
            <p:cNvPr id="106" name="Group 105">
              <a:extLst>
                <a:ext uri="{FF2B5EF4-FFF2-40B4-BE49-F238E27FC236}">
                  <a16:creationId xmlns:a16="http://schemas.microsoft.com/office/drawing/2014/main" id="{D9487542-A00C-CA76-63EA-63E1993094FD}"/>
                </a:ext>
              </a:extLst>
            </p:cNvPr>
            <p:cNvGrpSpPr/>
            <p:nvPr/>
          </p:nvGrpSpPr>
          <p:grpSpPr>
            <a:xfrm>
              <a:off x="8105336" y="2064853"/>
              <a:ext cx="262876" cy="262876"/>
              <a:chOff x="8128219" y="2064853"/>
              <a:chExt cx="262876" cy="262876"/>
            </a:xfrm>
            <a:solidFill>
              <a:schemeClr val="bg1"/>
            </a:solidFill>
          </p:grpSpPr>
          <p:sp>
            <p:nvSpPr>
              <p:cNvPr id="66" name="Freeform 30">
                <a:extLst>
                  <a:ext uri="{FF2B5EF4-FFF2-40B4-BE49-F238E27FC236}">
                    <a16:creationId xmlns:a16="http://schemas.microsoft.com/office/drawing/2014/main" id="{A81E5B78-6F78-7DE5-D8F2-42E47520865E}"/>
                  </a:ext>
                </a:extLst>
              </p:cNvPr>
              <p:cNvSpPr>
                <a:spLocks/>
              </p:cNvSpPr>
              <p:nvPr/>
            </p:nvSpPr>
            <p:spPr bwMode="auto">
              <a:xfrm>
                <a:off x="8128219" y="2108168"/>
                <a:ext cx="219561" cy="219561"/>
              </a:xfrm>
              <a:custGeom>
                <a:avLst/>
                <a:gdLst>
                  <a:gd name="T0" fmla="*/ 14 w 80"/>
                  <a:gd name="T1" fmla="*/ 72 h 80"/>
                  <a:gd name="T2" fmla="*/ 8 w 80"/>
                  <a:gd name="T3" fmla="*/ 66 h 80"/>
                  <a:gd name="T4" fmla="*/ 8 w 80"/>
                  <a:gd name="T5" fmla="*/ 0 h 80"/>
                  <a:gd name="T6" fmla="*/ 2 w 80"/>
                  <a:gd name="T7" fmla="*/ 0 h 80"/>
                  <a:gd name="T8" fmla="*/ 0 w 80"/>
                  <a:gd name="T9" fmla="*/ 2 h 80"/>
                  <a:gd name="T10" fmla="*/ 0 w 80"/>
                  <a:gd name="T11" fmla="*/ 78 h 80"/>
                  <a:gd name="T12" fmla="*/ 2 w 80"/>
                  <a:gd name="T13" fmla="*/ 80 h 80"/>
                  <a:gd name="T14" fmla="*/ 78 w 80"/>
                  <a:gd name="T15" fmla="*/ 80 h 80"/>
                  <a:gd name="T16" fmla="*/ 80 w 80"/>
                  <a:gd name="T17" fmla="*/ 78 h 80"/>
                  <a:gd name="T18" fmla="*/ 80 w 80"/>
                  <a:gd name="T19" fmla="*/ 72 h 80"/>
                  <a:gd name="T20" fmla="*/ 14 w 80"/>
                  <a:gd name="T21" fmla="*/ 72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0" h="80">
                    <a:moveTo>
                      <a:pt x="14" y="72"/>
                    </a:moveTo>
                    <a:cubicBezTo>
                      <a:pt x="11" y="72"/>
                      <a:pt x="8" y="69"/>
                      <a:pt x="8" y="66"/>
                    </a:cubicBezTo>
                    <a:cubicBezTo>
                      <a:pt x="8" y="0"/>
                      <a:pt x="8" y="0"/>
                      <a:pt x="8" y="0"/>
                    </a:cubicBezTo>
                    <a:cubicBezTo>
                      <a:pt x="2" y="0"/>
                      <a:pt x="2" y="0"/>
                      <a:pt x="2" y="0"/>
                    </a:cubicBezTo>
                    <a:cubicBezTo>
                      <a:pt x="1" y="0"/>
                      <a:pt x="0" y="1"/>
                      <a:pt x="0" y="2"/>
                    </a:cubicBezTo>
                    <a:cubicBezTo>
                      <a:pt x="0" y="78"/>
                      <a:pt x="0" y="78"/>
                      <a:pt x="0" y="78"/>
                    </a:cubicBezTo>
                    <a:cubicBezTo>
                      <a:pt x="0" y="79"/>
                      <a:pt x="1" y="80"/>
                      <a:pt x="2" y="80"/>
                    </a:cubicBezTo>
                    <a:cubicBezTo>
                      <a:pt x="78" y="80"/>
                      <a:pt x="78" y="80"/>
                      <a:pt x="78" y="80"/>
                    </a:cubicBezTo>
                    <a:cubicBezTo>
                      <a:pt x="79" y="80"/>
                      <a:pt x="80" y="79"/>
                      <a:pt x="80" y="78"/>
                    </a:cubicBezTo>
                    <a:cubicBezTo>
                      <a:pt x="80" y="72"/>
                      <a:pt x="80" y="72"/>
                      <a:pt x="80" y="72"/>
                    </a:cubicBezTo>
                    <a:lnTo>
                      <a:pt x="14" y="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dirty="0">
                  <a:latin typeface="Calibri" panose="020F0502020204030204" pitchFamily="34" charset="0"/>
                  <a:cs typeface="Calibri" panose="020F0502020204030204" pitchFamily="34" charset="0"/>
                </a:endParaRPr>
              </a:p>
            </p:txBody>
          </p:sp>
          <p:sp>
            <p:nvSpPr>
              <p:cNvPr id="67" name="Freeform 31">
                <a:extLst>
                  <a:ext uri="{FF2B5EF4-FFF2-40B4-BE49-F238E27FC236}">
                    <a16:creationId xmlns:a16="http://schemas.microsoft.com/office/drawing/2014/main" id="{1676677B-1AE7-C332-EA8D-3D0CAF47F07A}"/>
                  </a:ext>
                </a:extLst>
              </p:cNvPr>
              <p:cNvSpPr>
                <a:spLocks noEditPoints="1"/>
              </p:cNvSpPr>
              <p:nvPr/>
            </p:nvSpPr>
            <p:spPr bwMode="auto">
              <a:xfrm>
                <a:off x="8161079" y="2064853"/>
                <a:ext cx="230016" cy="230016"/>
              </a:xfrm>
              <a:custGeom>
                <a:avLst/>
                <a:gdLst>
                  <a:gd name="T0" fmla="*/ 82 w 84"/>
                  <a:gd name="T1" fmla="*/ 0 h 84"/>
                  <a:gd name="T2" fmla="*/ 2 w 84"/>
                  <a:gd name="T3" fmla="*/ 0 h 84"/>
                  <a:gd name="T4" fmla="*/ 0 w 84"/>
                  <a:gd name="T5" fmla="*/ 2 h 84"/>
                  <a:gd name="T6" fmla="*/ 0 w 84"/>
                  <a:gd name="T7" fmla="*/ 82 h 84"/>
                  <a:gd name="T8" fmla="*/ 2 w 84"/>
                  <a:gd name="T9" fmla="*/ 84 h 84"/>
                  <a:gd name="T10" fmla="*/ 82 w 84"/>
                  <a:gd name="T11" fmla="*/ 84 h 84"/>
                  <a:gd name="T12" fmla="*/ 84 w 84"/>
                  <a:gd name="T13" fmla="*/ 82 h 84"/>
                  <a:gd name="T14" fmla="*/ 84 w 84"/>
                  <a:gd name="T15" fmla="*/ 2 h 84"/>
                  <a:gd name="T16" fmla="*/ 82 w 84"/>
                  <a:gd name="T17" fmla="*/ 0 h 84"/>
                  <a:gd name="T18" fmla="*/ 72 w 84"/>
                  <a:gd name="T19" fmla="*/ 50 h 84"/>
                  <a:gd name="T20" fmla="*/ 70 w 84"/>
                  <a:gd name="T21" fmla="*/ 52 h 84"/>
                  <a:gd name="T22" fmla="*/ 52 w 84"/>
                  <a:gd name="T23" fmla="*/ 52 h 84"/>
                  <a:gd name="T24" fmla="*/ 52 w 84"/>
                  <a:gd name="T25" fmla="*/ 70 h 84"/>
                  <a:gd name="T26" fmla="*/ 50 w 84"/>
                  <a:gd name="T27" fmla="*/ 72 h 84"/>
                  <a:gd name="T28" fmla="*/ 34 w 84"/>
                  <a:gd name="T29" fmla="*/ 72 h 84"/>
                  <a:gd name="T30" fmla="*/ 32 w 84"/>
                  <a:gd name="T31" fmla="*/ 70 h 84"/>
                  <a:gd name="T32" fmla="*/ 32 w 84"/>
                  <a:gd name="T33" fmla="*/ 52 h 84"/>
                  <a:gd name="T34" fmla="*/ 14 w 84"/>
                  <a:gd name="T35" fmla="*/ 52 h 84"/>
                  <a:gd name="T36" fmla="*/ 12 w 84"/>
                  <a:gd name="T37" fmla="*/ 50 h 84"/>
                  <a:gd name="T38" fmla="*/ 12 w 84"/>
                  <a:gd name="T39" fmla="*/ 34 h 84"/>
                  <a:gd name="T40" fmla="*/ 14 w 84"/>
                  <a:gd name="T41" fmla="*/ 32 h 84"/>
                  <a:gd name="T42" fmla="*/ 32 w 84"/>
                  <a:gd name="T43" fmla="*/ 32 h 84"/>
                  <a:gd name="T44" fmla="*/ 32 w 84"/>
                  <a:gd name="T45" fmla="*/ 14 h 84"/>
                  <a:gd name="T46" fmla="*/ 34 w 84"/>
                  <a:gd name="T47" fmla="*/ 12 h 84"/>
                  <a:gd name="T48" fmla="*/ 50 w 84"/>
                  <a:gd name="T49" fmla="*/ 12 h 84"/>
                  <a:gd name="T50" fmla="*/ 52 w 84"/>
                  <a:gd name="T51" fmla="*/ 14 h 84"/>
                  <a:gd name="T52" fmla="*/ 52 w 84"/>
                  <a:gd name="T53" fmla="*/ 32 h 84"/>
                  <a:gd name="T54" fmla="*/ 70 w 84"/>
                  <a:gd name="T55" fmla="*/ 32 h 84"/>
                  <a:gd name="T56" fmla="*/ 72 w 84"/>
                  <a:gd name="T57" fmla="*/ 34 h 84"/>
                  <a:gd name="T58" fmla="*/ 72 w 84"/>
                  <a:gd name="T59" fmla="*/ 5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4" h="84">
                    <a:moveTo>
                      <a:pt x="82" y="0"/>
                    </a:moveTo>
                    <a:cubicBezTo>
                      <a:pt x="2" y="0"/>
                      <a:pt x="2" y="0"/>
                      <a:pt x="2" y="0"/>
                    </a:cubicBezTo>
                    <a:cubicBezTo>
                      <a:pt x="1" y="0"/>
                      <a:pt x="0" y="1"/>
                      <a:pt x="0" y="2"/>
                    </a:cubicBezTo>
                    <a:cubicBezTo>
                      <a:pt x="0" y="82"/>
                      <a:pt x="0" y="82"/>
                      <a:pt x="0" y="82"/>
                    </a:cubicBezTo>
                    <a:cubicBezTo>
                      <a:pt x="0" y="83"/>
                      <a:pt x="1" y="84"/>
                      <a:pt x="2" y="84"/>
                    </a:cubicBezTo>
                    <a:cubicBezTo>
                      <a:pt x="82" y="84"/>
                      <a:pt x="82" y="84"/>
                      <a:pt x="82" y="84"/>
                    </a:cubicBezTo>
                    <a:cubicBezTo>
                      <a:pt x="83" y="84"/>
                      <a:pt x="84" y="83"/>
                      <a:pt x="84" y="82"/>
                    </a:cubicBezTo>
                    <a:cubicBezTo>
                      <a:pt x="84" y="2"/>
                      <a:pt x="84" y="2"/>
                      <a:pt x="84" y="2"/>
                    </a:cubicBezTo>
                    <a:cubicBezTo>
                      <a:pt x="84" y="1"/>
                      <a:pt x="83" y="0"/>
                      <a:pt x="82" y="0"/>
                    </a:cubicBezTo>
                    <a:close/>
                    <a:moveTo>
                      <a:pt x="72" y="50"/>
                    </a:moveTo>
                    <a:cubicBezTo>
                      <a:pt x="72" y="51"/>
                      <a:pt x="71" y="52"/>
                      <a:pt x="70" y="52"/>
                    </a:cubicBezTo>
                    <a:cubicBezTo>
                      <a:pt x="52" y="52"/>
                      <a:pt x="52" y="52"/>
                      <a:pt x="52" y="52"/>
                    </a:cubicBezTo>
                    <a:cubicBezTo>
                      <a:pt x="52" y="70"/>
                      <a:pt x="52" y="70"/>
                      <a:pt x="52" y="70"/>
                    </a:cubicBezTo>
                    <a:cubicBezTo>
                      <a:pt x="52" y="71"/>
                      <a:pt x="51" y="72"/>
                      <a:pt x="50" y="72"/>
                    </a:cubicBezTo>
                    <a:cubicBezTo>
                      <a:pt x="34" y="72"/>
                      <a:pt x="34" y="72"/>
                      <a:pt x="34" y="72"/>
                    </a:cubicBezTo>
                    <a:cubicBezTo>
                      <a:pt x="33" y="72"/>
                      <a:pt x="32" y="71"/>
                      <a:pt x="32" y="70"/>
                    </a:cubicBezTo>
                    <a:cubicBezTo>
                      <a:pt x="32" y="52"/>
                      <a:pt x="32" y="52"/>
                      <a:pt x="32" y="52"/>
                    </a:cubicBezTo>
                    <a:cubicBezTo>
                      <a:pt x="14" y="52"/>
                      <a:pt x="14" y="52"/>
                      <a:pt x="14" y="52"/>
                    </a:cubicBezTo>
                    <a:cubicBezTo>
                      <a:pt x="13" y="52"/>
                      <a:pt x="12" y="51"/>
                      <a:pt x="12" y="50"/>
                    </a:cubicBezTo>
                    <a:cubicBezTo>
                      <a:pt x="12" y="34"/>
                      <a:pt x="12" y="34"/>
                      <a:pt x="12" y="34"/>
                    </a:cubicBezTo>
                    <a:cubicBezTo>
                      <a:pt x="12" y="33"/>
                      <a:pt x="13" y="32"/>
                      <a:pt x="14" y="32"/>
                    </a:cubicBezTo>
                    <a:cubicBezTo>
                      <a:pt x="32" y="32"/>
                      <a:pt x="32" y="32"/>
                      <a:pt x="32" y="32"/>
                    </a:cubicBezTo>
                    <a:cubicBezTo>
                      <a:pt x="32" y="14"/>
                      <a:pt x="32" y="14"/>
                      <a:pt x="32" y="14"/>
                    </a:cubicBezTo>
                    <a:cubicBezTo>
                      <a:pt x="32" y="13"/>
                      <a:pt x="33" y="12"/>
                      <a:pt x="34" y="12"/>
                    </a:cubicBezTo>
                    <a:cubicBezTo>
                      <a:pt x="50" y="12"/>
                      <a:pt x="50" y="12"/>
                      <a:pt x="50" y="12"/>
                    </a:cubicBezTo>
                    <a:cubicBezTo>
                      <a:pt x="51" y="12"/>
                      <a:pt x="52" y="13"/>
                      <a:pt x="52" y="14"/>
                    </a:cubicBezTo>
                    <a:cubicBezTo>
                      <a:pt x="52" y="32"/>
                      <a:pt x="52" y="32"/>
                      <a:pt x="52" y="32"/>
                    </a:cubicBezTo>
                    <a:cubicBezTo>
                      <a:pt x="70" y="32"/>
                      <a:pt x="70" y="32"/>
                      <a:pt x="70" y="32"/>
                    </a:cubicBezTo>
                    <a:cubicBezTo>
                      <a:pt x="71" y="32"/>
                      <a:pt x="72" y="33"/>
                      <a:pt x="72" y="34"/>
                    </a:cubicBezTo>
                    <a:lnTo>
                      <a:pt x="72" y="5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dirty="0">
                  <a:latin typeface="Calibri" panose="020F0502020204030204" pitchFamily="34" charset="0"/>
                  <a:cs typeface="Calibri" panose="020F0502020204030204" pitchFamily="34" charset="0"/>
                </a:endParaRPr>
              </a:p>
            </p:txBody>
          </p:sp>
        </p:grpSp>
        <p:sp>
          <p:nvSpPr>
            <p:cNvPr id="68" name="Freeform 35">
              <a:extLst>
                <a:ext uri="{FF2B5EF4-FFF2-40B4-BE49-F238E27FC236}">
                  <a16:creationId xmlns:a16="http://schemas.microsoft.com/office/drawing/2014/main" id="{4D67EFD3-7E75-5829-A0C1-2D6388B807E2}"/>
                </a:ext>
              </a:extLst>
            </p:cNvPr>
            <p:cNvSpPr>
              <a:spLocks noEditPoints="1"/>
            </p:cNvSpPr>
            <p:nvPr/>
          </p:nvSpPr>
          <p:spPr bwMode="auto">
            <a:xfrm>
              <a:off x="9976890" y="2058596"/>
              <a:ext cx="238978" cy="262876"/>
            </a:xfrm>
            <a:custGeom>
              <a:avLst/>
              <a:gdLst>
                <a:gd name="T0" fmla="*/ 78 w 87"/>
                <a:gd name="T1" fmla="*/ 34 h 96"/>
                <a:gd name="T2" fmla="*/ 40 w 87"/>
                <a:gd name="T3" fmla="*/ 0 h 96"/>
                <a:gd name="T4" fmla="*/ 0 w 87"/>
                <a:gd name="T5" fmla="*/ 40 h 96"/>
                <a:gd name="T6" fmla="*/ 16 w 87"/>
                <a:gd name="T7" fmla="*/ 72 h 96"/>
                <a:gd name="T8" fmla="*/ 16 w 87"/>
                <a:gd name="T9" fmla="*/ 94 h 96"/>
                <a:gd name="T10" fmla="*/ 18 w 87"/>
                <a:gd name="T11" fmla="*/ 96 h 96"/>
                <a:gd name="T12" fmla="*/ 58 w 87"/>
                <a:gd name="T13" fmla="*/ 96 h 96"/>
                <a:gd name="T14" fmla="*/ 60 w 87"/>
                <a:gd name="T15" fmla="*/ 94 h 96"/>
                <a:gd name="T16" fmla="*/ 60 w 87"/>
                <a:gd name="T17" fmla="*/ 82 h 96"/>
                <a:gd name="T18" fmla="*/ 74 w 87"/>
                <a:gd name="T19" fmla="*/ 78 h 96"/>
                <a:gd name="T20" fmla="*/ 78 w 87"/>
                <a:gd name="T21" fmla="*/ 60 h 96"/>
                <a:gd name="T22" fmla="*/ 82 w 87"/>
                <a:gd name="T23" fmla="*/ 60 h 96"/>
                <a:gd name="T24" fmla="*/ 87 w 87"/>
                <a:gd name="T25" fmla="*/ 54 h 96"/>
                <a:gd name="T26" fmla="*/ 78 w 87"/>
                <a:gd name="T27" fmla="*/ 34 h 96"/>
                <a:gd name="T28" fmla="*/ 60 w 87"/>
                <a:gd name="T29" fmla="*/ 58 h 96"/>
                <a:gd name="T30" fmla="*/ 58 w 87"/>
                <a:gd name="T31" fmla="*/ 60 h 96"/>
                <a:gd name="T32" fmla="*/ 22 w 87"/>
                <a:gd name="T33" fmla="*/ 60 h 96"/>
                <a:gd name="T34" fmla="*/ 20 w 87"/>
                <a:gd name="T35" fmla="*/ 58 h 96"/>
                <a:gd name="T36" fmla="*/ 20 w 87"/>
                <a:gd name="T37" fmla="*/ 22 h 96"/>
                <a:gd name="T38" fmla="*/ 22 w 87"/>
                <a:gd name="T39" fmla="*/ 20 h 96"/>
                <a:gd name="T40" fmla="*/ 59 w 87"/>
                <a:gd name="T41" fmla="*/ 20 h 96"/>
                <a:gd name="T42" fmla="*/ 38 w 87"/>
                <a:gd name="T43" fmla="*/ 40 h 96"/>
                <a:gd name="T44" fmla="*/ 34 w 87"/>
                <a:gd name="T45" fmla="*/ 36 h 96"/>
                <a:gd name="T46" fmla="*/ 26 w 87"/>
                <a:gd name="T47" fmla="*/ 36 h 96"/>
                <a:gd name="T48" fmla="*/ 26 w 87"/>
                <a:gd name="T49" fmla="*/ 44 h 96"/>
                <a:gd name="T50" fmla="*/ 34 w 87"/>
                <a:gd name="T51" fmla="*/ 52 h 96"/>
                <a:gd name="T52" fmla="*/ 38 w 87"/>
                <a:gd name="T53" fmla="*/ 54 h 96"/>
                <a:gd name="T54" fmla="*/ 42 w 87"/>
                <a:gd name="T55" fmla="*/ 52 h 96"/>
                <a:gd name="T56" fmla="*/ 60 w 87"/>
                <a:gd name="T57" fmla="*/ 36 h 96"/>
                <a:gd name="T58" fmla="*/ 60 w 87"/>
                <a:gd name="T59" fmla="*/ 58 h 96"/>
                <a:gd name="T60" fmla="*/ 65 w 87"/>
                <a:gd name="T61" fmla="*/ 25 h 96"/>
                <a:gd name="T62" fmla="*/ 39 w 87"/>
                <a:gd name="T63" fmla="*/ 49 h 96"/>
                <a:gd name="T64" fmla="*/ 39 w 87"/>
                <a:gd name="T65" fmla="*/ 49 h 96"/>
                <a:gd name="T66" fmla="*/ 37 w 87"/>
                <a:gd name="T67" fmla="*/ 49 h 96"/>
                <a:gd name="T68" fmla="*/ 29 w 87"/>
                <a:gd name="T69" fmla="*/ 41 h 96"/>
                <a:gd name="T70" fmla="*/ 29 w 87"/>
                <a:gd name="T71" fmla="*/ 39 h 96"/>
                <a:gd name="T72" fmla="*/ 31 w 87"/>
                <a:gd name="T73" fmla="*/ 39 h 96"/>
                <a:gd name="T74" fmla="*/ 38 w 87"/>
                <a:gd name="T75" fmla="*/ 45 h 96"/>
                <a:gd name="T76" fmla="*/ 63 w 87"/>
                <a:gd name="T77" fmla="*/ 23 h 96"/>
                <a:gd name="T78" fmla="*/ 65 w 87"/>
                <a:gd name="T79" fmla="*/ 23 h 96"/>
                <a:gd name="T80" fmla="*/ 65 w 87"/>
                <a:gd name="T81" fmla="*/ 2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87" h="96">
                  <a:moveTo>
                    <a:pt x="78" y="34"/>
                  </a:moveTo>
                  <a:cubicBezTo>
                    <a:pt x="78" y="13"/>
                    <a:pt x="59" y="0"/>
                    <a:pt x="40" y="0"/>
                  </a:cubicBezTo>
                  <a:cubicBezTo>
                    <a:pt x="18" y="0"/>
                    <a:pt x="0" y="18"/>
                    <a:pt x="0" y="40"/>
                  </a:cubicBezTo>
                  <a:cubicBezTo>
                    <a:pt x="0" y="55"/>
                    <a:pt x="5" y="65"/>
                    <a:pt x="16" y="72"/>
                  </a:cubicBezTo>
                  <a:cubicBezTo>
                    <a:pt x="16" y="94"/>
                    <a:pt x="16" y="94"/>
                    <a:pt x="16" y="94"/>
                  </a:cubicBezTo>
                  <a:cubicBezTo>
                    <a:pt x="16" y="95"/>
                    <a:pt x="17" y="96"/>
                    <a:pt x="18" y="96"/>
                  </a:cubicBezTo>
                  <a:cubicBezTo>
                    <a:pt x="58" y="96"/>
                    <a:pt x="58" y="96"/>
                    <a:pt x="58" y="96"/>
                  </a:cubicBezTo>
                  <a:cubicBezTo>
                    <a:pt x="59" y="96"/>
                    <a:pt x="60" y="95"/>
                    <a:pt x="60" y="94"/>
                  </a:cubicBezTo>
                  <a:cubicBezTo>
                    <a:pt x="60" y="82"/>
                    <a:pt x="60" y="82"/>
                    <a:pt x="60" y="82"/>
                  </a:cubicBezTo>
                  <a:cubicBezTo>
                    <a:pt x="67" y="82"/>
                    <a:pt x="71" y="81"/>
                    <a:pt x="74" y="78"/>
                  </a:cubicBezTo>
                  <a:cubicBezTo>
                    <a:pt x="78" y="75"/>
                    <a:pt x="78" y="65"/>
                    <a:pt x="78" y="60"/>
                  </a:cubicBezTo>
                  <a:cubicBezTo>
                    <a:pt x="79" y="60"/>
                    <a:pt x="81" y="60"/>
                    <a:pt x="82" y="60"/>
                  </a:cubicBezTo>
                  <a:cubicBezTo>
                    <a:pt x="84" y="60"/>
                    <a:pt x="87" y="58"/>
                    <a:pt x="87" y="54"/>
                  </a:cubicBezTo>
                  <a:cubicBezTo>
                    <a:pt x="87" y="47"/>
                    <a:pt x="81" y="41"/>
                    <a:pt x="78" y="34"/>
                  </a:cubicBezTo>
                  <a:close/>
                  <a:moveTo>
                    <a:pt x="60" y="58"/>
                  </a:moveTo>
                  <a:cubicBezTo>
                    <a:pt x="60" y="59"/>
                    <a:pt x="59" y="60"/>
                    <a:pt x="58" y="60"/>
                  </a:cubicBezTo>
                  <a:cubicBezTo>
                    <a:pt x="22" y="60"/>
                    <a:pt x="22" y="60"/>
                    <a:pt x="22" y="60"/>
                  </a:cubicBezTo>
                  <a:cubicBezTo>
                    <a:pt x="21" y="60"/>
                    <a:pt x="20" y="59"/>
                    <a:pt x="20" y="58"/>
                  </a:cubicBezTo>
                  <a:cubicBezTo>
                    <a:pt x="20" y="22"/>
                    <a:pt x="20" y="22"/>
                    <a:pt x="20" y="22"/>
                  </a:cubicBezTo>
                  <a:cubicBezTo>
                    <a:pt x="20" y="21"/>
                    <a:pt x="21" y="20"/>
                    <a:pt x="22" y="20"/>
                  </a:cubicBezTo>
                  <a:cubicBezTo>
                    <a:pt x="59" y="20"/>
                    <a:pt x="59" y="20"/>
                    <a:pt x="59" y="20"/>
                  </a:cubicBezTo>
                  <a:cubicBezTo>
                    <a:pt x="38" y="40"/>
                    <a:pt x="38" y="40"/>
                    <a:pt x="38" y="40"/>
                  </a:cubicBezTo>
                  <a:cubicBezTo>
                    <a:pt x="34" y="36"/>
                    <a:pt x="34" y="36"/>
                    <a:pt x="34" y="36"/>
                  </a:cubicBezTo>
                  <a:cubicBezTo>
                    <a:pt x="32" y="33"/>
                    <a:pt x="28" y="33"/>
                    <a:pt x="26" y="36"/>
                  </a:cubicBezTo>
                  <a:cubicBezTo>
                    <a:pt x="23" y="38"/>
                    <a:pt x="23" y="42"/>
                    <a:pt x="26" y="44"/>
                  </a:cubicBezTo>
                  <a:cubicBezTo>
                    <a:pt x="34" y="52"/>
                    <a:pt x="34" y="52"/>
                    <a:pt x="34" y="52"/>
                  </a:cubicBezTo>
                  <a:cubicBezTo>
                    <a:pt x="35" y="53"/>
                    <a:pt x="36" y="54"/>
                    <a:pt x="38" y="54"/>
                  </a:cubicBezTo>
                  <a:cubicBezTo>
                    <a:pt x="39" y="54"/>
                    <a:pt x="41" y="53"/>
                    <a:pt x="42" y="52"/>
                  </a:cubicBezTo>
                  <a:cubicBezTo>
                    <a:pt x="60" y="36"/>
                    <a:pt x="60" y="36"/>
                    <a:pt x="60" y="36"/>
                  </a:cubicBezTo>
                  <a:lnTo>
                    <a:pt x="60" y="58"/>
                  </a:lnTo>
                  <a:close/>
                  <a:moveTo>
                    <a:pt x="65" y="25"/>
                  </a:moveTo>
                  <a:cubicBezTo>
                    <a:pt x="39" y="49"/>
                    <a:pt x="39" y="49"/>
                    <a:pt x="39" y="49"/>
                  </a:cubicBezTo>
                  <a:cubicBezTo>
                    <a:pt x="39" y="49"/>
                    <a:pt x="39" y="49"/>
                    <a:pt x="39" y="49"/>
                  </a:cubicBezTo>
                  <a:cubicBezTo>
                    <a:pt x="39" y="50"/>
                    <a:pt x="37" y="50"/>
                    <a:pt x="37" y="49"/>
                  </a:cubicBezTo>
                  <a:cubicBezTo>
                    <a:pt x="29" y="41"/>
                    <a:pt x="29" y="41"/>
                    <a:pt x="29" y="41"/>
                  </a:cubicBezTo>
                  <a:cubicBezTo>
                    <a:pt x="28" y="41"/>
                    <a:pt x="28" y="39"/>
                    <a:pt x="29" y="39"/>
                  </a:cubicBezTo>
                  <a:cubicBezTo>
                    <a:pt x="29" y="38"/>
                    <a:pt x="31" y="38"/>
                    <a:pt x="31" y="39"/>
                  </a:cubicBezTo>
                  <a:cubicBezTo>
                    <a:pt x="38" y="45"/>
                    <a:pt x="38" y="45"/>
                    <a:pt x="38" y="45"/>
                  </a:cubicBezTo>
                  <a:cubicBezTo>
                    <a:pt x="63" y="23"/>
                    <a:pt x="63" y="23"/>
                    <a:pt x="63" y="23"/>
                  </a:cubicBezTo>
                  <a:cubicBezTo>
                    <a:pt x="63" y="22"/>
                    <a:pt x="65" y="22"/>
                    <a:pt x="65" y="23"/>
                  </a:cubicBezTo>
                  <a:cubicBezTo>
                    <a:pt x="66" y="23"/>
                    <a:pt x="66" y="25"/>
                    <a:pt x="65"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D" dirty="0">
                <a:latin typeface="Calibri" panose="020F0502020204030204" pitchFamily="34" charset="0"/>
                <a:cs typeface="Calibri" panose="020F0502020204030204" pitchFamily="34" charset="0"/>
              </a:endParaRPr>
            </a:p>
          </p:txBody>
        </p:sp>
        <p:sp>
          <p:nvSpPr>
            <p:cNvPr id="72" name="Rectangle 71">
              <a:extLst>
                <a:ext uri="{FF2B5EF4-FFF2-40B4-BE49-F238E27FC236}">
                  <a16:creationId xmlns:a16="http://schemas.microsoft.com/office/drawing/2014/main" id="{0A9123C5-D25B-7E84-8F08-9F517FA21A82}"/>
                </a:ext>
              </a:extLst>
            </p:cNvPr>
            <p:cNvSpPr/>
            <p:nvPr/>
          </p:nvSpPr>
          <p:spPr bwMode="auto">
            <a:xfrm>
              <a:off x="4781532" y="1889845"/>
              <a:ext cx="1247465" cy="600379"/>
            </a:xfrm>
            <a:prstGeom prst="rect">
              <a:avLst/>
            </a:prstGeom>
            <a:solidFill>
              <a:schemeClr val="tx1"/>
            </a:solidFill>
            <a:ln>
              <a:noFill/>
            </a:ln>
            <a:effectLst/>
          </p:spPr>
          <p:txBody>
            <a:bodyPr rot="0" spcFirstLastPara="0" vertOverflow="overflow" horzOverflow="overflow" vert="horz" wrap="square" lIns="72000" tIns="36000" rIns="72000" bIns="36000" numCol="1" spcCol="0" rtlCol="0" fromWordArt="0" anchor="ctr" anchorCtr="0" forceAA="0" compatLnSpc="1">
              <a:prstTxWarp prst="textNoShape">
                <a:avLst/>
              </a:prstTxWarp>
              <a:noAutofit/>
            </a:bodyPr>
            <a:lstStyle/>
            <a:p>
              <a:pPr defTabSz="228600">
                <a:tabLst>
                  <a:tab pos="182880" algn="l"/>
                  <a:tab pos="365760" algn="l"/>
                  <a:tab pos="548640" algn="l"/>
                  <a:tab pos="731520" algn="l"/>
                  <a:tab pos="914400" algn="l"/>
                  <a:tab pos="1097280" algn="l"/>
                  <a:tab pos="1280160" algn="l"/>
                  <a:tab pos="1463040" algn="l"/>
                  <a:tab pos="1645920" algn="l"/>
                  <a:tab pos="1828800" algn="l"/>
                  <a:tab pos="2011680" algn="l"/>
                  <a:tab pos="2194560" algn="l"/>
                  <a:tab pos="2377440" algn="l"/>
                  <a:tab pos="2560320" algn="l"/>
                  <a:tab pos="2743200" algn="l"/>
                </a:tabLst>
              </a:pPr>
              <a:r>
                <a:rPr lang="en-US" sz="1000" b="1" dirty="0">
                  <a:solidFill>
                    <a:schemeClr val="bg1"/>
                  </a:solidFill>
                  <a:latin typeface="+mj-lt"/>
                  <a:cs typeface="Calibri" panose="020F0502020204030204" pitchFamily="34" charset="0"/>
                </a:rPr>
                <a:t>STEP 3:</a:t>
              </a:r>
              <a:br>
                <a:rPr lang="en-US" sz="1000" b="1" dirty="0">
                  <a:solidFill>
                    <a:schemeClr val="bg1"/>
                  </a:solidFill>
                  <a:latin typeface="+mj-lt"/>
                  <a:cs typeface="Calibri" panose="020F0502020204030204" pitchFamily="34" charset="0"/>
                </a:rPr>
              </a:br>
              <a:r>
                <a:rPr lang="en-US" sz="900" dirty="0">
                  <a:solidFill>
                    <a:schemeClr val="bg1"/>
                  </a:solidFill>
                  <a:latin typeface="+mj-lt"/>
                  <a:cs typeface="Calibri" panose="020F0502020204030204" pitchFamily="34" charset="0"/>
                </a:rPr>
                <a:t>Marketing Goals</a:t>
              </a:r>
            </a:p>
          </p:txBody>
        </p:sp>
        <p:sp>
          <p:nvSpPr>
            <p:cNvPr id="73" name="Rectangle 72">
              <a:extLst>
                <a:ext uri="{FF2B5EF4-FFF2-40B4-BE49-F238E27FC236}">
                  <a16:creationId xmlns:a16="http://schemas.microsoft.com/office/drawing/2014/main" id="{344CC2F6-1C35-614A-5FBE-EF3E2955C374}"/>
                </a:ext>
              </a:extLst>
            </p:cNvPr>
            <p:cNvSpPr/>
            <p:nvPr/>
          </p:nvSpPr>
          <p:spPr bwMode="auto">
            <a:xfrm>
              <a:off x="4307268" y="1889844"/>
              <a:ext cx="473176" cy="600379"/>
            </a:xfrm>
            <a:prstGeom prst="rect">
              <a:avLst/>
            </a:prstGeom>
            <a:solidFill>
              <a:schemeClr val="accent3"/>
            </a:solidFill>
            <a:ln>
              <a:noFill/>
            </a:ln>
            <a:effectLst>
              <a:outerShdw blurRad="76200" dist="50800" dir="5400000" algn="tl" rotWithShape="0">
                <a:schemeClr val="tx2">
                  <a:alpha val="4000"/>
                </a:schemeClr>
              </a:outerShdw>
            </a:effectLst>
          </p:spPr>
          <p:txBody>
            <a:bodyPr rot="0" spcFirstLastPara="0" vertOverflow="overflow" horzOverflow="overflow" vert="horz" wrap="square" lIns="182880" tIns="182880" rIns="182880" bIns="182880" numCol="1" spcCol="0" rtlCol="0" fromWordArt="0" anchor="t" anchorCtr="0" forceAA="0" compatLnSpc="1">
              <a:prstTxWarp prst="textNoShape">
                <a:avLst/>
              </a:prstTxWarp>
              <a:noAutofit/>
            </a:bodyPr>
            <a:lstStyle/>
            <a:p>
              <a:pPr defTabSz="228600">
                <a:tabLst>
                  <a:tab pos="182880" algn="l"/>
                  <a:tab pos="365760" algn="l"/>
                  <a:tab pos="548640" algn="l"/>
                  <a:tab pos="731520" algn="l"/>
                  <a:tab pos="914400" algn="l"/>
                  <a:tab pos="1097280" algn="l"/>
                  <a:tab pos="1280160" algn="l"/>
                  <a:tab pos="1463040" algn="l"/>
                  <a:tab pos="1645920" algn="l"/>
                  <a:tab pos="1828800" algn="l"/>
                  <a:tab pos="2011680" algn="l"/>
                  <a:tab pos="2194560" algn="l"/>
                  <a:tab pos="2377440" algn="l"/>
                  <a:tab pos="2560320" algn="l"/>
                  <a:tab pos="2743200" algn="l"/>
                </a:tabLst>
              </a:pPr>
              <a:endParaRPr lang="en-ID" sz="1200" dirty="0">
                <a:solidFill>
                  <a:schemeClr val="tx2"/>
                </a:solidFill>
                <a:latin typeface="Calibri" panose="020F0502020204030204" pitchFamily="34" charset="0"/>
                <a:cs typeface="Calibri" panose="020F0502020204030204" pitchFamily="34" charset="0"/>
              </a:endParaRPr>
            </a:p>
          </p:txBody>
        </p:sp>
        <p:grpSp>
          <p:nvGrpSpPr>
            <p:cNvPr id="105" name="Group 104">
              <a:extLst>
                <a:ext uri="{FF2B5EF4-FFF2-40B4-BE49-F238E27FC236}">
                  <a16:creationId xmlns:a16="http://schemas.microsoft.com/office/drawing/2014/main" id="{4E7064CB-6679-417F-92D0-114449C91F8F}"/>
                </a:ext>
              </a:extLst>
            </p:cNvPr>
            <p:cNvGrpSpPr/>
            <p:nvPr/>
          </p:nvGrpSpPr>
          <p:grpSpPr>
            <a:xfrm>
              <a:off x="4412418" y="2058595"/>
              <a:ext cx="262876" cy="262876"/>
              <a:chOff x="4435376" y="2064853"/>
              <a:chExt cx="262876" cy="262876"/>
            </a:xfrm>
            <a:solidFill>
              <a:schemeClr val="bg1"/>
            </a:solidFill>
          </p:grpSpPr>
          <p:sp>
            <p:nvSpPr>
              <p:cNvPr id="75" name="Freeform 18">
                <a:extLst>
                  <a:ext uri="{FF2B5EF4-FFF2-40B4-BE49-F238E27FC236}">
                    <a16:creationId xmlns:a16="http://schemas.microsoft.com/office/drawing/2014/main" id="{F18E4679-FE35-5EFD-6EC9-5A682B2BA379}"/>
                  </a:ext>
                </a:extLst>
              </p:cNvPr>
              <p:cNvSpPr>
                <a:spLocks noEditPoints="1"/>
              </p:cNvSpPr>
              <p:nvPr/>
            </p:nvSpPr>
            <p:spPr bwMode="auto">
              <a:xfrm>
                <a:off x="4556359" y="2185836"/>
                <a:ext cx="141893" cy="141893"/>
              </a:xfrm>
              <a:custGeom>
                <a:avLst/>
                <a:gdLst>
                  <a:gd name="T0" fmla="*/ 26 w 52"/>
                  <a:gd name="T1" fmla="*/ 0 h 52"/>
                  <a:gd name="T2" fmla="*/ 0 w 52"/>
                  <a:gd name="T3" fmla="*/ 26 h 52"/>
                  <a:gd name="T4" fmla="*/ 26 w 52"/>
                  <a:gd name="T5" fmla="*/ 52 h 52"/>
                  <a:gd name="T6" fmla="*/ 52 w 52"/>
                  <a:gd name="T7" fmla="*/ 26 h 52"/>
                  <a:gd name="T8" fmla="*/ 26 w 52"/>
                  <a:gd name="T9" fmla="*/ 0 h 52"/>
                  <a:gd name="T10" fmla="*/ 42 w 52"/>
                  <a:gd name="T11" fmla="*/ 20 h 52"/>
                  <a:gd name="T12" fmla="*/ 26 w 52"/>
                  <a:gd name="T13" fmla="*/ 37 h 52"/>
                  <a:gd name="T14" fmla="*/ 23 w 52"/>
                  <a:gd name="T15" fmla="*/ 37 h 52"/>
                  <a:gd name="T16" fmla="*/ 11 w 52"/>
                  <a:gd name="T17" fmla="*/ 26 h 52"/>
                  <a:gd name="T18" fmla="*/ 11 w 52"/>
                  <a:gd name="T19" fmla="*/ 23 h 52"/>
                  <a:gd name="T20" fmla="*/ 14 w 52"/>
                  <a:gd name="T21" fmla="*/ 23 h 52"/>
                  <a:gd name="T22" fmla="*/ 24 w 52"/>
                  <a:gd name="T23" fmla="*/ 33 h 52"/>
                  <a:gd name="T24" fmla="*/ 39 w 52"/>
                  <a:gd name="T25" fmla="*/ 17 h 52"/>
                  <a:gd name="T26" fmla="*/ 42 w 52"/>
                  <a:gd name="T27" fmla="*/ 17 h 52"/>
                  <a:gd name="T28" fmla="*/ 42 w 52"/>
                  <a:gd name="T29" fmla="*/ 2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2" h="52">
                    <a:moveTo>
                      <a:pt x="26" y="0"/>
                    </a:moveTo>
                    <a:cubicBezTo>
                      <a:pt x="12" y="0"/>
                      <a:pt x="0" y="12"/>
                      <a:pt x="0" y="26"/>
                    </a:cubicBezTo>
                    <a:cubicBezTo>
                      <a:pt x="0" y="40"/>
                      <a:pt x="12" y="52"/>
                      <a:pt x="26" y="52"/>
                    </a:cubicBezTo>
                    <a:cubicBezTo>
                      <a:pt x="40" y="52"/>
                      <a:pt x="52" y="40"/>
                      <a:pt x="52" y="26"/>
                    </a:cubicBezTo>
                    <a:cubicBezTo>
                      <a:pt x="52" y="12"/>
                      <a:pt x="40" y="0"/>
                      <a:pt x="26" y="0"/>
                    </a:cubicBezTo>
                    <a:close/>
                    <a:moveTo>
                      <a:pt x="42" y="20"/>
                    </a:moveTo>
                    <a:cubicBezTo>
                      <a:pt x="26" y="37"/>
                      <a:pt x="26" y="37"/>
                      <a:pt x="26" y="37"/>
                    </a:cubicBezTo>
                    <a:cubicBezTo>
                      <a:pt x="25" y="38"/>
                      <a:pt x="24" y="38"/>
                      <a:pt x="23" y="37"/>
                    </a:cubicBezTo>
                    <a:cubicBezTo>
                      <a:pt x="11" y="26"/>
                      <a:pt x="11" y="26"/>
                      <a:pt x="11" y="26"/>
                    </a:cubicBezTo>
                    <a:cubicBezTo>
                      <a:pt x="11" y="25"/>
                      <a:pt x="11" y="24"/>
                      <a:pt x="11" y="23"/>
                    </a:cubicBezTo>
                    <a:cubicBezTo>
                      <a:pt x="12" y="22"/>
                      <a:pt x="13" y="22"/>
                      <a:pt x="14" y="23"/>
                    </a:cubicBezTo>
                    <a:cubicBezTo>
                      <a:pt x="24" y="33"/>
                      <a:pt x="24" y="33"/>
                      <a:pt x="24" y="33"/>
                    </a:cubicBezTo>
                    <a:cubicBezTo>
                      <a:pt x="39" y="17"/>
                      <a:pt x="39" y="17"/>
                      <a:pt x="39" y="17"/>
                    </a:cubicBezTo>
                    <a:cubicBezTo>
                      <a:pt x="40" y="16"/>
                      <a:pt x="41" y="16"/>
                      <a:pt x="42" y="17"/>
                    </a:cubicBezTo>
                    <a:cubicBezTo>
                      <a:pt x="43" y="18"/>
                      <a:pt x="43" y="19"/>
                      <a:pt x="42"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dirty="0">
                  <a:latin typeface="Calibri" panose="020F0502020204030204" pitchFamily="34" charset="0"/>
                  <a:cs typeface="Calibri" panose="020F0502020204030204" pitchFamily="34" charset="0"/>
                </a:endParaRPr>
              </a:p>
            </p:txBody>
          </p:sp>
          <p:sp>
            <p:nvSpPr>
              <p:cNvPr id="76" name="Freeform 19">
                <a:extLst>
                  <a:ext uri="{FF2B5EF4-FFF2-40B4-BE49-F238E27FC236}">
                    <a16:creationId xmlns:a16="http://schemas.microsoft.com/office/drawing/2014/main" id="{37552069-5C54-6FAE-5116-A74EA5BF7956}"/>
                  </a:ext>
                </a:extLst>
              </p:cNvPr>
              <p:cNvSpPr>
                <a:spLocks/>
              </p:cNvSpPr>
              <p:nvPr/>
            </p:nvSpPr>
            <p:spPr bwMode="auto">
              <a:xfrm>
                <a:off x="4435376" y="2182848"/>
                <a:ext cx="123970" cy="68706"/>
              </a:xfrm>
              <a:custGeom>
                <a:avLst/>
                <a:gdLst>
                  <a:gd name="T0" fmla="*/ 40 w 45"/>
                  <a:gd name="T1" fmla="*/ 25 h 25"/>
                  <a:gd name="T2" fmla="*/ 40 w 45"/>
                  <a:gd name="T3" fmla="*/ 25 h 25"/>
                  <a:gd name="T4" fmla="*/ 45 w 45"/>
                  <a:gd name="T5" fmla="*/ 11 h 25"/>
                  <a:gd name="T6" fmla="*/ 0 w 45"/>
                  <a:gd name="T7" fmla="*/ 0 h 25"/>
                  <a:gd name="T8" fmla="*/ 0 w 45"/>
                  <a:gd name="T9" fmla="*/ 11 h 25"/>
                  <a:gd name="T10" fmla="*/ 40 w 45"/>
                  <a:gd name="T11" fmla="*/ 25 h 25"/>
                </a:gdLst>
                <a:ahLst/>
                <a:cxnLst>
                  <a:cxn ang="0">
                    <a:pos x="T0" y="T1"/>
                  </a:cxn>
                  <a:cxn ang="0">
                    <a:pos x="T2" y="T3"/>
                  </a:cxn>
                  <a:cxn ang="0">
                    <a:pos x="T4" y="T5"/>
                  </a:cxn>
                  <a:cxn ang="0">
                    <a:pos x="T6" y="T7"/>
                  </a:cxn>
                  <a:cxn ang="0">
                    <a:pos x="T8" y="T9"/>
                  </a:cxn>
                  <a:cxn ang="0">
                    <a:pos x="T10" y="T11"/>
                  </a:cxn>
                </a:cxnLst>
                <a:rect l="0" t="0" r="r" b="b"/>
                <a:pathLst>
                  <a:path w="45" h="25">
                    <a:moveTo>
                      <a:pt x="40" y="25"/>
                    </a:moveTo>
                    <a:cubicBezTo>
                      <a:pt x="40" y="25"/>
                      <a:pt x="40" y="25"/>
                      <a:pt x="40" y="25"/>
                    </a:cubicBezTo>
                    <a:cubicBezTo>
                      <a:pt x="40" y="20"/>
                      <a:pt x="42" y="15"/>
                      <a:pt x="45" y="11"/>
                    </a:cubicBezTo>
                    <a:cubicBezTo>
                      <a:pt x="27" y="12"/>
                      <a:pt x="8" y="7"/>
                      <a:pt x="0" y="0"/>
                    </a:cubicBezTo>
                    <a:cubicBezTo>
                      <a:pt x="0" y="11"/>
                      <a:pt x="0" y="11"/>
                      <a:pt x="0" y="11"/>
                    </a:cubicBezTo>
                    <a:cubicBezTo>
                      <a:pt x="0" y="17"/>
                      <a:pt x="18" y="25"/>
                      <a:pt x="40"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dirty="0">
                  <a:latin typeface="Calibri" panose="020F0502020204030204" pitchFamily="34" charset="0"/>
                  <a:cs typeface="Calibri" panose="020F0502020204030204" pitchFamily="34" charset="0"/>
                </a:endParaRPr>
              </a:p>
            </p:txBody>
          </p:sp>
          <p:sp>
            <p:nvSpPr>
              <p:cNvPr id="77" name="Freeform 20">
                <a:extLst>
                  <a:ext uri="{FF2B5EF4-FFF2-40B4-BE49-F238E27FC236}">
                    <a16:creationId xmlns:a16="http://schemas.microsoft.com/office/drawing/2014/main" id="{1CC1A020-3EE1-800F-3CF2-61F061C98FE3}"/>
                  </a:ext>
                </a:extLst>
              </p:cNvPr>
              <p:cNvSpPr>
                <a:spLocks/>
              </p:cNvSpPr>
              <p:nvPr/>
            </p:nvSpPr>
            <p:spPr bwMode="auto">
              <a:xfrm>
                <a:off x="4435376" y="2133559"/>
                <a:ext cx="219561" cy="73187"/>
              </a:xfrm>
              <a:custGeom>
                <a:avLst/>
                <a:gdLst>
                  <a:gd name="T0" fmla="*/ 48 w 80"/>
                  <a:gd name="T1" fmla="*/ 25 h 27"/>
                  <a:gd name="T2" fmla="*/ 78 w 80"/>
                  <a:gd name="T3" fmla="*/ 16 h 27"/>
                  <a:gd name="T4" fmla="*/ 80 w 80"/>
                  <a:gd name="T5" fmla="*/ 15 h 27"/>
                  <a:gd name="T6" fmla="*/ 80 w 80"/>
                  <a:gd name="T7" fmla="*/ 2 h 27"/>
                  <a:gd name="T8" fmla="*/ 40 w 80"/>
                  <a:gd name="T9" fmla="*/ 11 h 27"/>
                  <a:gd name="T10" fmla="*/ 0 w 80"/>
                  <a:gd name="T11" fmla="*/ 0 h 27"/>
                  <a:gd name="T12" fmla="*/ 0 w 80"/>
                  <a:gd name="T13" fmla="*/ 11 h 27"/>
                  <a:gd name="T14" fmla="*/ 48 w 80"/>
                  <a:gd name="T15" fmla="*/ 25 h 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0" h="27">
                    <a:moveTo>
                      <a:pt x="48" y="25"/>
                    </a:moveTo>
                    <a:cubicBezTo>
                      <a:pt x="56" y="17"/>
                      <a:pt x="67" y="13"/>
                      <a:pt x="78" y="16"/>
                    </a:cubicBezTo>
                    <a:cubicBezTo>
                      <a:pt x="79" y="16"/>
                      <a:pt x="79" y="15"/>
                      <a:pt x="80" y="15"/>
                    </a:cubicBezTo>
                    <a:cubicBezTo>
                      <a:pt x="80" y="2"/>
                      <a:pt x="80" y="2"/>
                      <a:pt x="80" y="2"/>
                    </a:cubicBezTo>
                    <a:cubicBezTo>
                      <a:pt x="71" y="7"/>
                      <a:pt x="55" y="11"/>
                      <a:pt x="40" y="11"/>
                    </a:cubicBezTo>
                    <a:cubicBezTo>
                      <a:pt x="24" y="11"/>
                      <a:pt x="7" y="7"/>
                      <a:pt x="0" y="0"/>
                    </a:cubicBezTo>
                    <a:cubicBezTo>
                      <a:pt x="0" y="11"/>
                      <a:pt x="0" y="11"/>
                      <a:pt x="0" y="11"/>
                    </a:cubicBezTo>
                    <a:cubicBezTo>
                      <a:pt x="0" y="18"/>
                      <a:pt x="22" y="27"/>
                      <a:pt x="48"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dirty="0">
                  <a:latin typeface="Calibri" panose="020F0502020204030204" pitchFamily="34" charset="0"/>
                  <a:cs typeface="Calibri" panose="020F0502020204030204" pitchFamily="34" charset="0"/>
                </a:endParaRPr>
              </a:p>
            </p:txBody>
          </p:sp>
          <p:sp>
            <p:nvSpPr>
              <p:cNvPr id="78" name="Freeform 21">
                <a:extLst>
                  <a:ext uri="{FF2B5EF4-FFF2-40B4-BE49-F238E27FC236}">
                    <a16:creationId xmlns:a16="http://schemas.microsoft.com/office/drawing/2014/main" id="{9A7000B7-7647-B177-0E29-FF3BD0BF4B80}"/>
                  </a:ext>
                </a:extLst>
              </p:cNvPr>
              <p:cNvSpPr>
                <a:spLocks/>
              </p:cNvSpPr>
              <p:nvPr/>
            </p:nvSpPr>
            <p:spPr bwMode="auto">
              <a:xfrm>
                <a:off x="4435376" y="2064853"/>
                <a:ext cx="219561" cy="88123"/>
              </a:xfrm>
              <a:custGeom>
                <a:avLst/>
                <a:gdLst>
                  <a:gd name="T0" fmla="*/ 40 w 80"/>
                  <a:gd name="T1" fmla="*/ 32 h 32"/>
                  <a:gd name="T2" fmla="*/ 80 w 80"/>
                  <a:gd name="T3" fmla="*/ 22 h 32"/>
                  <a:gd name="T4" fmla="*/ 80 w 80"/>
                  <a:gd name="T5" fmla="*/ 18 h 32"/>
                  <a:gd name="T6" fmla="*/ 40 w 80"/>
                  <a:gd name="T7" fmla="*/ 0 h 32"/>
                  <a:gd name="T8" fmla="*/ 0 w 80"/>
                  <a:gd name="T9" fmla="*/ 18 h 32"/>
                  <a:gd name="T10" fmla="*/ 40 w 80"/>
                  <a:gd name="T11" fmla="*/ 32 h 32"/>
                </a:gdLst>
                <a:ahLst/>
                <a:cxnLst>
                  <a:cxn ang="0">
                    <a:pos x="T0" y="T1"/>
                  </a:cxn>
                  <a:cxn ang="0">
                    <a:pos x="T2" y="T3"/>
                  </a:cxn>
                  <a:cxn ang="0">
                    <a:pos x="T4" y="T5"/>
                  </a:cxn>
                  <a:cxn ang="0">
                    <a:pos x="T6" y="T7"/>
                  </a:cxn>
                  <a:cxn ang="0">
                    <a:pos x="T8" y="T9"/>
                  </a:cxn>
                  <a:cxn ang="0">
                    <a:pos x="T10" y="T11"/>
                  </a:cxn>
                </a:cxnLst>
                <a:rect l="0" t="0" r="r" b="b"/>
                <a:pathLst>
                  <a:path w="80" h="32">
                    <a:moveTo>
                      <a:pt x="40" y="32"/>
                    </a:moveTo>
                    <a:cubicBezTo>
                      <a:pt x="58" y="32"/>
                      <a:pt x="74" y="27"/>
                      <a:pt x="80" y="22"/>
                    </a:cubicBezTo>
                    <a:cubicBezTo>
                      <a:pt x="80" y="18"/>
                      <a:pt x="80" y="18"/>
                      <a:pt x="80" y="18"/>
                    </a:cubicBezTo>
                    <a:cubicBezTo>
                      <a:pt x="80" y="8"/>
                      <a:pt x="62" y="0"/>
                      <a:pt x="40" y="0"/>
                    </a:cubicBezTo>
                    <a:cubicBezTo>
                      <a:pt x="18" y="0"/>
                      <a:pt x="0" y="8"/>
                      <a:pt x="0" y="18"/>
                    </a:cubicBezTo>
                    <a:cubicBezTo>
                      <a:pt x="0" y="24"/>
                      <a:pt x="18" y="32"/>
                      <a:pt x="40" y="3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dirty="0">
                  <a:latin typeface="Calibri" panose="020F0502020204030204" pitchFamily="34" charset="0"/>
                  <a:cs typeface="Calibri" panose="020F0502020204030204" pitchFamily="34" charset="0"/>
                </a:endParaRPr>
              </a:p>
            </p:txBody>
          </p:sp>
          <p:sp>
            <p:nvSpPr>
              <p:cNvPr id="79" name="Freeform 22">
                <a:extLst>
                  <a:ext uri="{FF2B5EF4-FFF2-40B4-BE49-F238E27FC236}">
                    <a16:creationId xmlns:a16="http://schemas.microsoft.com/office/drawing/2014/main" id="{F749D22A-8701-C0F2-6CAB-B71F943C2FF5}"/>
                  </a:ext>
                </a:extLst>
              </p:cNvPr>
              <p:cNvSpPr>
                <a:spLocks/>
              </p:cNvSpPr>
              <p:nvPr/>
            </p:nvSpPr>
            <p:spPr bwMode="auto">
              <a:xfrm>
                <a:off x="4435376" y="2232138"/>
                <a:ext cx="125464" cy="76174"/>
              </a:xfrm>
              <a:custGeom>
                <a:avLst/>
                <a:gdLst>
                  <a:gd name="T0" fmla="*/ 40 w 46"/>
                  <a:gd name="T1" fmla="*/ 11 h 28"/>
                  <a:gd name="T2" fmla="*/ 0 w 46"/>
                  <a:gd name="T3" fmla="*/ 0 h 28"/>
                  <a:gd name="T4" fmla="*/ 0 w 46"/>
                  <a:gd name="T5" fmla="*/ 9 h 28"/>
                  <a:gd name="T6" fmla="*/ 46 w 46"/>
                  <a:gd name="T7" fmla="*/ 27 h 28"/>
                  <a:gd name="T8" fmla="*/ 40 w 46"/>
                  <a:gd name="T9" fmla="*/ 11 h 28"/>
                  <a:gd name="T10" fmla="*/ 40 w 46"/>
                  <a:gd name="T11" fmla="*/ 11 h 28"/>
                </a:gdLst>
                <a:ahLst/>
                <a:cxnLst>
                  <a:cxn ang="0">
                    <a:pos x="T0" y="T1"/>
                  </a:cxn>
                  <a:cxn ang="0">
                    <a:pos x="T2" y="T3"/>
                  </a:cxn>
                  <a:cxn ang="0">
                    <a:pos x="T4" y="T5"/>
                  </a:cxn>
                  <a:cxn ang="0">
                    <a:pos x="T6" y="T7"/>
                  </a:cxn>
                  <a:cxn ang="0">
                    <a:pos x="T8" y="T9"/>
                  </a:cxn>
                  <a:cxn ang="0">
                    <a:pos x="T10" y="T11"/>
                  </a:cxn>
                </a:cxnLst>
                <a:rect l="0" t="0" r="r" b="b"/>
                <a:pathLst>
                  <a:path w="46" h="28">
                    <a:moveTo>
                      <a:pt x="40" y="11"/>
                    </a:moveTo>
                    <a:cubicBezTo>
                      <a:pt x="24" y="11"/>
                      <a:pt x="7" y="7"/>
                      <a:pt x="0" y="0"/>
                    </a:cubicBezTo>
                    <a:cubicBezTo>
                      <a:pt x="0" y="9"/>
                      <a:pt x="0" y="9"/>
                      <a:pt x="0" y="9"/>
                    </a:cubicBezTo>
                    <a:cubicBezTo>
                      <a:pt x="0" y="20"/>
                      <a:pt x="21" y="28"/>
                      <a:pt x="46" y="27"/>
                    </a:cubicBezTo>
                    <a:cubicBezTo>
                      <a:pt x="43" y="22"/>
                      <a:pt x="40" y="17"/>
                      <a:pt x="40" y="11"/>
                    </a:cubicBezTo>
                    <a:cubicBezTo>
                      <a:pt x="40" y="11"/>
                      <a:pt x="40" y="11"/>
                      <a:pt x="40"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dirty="0">
                  <a:latin typeface="Calibri" panose="020F0502020204030204" pitchFamily="34" charset="0"/>
                  <a:cs typeface="Calibri" panose="020F0502020204030204" pitchFamily="34" charset="0"/>
                </a:endParaRPr>
              </a:p>
            </p:txBody>
          </p:sp>
        </p:grpSp>
      </p:grpSp>
      <p:sp>
        <p:nvSpPr>
          <p:cNvPr id="82" name="Rectangle: Top Corners Rounded 90">
            <a:extLst>
              <a:ext uri="{FF2B5EF4-FFF2-40B4-BE49-F238E27FC236}">
                <a16:creationId xmlns:a16="http://schemas.microsoft.com/office/drawing/2014/main" id="{9BC6AA36-E71C-A886-4F13-1163B720FCFD}"/>
              </a:ext>
            </a:extLst>
          </p:cNvPr>
          <p:cNvSpPr/>
          <p:nvPr/>
        </p:nvSpPr>
        <p:spPr>
          <a:xfrm>
            <a:off x="610689" y="2667431"/>
            <a:ext cx="1720642" cy="386865"/>
          </a:xfrm>
          <a:prstGeom prst="rect">
            <a:avLst/>
          </a:prstGeom>
          <a:solidFill>
            <a:schemeClr val="accent2"/>
          </a:solidFill>
          <a:ln>
            <a:noFill/>
          </a:ln>
          <a:effectLst/>
        </p:spPr>
        <p:txBody>
          <a:bodyPr vert="horz" lIns="0" tIns="0" rIns="0" bIns="0" rtlCol="0" anchor="ctr">
            <a:noAutofit/>
          </a:bodyPr>
          <a:lstStyle/>
          <a:p>
            <a:pPr algn="ctr">
              <a:lnSpc>
                <a:spcPct val="90000"/>
              </a:lnSpc>
            </a:pPr>
            <a:r>
              <a:rPr lang="en-US" sz="1400" b="1" dirty="0">
                <a:solidFill>
                  <a:schemeClr val="bg1"/>
                </a:solidFill>
                <a:latin typeface="+mj-lt"/>
                <a:cs typeface="Calibri" panose="020F0502020204030204" pitchFamily="34" charset="0"/>
              </a:rPr>
              <a:t>Description</a:t>
            </a:r>
          </a:p>
        </p:txBody>
      </p:sp>
      <p:sp>
        <p:nvSpPr>
          <p:cNvPr id="85" name="Rectangle: Top Corners Rounded 108">
            <a:extLst>
              <a:ext uri="{FF2B5EF4-FFF2-40B4-BE49-F238E27FC236}">
                <a16:creationId xmlns:a16="http://schemas.microsoft.com/office/drawing/2014/main" id="{ABD4BDD9-503F-78C0-D28D-074818732194}"/>
              </a:ext>
            </a:extLst>
          </p:cNvPr>
          <p:cNvSpPr/>
          <p:nvPr/>
        </p:nvSpPr>
        <p:spPr>
          <a:xfrm>
            <a:off x="2461120" y="2667431"/>
            <a:ext cx="1720642" cy="386865"/>
          </a:xfrm>
          <a:prstGeom prst="rect">
            <a:avLst/>
          </a:prstGeom>
          <a:solidFill>
            <a:schemeClr val="accent2"/>
          </a:solidFill>
          <a:ln>
            <a:noFill/>
          </a:ln>
          <a:effectLst/>
        </p:spPr>
        <p:txBody>
          <a:bodyPr vert="horz" lIns="0" tIns="0" rIns="0" bIns="0" rtlCol="0" anchor="ctr">
            <a:noAutofit/>
          </a:bodyPr>
          <a:lstStyle/>
          <a:p>
            <a:pPr algn="ctr">
              <a:lnSpc>
                <a:spcPct val="90000"/>
              </a:lnSpc>
            </a:pPr>
            <a:r>
              <a:rPr lang="en-US" sz="1400" b="1" dirty="0">
                <a:solidFill>
                  <a:schemeClr val="bg1"/>
                </a:solidFill>
                <a:latin typeface="+mj-lt"/>
                <a:cs typeface="Calibri" panose="020F0502020204030204" pitchFamily="34" charset="0"/>
              </a:rPr>
              <a:t>Description</a:t>
            </a:r>
          </a:p>
        </p:txBody>
      </p:sp>
      <p:sp>
        <p:nvSpPr>
          <p:cNvPr id="88" name="Rectangle: Top Corners Rounded 111">
            <a:extLst>
              <a:ext uri="{FF2B5EF4-FFF2-40B4-BE49-F238E27FC236}">
                <a16:creationId xmlns:a16="http://schemas.microsoft.com/office/drawing/2014/main" id="{12E4296F-2672-CB8C-13D0-592A51F75C36}"/>
              </a:ext>
            </a:extLst>
          </p:cNvPr>
          <p:cNvSpPr/>
          <p:nvPr/>
        </p:nvSpPr>
        <p:spPr>
          <a:xfrm>
            <a:off x="4311551" y="2667431"/>
            <a:ext cx="1720642" cy="386865"/>
          </a:xfrm>
          <a:prstGeom prst="rect">
            <a:avLst/>
          </a:prstGeom>
          <a:solidFill>
            <a:schemeClr val="accent2"/>
          </a:solidFill>
          <a:ln>
            <a:noFill/>
          </a:ln>
          <a:effectLst/>
        </p:spPr>
        <p:txBody>
          <a:bodyPr vert="horz" lIns="0" tIns="0" rIns="0" bIns="0" rtlCol="0" anchor="ctr">
            <a:noAutofit/>
          </a:bodyPr>
          <a:lstStyle/>
          <a:p>
            <a:pPr algn="ctr">
              <a:lnSpc>
                <a:spcPct val="90000"/>
              </a:lnSpc>
            </a:pPr>
            <a:r>
              <a:rPr lang="en-US" sz="1400" b="1" dirty="0">
                <a:solidFill>
                  <a:schemeClr val="bg1"/>
                </a:solidFill>
                <a:latin typeface="+mj-lt"/>
                <a:cs typeface="Calibri" panose="020F0502020204030204" pitchFamily="34" charset="0"/>
              </a:rPr>
              <a:t>Description</a:t>
            </a:r>
          </a:p>
        </p:txBody>
      </p:sp>
      <p:sp>
        <p:nvSpPr>
          <p:cNvPr id="91" name="Rectangle: Top Corners Rounded 114">
            <a:extLst>
              <a:ext uri="{FF2B5EF4-FFF2-40B4-BE49-F238E27FC236}">
                <a16:creationId xmlns:a16="http://schemas.microsoft.com/office/drawing/2014/main" id="{13FFF36D-B30A-EC52-D359-AA13E176F790}"/>
              </a:ext>
            </a:extLst>
          </p:cNvPr>
          <p:cNvSpPr/>
          <p:nvPr/>
        </p:nvSpPr>
        <p:spPr>
          <a:xfrm>
            <a:off x="6158214" y="2667431"/>
            <a:ext cx="1720642" cy="386865"/>
          </a:xfrm>
          <a:prstGeom prst="rect">
            <a:avLst/>
          </a:prstGeom>
          <a:solidFill>
            <a:schemeClr val="accent2"/>
          </a:solidFill>
          <a:ln>
            <a:noFill/>
          </a:ln>
          <a:effectLst/>
        </p:spPr>
        <p:txBody>
          <a:bodyPr vert="horz" lIns="0" tIns="0" rIns="0" bIns="0" rtlCol="0" anchor="ctr">
            <a:noAutofit/>
          </a:bodyPr>
          <a:lstStyle/>
          <a:p>
            <a:pPr algn="ctr">
              <a:lnSpc>
                <a:spcPct val="90000"/>
              </a:lnSpc>
            </a:pPr>
            <a:r>
              <a:rPr lang="en-US" sz="1400" b="1" dirty="0">
                <a:solidFill>
                  <a:schemeClr val="bg1"/>
                </a:solidFill>
                <a:latin typeface="+mj-lt"/>
                <a:cs typeface="Calibri" panose="020F0502020204030204" pitchFamily="34" charset="0"/>
              </a:rPr>
              <a:t>Description</a:t>
            </a:r>
          </a:p>
        </p:txBody>
      </p:sp>
      <p:sp>
        <p:nvSpPr>
          <p:cNvPr id="94" name="Rectangle: Top Corners Rounded 117">
            <a:extLst>
              <a:ext uri="{FF2B5EF4-FFF2-40B4-BE49-F238E27FC236}">
                <a16:creationId xmlns:a16="http://schemas.microsoft.com/office/drawing/2014/main" id="{4FE51DEA-2248-D989-2727-5A9EF3956B96}"/>
              </a:ext>
            </a:extLst>
          </p:cNvPr>
          <p:cNvSpPr/>
          <p:nvPr/>
        </p:nvSpPr>
        <p:spPr>
          <a:xfrm>
            <a:off x="8012413" y="2667431"/>
            <a:ext cx="1720642" cy="386865"/>
          </a:xfrm>
          <a:prstGeom prst="rect">
            <a:avLst/>
          </a:prstGeom>
          <a:solidFill>
            <a:schemeClr val="accent2"/>
          </a:solidFill>
          <a:ln>
            <a:noFill/>
          </a:ln>
          <a:effectLst/>
        </p:spPr>
        <p:txBody>
          <a:bodyPr vert="horz" lIns="0" tIns="0" rIns="0" bIns="0" rtlCol="0" anchor="ctr">
            <a:noAutofit/>
          </a:bodyPr>
          <a:lstStyle/>
          <a:p>
            <a:pPr algn="ctr">
              <a:lnSpc>
                <a:spcPct val="90000"/>
              </a:lnSpc>
            </a:pPr>
            <a:r>
              <a:rPr lang="en-US" sz="1400" b="1" dirty="0">
                <a:solidFill>
                  <a:schemeClr val="bg1"/>
                </a:solidFill>
                <a:latin typeface="+mj-lt"/>
                <a:cs typeface="Calibri" panose="020F0502020204030204" pitchFamily="34" charset="0"/>
              </a:rPr>
              <a:t>Description</a:t>
            </a:r>
          </a:p>
        </p:txBody>
      </p:sp>
      <p:sp>
        <p:nvSpPr>
          <p:cNvPr id="95" name="Arrow: Pentagon 118">
            <a:extLst>
              <a:ext uri="{FF2B5EF4-FFF2-40B4-BE49-F238E27FC236}">
                <a16:creationId xmlns:a16="http://schemas.microsoft.com/office/drawing/2014/main" id="{83B284DC-6AEF-886E-93AC-506A0DAD686D}"/>
              </a:ext>
            </a:extLst>
          </p:cNvPr>
          <p:cNvSpPr/>
          <p:nvPr/>
        </p:nvSpPr>
        <p:spPr bwMode="auto">
          <a:xfrm>
            <a:off x="609600" y="1356021"/>
            <a:ext cx="7269256" cy="355119"/>
          </a:xfrm>
          <a:prstGeom prst="homePlate">
            <a:avLst/>
          </a:prstGeom>
          <a:noFill/>
          <a:ln>
            <a:solidFill>
              <a:schemeClr val="tx2"/>
            </a:solidFill>
          </a:ln>
          <a:effectLst>
            <a:outerShdw blurRad="76200" dist="50800" dir="5400000" algn="tl" rotWithShape="0">
              <a:schemeClr val="tx2">
                <a:alpha val="4000"/>
              </a:schemeClr>
            </a:outerShdw>
          </a:effectLst>
        </p:spPr>
        <p:txBody>
          <a:bodyPr rot="0" spcFirstLastPara="0" vertOverflow="overflow" horzOverflow="overflow" vert="horz" wrap="square" lIns="182880" tIns="182880" rIns="182880" bIns="182880" numCol="1" spcCol="0" rtlCol="0" fromWordArt="0" anchor="ctr" anchorCtr="0" forceAA="0" compatLnSpc="1">
            <a:prstTxWarp prst="textNoShape">
              <a:avLst/>
            </a:prstTxWarp>
            <a:noAutofit/>
          </a:bodyPr>
          <a:lstStyle/>
          <a:p>
            <a:pPr algn="ctr" defTabSz="228600">
              <a:tabLst>
                <a:tab pos="182880" algn="l"/>
                <a:tab pos="365760" algn="l"/>
                <a:tab pos="548640" algn="l"/>
                <a:tab pos="731520" algn="l"/>
                <a:tab pos="914400" algn="l"/>
                <a:tab pos="1097280" algn="l"/>
                <a:tab pos="1280160" algn="l"/>
                <a:tab pos="1463040" algn="l"/>
                <a:tab pos="1645920" algn="l"/>
                <a:tab pos="1828800" algn="l"/>
                <a:tab pos="2011680" algn="l"/>
                <a:tab pos="2194560" algn="l"/>
                <a:tab pos="2377440" algn="l"/>
                <a:tab pos="2560320" algn="l"/>
                <a:tab pos="2743200" algn="l"/>
              </a:tabLst>
            </a:pPr>
            <a:r>
              <a:rPr lang="en-ID" sz="1100" dirty="0">
                <a:solidFill>
                  <a:schemeClr val="tx1"/>
                </a:solidFill>
                <a:cs typeface="Calibri" panose="020F0502020204030204" pitchFamily="34" charset="0"/>
              </a:rPr>
              <a:t>Defining how marketing will support revenue generation</a:t>
            </a:r>
          </a:p>
        </p:txBody>
      </p:sp>
      <p:sp>
        <p:nvSpPr>
          <p:cNvPr id="96" name="Arrow: Chevron 119">
            <a:extLst>
              <a:ext uri="{FF2B5EF4-FFF2-40B4-BE49-F238E27FC236}">
                <a16:creationId xmlns:a16="http://schemas.microsoft.com/office/drawing/2014/main" id="{7951F94C-A33D-1FED-64E2-1D946812E088}"/>
              </a:ext>
            </a:extLst>
          </p:cNvPr>
          <p:cNvSpPr/>
          <p:nvPr/>
        </p:nvSpPr>
        <p:spPr bwMode="auto">
          <a:xfrm>
            <a:off x="7878857" y="1356021"/>
            <a:ext cx="3622914" cy="355119"/>
          </a:xfrm>
          <a:prstGeom prst="chevron">
            <a:avLst/>
          </a:prstGeom>
          <a:noFill/>
          <a:ln>
            <a:solidFill>
              <a:schemeClr val="tx2"/>
            </a:solidFill>
          </a:ln>
          <a:effectLst>
            <a:outerShdw blurRad="76200" dist="50800" dir="5400000" algn="tl" rotWithShape="0">
              <a:schemeClr val="tx2">
                <a:alpha val="4000"/>
              </a:schemeClr>
            </a:outerShdw>
          </a:effectLst>
        </p:spPr>
        <p:txBody>
          <a:bodyPr rot="0" spcFirstLastPara="0" vertOverflow="overflow" horzOverflow="overflow" vert="horz" wrap="square" lIns="182880" tIns="182880" rIns="182880" bIns="182880" numCol="1" spcCol="0" rtlCol="0" fromWordArt="0" anchor="ctr" anchorCtr="0" forceAA="0" compatLnSpc="1">
            <a:prstTxWarp prst="textNoShape">
              <a:avLst/>
            </a:prstTxWarp>
            <a:noAutofit/>
          </a:bodyPr>
          <a:lstStyle/>
          <a:p>
            <a:pPr algn="ctr" defTabSz="228600">
              <a:tabLst>
                <a:tab pos="182880" algn="l"/>
                <a:tab pos="365760" algn="l"/>
                <a:tab pos="548640" algn="l"/>
                <a:tab pos="731520" algn="l"/>
                <a:tab pos="914400" algn="l"/>
                <a:tab pos="1097280" algn="l"/>
                <a:tab pos="1280160" algn="l"/>
                <a:tab pos="1463040" algn="l"/>
                <a:tab pos="1645920" algn="l"/>
                <a:tab pos="1828800" algn="l"/>
                <a:tab pos="2011680" algn="l"/>
                <a:tab pos="2194560" algn="l"/>
                <a:tab pos="2377440" algn="l"/>
                <a:tab pos="2560320" algn="l"/>
                <a:tab pos="2743200" algn="l"/>
              </a:tabLst>
            </a:pPr>
            <a:r>
              <a:rPr lang="en-ID" sz="1100" dirty="0">
                <a:solidFill>
                  <a:schemeClr val="tx1"/>
                </a:solidFill>
                <a:cs typeface="Calibri" panose="020F0502020204030204" pitchFamily="34" charset="0"/>
              </a:rPr>
              <a:t>Building the plan to execute on the strategy</a:t>
            </a:r>
          </a:p>
        </p:txBody>
      </p:sp>
    </p:spTree>
    <p:extLst>
      <p:ext uri="{BB962C8B-B14F-4D97-AF65-F5344CB8AC3E}">
        <p14:creationId xmlns:p14="http://schemas.microsoft.com/office/powerpoint/2010/main" val="32996546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D062E75-F0A6-B7B7-D7A6-32C9364B905F}"/>
              </a:ext>
            </a:extLst>
          </p:cNvPr>
          <p:cNvSpPr>
            <a:spLocks noGrp="1"/>
          </p:cNvSpPr>
          <p:nvPr>
            <p:ph type="title"/>
          </p:nvPr>
        </p:nvSpPr>
        <p:spPr/>
        <p:txBody>
          <a:bodyPr>
            <a:normAutofit fontScale="90000"/>
          </a:bodyPr>
          <a:lstStyle/>
          <a:p>
            <a:r>
              <a:rPr lang="en-US" dirty="0"/>
              <a:t>Best practice for business planning is to prioritize initiatives that have large impact, are achievable, and align GTM functions towards a common goal</a:t>
            </a:r>
          </a:p>
        </p:txBody>
      </p:sp>
      <p:sp>
        <p:nvSpPr>
          <p:cNvPr id="5" name="Rectangle 4">
            <a:extLst>
              <a:ext uri="{FF2B5EF4-FFF2-40B4-BE49-F238E27FC236}">
                <a16:creationId xmlns:a16="http://schemas.microsoft.com/office/drawing/2014/main" id="{1FE2A608-855B-4BCC-5828-50991FB8431D}"/>
              </a:ext>
            </a:extLst>
          </p:cNvPr>
          <p:cNvSpPr/>
          <p:nvPr/>
        </p:nvSpPr>
        <p:spPr>
          <a:xfrm>
            <a:off x="609599" y="1135543"/>
            <a:ext cx="10972801" cy="200055"/>
          </a:xfrm>
          <a:prstGeom prst="rect">
            <a:avLst/>
          </a:prstGeom>
        </p:spPr>
        <p:txBody>
          <a:bodyPr wrap="square" lIns="0" tIns="0" rIns="0" bIns="0">
            <a:spAutoFit/>
          </a:bodyPr>
          <a:lstStyle/>
          <a:p>
            <a:pPr>
              <a:spcAft>
                <a:spcPts val="300"/>
              </a:spcAft>
              <a:buClr>
                <a:srgbClr val="4C4845"/>
              </a:buClr>
              <a:buFontTx/>
              <a:buNone/>
            </a:pPr>
            <a:r>
              <a:rPr lang="en-US" sz="1300" kern="1200" dirty="0">
                <a:latin typeface="+mj-lt"/>
                <a:ea typeface="+mn-ea"/>
                <a:cs typeface="+mn-cs"/>
              </a:rPr>
              <a:t>Executive team collaborates to select </a:t>
            </a:r>
            <a:r>
              <a:rPr lang="en-US" sz="1300" b="1" u="sng" kern="1200" dirty="0">
                <a:solidFill>
                  <a:schemeClr val="accent3"/>
                </a:solidFill>
                <a:latin typeface="+mj-lt"/>
                <a:ea typeface="+mn-ea"/>
                <a:cs typeface="+mn-cs"/>
              </a:rPr>
              <a:t>3-5 initiatives</a:t>
            </a:r>
            <a:r>
              <a:rPr lang="en-US" sz="1300" kern="1200" dirty="0">
                <a:solidFill>
                  <a:schemeClr val="accent3"/>
                </a:solidFill>
                <a:latin typeface="+mj-lt"/>
                <a:ea typeface="+mn-ea"/>
                <a:cs typeface="+mn-cs"/>
              </a:rPr>
              <a:t> </a:t>
            </a:r>
            <a:r>
              <a:rPr lang="en-US" sz="1300" kern="1200" dirty="0">
                <a:latin typeface="+mj-lt"/>
                <a:ea typeface="+mn-ea"/>
                <a:cs typeface="+mn-cs"/>
              </a:rPr>
              <a:t>that are </a:t>
            </a:r>
            <a:r>
              <a:rPr lang="en-US" sz="1300" b="1" u="sng" kern="1200" dirty="0">
                <a:latin typeface="+mj-lt"/>
                <a:ea typeface="+mn-ea"/>
                <a:cs typeface="+mn-cs"/>
              </a:rPr>
              <a:t>large impact</a:t>
            </a:r>
            <a:r>
              <a:rPr lang="en-US" sz="1300" kern="1200" dirty="0">
                <a:latin typeface="+mj-lt"/>
                <a:ea typeface="+mn-ea"/>
                <a:cs typeface="+mn-cs"/>
              </a:rPr>
              <a:t>, </a:t>
            </a:r>
            <a:r>
              <a:rPr lang="en-US" sz="1300" b="1" u="sng" kern="1200" dirty="0">
                <a:latin typeface="+mj-lt"/>
                <a:ea typeface="+mn-ea"/>
                <a:cs typeface="+mn-cs"/>
              </a:rPr>
              <a:t>achievable</a:t>
            </a:r>
            <a:r>
              <a:rPr lang="en-US" sz="1300" kern="1200" dirty="0">
                <a:latin typeface="+mj-lt"/>
                <a:ea typeface="+mn-ea"/>
                <a:cs typeface="+mn-cs"/>
              </a:rPr>
              <a:t>, and </a:t>
            </a:r>
            <a:r>
              <a:rPr lang="en-US" sz="1300" b="1" u="sng" kern="1200" dirty="0">
                <a:latin typeface="+mj-lt"/>
                <a:ea typeface="+mn-ea"/>
                <a:cs typeface="+mn-cs"/>
              </a:rPr>
              <a:t>aligned towards a common commercial goal</a:t>
            </a:r>
          </a:p>
        </p:txBody>
      </p:sp>
      <p:sp>
        <p:nvSpPr>
          <p:cNvPr id="6" name="Rectangle 5">
            <a:extLst>
              <a:ext uri="{FF2B5EF4-FFF2-40B4-BE49-F238E27FC236}">
                <a16:creationId xmlns:a16="http://schemas.microsoft.com/office/drawing/2014/main" id="{DD12E655-A3C7-E7F1-932E-E2A91949A960}"/>
              </a:ext>
            </a:extLst>
          </p:cNvPr>
          <p:cNvSpPr/>
          <p:nvPr/>
        </p:nvSpPr>
        <p:spPr bwMode="auto">
          <a:xfrm>
            <a:off x="0" y="1474925"/>
            <a:ext cx="3701923" cy="4697275"/>
          </a:xfrm>
          <a:prstGeom prst="rect">
            <a:avLst/>
          </a:prstGeom>
          <a:solidFill>
            <a:schemeClr val="tx1"/>
          </a:solidFill>
          <a:ln>
            <a:noFill/>
          </a:ln>
          <a:effectLst>
            <a:outerShdw blurRad="76200" dist="50800" dir="5400000" algn="tl" rotWithShape="0">
              <a:srgbClr val="4C4845">
                <a:alpha val="4000"/>
              </a:srgbClr>
            </a:outerShdw>
          </a:effectLst>
        </p:spPr>
        <p:txBody>
          <a:bodyPr rot="0" spcFirstLastPara="0" vertOverflow="overflow" horzOverflow="overflow" vert="horz" wrap="square" lIns="612000" tIns="144000" rIns="182880" bIns="144000" numCol="1" spcCol="0" rtlCol="0" fromWordArt="0" anchor="ctr" anchorCtr="0" forceAA="0" compatLnSpc="1">
            <a:prstTxWarp prst="textNoShape">
              <a:avLst/>
            </a:prstTxWarp>
            <a:noAutofit/>
          </a:bodyPr>
          <a:lstStyle/>
          <a:p>
            <a:pPr marL="0" marR="0" lvl="0" indent="0" defTabSz="228600" eaLnBrk="1" fontAlgn="auto" latinLnBrk="0" hangingPunct="1">
              <a:lnSpc>
                <a:spcPct val="100000"/>
              </a:lnSpc>
              <a:spcBef>
                <a:spcPts val="0"/>
              </a:spcBef>
              <a:spcAft>
                <a:spcPts val="0"/>
              </a:spcAft>
              <a:buClrTx/>
              <a:buSzTx/>
              <a:buFontTx/>
              <a:buNone/>
              <a:tabLst>
                <a:tab pos="182880" algn="l"/>
                <a:tab pos="365760" algn="l"/>
                <a:tab pos="548640" algn="l"/>
                <a:tab pos="731520" algn="l"/>
                <a:tab pos="914400" algn="l"/>
                <a:tab pos="1097280" algn="l"/>
                <a:tab pos="1280160" algn="l"/>
                <a:tab pos="1463040" algn="l"/>
                <a:tab pos="1645920" algn="l"/>
                <a:tab pos="1828800" algn="l"/>
                <a:tab pos="2011680" algn="l"/>
                <a:tab pos="2194560" algn="l"/>
                <a:tab pos="2377440" algn="l"/>
                <a:tab pos="2560320" algn="l"/>
                <a:tab pos="2743200" algn="l"/>
              </a:tabLst>
              <a:defRPr/>
            </a:pPr>
            <a:r>
              <a:rPr kumimoji="0" lang="en-US" sz="1100" b="0" i="0" u="none" strike="noStrike" kern="1200" cap="none" spc="0" normalizeH="0" baseline="0" noProof="0" dirty="0">
                <a:ln>
                  <a:noFill/>
                </a:ln>
                <a:solidFill>
                  <a:srgbClr val="FFFFFF"/>
                </a:solidFill>
                <a:effectLst/>
                <a:uLnTx/>
                <a:uFillTx/>
                <a:latin typeface="+mj-lt"/>
                <a:ea typeface="+mn-ea"/>
                <a:cs typeface="+mn-cs"/>
              </a:rPr>
              <a:t>Quantifying the time, effort, and ROI of bets allows executives to make objective, informed tradeoff decisions versus making subjective or reactive decisions on where to make strategic investments.</a:t>
            </a:r>
          </a:p>
          <a:p>
            <a:pPr marL="0" marR="0" lvl="0" indent="0" defTabSz="228600" eaLnBrk="1" fontAlgn="auto" latinLnBrk="0" hangingPunct="1">
              <a:lnSpc>
                <a:spcPct val="100000"/>
              </a:lnSpc>
              <a:spcBef>
                <a:spcPts val="0"/>
              </a:spcBef>
              <a:spcAft>
                <a:spcPts val="0"/>
              </a:spcAft>
              <a:buClrTx/>
              <a:buSzTx/>
              <a:buFontTx/>
              <a:buNone/>
              <a:tabLst>
                <a:tab pos="182880" algn="l"/>
                <a:tab pos="365760" algn="l"/>
                <a:tab pos="548640" algn="l"/>
                <a:tab pos="731520" algn="l"/>
                <a:tab pos="914400" algn="l"/>
                <a:tab pos="1097280" algn="l"/>
                <a:tab pos="1280160" algn="l"/>
                <a:tab pos="1463040" algn="l"/>
                <a:tab pos="1645920" algn="l"/>
                <a:tab pos="1828800" algn="l"/>
                <a:tab pos="2011680" algn="l"/>
                <a:tab pos="2194560" algn="l"/>
                <a:tab pos="2377440" algn="l"/>
                <a:tab pos="2560320" algn="l"/>
                <a:tab pos="2743200" algn="l"/>
              </a:tabLst>
              <a:defRPr/>
            </a:pPr>
            <a:endParaRPr kumimoji="0" lang="en-US" sz="1100" b="0" i="0" u="none" strike="noStrike" kern="1200" cap="none" spc="0" normalizeH="0" baseline="0" noProof="0" dirty="0">
              <a:ln>
                <a:noFill/>
              </a:ln>
              <a:solidFill>
                <a:srgbClr val="FFFFFF"/>
              </a:solidFill>
              <a:effectLst/>
              <a:uLnTx/>
              <a:uFillTx/>
              <a:latin typeface="+mj-lt"/>
              <a:ea typeface="+mn-ea"/>
              <a:cs typeface="+mn-cs"/>
            </a:endParaRPr>
          </a:p>
          <a:p>
            <a:pPr marL="0" marR="0" lvl="0" indent="0" defTabSz="228600" eaLnBrk="1" fontAlgn="auto" latinLnBrk="0" hangingPunct="1">
              <a:lnSpc>
                <a:spcPct val="100000"/>
              </a:lnSpc>
              <a:spcBef>
                <a:spcPts val="0"/>
              </a:spcBef>
              <a:spcAft>
                <a:spcPts val="0"/>
              </a:spcAft>
              <a:buClrTx/>
              <a:buSzTx/>
              <a:buFontTx/>
              <a:buNone/>
              <a:tabLst>
                <a:tab pos="182880" algn="l"/>
                <a:tab pos="365760" algn="l"/>
                <a:tab pos="548640" algn="l"/>
                <a:tab pos="731520" algn="l"/>
                <a:tab pos="914400" algn="l"/>
                <a:tab pos="1097280" algn="l"/>
                <a:tab pos="1280160" algn="l"/>
                <a:tab pos="1463040" algn="l"/>
                <a:tab pos="1645920" algn="l"/>
                <a:tab pos="1828800" algn="l"/>
                <a:tab pos="2011680" algn="l"/>
                <a:tab pos="2194560" algn="l"/>
                <a:tab pos="2377440" algn="l"/>
                <a:tab pos="2560320" algn="l"/>
                <a:tab pos="2743200" algn="l"/>
              </a:tabLst>
              <a:defRPr/>
            </a:pPr>
            <a:r>
              <a:rPr kumimoji="0" lang="en-US" sz="1100" b="0" i="0" u="none" strike="noStrike" kern="1200" cap="none" spc="0" normalizeH="0" baseline="0" noProof="0" dirty="0">
                <a:ln>
                  <a:noFill/>
                </a:ln>
                <a:solidFill>
                  <a:srgbClr val="FFFFFF"/>
                </a:solidFill>
                <a:effectLst/>
                <a:uLnTx/>
                <a:uFillTx/>
                <a:latin typeface="+mj-lt"/>
                <a:ea typeface="+mn-ea"/>
                <a:cs typeface="+mn-cs"/>
              </a:rPr>
              <a:t>It also helps understand </a:t>
            </a:r>
            <a:r>
              <a:rPr kumimoji="0" lang="en-US" sz="1100" b="0" i="1" u="none" strike="noStrike" kern="1200" cap="none" spc="0" normalizeH="0" baseline="0" noProof="0" dirty="0">
                <a:ln>
                  <a:noFill/>
                </a:ln>
                <a:solidFill>
                  <a:srgbClr val="FFFFFF"/>
                </a:solidFill>
                <a:effectLst/>
                <a:uLnTx/>
                <a:uFillTx/>
                <a:latin typeface="+mj-lt"/>
                <a:ea typeface="+mn-ea"/>
                <a:cs typeface="+mn-cs"/>
              </a:rPr>
              <a:t>when</a:t>
            </a:r>
            <a:r>
              <a:rPr kumimoji="0" lang="en-US" sz="1100" b="0" i="0" u="none" strike="noStrike" kern="1200" cap="none" spc="0" normalizeH="0" baseline="0" noProof="0" dirty="0">
                <a:ln>
                  <a:noFill/>
                </a:ln>
                <a:solidFill>
                  <a:srgbClr val="FFFFFF"/>
                </a:solidFill>
                <a:effectLst/>
                <a:uLnTx/>
                <a:uFillTx/>
                <a:latin typeface="+mj-lt"/>
                <a:ea typeface="+mn-ea"/>
                <a:cs typeface="+mn-cs"/>
              </a:rPr>
              <a:t> to expect results so teams don’t lose patience and change direction prematurely. </a:t>
            </a:r>
          </a:p>
          <a:p>
            <a:pPr marL="0" marR="0" lvl="0" indent="0" defTabSz="228600" eaLnBrk="1" fontAlgn="auto" latinLnBrk="0" hangingPunct="1">
              <a:lnSpc>
                <a:spcPct val="100000"/>
              </a:lnSpc>
              <a:spcBef>
                <a:spcPts val="0"/>
              </a:spcBef>
              <a:spcAft>
                <a:spcPts val="0"/>
              </a:spcAft>
              <a:buClrTx/>
              <a:buSzTx/>
              <a:buFontTx/>
              <a:buNone/>
              <a:tabLst>
                <a:tab pos="182880" algn="l"/>
                <a:tab pos="365760" algn="l"/>
                <a:tab pos="548640" algn="l"/>
                <a:tab pos="731520" algn="l"/>
                <a:tab pos="914400" algn="l"/>
                <a:tab pos="1097280" algn="l"/>
                <a:tab pos="1280160" algn="l"/>
                <a:tab pos="1463040" algn="l"/>
                <a:tab pos="1645920" algn="l"/>
                <a:tab pos="1828800" algn="l"/>
                <a:tab pos="2011680" algn="l"/>
                <a:tab pos="2194560" algn="l"/>
                <a:tab pos="2377440" algn="l"/>
                <a:tab pos="2560320" algn="l"/>
                <a:tab pos="2743200" algn="l"/>
              </a:tabLst>
              <a:defRPr/>
            </a:pPr>
            <a:endParaRPr kumimoji="0" lang="en-US" sz="1100" b="1" i="0" u="none" strike="noStrike" kern="1200" cap="none" spc="0" normalizeH="0" baseline="0" noProof="0" dirty="0">
              <a:ln>
                <a:noFill/>
              </a:ln>
              <a:solidFill>
                <a:srgbClr val="D9A800"/>
              </a:solidFill>
              <a:effectLst/>
              <a:uLnTx/>
              <a:uFillTx/>
              <a:latin typeface="Calibri" panose="020F0502020204030204"/>
              <a:ea typeface="+mn-ea"/>
              <a:cs typeface="+mn-cs"/>
            </a:endParaRPr>
          </a:p>
          <a:p>
            <a:pPr marL="457200" marR="0" lvl="1" indent="0" defTabSz="228600" eaLnBrk="1" fontAlgn="auto" latinLnBrk="0" hangingPunct="1">
              <a:lnSpc>
                <a:spcPct val="100000"/>
              </a:lnSpc>
              <a:spcBef>
                <a:spcPts val="0"/>
              </a:spcBef>
              <a:spcAft>
                <a:spcPts val="0"/>
              </a:spcAft>
              <a:buClrTx/>
              <a:buSzTx/>
              <a:buFontTx/>
              <a:buNone/>
              <a:tabLst>
                <a:tab pos="365125" algn="l"/>
                <a:tab pos="539750" algn="l"/>
                <a:tab pos="547688" algn="l"/>
                <a:tab pos="730250" algn="l"/>
                <a:tab pos="914400" algn="l"/>
                <a:tab pos="1096963" algn="l"/>
                <a:tab pos="1279525" algn="l"/>
                <a:tab pos="1462088" algn="l"/>
                <a:tab pos="1644650" algn="l"/>
                <a:tab pos="1828800" algn="l"/>
                <a:tab pos="2011363" algn="l"/>
                <a:tab pos="2193925" algn="l"/>
                <a:tab pos="2376488" algn="l"/>
                <a:tab pos="2559050" algn="l"/>
                <a:tab pos="2743200" algn="l"/>
              </a:tabLst>
              <a:defRPr/>
            </a:pPr>
            <a:r>
              <a:rPr kumimoji="0" lang="en-US" sz="1100" b="1" i="0" u="none" strike="noStrike" kern="1200" cap="none" spc="0" normalizeH="0" baseline="0" noProof="0" dirty="0">
                <a:ln>
                  <a:noFill/>
                </a:ln>
                <a:solidFill>
                  <a:schemeClr val="accent4"/>
                </a:solidFill>
                <a:effectLst/>
                <a:uLnTx/>
                <a:uFillTx/>
                <a:latin typeface="+mj-lt"/>
                <a:ea typeface="+mn-ea"/>
                <a:cs typeface="+mn-cs"/>
              </a:rPr>
              <a:t>Time to Realization</a:t>
            </a:r>
          </a:p>
          <a:p>
            <a:pPr marL="457200" marR="0" lvl="1" indent="0" defTabSz="228600" eaLnBrk="1" fontAlgn="auto" latinLnBrk="0" hangingPunct="1">
              <a:lnSpc>
                <a:spcPct val="100000"/>
              </a:lnSpc>
              <a:spcBef>
                <a:spcPts val="0"/>
              </a:spcBef>
              <a:spcAft>
                <a:spcPts val="0"/>
              </a:spcAft>
              <a:buClrTx/>
              <a:buSzTx/>
              <a:buFontTx/>
              <a:buNone/>
              <a:tabLst>
                <a:tab pos="365125" algn="l"/>
                <a:tab pos="539750" algn="l"/>
                <a:tab pos="547688" algn="l"/>
                <a:tab pos="730250" algn="l"/>
                <a:tab pos="914400" algn="l"/>
                <a:tab pos="1096963" algn="l"/>
                <a:tab pos="1279525" algn="l"/>
                <a:tab pos="1462088" algn="l"/>
                <a:tab pos="1644650" algn="l"/>
                <a:tab pos="1828800" algn="l"/>
                <a:tab pos="2011363" algn="l"/>
                <a:tab pos="2193925" algn="l"/>
                <a:tab pos="2376488" algn="l"/>
                <a:tab pos="2559050" algn="l"/>
                <a:tab pos="2743200" algn="l"/>
              </a:tabLst>
              <a:defRPr/>
            </a:pPr>
            <a:r>
              <a:rPr kumimoji="0" lang="en-US" sz="1100" b="0" i="0" u="none" strike="noStrike" kern="1200" cap="none" spc="0" normalizeH="0" baseline="0" noProof="0" dirty="0">
                <a:ln>
                  <a:noFill/>
                </a:ln>
                <a:solidFill>
                  <a:srgbClr val="FFFFFF"/>
                </a:solidFill>
                <a:effectLst/>
                <a:uLnTx/>
                <a:uFillTx/>
                <a:latin typeface="+mj-lt"/>
                <a:ea typeface="+mn-ea"/>
                <a:cs typeface="+mn-cs"/>
              </a:rPr>
              <a:t>How long before you see return on your investment?</a:t>
            </a:r>
          </a:p>
          <a:p>
            <a:pPr marL="457200" marR="0" lvl="1" indent="0" defTabSz="228600" eaLnBrk="1" fontAlgn="auto" latinLnBrk="0" hangingPunct="1">
              <a:lnSpc>
                <a:spcPct val="100000"/>
              </a:lnSpc>
              <a:spcBef>
                <a:spcPts val="0"/>
              </a:spcBef>
              <a:spcAft>
                <a:spcPts val="0"/>
              </a:spcAft>
              <a:buClrTx/>
              <a:buSzTx/>
              <a:buFontTx/>
              <a:buNone/>
              <a:tabLst>
                <a:tab pos="365125" algn="l"/>
                <a:tab pos="539750" algn="l"/>
                <a:tab pos="547688" algn="l"/>
                <a:tab pos="730250" algn="l"/>
                <a:tab pos="914400" algn="l"/>
                <a:tab pos="1096963" algn="l"/>
                <a:tab pos="1279525" algn="l"/>
                <a:tab pos="1462088" algn="l"/>
                <a:tab pos="1644650" algn="l"/>
                <a:tab pos="1828800" algn="l"/>
                <a:tab pos="2011363" algn="l"/>
                <a:tab pos="2193925" algn="l"/>
                <a:tab pos="2376488" algn="l"/>
                <a:tab pos="2559050" algn="l"/>
                <a:tab pos="2743200" algn="l"/>
              </a:tabLst>
              <a:defRPr/>
            </a:pPr>
            <a:r>
              <a:rPr kumimoji="0" lang="en-US" sz="1100" b="0" i="1" u="none" strike="noStrike" kern="1200" cap="none" spc="0" normalizeH="0" baseline="0" noProof="0" dirty="0">
                <a:ln>
                  <a:noFill/>
                </a:ln>
                <a:solidFill>
                  <a:srgbClr val="FFFFFF"/>
                </a:solidFill>
                <a:effectLst/>
                <a:uLnTx/>
                <a:uFillTx/>
                <a:latin typeface="+mj-lt"/>
                <a:ea typeface="+mn-ea"/>
                <a:cs typeface="+mn-cs"/>
              </a:rPr>
              <a:t>6-9 Months, 9-18 Months, </a:t>
            </a:r>
            <a:br>
              <a:rPr kumimoji="0" lang="en-US" sz="1100" b="0" i="1" u="none" strike="noStrike" kern="1200" cap="none" spc="0" normalizeH="0" baseline="0" noProof="0" dirty="0">
                <a:ln>
                  <a:noFill/>
                </a:ln>
                <a:solidFill>
                  <a:srgbClr val="FFFFFF"/>
                </a:solidFill>
                <a:effectLst/>
                <a:uLnTx/>
                <a:uFillTx/>
                <a:latin typeface="+mj-lt"/>
                <a:ea typeface="+mn-ea"/>
                <a:cs typeface="+mn-cs"/>
              </a:rPr>
            </a:br>
            <a:r>
              <a:rPr kumimoji="0" lang="en-US" sz="1100" b="0" i="1" u="none" strike="noStrike" kern="1200" cap="none" spc="0" normalizeH="0" baseline="0" noProof="0" dirty="0">
                <a:ln>
                  <a:noFill/>
                </a:ln>
                <a:solidFill>
                  <a:srgbClr val="FFFFFF"/>
                </a:solidFill>
                <a:effectLst/>
                <a:uLnTx/>
                <a:uFillTx/>
                <a:latin typeface="+mj-lt"/>
                <a:ea typeface="+mn-ea"/>
                <a:cs typeface="+mn-cs"/>
              </a:rPr>
              <a:t>18-24 Months</a:t>
            </a:r>
          </a:p>
          <a:p>
            <a:pPr marL="457200" marR="0" lvl="1" indent="0" defTabSz="228600" eaLnBrk="1" fontAlgn="auto" latinLnBrk="0" hangingPunct="1">
              <a:lnSpc>
                <a:spcPct val="100000"/>
              </a:lnSpc>
              <a:spcBef>
                <a:spcPts val="0"/>
              </a:spcBef>
              <a:spcAft>
                <a:spcPts val="0"/>
              </a:spcAft>
              <a:buClrTx/>
              <a:buSzTx/>
              <a:buFontTx/>
              <a:buNone/>
              <a:tabLst>
                <a:tab pos="365125" algn="l"/>
                <a:tab pos="539750" algn="l"/>
                <a:tab pos="547688" algn="l"/>
                <a:tab pos="730250" algn="l"/>
                <a:tab pos="914400" algn="l"/>
                <a:tab pos="1096963" algn="l"/>
                <a:tab pos="1279525" algn="l"/>
                <a:tab pos="1462088" algn="l"/>
                <a:tab pos="1644650" algn="l"/>
                <a:tab pos="1828800" algn="l"/>
                <a:tab pos="2011363" algn="l"/>
                <a:tab pos="2193925" algn="l"/>
                <a:tab pos="2376488" algn="l"/>
                <a:tab pos="2559050" algn="l"/>
                <a:tab pos="2743200" algn="l"/>
              </a:tabLst>
              <a:defRPr/>
            </a:pPr>
            <a:endParaRPr kumimoji="0" lang="en-US" sz="1100" b="1" i="0" u="none" strike="noStrike" kern="1200" cap="none" spc="0" normalizeH="0" baseline="0" noProof="0" dirty="0">
              <a:ln>
                <a:noFill/>
              </a:ln>
              <a:solidFill>
                <a:srgbClr val="D9A800"/>
              </a:solidFill>
              <a:effectLst/>
              <a:uLnTx/>
              <a:uFillTx/>
              <a:latin typeface="+mj-lt"/>
              <a:ea typeface="+mn-ea"/>
              <a:cs typeface="+mn-cs"/>
            </a:endParaRPr>
          </a:p>
          <a:p>
            <a:pPr marL="457200" marR="0" lvl="1" indent="0" defTabSz="228600" eaLnBrk="1" fontAlgn="auto" latinLnBrk="0" hangingPunct="1">
              <a:lnSpc>
                <a:spcPct val="100000"/>
              </a:lnSpc>
              <a:spcBef>
                <a:spcPts val="0"/>
              </a:spcBef>
              <a:spcAft>
                <a:spcPts val="0"/>
              </a:spcAft>
              <a:buClrTx/>
              <a:buSzTx/>
              <a:buFontTx/>
              <a:buNone/>
              <a:tabLst>
                <a:tab pos="365125" algn="l"/>
                <a:tab pos="539750" algn="l"/>
                <a:tab pos="547688" algn="l"/>
                <a:tab pos="730250" algn="l"/>
                <a:tab pos="914400" algn="l"/>
                <a:tab pos="1096963" algn="l"/>
                <a:tab pos="1279525" algn="l"/>
                <a:tab pos="1462088" algn="l"/>
                <a:tab pos="1644650" algn="l"/>
                <a:tab pos="1828800" algn="l"/>
                <a:tab pos="2011363" algn="l"/>
                <a:tab pos="2193925" algn="l"/>
                <a:tab pos="2376488" algn="l"/>
                <a:tab pos="2559050" algn="l"/>
                <a:tab pos="2743200" algn="l"/>
              </a:tabLst>
              <a:defRPr/>
            </a:pPr>
            <a:r>
              <a:rPr kumimoji="0" lang="en-US" sz="1100" b="1" i="0" u="none" strike="noStrike" kern="1200" cap="none" spc="0" normalizeH="0" baseline="0" noProof="0" dirty="0">
                <a:ln>
                  <a:noFill/>
                </a:ln>
                <a:solidFill>
                  <a:schemeClr val="accent4"/>
                </a:solidFill>
                <a:effectLst/>
                <a:uLnTx/>
                <a:uFillTx/>
                <a:latin typeface="+mj-lt"/>
                <a:ea typeface="+mn-ea"/>
                <a:cs typeface="+mn-cs"/>
              </a:rPr>
              <a:t>Level of Effort</a:t>
            </a:r>
          </a:p>
          <a:p>
            <a:pPr marL="457200" marR="0" lvl="1" indent="0" defTabSz="228600" eaLnBrk="1" fontAlgn="auto" latinLnBrk="0" hangingPunct="1">
              <a:lnSpc>
                <a:spcPct val="100000"/>
              </a:lnSpc>
              <a:spcBef>
                <a:spcPts val="0"/>
              </a:spcBef>
              <a:spcAft>
                <a:spcPts val="0"/>
              </a:spcAft>
              <a:buClrTx/>
              <a:buSzTx/>
              <a:buFontTx/>
              <a:buNone/>
              <a:tabLst>
                <a:tab pos="365125" algn="l"/>
                <a:tab pos="539750" algn="l"/>
                <a:tab pos="547688" algn="l"/>
                <a:tab pos="730250" algn="l"/>
                <a:tab pos="914400" algn="l"/>
                <a:tab pos="1096963" algn="l"/>
                <a:tab pos="1279525" algn="l"/>
                <a:tab pos="1462088" algn="l"/>
                <a:tab pos="1644650" algn="l"/>
                <a:tab pos="1828800" algn="l"/>
                <a:tab pos="2011363" algn="l"/>
                <a:tab pos="2193925" algn="l"/>
                <a:tab pos="2376488" algn="l"/>
                <a:tab pos="2559050" algn="l"/>
                <a:tab pos="2743200" algn="l"/>
              </a:tabLst>
              <a:defRPr/>
            </a:pPr>
            <a:r>
              <a:rPr kumimoji="0" lang="en-US" sz="1100" b="0" i="0" u="none" strike="noStrike" kern="1200" cap="none" spc="0" normalizeH="0" baseline="0" noProof="0" dirty="0">
                <a:ln>
                  <a:noFill/>
                </a:ln>
                <a:solidFill>
                  <a:srgbClr val="FFFFFF"/>
                </a:solidFill>
                <a:effectLst/>
                <a:uLnTx/>
                <a:uFillTx/>
                <a:latin typeface="+mj-lt"/>
                <a:ea typeface="+mn-ea"/>
                <a:cs typeface="+mn-cs"/>
              </a:rPr>
              <a:t>How many resources and change will this bet take to implement?</a:t>
            </a:r>
          </a:p>
          <a:p>
            <a:pPr marL="457200" marR="0" lvl="1" indent="0" defTabSz="228600" eaLnBrk="1" fontAlgn="auto" latinLnBrk="0" hangingPunct="1">
              <a:lnSpc>
                <a:spcPct val="100000"/>
              </a:lnSpc>
              <a:spcBef>
                <a:spcPts val="0"/>
              </a:spcBef>
              <a:spcAft>
                <a:spcPts val="0"/>
              </a:spcAft>
              <a:buClrTx/>
              <a:buSzTx/>
              <a:buFontTx/>
              <a:buNone/>
              <a:tabLst>
                <a:tab pos="365125" algn="l"/>
                <a:tab pos="539750" algn="l"/>
                <a:tab pos="547688" algn="l"/>
                <a:tab pos="730250" algn="l"/>
                <a:tab pos="914400" algn="l"/>
                <a:tab pos="1096963" algn="l"/>
                <a:tab pos="1279525" algn="l"/>
                <a:tab pos="1462088" algn="l"/>
                <a:tab pos="1644650" algn="l"/>
                <a:tab pos="1828800" algn="l"/>
                <a:tab pos="2011363" algn="l"/>
                <a:tab pos="2193925" algn="l"/>
                <a:tab pos="2376488" algn="l"/>
                <a:tab pos="2559050" algn="l"/>
                <a:tab pos="2743200" algn="l"/>
              </a:tabLst>
              <a:defRPr/>
            </a:pPr>
            <a:r>
              <a:rPr kumimoji="0" lang="en-US" sz="1100" b="0" i="1" u="none" strike="noStrike" kern="1200" cap="none" spc="0" normalizeH="0" baseline="0" noProof="0" dirty="0">
                <a:ln>
                  <a:noFill/>
                </a:ln>
                <a:solidFill>
                  <a:srgbClr val="FFFFFF"/>
                </a:solidFill>
                <a:effectLst/>
                <a:uLnTx/>
                <a:uFillTx/>
                <a:latin typeface="+mj-lt"/>
                <a:ea typeface="+mn-ea"/>
                <a:cs typeface="+mn-cs"/>
              </a:rPr>
              <a:t>Low, Medium, High</a:t>
            </a:r>
          </a:p>
          <a:p>
            <a:pPr marL="457200" marR="0" lvl="1" indent="0" defTabSz="228600" eaLnBrk="1" fontAlgn="auto" latinLnBrk="0" hangingPunct="1">
              <a:lnSpc>
                <a:spcPct val="100000"/>
              </a:lnSpc>
              <a:spcBef>
                <a:spcPts val="0"/>
              </a:spcBef>
              <a:spcAft>
                <a:spcPts val="0"/>
              </a:spcAft>
              <a:buClrTx/>
              <a:buSzTx/>
              <a:buFontTx/>
              <a:buNone/>
              <a:tabLst>
                <a:tab pos="365125" algn="l"/>
                <a:tab pos="539750" algn="l"/>
                <a:tab pos="547688" algn="l"/>
                <a:tab pos="730250" algn="l"/>
                <a:tab pos="914400" algn="l"/>
                <a:tab pos="1096963" algn="l"/>
                <a:tab pos="1279525" algn="l"/>
                <a:tab pos="1462088" algn="l"/>
                <a:tab pos="1644650" algn="l"/>
                <a:tab pos="1828800" algn="l"/>
                <a:tab pos="2011363" algn="l"/>
                <a:tab pos="2193925" algn="l"/>
                <a:tab pos="2376488" algn="l"/>
                <a:tab pos="2559050" algn="l"/>
                <a:tab pos="2743200" algn="l"/>
              </a:tabLst>
              <a:defRPr/>
            </a:pPr>
            <a:endParaRPr kumimoji="0" lang="en-US" sz="1100" b="1" i="0" u="none" strike="noStrike" kern="1200" cap="none" spc="0" normalizeH="0" baseline="0" noProof="0" dirty="0">
              <a:ln>
                <a:noFill/>
              </a:ln>
              <a:solidFill>
                <a:srgbClr val="D9A800"/>
              </a:solidFill>
              <a:effectLst/>
              <a:uLnTx/>
              <a:uFillTx/>
              <a:latin typeface="+mj-lt"/>
              <a:ea typeface="+mn-ea"/>
              <a:cs typeface="+mn-cs"/>
            </a:endParaRPr>
          </a:p>
          <a:p>
            <a:pPr marL="457200" marR="0" lvl="1" indent="0" defTabSz="228600" eaLnBrk="1" fontAlgn="auto" latinLnBrk="0" hangingPunct="1">
              <a:lnSpc>
                <a:spcPct val="100000"/>
              </a:lnSpc>
              <a:spcBef>
                <a:spcPts val="0"/>
              </a:spcBef>
              <a:spcAft>
                <a:spcPts val="0"/>
              </a:spcAft>
              <a:buClrTx/>
              <a:buSzTx/>
              <a:buFontTx/>
              <a:buNone/>
              <a:tabLst>
                <a:tab pos="365125" algn="l"/>
                <a:tab pos="539750" algn="l"/>
                <a:tab pos="547688" algn="l"/>
                <a:tab pos="730250" algn="l"/>
                <a:tab pos="914400" algn="l"/>
                <a:tab pos="1096963" algn="l"/>
                <a:tab pos="1279525" algn="l"/>
                <a:tab pos="1462088" algn="l"/>
                <a:tab pos="1644650" algn="l"/>
                <a:tab pos="1828800" algn="l"/>
                <a:tab pos="2011363" algn="l"/>
                <a:tab pos="2193925" algn="l"/>
                <a:tab pos="2376488" algn="l"/>
                <a:tab pos="2559050" algn="l"/>
                <a:tab pos="2743200" algn="l"/>
              </a:tabLst>
              <a:defRPr/>
            </a:pPr>
            <a:r>
              <a:rPr kumimoji="0" lang="en-US" sz="1100" b="1" i="0" u="none" strike="noStrike" kern="1200" cap="none" spc="0" normalizeH="0" baseline="0" noProof="0" dirty="0">
                <a:ln>
                  <a:noFill/>
                </a:ln>
                <a:solidFill>
                  <a:schemeClr val="accent4"/>
                </a:solidFill>
                <a:effectLst/>
                <a:uLnTx/>
                <a:uFillTx/>
                <a:latin typeface="+mj-lt"/>
                <a:ea typeface="+mn-ea"/>
                <a:cs typeface="+mn-cs"/>
              </a:rPr>
              <a:t>Impact on Enterprise Value</a:t>
            </a:r>
          </a:p>
          <a:p>
            <a:pPr marL="457200" marR="0" lvl="1" indent="0" defTabSz="228600" eaLnBrk="1" fontAlgn="auto" latinLnBrk="0" hangingPunct="1">
              <a:lnSpc>
                <a:spcPct val="100000"/>
              </a:lnSpc>
              <a:spcBef>
                <a:spcPts val="0"/>
              </a:spcBef>
              <a:spcAft>
                <a:spcPts val="0"/>
              </a:spcAft>
              <a:buClrTx/>
              <a:buSzTx/>
              <a:buFontTx/>
              <a:buNone/>
              <a:tabLst>
                <a:tab pos="365125" algn="l"/>
                <a:tab pos="539750" algn="l"/>
                <a:tab pos="547688" algn="l"/>
                <a:tab pos="730250" algn="l"/>
                <a:tab pos="914400" algn="l"/>
                <a:tab pos="1096963" algn="l"/>
                <a:tab pos="1279525" algn="l"/>
                <a:tab pos="1462088" algn="l"/>
                <a:tab pos="1644650" algn="l"/>
                <a:tab pos="1828800" algn="l"/>
                <a:tab pos="2011363" algn="l"/>
                <a:tab pos="2193925" algn="l"/>
                <a:tab pos="2376488" algn="l"/>
                <a:tab pos="2559050" algn="l"/>
                <a:tab pos="2743200" algn="l"/>
              </a:tabLst>
              <a:defRPr/>
            </a:pPr>
            <a:r>
              <a:rPr kumimoji="0" lang="en-US" sz="1100" b="0" i="0" u="none" strike="noStrike" kern="1200" cap="none" spc="0" normalizeH="0" baseline="0" noProof="0" dirty="0">
                <a:ln>
                  <a:noFill/>
                </a:ln>
                <a:solidFill>
                  <a:srgbClr val="FFFFFF"/>
                </a:solidFill>
                <a:effectLst/>
                <a:uLnTx/>
                <a:uFillTx/>
                <a:latin typeface="+mj-lt"/>
                <a:ea typeface="+mn-ea"/>
                <a:cs typeface="+mn-cs"/>
              </a:rPr>
              <a:t>How much return on your investment can you expect?</a:t>
            </a:r>
          </a:p>
        </p:txBody>
      </p:sp>
      <p:sp>
        <p:nvSpPr>
          <p:cNvPr id="9" name="TextBox 8">
            <a:extLst>
              <a:ext uri="{FF2B5EF4-FFF2-40B4-BE49-F238E27FC236}">
                <a16:creationId xmlns:a16="http://schemas.microsoft.com/office/drawing/2014/main" id="{08C9DD1D-7477-B55B-3C96-00CB8577F435}"/>
              </a:ext>
            </a:extLst>
          </p:cNvPr>
          <p:cNvSpPr txBox="1"/>
          <p:nvPr/>
        </p:nvSpPr>
        <p:spPr>
          <a:xfrm>
            <a:off x="7408545" y="5861457"/>
            <a:ext cx="4173855" cy="258820"/>
          </a:xfrm>
          <a:prstGeom prst="rect">
            <a:avLst/>
          </a:prstGeom>
          <a:noFill/>
        </p:spPr>
        <p:txBody>
          <a:bodyPr wrap="square" rtlCol="0">
            <a:spAutoFit/>
          </a:bodyPr>
          <a:lstStyle/>
          <a:p>
            <a:pPr algn="ctr" defTabSz="228600">
              <a:buClrTx/>
              <a:buFontTx/>
              <a:buNone/>
              <a:tabLst>
                <a:tab pos="182880" algn="l"/>
                <a:tab pos="365760" algn="l"/>
                <a:tab pos="548640" algn="l"/>
                <a:tab pos="731520" algn="l"/>
                <a:tab pos="914400" algn="l"/>
                <a:tab pos="1097280" algn="l"/>
                <a:tab pos="1280160" algn="l"/>
                <a:tab pos="1463040" algn="l"/>
                <a:tab pos="1645920" algn="l"/>
                <a:tab pos="1828800" algn="l"/>
              </a:tabLst>
            </a:pPr>
            <a:r>
              <a:rPr lang="en-US" sz="1200" i="1" kern="1200" dirty="0">
                <a:solidFill>
                  <a:srgbClr val="4C4846"/>
                </a:solidFill>
                <a:latin typeface="Calibri" charset="0"/>
                <a:ea typeface="Calibri" charset="0"/>
                <a:cs typeface="Calibri" charset="0"/>
              </a:rPr>
              <a:t>Size of Bubble = Impact on Enterprise Value over selected horizon</a:t>
            </a:r>
          </a:p>
        </p:txBody>
      </p:sp>
      <p:sp>
        <p:nvSpPr>
          <p:cNvPr id="17" name="TextBox 16">
            <a:extLst>
              <a:ext uri="{FF2B5EF4-FFF2-40B4-BE49-F238E27FC236}">
                <a16:creationId xmlns:a16="http://schemas.microsoft.com/office/drawing/2014/main" id="{0E0E4278-C9F5-87E0-F655-601AB7C7F8F9}"/>
              </a:ext>
            </a:extLst>
          </p:cNvPr>
          <p:cNvSpPr txBox="1"/>
          <p:nvPr/>
        </p:nvSpPr>
        <p:spPr>
          <a:xfrm>
            <a:off x="4202614" y="5415764"/>
            <a:ext cx="7369273" cy="338554"/>
          </a:xfrm>
          <a:prstGeom prst="rect">
            <a:avLst/>
          </a:prstGeom>
          <a:noFill/>
        </p:spPr>
        <p:txBody>
          <a:bodyPr wrap="square" rtlCol="0">
            <a:spAutoFit/>
          </a:bodyPr>
          <a:lstStyle/>
          <a:p>
            <a:pPr algn="ctr" defTabSz="228600">
              <a:tabLst>
                <a:tab pos="182880" algn="l"/>
                <a:tab pos="365760" algn="l"/>
                <a:tab pos="548640" algn="l"/>
                <a:tab pos="731520" algn="l"/>
                <a:tab pos="914400" algn="l"/>
                <a:tab pos="1097280" algn="l"/>
                <a:tab pos="1280160" algn="l"/>
                <a:tab pos="1463040" algn="l"/>
                <a:tab pos="1645920" algn="l"/>
                <a:tab pos="1828800" algn="l"/>
              </a:tabLst>
            </a:pPr>
            <a:r>
              <a:rPr lang="en-US" sz="1600" b="1" dirty="0">
                <a:latin typeface="+mj-lt"/>
                <a:cs typeface="Calibri" charset="0"/>
              </a:rPr>
              <a:t>TIME TO REALIZATION</a:t>
            </a:r>
          </a:p>
        </p:txBody>
      </p:sp>
      <p:sp>
        <p:nvSpPr>
          <p:cNvPr id="18" name="TextBox 17">
            <a:extLst>
              <a:ext uri="{FF2B5EF4-FFF2-40B4-BE49-F238E27FC236}">
                <a16:creationId xmlns:a16="http://schemas.microsoft.com/office/drawing/2014/main" id="{41F202B8-BFD9-3594-77E1-0222DB016F32}"/>
              </a:ext>
            </a:extLst>
          </p:cNvPr>
          <p:cNvSpPr txBox="1"/>
          <p:nvPr/>
        </p:nvSpPr>
        <p:spPr>
          <a:xfrm rot="16200000">
            <a:off x="2070483" y="3215390"/>
            <a:ext cx="3819484" cy="338554"/>
          </a:xfrm>
          <a:prstGeom prst="rect">
            <a:avLst/>
          </a:prstGeom>
          <a:noFill/>
        </p:spPr>
        <p:txBody>
          <a:bodyPr wrap="square" rtlCol="0">
            <a:spAutoFit/>
          </a:bodyPr>
          <a:lstStyle/>
          <a:p>
            <a:pPr algn="ctr" defTabSz="228600">
              <a:buClrTx/>
              <a:buFontTx/>
              <a:buNone/>
              <a:tabLst>
                <a:tab pos="182880" algn="l"/>
                <a:tab pos="365760" algn="l"/>
                <a:tab pos="548640" algn="l"/>
                <a:tab pos="731520" algn="l"/>
                <a:tab pos="914400" algn="l"/>
                <a:tab pos="1097280" algn="l"/>
                <a:tab pos="1280160" algn="l"/>
                <a:tab pos="1463040" algn="l"/>
                <a:tab pos="1645920" algn="l"/>
                <a:tab pos="1828800" algn="l"/>
              </a:tabLst>
            </a:pPr>
            <a:r>
              <a:rPr lang="en-US" sz="1600" b="1" kern="1200" dirty="0">
                <a:latin typeface="+mj-lt"/>
                <a:ea typeface="Calibri" charset="0"/>
                <a:cs typeface="Calibri" charset="0"/>
              </a:rPr>
              <a:t>LEVEL OF EFFORT</a:t>
            </a:r>
          </a:p>
        </p:txBody>
      </p:sp>
      <p:sp>
        <p:nvSpPr>
          <p:cNvPr id="8" name="Oval 7">
            <a:extLst>
              <a:ext uri="{FF2B5EF4-FFF2-40B4-BE49-F238E27FC236}">
                <a16:creationId xmlns:a16="http://schemas.microsoft.com/office/drawing/2014/main" id="{BC7A07C2-2B45-7882-0FDD-0EB40E62BF5F}"/>
              </a:ext>
            </a:extLst>
          </p:cNvPr>
          <p:cNvSpPr/>
          <p:nvPr/>
        </p:nvSpPr>
        <p:spPr bwMode="auto">
          <a:xfrm>
            <a:off x="9157788" y="2236766"/>
            <a:ext cx="1173600" cy="1008340"/>
          </a:xfrm>
          <a:prstGeom prst="ellipse">
            <a:avLst/>
          </a:prstGeom>
          <a:solidFill>
            <a:schemeClr val="tx1"/>
          </a:solidFill>
          <a:ln>
            <a:noFill/>
          </a:ln>
          <a:effectLst>
            <a:outerShdw blurRad="76200" dist="50800" dir="5400000" algn="tl" rotWithShape="0">
              <a:srgbClr val="4C4845">
                <a:alpha val="4000"/>
              </a:srgbClr>
            </a:out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228600">
              <a:tabLst>
                <a:tab pos="182880" algn="l"/>
                <a:tab pos="365760" algn="l"/>
                <a:tab pos="548640" algn="l"/>
                <a:tab pos="731520" algn="l"/>
                <a:tab pos="914400" algn="l"/>
                <a:tab pos="1097280" algn="l"/>
                <a:tab pos="1280160" algn="l"/>
                <a:tab pos="1463040" algn="l"/>
                <a:tab pos="1645920" algn="l"/>
                <a:tab pos="1828800" algn="l"/>
              </a:tabLst>
            </a:pPr>
            <a:r>
              <a:rPr lang="en-US" sz="800" dirty="0">
                <a:solidFill>
                  <a:srgbClr val="FFFFFF"/>
                </a:solidFill>
                <a:latin typeface="Calibri" charset="0"/>
                <a:cs typeface="Calibri" charset="0"/>
              </a:rPr>
              <a:t>New Product Launch</a:t>
            </a:r>
          </a:p>
        </p:txBody>
      </p:sp>
      <p:grpSp>
        <p:nvGrpSpPr>
          <p:cNvPr id="116" name="Group 115">
            <a:extLst>
              <a:ext uri="{FF2B5EF4-FFF2-40B4-BE49-F238E27FC236}">
                <a16:creationId xmlns:a16="http://schemas.microsoft.com/office/drawing/2014/main" id="{3EBF6B03-B177-FB12-AD0E-716815BE7EDE}"/>
              </a:ext>
            </a:extLst>
          </p:cNvPr>
          <p:cNvGrpSpPr/>
          <p:nvPr/>
        </p:nvGrpSpPr>
        <p:grpSpPr>
          <a:xfrm>
            <a:off x="4202615" y="1474925"/>
            <a:ext cx="7379785" cy="3847805"/>
            <a:chOff x="4202615" y="1474924"/>
            <a:chExt cx="6651653" cy="4247533"/>
          </a:xfrm>
        </p:grpSpPr>
        <p:cxnSp>
          <p:nvCxnSpPr>
            <p:cNvPr id="13" name="Straight Connector 12">
              <a:extLst>
                <a:ext uri="{FF2B5EF4-FFF2-40B4-BE49-F238E27FC236}">
                  <a16:creationId xmlns:a16="http://schemas.microsoft.com/office/drawing/2014/main" id="{0A1398BE-0F7F-2279-72F6-C046C43BC442}"/>
                </a:ext>
              </a:extLst>
            </p:cNvPr>
            <p:cNvCxnSpPr>
              <a:cxnSpLocks/>
            </p:cNvCxnSpPr>
            <p:nvPr/>
          </p:nvCxnSpPr>
          <p:spPr>
            <a:xfrm>
              <a:off x="4202615" y="5714842"/>
              <a:ext cx="6651653" cy="6551"/>
            </a:xfrm>
            <a:prstGeom prst="line">
              <a:avLst/>
            </a:prstGeom>
            <a:noFill/>
            <a:ln w="19050" cap="flat" cmpd="sng" algn="ctr">
              <a:solidFill>
                <a:srgbClr val="FFFFFF">
                  <a:lumMod val="85000"/>
                </a:srgbClr>
              </a:solidFill>
              <a:prstDash val="solid"/>
              <a:miter lim="800000"/>
            </a:ln>
            <a:effectLst/>
          </p:spPr>
        </p:cxnSp>
        <p:cxnSp>
          <p:nvCxnSpPr>
            <p:cNvPr id="14" name="Straight Connector 13">
              <a:extLst>
                <a:ext uri="{FF2B5EF4-FFF2-40B4-BE49-F238E27FC236}">
                  <a16:creationId xmlns:a16="http://schemas.microsoft.com/office/drawing/2014/main" id="{E97908E3-B197-56C4-5C20-758A3928F655}"/>
                </a:ext>
              </a:extLst>
            </p:cNvPr>
            <p:cNvCxnSpPr>
              <a:cxnSpLocks/>
            </p:cNvCxnSpPr>
            <p:nvPr/>
          </p:nvCxnSpPr>
          <p:spPr>
            <a:xfrm flipV="1">
              <a:off x="4202615" y="1474924"/>
              <a:ext cx="0" cy="4247533"/>
            </a:xfrm>
            <a:prstGeom prst="line">
              <a:avLst/>
            </a:prstGeom>
            <a:noFill/>
            <a:ln w="19050" cap="flat" cmpd="sng" algn="ctr">
              <a:solidFill>
                <a:srgbClr val="FFFFFF">
                  <a:lumMod val="85000"/>
                </a:srgbClr>
              </a:solidFill>
              <a:prstDash val="solid"/>
              <a:miter lim="800000"/>
            </a:ln>
            <a:effectLst/>
          </p:spPr>
        </p:cxnSp>
      </p:grpSp>
      <p:sp>
        <p:nvSpPr>
          <p:cNvPr id="22" name="Oval 21">
            <a:extLst>
              <a:ext uri="{FF2B5EF4-FFF2-40B4-BE49-F238E27FC236}">
                <a16:creationId xmlns:a16="http://schemas.microsoft.com/office/drawing/2014/main" id="{9F512BE8-BA3A-44EA-743E-E733518D3C39}"/>
              </a:ext>
            </a:extLst>
          </p:cNvPr>
          <p:cNvSpPr/>
          <p:nvPr/>
        </p:nvSpPr>
        <p:spPr bwMode="auto">
          <a:xfrm>
            <a:off x="4410976" y="4220716"/>
            <a:ext cx="900000" cy="815303"/>
          </a:xfrm>
          <a:prstGeom prst="ellipse">
            <a:avLst/>
          </a:prstGeom>
          <a:solidFill>
            <a:schemeClr val="accent4"/>
          </a:solidFill>
          <a:ln>
            <a:noFill/>
          </a:ln>
          <a:effectLst>
            <a:outerShdw blurRad="76200" dist="50800" dir="5400000" algn="tl" rotWithShape="0">
              <a:srgbClr val="4C4845">
                <a:alpha val="4000"/>
              </a:srgbClr>
            </a:out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228600" eaLnBrk="1" fontAlgn="auto" latinLnBrk="0" hangingPunct="1">
              <a:lnSpc>
                <a:spcPct val="100000"/>
              </a:lnSpc>
              <a:spcBef>
                <a:spcPts val="0"/>
              </a:spcBef>
              <a:spcAft>
                <a:spcPts val="0"/>
              </a:spcAft>
              <a:buClrTx/>
              <a:buSzTx/>
              <a:buFontTx/>
              <a:buNone/>
              <a:tabLst>
                <a:tab pos="182880" algn="l"/>
                <a:tab pos="365760" algn="l"/>
                <a:tab pos="548640" algn="l"/>
                <a:tab pos="731520" algn="l"/>
                <a:tab pos="914400" algn="l"/>
                <a:tab pos="1097280" algn="l"/>
                <a:tab pos="1280160" algn="l"/>
                <a:tab pos="1463040" algn="l"/>
                <a:tab pos="1645920" algn="l"/>
                <a:tab pos="1828800" algn="l"/>
                <a:tab pos="2011680" algn="l"/>
                <a:tab pos="2194560" algn="l"/>
                <a:tab pos="2377440" algn="l"/>
                <a:tab pos="2560320" algn="l"/>
                <a:tab pos="2743200" algn="l"/>
              </a:tabLst>
              <a:defRPr/>
            </a:pPr>
            <a:r>
              <a:rPr kumimoji="0" lang="en-US" sz="800" b="0" i="0" u="none" strike="noStrike" kern="1200" cap="none" spc="0" normalizeH="0" baseline="0" noProof="0" dirty="0">
                <a:ln>
                  <a:noFill/>
                </a:ln>
                <a:solidFill>
                  <a:srgbClr val="FFFFFF"/>
                </a:solidFill>
                <a:effectLst/>
                <a:uLnTx/>
                <a:uFillTx/>
                <a:latin typeface="Calibri" panose="020F0502020204030204"/>
                <a:ea typeface="+mn-ea"/>
                <a:cs typeface="+mn-cs"/>
              </a:rPr>
              <a:t>Revenue Marketing</a:t>
            </a:r>
          </a:p>
        </p:txBody>
      </p:sp>
      <p:sp>
        <p:nvSpPr>
          <p:cNvPr id="23" name="Oval 22">
            <a:extLst>
              <a:ext uri="{FF2B5EF4-FFF2-40B4-BE49-F238E27FC236}">
                <a16:creationId xmlns:a16="http://schemas.microsoft.com/office/drawing/2014/main" id="{D37D4D4E-48E6-C3C5-B39F-3DAAA5099713}"/>
              </a:ext>
            </a:extLst>
          </p:cNvPr>
          <p:cNvSpPr/>
          <p:nvPr/>
        </p:nvSpPr>
        <p:spPr bwMode="auto">
          <a:xfrm>
            <a:off x="6035525" y="2696272"/>
            <a:ext cx="1080000" cy="978363"/>
          </a:xfrm>
          <a:prstGeom prst="ellipse">
            <a:avLst/>
          </a:prstGeom>
          <a:solidFill>
            <a:schemeClr val="accent4"/>
          </a:solidFill>
          <a:ln>
            <a:noFill/>
          </a:ln>
          <a:effectLst>
            <a:outerShdw blurRad="76200" dist="50800" dir="5400000" algn="tl" rotWithShape="0">
              <a:srgbClr val="4C4845">
                <a:alpha val="4000"/>
              </a:srgbClr>
            </a:out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228600" eaLnBrk="1" fontAlgn="auto" latinLnBrk="0" hangingPunct="1">
              <a:lnSpc>
                <a:spcPct val="100000"/>
              </a:lnSpc>
              <a:spcBef>
                <a:spcPts val="0"/>
              </a:spcBef>
              <a:spcAft>
                <a:spcPts val="0"/>
              </a:spcAft>
              <a:buClrTx/>
              <a:buSzTx/>
              <a:buFontTx/>
              <a:buNone/>
              <a:tabLst>
                <a:tab pos="182880" algn="l"/>
                <a:tab pos="365760" algn="l"/>
                <a:tab pos="548640" algn="l"/>
                <a:tab pos="731520" algn="l"/>
                <a:tab pos="914400" algn="l"/>
                <a:tab pos="1097280" algn="l"/>
                <a:tab pos="1280160" algn="l"/>
                <a:tab pos="1463040" algn="l"/>
                <a:tab pos="1645920" algn="l"/>
                <a:tab pos="1828800" algn="l"/>
                <a:tab pos="2011680" algn="l"/>
                <a:tab pos="2194560" algn="l"/>
                <a:tab pos="2377440" algn="l"/>
                <a:tab pos="2560320" algn="l"/>
                <a:tab pos="2743200" algn="l"/>
              </a:tabLst>
              <a:defRPr/>
            </a:pPr>
            <a:r>
              <a:rPr kumimoji="0" lang="en-US" sz="800" b="0" i="0" u="none" strike="noStrike" kern="1200" cap="none" spc="0" normalizeH="0" baseline="0" noProof="0" dirty="0">
                <a:ln>
                  <a:noFill/>
                </a:ln>
                <a:solidFill>
                  <a:srgbClr val="FFFFFF"/>
                </a:solidFill>
                <a:effectLst/>
                <a:uLnTx/>
                <a:uFillTx/>
                <a:latin typeface="Calibri" panose="020F0502020204030204"/>
                <a:ea typeface="+mn-ea"/>
                <a:cs typeface="+mn-cs"/>
              </a:rPr>
              <a:t>Talent Investment</a:t>
            </a:r>
          </a:p>
        </p:txBody>
      </p:sp>
      <p:sp>
        <p:nvSpPr>
          <p:cNvPr id="25" name="Oval 24">
            <a:extLst>
              <a:ext uri="{FF2B5EF4-FFF2-40B4-BE49-F238E27FC236}">
                <a16:creationId xmlns:a16="http://schemas.microsoft.com/office/drawing/2014/main" id="{CF7ABE2A-050D-2C6D-39F0-4AB262B3F1B7}"/>
              </a:ext>
            </a:extLst>
          </p:cNvPr>
          <p:cNvSpPr/>
          <p:nvPr/>
        </p:nvSpPr>
        <p:spPr bwMode="auto">
          <a:xfrm>
            <a:off x="4723274" y="3458494"/>
            <a:ext cx="720000" cy="652242"/>
          </a:xfrm>
          <a:prstGeom prst="ellipse">
            <a:avLst/>
          </a:prstGeom>
          <a:solidFill>
            <a:schemeClr val="tx1"/>
          </a:solidFill>
          <a:ln>
            <a:noFill/>
          </a:ln>
          <a:effectLst>
            <a:outerShdw blurRad="76200" dist="50800" dir="5400000" algn="tl" rotWithShape="0">
              <a:srgbClr val="4C4845">
                <a:alpha val="4000"/>
              </a:srgbClr>
            </a:out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228600">
              <a:tabLst>
                <a:tab pos="182880" algn="l"/>
                <a:tab pos="365760" algn="l"/>
                <a:tab pos="548640" algn="l"/>
                <a:tab pos="731520" algn="l"/>
                <a:tab pos="914400" algn="l"/>
                <a:tab pos="1097280" algn="l"/>
                <a:tab pos="1280160" algn="l"/>
                <a:tab pos="1463040" algn="l"/>
                <a:tab pos="1645920" algn="l"/>
                <a:tab pos="1828800" algn="l"/>
              </a:tabLst>
            </a:pPr>
            <a:r>
              <a:rPr lang="en-US" sz="800" dirty="0">
                <a:solidFill>
                  <a:srgbClr val="FFFFFF"/>
                </a:solidFill>
                <a:latin typeface="Calibri" charset="0"/>
                <a:cs typeface="Calibri" charset="0"/>
              </a:rPr>
              <a:t>Pricing</a:t>
            </a:r>
          </a:p>
        </p:txBody>
      </p:sp>
      <p:sp>
        <p:nvSpPr>
          <p:cNvPr id="26" name="Oval 25">
            <a:extLst>
              <a:ext uri="{FF2B5EF4-FFF2-40B4-BE49-F238E27FC236}">
                <a16:creationId xmlns:a16="http://schemas.microsoft.com/office/drawing/2014/main" id="{0ED3A427-E337-72A1-D44B-4EBF19B4E7E1}"/>
              </a:ext>
            </a:extLst>
          </p:cNvPr>
          <p:cNvSpPr/>
          <p:nvPr/>
        </p:nvSpPr>
        <p:spPr bwMode="auto">
          <a:xfrm>
            <a:off x="5085768" y="2696272"/>
            <a:ext cx="720000" cy="652242"/>
          </a:xfrm>
          <a:prstGeom prst="ellipse">
            <a:avLst/>
          </a:prstGeom>
          <a:solidFill>
            <a:schemeClr val="tx1"/>
          </a:solidFill>
          <a:ln>
            <a:noFill/>
          </a:ln>
          <a:effectLst>
            <a:outerShdw blurRad="76200" dist="50800" dir="5400000" algn="tl" rotWithShape="0">
              <a:srgbClr val="4C4845">
                <a:alpha val="4000"/>
              </a:srgbClr>
            </a:out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228600">
              <a:tabLst>
                <a:tab pos="182880" algn="l"/>
                <a:tab pos="365760" algn="l"/>
                <a:tab pos="548640" algn="l"/>
                <a:tab pos="731520" algn="l"/>
                <a:tab pos="914400" algn="l"/>
                <a:tab pos="1097280" algn="l"/>
                <a:tab pos="1280160" algn="l"/>
                <a:tab pos="1463040" algn="l"/>
                <a:tab pos="1645920" algn="l"/>
                <a:tab pos="1828800" algn="l"/>
              </a:tabLst>
            </a:pPr>
            <a:r>
              <a:rPr lang="en-US" sz="800" dirty="0">
                <a:solidFill>
                  <a:srgbClr val="FFFFFF"/>
                </a:solidFill>
                <a:latin typeface="Calibri" charset="0"/>
                <a:cs typeface="Calibri" charset="0"/>
              </a:rPr>
              <a:t>Customer Success</a:t>
            </a:r>
          </a:p>
        </p:txBody>
      </p:sp>
      <p:sp>
        <p:nvSpPr>
          <p:cNvPr id="27" name="Oval 26">
            <a:extLst>
              <a:ext uri="{FF2B5EF4-FFF2-40B4-BE49-F238E27FC236}">
                <a16:creationId xmlns:a16="http://schemas.microsoft.com/office/drawing/2014/main" id="{D88408FE-17EF-1ADD-9BA2-31FF02EA13F4}"/>
              </a:ext>
            </a:extLst>
          </p:cNvPr>
          <p:cNvSpPr/>
          <p:nvPr/>
        </p:nvSpPr>
        <p:spPr bwMode="auto">
          <a:xfrm>
            <a:off x="7848576" y="3045185"/>
            <a:ext cx="1080000" cy="978363"/>
          </a:xfrm>
          <a:prstGeom prst="ellipse">
            <a:avLst/>
          </a:prstGeom>
          <a:solidFill>
            <a:schemeClr val="accent4"/>
          </a:solidFill>
          <a:ln>
            <a:noFill/>
          </a:ln>
          <a:effectLst>
            <a:outerShdw blurRad="76200" dist="50800" dir="5400000" algn="tl" rotWithShape="0">
              <a:srgbClr val="4C4845">
                <a:alpha val="4000"/>
              </a:srgbClr>
            </a:out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228600">
              <a:tabLst>
                <a:tab pos="182880" algn="l"/>
                <a:tab pos="365760" algn="l"/>
                <a:tab pos="548640" algn="l"/>
                <a:tab pos="731520" algn="l"/>
                <a:tab pos="914400" algn="l"/>
                <a:tab pos="1097280" algn="l"/>
                <a:tab pos="1280160" algn="l"/>
                <a:tab pos="1463040" algn="l"/>
                <a:tab pos="1645920" algn="l"/>
                <a:tab pos="1828800" algn="l"/>
                <a:tab pos="2011680" algn="l"/>
                <a:tab pos="2194560" algn="l"/>
                <a:tab pos="2377440" algn="l"/>
                <a:tab pos="2560320" algn="l"/>
                <a:tab pos="2743200" algn="l"/>
              </a:tabLst>
            </a:pPr>
            <a:r>
              <a:rPr lang="en-US" sz="800" dirty="0">
                <a:solidFill>
                  <a:srgbClr val="FFFFFF"/>
                </a:solidFill>
                <a:latin typeface="Calibri" panose="020F0502020204030204"/>
              </a:rPr>
              <a:t>Go-To-Market Transformation</a:t>
            </a:r>
          </a:p>
        </p:txBody>
      </p:sp>
      <p:sp>
        <p:nvSpPr>
          <p:cNvPr id="28" name="Oval 27">
            <a:extLst>
              <a:ext uri="{FF2B5EF4-FFF2-40B4-BE49-F238E27FC236}">
                <a16:creationId xmlns:a16="http://schemas.microsoft.com/office/drawing/2014/main" id="{C01B8119-DD55-6DDE-1A1C-048C3DF12A71}"/>
              </a:ext>
            </a:extLst>
          </p:cNvPr>
          <p:cNvSpPr/>
          <p:nvPr/>
        </p:nvSpPr>
        <p:spPr bwMode="auto">
          <a:xfrm>
            <a:off x="5803689" y="4412920"/>
            <a:ext cx="720000" cy="652242"/>
          </a:xfrm>
          <a:prstGeom prst="ellipse">
            <a:avLst/>
          </a:prstGeom>
          <a:solidFill>
            <a:schemeClr val="accent4"/>
          </a:solidFill>
          <a:ln>
            <a:noFill/>
          </a:ln>
          <a:effectLst>
            <a:outerShdw blurRad="76200" dist="50800" dir="5400000" algn="tl" rotWithShape="0">
              <a:srgbClr val="4C4845">
                <a:alpha val="4000"/>
              </a:srgbClr>
            </a:out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228600">
              <a:tabLst>
                <a:tab pos="182880" algn="l"/>
                <a:tab pos="365760" algn="l"/>
                <a:tab pos="548640" algn="l"/>
                <a:tab pos="731520" algn="l"/>
                <a:tab pos="914400" algn="l"/>
                <a:tab pos="1097280" algn="l"/>
                <a:tab pos="1280160" algn="l"/>
                <a:tab pos="1463040" algn="l"/>
                <a:tab pos="1645920" algn="l"/>
                <a:tab pos="1828800" algn="l"/>
                <a:tab pos="2011680" algn="l"/>
                <a:tab pos="2194560" algn="l"/>
                <a:tab pos="2377440" algn="l"/>
                <a:tab pos="2560320" algn="l"/>
                <a:tab pos="2743200" algn="l"/>
              </a:tabLst>
            </a:pPr>
            <a:r>
              <a:rPr lang="en-US" sz="800" dirty="0">
                <a:solidFill>
                  <a:srgbClr val="FFFFFF"/>
                </a:solidFill>
                <a:latin typeface="Calibri" panose="020F0502020204030204"/>
              </a:rPr>
              <a:t>Territory </a:t>
            </a:r>
            <a:br>
              <a:rPr lang="en-US" sz="800" dirty="0">
                <a:solidFill>
                  <a:srgbClr val="FFFFFF"/>
                </a:solidFill>
                <a:latin typeface="Calibri" panose="020F0502020204030204"/>
              </a:rPr>
            </a:br>
            <a:r>
              <a:rPr lang="en-US" sz="800" dirty="0">
                <a:solidFill>
                  <a:srgbClr val="FFFFFF"/>
                </a:solidFill>
                <a:latin typeface="Calibri" panose="020F0502020204030204"/>
              </a:rPr>
              <a:t>&amp; Quota</a:t>
            </a:r>
          </a:p>
        </p:txBody>
      </p:sp>
      <p:sp>
        <p:nvSpPr>
          <p:cNvPr id="30" name="Oval 29">
            <a:extLst>
              <a:ext uri="{FF2B5EF4-FFF2-40B4-BE49-F238E27FC236}">
                <a16:creationId xmlns:a16="http://schemas.microsoft.com/office/drawing/2014/main" id="{C6E68C4F-3CFE-B06A-69BF-1B8A0C763982}"/>
              </a:ext>
            </a:extLst>
          </p:cNvPr>
          <p:cNvSpPr/>
          <p:nvPr/>
        </p:nvSpPr>
        <p:spPr bwMode="auto">
          <a:xfrm>
            <a:off x="6748165" y="3823627"/>
            <a:ext cx="871200" cy="789213"/>
          </a:xfrm>
          <a:prstGeom prst="ellipse">
            <a:avLst/>
          </a:prstGeom>
          <a:solidFill>
            <a:schemeClr val="tx1"/>
          </a:solidFill>
          <a:ln>
            <a:noFill/>
          </a:ln>
          <a:effectLst>
            <a:outerShdw blurRad="76200" dist="50800" dir="5400000" algn="tl" rotWithShape="0">
              <a:srgbClr val="4C4845">
                <a:alpha val="4000"/>
              </a:srgbClr>
            </a:out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228600">
              <a:tabLst>
                <a:tab pos="182880" algn="l"/>
                <a:tab pos="365760" algn="l"/>
                <a:tab pos="548640" algn="l"/>
                <a:tab pos="731520" algn="l"/>
                <a:tab pos="914400" algn="l"/>
                <a:tab pos="1097280" algn="l"/>
                <a:tab pos="1280160" algn="l"/>
                <a:tab pos="1463040" algn="l"/>
                <a:tab pos="1645920" algn="l"/>
                <a:tab pos="1828800" algn="l"/>
              </a:tabLst>
            </a:pPr>
            <a:r>
              <a:rPr lang="en-US" sz="800">
                <a:solidFill>
                  <a:srgbClr val="FFFFFF"/>
                </a:solidFill>
                <a:latin typeface="Calibri" charset="0"/>
                <a:cs typeface="Calibri" charset="0"/>
              </a:rPr>
              <a:t>Inside Sales</a:t>
            </a:r>
            <a:endParaRPr lang="en-US" sz="800" dirty="0">
              <a:solidFill>
                <a:srgbClr val="FFFFFF"/>
              </a:solidFill>
              <a:latin typeface="Calibri" charset="0"/>
              <a:cs typeface="Calibri" charset="0"/>
            </a:endParaRPr>
          </a:p>
        </p:txBody>
      </p:sp>
      <p:grpSp>
        <p:nvGrpSpPr>
          <p:cNvPr id="39" name="Group 38">
            <a:extLst>
              <a:ext uri="{FF2B5EF4-FFF2-40B4-BE49-F238E27FC236}">
                <a16:creationId xmlns:a16="http://schemas.microsoft.com/office/drawing/2014/main" id="{B2D99F70-3920-7F5D-A070-A6A2B28CF824}"/>
              </a:ext>
            </a:extLst>
          </p:cNvPr>
          <p:cNvGrpSpPr/>
          <p:nvPr/>
        </p:nvGrpSpPr>
        <p:grpSpPr>
          <a:xfrm>
            <a:off x="4451400" y="1689131"/>
            <a:ext cx="1335131" cy="362084"/>
            <a:chOff x="3725274" y="2150737"/>
            <a:chExt cx="1335131" cy="421035"/>
          </a:xfrm>
        </p:grpSpPr>
        <p:grpSp>
          <p:nvGrpSpPr>
            <p:cNvPr id="41" name="Group 40">
              <a:extLst>
                <a:ext uri="{FF2B5EF4-FFF2-40B4-BE49-F238E27FC236}">
                  <a16:creationId xmlns:a16="http://schemas.microsoft.com/office/drawing/2014/main" id="{3CF04DC2-1848-8C37-8DA1-DF96D9A26C5C}"/>
                </a:ext>
              </a:extLst>
            </p:cNvPr>
            <p:cNvGrpSpPr/>
            <p:nvPr/>
          </p:nvGrpSpPr>
          <p:grpSpPr>
            <a:xfrm>
              <a:off x="3725642" y="2150737"/>
              <a:ext cx="1334763" cy="184666"/>
              <a:chOff x="3725642" y="2167376"/>
              <a:chExt cx="1334763" cy="184666"/>
            </a:xfrm>
          </p:grpSpPr>
          <p:sp>
            <p:nvSpPr>
              <p:cNvPr id="47" name="TextBox 46">
                <a:extLst>
                  <a:ext uri="{FF2B5EF4-FFF2-40B4-BE49-F238E27FC236}">
                    <a16:creationId xmlns:a16="http://schemas.microsoft.com/office/drawing/2014/main" id="{12519E03-A7E6-1389-2168-DEE26B53656C}"/>
                  </a:ext>
                </a:extLst>
              </p:cNvPr>
              <p:cNvSpPr txBox="1"/>
              <p:nvPr/>
            </p:nvSpPr>
            <p:spPr>
              <a:xfrm>
                <a:off x="3933911" y="2167376"/>
                <a:ext cx="1126494" cy="184666"/>
              </a:xfrm>
              <a:prstGeom prst="rect">
                <a:avLst/>
              </a:prstGeom>
              <a:noFill/>
            </p:spPr>
            <p:txBody>
              <a:bodyPr wrap="square" lIns="0" tIns="0" rIns="0" bIns="0" rtlCol="0">
                <a:spAutoFit/>
              </a:bodyPr>
              <a:lstStyle/>
              <a:p>
                <a:pPr marL="0" marR="0" lvl="0" indent="0" defTabSz="228600" eaLnBrk="1" fontAlgn="auto" latinLnBrk="0" hangingPunct="1">
                  <a:lnSpc>
                    <a:spcPct val="100000"/>
                  </a:lnSpc>
                  <a:spcBef>
                    <a:spcPts val="0"/>
                  </a:spcBef>
                  <a:spcAft>
                    <a:spcPts val="0"/>
                  </a:spcAft>
                  <a:buClrTx/>
                  <a:buSzTx/>
                  <a:buFontTx/>
                  <a:buNone/>
                  <a:tabLst>
                    <a:tab pos="182880" algn="l"/>
                    <a:tab pos="365760" algn="l"/>
                    <a:tab pos="548640" algn="l"/>
                    <a:tab pos="731520" algn="l"/>
                    <a:tab pos="914400" algn="l"/>
                    <a:tab pos="1097280" algn="l"/>
                    <a:tab pos="1280160" algn="l"/>
                    <a:tab pos="1463040" algn="l"/>
                    <a:tab pos="1645920" algn="l"/>
                    <a:tab pos="1828800" algn="l"/>
                  </a:tabLst>
                  <a:defRPr/>
                </a:pPr>
                <a:r>
                  <a:rPr kumimoji="0" lang="en-US" sz="1200" b="1" i="0" u="none" strike="noStrike" kern="1200" cap="none" spc="0" normalizeH="0" baseline="0" noProof="0" dirty="0">
                    <a:ln>
                      <a:noFill/>
                    </a:ln>
                    <a:solidFill>
                      <a:schemeClr val="accent4"/>
                    </a:solidFill>
                    <a:effectLst/>
                    <a:uLnTx/>
                    <a:uFillTx/>
                    <a:latin typeface="+mj-lt"/>
                    <a:ea typeface="Calibri" charset="0"/>
                    <a:cs typeface="Calibri" charset="0"/>
                  </a:rPr>
                  <a:t>Bet Placed</a:t>
                </a:r>
              </a:p>
            </p:txBody>
          </p:sp>
          <p:sp>
            <p:nvSpPr>
              <p:cNvPr id="58" name="Rectangle 57">
                <a:extLst>
                  <a:ext uri="{FF2B5EF4-FFF2-40B4-BE49-F238E27FC236}">
                    <a16:creationId xmlns:a16="http://schemas.microsoft.com/office/drawing/2014/main" id="{0833C054-011C-59A5-6AE7-AA05557DDB47}"/>
                  </a:ext>
                </a:extLst>
              </p:cNvPr>
              <p:cNvSpPr/>
              <p:nvPr/>
            </p:nvSpPr>
            <p:spPr bwMode="auto">
              <a:xfrm>
                <a:off x="3725642" y="2193076"/>
                <a:ext cx="126346" cy="133266"/>
              </a:xfrm>
              <a:prstGeom prst="rect">
                <a:avLst/>
              </a:prstGeom>
              <a:solidFill>
                <a:schemeClr val="accent4"/>
              </a:solidFill>
              <a:ln>
                <a:noFill/>
              </a:ln>
              <a:effectLst>
                <a:outerShdw blurRad="76200" dist="50800" dir="5400000" algn="tl" rotWithShape="0">
                  <a:srgbClr val="4C4845">
                    <a:alpha val="4000"/>
                  </a:srgbClr>
                </a:outerShdw>
              </a:effectLst>
            </p:spPr>
            <p:txBody>
              <a:bodyPr rot="0" spcFirstLastPara="0" vertOverflow="overflow" horzOverflow="overflow" vert="horz" wrap="square" lIns="182880" tIns="182880" rIns="182880" bIns="182880" numCol="1" spcCol="0" rtlCol="0" fromWordArt="0" anchor="t" anchorCtr="0" forceAA="0" compatLnSpc="1">
                <a:prstTxWarp prst="textNoShape">
                  <a:avLst/>
                </a:prstTxWarp>
                <a:noAutofit/>
              </a:bodyPr>
              <a:lstStyle/>
              <a:p>
                <a:pPr marL="0" marR="0" lvl="0" indent="0" defTabSz="228600" eaLnBrk="1" fontAlgn="auto" latinLnBrk="0" hangingPunct="1">
                  <a:lnSpc>
                    <a:spcPct val="100000"/>
                  </a:lnSpc>
                  <a:spcBef>
                    <a:spcPts val="0"/>
                  </a:spcBef>
                  <a:spcAft>
                    <a:spcPts val="0"/>
                  </a:spcAft>
                  <a:buClrTx/>
                  <a:buSzTx/>
                  <a:buFontTx/>
                  <a:buNone/>
                  <a:tabLst>
                    <a:tab pos="182880" algn="l"/>
                    <a:tab pos="365760" algn="l"/>
                    <a:tab pos="548640" algn="l"/>
                    <a:tab pos="731520" algn="l"/>
                    <a:tab pos="914400" algn="l"/>
                    <a:tab pos="1097280" algn="l"/>
                    <a:tab pos="1280160" algn="l"/>
                    <a:tab pos="1463040" algn="l"/>
                    <a:tab pos="1645920" algn="l"/>
                    <a:tab pos="1828800" algn="l"/>
                    <a:tab pos="2011680" algn="l"/>
                    <a:tab pos="2194560" algn="l"/>
                    <a:tab pos="2377440" algn="l"/>
                    <a:tab pos="2560320" algn="l"/>
                    <a:tab pos="2743200" algn="l"/>
                  </a:tabLst>
                  <a:defRPr/>
                </a:pPr>
                <a:endParaRPr kumimoji="0" lang="en-US" sz="1200" b="0" i="0" u="none" strike="noStrike" kern="1200" cap="none" spc="0" normalizeH="0" baseline="0" noProof="0" dirty="0">
                  <a:ln>
                    <a:noFill/>
                  </a:ln>
                  <a:solidFill>
                    <a:srgbClr val="4C4845"/>
                  </a:solidFill>
                  <a:effectLst/>
                  <a:uLnTx/>
                  <a:uFillTx/>
                  <a:latin typeface="Calibri" panose="020F0502020204030204"/>
                  <a:ea typeface="+mn-ea"/>
                  <a:cs typeface="+mn-cs"/>
                </a:endParaRPr>
              </a:p>
            </p:txBody>
          </p:sp>
        </p:grpSp>
        <p:grpSp>
          <p:nvGrpSpPr>
            <p:cNvPr id="42" name="Group 41">
              <a:extLst>
                <a:ext uri="{FF2B5EF4-FFF2-40B4-BE49-F238E27FC236}">
                  <a16:creationId xmlns:a16="http://schemas.microsoft.com/office/drawing/2014/main" id="{7982F5AB-307A-4359-3DCE-81A6E908ED3F}"/>
                </a:ext>
              </a:extLst>
            </p:cNvPr>
            <p:cNvGrpSpPr/>
            <p:nvPr/>
          </p:nvGrpSpPr>
          <p:grpSpPr>
            <a:xfrm>
              <a:off x="3725274" y="2387106"/>
              <a:ext cx="1332808" cy="184666"/>
              <a:chOff x="3725274" y="2387106"/>
              <a:chExt cx="1332808" cy="184666"/>
            </a:xfrm>
          </p:grpSpPr>
          <p:sp>
            <p:nvSpPr>
              <p:cNvPr id="44" name="TextBox 43">
                <a:extLst>
                  <a:ext uri="{FF2B5EF4-FFF2-40B4-BE49-F238E27FC236}">
                    <a16:creationId xmlns:a16="http://schemas.microsoft.com/office/drawing/2014/main" id="{A73D6F8C-CD60-BF17-7B35-F091CEA2D509}"/>
                  </a:ext>
                </a:extLst>
              </p:cNvPr>
              <p:cNvSpPr txBox="1"/>
              <p:nvPr/>
            </p:nvSpPr>
            <p:spPr>
              <a:xfrm>
                <a:off x="3931588" y="2387106"/>
                <a:ext cx="1126494" cy="184666"/>
              </a:xfrm>
              <a:prstGeom prst="rect">
                <a:avLst/>
              </a:prstGeom>
              <a:noFill/>
            </p:spPr>
            <p:txBody>
              <a:bodyPr wrap="square" lIns="0" tIns="0" rIns="0" bIns="0" rtlCol="0">
                <a:spAutoFit/>
              </a:bodyPr>
              <a:lstStyle/>
              <a:p>
                <a:pPr marL="0" marR="0" lvl="0" indent="0" defTabSz="228600" eaLnBrk="1" fontAlgn="auto" latinLnBrk="0" hangingPunct="1">
                  <a:lnSpc>
                    <a:spcPct val="100000"/>
                  </a:lnSpc>
                  <a:spcBef>
                    <a:spcPts val="0"/>
                  </a:spcBef>
                  <a:spcAft>
                    <a:spcPts val="0"/>
                  </a:spcAft>
                  <a:buClrTx/>
                  <a:buSzTx/>
                  <a:buFontTx/>
                  <a:buNone/>
                  <a:tabLst>
                    <a:tab pos="182880" algn="l"/>
                    <a:tab pos="365760" algn="l"/>
                    <a:tab pos="548640" algn="l"/>
                    <a:tab pos="731520" algn="l"/>
                    <a:tab pos="914400" algn="l"/>
                    <a:tab pos="1097280" algn="l"/>
                    <a:tab pos="1280160" algn="l"/>
                    <a:tab pos="1463040" algn="l"/>
                    <a:tab pos="1645920" algn="l"/>
                    <a:tab pos="1828800" algn="l"/>
                  </a:tabLst>
                  <a:defRPr/>
                </a:pPr>
                <a:r>
                  <a:rPr kumimoji="0" lang="en-US" sz="1200" b="1" i="0" u="none" strike="noStrike" kern="1200" cap="none" spc="0" normalizeH="0" baseline="0" noProof="0" dirty="0">
                    <a:ln>
                      <a:noFill/>
                    </a:ln>
                    <a:effectLst/>
                    <a:uLnTx/>
                    <a:uFillTx/>
                    <a:latin typeface="+mj-lt"/>
                    <a:ea typeface="Calibri" charset="0"/>
                    <a:cs typeface="Calibri" charset="0"/>
                  </a:rPr>
                  <a:t>Bet Not Placed</a:t>
                </a:r>
              </a:p>
            </p:txBody>
          </p:sp>
          <p:sp>
            <p:nvSpPr>
              <p:cNvPr id="45" name="Rectangle 44">
                <a:extLst>
                  <a:ext uri="{FF2B5EF4-FFF2-40B4-BE49-F238E27FC236}">
                    <a16:creationId xmlns:a16="http://schemas.microsoft.com/office/drawing/2014/main" id="{F18D4456-4AB6-F410-C5F2-1DC404B7B0CE}"/>
                  </a:ext>
                </a:extLst>
              </p:cNvPr>
              <p:cNvSpPr/>
              <p:nvPr/>
            </p:nvSpPr>
            <p:spPr bwMode="auto">
              <a:xfrm>
                <a:off x="3725274" y="2412806"/>
                <a:ext cx="126346" cy="133266"/>
              </a:xfrm>
              <a:prstGeom prst="rect">
                <a:avLst/>
              </a:prstGeom>
              <a:solidFill>
                <a:schemeClr val="tx1"/>
              </a:solidFill>
              <a:ln>
                <a:noFill/>
              </a:ln>
              <a:effectLst>
                <a:outerShdw blurRad="76200" dist="50800" dir="5400000" algn="tl" rotWithShape="0">
                  <a:srgbClr val="4C4845">
                    <a:alpha val="4000"/>
                  </a:srgbClr>
                </a:outerShdw>
              </a:effectLst>
            </p:spPr>
            <p:txBody>
              <a:bodyPr rot="0" spcFirstLastPara="0" vertOverflow="overflow" horzOverflow="overflow" vert="horz" wrap="square" lIns="182880" tIns="182880" rIns="182880" bIns="182880" numCol="1" spcCol="0" rtlCol="0" fromWordArt="0" anchor="t" anchorCtr="0" forceAA="0" compatLnSpc="1">
                <a:prstTxWarp prst="textNoShape">
                  <a:avLst/>
                </a:prstTxWarp>
                <a:noAutofit/>
              </a:bodyPr>
              <a:lstStyle/>
              <a:p>
                <a:pPr marL="0" marR="0" lvl="0" indent="0" defTabSz="228600" eaLnBrk="1" fontAlgn="auto" latinLnBrk="0" hangingPunct="1">
                  <a:lnSpc>
                    <a:spcPct val="100000"/>
                  </a:lnSpc>
                  <a:spcBef>
                    <a:spcPts val="0"/>
                  </a:spcBef>
                  <a:spcAft>
                    <a:spcPts val="0"/>
                  </a:spcAft>
                  <a:buClrTx/>
                  <a:buSzTx/>
                  <a:buFontTx/>
                  <a:buNone/>
                  <a:tabLst>
                    <a:tab pos="182880" algn="l"/>
                    <a:tab pos="365760" algn="l"/>
                    <a:tab pos="548640" algn="l"/>
                    <a:tab pos="731520" algn="l"/>
                    <a:tab pos="914400" algn="l"/>
                    <a:tab pos="1097280" algn="l"/>
                    <a:tab pos="1280160" algn="l"/>
                    <a:tab pos="1463040" algn="l"/>
                    <a:tab pos="1645920" algn="l"/>
                    <a:tab pos="1828800" algn="l"/>
                    <a:tab pos="2011680" algn="l"/>
                    <a:tab pos="2194560" algn="l"/>
                    <a:tab pos="2377440" algn="l"/>
                    <a:tab pos="2560320" algn="l"/>
                    <a:tab pos="2743200" algn="l"/>
                  </a:tabLst>
                  <a:defRPr/>
                </a:pPr>
                <a:endParaRPr kumimoji="0" lang="en-US" sz="1200" b="0" i="0" u="none" strike="noStrike" kern="1200" cap="none" spc="0" normalizeH="0" baseline="0" noProof="0" dirty="0">
                  <a:ln>
                    <a:noFill/>
                  </a:ln>
                  <a:solidFill>
                    <a:srgbClr val="4C4845"/>
                  </a:solidFill>
                  <a:effectLst/>
                  <a:uLnTx/>
                  <a:uFillTx/>
                  <a:latin typeface="Calibri" panose="020F0502020204030204"/>
                  <a:ea typeface="+mn-ea"/>
                  <a:cs typeface="+mn-cs"/>
                </a:endParaRPr>
              </a:p>
            </p:txBody>
          </p:sp>
        </p:grpSp>
      </p:grpSp>
      <p:grpSp>
        <p:nvGrpSpPr>
          <p:cNvPr id="113" name="Group 112">
            <a:extLst>
              <a:ext uri="{FF2B5EF4-FFF2-40B4-BE49-F238E27FC236}">
                <a16:creationId xmlns:a16="http://schemas.microsoft.com/office/drawing/2014/main" id="{552D38B6-E139-9FE4-00ED-2120B89967C4}"/>
              </a:ext>
            </a:extLst>
          </p:cNvPr>
          <p:cNvGrpSpPr/>
          <p:nvPr/>
        </p:nvGrpSpPr>
        <p:grpSpPr>
          <a:xfrm>
            <a:off x="611711" y="3527322"/>
            <a:ext cx="323868" cy="2163871"/>
            <a:chOff x="667144" y="3527322"/>
            <a:chExt cx="323868" cy="2163871"/>
          </a:xfrm>
        </p:grpSpPr>
        <p:cxnSp>
          <p:nvCxnSpPr>
            <p:cNvPr id="74" name="Straight Connector 73">
              <a:extLst>
                <a:ext uri="{FF2B5EF4-FFF2-40B4-BE49-F238E27FC236}">
                  <a16:creationId xmlns:a16="http://schemas.microsoft.com/office/drawing/2014/main" id="{399F3F36-1715-609D-443F-A3183606AA77}"/>
                </a:ext>
              </a:extLst>
            </p:cNvPr>
            <p:cNvCxnSpPr/>
            <p:nvPr/>
          </p:nvCxnSpPr>
          <p:spPr>
            <a:xfrm>
              <a:off x="829078" y="3780262"/>
              <a:ext cx="0" cy="750022"/>
            </a:xfrm>
            <a:prstGeom prst="line">
              <a:avLst/>
            </a:prstGeom>
            <a:noFill/>
            <a:ln w="6350" cap="flat" cmpd="sng" algn="ctr">
              <a:solidFill>
                <a:srgbClr val="D9A800"/>
              </a:solidFill>
              <a:prstDash val="dash"/>
              <a:miter lim="800000"/>
            </a:ln>
            <a:effectLst/>
          </p:spPr>
        </p:cxnSp>
        <p:cxnSp>
          <p:nvCxnSpPr>
            <p:cNvPr id="80" name="Straight Connector 79">
              <a:extLst>
                <a:ext uri="{FF2B5EF4-FFF2-40B4-BE49-F238E27FC236}">
                  <a16:creationId xmlns:a16="http://schemas.microsoft.com/office/drawing/2014/main" id="{7563BE0B-5746-0381-8C48-23A2863C4B8E}"/>
                </a:ext>
              </a:extLst>
            </p:cNvPr>
            <p:cNvCxnSpPr>
              <a:cxnSpLocks/>
            </p:cNvCxnSpPr>
            <p:nvPr/>
          </p:nvCxnSpPr>
          <p:spPr>
            <a:xfrm>
              <a:off x="829078" y="4851396"/>
              <a:ext cx="0" cy="655550"/>
            </a:xfrm>
            <a:prstGeom prst="line">
              <a:avLst/>
            </a:prstGeom>
            <a:noFill/>
            <a:ln w="6350" cap="flat" cmpd="sng" algn="ctr">
              <a:solidFill>
                <a:srgbClr val="D9A800"/>
              </a:solidFill>
              <a:prstDash val="dash"/>
              <a:miter lim="800000"/>
            </a:ln>
            <a:effectLst/>
          </p:spPr>
        </p:cxnSp>
        <p:grpSp>
          <p:nvGrpSpPr>
            <p:cNvPr id="111" name="Group 110">
              <a:extLst>
                <a:ext uri="{FF2B5EF4-FFF2-40B4-BE49-F238E27FC236}">
                  <a16:creationId xmlns:a16="http://schemas.microsoft.com/office/drawing/2014/main" id="{4F48D8B4-CB6E-91B8-3695-028935382497}"/>
                </a:ext>
              </a:extLst>
            </p:cNvPr>
            <p:cNvGrpSpPr/>
            <p:nvPr/>
          </p:nvGrpSpPr>
          <p:grpSpPr>
            <a:xfrm>
              <a:off x="667144" y="4535908"/>
              <a:ext cx="323868" cy="323868"/>
              <a:chOff x="597246" y="4495448"/>
              <a:chExt cx="323868" cy="323868"/>
            </a:xfrm>
          </p:grpSpPr>
          <p:sp>
            <p:nvSpPr>
              <p:cNvPr id="69" name="Rectangle: Single Corner Rounded 131">
                <a:extLst>
                  <a:ext uri="{FF2B5EF4-FFF2-40B4-BE49-F238E27FC236}">
                    <a16:creationId xmlns:a16="http://schemas.microsoft.com/office/drawing/2014/main" id="{09576E2A-FFD3-EF7D-1772-40966F04BAC2}"/>
                  </a:ext>
                </a:extLst>
              </p:cNvPr>
              <p:cNvSpPr/>
              <p:nvPr/>
            </p:nvSpPr>
            <p:spPr bwMode="auto">
              <a:xfrm>
                <a:off x="597246" y="4495448"/>
                <a:ext cx="323868" cy="323868"/>
              </a:xfrm>
              <a:prstGeom prst="rect">
                <a:avLst/>
              </a:prstGeom>
              <a:solidFill>
                <a:schemeClr val="accent3"/>
              </a:solidFill>
              <a:ln>
                <a:noFill/>
              </a:ln>
              <a:effectLst>
                <a:outerShdw blurRad="76200" dist="50800" dir="5400000" algn="tl" rotWithShape="0">
                  <a:srgbClr val="4C4845">
                    <a:alpha val="4000"/>
                  </a:srgbClr>
                </a:outerShdw>
              </a:effectLst>
            </p:spPr>
            <p:txBody>
              <a:bodyPr rot="0" spcFirstLastPara="0" vertOverflow="overflow" horzOverflow="overflow" vert="horz" wrap="square" lIns="182880" tIns="182880" rIns="182880" bIns="182880" numCol="1" spcCol="0" rtlCol="0" fromWordArt="0" anchor="t" anchorCtr="0" forceAA="0" compatLnSpc="1">
                <a:prstTxWarp prst="textNoShape">
                  <a:avLst/>
                </a:prstTxWarp>
                <a:noAutofit/>
              </a:bodyPr>
              <a:lstStyle/>
              <a:p>
                <a:pPr marL="0" marR="0" lvl="0" indent="0" defTabSz="228600" eaLnBrk="1" fontAlgn="auto" latinLnBrk="0" hangingPunct="1">
                  <a:lnSpc>
                    <a:spcPct val="100000"/>
                  </a:lnSpc>
                  <a:spcBef>
                    <a:spcPts val="0"/>
                  </a:spcBef>
                  <a:spcAft>
                    <a:spcPts val="0"/>
                  </a:spcAft>
                  <a:buClrTx/>
                  <a:buSzTx/>
                  <a:buFontTx/>
                  <a:buNone/>
                  <a:tabLst>
                    <a:tab pos="182880" algn="l"/>
                    <a:tab pos="365760" algn="l"/>
                    <a:tab pos="548640" algn="l"/>
                    <a:tab pos="731520" algn="l"/>
                    <a:tab pos="914400" algn="l"/>
                    <a:tab pos="1097280" algn="l"/>
                    <a:tab pos="1280160" algn="l"/>
                    <a:tab pos="1463040" algn="l"/>
                    <a:tab pos="1645920" algn="l"/>
                    <a:tab pos="1828800" algn="l"/>
                    <a:tab pos="2011680" algn="l"/>
                    <a:tab pos="2194560" algn="l"/>
                    <a:tab pos="2377440" algn="l"/>
                    <a:tab pos="2560320" algn="l"/>
                    <a:tab pos="2743200" algn="l"/>
                  </a:tabLst>
                  <a:defRPr/>
                </a:pPr>
                <a:endParaRPr kumimoji="0" lang="en-US" sz="1200" b="0" i="0" u="none" strike="noStrike" kern="1200" cap="none" spc="0" normalizeH="0" baseline="0" noProof="0" dirty="0">
                  <a:ln>
                    <a:noFill/>
                  </a:ln>
                  <a:solidFill>
                    <a:srgbClr val="4C4845"/>
                  </a:solidFill>
                  <a:effectLst/>
                  <a:uLnTx/>
                  <a:uFillTx/>
                  <a:latin typeface="Calibri" panose="020F0502020204030204"/>
                  <a:ea typeface="+mn-ea"/>
                  <a:cs typeface="+mn-cs"/>
                </a:endParaRPr>
              </a:p>
            </p:txBody>
          </p:sp>
          <p:sp>
            <p:nvSpPr>
              <p:cNvPr id="81" name="Freeform 58">
                <a:extLst>
                  <a:ext uri="{FF2B5EF4-FFF2-40B4-BE49-F238E27FC236}">
                    <a16:creationId xmlns:a16="http://schemas.microsoft.com/office/drawing/2014/main" id="{D616439D-8493-E297-7A4D-B40E7A9804B9}"/>
                  </a:ext>
                </a:extLst>
              </p:cNvPr>
              <p:cNvSpPr>
                <a:spLocks noEditPoints="1"/>
              </p:cNvSpPr>
              <p:nvPr/>
            </p:nvSpPr>
            <p:spPr bwMode="auto">
              <a:xfrm>
                <a:off x="679792" y="4580792"/>
                <a:ext cx="158776" cy="153181"/>
              </a:xfrm>
              <a:custGeom>
                <a:avLst/>
                <a:gdLst>
                  <a:gd name="T0" fmla="*/ 90 w 96"/>
                  <a:gd name="T1" fmla="*/ 0 h 92"/>
                  <a:gd name="T2" fmla="*/ 6 w 96"/>
                  <a:gd name="T3" fmla="*/ 0 h 92"/>
                  <a:gd name="T4" fmla="*/ 0 w 96"/>
                  <a:gd name="T5" fmla="*/ 6 h 92"/>
                  <a:gd name="T6" fmla="*/ 0 w 96"/>
                  <a:gd name="T7" fmla="*/ 86 h 92"/>
                  <a:gd name="T8" fmla="*/ 6 w 96"/>
                  <a:gd name="T9" fmla="*/ 92 h 92"/>
                  <a:gd name="T10" fmla="*/ 90 w 96"/>
                  <a:gd name="T11" fmla="*/ 92 h 92"/>
                  <a:gd name="T12" fmla="*/ 96 w 96"/>
                  <a:gd name="T13" fmla="*/ 86 h 92"/>
                  <a:gd name="T14" fmla="*/ 96 w 96"/>
                  <a:gd name="T15" fmla="*/ 6 h 92"/>
                  <a:gd name="T16" fmla="*/ 90 w 96"/>
                  <a:gd name="T17" fmla="*/ 0 h 92"/>
                  <a:gd name="T18" fmla="*/ 82 w 96"/>
                  <a:gd name="T19" fmla="*/ 72 h 92"/>
                  <a:gd name="T20" fmla="*/ 50 w 96"/>
                  <a:gd name="T21" fmla="*/ 72 h 92"/>
                  <a:gd name="T22" fmla="*/ 40 w 96"/>
                  <a:gd name="T23" fmla="*/ 80 h 92"/>
                  <a:gd name="T24" fmla="*/ 30 w 96"/>
                  <a:gd name="T25" fmla="*/ 72 h 92"/>
                  <a:gd name="T26" fmla="*/ 14 w 96"/>
                  <a:gd name="T27" fmla="*/ 72 h 92"/>
                  <a:gd name="T28" fmla="*/ 12 w 96"/>
                  <a:gd name="T29" fmla="*/ 70 h 92"/>
                  <a:gd name="T30" fmla="*/ 14 w 96"/>
                  <a:gd name="T31" fmla="*/ 68 h 92"/>
                  <a:gd name="T32" fmla="*/ 30 w 96"/>
                  <a:gd name="T33" fmla="*/ 68 h 92"/>
                  <a:gd name="T34" fmla="*/ 40 w 96"/>
                  <a:gd name="T35" fmla="*/ 60 h 92"/>
                  <a:gd name="T36" fmla="*/ 50 w 96"/>
                  <a:gd name="T37" fmla="*/ 68 h 92"/>
                  <a:gd name="T38" fmla="*/ 82 w 96"/>
                  <a:gd name="T39" fmla="*/ 68 h 92"/>
                  <a:gd name="T40" fmla="*/ 84 w 96"/>
                  <a:gd name="T41" fmla="*/ 70 h 92"/>
                  <a:gd name="T42" fmla="*/ 82 w 96"/>
                  <a:gd name="T43" fmla="*/ 72 h 92"/>
                  <a:gd name="T44" fmla="*/ 82 w 96"/>
                  <a:gd name="T45" fmla="*/ 48 h 92"/>
                  <a:gd name="T46" fmla="*/ 42 w 96"/>
                  <a:gd name="T47" fmla="*/ 48 h 92"/>
                  <a:gd name="T48" fmla="*/ 32 w 96"/>
                  <a:gd name="T49" fmla="*/ 56 h 92"/>
                  <a:gd name="T50" fmla="*/ 22 w 96"/>
                  <a:gd name="T51" fmla="*/ 48 h 92"/>
                  <a:gd name="T52" fmla="*/ 14 w 96"/>
                  <a:gd name="T53" fmla="*/ 48 h 92"/>
                  <a:gd name="T54" fmla="*/ 12 w 96"/>
                  <a:gd name="T55" fmla="*/ 46 h 92"/>
                  <a:gd name="T56" fmla="*/ 14 w 96"/>
                  <a:gd name="T57" fmla="*/ 44 h 92"/>
                  <a:gd name="T58" fmla="*/ 22 w 96"/>
                  <a:gd name="T59" fmla="*/ 44 h 92"/>
                  <a:gd name="T60" fmla="*/ 32 w 96"/>
                  <a:gd name="T61" fmla="*/ 36 h 92"/>
                  <a:gd name="T62" fmla="*/ 42 w 96"/>
                  <a:gd name="T63" fmla="*/ 44 h 92"/>
                  <a:gd name="T64" fmla="*/ 82 w 96"/>
                  <a:gd name="T65" fmla="*/ 44 h 92"/>
                  <a:gd name="T66" fmla="*/ 84 w 96"/>
                  <a:gd name="T67" fmla="*/ 46 h 92"/>
                  <a:gd name="T68" fmla="*/ 82 w 96"/>
                  <a:gd name="T69" fmla="*/ 48 h 92"/>
                  <a:gd name="T70" fmla="*/ 82 w 96"/>
                  <a:gd name="T71" fmla="*/ 24 h 92"/>
                  <a:gd name="T72" fmla="*/ 58 w 96"/>
                  <a:gd name="T73" fmla="*/ 24 h 92"/>
                  <a:gd name="T74" fmla="*/ 48 w 96"/>
                  <a:gd name="T75" fmla="*/ 32 h 92"/>
                  <a:gd name="T76" fmla="*/ 38 w 96"/>
                  <a:gd name="T77" fmla="*/ 24 h 92"/>
                  <a:gd name="T78" fmla="*/ 14 w 96"/>
                  <a:gd name="T79" fmla="*/ 24 h 92"/>
                  <a:gd name="T80" fmla="*/ 12 w 96"/>
                  <a:gd name="T81" fmla="*/ 22 h 92"/>
                  <a:gd name="T82" fmla="*/ 14 w 96"/>
                  <a:gd name="T83" fmla="*/ 20 h 92"/>
                  <a:gd name="T84" fmla="*/ 38 w 96"/>
                  <a:gd name="T85" fmla="*/ 20 h 92"/>
                  <a:gd name="T86" fmla="*/ 48 w 96"/>
                  <a:gd name="T87" fmla="*/ 12 h 92"/>
                  <a:gd name="T88" fmla="*/ 58 w 96"/>
                  <a:gd name="T89" fmla="*/ 20 h 92"/>
                  <a:gd name="T90" fmla="*/ 82 w 96"/>
                  <a:gd name="T91" fmla="*/ 20 h 92"/>
                  <a:gd name="T92" fmla="*/ 84 w 96"/>
                  <a:gd name="T93" fmla="*/ 22 h 92"/>
                  <a:gd name="T94" fmla="*/ 82 w 96"/>
                  <a:gd name="T95" fmla="*/ 24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96" h="92">
                    <a:moveTo>
                      <a:pt x="90" y="0"/>
                    </a:moveTo>
                    <a:cubicBezTo>
                      <a:pt x="6" y="0"/>
                      <a:pt x="6" y="0"/>
                      <a:pt x="6" y="0"/>
                    </a:cubicBezTo>
                    <a:cubicBezTo>
                      <a:pt x="3" y="0"/>
                      <a:pt x="0" y="3"/>
                      <a:pt x="0" y="6"/>
                    </a:cubicBezTo>
                    <a:cubicBezTo>
                      <a:pt x="0" y="86"/>
                      <a:pt x="0" y="86"/>
                      <a:pt x="0" y="86"/>
                    </a:cubicBezTo>
                    <a:cubicBezTo>
                      <a:pt x="0" y="89"/>
                      <a:pt x="3" y="92"/>
                      <a:pt x="6" y="92"/>
                    </a:cubicBezTo>
                    <a:cubicBezTo>
                      <a:pt x="90" y="92"/>
                      <a:pt x="90" y="92"/>
                      <a:pt x="90" y="92"/>
                    </a:cubicBezTo>
                    <a:cubicBezTo>
                      <a:pt x="93" y="92"/>
                      <a:pt x="96" y="89"/>
                      <a:pt x="96" y="86"/>
                    </a:cubicBezTo>
                    <a:cubicBezTo>
                      <a:pt x="96" y="6"/>
                      <a:pt x="96" y="6"/>
                      <a:pt x="96" y="6"/>
                    </a:cubicBezTo>
                    <a:cubicBezTo>
                      <a:pt x="96" y="3"/>
                      <a:pt x="93" y="0"/>
                      <a:pt x="90" y="0"/>
                    </a:cubicBezTo>
                    <a:close/>
                    <a:moveTo>
                      <a:pt x="82" y="72"/>
                    </a:moveTo>
                    <a:cubicBezTo>
                      <a:pt x="50" y="72"/>
                      <a:pt x="50" y="72"/>
                      <a:pt x="50" y="72"/>
                    </a:cubicBezTo>
                    <a:cubicBezTo>
                      <a:pt x="49" y="77"/>
                      <a:pt x="45" y="80"/>
                      <a:pt x="40" y="80"/>
                    </a:cubicBezTo>
                    <a:cubicBezTo>
                      <a:pt x="35" y="80"/>
                      <a:pt x="31" y="77"/>
                      <a:pt x="30" y="72"/>
                    </a:cubicBezTo>
                    <a:cubicBezTo>
                      <a:pt x="14" y="72"/>
                      <a:pt x="14" y="72"/>
                      <a:pt x="14" y="72"/>
                    </a:cubicBezTo>
                    <a:cubicBezTo>
                      <a:pt x="13" y="72"/>
                      <a:pt x="12" y="71"/>
                      <a:pt x="12" y="70"/>
                    </a:cubicBezTo>
                    <a:cubicBezTo>
                      <a:pt x="12" y="69"/>
                      <a:pt x="13" y="68"/>
                      <a:pt x="14" y="68"/>
                    </a:cubicBezTo>
                    <a:cubicBezTo>
                      <a:pt x="30" y="68"/>
                      <a:pt x="30" y="68"/>
                      <a:pt x="30" y="68"/>
                    </a:cubicBezTo>
                    <a:cubicBezTo>
                      <a:pt x="31" y="63"/>
                      <a:pt x="35" y="60"/>
                      <a:pt x="40" y="60"/>
                    </a:cubicBezTo>
                    <a:cubicBezTo>
                      <a:pt x="45" y="60"/>
                      <a:pt x="49" y="63"/>
                      <a:pt x="50" y="68"/>
                    </a:cubicBezTo>
                    <a:cubicBezTo>
                      <a:pt x="82" y="68"/>
                      <a:pt x="82" y="68"/>
                      <a:pt x="82" y="68"/>
                    </a:cubicBezTo>
                    <a:cubicBezTo>
                      <a:pt x="83" y="68"/>
                      <a:pt x="84" y="69"/>
                      <a:pt x="84" y="70"/>
                    </a:cubicBezTo>
                    <a:cubicBezTo>
                      <a:pt x="84" y="71"/>
                      <a:pt x="83" y="72"/>
                      <a:pt x="82" y="72"/>
                    </a:cubicBezTo>
                    <a:close/>
                    <a:moveTo>
                      <a:pt x="82" y="48"/>
                    </a:moveTo>
                    <a:cubicBezTo>
                      <a:pt x="42" y="48"/>
                      <a:pt x="42" y="48"/>
                      <a:pt x="42" y="48"/>
                    </a:cubicBezTo>
                    <a:cubicBezTo>
                      <a:pt x="41" y="53"/>
                      <a:pt x="37" y="56"/>
                      <a:pt x="32" y="56"/>
                    </a:cubicBezTo>
                    <a:cubicBezTo>
                      <a:pt x="27" y="56"/>
                      <a:pt x="23" y="53"/>
                      <a:pt x="22" y="48"/>
                    </a:cubicBezTo>
                    <a:cubicBezTo>
                      <a:pt x="14" y="48"/>
                      <a:pt x="14" y="48"/>
                      <a:pt x="14" y="48"/>
                    </a:cubicBezTo>
                    <a:cubicBezTo>
                      <a:pt x="13" y="48"/>
                      <a:pt x="12" y="47"/>
                      <a:pt x="12" y="46"/>
                    </a:cubicBezTo>
                    <a:cubicBezTo>
                      <a:pt x="12" y="45"/>
                      <a:pt x="13" y="44"/>
                      <a:pt x="14" y="44"/>
                    </a:cubicBezTo>
                    <a:cubicBezTo>
                      <a:pt x="22" y="44"/>
                      <a:pt x="22" y="44"/>
                      <a:pt x="22" y="44"/>
                    </a:cubicBezTo>
                    <a:cubicBezTo>
                      <a:pt x="23" y="39"/>
                      <a:pt x="27" y="36"/>
                      <a:pt x="32" y="36"/>
                    </a:cubicBezTo>
                    <a:cubicBezTo>
                      <a:pt x="37" y="36"/>
                      <a:pt x="41" y="39"/>
                      <a:pt x="42" y="44"/>
                    </a:cubicBezTo>
                    <a:cubicBezTo>
                      <a:pt x="82" y="44"/>
                      <a:pt x="82" y="44"/>
                      <a:pt x="82" y="44"/>
                    </a:cubicBezTo>
                    <a:cubicBezTo>
                      <a:pt x="83" y="44"/>
                      <a:pt x="84" y="45"/>
                      <a:pt x="84" y="46"/>
                    </a:cubicBezTo>
                    <a:cubicBezTo>
                      <a:pt x="84" y="47"/>
                      <a:pt x="83" y="48"/>
                      <a:pt x="82" y="48"/>
                    </a:cubicBezTo>
                    <a:close/>
                    <a:moveTo>
                      <a:pt x="82" y="24"/>
                    </a:moveTo>
                    <a:cubicBezTo>
                      <a:pt x="58" y="24"/>
                      <a:pt x="58" y="24"/>
                      <a:pt x="58" y="24"/>
                    </a:cubicBezTo>
                    <a:cubicBezTo>
                      <a:pt x="57" y="29"/>
                      <a:pt x="53" y="32"/>
                      <a:pt x="48" y="32"/>
                    </a:cubicBezTo>
                    <a:cubicBezTo>
                      <a:pt x="43" y="32"/>
                      <a:pt x="39" y="29"/>
                      <a:pt x="38" y="24"/>
                    </a:cubicBezTo>
                    <a:cubicBezTo>
                      <a:pt x="14" y="24"/>
                      <a:pt x="14" y="24"/>
                      <a:pt x="14" y="24"/>
                    </a:cubicBezTo>
                    <a:cubicBezTo>
                      <a:pt x="13" y="24"/>
                      <a:pt x="12" y="23"/>
                      <a:pt x="12" y="22"/>
                    </a:cubicBezTo>
                    <a:cubicBezTo>
                      <a:pt x="12" y="21"/>
                      <a:pt x="13" y="20"/>
                      <a:pt x="14" y="20"/>
                    </a:cubicBezTo>
                    <a:cubicBezTo>
                      <a:pt x="38" y="20"/>
                      <a:pt x="38" y="20"/>
                      <a:pt x="38" y="20"/>
                    </a:cubicBezTo>
                    <a:cubicBezTo>
                      <a:pt x="39" y="15"/>
                      <a:pt x="43" y="12"/>
                      <a:pt x="48" y="12"/>
                    </a:cubicBezTo>
                    <a:cubicBezTo>
                      <a:pt x="53" y="12"/>
                      <a:pt x="57" y="15"/>
                      <a:pt x="58" y="20"/>
                    </a:cubicBezTo>
                    <a:cubicBezTo>
                      <a:pt x="82" y="20"/>
                      <a:pt x="82" y="20"/>
                      <a:pt x="82" y="20"/>
                    </a:cubicBezTo>
                    <a:cubicBezTo>
                      <a:pt x="83" y="20"/>
                      <a:pt x="84" y="21"/>
                      <a:pt x="84" y="22"/>
                    </a:cubicBezTo>
                    <a:cubicBezTo>
                      <a:pt x="84" y="23"/>
                      <a:pt x="83" y="24"/>
                      <a:pt x="82" y="24"/>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rgbClr val="4C4846"/>
                  </a:solidFill>
                  <a:effectLst/>
                  <a:uLnTx/>
                  <a:uFillTx/>
                  <a:latin typeface="Calibri" panose="020F0502020204030204"/>
                  <a:ea typeface="+mn-ea"/>
                  <a:cs typeface="+mn-cs"/>
                </a:endParaRPr>
              </a:p>
            </p:txBody>
          </p:sp>
        </p:grpSp>
        <p:grpSp>
          <p:nvGrpSpPr>
            <p:cNvPr id="110" name="Group 109">
              <a:extLst>
                <a:ext uri="{FF2B5EF4-FFF2-40B4-BE49-F238E27FC236}">
                  <a16:creationId xmlns:a16="http://schemas.microsoft.com/office/drawing/2014/main" id="{9454D19F-2DB8-94EF-B2B5-BAF3BDFC3C05}"/>
                </a:ext>
              </a:extLst>
            </p:cNvPr>
            <p:cNvGrpSpPr/>
            <p:nvPr/>
          </p:nvGrpSpPr>
          <p:grpSpPr>
            <a:xfrm>
              <a:off x="667144" y="3527322"/>
              <a:ext cx="323868" cy="323868"/>
              <a:chOff x="597246" y="3421558"/>
              <a:chExt cx="323868" cy="323868"/>
            </a:xfrm>
          </p:grpSpPr>
          <p:sp>
            <p:nvSpPr>
              <p:cNvPr id="65" name="Rectangle: Single Corner Rounded 130">
                <a:extLst>
                  <a:ext uri="{FF2B5EF4-FFF2-40B4-BE49-F238E27FC236}">
                    <a16:creationId xmlns:a16="http://schemas.microsoft.com/office/drawing/2014/main" id="{2D104AB4-016A-3E79-791B-34B6FB2E4D83}"/>
                  </a:ext>
                </a:extLst>
              </p:cNvPr>
              <p:cNvSpPr/>
              <p:nvPr/>
            </p:nvSpPr>
            <p:spPr bwMode="auto">
              <a:xfrm>
                <a:off x="597246" y="3421558"/>
                <a:ext cx="323868" cy="323868"/>
              </a:xfrm>
              <a:prstGeom prst="rect">
                <a:avLst/>
              </a:prstGeom>
              <a:solidFill>
                <a:schemeClr val="accent3"/>
              </a:solidFill>
              <a:ln>
                <a:noFill/>
              </a:ln>
              <a:effectLst>
                <a:outerShdw blurRad="76200" dist="50800" dir="5400000" algn="tl" rotWithShape="0">
                  <a:srgbClr val="4C4845">
                    <a:alpha val="4000"/>
                  </a:srgbClr>
                </a:outerShdw>
              </a:effectLst>
            </p:spPr>
            <p:txBody>
              <a:bodyPr rot="0" spcFirstLastPara="0" vertOverflow="overflow" horzOverflow="overflow" vert="horz" wrap="square" lIns="182880" tIns="182880" rIns="182880" bIns="182880" numCol="1" spcCol="0" rtlCol="0" fromWordArt="0" anchor="t" anchorCtr="0" forceAA="0" compatLnSpc="1">
                <a:prstTxWarp prst="textNoShape">
                  <a:avLst/>
                </a:prstTxWarp>
                <a:noAutofit/>
              </a:bodyPr>
              <a:lstStyle/>
              <a:p>
                <a:pPr marL="0" marR="0" lvl="0" indent="0" defTabSz="228600" eaLnBrk="1" fontAlgn="auto" latinLnBrk="0" hangingPunct="1">
                  <a:lnSpc>
                    <a:spcPct val="100000"/>
                  </a:lnSpc>
                  <a:spcBef>
                    <a:spcPts val="0"/>
                  </a:spcBef>
                  <a:spcAft>
                    <a:spcPts val="0"/>
                  </a:spcAft>
                  <a:buClrTx/>
                  <a:buSzTx/>
                  <a:buFontTx/>
                  <a:buNone/>
                  <a:tabLst>
                    <a:tab pos="182880" algn="l"/>
                    <a:tab pos="365760" algn="l"/>
                    <a:tab pos="548640" algn="l"/>
                    <a:tab pos="731520" algn="l"/>
                    <a:tab pos="914400" algn="l"/>
                    <a:tab pos="1097280" algn="l"/>
                    <a:tab pos="1280160" algn="l"/>
                    <a:tab pos="1463040" algn="l"/>
                    <a:tab pos="1645920" algn="l"/>
                    <a:tab pos="1828800" algn="l"/>
                    <a:tab pos="2011680" algn="l"/>
                    <a:tab pos="2194560" algn="l"/>
                    <a:tab pos="2377440" algn="l"/>
                    <a:tab pos="2560320" algn="l"/>
                    <a:tab pos="2743200" algn="l"/>
                  </a:tabLst>
                  <a:defRPr/>
                </a:pPr>
                <a:endParaRPr kumimoji="0" lang="en-US" sz="1200" b="0" i="0" u="none" strike="noStrike" kern="1200" cap="none" spc="0" normalizeH="0" baseline="0" noProof="0" dirty="0">
                  <a:ln>
                    <a:noFill/>
                  </a:ln>
                  <a:solidFill>
                    <a:srgbClr val="4C4845"/>
                  </a:solidFill>
                  <a:effectLst/>
                  <a:uLnTx/>
                  <a:uFillTx/>
                  <a:latin typeface="Calibri" panose="020F0502020204030204"/>
                  <a:ea typeface="+mn-ea"/>
                  <a:cs typeface="+mn-cs"/>
                </a:endParaRPr>
              </a:p>
            </p:txBody>
          </p:sp>
          <p:grpSp>
            <p:nvGrpSpPr>
              <p:cNvPr id="83" name="Group 82">
                <a:extLst>
                  <a:ext uri="{FF2B5EF4-FFF2-40B4-BE49-F238E27FC236}">
                    <a16:creationId xmlns:a16="http://schemas.microsoft.com/office/drawing/2014/main" id="{3C4FE57D-25CD-5A67-807F-08329D1BBBCA}"/>
                  </a:ext>
                </a:extLst>
              </p:cNvPr>
              <p:cNvGrpSpPr/>
              <p:nvPr/>
            </p:nvGrpSpPr>
            <p:grpSpPr>
              <a:xfrm>
                <a:off x="682756" y="3506732"/>
                <a:ext cx="152848" cy="153521"/>
                <a:chOff x="5554663" y="3248025"/>
                <a:chExt cx="360363" cy="361950"/>
              </a:xfrm>
              <a:solidFill>
                <a:srgbClr val="FFFFFF"/>
              </a:solidFill>
            </p:grpSpPr>
            <p:sp>
              <p:nvSpPr>
                <p:cNvPr id="84" name="Rectangle 83">
                  <a:extLst>
                    <a:ext uri="{FF2B5EF4-FFF2-40B4-BE49-F238E27FC236}">
                      <a16:creationId xmlns:a16="http://schemas.microsoft.com/office/drawing/2014/main" id="{8DCBBC1E-27BD-2F18-E7AD-D798A0E94967}"/>
                    </a:ext>
                  </a:extLst>
                </p:cNvPr>
                <p:cNvSpPr>
                  <a:spLocks noChangeArrowheads="1"/>
                </p:cNvSpPr>
                <p:nvPr/>
              </p:nvSpPr>
              <p:spPr bwMode="auto">
                <a:xfrm>
                  <a:off x="5743575" y="3489325"/>
                  <a:ext cx="66675" cy="460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rgbClr val="4C4846"/>
                    </a:solidFill>
                    <a:effectLst/>
                    <a:uLnTx/>
                    <a:uFillTx/>
                    <a:latin typeface="Calibri" panose="020F0502020204030204"/>
                    <a:ea typeface="+mn-ea"/>
                    <a:cs typeface="+mn-cs"/>
                  </a:endParaRPr>
                </a:p>
              </p:txBody>
            </p:sp>
            <p:sp>
              <p:nvSpPr>
                <p:cNvPr id="86" name="Rectangle 85">
                  <a:extLst>
                    <a:ext uri="{FF2B5EF4-FFF2-40B4-BE49-F238E27FC236}">
                      <a16:creationId xmlns:a16="http://schemas.microsoft.com/office/drawing/2014/main" id="{9BF4AFE6-E1BB-E122-23C4-1399DF735330}"/>
                    </a:ext>
                  </a:extLst>
                </p:cNvPr>
                <p:cNvSpPr>
                  <a:spLocks noChangeArrowheads="1"/>
                </p:cNvSpPr>
                <p:nvPr/>
              </p:nvSpPr>
              <p:spPr bwMode="auto">
                <a:xfrm>
                  <a:off x="5661025" y="3489325"/>
                  <a:ext cx="66675" cy="460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rgbClr val="4C4846"/>
                    </a:solidFill>
                    <a:effectLst/>
                    <a:uLnTx/>
                    <a:uFillTx/>
                    <a:latin typeface="Calibri" panose="020F0502020204030204"/>
                    <a:ea typeface="+mn-ea"/>
                    <a:cs typeface="+mn-cs"/>
                  </a:endParaRPr>
                </a:p>
              </p:txBody>
            </p:sp>
            <p:sp>
              <p:nvSpPr>
                <p:cNvPr id="87" name="Rectangle 86">
                  <a:extLst>
                    <a:ext uri="{FF2B5EF4-FFF2-40B4-BE49-F238E27FC236}">
                      <a16:creationId xmlns:a16="http://schemas.microsoft.com/office/drawing/2014/main" id="{67AA7EFA-85EF-D4F2-FEE5-9741DEC77BAA}"/>
                    </a:ext>
                  </a:extLst>
                </p:cNvPr>
                <p:cNvSpPr>
                  <a:spLocks noChangeArrowheads="1"/>
                </p:cNvSpPr>
                <p:nvPr/>
              </p:nvSpPr>
              <p:spPr bwMode="auto">
                <a:xfrm>
                  <a:off x="5743575" y="3429000"/>
                  <a:ext cx="66675" cy="460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rgbClr val="4C4846"/>
                    </a:solidFill>
                    <a:effectLst/>
                    <a:uLnTx/>
                    <a:uFillTx/>
                    <a:latin typeface="Calibri" panose="020F0502020204030204"/>
                    <a:ea typeface="+mn-ea"/>
                    <a:cs typeface="+mn-cs"/>
                  </a:endParaRPr>
                </a:p>
              </p:txBody>
            </p:sp>
            <p:sp>
              <p:nvSpPr>
                <p:cNvPr id="89" name="Rectangle 88">
                  <a:extLst>
                    <a:ext uri="{FF2B5EF4-FFF2-40B4-BE49-F238E27FC236}">
                      <a16:creationId xmlns:a16="http://schemas.microsoft.com/office/drawing/2014/main" id="{704C3F12-39BB-14F1-48BF-74E02E9202E5}"/>
                    </a:ext>
                  </a:extLst>
                </p:cNvPr>
                <p:cNvSpPr>
                  <a:spLocks noChangeArrowheads="1"/>
                </p:cNvSpPr>
                <p:nvPr/>
              </p:nvSpPr>
              <p:spPr bwMode="auto">
                <a:xfrm>
                  <a:off x="5661025" y="3429000"/>
                  <a:ext cx="66675" cy="460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rgbClr val="4C4846"/>
                    </a:solidFill>
                    <a:effectLst/>
                    <a:uLnTx/>
                    <a:uFillTx/>
                    <a:latin typeface="Calibri" panose="020F0502020204030204"/>
                    <a:ea typeface="+mn-ea"/>
                    <a:cs typeface="+mn-cs"/>
                  </a:endParaRPr>
                </a:p>
              </p:txBody>
            </p:sp>
            <p:sp>
              <p:nvSpPr>
                <p:cNvPr id="90" name="Freeform 33">
                  <a:extLst>
                    <a:ext uri="{FF2B5EF4-FFF2-40B4-BE49-F238E27FC236}">
                      <a16:creationId xmlns:a16="http://schemas.microsoft.com/office/drawing/2014/main" id="{B898EDD9-EDBA-BFBB-B391-5BA0601E428A}"/>
                    </a:ext>
                  </a:extLst>
                </p:cNvPr>
                <p:cNvSpPr>
                  <a:spLocks noEditPoints="1"/>
                </p:cNvSpPr>
                <p:nvPr/>
              </p:nvSpPr>
              <p:spPr bwMode="auto">
                <a:xfrm>
                  <a:off x="5554663" y="3368675"/>
                  <a:ext cx="360363" cy="241300"/>
                </a:xfrm>
                <a:custGeom>
                  <a:avLst/>
                  <a:gdLst>
                    <a:gd name="T0" fmla="*/ 2 w 96"/>
                    <a:gd name="T1" fmla="*/ 64 h 64"/>
                    <a:gd name="T2" fmla="*/ 96 w 96"/>
                    <a:gd name="T3" fmla="*/ 62 h 64"/>
                    <a:gd name="T4" fmla="*/ 0 w 96"/>
                    <a:gd name="T5" fmla="*/ 0 h 64"/>
                    <a:gd name="T6" fmla="*/ 10 w 96"/>
                    <a:gd name="T7" fmla="*/ 32 h 64"/>
                    <a:gd name="T8" fmla="*/ 10 w 96"/>
                    <a:gd name="T9" fmla="*/ 28 h 64"/>
                    <a:gd name="T10" fmla="*/ 24 w 96"/>
                    <a:gd name="T11" fmla="*/ 16 h 64"/>
                    <a:gd name="T12" fmla="*/ 8 w 96"/>
                    <a:gd name="T13" fmla="*/ 14 h 64"/>
                    <a:gd name="T14" fmla="*/ 24 w 96"/>
                    <a:gd name="T15" fmla="*/ 12 h 64"/>
                    <a:gd name="T16" fmla="*/ 26 w 96"/>
                    <a:gd name="T17" fmla="*/ 4 h 64"/>
                    <a:gd name="T18" fmla="*/ 28 w 96"/>
                    <a:gd name="T19" fmla="*/ 12 h 64"/>
                    <a:gd name="T20" fmla="*/ 46 w 96"/>
                    <a:gd name="T21" fmla="*/ 6 h 64"/>
                    <a:gd name="T22" fmla="*/ 50 w 96"/>
                    <a:gd name="T23" fmla="*/ 6 h 64"/>
                    <a:gd name="T24" fmla="*/ 68 w 96"/>
                    <a:gd name="T25" fmla="*/ 12 h 64"/>
                    <a:gd name="T26" fmla="*/ 70 w 96"/>
                    <a:gd name="T27" fmla="*/ 4 h 64"/>
                    <a:gd name="T28" fmla="*/ 72 w 96"/>
                    <a:gd name="T29" fmla="*/ 12 h 64"/>
                    <a:gd name="T30" fmla="*/ 88 w 96"/>
                    <a:gd name="T31" fmla="*/ 14 h 64"/>
                    <a:gd name="T32" fmla="*/ 72 w 96"/>
                    <a:gd name="T33" fmla="*/ 16 h 64"/>
                    <a:gd name="T34" fmla="*/ 86 w 96"/>
                    <a:gd name="T35" fmla="*/ 28 h 64"/>
                    <a:gd name="T36" fmla="*/ 86 w 96"/>
                    <a:gd name="T37" fmla="*/ 32 h 64"/>
                    <a:gd name="T38" fmla="*/ 72 w 96"/>
                    <a:gd name="T39" fmla="*/ 44 h 64"/>
                    <a:gd name="T40" fmla="*/ 88 w 96"/>
                    <a:gd name="T41" fmla="*/ 46 h 64"/>
                    <a:gd name="T42" fmla="*/ 72 w 96"/>
                    <a:gd name="T43" fmla="*/ 48 h 64"/>
                    <a:gd name="T44" fmla="*/ 70 w 96"/>
                    <a:gd name="T45" fmla="*/ 56 h 64"/>
                    <a:gd name="T46" fmla="*/ 68 w 96"/>
                    <a:gd name="T47" fmla="*/ 48 h 64"/>
                    <a:gd name="T48" fmla="*/ 50 w 96"/>
                    <a:gd name="T49" fmla="*/ 54 h 64"/>
                    <a:gd name="T50" fmla="*/ 46 w 96"/>
                    <a:gd name="T51" fmla="*/ 54 h 64"/>
                    <a:gd name="T52" fmla="*/ 28 w 96"/>
                    <a:gd name="T53" fmla="*/ 48 h 64"/>
                    <a:gd name="T54" fmla="*/ 26 w 96"/>
                    <a:gd name="T55" fmla="*/ 56 h 64"/>
                    <a:gd name="T56" fmla="*/ 24 w 96"/>
                    <a:gd name="T57" fmla="*/ 48 h 64"/>
                    <a:gd name="T58" fmla="*/ 8 w 96"/>
                    <a:gd name="T59" fmla="*/ 46 h 64"/>
                    <a:gd name="T60" fmla="*/ 24 w 96"/>
                    <a:gd name="T61" fmla="*/ 44 h 64"/>
                    <a:gd name="T62" fmla="*/ 10 w 96"/>
                    <a:gd name="T63" fmla="*/ 32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64">
                      <a:moveTo>
                        <a:pt x="0" y="62"/>
                      </a:moveTo>
                      <a:cubicBezTo>
                        <a:pt x="0" y="63"/>
                        <a:pt x="1" y="64"/>
                        <a:pt x="2" y="64"/>
                      </a:cubicBezTo>
                      <a:cubicBezTo>
                        <a:pt x="94" y="64"/>
                        <a:pt x="94" y="64"/>
                        <a:pt x="94" y="64"/>
                      </a:cubicBezTo>
                      <a:cubicBezTo>
                        <a:pt x="95" y="64"/>
                        <a:pt x="96" y="63"/>
                        <a:pt x="96" y="62"/>
                      </a:cubicBezTo>
                      <a:cubicBezTo>
                        <a:pt x="96" y="0"/>
                        <a:pt x="96" y="0"/>
                        <a:pt x="96" y="0"/>
                      </a:cubicBezTo>
                      <a:cubicBezTo>
                        <a:pt x="0" y="0"/>
                        <a:pt x="0" y="0"/>
                        <a:pt x="0" y="0"/>
                      </a:cubicBezTo>
                      <a:lnTo>
                        <a:pt x="0" y="62"/>
                      </a:lnTo>
                      <a:close/>
                      <a:moveTo>
                        <a:pt x="10" y="32"/>
                      </a:moveTo>
                      <a:cubicBezTo>
                        <a:pt x="9" y="32"/>
                        <a:pt x="8" y="31"/>
                        <a:pt x="8" y="30"/>
                      </a:cubicBezTo>
                      <a:cubicBezTo>
                        <a:pt x="8" y="29"/>
                        <a:pt x="9" y="28"/>
                        <a:pt x="10" y="28"/>
                      </a:cubicBezTo>
                      <a:cubicBezTo>
                        <a:pt x="24" y="28"/>
                        <a:pt x="24" y="28"/>
                        <a:pt x="24" y="28"/>
                      </a:cubicBezTo>
                      <a:cubicBezTo>
                        <a:pt x="24" y="16"/>
                        <a:pt x="24" y="16"/>
                        <a:pt x="24" y="16"/>
                      </a:cubicBezTo>
                      <a:cubicBezTo>
                        <a:pt x="10" y="16"/>
                        <a:pt x="10" y="16"/>
                        <a:pt x="10" y="16"/>
                      </a:cubicBezTo>
                      <a:cubicBezTo>
                        <a:pt x="9" y="16"/>
                        <a:pt x="8" y="15"/>
                        <a:pt x="8" y="14"/>
                      </a:cubicBezTo>
                      <a:cubicBezTo>
                        <a:pt x="8" y="13"/>
                        <a:pt x="9" y="12"/>
                        <a:pt x="10" y="12"/>
                      </a:cubicBezTo>
                      <a:cubicBezTo>
                        <a:pt x="24" y="12"/>
                        <a:pt x="24" y="12"/>
                        <a:pt x="24" y="12"/>
                      </a:cubicBezTo>
                      <a:cubicBezTo>
                        <a:pt x="24" y="6"/>
                        <a:pt x="24" y="6"/>
                        <a:pt x="24" y="6"/>
                      </a:cubicBezTo>
                      <a:cubicBezTo>
                        <a:pt x="24" y="5"/>
                        <a:pt x="25" y="4"/>
                        <a:pt x="26" y="4"/>
                      </a:cubicBezTo>
                      <a:cubicBezTo>
                        <a:pt x="27" y="4"/>
                        <a:pt x="28" y="5"/>
                        <a:pt x="28" y="6"/>
                      </a:cubicBezTo>
                      <a:cubicBezTo>
                        <a:pt x="28" y="12"/>
                        <a:pt x="28" y="12"/>
                        <a:pt x="28" y="12"/>
                      </a:cubicBezTo>
                      <a:cubicBezTo>
                        <a:pt x="46" y="12"/>
                        <a:pt x="46" y="12"/>
                        <a:pt x="46" y="12"/>
                      </a:cubicBezTo>
                      <a:cubicBezTo>
                        <a:pt x="46" y="6"/>
                        <a:pt x="46" y="6"/>
                        <a:pt x="46" y="6"/>
                      </a:cubicBezTo>
                      <a:cubicBezTo>
                        <a:pt x="46" y="5"/>
                        <a:pt x="47" y="4"/>
                        <a:pt x="48" y="4"/>
                      </a:cubicBezTo>
                      <a:cubicBezTo>
                        <a:pt x="49" y="4"/>
                        <a:pt x="50" y="5"/>
                        <a:pt x="50" y="6"/>
                      </a:cubicBezTo>
                      <a:cubicBezTo>
                        <a:pt x="50" y="12"/>
                        <a:pt x="50" y="12"/>
                        <a:pt x="50" y="12"/>
                      </a:cubicBezTo>
                      <a:cubicBezTo>
                        <a:pt x="68" y="12"/>
                        <a:pt x="68" y="12"/>
                        <a:pt x="68" y="12"/>
                      </a:cubicBezTo>
                      <a:cubicBezTo>
                        <a:pt x="68" y="6"/>
                        <a:pt x="68" y="6"/>
                        <a:pt x="68" y="6"/>
                      </a:cubicBezTo>
                      <a:cubicBezTo>
                        <a:pt x="68" y="5"/>
                        <a:pt x="69" y="4"/>
                        <a:pt x="70" y="4"/>
                      </a:cubicBezTo>
                      <a:cubicBezTo>
                        <a:pt x="71" y="4"/>
                        <a:pt x="72" y="5"/>
                        <a:pt x="72" y="6"/>
                      </a:cubicBezTo>
                      <a:cubicBezTo>
                        <a:pt x="72" y="12"/>
                        <a:pt x="72" y="12"/>
                        <a:pt x="72" y="12"/>
                      </a:cubicBezTo>
                      <a:cubicBezTo>
                        <a:pt x="86" y="12"/>
                        <a:pt x="86" y="12"/>
                        <a:pt x="86" y="12"/>
                      </a:cubicBezTo>
                      <a:cubicBezTo>
                        <a:pt x="87" y="12"/>
                        <a:pt x="88" y="13"/>
                        <a:pt x="88" y="14"/>
                      </a:cubicBezTo>
                      <a:cubicBezTo>
                        <a:pt x="88" y="15"/>
                        <a:pt x="87" y="16"/>
                        <a:pt x="86" y="16"/>
                      </a:cubicBezTo>
                      <a:cubicBezTo>
                        <a:pt x="72" y="16"/>
                        <a:pt x="72" y="16"/>
                        <a:pt x="72" y="16"/>
                      </a:cubicBezTo>
                      <a:cubicBezTo>
                        <a:pt x="72" y="28"/>
                        <a:pt x="72" y="28"/>
                        <a:pt x="72" y="28"/>
                      </a:cubicBezTo>
                      <a:cubicBezTo>
                        <a:pt x="86" y="28"/>
                        <a:pt x="86" y="28"/>
                        <a:pt x="86" y="28"/>
                      </a:cubicBezTo>
                      <a:cubicBezTo>
                        <a:pt x="87" y="28"/>
                        <a:pt x="88" y="29"/>
                        <a:pt x="88" y="30"/>
                      </a:cubicBezTo>
                      <a:cubicBezTo>
                        <a:pt x="88" y="31"/>
                        <a:pt x="87" y="32"/>
                        <a:pt x="86" y="32"/>
                      </a:cubicBezTo>
                      <a:cubicBezTo>
                        <a:pt x="72" y="32"/>
                        <a:pt x="72" y="32"/>
                        <a:pt x="72" y="32"/>
                      </a:cubicBezTo>
                      <a:cubicBezTo>
                        <a:pt x="72" y="44"/>
                        <a:pt x="72" y="44"/>
                        <a:pt x="72" y="44"/>
                      </a:cubicBezTo>
                      <a:cubicBezTo>
                        <a:pt x="86" y="44"/>
                        <a:pt x="86" y="44"/>
                        <a:pt x="86" y="44"/>
                      </a:cubicBezTo>
                      <a:cubicBezTo>
                        <a:pt x="87" y="44"/>
                        <a:pt x="88" y="45"/>
                        <a:pt x="88" y="46"/>
                      </a:cubicBezTo>
                      <a:cubicBezTo>
                        <a:pt x="88" y="47"/>
                        <a:pt x="87" y="48"/>
                        <a:pt x="86" y="48"/>
                      </a:cubicBezTo>
                      <a:cubicBezTo>
                        <a:pt x="72" y="48"/>
                        <a:pt x="72" y="48"/>
                        <a:pt x="72" y="48"/>
                      </a:cubicBezTo>
                      <a:cubicBezTo>
                        <a:pt x="72" y="54"/>
                        <a:pt x="72" y="54"/>
                        <a:pt x="72" y="54"/>
                      </a:cubicBezTo>
                      <a:cubicBezTo>
                        <a:pt x="72" y="55"/>
                        <a:pt x="71" y="56"/>
                        <a:pt x="70" y="56"/>
                      </a:cubicBezTo>
                      <a:cubicBezTo>
                        <a:pt x="69" y="56"/>
                        <a:pt x="68" y="55"/>
                        <a:pt x="68" y="54"/>
                      </a:cubicBezTo>
                      <a:cubicBezTo>
                        <a:pt x="68" y="48"/>
                        <a:pt x="68" y="48"/>
                        <a:pt x="68" y="48"/>
                      </a:cubicBezTo>
                      <a:cubicBezTo>
                        <a:pt x="50" y="48"/>
                        <a:pt x="50" y="48"/>
                        <a:pt x="50" y="48"/>
                      </a:cubicBezTo>
                      <a:cubicBezTo>
                        <a:pt x="50" y="54"/>
                        <a:pt x="50" y="54"/>
                        <a:pt x="50" y="54"/>
                      </a:cubicBezTo>
                      <a:cubicBezTo>
                        <a:pt x="50" y="55"/>
                        <a:pt x="49" y="56"/>
                        <a:pt x="48" y="56"/>
                      </a:cubicBezTo>
                      <a:cubicBezTo>
                        <a:pt x="47" y="56"/>
                        <a:pt x="46" y="55"/>
                        <a:pt x="46" y="54"/>
                      </a:cubicBezTo>
                      <a:cubicBezTo>
                        <a:pt x="46" y="48"/>
                        <a:pt x="46" y="48"/>
                        <a:pt x="46" y="48"/>
                      </a:cubicBezTo>
                      <a:cubicBezTo>
                        <a:pt x="28" y="48"/>
                        <a:pt x="28" y="48"/>
                        <a:pt x="28" y="48"/>
                      </a:cubicBezTo>
                      <a:cubicBezTo>
                        <a:pt x="28" y="54"/>
                        <a:pt x="28" y="54"/>
                        <a:pt x="28" y="54"/>
                      </a:cubicBezTo>
                      <a:cubicBezTo>
                        <a:pt x="28" y="55"/>
                        <a:pt x="27" y="56"/>
                        <a:pt x="26" y="56"/>
                      </a:cubicBezTo>
                      <a:cubicBezTo>
                        <a:pt x="25" y="56"/>
                        <a:pt x="24" y="55"/>
                        <a:pt x="24" y="54"/>
                      </a:cubicBezTo>
                      <a:cubicBezTo>
                        <a:pt x="24" y="48"/>
                        <a:pt x="24" y="48"/>
                        <a:pt x="24" y="48"/>
                      </a:cubicBezTo>
                      <a:cubicBezTo>
                        <a:pt x="10" y="48"/>
                        <a:pt x="10" y="48"/>
                        <a:pt x="10" y="48"/>
                      </a:cubicBezTo>
                      <a:cubicBezTo>
                        <a:pt x="9" y="48"/>
                        <a:pt x="8" y="47"/>
                        <a:pt x="8" y="46"/>
                      </a:cubicBezTo>
                      <a:cubicBezTo>
                        <a:pt x="8" y="45"/>
                        <a:pt x="9" y="44"/>
                        <a:pt x="10" y="44"/>
                      </a:cubicBezTo>
                      <a:cubicBezTo>
                        <a:pt x="24" y="44"/>
                        <a:pt x="24" y="44"/>
                        <a:pt x="24" y="44"/>
                      </a:cubicBezTo>
                      <a:cubicBezTo>
                        <a:pt x="24" y="32"/>
                        <a:pt x="24" y="32"/>
                        <a:pt x="24" y="32"/>
                      </a:cubicBezTo>
                      <a:lnTo>
                        <a:pt x="10"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rgbClr val="4C4846"/>
                    </a:solidFill>
                    <a:effectLst/>
                    <a:uLnTx/>
                    <a:uFillTx/>
                    <a:latin typeface="Calibri" panose="020F0502020204030204"/>
                    <a:ea typeface="+mn-ea"/>
                    <a:cs typeface="+mn-cs"/>
                  </a:endParaRPr>
                </a:p>
              </p:txBody>
            </p:sp>
            <p:sp>
              <p:nvSpPr>
                <p:cNvPr id="92" name="Freeform 34">
                  <a:extLst>
                    <a:ext uri="{FF2B5EF4-FFF2-40B4-BE49-F238E27FC236}">
                      <a16:creationId xmlns:a16="http://schemas.microsoft.com/office/drawing/2014/main" id="{17B85285-8BED-F0B0-3982-7F4DBE38C315}"/>
                    </a:ext>
                  </a:extLst>
                </p:cNvPr>
                <p:cNvSpPr>
                  <a:spLocks noEditPoints="1"/>
                </p:cNvSpPr>
                <p:nvPr/>
              </p:nvSpPr>
              <p:spPr bwMode="auto">
                <a:xfrm>
                  <a:off x="5554663" y="3248025"/>
                  <a:ext cx="360363" cy="106363"/>
                </a:xfrm>
                <a:custGeom>
                  <a:avLst/>
                  <a:gdLst>
                    <a:gd name="T0" fmla="*/ 94 w 96"/>
                    <a:gd name="T1" fmla="*/ 8 h 28"/>
                    <a:gd name="T2" fmla="*/ 80 w 96"/>
                    <a:gd name="T3" fmla="*/ 8 h 28"/>
                    <a:gd name="T4" fmla="*/ 80 w 96"/>
                    <a:gd name="T5" fmla="*/ 2 h 28"/>
                    <a:gd name="T6" fmla="*/ 78 w 96"/>
                    <a:gd name="T7" fmla="*/ 0 h 28"/>
                    <a:gd name="T8" fmla="*/ 66 w 96"/>
                    <a:gd name="T9" fmla="*/ 0 h 28"/>
                    <a:gd name="T10" fmla="*/ 64 w 96"/>
                    <a:gd name="T11" fmla="*/ 2 h 28"/>
                    <a:gd name="T12" fmla="*/ 64 w 96"/>
                    <a:gd name="T13" fmla="*/ 8 h 28"/>
                    <a:gd name="T14" fmla="*/ 32 w 96"/>
                    <a:gd name="T15" fmla="*/ 8 h 28"/>
                    <a:gd name="T16" fmla="*/ 32 w 96"/>
                    <a:gd name="T17" fmla="*/ 2 h 28"/>
                    <a:gd name="T18" fmla="*/ 30 w 96"/>
                    <a:gd name="T19" fmla="*/ 0 h 28"/>
                    <a:gd name="T20" fmla="*/ 18 w 96"/>
                    <a:gd name="T21" fmla="*/ 0 h 28"/>
                    <a:gd name="T22" fmla="*/ 16 w 96"/>
                    <a:gd name="T23" fmla="*/ 2 h 28"/>
                    <a:gd name="T24" fmla="*/ 16 w 96"/>
                    <a:gd name="T25" fmla="*/ 8 h 28"/>
                    <a:gd name="T26" fmla="*/ 2 w 96"/>
                    <a:gd name="T27" fmla="*/ 8 h 28"/>
                    <a:gd name="T28" fmla="*/ 0 w 96"/>
                    <a:gd name="T29" fmla="*/ 10 h 28"/>
                    <a:gd name="T30" fmla="*/ 0 w 96"/>
                    <a:gd name="T31" fmla="*/ 28 h 28"/>
                    <a:gd name="T32" fmla="*/ 96 w 96"/>
                    <a:gd name="T33" fmla="*/ 28 h 28"/>
                    <a:gd name="T34" fmla="*/ 96 w 96"/>
                    <a:gd name="T35" fmla="*/ 10 h 28"/>
                    <a:gd name="T36" fmla="*/ 94 w 96"/>
                    <a:gd name="T37" fmla="*/ 8 h 28"/>
                    <a:gd name="T38" fmla="*/ 28 w 96"/>
                    <a:gd name="T39" fmla="*/ 16 h 28"/>
                    <a:gd name="T40" fmla="*/ 20 w 96"/>
                    <a:gd name="T41" fmla="*/ 16 h 28"/>
                    <a:gd name="T42" fmla="*/ 20 w 96"/>
                    <a:gd name="T43" fmla="*/ 4 h 28"/>
                    <a:gd name="T44" fmla="*/ 28 w 96"/>
                    <a:gd name="T45" fmla="*/ 4 h 28"/>
                    <a:gd name="T46" fmla="*/ 28 w 96"/>
                    <a:gd name="T47" fmla="*/ 16 h 28"/>
                    <a:gd name="T48" fmla="*/ 76 w 96"/>
                    <a:gd name="T49" fmla="*/ 16 h 28"/>
                    <a:gd name="T50" fmla="*/ 68 w 96"/>
                    <a:gd name="T51" fmla="*/ 16 h 28"/>
                    <a:gd name="T52" fmla="*/ 68 w 96"/>
                    <a:gd name="T53" fmla="*/ 4 h 28"/>
                    <a:gd name="T54" fmla="*/ 76 w 96"/>
                    <a:gd name="T55" fmla="*/ 4 h 28"/>
                    <a:gd name="T56" fmla="*/ 76 w 96"/>
                    <a:gd name="T57" fmla="*/ 16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6" h="28">
                      <a:moveTo>
                        <a:pt x="94" y="8"/>
                      </a:moveTo>
                      <a:cubicBezTo>
                        <a:pt x="80" y="8"/>
                        <a:pt x="80" y="8"/>
                        <a:pt x="80" y="8"/>
                      </a:cubicBezTo>
                      <a:cubicBezTo>
                        <a:pt x="80" y="2"/>
                        <a:pt x="80" y="2"/>
                        <a:pt x="80" y="2"/>
                      </a:cubicBezTo>
                      <a:cubicBezTo>
                        <a:pt x="80" y="1"/>
                        <a:pt x="79" y="0"/>
                        <a:pt x="78" y="0"/>
                      </a:cubicBezTo>
                      <a:cubicBezTo>
                        <a:pt x="66" y="0"/>
                        <a:pt x="66" y="0"/>
                        <a:pt x="66" y="0"/>
                      </a:cubicBezTo>
                      <a:cubicBezTo>
                        <a:pt x="65" y="0"/>
                        <a:pt x="64" y="1"/>
                        <a:pt x="64" y="2"/>
                      </a:cubicBezTo>
                      <a:cubicBezTo>
                        <a:pt x="64" y="8"/>
                        <a:pt x="64" y="8"/>
                        <a:pt x="64" y="8"/>
                      </a:cubicBezTo>
                      <a:cubicBezTo>
                        <a:pt x="32" y="8"/>
                        <a:pt x="32" y="8"/>
                        <a:pt x="32" y="8"/>
                      </a:cubicBezTo>
                      <a:cubicBezTo>
                        <a:pt x="32" y="2"/>
                        <a:pt x="32" y="2"/>
                        <a:pt x="32" y="2"/>
                      </a:cubicBezTo>
                      <a:cubicBezTo>
                        <a:pt x="32" y="1"/>
                        <a:pt x="31" y="0"/>
                        <a:pt x="30" y="0"/>
                      </a:cubicBezTo>
                      <a:cubicBezTo>
                        <a:pt x="18" y="0"/>
                        <a:pt x="18" y="0"/>
                        <a:pt x="18" y="0"/>
                      </a:cubicBezTo>
                      <a:cubicBezTo>
                        <a:pt x="17" y="0"/>
                        <a:pt x="16" y="1"/>
                        <a:pt x="16" y="2"/>
                      </a:cubicBezTo>
                      <a:cubicBezTo>
                        <a:pt x="16" y="8"/>
                        <a:pt x="16" y="8"/>
                        <a:pt x="16" y="8"/>
                      </a:cubicBezTo>
                      <a:cubicBezTo>
                        <a:pt x="2" y="8"/>
                        <a:pt x="2" y="8"/>
                        <a:pt x="2" y="8"/>
                      </a:cubicBezTo>
                      <a:cubicBezTo>
                        <a:pt x="1" y="8"/>
                        <a:pt x="0" y="9"/>
                        <a:pt x="0" y="10"/>
                      </a:cubicBezTo>
                      <a:cubicBezTo>
                        <a:pt x="0" y="28"/>
                        <a:pt x="0" y="28"/>
                        <a:pt x="0" y="28"/>
                      </a:cubicBezTo>
                      <a:cubicBezTo>
                        <a:pt x="96" y="28"/>
                        <a:pt x="96" y="28"/>
                        <a:pt x="96" y="28"/>
                      </a:cubicBezTo>
                      <a:cubicBezTo>
                        <a:pt x="96" y="10"/>
                        <a:pt x="96" y="10"/>
                        <a:pt x="96" y="10"/>
                      </a:cubicBezTo>
                      <a:cubicBezTo>
                        <a:pt x="96" y="9"/>
                        <a:pt x="95" y="8"/>
                        <a:pt x="94" y="8"/>
                      </a:cubicBezTo>
                      <a:close/>
                      <a:moveTo>
                        <a:pt x="28" y="16"/>
                      </a:moveTo>
                      <a:cubicBezTo>
                        <a:pt x="20" y="16"/>
                        <a:pt x="20" y="16"/>
                        <a:pt x="20" y="16"/>
                      </a:cubicBezTo>
                      <a:cubicBezTo>
                        <a:pt x="20" y="4"/>
                        <a:pt x="20" y="4"/>
                        <a:pt x="20" y="4"/>
                      </a:cubicBezTo>
                      <a:cubicBezTo>
                        <a:pt x="28" y="4"/>
                        <a:pt x="28" y="4"/>
                        <a:pt x="28" y="4"/>
                      </a:cubicBezTo>
                      <a:lnTo>
                        <a:pt x="28" y="16"/>
                      </a:lnTo>
                      <a:close/>
                      <a:moveTo>
                        <a:pt x="76" y="16"/>
                      </a:moveTo>
                      <a:cubicBezTo>
                        <a:pt x="68" y="16"/>
                        <a:pt x="68" y="16"/>
                        <a:pt x="68" y="16"/>
                      </a:cubicBezTo>
                      <a:cubicBezTo>
                        <a:pt x="68" y="4"/>
                        <a:pt x="68" y="4"/>
                        <a:pt x="68" y="4"/>
                      </a:cubicBezTo>
                      <a:cubicBezTo>
                        <a:pt x="76" y="4"/>
                        <a:pt x="76" y="4"/>
                        <a:pt x="76" y="4"/>
                      </a:cubicBezTo>
                      <a:lnTo>
                        <a:pt x="76"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rgbClr val="4C4846"/>
                    </a:solidFill>
                    <a:effectLst/>
                    <a:uLnTx/>
                    <a:uFillTx/>
                    <a:latin typeface="Calibri" panose="020F0502020204030204"/>
                    <a:ea typeface="+mn-ea"/>
                    <a:cs typeface="+mn-cs"/>
                  </a:endParaRPr>
                </a:p>
              </p:txBody>
            </p:sp>
          </p:grpSp>
        </p:grpSp>
        <p:grpSp>
          <p:nvGrpSpPr>
            <p:cNvPr id="112" name="Group 111">
              <a:extLst>
                <a:ext uri="{FF2B5EF4-FFF2-40B4-BE49-F238E27FC236}">
                  <a16:creationId xmlns:a16="http://schemas.microsoft.com/office/drawing/2014/main" id="{FD5E3247-7583-6B7A-20D2-18E414BB4C33}"/>
                </a:ext>
              </a:extLst>
            </p:cNvPr>
            <p:cNvGrpSpPr/>
            <p:nvPr/>
          </p:nvGrpSpPr>
          <p:grpSpPr>
            <a:xfrm>
              <a:off x="667144" y="5367325"/>
              <a:ext cx="323868" cy="323868"/>
              <a:chOff x="597246" y="5421304"/>
              <a:chExt cx="323868" cy="323868"/>
            </a:xfrm>
          </p:grpSpPr>
          <p:sp>
            <p:nvSpPr>
              <p:cNvPr id="70" name="Rectangle: Single Corner Rounded 132">
                <a:extLst>
                  <a:ext uri="{FF2B5EF4-FFF2-40B4-BE49-F238E27FC236}">
                    <a16:creationId xmlns:a16="http://schemas.microsoft.com/office/drawing/2014/main" id="{A8F394EE-0713-2937-E126-39B4E5F3B7D7}"/>
                  </a:ext>
                </a:extLst>
              </p:cNvPr>
              <p:cNvSpPr/>
              <p:nvPr/>
            </p:nvSpPr>
            <p:spPr bwMode="auto">
              <a:xfrm>
                <a:off x="597246" y="5421304"/>
                <a:ext cx="323868" cy="323868"/>
              </a:xfrm>
              <a:prstGeom prst="rect">
                <a:avLst/>
              </a:prstGeom>
              <a:solidFill>
                <a:schemeClr val="accent3"/>
              </a:solidFill>
              <a:ln>
                <a:noFill/>
              </a:ln>
              <a:effectLst>
                <a:outerShdw blurRad="76200" dist="50800" dir="5400000" algn="tl" rotWithShape="0">
                  <a:srgbClr val="4C4845">
                    <a:alpha val="4000"/>
                  </a:srgbClr>
                </a:outerShdw>
              </a:effectLst>
            </p:spPr>
            <p:txBody>
              <a:bodyPr rot="0" spcFirstLastPara="0" vertOverflow="overflow" horzOverflow="overflow" vert="horz" wrap="square" lIns="182880" tIns="182880" rIns="182880" bIns="182880" numCol="1" spcCol="0" rtlCol="0" fromWordArt="0" anchor="t" anchorCtr="0" forceAA="0" compatLnSpc="1">
                <a:prstTxWarp prst="textNoShape">
                  <a:avLst/>
                </a:prstTxWarp>
                <a:noAutofit/>
              </a:bodyPr>
              <a:lstStyle/>
              <a:p>
                <a:pPr marL="0" marR="0" lvl="0" indent="0" defTabSz="228600" eaLnBrk="1" fontAlgn="auto" latinLnBrk="0" hangingPunct="1">
                  <a:lnSpc>
                    <a:spcPct val="100000"/>
                  </a:lnSpc>
                  <a:spcBef>
                    <a:spcPts val="0"/>
                  </a:spcBef>
                  <a:spcAft>
                    <a:spcPts val="0"/>
                  </a:spcAft>
                  <a:buClrTx/>
                  <a:buSzTx/>
                  <a:buFontTx/>
                  <a:buNone/>
                  <a:tabLst>
                    <a:tab pos="182880" algn="l"/>
                    <a:tab pos="365760" algn="l"/>
                    <a:tab pos="548640" algn="l"/>
                    <a:tab pos="731520" algn="l"/>
                    <a:tab pos="914400" algn="l"/>
                    <a:tab pos="1097280" algn="l"/>
                    <a:tab pos="1280160" algn="l"/>
                    <a:tab pos="1463040" algn="l"/>
                    <a:tab pos="1645920" algn="l"/>
                    <a:tab pos="1828800" algn="l"/>
                    <a:tab pos="2011680" algn="l"/>
                    <a:tab pos="2194560" algn="l"/>
                    <a:tab pos="2377440" algn="l"/>
                    <a:tab pos="2560320" algn="l"/>
                    <a:tab pos="2743200" algn="l"/>
                  </a:tabLst>
                  <a:defRPr/>
                </a:pPr>
                <a:endParaRPr kumimoji="0" lang="en-US" sz="1200" b="0" i="0" u="none" strike="noStrike" kern="1200" cap="none" spc="0" normalizeH="0" baseline="0" noProof="0" dirty="0">
                  <a:ln>
                    <a:noFill/>
                  </a:ln>
                  <a:solidFill>
                    <a:srgbClr val="4C4845"/>
                  </a:solidFill>
                  <a:effectLst/>
                  <a:uLnTx/>
                  <a:uFillTx/>
                  <a:latin typeface="Calibri" panose="020F0502020204030204"/>
                  <a:ea typeface="+mn-ea"/>
                  <a:cs typeface="+mn-cs"/>
                </a:endParaRPr>
              </a:p>
            </p:txBody>
          </p:sp>
          <p:grpSp>
            <p:nvGrpSpPr>
              <p:cNvPr id="93" name="Group 92">
                <a:extLst>
                  <a:ext uri="{FF2B5EF4-FFF2-40B4-BE49-F238E27FC236}">
                    <a16:creationId xmlns:a16="http://schemas.microsoft.com/office/drawing/2014/main" id="{A160C511-4060-650D-6A18-F7EDB27E3D22}"/>
                  </a:ext>
                </a:extLst>
              </p:cNvPr>
              <p:cNvGrpSpPr/>
              <p:nvPr/>
            </p:nvGrpSpPr>
            <p:grpSpPr>
              <a:xfrm>
                <a:off x="689814" y="5512310"/>
                <a:ext cx="138732" cy="141856"/>
                <a:chOff x="7726363" y="3609976"/>
                <a:chExt cx="352425" cy="360362"/>
              </a:xfrm>
              <a:solidFill>
                <a:srgbClr val="FFFFFF"/>
              </a:solidFill>
            </p:grpSpPr>
            <p:sp>
              <p:nvSpPr>
                <p:cNvPr id="97" name="Oval 100">
                  <a:extLst>
                    <a:ext uri="{FF2B5EF4-FFF2-40B4-BE49-F238E27FC236}">
                      <a16:creationId xmlns:a16="http://schemas.microsoft.com/office/drawing/2014/main" id="{EB3879F4-C0D4-88AF-3055-A74B521756E7}"/>
                    </a:ext>
                  </a:extLst>
                </p:cNvPr>
                <p:cNvSpPr>
                  <a:spLocks noChangeArrowheads="1"/>
                </p:cNvSpPr>
                <p:nvPr/>
              </p:nvSpPr>
              <p:spPr bwMode="auto">
                <a:xfrm>
                  <a:off x="7756525" y="3609976"/>
                  <a:ext cx="120650" cy="1206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rgbClr val="4C4846"/>
                    </a:solidFill>
                    <a:effectLst/>
                    <a:uLnTx/>
                    <a:uFillTx/>
                    <a:latin typeface="Calibri" panose="020F0502020204030204"/>
                    <a:ea typeface="+mn-ea"/>
                    <a:cs typeface="+mn-cs"/>
                  </a:endParaRPr>
                </a:p>
              </p:txBody>
            </p:sp>
            <p:sp>
              <p:nvSpPr>
                <p:cNvPr id="108" name="Freeform 101">
                  <a:extLst>
                    <a:ext uri="{FF2B5EF4-FFF2-40B4-BE49-F238E27FC236}">
                      <a16:creationId xmlns:a16="http://schemas.microsoft.com/office/drawing/2014/main" id="{4FF33CC1-E2CD-2593-858E-7AB87E9407EA}"/>
                    </a:ext>
                  </a:extLst>
                </p:cNvPr>
                <p:cNvSpPr>
                  <a:spLocks/>
                </p:cNvSpPr>
                <p:nvPr/>
              </p:nvSpPr>
              <p:spPr bwMode="auto">
                <a:xfrm>
                  <a:off x="7726363" y="3744913"/>
                  <a:ext cx="180975" cy="225425"/>
                </a:xfrm>
                <a:custGeom>
                  <a:avLst/>
                  <a:gdLst>
                    <a:gd name="T0" fmla="*/ 28 w 48"/>
                    <a:gd name="T1" fmla="*/ 0 h 60"/>
                    <a:gd name="T2" fmla="*/ 30 w 48"/>
                    <a:gd name="T3" fmla="*/ 27 h 60"/>
                    <a:gd name="T4" fmla="*/ 24 w 48"/>
                    <a:gd name="T5" fmla="*/ 33 h 60"/>
                    <a:gd name="T6" fmla="*/ 18 w 48"/>
                    <a:gd name="T7" fmla="*/ 27 h 60"/>
                    <a:gd name="T8" fmla="*/ 20 w 48"/>
                    <a:gd name="T9" fmla="*/ 0 h 60"/>
                    <a:gd name="T10" fmla="*/ 0 w 48"/>
                    <a:gd name="T11" fmla="*/ 0 h 60"/>
                    <a:gd name="T12" fmla="*/ 0 w 48"/>
                    <a:gd name="T13" fmla="*/ 2 h 60"/>
                    <a:gd name="T14" fmla="*/ 14 w 48"/>
                    <a:gd name="T15" fmla="*/ 33 h 60"/>
                    <a:gd name="T16" fmla="*/ 14 w 48"/>
                    <a:gd name="T17" fmla="*/ 60 h 60"/>
                    <a:gd name="T18" fmla="*/ 34 w 48"/>
                    <a:gd name="T19" fmla="*/ 60 h 60"/>
                    <a:gd name="T20" fmla="*/ 34 w 48"/>
                    <a:gd name="T21" fmla="*/ 33 h 60"/>
                    <a:gd name="T22" fmla="*/ 48 w 48"/>
                    <a:gd name="T23" fmla="*/ 2 h 60"/>
                    <a:gd name="T24" fmla="*/ 48 w 48"/>
                    <a:gd name="T25" fmla="*/ 0 h 60"/>
                    <a:gd name="T26" fmla="*/ 28 w 48"/>
                    <a:gd name="T27"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 h="60">
                      <a:moveTo>
                        <a:pt x="28" y="0"/>
                      </a:moveTo>
                      <a:cubicBezTo>
                        <a:pt x="30" y="27"/>
                        <a:pt x="30" y="27"/>
                        <a:pt x="30" y="27"/>
                      </a:cubicBezTo>
                      <a:cubicBezTo>
                        <a:pt x="24" y="33"/>
                        <a:pt x="24" y="33"/>
                        <a:pt x="24" y="33"/>
                      </a:cubicBezTo>
                      <a:cubicBezTo>
                        <a:pt x="18" y="27"/>
                        <a:pt x="18" y="27"/>
                        <a:pt x="18" y="27"/>
                      </a:cubicBezTo>
                      <a:cubicBezTo>
                        <a:pt x="20" y="0"/>
                        <a:pt x="20" y="0"/>
                        <a:pt x="20" y="0"/>
                      </a:cubicBezTo>
                      <a:cubicBezTo>
                        <a:pt x="0" y="0"/>
                        <a:pt x="0" y="0"/>
                        <a:pt x="0" y="0"/>
                      </a:cubicBezTo>
                      <a:cubicBezTo>
                        <a:pt x="0" y="2"/>
                        <a:pt x="0" y="2"/>
                        <a:pt x="0" y="2"/>
                      </a:cubicBezTo>
                      <a:cubicBezTo>
                        <a:pt x="0" y="16"/>
                        <a:pt x="5" y="27"/>
                        <a:pt x="14" y="33"/>
                      </a:cubicBezTo>
                      <a:cubicBezTo>
                        <a:pt x="14" y="60"/>
                        <a:pt x="14" y="60"/>
                        <a:pt x="14" y="60"/>
                      </a:cubicBezTo>
                      <a:cubicBezTo>
                        <a:pt x="34" y="60"/>
                        <a:pt x="34" y="60"/>
                        <a:pt x="34" y="60"/>
                      </a:cubicBezTo>
                      <a:cubicBezTo>
                        <a:pt x="34" y="33"/>
                        <a:pt x="34" y="33"/>
                        <a:pt x="34" y="33"/>
                      </a:cubicBezTo>
                      <a:cubicBezTo>
                        <a:pt x="43" y="27"/>
                        <a:pt x="48" y="16"/>
                        <a:pt x="48" y="2"/>
                      </a:cubicBezTo>
                      <a:cubicBezTo>
                        <a:pt x="48" y="0"/>
                        <a:pt x="48" y="0"/>
                        <a:pt x="48" y="0"/>
                      </a:cubicBezTo>
                      <a:lnTo>
                        <a:pt x="2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rgbClr val="4C4846"/>
                    </a:solidFill>
                    <a:effectLst/>
                    <a:uLnTx/>
                    <a:uFillTx/>
                    <a:latin typeface="Calibri" panose="020F0502020204030204"/>
                    <a:ea typeface="+mn-ea"/>
                    <a:cs typeface="+mn-cs"/>
                  </a:endParaRPr>
                </a:p>
              </p:txBody>
            </p:sp>
            <p:sp>
              <p:nvSpPr>
                <p:cNvPr id="109" name="Freeform 102">
                  <a:extLst>
                    <a:ext uri="{FF2B5EF4-FFF2-40B4-BE49-F238E27FC236}">
                      <a16:creationId xmlns:a16="http://schemas.microsoft.com/office/drawing/2014/main" id="{5B4A19F6-972C-3BCC-B02F-A8F9DAACFDEF}"/>
                    </a:ext>
                  </a:extLst>
                </p:cNvPr>
                <p:cNvSpPr>
                  <a:spLocks noEditPoints="1"/>
                </p:cNvSpPr>
                <p:nvPr/>
              </p:nvSpPr>
              <p:spPr bwMode="auto">
                <a:xfrm>
                  <a:off x="7861300" y="3624263"/>
                  <a:ext cx="217488" cy="225425"/>
                </a:xfrm>
                <a:custGeom>
                  <a:avLst/>
                  <a:gdLst>
                    <a:gd name="T0" fmla="*/ 4 w 58"/>
                    <a:gd name="T1" fmla="*/ 0 h 60"/>
                    <a:gd name="T2" fmla="*/ 8 w 58"/>
                    <a:gd name="T3" fmla="*/ 12 h 60"/>
                    <a:gd name="T4" fmla="*/ 0 w 58"/>
                    <a:gd name="T5" fmla="*/ 28 h 60"/>
                    <a:gd name="T6" fmla="*/ 16 w 58"/>
                    <a:gd name="T7" fmla="*/ 28 h 60"/>
                    <a:gd name="T8" fmla="*/ 16 w 58"/>
                    <a:gd name="T9" fmla="*/ 34 h 60"/>
                    <a:gd name="T10" fmla="*/ 9 w 58"/>
                    <a:gd name="T11" fmla="*/ 60 h 60"/>
                    <a:gd name="T12" fmla="*/ 58 w 58"/>
                    <a:gd name="T13" fmla="*/ 60 h 60"/>
                    <a:gd name="T14" fmla="*/ 58 w 58"/>
                    <a:gd name="T15" fmla="*/ 0 h 60"/>
                    <a:gd name="T16" fmla="*/ 4 w 58"/>
                    <a:gd name="T17" fmla="*/ 0 h 60"/>
                    <a:gd name="T18" fmla="*/ 51 w 58"/>
                    <a:gd name="T19" fmla="*/ 13 h 60"/>
                    <a:gd name="T20" fmla="*/ 45 w 58"/>
                    <a:gd name="T21" fmla="*/ 31 h 60"/>
                    <a:gd name="T22" fmla="*/ 44 w 58"/>
                    <a:gd name="T23" fmla="*/ 32 h 60"/>
                    <a:gd name="T24" fmla="*/ 43 w 58"/>
                    <a:gd name="T25" fmla="*/ 32 h 60"/>
                    <a:gd name="T26" fmla="*/ 32 w 58"/>
                    <a:gd name="T27" fmla="*/ 26 h 60"/>
                    <a:gd name="T28" fmla="*/ 26 w 58"/>
                    <a:gd name="T29" fmla="*/ 44 h 60"/>
                    <a:gd name="T30" fmla="*/ 24 w 58"/>
                    <a:gd name="T31" fmla="*/ 46 h 60"/>
                    <a:gd name="T32" fmla="*/ 23 w 58"/>
                    <a:gd name="T33" fmla="*/ 46 h 60"/>
                    <a:gd name="T34" fmla="*/ 22 w 58"/>
                    <a:gd name="T35" fmla="*/ 43 h 60"/>
                    <a:gd name="T36" fmla="*/ 29 w 58"/>
                    <a:gd name="T37" fmla="*/ 23 h 60"/>
                    <a:gd name="T38" fmla="*/ 31 w 58"/>
                    <a:gd name="T39" fmla="*/ 22 h 60"/>
                    <a:gd name="T40" fmla="*/ 32 w 58"/>
                    <a:gd name="T41" fmla="*/ 22 h 60"/>
                    <a:gd name="T42" fmla="*/ 42 w 58"/>
                    <a:gd name="T43" fmla="*/ 27 h 60"/>
                    <a:gd name="T44" fmla="*/ 48 w 58"/>
                    <a:gd name="T45" fmla="*/ 11 h 60"/>
                    <a:gd name="T46" fmla="*/ 50 w 58"/>
                    <a:gd name="T47" fmla="*/ 10 h 60"/>
                    <a:gd name="T48" fmla="*/ 51 w 58"/>
                    <a:gd name="T49" fmla="*/ 13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8" h="60">
                      <a:moveTo>
                        <a:pt x="4" y="0"/>
                      </a:moveTo>
                      <a:cubicBezTo>
                        <a:pt x="7" y="3"/>
                        <a:pt x="8" y="7"/>
                        <a:pt x="8" y="12"/>
                      </a:cubicBezTo>
                      <a:cubicBezTo>
                        <a:pt x="8" y="19"/>
                        <a:pt x="5" y="24"/>
                        <a:pt x="0" y="28"/>
                      </a:cubicBezTo>
                      <a:cubicBezTo>
                        <a:pt x="16" y="28"/>
                        <a:pt x="16" y="28"/>
                        <a:pt x="16" y="28"/>
                      </a:cubicBezTo>
                      <a:cubicBezTo>
                        <a:pt x="16" y="34"/>
                        <a:pt x="16" y="34"/>
                        <a:pt x="16" y="34"/>
                      </a:cubicBezTo>
                      <a:cubicBezTo>
                        <a:pt x="16" y="44"/>
                        <a:pt x="14" y="53"/>
                        <a:pt x="9" y="60"/>
                      </a:cubicBezTo>
                      <a:cubicBezTo>
                        <a:pt x="58" y="60"/>
                        <a:pt x="58" y="60"/>
                        <a:pt x="58" y="60"/>
                      </a:cubicBezTo>
                      <a:cubicBezTo>
                        <a:pt x="58" y="0"/>
                        <a:pt x="58" y="0"/>
                        <a:pt x="58" y="0"/>
                      </a:cubicBezTo>
                      <a:lnTo>
                        <a:pt x="4" y="0"/>
                      </a:lnTo>
                      <a:close/>
                      <a:moveTo>
                        <a:pt x="51" y="13"/>
                      </a:moveTo>
                      <a:cubicBezTo>
                        <a:pt x="45" y="31"/>
                        <a:pt x="45" y="31"/>
                        <a:pt x="45" y="31"/>
                      </a:cubicBezTo>
                      <a:cubicBezTo>
                        <a:pt x="45" y="31"/>
                        <a:pt x="45" y="32"/>
                        <a:pt x="44" y="32"/>
                      </a:cubicBezTo>
                      <a:cubicBezTo>
                        <a:pt x="44" y="32"/>
                        <a:pt x="43" y="32"/>
                        <a:pt x="43" y="32"/>
                      </a:cubicBezTo>
                      <a:cubicBezTo>
                        <a:pt x="32" y="26"/>
                        <a:pt x="32" y="26"/>
                        <a:pt x="32" y="26"/>
                      </a:cubicBezTo>
                      <a:cubicBezTo>
                        <a:pt x="26" y="44"/>
                        <a:pt x="26" y="44"/>
                        <a:pt x="26" y="44"/>
                      </a:cubicBezTo>
                      <a:cubicBezTo>
                        <a:pt x="25" y="45"/>
                        <a:pt x="25" y="46"/>
                        <a:pt x="24" y="46"/>
                      </a:cubicBezTo>
                      <a:cubicBezTo>
                        <a:pt x="24" y="46"/>
                        <a:pt x="23" y="46"/>
                        <a:pt x="23" y="46"/>
                      </a:cubicBezTo>
                      <a:cubicBezTo>
                        <a:pt x="22" y="45"/>
                        <a:pt x="21" y="44"/>
                        <a:pt x="22" y="43"/>
                      </a:cubicBezTo>
                      <a:cubicBezTo>
                        <a:pt x="29" y="23"/>
                        <a:pt x="29" y="23"/>
                        <a:pt x="29" y="23"/>
                      </a:cubicBezTo>
                      <a:cubicBezTo>
                        <a:pt x="30" y="22"/>
                        <a:pt x="30" y="22"/>
                        <a:pt x="31" y="22"/>
                      </a:cubicBezTo>
                      <a:cubicBezTo>
                        <a:pt x="31" y="22"/>
                        <a:pt x="32" y="22"/>
                        <a:pt x="32" y="22"/>
                      </a:cubicBezTo>
                      <a:cubicBezTo>
                        <a:pt x="42" y="27"/>
                        <a:pt x="42" y="27"/>
                        <a:pt x="42" y="27"/>
                      </a:cubicBezTo>
                      <a:cubicBezTo>
                        <a:pt x="48" y="11"/>
                        <a:pt x="48" y="11"/>
                        <a:pt x="48" y="11"/>
                      </a:cubicBezTo>
                      <a:cubicBezTo>
                        <a:pt x="48" y="10"/>
                        <a:pt x="49" y="10"/>
                        <a:pt x="50" y="10"/>
                      </a:cubicBezTo>
                      <a:cubicBezTo>
                        <a:pt x="51" y="10"/>
                        <a:pt x="52" y="12"/>
                        <a:pt x="51"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rgbClr val="4C4846"/>
                    </a:solidFill>
                    <a:effectLst/>
                    <a:uLnTx/>
                    <a:uFillTx/>
                    <a:latin typeface="Calibri" panose="020F0502020204030204"/>
                    <a:ea typeface="+mn-ea"/>
                    <a:cs typeface="+mn-cs"/>
                  </a:endParaRPr>
                </a:p>
              </p:txBody>
            </p:sp>
          </p:grpSp>
        </p:grpSp>
      </p:grpSp>
      <p:graphicFrame>
        <p:nvGraphicFramePr>
          <p:cNvPr id="118" name="Table 2">
            <a:extLst>
              <a:ext uri="{FF2B5EF4-FFF2-40B4-BE49-F238E27FC236}">
                <a16:creationId xmlns:a16="http://schemas.microsoft.com/office/drawing/2014/main" id="{59D96C62-492E-95FE-8916-1FE33D5ECBFF}"/>
              </a:ext>
            </a:extLst>
          </p:cNvPr>
          <p:cNvGraphicFramePr>
            <a:graphicFrameLocks noGrp="1"/>
          </p:cNvGraphicFramePr>
          <p:nvPr>
            <p:extLst>
              <p:ext uri="{D42A27DB-BD31-4B8C-83A1-F6EECF244321}">
                <p14:modId xmlns:p14="http://schemas.microsoft.com/office/powerpoint/2010/main" val="3103957706"/>
              </p:ext>
            </p:extLst>
          </p:nvPr>
        </p:nvGraphicFramePr>
        <p:xfrm>
          <a:off x="1414463" y="6172200"/>
          <a:ext cx="9772650" cy="352960"/>
        </p:xfrm>
        <a:graphic>
          <a:graphicData uri="http://schemas.openxmlformats.org/drawingml/2006/table">
            <a:tbl>
              <a:tblPr firstRow="1" bandRow="1">
                <a:effectLst/>
                <a:tableStyleId>{073A0DAA-6AF3-43AB-8588-CEC1D06C72B9}</a:tableStyleId>
              </a:tblPr>
              <a:tblGrid>
                <a:gridCol w="1628775">
                  <a:extLst>
                    <a:ext uri="{9D8B030D-6E8A-4147-A177-3AD203B41FA5}">
                      <a16:colId xmlns:a16="http://schemas.microsoft.com/office/drawing/2014/main" val="61347438"/>
                    </a:ext>
                  </a:extLst>
                </a:gridCol>
                <a:gridCol w="1628775">
                  <a:extLst>
                    <a:ext uri="{9D8B030D-6E8A-4147-A177-3AD203B41FA5}">
                      <a16:colId xmlns:a16="http://schemas.microsoft.com/office/drawing/2014/main" val="3353961594"/>
                    </a:ext>
                  </a:extLst>
                </a:gridCol>
                <a:gridCol w="1628775">
                  <a:extLst>
                    <a:ext uri="{9D8B030D-6E8A-4147-A177-3AD203B41FA5}">
                      <a16:colId xmlns:a16="http://schemas.microsoft.com/office/drawing/2014/main" val="4230227703"/>
                    </a:ext>
                  </a:extLst>
                </a:gridCol>
                <a:gridCol w="1628775">
                  <a:extLst>
                    <a:ext uri="{9D8B030D-6E8A-4147-A177-3AD203B41FA5}">
                      <a16:colId xmlns:a16="http://schemas.microsoft.com/office/drawing/2014/main" val="3446201109"/>
                    </a:ext>
                  </a:extLst>
                </a:gridCol>
                <a:gridCol w="1628775">
                  <a:extLst>
                    <a:ext uri="{9D8B030D-6E8A-4147-A177-3AD203B41FA5}">
                      <a16:colId xmlns:a16="http://schemas.microsoft.com/office/drawing/2014/main" val="3624207305"/>
                    </a:ext>
                  </a:extLst>
                </a:gridCol>
                <a:gridCol w="1628775">
                  <a:extLst>
                    <a:ext uri="{9D8B030D-6E8A-4147-A177-3AD203B41FA5}">
                      <a16:colId xmlns:a16="http://schemas.microsoft.com/office/drawing/2014/main" val="2933868988"/>
                    </a:ext>
                  </a:extLst>
                </a:gridCol>
              </a:tblGrid>
              <a:tr h="35296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solidFill>
                            <a:schemeClr val="bg1"/>
                          </a:solidFill>
                          <a:latin typeface="+mj-lt"/>
                          <a:cs typeface="Calibri" panose="020F0502020204030204" pitchFamily="34" charset="0"/>
                        </a:rPr>
                        <a:t>Business Objectives</a:t>
                      </a:r>
                    </a:p>
                  </a:txBody>
                  <a:tcPr marL="0" marR="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r>
                        <a:rPr lang="en-US" sz="1000" dirty="0">
                          <a:solidFill>
                            <a:schemeClr val="tx1"/>
                          </a:solidFill>
                          <a:latin typeface="+mj-lt"/>
                          <a:cs typeface="Calibri" panose="020F0502020204030204" pitchFamily="34" charset="0"/>
                        </a:rPr>
                        <a:t>Marketing Priorities</a:t>
                      </a:r>
                    </a:p>
                  </a:txBody>
                  <a:tcPr marL="0" marR="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000" dirty="0">
                          <a:solidFill>
                            <a:schemeClr val="tx1"/>
                          </a:solidFill>
                          <a:latin typeface="+mj-lt"/>
                          <a:cs typeface="Calibri" panose="020F0502020204030204" pitchFamily="34" charset="0"/>
                        </a:rPr>
                        <a:t>Marketing Goals</a:t>
                      </a:r>
                    </a:p>
                  </a:txBody>
                  <a:tcPr marL="0" marR="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000" dirty="0">
                          <a:solidFill>
                            <a:schemeClr val="tx1"/>
                          </a:solidFill>
                          <a:latin typeface="+mj-lt"/>
                          <a:cs typeface="Calibri" panose="020F0502020204030204" pitchFamily="34" charset="0"/>
                        </a:rPr>
                        <a:t>Marketing Strategy</a:t>
                      </a:r>
                    </a:p>
                  </a:txBody>
                  <a:tcPr marL="0" marR="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000" dirty="0">
                          <a:solidFill>
                            <a:schemeClr val="tx1"/>
                          </a:solidFill>
                          <a:latin typeface="+mj-lt"/>
                          <a:cs typeface="Calibri" panose="020F0502020204030204" pitchFamily="34" charset="0"/>
                        </a:rPr>
                        <a:t>Execution</a:t>
                      </a:r>
                    </a:p>
                  </a:txBody>
                  <a:tcPr marL="0" marR="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000" dirty="0">
                          <a:solidFill>
                            <a:schemeClr val="tx1"/>
                          </a:solidFill>
                          <a:latin typeface="+mj-lt"/>
                          <a:cs typeface="Calibri" panose="020F0502020204030204" pitchFamily="34" charset="0"/>
                        </a:rPr>
                        <a:t>Operationalizing</a:t>
                      </a:r>
                    </a:p>
                  </a:txBody>
                  <a:tcPr marL="0" marR="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238023345"/>
                  </a:ext>
                </a:extLst>
              </a:tr>
            </a:tbl>
          </a:graphicData>
        </a:graphic>
      </p:graphicFrame>
    </p:spTree>
    <p:extLst>
      <p:ext uri="{BB962C8B-B14F-4D97-AF65-F5344CB8AC3E}">
        <p14:creationId xmlns:p14="http://schemas.microsoft.com/office/powerpoint/2010/main" val="6241854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D062E75-F0A6-B7B7-D7A6-32C9364B905F}"/>
              </a:ext>
            </a:extLst>
          </p:cNvPr>
          <p:cNvSpPr>
            <a:spLocks noGrp="1"/>
          </p:cNvSpPr>
          <p:nvPr>
            <p:ph type="title"/>
          </p:nvPr>
        </p:nvSpPr>
        <p:spPr/>
        <p:txBody>
          <a:bodyPr>
            <a:normAutofit/>
          </a:bodyPr>
          <a:lstStyle/>
          <a:p>
            <a:r>
              <a:rPr lang="en-US" dirty="0"/>
              <a:t>Revenue marketing goals must reflect the actions, guidance, and numbers articulated in the annual revenue plan built by Sales</a:t>
            </a:r>
          </a:p>
        </p:txBody>
      </p:sp>
      <p:pic>
        <p:nvPicPr>
          <p:cNvPr id="10" name="Picture 9">
            <a:extLst>
              <a:ext uri="{FF2B5EF4-FFF2-40B4-BE49-F238E27FC236}">
                <a16:creationId xmlns:a16="http://schemas.microsoft.com/office/drawing/2014/main" id="{E1BB3CBD-AFBC-FC32-19C5-64F4FD19D55D}"/>
              </a:ext>
            </a:extLst>
          </p:cNvPr>
          <p:cNvPicPr>
            <a:picLocks noChangeAspect="1"/>
          </p:cNvPicPr>
          <p:nvPr/>
        </p:nvPicPr>
        <p:blipFill>
          <a:blip r:embed="rId2"/>
          <a:stretch>
            <a:fillRect/>
          </a:stretch>
        </p:blipFill>
        <p:spPr>
          <a:xfrm>
            <a:off x="3914592" y="1287541"/>
            <a:ext cx="5713251" cy="3378930"/>
          </a:xfrm>
          <a:prstGeom prst="rect">
            <a:avLst/>
          </a:prstGeom>
        </p:spPr>
      </p:pic>
      <p:sp>
        <p:nvSpPr>
          <p:cNvPr id="11" name="Rectangle 10">
            <a:extLst>
              <a:ext uri="{FF2B5EF4-FFF2-40B4-BE49-F238E27FC236}">
                <a16:creationId xmlns:a16="http://schemas.microsoft.com/office/drawing/2014/main" id="{18B8C90B-C855-3B1F-1D46-8EC0894D1D21}"/>
              </a:ext>
            </a:extLst>
          </p:cNvPr>
          <p:cNvSpPr/>
          <p:nvPr/>
        </p:nvSpPr>
        <p:spPr>
          <a:xfrm>
            <a:off x="4566969" y="1477975"/>
            <a:ext cx="4401905" cy="27017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006EF7F4-CBF6-EC4D-2173-2893068CF7BD}"/>
              </a:ext>
            </a:extLst>
          </p:cNvPr>
          <p:cNvGrpSpPr/>
          <p:nvPr/>
        </p:nvGrpSpPr>
        <p:grpSpPr>
          <a:xfrm>
            <a:off x="7612762" y="3418732"/>
            <a:ext cx="4042265" cy="2777850"/>
            <a:chOff x="7321598" y="3220886"/>
            <a:chExt cx="4359496" cy="2995851"/>
          </a:xfrm>
        </p:grpSpPr>
        <p:sp>
          <p:nvSpPr>
            <p:cNvPr id="20" name="Rectangle 19">
              <a:extLst>
                <a:ext uri="{FF2B5EF4-FFF2-40B4-BE49-F238E27FC236}">
                  <a16:creationId xmlns:a16="http://schemas.microsoft.com/office/drawing/2014/main" id="{627B4BB1-F9FF-515B-5402-FB597D4D1CC5}"/>
                </a:ext>
              </a:extLst>
            </p:cNvPr>
            <p:cNvSpPr/>
            <p:nvPr/>
          </p:nvSpPr>
          <p:spPr>
            <a:xfrm>
              <a:off x="7864426" y="3438394"/>
              <a:ext cx="3453408" cy="25501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6A7DEBE6-8658-07AC-FB0E-5A7A7BAEB6F1}"/>
                </a:ext>
              </a:extLst>
            </p:cNvPr>
            <p:cNvGrpSpPr/>
            <p:nvPr/>
          </p:nvGrpSpPr>
          <p:grpSpPr>
            <a:xfrm>
              <a:off x="7321598" y="3220886"/>
              <a:ext cx="4359496" cy="2995851"/>
              <a:chOff x="6913755" y="3035235"/>
              <a:chExt cx="4795446" cy="3295436"/>
            </a:xfrm>
          </p:grpSpPr>
          <p:pic>
            <p:nvPicPr>
              <p:cNvPr id="15" name="Picture 14">
                <a:extLst>
                  <a:ext uri="{FF2B5EF4-FFF2-40B4-BE49-F238E27FC236}">
                    <a16:creationId xmlns:a16="http://schemas.microsoft.com/office/drawing/2014/main" id="{4ACFBB22-04E9-104E-77AD-8F7289D583D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6332" t="6858" r="6332" b="3274"/>
              <a:stretch/>
            </p:blipFill>
            <p:spPr>
              <a:xfrm rot="5400000">
                <a:off x="7663760" y="2285230"/>
                <a:ext cx="3295436" cy="4795446"/>
              </a:xfrm>
              <a:prstGeom prst="rect">
                <a:avLst/>
              </a:prstGeom>
            </p:spPr>
          </p:pic>
          <p:pic>
            <p:nvPicPr>
              <p:cNvPr id="16" name="Picture 15">
                <a:extLst>
                  <a:ext uri="{FF2B5EF4-FFF2-40B4-BE49-F238E27FC236}">
                    <a16:creationId xmlns:a16="http://schemas.microsoft.com/office/drawing/2014/main" id="{DA258AA0-8E38-6377-9710-7771C1CC88F0}"/>
                  </a:ext>
                </a:extLst>
              </p:cNvPr>
              <p:cNvPicPr>
                <a:picLocks noChangeAspect="1"/>
              </p:cNvPicPr>
              <p:nvPr/>
            </p:nvPicPr>
            <p:blipFill>
              <a:blip r:embed="rId4"/>
              <a:stretch>
                <a:fillRect/>
              </a:stretch>
            </p:blipFill>
            <p:spPr>
              <a:xfrm>
                <a:off x="7541897" y="3357976"/>
                <a:ext cx="3767718" cy="2672959"/>
              </a:xfrm>
              <a:prstGeom prst="rect">
                <a:avLst/>
              </a:prstGeom>
            </p:spPr>
          </p:pic>
        </p:grpSp>
      </p:grpSp>
      <p:grpSp>
        <p:nvGrpSpPr>
          <p:cNvPr id="29" name="Group 28">
            <a:extLst>
              <a:ext uri="{FF2B5EF4-FFF2-40B4-BE49-F238E27FC236}">
                <a16:creationId xmlns:a16="http://schemas.microsoft.com/office/drawing/2014/main" id="{01D1C092-131E-83D2-7B18-55DA85B02479}"/>
              </a:ext>
            </a:extLst>
          </p:cNvPr>
          <p:cNvGrpSpPr/>
          <p:nvPr/>
        </p:nvGrpSpPr>
        <p:grpSpPr>
          <a:xfrm>
            <a:off x="0" y="1287540"/>
            <a:ext cx="3701923" cy="4884659"/>
            <a:chOff x="0" y="1665700"/>
            <a:chExt cx="3701923" cy="4884659"/>
          </a:xfrm>
        </p:grpSpPr>
        <p:sp>
          <p:nvSpPr>
            <p:cNvPr id="6" name="Rectangle 5">
              <a:extLst>
                <a:ext uri="{FF2B5EF4-FFF2-40B4-BE49-F238E27FC236}">
                  <a16:creationId xmlns:a16="http://schemas.microsoft.com/office/drawing/2014/main" id="{DD12E655-A3C7-E7F1-932E-E2A91949A960}"/>
                </a:ext>
              </a:extLst>
            </p:cNvPr>
            <p:cNvSpPr/>
            <p:nvPr/>
          </p:nvSpPr>
          <p:spPr bwMode="auto">
            <a:xfrm>
              <a:off x="0" y="1665700"/>
              <a:ext cx="3701923" cy="849132"/>
            </a:xfrm>
            <a:prstGeom prst="rect">
              <a:avLst/>
            </a:prstGeom>
            <a:solidFill>
              <a:schemeClr val="tx1"/>
            </a:solidFill>
            <a:ln>
              <a:noFill/>
            </a:ln>
            <a:effectLst>
              <a:outerShdw blurRad="76200" dist="50800" dir="5400000" algn="tl" rotWithShape="0">
                <a:srgbClr val="4C4845">
                  <a:alpha val="4000"/>
                </a:srgbClr>
              </a:outerShdw>
            </a:effectLst>
          </p:spPr>
          <p:txBody>
            <a:bodyPr rot="0" spcFirstLastPara="0" vertOverflow="overflow" horzOverflow="overflow" vert="horz" wrap="square" lIns="612000" tIns="144000" rIns="182880" bIns="144000" numCol="1" spcCol="0" rtlCol="0" fromWordArt="0" anchor="ctr" anchorCtr="0" forceAA="0" compatLnSpc="1">
              <a:prstTxWarp prst="textNoShape">
                <a:avLst/>
              </a:prstTxWarp>
              <a:noAutofit/>
            </a:bodyPr>
            <a:lstStyle/>
            <a:p>
              <a:pPr marL="0" marR="0" lvl="0" indent="0" defTabSz="228600" eaLnBrk="1" fontAlgn="auto" latinLnBrk="0" hangingPunct="1">
                <a:lnSpc>
                  <a:spcPct val="100000"/>
                </a:lnSpc>
                <a:spcBef>
                  <a:spcPts val="0"/>
                </a:spcBef>
                <a:spcAft>
                  <a:spcPts val="0"/>
                </a:spcAft>
                <a:buClrTx/>
                <a:buSzTx/>
                <a:buFontTx/>
                <a:buNone/>
                <a:tabLst>
                  <a:tab pos="182880" algn="l"/>
                  <a:tab pos="365760" algn="l"/>
                  <a:tab pos="548640" algn="l"/>
                  <a:tab pos="731520" algn="l"/>
                  <a:tab pos="914400" algn="l"/>
                  <a:tab pos="1097280" algn="l"/>
                  <a:tab pos="1280160" algn="l"/>
                  <a:tab pos="1463040" algn="l"/>
                  <a:tab pos="1645920" algn="l"/>
                  <a:tab pos="1828800" algn="l"/>
                  <a:tab pos="2011680" algn="l"/>
                  <a:tab pos="2194560" algn="l"/>
                  <a:tab pos="2377440" algn="l"/>
                  <a:tab pos="2560320" algn="l"/>
                  <a:tab pos="2743200" algn="l"/>
                </a:tabLst>
                <a:defRPr/>
              </a:pPr>
              <a:r>
                <a:rPr kumimoji="0" lang="en-US" sz="2000" b="1" i="0" u="none" strike="noStrike" kern="1200" cap="none" spc="0" normalizeH="0" baseline="0" noProof="0" dirty="0">
                  <a:ln>
                    <a:noFill/>
                  </a:ln>
                  <a:solidFill>
                    <a:schemeClr val="accent4"/>
                  </a:solidFill>
                  <a:effectLst/>
                  <a:uLnTx/>
                  <a:uFillTx/>
                  <a:latin typeface="+mj-lt"/>
                  <a:ea typeface="+mn-ea"/>
                  <a:cs typeface="+mn-cs"/>
                </a:rPr>
                <a:t>Key Interlock Points:</a:t>
              </a:r>
            </a:p>
          </p:txBody>
        </p:sp>
        <p:sp>
          <p:nvSpPr>
            <p:cNvPr id="2" name="Rectangle 1">
              <a:extLst>
                <a:ext uri="{FF2B5EF4-FFF2-40B4-BE49-F238E27FC236}">
                  <a16:creationId xmlns:a16="http://schemas.microsoft.com/office/drawing/2014/main" id="{477DA2FE-D639-F027-21A0-A41A86823644}"/>
                </a:ext>
              </a:extLst>
            </p:cNvPr>
            <p:cNvSpPr/>
            <p:nvPr/>
          </p:nvSpPr>
          <p:spPr bwMode="auto">
            <a:xfrm>
              <a:off x="0" y="2514830"/>
              <a:ext cx="3701923" cy="4035529"/>
            </a:xfrm>
            <a:prstGeom prst="rect">
              <a:avLst/>
            </a:prstGeom>
            <a:solidFill>
              <a:schemeClr val="bg1">
                <a:lumMod val="95000"/>
              </a:schemeClr>
            </a:solidFill>
            <a:ln>
              <a:noFill/>
            </a:ln>
            <a:effectLst>
              <a:outerShdw blurRad="76200" dist="50800" dir="5400000" algn="tl" rotWithShape="0">
                <a:srgbClr val="4C4845">
                  <a:alpha val="4000"/>
                </a:srgbClr>
              </a:outerShdw>
            </a:effectLst>
          </p:spPr>
          <p:txBody>
            <a:bodyPr rot="0" spcFirstLastPara="0" vertOverflow="overflow" horzOverflow="overflow" vert="horz" wrap="square" lIns="612000" tIns="251999" rIns="182880" bIns="144000" numCol="1" spcCol="0" rtlCol="0" fromWordArt="0" anchor="t" anchorCtr="0" forceAA="0" compatLnSpc="1">
              <a:prstTxWarp prst="textNoShape">
                <a:avLst/>
              </a:prstTxWarp>
              <a:noAutofit/>
            </a:bodyPr>
            <a:lstStyle/>
            <a:p>
              <a:pPr marL="285750" marR="0" lvl="0" indent="-285750" defTabSz="228600" eaLnBrk="1" fontAlgn="auto" latinLnBrk="0" hangingPunct="1">
                <a:lnSpc>
                  <a:spcPct val="100000"/>
                </a:lnSpc>
                <a:spcBef>
                  <a:spcPts val="0"/>
                </a:spcBef>
                <a:spcAft>
                  <a:spcPts val="0"/>
                </a:spcAft>
                <a:buClrTx/>
                <a:buSzTx/>
                <a:buFont typeface="Arial" panose="020B0604020202020204" pitchFamily="34" charset="0"/>
                <a:buChar char="•"/>
                <a:tabLst>
                  <a:tab pos="182880" algn="l"/>
                  <a:tab pos="365760" algn="l"/>
                  <a:tab pos="548640" algn="l"/>
                  <a:tab pos="731520" algn="l"/>
                  <a:tab pos="914400" algn="l"/>
                  <a:tab pos="1097280" algn="l"/>
                  <a:tab pos="1280160" algn="l"/>
                  <a:tab pos="1463040" algn="l"/>
                  <a:tab pos="1645920" algn="l"/>
                  <a:tab pos="1828800" algn="l"/>
                  <a:tab pos="2011680" algn="l"/>
                  <a:tab pos="2194560" algn="l"/>
                  <a:tab pos="2377440" algn="l"/>
                  <a:tab pos="2560320" algn="l"/>
                  <a:tab pos="2743200" algn="l"/>
                </a:tabLst>
                <a:defRPr/>
              </a:pPr>
              <a:r>
                <a:rPr kumimoji="0" lang="en-US" sz="1600" i="0" u="none" strike="noStrike" kern="1200" cap="none" spc="0" normalizeH="0" baseline="0" noProof="0" dirty="0">
                  <a:ln>
                    <a:noFill/>
                  </a:ln>
                  <a:effectLst/>
                  <a:uLnTx/>
                  <a:uFillTx/>
                  <a:latin typeface="+mj-lt"/>
                  <a:ea typeface="+mn-ea"/>
                  <a:cs typeface="+mn-cs"/>
                </a:rPr>
                <a:t>Account segmentation</a:t>
              </a:r>
            </a:p>
            <a:p>
              <a:pPr marL="285750" marR="0" lvl="0" indent="-285750" defTabSz="228600" eaLnBrk="1" fontAlgn="auto" latinLnBrk="0" hangingPunct="1">
                <a:lnSpc>
                  <a:spcPct val="100000"/>
                </a:lnSpc>
                <a:spcBef>
                  <a:spcPts val="0"/>
                </a:spcBef>
                <a:spcAft>
                  <a:spcPts val="0"/>
                </a:spcAft>
                <a:buClrTx/>
                <a:buSzTx/>
                <a:buFont typeface="Arial" panose="020B0604020202020204" pitchFamily="34" charset="0"/>
                <a:buChar char="•"/>
                <a:tabLst>
                  <a:tab pos="182880" algn="l"/>
                  <a:tab pos="365760" algn="l"/>
                  <a:tab pos="548640" algn="l"/>
                  <a:tab pos="731520" algn="l"/>
                  <a:tab pos="914400" algn="l"/>
                  <a:tab pos="1097280" algn="l"/>
                  <a:tab pos="1280160" algn="l"/>
                  <a:tab pos="1463040" algn="l"/>
                  <a:tab pos="1645920" algn="l"/>
                  <a:tab pos="1828800" algn="l"/>
                  <a:tab pos="2011680" algn="l"/>
                  <a:tab pos="2194560" algn="l"/>
                  <a:tab pos="2377440" algn="l"/>
                  <a:tab pos="2560320" algn="l"/>
                  <a:tab pos="2743200" algn="l"/>
                </a:tabLst>
                <a:defRPr/>
              </a:pPr>
              <a:endParaRPr kumimoji="0" lang="en-US" sz="1600" i="0" u="none" strike="noStrike" kern="1200" cap="none" spc="0" normalizeH="0" baseline="0" noProof="0" dirty="0">
                <a:ln>
                  <a:noFill/>
                </a:ln>
                <a:effectLst/>
                <a:uLnTx/>
                <a:uFillTx/>
                <a:latin typeface="+mj-lt"/>
                <a:ea typeface="+mn-ea"/>
                <a:cs typeface="+mn-cs"/>
              </a:endParaRPr>
            </a:p>
            <a:p>
              <a:pPr marL="285750" marR="0" lvl="0" indent="-285750" defTabSz="228600" eaLnBrk="1" fontAlgn="auto" latinLnBrk="0" hangingPunct="1">
                <a:lnSpc>
                  <a:spcPct val="100000"/>
                </a:lnSpc>
                <a:spcBef>
                  <a:spcPts val="0"/>
                </a:spcBef>
                <a:spcAft>
                  <a:spcPts val="0"/>
                </a:spcAft>
                <a:buClrTx/>
                <a:buSzTx/>
                <a:buFont typeface="Arial" panose="020B0604020202020204" pitchFamily="34" charset="0"/>
                <a:buChar char="•"/>
                <a:tabLst>
                  <a:tab pos="182880" algn="l"/>
                  <a:tab pos="365760" algn="l"/>
                  <a:tab pos="548640" algn="l"/>
                  <a:tab pos="731520" algn="l"/>
                  <a:tab pos="914400" algn="l"/>
                  <a:tab pos="1097280" algn="l"/>
                  <a:tab pos="1280160" algn="l"/>
                  <a:tab pos="1463040" algn="l"/>
                  <a:tab pos="1645920" algn="l"/>
                  <a:tab pos="1828800" algn="l"/>
                  <a:tab pos="2011680" algn="l"/>
                  <a:tab pos="2194560" algn="l"/>
                  <a:tab pos="2377440" algn="l"/>
                  <a:tab pos="2560320" algn="l"/>
                  <a:tab pos="2743200" algn="l"/>
                </a:tabLst>
                <a:defRPr/>
              </a:pPr>
              <a:r>
                <a:rPr kumimoji="0" lang="en-US" sz="1600" i="0" u="none" strike="noStrike" kern="1200" cap="none" spc="0" normalizeH="0" baseline="0" noProof="0" dirty="0">
                  <a:ln>
                    <a:noFill/>
                  </a:ln>
                  <a:effectLst/>
                  <a:uLnTx/>
                  <a:uFillTx/>
                  <a:latin typeface="+mj-lt"/>
                  <a:ea typeface="+mn-ea"/>
                  <a:cs typeface="+mn-cs"/>
                </a:rPr>
                <a:t>Buyer/customer journey</a:t>
              </a:r>
            </a:p>
            <a:p>
              <a:pPr marL="285750" marR="0" lvl="0" indent="-285750" defTabSz="228600" eaLnBrk="1" fontAlgn="auto" latinLnBrk="0" hangingPunct="1">
                <a:lnSpc>
                  <a:spcPct val="100000"/>
                </a:lnSpc>
                <a:spcBef>
                  <a:spcPts val="0"/>
                </a:spcBef>
                <a:spcAft>
                  <a:spcPts val="0"/>
                </a:spcAft>
                <a:buClrTx/>
                <a:buSzTx/>
                <a:buFont typeface="Arial" panose="020B0604020202020204" pitchFamily="34" charset="0"/>
                <a:buChar char="•"/>
                <a:tabLst>
                  <a:tab pos="182880" algn="l"/>
                  <a:tab pos="365760" algn="l"/>
                  <a:tab pos="548640" algn="l"/>
                  <a:tab pos="731520" algn="l"/>
                  <a:tab pos="914400" algn="l"/>
                  <a:tab pos="1097280" algn="l"/>
                  <a:tab pos="1280160" algn="l"/>
                  <a:tab pos="1463040" algn="l"/>
                  <a:tab pos="1645920" algn="l"/>
                  <a:tab pos="1828800" algn="l"/>
                  <a:tab pos="2011680" algn="l"/>
                  <a:tab pos="2194560" algn="l"/>
                  <a:tab pos="2377440" algn="l"/>
                  <a:tab pos="2560320" algn="l"/>
                  <a:tab pos="2743200" algn="l"/>
                </a:tabLst>
                <a:defRPr/>
              </a:pPr>
              <a:endParaRPr kumimoji="0" lang="en-US" sz="1600" i="0" u="none" strike="noStrike" kern="1200" cap="none" spc="0" normalizeH="0" baseline="0" noProof="0" dirty="0">
                <a:ln>
                  <a:noFill/>
                </a:ln>
                <a:effectLst/>
                <a:uLnTx/>
                <a:uFillTx/>
                <a:latin typeface="+mj-lt"/>
                <a:ea typeface="+mn-ea"/>
                <a:cs typeface="+mn-cs"/>
              </a:endParaRPr>
            </a:p>
            <a:p>
              <a:pPr marL="285750" marR="0" lvl="0" indent="-285750" defTabSz="228600" eaLnBrk="1" fontAlgn="auto" latinLnBrk="0" hangingPunct="1">
                <a:lnSpc>
                  <a:spcPct val="100000"/>
                </a:lnSpc>
                <a:spcBef>
                  <a:spcPts val="0"/>
                </a:spcBef>
                <a:spcAft>
                  <a:spcPts val="0"/>
                </a:spcAft>
                <a:buClrTx/>
                <a:buSzTx/>
                <a:buFont typeface="Arial" panose="020B0604020202020204" pitchFamily="34" charset="0"/>
                <a:buChar char="•"/>
                <a:tabLst>
                  <a:tab pos="182880" algn="l"/>
                  <a:tab pos="365760" algn="l"/>
                  <a:tab pos="548640" algn="l"/>
                  <a:tab pos="731520" algn="l"/>
                  <a:tab pos="914400" algn="l"/>
                  <a:tab pos="1097280" algn="l"/>
                  <a:tab pos="1280160" algn="l"/>
                  <a:tab pos="1463040" algn="l"/>
                  <a:tab pos="1645920" algn="l"/>
                  <a:tab pos="1828800" algn="l"/>
                  <a:tab pos="2011680" algn="l"/>
                  <a:tab pos="2194560" algn="l"/>
                  <a:tab pos="2377440" algn="l"/>
                  <a:tab pos="2560320" algn="l"/>
                  <a:tab pos="2743200" algn="l"/>
                </a:tabLst>
                <a:defRPr/>
              </a:pPr>
              <a:r>
                <a:rPr kumimoji="0" lang="en-US" sz="1600" i="0" u="none" strike="noStrike" kern="1200" cap="none" spc="0" normalizeH="0" baseline="0" noProof="0" dirty="0">
                  <a:ln>
                    <a:noFill/>
                  </a:ln>
                  <a:effectLst/>
                  <a:uLnTx/>
                  <a:uFillTx/>
                  <a:latin typeface="+mj-lt"/>
                  <a:ea typeface="+mn-ea"/>
                  <a:cs typeface="+mn-cs"/>
                </a:rPr>
                <a:t>Sales enablement</a:t>
              </a:r>
            </a:p>
            <a:p>
              <a:pPr marL="285750" marR="0" lvl="0" indent="-285750" defTabSz="228600" eaLnBrk="1" fontAlgn="auto" latinLnBrk="0" hangingPunct="1">
                <a:lnSpc>
                  <a:spcPct val="100000"/>
                </a:lnSpc>
                <a:spcBef>
                  <a:spcPts val="0"/>
                </a:spcBef>
                <a:spcAft>
                  <a:spcPts val="0"/>
                </a:spcAft>
                <a:buClrTx/>
                <a:buSzTx/>
                <a:buFont typeface="Arial" panose="020B0604020202020204" pitchFamily="34" charset="0"/>
                <a:buChar char="•"/>
                <a:tabLst>
                  <a:tab pos="182880" algn="l"/>
                  <a:tab pos="365760" algn="l"/>
                  <a:tab pos="548640" algn="l"/>
                  <a:tab pos="731520" algn="l"/>
                  <a:tab pos="914400" algn="l"/>
                  <a:tab pos="1097280" algn="l"/>
                  <a:tab pos="1280160" algn="l"/>
                  <a:tab pos="1463040" algn="l"/>
                  <a:tab pos="1645920" algn="l"/>
                  <a:tab pos="1828800" algn="l"/>
                  <a:tab pos="2011680" algn="l"/>
                  <a:tab pos="2194560" algn="l"/>
                  <a:tab pos="2377440" algn="l"/>
                  <a:tab pos="2560320" algn="l"/>
                  <a:tab pos="2743200" algn="l"/>
                </a:tabLst>
                <a:defRPr/>
              </a:pPr>
              <a:endParaRPr kumimoji="0" lang="en-US" sz="1600" i="0" u="none" strike="noStrike" kern="1200" cap="none" spc="0" normalizeH="0" baseline="0" noProof="0" dirty="0">
                <a:ln>
                  <a:noFill/>
                </a:ln>
                <a:effectLst/>
                <a:uLnTx/>
                <a:uFillTx/>
                <a:latin typeface="+mj-lt"/>
                <a:ea typeface="+mn-ea"/>
                <a:cs typeface="+mn-cs"/>
              </a:endParaRPr>
            </a:p>
            <a:p>
              <a:pPr marL="285750" marR="0" lvl="0" indent="-285750" defTabSz="228600" eaLnBrk="1" fontAlgn="auto" latinLnBrk="0" hangingPunct="1">
                <a:lnSpc>
                  <a:spcPct val="100000"/>
                </a:lnSpc>
                <a:spcBef>
                  <a:spcPts val="0"/>
                </a:spcBef>
                <a:spcAft>
                  <a:spcPts val="0"/>
                </a:spcAft>
                <a:buClrTx/>
                <a:buSzTx/>
                <a:buFont typeface="Arial" panose="020B0604020202020204" pitchFamily="34" charset="0"/>
                <a:buChar char="•"/>
                <a:tabLst>
                  <a:tab pos="182880" algn="l"/>
                  <a:tab pos="365760" algn="l"/>
                  <a:tab pos="548640" algn="l"/>
                  <a:tab pos="731520" algn="l"/>
                  <a:tab pos="914400" algn="l"/>
                  <a:tab pos="1097280" algn="l"/>
                  <a:tab pos="1280160" algn="l"/>
                  <a:tab pos="1463040" algn="l"/>
                  <a:tab pos="1645920" algn="l"/>
                  <a:tab pos="1828800" algn="l"/>
                  <a:tab pos="2011680" algn="l"/>
                  <a:tab pos="2194560" algn="l"/>
                  <a:tab pos="2377440" algn="l"/>
                  <a:tab pos="2560320" algn="l"/>
                  <a:tab pos="2743200" algn="l"/>
                </a:tabLst>
                <a:defRPr/>
              </a:pPr>
              <a:r>
                <a:rPr kumimoji="0" lang="en-US" sz="1600" i="0" u="none" strike="noStrike" kern="1200" cap="none" spc="0" normalizeH="0" baseline="0" noProof="0" dirty="0">
                  <a:ln>
                    <a:noFill/>
                  </a:ln>
                  <a:effectLst/>
                  <a:uLnTx/>
                  <a:uFillTx/>
                  <a:latin typeface="+mj-lt"/>
                  <a:ea typeface="+mn-ea"/>
                  <a:cs typeface="+mn-cs"/>
                </a:rPr>
                <a:t>Persona messaging</a:t>
              </a:r>
            </a:p>
            <a:p>
              <a:pPr marL="285750" marR="0" lvl="0" indent="-285750" defTabSz="228600" eaLnBrk="1" fontAlgn="auto" latinLnBrk="0" hangingPunct="1">
                <a:lnSpc>
                  <a:spcPct val="100000"/>
                </a:lnSpc>
                <a:spcBef>
                  <a:spcPts val="0"/>
                </a:spcBef>
                <a:spcAft>
                  <a:spcPts val="0"/>
                </a:spcAft>
                <a:buClrTx/>
                <a:buSzTx/>
                <a:buFont typeface="Arial" panose="020B0604020202020204" pitchFamily="34" charset="0"/>
                <a:buChar char="•"/>
                <a:tabLst>
                  <a:tab pos="182880" algn="l"/>
                  <a:tab pos="365760" algn="l"/>
                  <a:tab pos="548640" algn="l"/>
                  <a:tab pos="731520" algn="l"/>
                  <a:tab pos="914400" algn="l"/>
                  <a:tab pos="1097280" algn="l"/>
                  <a:tab pos="1280160" algn="l"/>
                  <a:tab pos="1463040" algn="l"/>
                  <a:tab pos="1645920" algn="l"/>
                  <a:tab pos="1828800" algn="l"/>
                  <a:tab pos="2011680" algn="l"/>
                  <a:tab pos="2194560" algn="l"/>
                  <a:tab pos="2377440" algn="l"/>
                  <a:tab pos="2560320" algn="l"/>
                  <a:tab pos="2743200" algn="l"/>
                </a:tabLst>
                <a:defRPr/>
              </a:pPr>
              <a:endParaRPr kumimoji="0" lang="en-US" sz="1600" i="0" u="none" strike="noStrike" kern="1200" cap="none" spc="0" normalizeH="0" baseline="0" noProof="0" dirty="0">
                <a:ln>
                  <a:noFill/>
                </a:ln>
                <a:effectLst/>
                <a:uLnTx/>
                <a:uFillTx/>
                <a:latin typeface="+mj-lt"/>
                <a:ea typeface="+mn-ea"/>
                <a:cs typeface="+mn-cs"/>
              </a:endParaRPr>
            </a:p>
            <a:p>
              <a:pPr marL="285750" marR="0" lvl="0" indent="-285750" defTabSz="228600" eaLnBrk="1" fontAlgn="auto" latinLnBrk="0" hangingPunct="1">
                <a:lnSpc>
                  <a:spcPct val="100000"/>
                </a:lnSpc>
                <a:spcBef>
                  <a:spcPts val="0"/>
                </a:spcBef>
                <a:spcAft>
                  <a:spcPts val="0"/>
                </a:spcAft>
                <a:buClrTx/>
                <a:buSzTx/>
                <a:buFont typeface="Arial" panose="020B0604020202020204" pitchFamily="34" charset="0"/>
                <a:buChar char="•"/>
                <a:tabLst>
                  <a:tab pos="182880" algn="l"/>
                  <a:tab pos="365760" algn="l"/>
                  <a:tab pos="548640" algn="l"/>
                  <a:tab pos="731520" algn="l"/>
                  <a:tab pos="914400" algn="l"/>
                  <a:tab pos="1097280" algn="l"/>
                  <a:tab pos="1280160" algn="l"/>
                  <a:tab pos="1463040" algn="l"/>
                  <a:tab pos="1645920" algn="l"/>
                  <a:tab pos="1828800" algn="l"/>
                  <a:tab pos="2011680" algn="l"/>
                  <a:tab pos="2194560" algn="l"/>
                  <a:tab pos="2377440" algn="l"/>
                  <a:tab pos="2560320" algn="l"/>
                  <a:tab pos="2743200" algn="l"/>
                </a:tabLst>
                <a:defRPr/>
              </a:pPr>
              <a:r>
                <a:rPr kumimoji="0" lang="en-US" sz="1600" i="0" u="none" strike="noStrike" kern="1200" cap="none" spc="0" normalizeH="0" baseline="0" noProof="0" dirty="0">
                  <a:ln>
                    <a:noFill/>
                  </a:ln>
                  <a:effectLst/>
                  <a:uLnTx/>
                  <a:uFillTx/>
                  <a:latin typeface="+mj-lt"/>
                  <a:ea typeface="+mn-ea"/>
                  <a:cs typeface="+mn-cs"/>
                </a:rPr>
                <a:t>ABM and account plans</a:t>
              </a:r>
            </a:p>
            <a:p>
              <a:pPr marL="285750" marR="0" lvl="0" indent="-285750" defTabSz="228600" eaLnBrk="1" fontAlgn="auto" latinLnBrk="0" hangingPunct="1">
                <a:lnSpc>
                  <a:spcPct val="100000"/>
                </a:lnSpc>
                <a:spcBef>
                  <a:spcPts val="0"/>
                </a:spcBef>
                <a:spcAft>
                  <a:spcPts val="0"/>
                </a:spcAft>
                <a:buClrTx/>
                <a:buSzTx/>
                <a:buFont typeface="Arial" panose="020B0604020202020204" pitchFamily="34" charset="0"/>
                <a:buChar char="•"/>
                <a:tabLst>
                  <a:tab pos="182880" algn="l"/>
                  <a:tab pos="365760" algn="l"/>
                  <a:tab pos="548640" algn="l"/>
                  <a:tab pos="731520" algn="l"/>
                  <a:tab pos="914400" algn="l"/>
                  <a:tab pos="1097280" algn="l"/>
                  <a:tab pos="1280160" algn="l"/>
                  <a:tab pos="1463040" algn="l"/>
                  <a:tab pos="1645920" algn="l"/>
                  <a:tab pos="1828800" algn="l"/>
                  <a:tab pos="2011680" algn="l"/>
                  <a:tab pos="2194560" algn="l"/>
                  <a:tab pos="2377440" algn="l"/>
                  <a:tab pos="2560320" algn="l"/>
                  <a:tab pos="2743200" algn="l"/>
                </a:tabLst>
                <a:defRPr/>
              </a:pPr>
              <a:endParaRPr kumimoji="0" lang="en-US" sz="1600" i="0" u="none" strike="noStrike" kern="1200" cap="none" spc="0" normalizeH="0" baseline="0" noProof="0" dirty="0">
                <a:ln>
                  <a:noFill/>
                </a:ln>
                <a:effectLst/>
                <a:uLnTx/>
                <a:uFillTx/>
                <a:latin typeface="+mj-lt"/>
                <a:ea typeface="+mn-ea"/>
                <a:cs typeface="+mn-cs"/>
              </a:endParaRPr>
            </a:p>
            <a:p>
              <a:pPr marL="285750" marR="0" lvl="0" indent="-285750" defTabSz="228600" eaLnBrk="1" fontAlgn="auto" latinLnBrk="0" hangingPunct="1">
                <a:lnSpc>
                  <a:spcPct val="100000"/>
                </a:lnSpc>
                <a:spcBef>
                  <a:spcPts val="0"/>
                </a:spcBef>
                <a:spcAft>
                  <a:spcPts val="0"/>
                </a:spcAft>
                <a:buClrTx/>
                <a:buSzTx/>
                <a:buFont typeface="Arial" panose="020B0604020202020204" pitchFamily="34" charset="0"/>
                <a:buChar char="•"/>
                <a:tabLst>
                  <a:tab pos="182880" algn="l"/>
                  <a:tab pos="365760" algn="l"/>
                  <a:tab pos="548640" algn="l"/>
                  <a:tab pos="731520" algn="l"/>
                  <a:tab pos="914400" algn="l"/>
                  <a:tab pos="1097280" algn="l"/>
                  <a:tab pos="1280160" algn="l"/>
                  <a:tab pos="1463040" algn="l"/>
                  <a:tab pos="1645920" algn="l"/>
                  <a:tab pos="1828800" algn="l"/>
                  <a:tab pos="2011680" algn="l"/>
                  <a:tab pos="2194560" algn="l"/>
                  <a:tab pos="2377440" algn="l"/>
                  <a:tab pos="2560320" algn="l"/>
                  <a:tab pos="2743200" algn="l"/>
                </a:tabLst>
                <a:defRPr/>
              </a:pPr>
              <a:r>
                <a:rPr kumimoji="0" lang="en-US" sz="1600" i="0" u="none" strike="noStrike" kern="1200" cap="none" spc="0" normalizeH="0" baseline="0" noProof="0" dirty="0">
                  <a:ln>
                    <a:noFill/>
                  </a:ln>
                  <a:effectLst/>
                  <a:uLnTx/>
                  <a:uFillTx/>
                  <a:latin typeface="+mj-lt"/>
                  <a:ea typeface="+mn-ea"/>
                  <a:cs typeface="+mn-cs"/>
                </a:rPr>
                <a:t>Lead follow-up SLAs</a:t>
              </a:r>
            </a:p>
          </p:txBody>
        </p:sp>
      </p:grpSp>
      <p:grpSp>
        <p:nvGrpSpPr>
          <p:cNvPr id="31" name="Group 30">
            <a:extLst>
              <a:ext uri="{FF2B5EF4-FFF2-40B4-BE49-F238E27FC236}">
                <a16:creationId xmlns:a16="http://schemas.microsoft.com/office/drawing/2014/main" id="{08F4D66D-9141-57D6-9716-0E1D34B865EE}"/>
              </a:ext>
            </a:extLst>
          </p:cNvPr>
          <p:cNvGrpSpPr/>
          <p:nvPr/>
        </p:nvGrpSpPr>
        <p:grpSpPr>
          <a:xfrm>
            <a:off x="515929" y="2437346"/>
            <a:ext cx="187340" cy="188165"/>
            <a:chOff x="6924675" y="2884488"/>
            <a:chExt cx="360363" cy="361950"/>
          </a:xfrm>
        </p:grpSpPr>
        <p:sp>
          <p:nvSpPr>
            <p:cNvPr id="32" name="Rectangle 31">
              <a:extLst>
                <a:ext uri="{FF2B5EF4-FFF2-40B4-BE49-F238E27FC236}">
                  <a16:creationId xmlns:a16="http://schemas.microsoft.com/office/drawing/2014/main" id="{16149E8A-DC0F-9EAE-C373-CEF96694289A}"/>
                </a:ext>
              </a:extLst>
            </p:cNvPr>
            <p:cNvSpPr/>
            <p:nvPr/>
          </p:nvSpPr>
          <p:spPr>
            <a:xfrm>
              <a:off x="6965157" y="2925762"/>
              <a:ext cx="279400" cy="279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69">
              <a:extLst>
                <a:ext uri="{FF2B5EF4-FFF2-40B4-BE49-F238E27FC236}">
                  <a16:creationId xmlns:a16="http://schemas.microsoft.com/office/drawing/2014/main" id="{95CE43A0-190E-8D40-4B23-BB99CB2A62C0}"/>
                </a:ext>
              </a:extLst>
            </p:cNvPr>
            <p:cNvSpPr>
              <a:spLocks noEditPoints="1"/>
            </p:cNvSpPr>
            <p:nvPr/>
          </p:nvSpPr>
          <p:spPr bwMode="auto">
            <a:xfrm>
              <a:off x="6924675" y="2884488"/>
              <a:ext cx="360363" cy="361950"/>
            </a:xfrm>
            <a:custGeom>
              <a:avLst/>
              <a:gdLst>
                <a:gd name="T0" fmla="*/ 94 w 96"/>
                <a:gd name="T1" fmla="*/ 0 h 96"/>
                <a:gd name="T2" fmla="*/ 2 w 96"/>
                <a:gd name="T3" fmla="*/ 0 h 96"/>
                <a:gd name="T4" fmla="*/ 0 w 96"/>
                <a:gd name="T5" fmla="*/ 2 h 96"/>
                <a:gd name="T6" fmla="*/ 0 w 96"/>
                <a:gd name="T7" fmla="*/ 94 h 96"/>
                <a:gd name="T8" fmla="*/ 2 w 96"/>
                <a:gd name="T9" fmla="*/ 96 h 96"/>
                <a:gd name="T10" fmla="*/ 94 w 96"/>
                <a:gd name="T11" fmla="*/ 96 h 96"/>
                <a:gd name="T12" fmla="*/ 96 w 96"/>
                <a:gd name="T13" fmla="*/ 94 h 96"/>
                <a:gd name="T14" fmla="*/ 96 w 96"/>
                <a:gd name="T15" fmla="*/ 2 h 96"/>
                <a:gd name="T16" fmla="*/ 94 w 96"/>
                <a:gd name="T17" fmla="*/ 0 h 96"/>
                <a:gd name="T18" fmla="*/ 69 w 96"/>
                <a:gd name="T19" fmla="*/ 50 h 96"/>
                <a:gd name="T20" fmla="*/ 45 w 96"/>
                <a:gd name="T21" fmla="*/ 72 h 96"/>
                <a:gd name="T22" fmla="*/ 44 w 96"/>
                <a:gd name="T23" fmla="*/ 72 h 96"/>
                <a:gd name="T24" fmla="*/ 28 w 96"/>
                <a:gd name="T25" fmla="*/ 72 h 96"/>
                <a:gd name="T26" fmla="*/ 26 w 96"/>
                <a:gd name="T27" fmla="*/ 71 h 96"/>
                <a:gd name="T28" fmla="*/ 27 w 96"/>
                <a:gd name="T29" fmla="*/ 68 h 96"/>
                <a:gd name="T30" fmla="*/ 51 w 96"/>
                <a:gd name="T31" fmla="*/ 48 h 96"/>
                <a:gd name="T32" fmla="*/ 27 w 96"/>
                <a:gd name="T33" fmla="*/ 28 h 96"/>
                <a:gd name="T34" fmla="*/ 26 w 96"/>
                <a:gd name="T35" fmla="*/ 25 h 96"/>
                <a:gd name="T36" fmla="*/ 28 w 96"/>
                <a:gd name="T37" fmla="*/ 24 h 96"/>
                <a:gd name="T38" fmla="*/ 44 w 96"/>
                <a:gd name="T39" fmla="*/ 24 h 96"/>
                <a:gd name="T40" fmla="*/ 45 w 96"/>
                <a:gd name="T41" fmla="*/ 25 h 96"/>
                <a:gd name="T42" fmla="*/ 69 w 96"/>
                <a:gd name="T43" fmla="*/ 47 h 96"/>
                <a:gd name="T44" fmla="*/ 70 w 96"/>
                <a:gd name="T45" fmla="*/ 48 h 96"/>
                <a:gd name="T46" fmla="*/ 69 w 96"/>
                <a:gd name="T47" fmla="*/ 5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6" h="96">
                  <a:moveTo>
                    <a:pt x="94" y="0"/>
                  </a:moveTo>
                  <a:cubicBezTo>
                    <a:pt x="2" y="0"/>
                    <a:pt x="2" y="0"/>
                    <a:pt x="2" y="0"/>
                  </a:cubicBezTo>
                  <a:cubicBezTo>
                    <a:pt x="1" y="0"/>
                    <a:pt x="0" y="1"/>
                    <a:pt x="0" y="2"/>
                  </a:cubicBezTo>
                  <a:cubicBezTo>
                    <a:pt x="0" y="94"/>
                    <a:pt x="0" y="94"/>
                    <a:pt x="0" y="94"/>
                  </a:cubicBezTo>
                  <a:cubicBezTo>
                    <a:pt x="0" y="95"/>
                    <a:pt x="1" y="96"/>
                    <a:pt x="2" y="96"/>
                  </a:cubicBezTo>
                  <a:cubicBezTo>
                    <a:pt x="94" y="96"/>
                    <a:pt x="94" y="96"/>
                    <a:pt x="94" y="96"/>
                  </a:cubicBezTo>
                  <a:cubicBezTo>
                    <a:pt x="95" y="96"/>
                    <a:pt x="96" y="95"/>
                    <a:pt x="96" y="94"/>
                  </a:cubicBezTo>
                  <a:cubicBezTo>
                    <a:pt x="96" y="2"/>
                    <a:pt x="96" y="2"/>
                    <a:pt x="96" y="2"/>
                  </a:cubicBezTo>
                  <a:cubicBezTo>
                    <a:pt x="96" y="1"/>
                    <a:pt x="95" y="0"/>
                    <a:pt x="94" y="0"/>
                  </a:cubicBezTo>
                  <a:close/>
                  <a:moveTo>
                    <a:pt x="69" y="50"/>
                  </a:moveTo>
                  <a:cubicBezTo>
                    <a:pt x="45" y="72"/>
                    <a:pt x="45" y="72"/>
                    <a:pt x="45" y="72"/>
                  </a:cubicBezTo>
                  <a:cubicBezTo>
                    <a:pt x="45" y="72"/>
                    <a:pt x="44" y="72"/>
                    <a:pt x="44" y="72"/>
                  </a:cubicBezTo>
                  <a:cubicBezTo>
                    <a:pt x="28" y="72"/>
                    <a:pt x="28" y="72"/>
                    <a:pt x="28" y="72"/>
                  </a:cubicBezTo>
                  <a:cubicBezTo>
                    <a:pt x="27" y="72"/>
                    <a:pt x="26" y="71"/>
                    <a:pt x="26" y="71"/>
                  </a:cubicBezTo>
                  <a:cubicBezTo>
                    <a:pt x="26" y="70"/>
                    <a:pt x="26" y="69"/>
                    <a:pt x="27" y="68"/>
                  </a:cubicBezTo>
                  <a:cubicBezTo>
                    <a:pt x="51" y="48"/>
                    <a:pt x="51" y="48"/>
                    <a:pt x="51" y="48"/>
                  </a:cubicBezTo>
                  <a:cubicBezTo>
                    <a:pt x="27" y="28"/>
                    <a:pt x="27" y="28"/>
                    <a:pt x="27" y="28"/>
                  </a:cubicBezTo>
                  <a:cubicBezTo>
                    <a:pt x="26" y="27"/>
                    <a:pt x="26" y="26"/>
                    <a:pt x="26" y="25"/>
                  </a:cubicBezTo>
                  <a:cubicBezTo>
                    <a:pt x="26" y="25"/>
                    <a:pt x="27" y="24"/>
                    <a:pt x="28" y="24"/>
                  </a:cubicBezTo>
                  <a:cubicBezTo>
                    <a:pt x="44" y="24"/>
                    <a:pt x="44" y="24"/>
                    <a:pt x="44" y="24"/>
                  </a:cubicBezTo>
                  <a:cubicBezTo>
                    <a:pt x="44" y="24"/>
                    <a:pt x="45" y="24"/>
                    <a:pt x="45" y="25"/>
                  </a:cubicBezTo>
                  <a:cubicBezTo>
                    <a:pt x="69" y="47"/>
                    <a:pt x="69" y="47"/>
                    <a:pt x="69" y="47"/>
                  </a:cubicBezTo>
                  <a:cubicBezTo>
                    <a:pt x="70" y="47"/>
                    <a:pt x="70" y="47"/>
                    <a:pt x="70" y="48"/>
                  </a:cubicBezTo>
                  <a:cubicBezTo>
                    <a:pt x="70" y="49"/>
                    <a:pt x="70" y="49"/>
                    <a:pt x="69" y="50"/>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id-ID"/>
            </a:p>
          </p:txBody>
        </p:sp>
      </p:grpSp>
      <p:grpSp>
        <p:nvGrpSpPr>
          <p:cNvPr id="34" name="Group 33">
            <a:extLst>
              <a:ext uri="{FF2B5EF4-FFF2-40B4-BE49-F238E27FC236}">
                <a16:creationId xmlns:a16="http://schemas.microsoft.com/office/drawing/2014/main" id="{74554A6B-5C37-3DCB-4D09-2DEE4DF0D9C1}"/>
              </a:ext>
            </a:extLst>
          </p:cNvPr>
          <p:cNvGrpSpPr/>
          <p:nvPr/>
        </p:nvGrpSpPr>
        <p:grpSpPr>
          <a:xfrm>
            <a:off x="515928" y="2921990"/>
            <a:ext cx="187340" cy="188165"/>
            <a:chOff x="6924675" y="2884488"/>
            <a:chExt cx="360363" cy="361950"/>
          </a:xfrm>
        </p:grpSpPr>
        <p:sp>
          <p:nvSpPr>
            <p:cNvPr id="35" name="Rectangle 34">
              <a:extLst>
                <a:ext uri="{FF2B5EF4-FFF2-40B4-BE49-F238E27FC236}">
                  <a16:creationId xmlns:a16="http://schemas.microsoft.com/office/drawing/2014/main" id="{BE1E785F-971A-B034-2426-3975E5D7A024}"/>
                </a:ext>
              </a:extLst>
            </p:cNvPr>
            <p:cNvSpPr/>
            <p:nvPr/>
          </p:nvSpPr>
          <p:spPr>
            <a:xfrm>
              <a:off x="6965157" y="2925762"/>
              <a:ext cx="279400" cy="279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69">
              <a:extLst>
                <a:ext uri="{FF2B5EF4-FFF2-40B4-BE49-F238E27FC236}">
                  <a16:creationId xmlns:a16="http://schemas.microsoft.com/office/drawing/2014/main" id="{C6C96831-DDF5-D707-0ACC-32296FDE54B1}"/>
                </a:ext>
              </a:extLst>
            </p:cNvPr>
            <p:cNvSpPr>
              <a:spLocks noEditPoints="1"/>
            </p:cNvSpPr>
            <p:nvPr/>
          </p:nvSpPr>
          <p:spPr bwMode="auto">
            <a:xfrm>
              <a:off x="6924675" y="2884488"/>
              <a:ext cx="360363" cy="361950"/>
            </a:xfrm>
            <a:custGeom>
              <a:avLst/>
              <a:gdLst>
                <a:gd name="T0" fmla="*/ 94 w 96"/>
                <a:gd name="T1" fmla="*/ 0 h 96"/>
                <a:gd name="T2" fmla="*/ 2 w 96"/>
                <a:gd name="T3" fmla="*/ 0 h 96"/>
                <a:gd name="T4" fmla="*/ 0 w 96"/>
                <a:gd name="T5" fmla="*/ 2 h 96"/>
                <a:gd name="T6" fmla="*/ 0 w 96"/>
                <a:gd name="T7" fmla="*/ 94 h 96"/>
                <a:gd name="T8" fmla="*/ 2 w 96"/>
                <a:gd name="T9" fmla="*/ 96 h 96"/>
                <a:gd name="T10" fmla="*/ 94 w 96"/>
                <a:gd name="T11" fmla="*/ 96 h 96"/>
                <a:gd name="T12" fmla="*/ 96 w 96"/>
                <a:gd name="T13" fmla="*/ 94 h 96"/>
                <a:gd name="T14" fmla="*/ 96 w 96"/>
                <a:gd name="T15" fmla="*/ 2 h 96"/>
                <a:gd name="T16" fmla="*/ 94 w 96"/>
                <a:gd name="T17" fmla="*/ 0 h 96"/>
                <a:gd name="T18" fmla="*/ 69 w 96"/>
                <a:gd name="T19" fmla="*/ 50 h 96"/>
                <a:gd name="T20" fmla="*/ 45 w 96"/>
                <a:gd name="T21" fmla="*/ 72 h 96"/>
                <a:gd name="T22" fmla="*/ 44 w 96"/>
                <a:gd name="T23" fmla="*/ 72 h 96"/>
                <a:gd name="T24" fmla="*/ 28 w 96"/>
                <a:gd name="T25" fmla="*/ 72 h 96"/>
                <a:gd name="T26" fmla="*/ 26 w 96"/>
                <a:gd name="T27" fmla="*/ 71 h 96"/>
                <a:gd name="T28" fmla="*/ 27 w 96"/>
                <a:gd name="T29" fmla="*/ 68 h 96"/>
                <a:gd name="T30" fmla="*/ 51 w 96"/>
                <a:gd name="T31" fmla="*/ 48 h 96"/>
                <a:gd name="T32" fmla="*/ 27 w 96"/>
                <a:gd name="T33" fmla="*/ 28 h 96"/>
                <a:gd name="T34" fmla="*/ 26 w 96"/>
                <a:gd name="T35" fmla="*/ 25 h 96"/>
                <a:gd name="T36" fmla="*/ 28 w 96"/>
                <a:gd name="T37" fmla="*/ 24 h 96"/>
                <a:gd name="T38" fmla="*/ 44 w 96"/>
                <a:gd name="T39" fmla="*/ 24 h 96"/>
                <a:gd name="T40" fmla="*/ 45 w 96"/>
                <a:gd name="T41" fmla="*/ 25 h 96"/>
                <a:gd name="T42" fmla="*/ 69 w 96"/>
                <a:gd name="T43" fmla="*/ 47 h 96"/>
                <a:gd name="T44" fmla="*/ 70 w 96"/>
                <a:gd name="T45" fmla="*/ 48 h 96"/>
                <a:gd name="T46" fmla="*/ 69 w 96"/>
                <a:gd name="T47" fmla="*/ 5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6" h="96">
                  <a:moveTo>
                    <a:pt x="94" y="0"/>
                  </a:moveTo>
                  <a:cubicBezTo>
                    <a:pt x="2" y="0"/>
                    <a:pt x="2" y="0"/>
                    <a:pt x="2" y="0"/>
                  </a:cubicBezTo>
                  <a:cubicBezTo>
                    <a:pt x="1" y="0"/>
                    <a:pt x="0" y="1"/>
                    <a:pt x="0" y="2"/>
                  </a:cubicBezTo>
                  <a:cubicBezTo>
                    <a:pt x="0" y="94"/>
                    <a:pt x="0" y="94"/>
                    <a:pt x="0" y="94"/>
                  </a:cubicBezTo>
                  <a:cubicBezTo>
                    <a:pt x="0" y="95"/>
                    <a:pt x="1" y="96"/>
                    <a:pt x="2" y="96"/>
                  </a:cubicBezTo>
                  <a:cubicBezTo>
                    <a:pt x="94" y="96"/>
                    <a:pt x="94" y="96"/>
                    <a:pt x="94" y="96"/>
                  </a:cubicBezTo>
                  <a:cubicBezTo>
                    <a:pt x="95" y="96"/>
                    <a:pt x="96" y="95"/>
                    <a:pt x="96" y="94"/>
                  </a:cubicBezTo>
                  <a:cubicBezTo>
                    <a:pt x="96" y="2"/>
                    <a:pt x="96" y="2"/>
                    <a:pt x="96" y="2"/>
                  </a:cubicBezTo>
                  <a:cubicBezTo>
                    <a:pt x="96" y="1"/>
                    <a:pt x="95" y="0"/>
                    <a:pt x="94" y="0"/>
                  </a:cubicBezTo>
                  <a:close/>
                  <a:moveTo>
                    <a:pt x="69" y="50"/>
                  </a:moveTo>
                  <a:cubicBezTo>
                    <a:pt x="45" y="72"/>
                    <a:pt x="45" y="72"/>
                    <a:pt x="45" y="72"/>
                  </a:cubicBezTo>
                  <a:cubicBezTo>
                    <a:pt x="45" y="72"/>
                    <a:pt x="44" y="72"/>
                    <a:pt x="44" y="72"/>
                  </a:cubicBezTo>
                  <a:cubicBezTo>
                    <a:pt x="28" y="72"/>
                    <a:pt x="28" y="72"/>
                    <a:pt x="28" y="72"/>
                  </a:cubicBezTo>
                  <a:cubicBezTo>
                    <a:pt x="27" y="72"/>
                    <a:pt x="26" y="71"/>
                    <a:pt x="26" y="71"/>
                  </a:cubicBezTo>
                  <a:cubicBezTo>
                    <a:pt x="26" y="70"/>
                    <a:pt x="26" y="69"/>
                    <a:pt x="27" y="68"/>
                  </a:cubicBezTo>
                  <a:cubicBezTo>
                    <a:pt x="51" y="48"/>
                    <a:pt x="51" y="48"/>
                    <a:pt x="51" y="48"/>
                  </a:cubicBezTo>
                  <a:cubicBezTo>
                    <a:pt x="27" y="28"/>
                    <a:pt x="27" y="28"/>
                    <a:pt x="27" y="28"/>
                  </a:cubicBezTo>
                  <a:cubicBezTo>
                    <a:pt x="26" y="27"/>
                    <a:pt x="26" y="26"/>
                    <a:pt x="26" y="25"/>
                  </a:cubicBezTo>
                  <a:cubicBezTo>
                    <a:pt x="26" y="25"/>
                    <a:pt x="27" y="24"/>
                    <a:pt x="28" y="24"/>
                  </a:cubicBezTo>
                  <a:cubicBezTo>
                    <a:pt x="44" y="24"/>
                    <a:pt x="44" y="24"/>
                    <a:pt x="44" y="24"/>
                  </a:cubicBezTo>
                  <a:cubicBezTo>
                    <a:pt x="44" y="24"/>
                    <a:pt x="45" y="24"/>
                    <a:pt x="45" y="25"/>
                  </a:cubicBezTo>
                  <a:cubicBezTo>
                    <a:pt x="69" y="47"/>
                    <a:pt x="69" y="47"/>
                    <a:pt x="69" y="47"/>
                  </a:cubicBezTo>
                  <a:cubicBezTo>
                    <a:pt x="70" y="47"/>
                    <a:pt x="70" y="47"/>
                    <a:pt x="70" y="48"/>
                  </a:cubicBezTo>
                  <a:cubicBezTo>
                    <a:pt x="70" y="49"/>
                    <a:pt x="70" y="49"/>
                    <a:pt x="69" y="50"/>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id-ID"/>
            </a:p>
          </p:txBody>
        </p:sp>
      </p:grpSp>
      <p:grpSp>
        <p:nvGrpSpPr>
          <p:cNvPr id="37" name="Group 36">
            <a:extLst>
              <a:ext uri="{FF2B5EF4-FFF2-40B4-BE49-F238E27FC236}">
                <a16:creationId xmlns:a16="http://schemas.microsoft.com/office/drawing/2014/main" id="{43386E16-B99F-6993-373C-A3BA1242F1A0}"/>
              </a:ext>
            </a:extLst>
          </p:cNvPr>
          <p:cNvGrpSpPr/>
          <p:nvPr/>
        </p:nvGrpSpPr>
        <p:grpSpPr>
          <a:xfrm>
            <a:off x="515928" y="3406634"/>
            <a:ext cx="187340" cy="188165"/>
            <a:chOff x="6924675" y="2884488"/>
            <a:chExt cx="360363" cy="361950"/>
          </a:xfrm>
        </p:grpSpPr>
        <p:sp>
          <p:nvSpPr>
            <p:cNvPr id="38" name="Rectangle 37">
              <a:extLst>
                <a:ext uri="{FF2B5EF4-FFF2-40B4-BE49-F238E27FC236}">
                  <a16:creationId xmlns:a16="http://schemas.microsoft.com/office/drawing/2014/main" id="{AB00289C-CD16-5FE2-371C-C08A5BA987CC}"/>
                </a:ext>
              </a:extLst>
            </p:cNvPr>
            <p:cNvSpPr/>
            <p:nvPr/>
          </p:nvSpPr>
          <p:spPr>
            <a:xfrm>
              <a:off x="6965157" y="2925762"/>
              <a:ext cx="279400" cy="279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69">
              <a:extLst>
                <a:ext uri="{FF2B5EF4-FFF2-40B4-BE49-F238E27FC236}">
                  <a16:creationId xmlns:a16="http://schemas.microsoft.com/office/drawing/2014/main" id="{49470CA5-0713-3680-0530-053708216A93}"/>
                </a:ext>
              </a:extLst>
            </p:cNvPr>
            <p:cNvSpPr>
              <a:spLocks noEditPoints="1"/>
            </p:cNvSpPr>
            <p:nvPr/>
          </p:nvSpPr>
          <p:spPr bwMode="auto">
            <a:xfrm>
              <a:off x="6924675" y="2884488"/>
              <a:ext cx="360363" cy="361950"/>
            </a:xfrm>
            <a:custGeom>
              <a:avLst/>
              <a:gdLst>
                <a:gd name="T0" fmla="*/ 94 w 96"/>
                <a:gd name="T1" fmla="*/ 0 h 96"/>
                <a:gd name="T2" fmla="*/ 2 w 96"/>
                <a:gd name="T3" fmla="*/ 0 h 96"/>
                <a:gd name="T4" fmla="*/ 0 w 96"/>
                <a:gd name="T5" fmla="*/ 2 h 96"/>
                <a:gd name="T6" fmla="*/ 0 w 96"/>
                <a:gd name="T7" fmla="*/ 94 h 96"/>
                <a:gd name="T8" fmla="*/ 2 w 96"/>
                <a:gd name="T9" fmla="*/ 96 h 96"/>
                <a:gd name="T10" fmla="*/ 94 w 96"/>
                <a:gd name="T11" fmla="*/ 96 h 96"/>
                <a:gd name="T12" fmla="*/ 96 w 96"/>
                <a:gd name="T13" fmla="*/ 94 h 96"/>
                <a:gd name="T14" fmla="*/ 96 w 96"/>
                <a:gd name="T15" fmla="*/ 2 h 96"/>
                <a:gd name="T16" fmla="*/ 94 w 96"/>
                <a:gd name="T17" fmla="*/ 0 h 96"/>
                <a:gd name="T18" fmla="*/ 69 w 96"/>
                <a:gd name="T19" fmla="*/ 50 h 96"/>
                <a:gd name="T20" fmla="*/ 45 w 96"/>
                <a:gd name="T21" fmla="*/ 72 h 96"/>
                <a:gd name="T22" fmla="*/ 44 w 96"/>
                <a:gd name="T23" fmla="*/ 72 h 96"/>
                <a:gd name="T24" fmla="*/ 28 w 96"/>
                <a:gd name="T25" fmla="*/ 72 h 96"/>
                <a:gd name="T26" fmla="*/ 26 w 96"/>
                <a:gd name="T27" fmla="*/ 71 h 96"/>
                <a:gd name="T28" fmla="*/ 27 w 96"/>
                <a:gd name="T29" fmla="*/ 68 h 96"/>
                <a:gd name="T30" fmla="*/ 51 w 96"/>
                <a:gd name="T31" fmla="*/ 48 h 96"/>
                <a:gd name="T32" fmla="*/ 27 w 96"/>
                <a:gd name="T33" fmla="*/ 28 h 96"/>
                <a:gd name="T34" fmla="*/ 26 w 96"/>
                <a:gd name="T35" fmla="*/ 25 h 96"/>
                <a:gd name="T36" fmla="*/ 28 w 96"/>
                <a:gd name="T37" fmla="*/ 24 h 96"/>
                <a:gd name="T38" fmla="*/ 44 w 96"/>
                <a:gd name="T39" fmla="*/ 24 h 96"/>
                <a:gd name="T40" fmla="*/ 45 w 96"/>
                <a:gd name="T41" fmla="*/ 25 h 96"/>
                <a:gd name="T42" fmla="*/ 69 w 96"/>
                <a:gd name="T43" fmla="*/ 47 h 96"/>
                <a:gd name="T44" fmla="*/ 70 w 96"/>
                <a:gd name="T45" fmla="*/ 48 h 96"/>
                <a:gd name="T46" fmla="*/ 69 w 96"/>
                <a:gd name="T47" fmla="*/ 5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6" h="96">
                  <a:moveTo>
                    <a:pt x="94" y="0"/>
                  </a:moveTo>
                  <a:cubicBezTo>
                    <a:pt x="2" y="0"/>
                    <a:pt x="2" y="0"/>
                    <a:pt x="2" y="0"/>
                  </a:cubicBezTo>
                  <a:cubicBezTo>
                    <a:pt x="1" y="0"/>
                    <a:pt x="0" y="1"/>
                    <a:pt x="0" y="2"/>
                  </a:cubicBezTo>
                  <a:cubicBezTo>
                    <a:pt x="0" y="94"/>
                    <a:pt x="0" y="94"/>
                    <a:pt x="0" y="94"/>
                  </a:cubicBezTo>
                  <a:cubicBezTo>
                    <a:pt x="0" y="95"/>
                    <a:pt x="1" y="96"/>
                    <a:pt x="2" y="96"/>
                  </a:cubicBezTo>
                  <a:cubicBezTo>
                    <a:pt x="94" y="96"/>
                    <a:pt x="94" y="96"/>
                    <a:pt x="94" y="96"/>
                  </a:cubicBezTo>
                  <a:cubicBezTo>
                    <a:pt x="95" y="96"/>
                    <a:pt x="96" y="95"/>
                    <a:pt x="96" y="94"/>
                  </a:cubicBezTo>
                  <a:cubicBezTo>
                    <a:pt x="96" y="2"/>
                    <a:pt x="96" y="2"/>
                    <a:pt x="96" y="2"/>
                  </a:cubicBezTo>
                  <a:cubicBezTo>
                    <a:pt x="96" y="1"/>
                    <a:pt x="95" y="0"/>
                    <a:pt x="94" y="0"/>
                  </a:cubicBezTo>
                  <a:close/>
                  <a:moveTo>
                    <a:pt x="69" y="50"/>
                  </a:moveTo>
                  <a:cubicBezTo>
                    <a:pt x="45" y="72"/>
                    <a:pt x="45" y="72"/>
                    <a:pt x="45" y="72"/>
                  </a:cubicBezTo>
                  <a:cubicBezTo>
                    <a:pt x="45" y="72"/>
                    <a:pt x="44" y="72"/>
                    <a:pt x="44" y="72"/>
                  </a:cubicBezTo>
                  <a:cubicBezTo>
                    <a:pt x="28" y="72"/>
                    <a:pt x="28" y="72"/>
                    <a:pt x="28" y="72"/>
                  </a:cubicBezTo>
                  <a:cubicBezTo>
                    <a:pt x="27" y="72"/>
                    <a:pt x="26" y="71"/>
                    <a:pt x="26" y="71"/>
                  </a:cubicBezTo>
                  <a:cubicBezTo>
                    <a:pt x="26" y="70"/>
                    <a:pt x="26" y="69"/>
                    <a:pt x="27" y="68"/>
                  </a:cubicBezTo>
                  <a:cubicBezTo>
                    <a:pt x="51" y="48"/>
                    <a:pt x="51" y="48"/>
                    <a:pt x="51" y="48"/>
                  </a:cubicBezTo>
                  <a:cubicBezTo>
                    <a:pt x="27" y="28"/>
                    <a:pt x="27" y="28"/>
                    <a:pt x="27" y="28"/>
                  </a:cubicBezTo>
                  <a:cubicBezTo>
                    <a:pt x="26" y="27"/>
                    <a:pt x="26" y="26"/>
                    <a:pt x="26" y="25"/>
                  </a:cubicBezTo>
                  <a:cubicBezTo>
                    <a:pt x="26" y="25"/>
                    <a:pt x="27" y="24"/>
                    <a:pt x="28" y="24"/>
                  </a:cubicBezTo>
                  <a:cubicBezTo>
                    <a:pt x="44" y="24"/>
                    <a:pt x="44" y="24"/>
                    <a:pt x="44" y="24"/>
                  </a:cubicBezTo>
                  <a:cubicBezTo>
                    <a:pt x="44" y="24"/>
                    <a:pt x="45" y="24"/>
                    <a:pt x="45" y="25"/>
                  </a:cubicBezTo>
                  <a:cubicBezTo>
                    <a:pt x="69" y="47"/>
                    <a:pt x="69" y="47"/>
                    <a:pt x="69" y="47"/>
                  </a:cubicBezTo>
                  <a:cubicBezTo>
                    <a:pt x="70" y="47"/>
                    <a:pt x="70" y="47"/>
                    <a:pt x="70" y="48"/>
                  </a:cubicBezTo>
                  <a:cubicBezTo>
                    <a:pt x="70" y="49"/>
                    <a:pt x="70" y="49"/>
                    <a:pt x="69" y="50"/>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id-ID"/>
            </a:p>
          </p:txBody>
        </p:sp>
      </p:grpSp>
      <p:grpSp>
        <p:nvGrpSpPr>
          <p:cNvPr id="43" name="Group 42">
            <a:extLst>
              <a:ext uri="{FF2B5EF4-FFF2-40B4-BE49-F238E27FC236}">
                <a16:creationId xmlns:a16="http://schemas.microsoft.com/office/drawing/2014/main" id="{F694BF4B-FC2A-DCF1-631E-16FB918E169B}"/>
              </a:ext>
            </a:extLst>
          </p:cNvPr>
          <p:cNvGrpSpPr/>
          <p:nvPr/>
        </p:nvGrpSpPr>
        <p:grpSpPr>
          <a:xfrm>
            <a:off x="515928" y="3891278"/>
            <a:ext cx="187340" cy="188165"/>
            <a:chOff x="6924675" y="2884488"/>
            <a:chExt cx="360363" cy="361950"/>
          </a:xfrm>
        </p:grpSpPr>
        <p:sp>
          <p:nvSpPr>
            <p:cNvPr id="46" name="Rectangle 45">
              <a:extLst>
                <a:ext uri="{FF2B5EF4-FFF2-40B4-BE49-F238E27FC236}">
                  <a16:creationId xmlns:a16="http://schemas.microsoft.com/office/drawing/2014/main" id="{8C6E7806-51EE-F2E6-35AA-072C8AA02899}"/>
                </a:ext>
              </a:extLst>
            </p:cNvPr>
            <p:cNvSpPr/>
            <p:nvPr/>
          </p:nvSpPr>
          <p:spPr>
            <a:xfrm>
              <a:off x="6965157" y="2925762"/>
              <a:ext cx="279400" cy="279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69">
              <a:extLst>
                <a:ext uri="{FF2B5EF4-FFF2-40B4-BE49-F238E27FC236}">
                  <a16:creationId xmlns:a16="http://schemas.microsoft.com/office/drawing/2014/main" id="{3B572B58-0126-E226-2320-D33817CE956B}"/>
                </a:ext>
              </a:extLst>
            </p:cNvPr>
            <p:cNvSpPr>
              <a:spLocks noEditPoints="1"/>
            </p:cNvSpPr>
            <p:nvPr/>
          </p:nvSpPr>
          <p:spPr bwMode="auto">
            <a:xfrm>
              <a:off x="6924675" y="2884488"/>
              <a:ext cx="360363" cy="361950"/>
            </a:xfrm>
            <a:custGeom>
              <a:avLst/>
              <a:gdLst>
                <a:gd name="T0" fmla="*/ 94 w 96"/>
                <a:gd name="T1" fmla="*/ 0 h 96"/>
                <a:gd name="T2" fmla="*/ 2 w 96"/>
                <a:gd name="T3" fmla="*/ 0 h 96"/>
                <a:gd name="T4" fmla="*/ 0 w 96"/>
                <a:gd name="T5" fmla="*/ 2 h 96"/>
                <a:gd name="T6" fmla="*/ 0 w 96"/>
                <a:gd name="T7" fmla="*/ 94 h 96"/>
                <a:gd name="T8" fmla="*/ 2 w 96"/>
                <a:gd name="T9" fmla="*/ 96 h 96"/>
                <a:gd name="T10" fmla="*/ 94 w 96"/>
                <a:gd name="T11" fmla="*/ 96 h 96"/>
                <a:gd name="T12" fmla="*/ 96 w 96"/>
                <a:gd name="T13" fmla="*/ 94 h 96"/>
                <a:gd name="T14" fmla="*/ 96 w 96"/>
                <a:gd name="T15" fmla="*/ 2 h 96"/>
                <a:gd name="T16" fmla="*/ 94 w 96"/>
                <a:gd name="T17" fmla="*/ 0 h 96"/>
                <a:gd name="T18" fmla="*/ 69 w 96"/>
                <a:gd name="T19" fmla="*/ 50 h 96"/>
                <a:gd name="T20" fmla="*/ 45 w 96"/>
                <a:gd name="T21" fmla="*/ 72 h 96"/>
                <a:gd name="T22" fmla="*/ 44 w 96"/>
                <a:gd name="T23" fmla="*/ 72 h 96"/>
                <a:gd name="T24" fmla="*/ 28 w 96"/>
                <a:gd name="T25" fmla="*/ 72 h 96"/>
                <a:gd name="T26" fmla="*/ 26 w 96"/>
                <a:gd name="T27" fmla="*/ 71 h 96"/>
                <a:gd name="T28" fmla="*/ 27 w 96"/>
                <a:gd name="T29" fmla="*/ 68 h 96"/>
                <a:gd name="T30" fmla="*/ 51 w 96"/>
                <a:gd name="T31" fmla="*/ 48 h 96"/>
                <a:gd name="T32" fmla="*/ 27 w 96"/>
                <a:gd name="T33" fmla="*/ 28 h 96"/>
                <a:gd name="T34" fmla="*/ 26 w 96"/>
                <a:gd name="T35" fmla="*/ 25 h 96"/>
                <a:gd name="T36" fmla="*/ 28 w 96"/>
                <a:gd name="T37" fmla="*/ 24 h 96"/>
                <a:gd name="T38" fmla="*/ 44 w 96"/>
                <a:gd name="T39" fmla="*/ 24 h 96"/>
                <a:gd name="T40" fmla="*/ 45 w 96"/>
                <a:gd name="T41" fmla="*/ 25 h 96"/>
                <a:gd name="T42" fmla="*/ 69 w 96"/>
                <a:gd name="T43" fmla="*/ 47 h 96"/>
                <a:gd name="T44" fmla="*/ 70 w 96"/>
                <a:gd name="T45" fmla="*/ 48 h 96"/>
                <a:gd name="T46" fmla="*/ 69 w 96"/>
                <a:gd name="T47" fmla="*/ 5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6" h="96">
                  <a:moveTo>
                    <a:pt x="94" y="0"/>
                  </a:moveTo>
                  <a:cubicBezTo>
                    <a:pt x="2" y="0"/>
                    <a:pt x="2" y="0"/>
                    <a:pt x="2" y="0"/>
                  </a:cubicBezTo>
                  <a:cubicBezTo>
                    <a:pt x="1" y="0"/>
                    <a:pt x="0" y="1"/>
                    <a:pt x="0" y="2"/>
                  </a:cubicBezTo>
                  <a:cubicBezTo>
                    <a:pt x="0" y="94"/>
                    <a:pt x="0" y="94"/>
                    <a:pt x="0" y="94"/>
                  </a:cubicBezTo>
                  <a:cubicBezTo>
                    <a:pt x="0" y="95"/>
                    <a:pt x="1" y="96"/>
                    <a:pt x="2" y="96"/>
                  </a:cubicBezTo>
                  <a:cubicBezTo>
                    <a:pt x="94" y="96"/>
                    <a:pt x="94" y="96"/>
                    <a:pt x="94" y="96"/>
                  </a:cubicBezTo>
                  <a:cubicBezTo>
                    <a:pt x="95" y="96"/>
                    <a:pt x="96" y="95"/>
                    <a:pt x="96" y="94"/>
                  </a:cubicBezTo>
                  <a:cubicBezTo>
                    <a:pt x="96" y="2"/>
                    <a:pt x="96" y="2"/>
                    <a:pt x="96" y="2"/>
                  </a:cubicBezTo>
                  <a:cubicBezTo>
                    <a:pt x="96" y="1"/>
                    <a:pt x="95" y="0"/>
                    <a:pt x="94" y="0"/>
                  </a:cubicBezTo>
                  <a:close/>
                  <a:moveTo>
                    <a:pt x="69" y="50"/>
                  </a:moveTo>
                  <a:cubicBezTo>
                    <a:pt x="45" y="72"/>
                    <a:pt x="45" y="72"/>
                    <a:pt x="45" y="72"/>
                  </a:cubicBezTo>
                  <a:cubicBezTo>
                    <a:pt x="45" y="72"/>
                    <a:pt x="44" y="72"/>
                    <a:pt x="44" y="72"/>
                  </a:cubicBezTo>
                  <a:cubicBezTo>
                    <a:pt x="28" y="72"/>
                    <a:pt x="28" y="72"/>
                    <a:pt x="28" y="72"/>
                  </a:cubicBezTo>
                  <a:cubicBezTo>
                    <a:pt x="27" y="72"/>
                    <a:pt x="26" y="71"/>
                    <a:pt x="26" y="71"/>
                  </a:cubicBezTo>
                  <a:cubicBezTo>
                    <a:pt x="26" y="70"/>
                    <a:pt x="26" y="69"/>
                    <a:pt x="27" y="68"/>
                  </a:cubicBezTo>
                  <a:cubicBezTo>
                    <a:pt x="51" y="48"/>
                    <a:pt x="51" y="48"/>
                    <a:pt x="51" y="48"/>
                  </a:cubicBezTo>
                  <a:cubicBezTo>
                    <a:pt x="27" y="28"/>
                    <a:pt x="27" y="28"/>
                    <a:pt x="27" y="28"/>
                  </a:cubicBezTo>
                  <a:cubicBezTo>
                    <a:pt x="26" y="27"/>
                    <a:pt x="26" y="26"/>
                    <a:pt x="26" y="25"/>
                  </a:cubicBezTo>
                  <a:cubicBezTo>
                    <a:pt x="26" y="25"/>
                    <a:pt x="27" y="24"/>
                    <a:pt x="28" y="24"/>
                  </a:cubicBezTo>
                  <a:cubicBezTo>
                    <a:pt x="44" y="24"/>
                    <a:pt x="44" y="24"/>
                    <a:pt x="44" y="24"/>
                  </a:cubicBezTo>
                  <a:cubicBezTo>
                    <a:pt x="44" y="24"/>
                    <a:pt x="45" y="24"/>
                    <a:pt x="45" y="25"/>
                  </a:cubicBezTo>
                  <a:cubicBezTo>
                    <a:pt x="69" y="47"/>
                    <a:pt x="69" y="47"/>
                    <a:pt x="69" y="47"/>
                  </a:cubicBezTo>
                  <a:cubicBezTo>
                    <a:pt x="70" y="47"/>
                    <a:pt x="70" y="47"/>
                    <a:pt x="70" y="48"/>
                  </a:cubicBezTo>
                  <a:cubicBezTo>
                    <a:pt x="70" y="49"/>
                    <a:pt x="70" y="49"/>
                    <a:pt x="69" y="50"/>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id-ID"/>
            </a:p>
          </p:txBody>
        </p:sp>
      </p:grpSp>
      <p:grpSp>
        <p:nvGrpSpPr>
          <p:cNvPr id="49" name="Group 48">
            <a:extLst>
              <a:ext uri="{FF2B5EF4-FFF2-40B4-BE49-F238E27FC236}">
                <a16:creationId xmlns:a16="http://schemas.microsoft.com/office/drawing/2014/main" id="{A6C84F58-1414-6EF2-6A10-4F06BFBA7B22}"/>
              </a:ext>
            </a:extLst>
          </p:cNvPr>
          <p:cNvGrpSpPr/>
          <p:nvPr/>
        </p:nvGrpSpPr>
        <p:grpSpPr>
          <a:xfrm>
            <a:off x="515928" y="4375922"/>
            <a:ext cx="187340" cy="188165"/>
            <a:chOff x="6924675" y="2884488"/>
            <a:chExt cx="360363" cy="361950"/>
          </a:xfrm>
        </p:grpSpPr>
        <p:sp>
          <p:nvSpPr>
            <p:cNvPr id="50" name="Rectangle 49">
              <a:extLst>
                <a:ext uri="{FF2B5EF4-FFF2-40B4-BE49-F238E27FC236}">
                  <a16:creationId xmlns:a16="http://schemas.microsoft.com/office/drawing/2014/main" id="{57AB3B30-0CB3-7D42-A2A3-186FCF0224A4}"/>
                </a:ext>
              </a:extLst>
            </p:cNvPr>
            <p:cNvSpPr/>
            <p:nvPr/>
          </p:nvSpPr>
          <p:spPr>
            <a:xfrm>
              <a:off x="6965157" y="2925762"/>
              <a:ext cx="279400" cy="279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69">
              <a:extLst>
                <a:ext uri="{FF2B5EF4-FFF2-40B4-BE49-F238E27FC236}">
                  <a16:creationId xmlns:a16="http://schemas.microsoft.com/office/drawing/2014/main" id="{83184644-FEDB-D6B4-DF01-FCBE9450AB0C}"/>
                </a:ext>
              </a:extLst>
            </p:cNvPr>
            <p:cNvSpPr>
              <a:spLocks noEditPoints="1"/>
            </p:cNvSpPr>
            <p:nvPr/>
          </p:nvSpPr>
          <p:spPr bwMode="auto">
            <a:xfrm>
              <a:off x="6924675" y="2884488"/>
              <a:ext cx="360363" cy="361950"/>
            </a:xfrm>
            <a:custGeom>
              <a:avLst/>
              <a:gdLst>
                <a:gd name="T0" fmla="*/ 94 w 96"/>
                <a:gd name="T1" fmla="*/ 0 h 96"/>
                <a:gd name="T2" fmla="*/ 2 w 96"/>
                <a:gd name="T3" fmla="*/ 0 h 96"/>
                <a:gd name="T4" fmla="*/ 0 w 96"/>
                <a:gd name="T5" fmla="*/ 2 h 96"/>
                <a:gd name="T6" fmla="*/ 0 w 96"/>
                <a:gd name="T7" fmla="*/ 94 h 96"/>
                <a:gd name="T8" fmla="*/ 2 w 96"/>
                <a:gd name="T9" fmla="*/ 96 h 96"/>
                <a:gd name="T10" fmla="*/ 94 w 96"/>
                <a:gd name="T11" fmla="*/ 96 h 96"/>
                <a:gd name="T12" fmla="*/ 96 w 96"/>
                <a:gd name="T13" fmla="*/ 94 h 96"/>
                <a:gd name="T14" fmla="*/ 96 w 96"/>
                <a:gd name="T15" fmla="*/ 2 h 96"/>
                <a:gd name="T16" fmla="*/ 94 w 96"/>
                <a:gd name="T17" fmla="*/ 0 h 96"/>
                <a:gd name="T18" fmla="*/ 69 w 96"/>
                <a:gd name="T19" fmla="*/ 50 h 96"/>
                <a:gd name="T20" fmla="*/ 45 w 96"/>
                <a:gd name="T21" fmla="*/ 72 h 96"/>
                <a:gd name="T22" fmla="*/ 44 w 96"/>
                <a:gd name="T23" fmla="*/ 72 h 96"/>
                <a:gd name="T24" fmla="*/ 28 w 96"/>
                <a:gd name="T25" fmla="*/ 72 h 96"/>
                <a:gd name="T26" fmla="*/ 26 w 96"/>
                <a:gd name="T27" fmla="*/ 71 h 96"/>
                <a:gd name="T28" fmla="*/ 27 w 96"/>
                <a:gd name="T29" fmla="*/ 68 h 96"/>
                <a:gd name="T30" fmla="*/ 51 w 96"/>
                <a:gd name="T31" fmla="*/ 48 h 96"/>
                <a:gd name="T32" fmla="*/ 27 w 96"/>
                <a:gd name="T33" fmla="*/ 28 h 96"/>
                <a:gd name="T34" fmla="*/ 26 w 96"/>
                <a:gd name="T35" fmla="*/ 25 h 96"/>
                <a:gd name="T36" fmla="*/ 28 w 96"/>
                <a:gd name="T37" fmla="*/ 24 h 96"/>
                <a:gd name="T38" fmla="*/ 44 w 96"/>
                <a:gd name="T39" fmla="*/ 24 h 96"/>
                <a:gd name="T40" fmla="*/ 45 w 96"/>
                <a:gd name="T41" fmla="*/ 25 h 96"/>
                <a:gd name="T42" fmla="*/ 69 w 96"/>
                <a:gd name="T43" fmla="*/ 47 h 96"/>
                <a:gd name="T44" fmla="*/ 70 w 96"/>
                <a:gd name="T45" fmla="*/ 48 h 96"/>
                <a:gd name="T46" fmla="*/ 69 w 96"/>
                <a:gd name="T47" fmla="*/ 5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6" h="96">
                  <a:moveTo>
                    <a:pt x="94" y="0"/>
                  </a:moveTo>
                  <a:cubicBezTo>
                    <a:pt x="2" y="0"/>
                    <a:pt x="2" y="0"/>
                    <a:pt x="2" y="0"/>
                  </a:cubicBezTo>
                  <a:cubicBezTo>
                    <a:pt x="1" y="0"/>
                    <a:pt x="0" y="1"/>
                    <a:pt x="0" y="2"/>
                  </a:cubicBezTo>
                  <a:cubicBezTo>
                    <a:pt x="0" y="94"/>
                    <a:pt x="0" y="94"/>
                    <a:pt x="0" y="94"/>
                  </a:cubicBezTo>
                  <a:cubicBezTo>
                    <a:pt x="0" y="95"/>
                    <a:pt x="1" y="96"/>
                    <a:pt x="2" y="96"/>
                  </a:cubicBezTo>
                  <a:cubicBezTo>
                    <a:pt x="94" y="96"/>
                    <a:pt x="94" y="96"/>
                    <a:pt x="94" y="96"/>
                  </a:cubicBezTo>
                  <a:cubicBezTo>
                    <a:pt x="95" y="96"/>
                    <a:pt x="96" y="95"/>
                    <a:pt x="96" y="94"/>
                  </a:cubicBezTo>
                  <a:cubicBezTo>
                    <a:pt x="96" y="2"/>
                    <a:pt x="96" y="2"/>
                    <a:pt x="96" y="2"/>
                  </a:cubicBezTo>
                  <a:cubicBezTo>
                    <a:pt x="96" y="1"/>
                    <a:pt x="95" y="0"/>
                    <a:pt x="94" y="0"/>
                  </a:cubicBezTo>
                  <a:close/>
                  <a:moveTo>
                    <a:pt x="69" y="50"/>
                  </a:moveTo>
                  <a:cubicBezTo>
                    <a:pt x="45" y="72"/>
                    <a:pt x="45" y="72"/>
                    <a:pt x="45" y="72"/>
                  </a:cubicBezTo>
                  <a:cubicBezTo>
                    <a:pt x="45" y="72"/>
                    <a:pt x="44" y="72"/>
                    <a:pt x="44" y="72"/>
                  </a:cubicBezTo>
                  <a:cubicBezTo>
                    <a:pt x="28" y="72"/>
                    <a:pt x="28" y="72"/>
                    <a:pt x="28" y="72"/>
                  </a:cubicBezTo>
                  <a:cubicBezTo>
                    <a:pt x="27" y="72"/>
                    <a:pt x="26" y="71"/>
                    <a:pt x="26" y="71"/>
                  </a:cubicBezTo>
                  <a:cubicBezTo>
                    <a:pt x="26" y="70"/>
                    <a:pt x="26" y="69"/>
                    <a:pt x="27" y="68"/>
                  </a:cubicBezTo>
                  <a:cubicBezTo>
                    <a:pt x="51" y="48"/>
                    <a:pt x="51" y="48"/>
                    <a:pt x="51" y="48"/>
                  </a:cubicBezTo>
                  <a:cubicBezTo>
                    <a:pt x="27" y="28"/>
                    <a:pt x="27" y="28"/>
                    <a:pt x="27" y="28"/>
                  </a:cubicBezTo>
                  <a:cubicBezTo>
                    <a:pt x="26" y="27"/>
                    <a:pt x="26" y="26"/>
                    <a:pt x="26" y="25"/>
                  </a:cubicBezTo>
                  <a:cubicBezTo>
                    <a:pt x="26" y="25"/>
                    <a:pt x="27" y="24"/>
                    <a:pt x="28" y="24"/>
                  </a:cubicBezTo>
                  <a:cubicBezTo>
                    <a:pt x="44" y="24"/>
                    <a:pt x="44" y="24"/>
                    <a:pt x="44" y="24"/>
                  </a:cubicBezTo>
                  <a:cubicBezTo>
                    <a:pt x="44" y="24"/>
                    <a:pt x="45" y="24"/>
                    <a:pt x="45" y="25"/>
                  </a:cubicBezTo>
                  <a:cubicBezTo>
                    <a:pt x="69" y="47"/>
                    <a:pt x="69" y="47"/>
                    <a:pt x="69" y="47"/>
                  </a:cubicBezTo>
                  <a:cubicBezTo>
                    <a:pt x="70" y="47"/>
                    <a:pt x="70" y="47"/>
                    <a:pt x="70" y="48"/>
                  </a:cubicBezTo>
                  <a:cubicBezTo>
                    <a:pt x="70" y="49"/>
                    <a:pt x="70" y="49"/>
                    <a:pt x="69" y="50"/>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id-ID"/>
            </a:p>
          </p:txBody>
        </p:sp>
      </p:grpSp>
      <p:grpSp>
        <p:nvGrpSpPr>
          <p:cNvPr id="52" name="Group 51">
            <a:extLst>
              <a:ext uri="{FF2B5EF4-FFF2-40B4-BE49-F238E27FC236}">
                <a16:creationId xmlns:a16="http://schemas.microsoft.com/office/drawing/2014/main" id="{89B54839-73AA-C89E-163D-EE28ACCAC588}"/>
              </a:ext>
            </a:extLst>
          </p:cNvPr>
          <p:cNvGrpSpPr/>
          <p:nvPr/>
        </p:nvGrpSpPr>
        <p:grpSpPr>
          <a:xfrm>
            <a:off x="515928" y="4860568"/>
            <a:ext cx="187340" cy="188165"/>
            <a:chOff x="6924675" y="2884488"/>
            <a:chExt cx="360363" cy="361950"/>
          </a:xfrm>
        </p:grpSpPr>
        <p:sp>
          <p:nvSpPr>
            <p:cNvPr id="53" name="Rectangle 52">
              <a:extLst>
                <a:ext uri="{FF2B5EF4-FFF2-40B4-BE49-F238E27FC236}">
                  <a16:creationId xmlns:a16="http://schemas.microsoft.com/office/drawing/2014/main" id="{89412473-6E69-741A-443C-A94DFD206C8B}"/>
                </a:ext>
              </a:extLst>
            </p:cNvPr>
            <p:cNvSpPr/>
            <p:nvPr/>
          </p:nvSpPr>
          <p:spPr>
            <a:xfrm>
              <a:off x="6965157" y="2925762"/>
              <a:ext cx="279400" cy="279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69">
              <a:extLst>
                <a:ext uri="{FF2B5EF4-FFF2-40B4-BE49-F238E27FC236}">
                  <a16:creationId xmlns:a16="http://schemas.microsoft.com/office/drawing/2014/main" id="{4EF6088C-C6EB-6A2A-360C-ACE0522AF17F}"/>
                </a:ext>
              </a:extLst>
            </p:cNvPr>
            <p:cNvSpPr>
              <a:spLocks noEditPoints="1"/>
            </p:cNvSpPr>
            <p:nvPr/>
          </p:nvSpPr>
          <p:spPr bwMode="auto">
            <a:xfrm>
              <a:off x="6924675" y="2884488"/>
              <a:ext cx="360363" cy="361950"/>
            </a:xfrm>
            <a:custGeom>
              <a:avLst/>
              <a:gdLst>
                <a:gd name="T0" fmla="*/ 94 w 96"/>
                <a:gd name="T1" fmla="*/ 0 h 96"/>
                <a:gd name="T2" fmla="*/ 2 w 96"/>
                <a:gd name="T3" fmla="*/ 0 h 96"/>
                <a:gd name="T4" fmla="*/ 0 w 96"/>
                <a:gd name="T5" fmla="*/ 2 h 96"/>
                <a:gd name="T6" fmla="*/ 0 w 96"/>
                <a:gd name="T7" fmla="*/ 94 h 96"/>
                <a:gd name="T8" fmla="*/ 2 w 96"/>
                <a:gd name="T9" fmla="*/ 96 h 96"/>
                <a:gd name="T10" fmla="*/ 94 w 96"/>
                <a:gd name="T11" fmla="*/ 96 h 96"/>
                <a:gd name="T12" fmla="*/ 96 w 96"/>
                <a:gd name="T13" fmla="*/ 94 h 96"/>
                <a:gd name="T14" fmla="*/ 96 w 96"/>
                <a:gd name="T15" fmla="*/ 2 h 96"/>
                <a:gd name="T16" fmla="*/ 94 w 96"/>
                <a:gd name="T17" fmla="*/ 0 h 96"/>
                <a:gd name="T18" fmla="*/ 69 w 96"/>
                <a:gd name="T19" fmla="*/ 50 h 96"/>
                <a:gd name="T20" fmla="*/ 45 w 96"/>
                <a:gd name="T21" fmla="*/ 72 h 96"/>
                <a:gd name="T22" fmla="*/ 44 w 96"/>
                <a:gd name="T23" fmla="*/ 72 h 96"/>
                <a:gd name="T24" fmla="*/ 28 w 96"/>
                <a:gd name="T25" fmla="*/ 72 h 96"/>
                <a:gd name="T26" fmla="*/ 26 w 96"/>
                <a:gd name="T27" fmla="*/ 71 h 96"/>
                <a:gd name="T28" fmla="*/ 27 w 96"/>
                <a:gd name="T29" fmla="*/ 68 h 96"/>
                <a:gd name="T30" fmla="*/ 51 w 96"/>
                <a:gd name="T31" fmla="*/ 48 h 96"/>
                <a:gd name="T32" fmla="*/ 27 w 96"/>
                <a:gd name="T33" fmla="*/ 28 h 96"/>
                <a:gd name="T34" fmla="*/ 26 w 96"/>
                <a:gd name="T35" fmla="*/ 25 h 96"/>
                <a:gd name="T36" fmla="*/ 28 w 96"/>
                <a:gd name="T37" fmla="*/ 24 h 96"/>
                <a:gd name="T38" fmla="*/ 44 w 96"/>
                <a:gd name="T39" fmla="*/ 24 h 96"/>
                <a:gd name="T40" fmla="*/ 45 w 96"/>
                <a:gd name="T41" fmla="*/ 25 h 96"/>
                <a:gd name="T42" fmla="*/ 69 w 96"/>
                <a:gd name="T43" fmla="*/ 47 h 96"/>
                <a:gd name="T44" fmla="*/ 70 w 96"/>
                <a:gd name="T45" fmla="*/ 48 h 96"/>
                <a:gd name="T46" fmla="*/ 69 w 96"/>
                <a:gd name="T47" fmla="*/ 5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6" h="96">
                  <a:moveTo>
                    <a:pt x="94" y="0"/>
                  </a:moveTo>
                  <a:cubicBezTo>
                    <a:pt x="2" y="0"/>
                    <a:pt x="2" y="0"/>
                    <a:pt x="2" y="0"/>
                  </a:cubicBezTo>
                  <a:cubicBezTo>
                    <a:pt x="1" y="0"/>
                    <a:pt x="0" y="1"/>
                    <a:pt x="0" y="2"/>
                  </a:cubicBezTo>
                  <a:cubicBezTo>
                    <a:pt x="0" y="94"/>
                    <a:pt x="0" y="94"/>
                    <a:pt x="0" y="94"/>
                  </a:cubicBezTo>
                  <a:cubicBezTo>
                    <a:pt x="0" y="95"/>
                    <a:pt x="1" y="96"/>
                    <a:pt x="2" y="96"/>
                  </a:cubicBezTo>
                  <a:cubicBezTo>
                    <a:pt x="94" y="96"/>
                    <a:pt x="94" y="96"/>
                    <a:pt x="94" y="96"/>
                  </a:cubicBezTo>
                  <a:cubicBezTo>
                    <a:pt x="95" y="96"/>
                    <a:pt x="96" y="95"/>
                    <a:pt x="96" y="94"/>
                  </a:cubicBezTo>
                  <a:cubicBezTo>
                    <a:pt x="96" y="2"/>
                    <a:pt x="96" y="2"/>
                    <a:pt x="96" y="2"/>
                  </a:cubicBezTo>
                  <a:cubicBezTo>
                    <a:pt x="96" y="1"/>
                    <a:pt x="95" y="0"/>
                    <a:pt x="94" y="0"/>
                  </a:cubicBezTo>
                  <a:close/>
                  <a:moveTo>
                    <a:pt x="69" y="50"/>
                  </a:moveTo>
                  <a:cubicBezTo>
                    <a:pt x="45" y="72"/>
                    <a:pt x="45" y="72"/>
                    <a:pt x="45" y="72"/>
                  </a:cubicBezTo>
                  <a:cubicBezTo>
                    <a:pt x="45" y="72"/>
                    <a:pt x="44" y="72"/>
                    <a:pt x="44" y="72"/>
                  </a:cubicBezTo>
                  <a:cubicBezTo>
                    <a:pt x="28" y="72"/>
                    <a:pt x="28" y="72"/>
                    <a:pt x="28" y="72"/>
                  </a:cubicBezTo>
                  <a:cubicBezTo>
                    <a:pt x="27" y="72"/>
                    <a:pt x="26" y="71"/>
                    <a:pt x="26" y="71"/>
                  </a:cubicBezTo>
                  <a:cubicBezTo>
                    <a:pt x="26" y="70"/>
                    <a:pt x="26" y="69"/>
                    <a:pt x="27" y="68"/>
                  </a:cubicBezTo>
                  <a:cubicBezTo>
                    <a:pt x="51" y="48"/>
                    <a:pt x="51" y="48"/>
                    <a:pt x="51" y="48"/>
                  </a:cubicBezTo>
                  <a:cubicBezTo>
                    <a:pt x="27" y="28"/>
                    <a:pt x="27" y="28"/>
                    <a:pt x="27" y="28"/>
                  </a:cubicBezTo>
                  <a:cubicBezTo>
                    <a:pt x="26" y="27"/>
                    <a:pt x="26" y="26"/>
                    <a:pt x="26" y="25"/>
                  </a:cubicBezTo>
                  <a:cubicBezTo>
                    <a:pt x="26" y="25"/>
                    <a:pt x="27" y="24"/>
                    <a:pt x="28" y="24"/>
                  </a:cubicBezTo>
                  <a:cubicBezTo>
                    <a:pt x="44" y="24"/>
                    <a:pt x="44" y="24"/>
                    <a:pt x="44" y="24"/>
                  </a:cubicBezTo>
                  <a:cubicBezTo>
                    <a:pt x="44" y="24"/>
                    <a:pt x="45" y="24"/>
                    <a:pt x="45" y="25"/>
                  </a:cubicBezTo>
                  <a:cubicBezTo>
                    <a:pt x="69" y="47"/>
                    <a:pt x="69" y="47"/>
                    <a:pt x="69" y="47"/>
                  </a:cubicBezTo>
                  <a:cubicBezTo>
                    <a:pt x="70" y="47"/>
                    <a:pt x="70" y="47"/>
                    <a:pt x="70" y="48"/>
                  </a:cubicBezTo>
                  <a:cubicBezTo>
                    <a:pt x="70" y="49"/>
                    <a:pt x="70" y="49"/>
                    <a:pt x="69" y="50"/>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id-ID"/>
            </a:p>
          </p:txBody>
        </p:sp>
      </p:grpSp>
      <p:graphicFrame>
        <p:nvGraphicFramePr>
          <p:cNvPr id="56" name="Table 2">
            <a:extLst>
              <a:ext uri="{FF2B5EF4-FFF2-40B4-BE49-F238E27FC236}">
                <a16:creationId xmlns:a16="http://schemas.microsoft.com/office/drawing/2014/main" id="{A69F39DF-D5CD-BECE-A4E3-C1F87B64634F}"/>
              </a:ext>
            </a:extLst>
          </p:cNvPr>
          <p:cNvGraphicFramePr>
            <a:graphicFrameLocks noGrp="1"/>
          </p:cNvGraphicFramePr>
          <p:nvPr>
            <p:extLst>
              <p:ext uri="{D42A27DB-BD31-4B8C-83A1-F6EECF244321}">
                <p14:modId xmlns:p14="http://schemas.microsoft.com/office/powerpoint/2010/main" val="44302506"/>
              </p:ext>
            </p:extLst>
          </p:nvPr>
        </p:nvGraphicFramePr>
        <p:xfrm>
          <a:off x="1414463" y="6172200"/>
          <a:ext cx="9772650" cy="352960"/>
        </p:xfrm>
        <a:graphic>
          <a:graphicData uri="http://schemas.openxmlformats.org/drawingml/2006/table">
            <a:tbl>
              <a:tblPr firstRow="1" bandRow="1">
                <a:effectLst/>
                <a:tableStyleId>{073A0DAA-6AF3-43AB-8588-CEC1D06C72B9}</a:tableStyleId>
              </a:tblPr>
              <a:tblGrid>
                <a:gridCol w="1628775">
                  <a:extLst>
                    <a:ext uri="{9D8B030D-6E8A-4147-A177-3AD203B41FA5}">
                      <a16:colId xmlns:a16="http://schemas.microsoft.com/office/drawing/2014/main" val="61347438"/>
                    </a:ext>
                  </a:extLst>
                </a:gridCol>
                <a:gridCol w="1628775">
                  <a:extLst>
                    <a:ext uri="{9D8B030D-6E8A-4147-A177-3AD203B41FA5}">
                      <a16:colId xmlns:a16="http://schemas.microsoft.com/office/drawing/2014/main" val="3353961594"/>
                    </a:ext>
                  </a:extLst>
                </a:gridCol>
                <a:gridCol w="1628775">
                  <a:extLst>
                    <a:ext uri="{9D8B030D-6E8A-4147-A177-3AD203B41FA5}">
                      <a16:colId xmlns:a16="http://schemas.microsoft.com/office/drawing/2014/main" val="4230227703"/>
                    </a:ext>
                  </a:extLst>
                </a:gridCol>
                <a:gridCol w="1628775">
                  <a:extLst>
                    <a:ext uri="{9D8B030D-6E8A-4147-A177-3AD203B41FA5}">
                      <a16:colId xmlns:a16="http://schemas.microsoft.com/office/drawing/2014/main" val="3446201109"/>
                    </a:ext>
                  </a:extLst>
                </a:gridCol>
                <a:gridCol w="1628775">
                  <a:extLst>
                    <a:ext uri="{9D8B030D-6E8A-4147-A177-3AD203B41FA5}">
                      <a16:colId xmlns:a16="http://schemas.microsoft.com/office/drawing/2014/main" val="3624207305"/>
                    </a:ext>
                  </a:extLst>
                </a:gridCol>
                <a:gridCol w="1628775">
                  <a:extLst>
                    <a:ext uri="{9D8B030D-6E8A-4147-A177-3AD203B41FA5}">
                      <a16:colId xmlns:a16="http://schemas.microsoft.com/office/drawing/2014/main" val="2933868988"/>
                    </a:ext>
                  </a:extLst>
                </a:gridCol>
              </a:tblGrid>
              <a:tr h="35296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mj-lt"/>
                          <a:cs typeface="Calibri" panose="020F0502020204030204" pitchFamily="34" charset="0"/>
                        </a:rPr>
                        <a:t>Business Objectives</a:t>
                      </a:r>
                    </a:p>
                  </a:txBody>
                  <a:tcPr marL="0" marR="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000" dirty="0">
                          <a:solidFill>
                            <a:schemeClr val="tx1"/>
                          </a:solidFill>
                          <a:latin typeface="+mj-lt"/>
                          <a:cs typeface="Calibri" panose="020F0502020204030204" pitchFamily="34" charset="0"/>
                        </a:rPr>
                        <a:t>Marketing Priorities</a:t>
                      </a:r>
                    </a:p>
                  </a:txBody>
                  <a:tcPr marL="0" marR="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000" dirty="0">
                          <a:solidFill>
                            <a:schemeClr val="bg1"/>
                          </a:solidFill>
                          <a:latin typeface="+mj-lt"/>
                          <a:cs typeface="Calibri" panose="020F0502020204030204" pitchFamily="34" charset="0"/>
                        </a:rPr>
                        <a:t>Marketing Goals</a:t>
                      </a:r>
                    </a:p>
                  </a:txBody>
                  <a:tcPr marL="0" marR="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r>
                        <a:rPr lang="en-US" sz="1000" dirty="0">
                          <a:solidFill>
                            <a:schemeClr val="tx1"/>
                          </a:solidFill>
                          <a:latin typeface="+mj-lt"/>
                          <a:cs typeface="Calibri" panose="020F0502020204030204" pitchFamily="34" charset="0"/>
                        </a:rPr>
                        <a:t>Marketing Strategy</a:t>
                      </a:r>
                    </a:p>
                  </a:txBody>
                  <a:tcPr marL="0" marR="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000" dirty="0">
                          <a:solidFill>
                            <a:schemeClr val="tx1"/>
                          </a:solidFill>
                          <a:latin typeface="+mj-lt"/>
                          <a:cs typeface="Calibri" panose="020F0502020204030204" pitchFamily="34" charset="0"/>
                        </a:rPr>
                        <a:t>Execution</a:t>
                      </a:r>
                    </a:p>
                  </a:txBody>
                  <a:tcPr marL="0" marR="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000" dirty="0">
                          <a:solidFill>
                            <a:schemeClr val="tx1"/>
                          </a:solidFill>
                          <a:latin typeface="+mj-lt"/>
                          <a:cs typeface="Calibri" panose="020F0502020204030204" pitchFamily="34" charset="0"/>
                        </a:rPr>
                        <a:t>Operationalizing</a:t>
                      </a:r>
                    </a:p>
                  </a:txBody>
                  <a:tcPr marL="0" marR="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238023345"/>
                  </a:ext>
                </a:extLst>
              </a:tr>
            </a:tbl>
          </a:graphicData>
        </a:graphic>
      </p:graphicFrame>
      <p:pic>
        <p:nvPicPr>
          <p:cNvPr id="4" name="Picture 3">
            <a:extLst>
              <a:ext uri="{FF2B5EF4-FFF2-40B4-BE49-F238E27FC236}">
                <a16:creationId xmlns:a16="http://schemas.microsoft.com/office/drawing/2014/main" id="{679EA252-9109-AAEC-FBA1-E7826FEBA1FB}"/>
              </a:ext>
            </a:extLst>
          </p:cNvPr>
          <p:cNvPicPr>
            <a:picLocks noChangeAspect="1"/>
          </p:cNvPicPr>
          <p:nvPr/>
        </p:nvPicPr>
        <p:blipFill>
          <a:blip r:embed="rId5"/>
          <a:stretch>
            <a:fillRect/>
          </a:stretch>
        </p:blipFill>
        <p:spPr>
          <a:xfrm>
            <a:off x="4729432" y="1690172"/>
            <a:ext cx="4076978" cy="2277374"/>
          </a:xfrm>
          <a:prstGeom prst="rect">
            <a:avLst/>
          </a:prstGeom>
        </p:spPr>
      </p:pic>
    </p:spTree>
    <p:extLst>
      <p:ext uri="{BB962C8B-B14F-4D97-AF65-F5344CB8AC3E}">
        <p14:creationId xmlns:p14="http://schemas.microsoft.com/office/powerpoint/2010/main" val="27731445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D062E75-F0A6-B7B7-D7A6-32C9364B905F}"/>
              </a:ext>
            </a:extLst>
          </p:cNvPr>
          <p:cNvSpPr>
            <a:spLocks noGrp="1"/>
          </p:cNvSpPr>
          <p:nvPr>
            <p:ph type="title"/>
          </p:nvPr>
        </p:nvSpPr>
        <p:spPr/>
        <p:txBody>
          <a:bodyPr>
            <a:normAutofit/>
          </a:bodyPr>
          <a:lstStyle/>
          <a:p>
            <a:r>
              <a:rPr lang="en-US" dirty="0"/>
              <a:t>Assess the current state marketing organizational design for gaps </a:t>
            </a:r>
            <a:br>
              <a:rPr lang="en-US" dirty="0"/>
            </a:br>
            <a:r>
              <a:rPr lang="en-US" dirty="0"/>
              <a:t>and opportunities </a:t>
            </a:r>
          </a:p>
        </p:txBody>
      </p:sp>
      <p:grpSp>
        <p:nvGrpSpPr>
          <p:cNvPr id="29" name="Group 28">
            <a:extLst>
              <a:ext uri="{FF2B5EF4-FFF2-40B4-BE49-F238E27FC236}">
                <a16:creationId xmlns:a16="http://schemas.microsoft.com/office/drawing/2014/main" id="{01D1C092-131E-83D2-7B18-55DA85B02479}"/>
              </a:ext>
            </a:extLst>
          </p:cNvPr>
          <p:cNvGrpSpPr/>
          <p:nvPr/>
        </p:nvGrpSpPr>
        <p:grpSpPr>
          <a:xfrm>
            <a:off x="0" y="1287540"/>
            <a:ext cx="3701923" cy="4884659"/>
            <a:chOff x="0" y="1665700"/>
            <a:chExt cx="3701923" cy="4884659"/>
          </a:xfrm>
        </p:grpSpPr>
        <p:sp>
          <p:nvSpPr>
            <p:cNvPr id="6" name="Rectangle 5">
              <a:extLst>
                <a:ext uri="{FF2B5EF4-FFF2-40B4-BE49-F238E27FC236}">
                  <a16:creationId xmlns:a16="http://schemas.microsoft.com/office/drawing/2014/main" id="{DD12E655-A3C7-E7F1-932E-E2A91949A960}"/>
                </a:ext>
              </a:extLst>
            </p:cNvPr>
            <p:cNvSpPr/>
            <p:nvPr/>
          </p:nvSpPr>
          <p:spPr bwMode="auto">
            <a:xfrm>
              <a:off x="0" y="1665700"/>
              <a:ext cx="3701923" cy="849132"/>
            </a:xfrm>
            <a:prstGeom prst="rect">
              <a:avLst/>
            </a:prstGeom>
            <a:solidFill>
              <a:schemeClr val="tx1"/>
            </a:solidFill>
            <a:ln>
              <a:noFill/>
            </a:ln>
            <a:effectLst>
              <a:outerShdw blurRad="76200" dist="50800" dir="5400000" algn="tl" rotWithShape="0">
                <a:srgbClr val="4C4845">
                  <a:alpha val="4000"/>
                </a:srgbClr>
              </a:outerShdw>
            </a:effectLst>
          </p:spPr>
          <p:txBody>
            <a:bodyPr rot="0" spcFirstLastPara="0" vertOverflow="overflow" horzOverflow="overflow" vert="horz" wrap="square" lIns="612000" tIns="144000" rIns="182880" bIns="144000" numCol="1" spcCol="0" rtlCol="0" fromWordArt="0" anchor="ctr" anchorCtr="0" forceAA="0" compatLnSpc="1">
              <a:prstTxWarp prst="textNoShape">
                <a:avLst/>
              </a:prstTxWarp>
              <a:noAutofit/>
            </a:bodyPr>
            <a:lstStyle/>
            <a:p>
              <a:pPr marL="0" marR="0" lvl="0" indent="0" defTabSz="228600" eaLnBrk="1" fontAlgn="auto" latinLnBrk="0" hangingPunct="1">
                <a:lnSpc>
                  <a:spcPct val="100000"/>
                </a:lnSpc>
                <a:spcBef>
                  <a:spcPts val="0"/>
                </a:spcBef>
                <a:spcAft>
                  <a:spcPts val="0"/>
                </a:spcAft>
                <a:buClrTx/>
                <a:buSzTx/>
                <a:buFontTx/>
                <a:buNone/>
                <a:tabLst>
                  <a:tab pos="182880" algn="l"/>
                  <a:tab pos="365760" algn="l"/>
                  <a:tab pos="548640" algn="l"/>
                  <a:tab pos="731520" algn="l"/>
                  <a:tab pos="914400" algn="l"/>
                  <a:tab pos="1097280" algn="l"/>
                  <a:tab pos="1280160" algn="l"/>
                  <a:tab pos="1463040" algn="l"/>
                  <a:tab pos="1645920" algn="l"/>
                  <a:tab pos="1828800" algn="l"/>
                  <a:tab pos="2011680" algn="l"/>
                  <a:tab pos="2194560" algn="l"/>
                  <a:tab pos="2377440" algn="l"/>
                  <a:tab pos="2560320" algn="l"/>
                  <a:tab pos="2743200" algn="l"/>
                </a:tabLst>
                <a:defRPr/>
              </a:pPr>
              <a:r>
                <a:rPr kumimoji="0" lang="en-US" sz="2000" b="1" i="0" u="none" strike="noStrike" kern="1200" cap="none" spc="0" normalizeH="0" baseline="0" noProof="0" dirty="0">
                  <a:ln>
                    <a:noFill/>
                  </a:ln>
                  <a:solidFill>
                    <a:schemeClr val="accent4"/>
                  </a:solidFill>
                  <a:effectLst/>
                  <a:uLnTx/>
                  <a:uFillTx/>
                  <a:latin typeface="+mj-lt"/>
                  <a:ea typeface="+mn-ea"/>
                  <a:cs typeface="+mn-cs"/>
                </a:rPr>
                <a:t>Example Assessment:</a:t>
              </a:r>
            </a:p>
          </p:txBody>
        </p:sp>
        <p:sp>
          <p:nvSpPr>
            <p:cNvPr id="2" name="Rectangle 1">
              <a:extLst>
                <a:ext uri="{FF2B5EF4-FFF2-40B4-BE49-F238E27FC236}">
                  <a16:creationId xmlns:a16="http://schemas.microsoft.com/office/drawing/2014/main" id="{477DA2FE-D639-F027-21A0-A41A86823644}"/>
                </a:ext>
              </a:extLst>
            </p:cNvPr>
            <p:cNvSpPr/>
            <p:nvPr/>
          </p:nvSpPr>
          <p:spPr bwMode="auto">
            <a:xfrm>
              <a:off x="0" y="2514830"/>
              <a:ext cx="3701923" cy="4035529"/>
            </a:xfrm>
            <a:prstGeom prst="rect">
              <a:avLst/>
            </a:prstGeom>
            <a:solidFill>
              <a:schemeClr val="bg1">
                <a:lumMod val="95000"/>
              </a:schemeClr>
            </a:solidFill>
            <a:ln>
              <a:noFill/>
            </a:ln>
            <a:effectLst>
              <a:outerShdw blurRad="76200" dist="50800" dir="5400000" algn="tl" rotWithShape="0">
                <a:srgbClr val="4C4845">
                  <a:alpha val="4000"/>
                </a:srgbClr>
              </a:outerShdw>
            </a:effectLst>
          </p:spPr>
          <p:txBody>
            <a:bodyPr rot="0" spcFirstLastPara="0" vertOverflow="overflow" horzOverflow="overflow" vert="horz" wrap="square" lIns="612000" tIns="216000" rIns="182880" bIns="144000" numCol="1" spcCol="0" rtlCol="0" fromWordArt="0" anchor="t" anchorCtr="0" forceAA="0" compatLnSpc="1">
              <a:prstTxWarp prst="textNoShape">
                <a:avLst/>
              </a:prstTxWarp>
              <a:noAutofit/>
            </a:bodyPr>
            <a:lstStyle/>
            <a:p>
              <a:pPr marR="0" lvl="0" defTabSz="228600" eaLnBrk="1" fontAlgn="auto" latinLnBrk="0" hangingPunct="1">
                <a:lnSpc>
                  <a:spcPct val="100000"/>
                </a:lnSpc>
                <a:spcBef>
                  <a:spcPts val="0"/>
                </a:spcBef>
                <a:spcAft>
                  <a:spcPts val="0"/>
                </a:spcAft>
                <a:buClrTx/>
                <a:buSzTx/>
                <a:tabLst>
                  <a:tab pos="182880" algn="l"/>
                  <a:tab pos="365760" algn="l"/>
                  <a:tab pos="548640" algn="l"/>
                  <a:tab pos="731520" algn="l"/>
                  <a:tab pos="914400" algn="l"/>
                  <a:tab pos="1097280" algn="l"/>
                  <a:tab pos="1280160" algn="l"/>
                  <a:tab pos="1463040" algn="l"/>
                  <a:tab pos="1645920" algn="l"/>
                  <a:tab pos="1828800" algn="l"/>
                  <a:tab pos="2011680" algn="l"/>
                  <a:tab pos="2194560" algn="l"/>
                  <a:tab pos="2377440" algn="l"/>
                  <a:tab pos="2560320" algn="l"/>
                  <a:tab pos="2743200" algn="l"/>
                </a:tabLst>
                <a:defRPr/>
              </a:pPr>
              <a:r>
                <a:rPr kumimoji="0" lang="en-US" sz="1400" i="0" u="none" strike="noStrike" kern="1200" cap="none" spc="0" normalizeH="0" baseline="0" noProof="0" dirty="0">
                  <a:ln>
                    <a:noFill/>
                  </a:ln>
                  <a:effectLst/>
                  <a:uLnTx/>
                  <a:uFillTx/>
                  <a:latin typeface="+mj-lt"/>
                  <a:ea typeface="+mn-ea"/>
                  <a:cs typeface="+mn-cs"/>
                </a:rPr>
                <a:t>Without an experienced, centralized leader to define top priorities and goals and execute a clear strategy, teams have confusion around roles and responsibilities, massive role corruption issues, and often have duplicative, missed work assignments or projects that are abandoned midstream. Most past successes can be attributed to staff who have gone above and beyond to patch these issues with overexertion and temporary fixes—staff burnout and attrition in Corporate and Campaigns is a risk at present.</a:t>
              </a:r>
            </a:p>
          </p:txBody>
        </p:sp>
      </p:grpSp>
      <p:grpSp>
        <p:nvGrpSpPr>
          <p:cNvPr id="22" name="Group 21">
            <a:extLst>
              <a:ext uri="{FF2B5EF4-FFF2-40B4-BE49-F238E27FC236}">
                <a16:creationId xmlns:a16="http://schemas.microsoft.com/office/drawing/2014/main" id="{5D0BB784-D363-1C62-1AF1-593D2F80D3B2}"/>
              </a:ext>
            </a:extLst>
          </p:cNvPr>
          <p:cNvGrpSpPr/>
          <p:nvPr/>
        </p:nvGrpSpPr>
        <p:grpSpPr>
          <a:xfrm>
            <a:off x="3901340" y="1287541"/>
            <a:ext cx="5082959" cy="3006163"/>
            <a:chOff x="3914592" y="1287541"/>
            <a:chExt cx="5713251" cy="3378930"/>
          </a:xfrm>
        </p:grpSpPr>
        <p:pic>
          <p:nvPicPr>
            <p:cNvPr id="10" name="Picture 9">
              <a:extLst>
                <a:ext uri="{FF2B5EF4-FFF2-40B4-BE49-F238E27FC236}">
                  <a16:creationId xmlns:a16="http://schemas.microsoft.com/office/drawing/2014/main" id="{E1BB3CBD-AFBC-FC32-19C5-64F4FD19D55D}"/>
                </a:ext>
              </a:extLst>
            </p:cNvPr>
            <p:cNvPicPr>
              <a:picLocks noChangeAspect="1"/>
            </p:cNvPicPr>
            <p:nvPr/>
          </p:nvPicPr>
          <p:blipFill>
            <a:blip r:embed="rId2"/>
            <a:stretch>
              <a:fillRect/>
            </a:stretch>
          </p:blipFill>
          <p:spPr>
            <a:xfrm>
              <a:off x="3914592" y="1287541"/>
              <a:ext cx="5713251" cy="3378930"/>
            </a:xfrm>
            <a:prstGeom prst="rect">
              <a:avLst/>
            </a:prstGeom>
          </p:spPr>
        </p:pic>
        <p:sp>
          <p:nvSpPr>
            <p:cNvPr id="11" name="Rectangle 10">
              <a:extLst>
                <a:ext uri="{FF2B5EF4-FFF2-40B4-BE49-F238E27FC236}">
                  <a16:creationId xmlns:a16="http://schemas.microsoft.com/office/drawing/2014/main" id="{18B8C90B-C855-3B1F-1D46-8EC0894D1D21}"/>
                </a:ext>
              </a:extLst>
            </p:cNvPr>
            <p:cNvSpPr/>
            <p:nvPr/>
          </p:nvSpPr>
          <p:spPr>
            <a:xfrm>
              <a:off x="4566969" y="1477975"/>
              <a:ext cx="4401905" cy="27017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8" name="TextBox 17">
              <a:extLst>
                <a:ext uri="{FF2B5EF4-FFF2-40B4-BE49-F238E27FC236}">
                  <a16:creationId xmlns:a16="http://schemas.microsoft.com/office/drawing/2014/main" id="{B6930060-0101-8D67-27A6-B75EF20FE06A}"/>
                </a:ext>
              </a:extLst>
            </p:cNvPr>
            <p:cNvSpPr txBox="1"/>
            <p:nvPr/>
          </p:nvSpPr>
          <p:spPr>
            <a:xfrm>
              <a:off x="4686316" y="1634462"/>
              <a:ext cx="4163208" cy="2319391"/>
            </a:xfrm>
            <a:prstGeom prst="rect">
              <a:avLst/>
            </a:prstGeom>
            <a:noFill/>
          </p:spPr>
          <p:txBody>
            <a:bodyPr wrap="square">
              <a:spAutoFit/>
            </a:bodyPr>
            <a:lstStyle/>
            <a:p>
              <a:pPr marL="0" marR="0" lvl="0" indent="0" algn="l" defTabSz="914400" rtl="0" eaLnBrk="1" fontAlgn="auto" latinLnBrk="0" hangingPunct="1">
                <a:lnSpc>
                  <a:spcPct val="125000"/>
                </a:lnSpc>
                <a:spcBef>
                  <a:spcPts val="0"/>
                </a:spcBef>
                <a:spcAft>
                  <a:spcPts val="0"/>
                </a:spcAft>
                <a:buClrTx/>
                <a:buSzTx/>
                <a:buFont typeface="Arial" panose="020B0604020202020204" pitchFamily="34" charset="0"/>
                <a:buNone/>
                <a:tabLst/>
                <a:defRPr/>
              </a:pPr>
              <a:r>
                <a:rPr kumimoji="0" lang="en-US" sz="700" b="1" i="0" u="none" strike="noStrike" kern="1200" cap="none" spc="0" normalizeH="0" baseline="0" noProof="0" dirty="0">
                  <a:ln>
                    <a:noFill/>
                  </a:ln>
                  <a:solidFill>
                    <a:srgbClr val="071E31"/>
                  </a:solidFill>
                  <a:effectLst/>
                  <a:uLnTx/>
                  <a:uFillTx/>
                  <a:latin typeface="AvenirNext LT Pro Bold"/>
                  <a:ea typeface="Roboto"/>
                  <a:cs typeface="Calibri" panose="020F0502020204030204" pitchFamily="34" charset="0"/>
                  <a:sym typeface="Roboto"/>
                </a:rPr>
                <a:t>Strengths</a:t>
              </a:r>
            </a:p>
            <a:p>
              <a:pPr marL="135450" indent="-135450">
                <a:lnSpc>
                  <a:spcPct val="125000"/>
                </a:lnSpc>
                <a:buFont typeface="Arial" panose="020B0604020202020204" pitchFamily="34" charset="0"/>
                <a:buChar char="•"/>
                <a:defRPr/>
              </a:pPr>
              <a:r>
                <a:rPr lang="en-US" sz="600" dirty="0">
                  <a:latin typeface="+mj-lt"/>
                  <a:ea typeface="Roboto"/>
                  <a:cs typeface="Calibri" panose="020F0502020204030204" pitchFamily="34" charset="0"/>
                  <a:sym typeface="Roboto"/>
                </a:rPr>
                <a:t>At the middle management and staff level Veritas has a strong bench of committed performers</a:t>
              </a:r>
            </a:p>
            <a:p>
              <a:pPr marL="135450" indent="-135450">
                <a:lnSpc>
                  <a:spcPct val="125000"/>
                </a:lnSpc>
                <a:buFont typeface="Arial" panose="020B0604020202020204" pitchFamily="34" charset="0"/>
                <a:buChar char="•"/>
                <a:defRPr/>
              </a:pPr>
              <a:r>
                <a:rPr lang="en-US" sz="600" dirty="0">
                  <a:latin typeface="+mj-lt"/>
                  <a:ea typeface="Roboto"/>
                  <a:cs typeface="Calibri" panose="020F0502020204030204" pitchFamily="34" charset="0"/>
                  <a:sym typeface="Roboto"/>
                </a:rPr>
                <a:t>The key functional areas needed to develop an Enterprise-caliber marketing operation exist</a:t>
              </a:r>
            </a:p>
            <a:p>
              <a:pPr marL="171450" marR="0" lvl="0" indent="-171450" algn="l" defTabSz="914400" rtl="0" eaLnBrk="1" fontAlgn="auto" latinLnBrk="0" hangingPunct="1">
                <a:lnSpc>
                  <a:spcPct val="125000"/>
                </a:lnSpc>
                <a:spcBef>
                  <a:spcPts val="0"/>
                </a:spcBef>
                <a:spcAft>
                  <a:spcPts val="0"/>
                </a:spcAft>
                <a:buClrTx/>
                <a:buSzTx/>
                <a:buFont typeface="Arial" panose="020B0604020202020204" pitchFamily="34" charset="0"/>
                <a:buChar char="•"/>
                <a:tabLst/>
                <a:defRPr/>
              </a:pPr>
              <a:endParaRPr kumimoji="0" lang="en-US" sz="600" b="1" i="0" u="none" strike="noStrike" kern="1200" cap="none" spc="0" normalizeH="0" baseline="0" noProof="0" dirty="0">
                <a:ln>
                  <a:noFill/>
                </a:ln>
                <a:solidFill>
                  <a:srgbClr val="E7E6E6">
                    <a:lumMod val="50000"/>
                  </a:srgbClr>
                </a:solidFill>
                <a:effectLst/>
                <a:uLnTx/>
                <a:uFillTx/>
                <a:latin typeface="AvenirNext LT Pro Bold"/>
                <a:ea typeface="Roboto"/>
                <a:cs typeface="Calibri" panose="020F0502020204030204" pitchFamily="34" charset="0"/>
                <a:sym typeface="Roboto"/>
              </a:endParaRPr>
            </a:p>
            <a:p>
              <a:pPr marL="0" marR="0" lvl="0" indent="0" algn="l" defTabSz="914400" rtl="0" eaLnBrk="1" fontAlgn="auto" latinLnBrk="0" hangingPunct="1">
                <a:lnSpc>
                  <a:spcPct val="125000"/>
                </a:lnSpc>
                <a:spcBef>
                  <a:spcPts val="0"/>
                </a:spcBef>
                <a:spcAft>
                  <a:spcPts val="0"/>
                </a:spcAft>
                <a:buClrTx/>
                <a:buSzTx/>
                <a:buFont typeface="Arial" panose="020B0604020202020204" pitchFamily="34" charset="0"/>
                <a:buNone/>
                <a:tabLst/>
                <a:defRPr/>
              </a:pPr>
              <a:r>
                <a:rPr kumimoji="0" lang="en-US" sz="600" b="1" i="0" u="none" strike="noStrike" kern="1200" cap="none" spc="0" normalizeH="0" baseline="0" noProof="0" dirty="0">
                  <a:ln>
                    <a:noFill/>
                  </a:ln>
                  <a:solidFill>
                    <a:srgbClr val="071E31"/>
                  </a:solidFill>
                  <a:effectLst/>
                  <a:uLnTx/>
                  <a:uFillTx/>
                  <a:latin typeface="AvenirNext LT Pro Bold"/>
                  <a:ea typeface="Roboto"/>
                  <a:cs typeface="Calibri" panose="020F0502020204030204" pitchFamily="34" charset="0"/>
                  <a:sym typeface="Roboto"/>
                </a:rPr>
                <a:t>Opportunities</a:t>
              </a:r>
            </a:p>
            <a:p>
              <a:pPr marL="135450" indent="-135450">
                <a:lnSpc>
                  <a:spcPct val="125000"/>
                </a:lnSpc>
                <a:buFont typeface="Arial" panose="020B0604020202020204" pitchFamily="34" charset="0"/>
                <a:buChar char="•"/>
                <a:defRPr/>
              </a:pPr>
              <a:r>
                <a:rPr lang="en-US" sz="600" dirty="0">
                  <a:latin typeface="+mj-lt"/>
                  <a:ea typeface="Roboto"/>
                  <a:cs typeface="Calibri" panose="020F0502020204030204" pitchFamily="34" charset="0"/>
                  <a:sym typeface="Roboto"/>
                </a:rPr>
                <a:t>The current structure encourages role corruption and discourages accountability. For example, Solutions marketing updating website pages and Corporate marketing developing campaigns collateral</a:t>
              </a:r>
            </a:p>
            <a:p>
              <a:pPr marL="135450" indent="-135450">
                <a:lnSpc>
                  <a:spcPct val="125000"/>
                </a:lnSpc>
                <a:buFont typeface="Arial" panose="020B0604020202020204" pitchFamily="34" charset="0"/>
                <a:buChar char="•"/>
                <a:defRPr/>
              </a:pPr>
              <a:r>
                <a:rPr lang="en-US" sz="600" dirty="0">
                  <a:latin typeface="+mj-lt"/>
                  <a:ea typeface="Roboto"/>
                  <a:cs typeface="Calibri" panose="020F0502020204030204" pitchFamily="34" charset="0"/>
                  <a:sym typeface="Roboto"/>
                </a:rPr>
                <a:t>There is not a clear hierarchy with Solutions falling under CPO budget authority and Marketing contained within “Sales Enablement”</a:t>
              </a:r>
            </a:p>
            <a:p>
              <a:pPr marL="135450" indent="-135450">
                <a:lnSpc>
                  <a:spcPct val="125000"/>
                </a:lnSpc>
                <a:buFont typeface="Arial" panose="020B0604020202020204" pitchFamily="34" charset="0"/>
                <a:buChar char="•"/>
                <a:defRPr/>
              </a:pPr>
              <a:r>
                <a:rPr lang="en-US" sz="600" dirty="0">
                  <a:latin typeface="+mj-lt"/>
                  <a:ea typeface="Roboto"/>
                  <a:cs typeface="Calibri" panose="020F0502020204030204" pitchFamily="34" charset="0"/>
                  <a:sym typeface="Roboto"/>
                </a:rPr>
                <a:t>There is duplication of efforts because managers do not organize efficiently</a:t>
              </a:r>
            </a:p>
            <a:p>
              <a:pPr marL="0" marR="0" lvl="0" indent="0" algn="l" defTabSz="914400" rtl="0" eaLnBrk="1" fontAlgn="auto" latinLnBrk="0" hangingPunct="1">
                <a:lnSpc>
                  <a:spcPct val="125000"/>
                </a:lnSpc>
                <a:spcBef>
                  <a:spcPts val="0"/>
                </a:spcBef>
                <a:spcAft>
                  <a:spcPts val="0"/>
                </a:spcAft>
                <a:buClrTx/>
                <a:buSzTx/>
                <a:buFont typeface="Arial" panose="020B0604020202020204" pitchFamily="34" charset="0"/>
                <a:buNone/>
                <a:tabLst/>
                <a:defRPr/>
              </a:pPr>
              <a:endParaRPr kumimoji="0" lang="en-US" sz="600" b="0" i="0" u="none" strike="noStrike" kern="1200" cap="none" spc="0" normalizeH="0" baseline="0" noProof="0" dirty="0">
                <a:ln>
                  <a:noFill/>
                </a:ln>
                <a:solidFill>
                  <a:srgbClr val="8E928F"/>
                </a:solidFill>
                <a:effectLst/>
                <a:uLnTx/>
                <a:uFillTx/>
                <a:latin typeface="AvenirNext LT Pro Bold"/>
                <a:ea typeface="Roboto"/>
                <a:cs typeface="Calibri" panose="020F0502020204030204" pitchFamily="34" charset="0"/>
                <a:sym typeface="Roboto"/>
              </a:endParaRPr>
            </a:p>
            <a:p>
              <a:pPr marL="0" marR="0" lvl="0" indent="0" algn="l" defTabSz="914400" rtl="0" eaLnBrk="1" fontAlgn="auto" latinLnBrk="0" hangingPunct="1">
                <a:lnSpc>
                  <a:spcPct val="125000"/>
                </a:lnSpc>
                <a:spcBef>
                  <a:spcPts val="0"/>
                </a:spcBef>
                <a:spcAft>
                  <a:spcPts val="0"/>
                </a:spcAft>
                <a:buClrTx/>
                <a:buSzTx/>
                <a:buFont typeface="Arial" panose="020B0604020202020204" pitchFamily="34" charset="0"/>
                <a:buNone/>
                <a:tabLst/>
                <a:defRPr/>
              </a:pPr>
              <a:r>
                <a:rPr kumimoji="0" lang="en-US" sz="600" b="1" i="0" u="none" strike="noStrike" kern="1200" cap="none" spc="0" normalizeH="0" baseline="0" noProof="0" dirty="0">
                  <a:ln>
                    <a:noFill/>
                  </a:ln>
                  <a:solidFill>
                    <a:srgbClr val="071E31"/>
                  </a:solidFill>
                  <a:effectLst/>
                  <a:uLnTx/>
                  <a:uFillTx/>
                  <a:latin typeface="AvenirNext LT Pro Bold"/>
                  <a:ea typeface="Roboto"/>
                  <a:cs typeface="Calibri" panose="020F0502020204030204" pitchFamily="34" charset="0"/>
                  <a:sym typeface="Roboto"/>
                </a:rPr>
                <a:t>Key Next Steps</a:t>
              </a:r>
            </a:p>
            <a:p>
              <a:pPr marL="135450" indent="-135450">
                <a:lnSpc>
                  <a:spcPct val="125000"/>
                </a:lnSpc>
                <a:buFont typeface="Arial" panose="020B0604020202020204" pitchFamily="34" charset="0"/>
                <a:buChar char="•"/>
                <a:defRPr/>
              </a:pPr>
              <a:r>
                <a:rPr lang="en-US" sz="600" dirty="0">
                  <a:latin typeface="+mj-lt"/>
                  <a:ea typeface="Roboto"/>
                  <a:cs typeface="Calibri" panose="020F0502020204030204" pitchFamily="34" charset="0"/>
                  <a:sym typeface="Roboto"/>
                </a:rPr>
                <a:t>Bring all Marketing functions &amp; budget under the CMO</a:t>
              </a:r>
            </a:p>
            <a:p>
              <a:pPr marL="135450" indent="-135450">
                <a:lnSpc>
                  <a:spcPct val="125000"/>
                </a:lnSpc>
                <a:buFont typeface="Arial" panose="020B0604020202020204" pitchFamily="34" charset="0"/>
                <a:buChar char="•"/>
                <a:defRPr/>
              </a:pPr>
              <a:r>
                <a:rPr lang="en-US" sz="600" dirty="0">
                  <a:latin typeface="+mj-lt"/>
                  <a:ea typeface="Roboto"/>
                  <a:cs typeface="Calibri" panose="020F0502020204030204" pitchFamily="34" charset="0"/>
                  <a:sym typeface="Roboto"/>
                </a:rPr>
                <a:t>Ensure a single senior team member directs the global branding, strategic messaging and Solutions marketing</a:t>
              </a:r>
            </a:p>
            <a:p>
              <a:pPr marL="135450" indent="-135450">
                <a:lnSpc>
                  <a:spcPct val="125000"/>
                </a:lnSpc>
                <a:buFont typeface="Arial" panose="020B0604020202020204" pitchFamily="34" charset="0"/>
                <a:buChar char="•"/>
                <a:defRPr/>
              </a:pPr>
              <a:r>
                <a:rPr lang="en-US" sz="600" dirty="0">
                  <a:latin typeface="+mj-lt"/>
                  <a:ea typeface="Roboto"/>
                  <a:cs typeface="Calibri" panose="020F0502020204030204" pitchFamily="34" charset="0"/>
                  <a:sym typeface="Roboto"/>
                </a:rPr>
                <a:t>Promote or hire visionary agents of change to support the CMO as senior managers</a:t>
              </a:r>
            </a:p>
          </p:txBody>
        </p:sp>
      </p:grpSp>
      <p:pic>
        <p:nvPicPr>
          <p:cNvPr id="15" name="Picture 14">
            <a:extLst>
              <a:ext uri="{FF2B5EF4-FFF2-40B4-BE49-F238E27FC236}">
                <a16:creationId xmlns:a16="http://schemas.microsoft.com/office/drawing/2014/main" id="{4ACFBB22-04E9-104E-77AD-8F7289D583D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6332" t="6858" r="6332" b="3274"/>
          <a:stretch/>
        </p:blipFill>
        <p:spPr>
          <a:xfrm rot="5400000">
            <a:off x="8429193" y="2971634"/>
            <a:ext cx="2625763" cy="3820952"/>
          </a:xfrm>
          <a:prstGeom prst="rect">
            <a:avLst/>
          </a:prstGeom>
        </p:spPr>
      </p:pic>
      <p:sp>
        <p:nvSpPr>
          <p:cNvPr id="20" name="Rectangle 19">
            <a:extLst>
              <a:ext uri="{FF2B5EF4-FFF2-40B4-BE49-F238E27FC236}">
                <a16:creationId xmlns:a16="http://schemas.microsoft.com/office/drawing/2014/main" id="{627B4BB1-F9FF-515B-5402-FB597D4D1CC5}"/>
              </a:ext>
            </a:extLst>
          </p:cNvPr>
          <p:cNvSpPr/>
          <p:nvPr/>
        </p:nvSpPr>
        <p:spPr>
          <a:xfrm>
            <a:off x="8286536" y="3759865"/>
            <a:ext cx="3026796" cy="22351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3" name="Table 12">
            <a:extLst>
              <a:ext uri="{FF2B5EF4-FFF2-40B4-BE49-F238E27FC236}">
                <a16:creationId xmlns:a16="http://schemas.microsoft.com/office/drawing/2014/main" id="{94EBA9ED-713B-75BC-1FDA-64F2F9678267}"/>
              </a:ext>
            </a:extLst>
          </p:cNvPr>
          <p:cNvGraphicFramePr>
            <a:graphicFrameLocks noGrp="1"/>
          </p:cNvGraphicFramePr>
          <p:nvPr>
            <p:extLst>
              <p:ext uri="{D42A27DB-BD31-4B8C-83A1-F6EECF244321}">
                <p14:modId xmlns:p14="http://schemas.microsoft.com/office/powerpoint/2010/main" val="673733181"/>
              </p:ext>
            </p:extLst>
          </p:nvPr>
        </p:nvGraphicFramePr>
        <p:xfrm>
          <a:off x="8333416" y="3810637"/>
          <a:ext cx="2933037" cy="2133600"/>
        </p:xfrm>
        <a:graphic>
          <a:graphicData uri="http://schemas.openxmlformats.org/drawingml/2006/table">
            <a:tbl>
              <a:tblPr firstRow="1" bandRow="1">
                <a:effectLst/>
                <a:tableStyleId>{073A0DAA-6AF3-43AB-8588-CEC1D06C72B9}</a:tableStyleId>
              </a:tblPr>
              <a:tblGrid>
                <a:gridCol w="166468">
                  <a:extLst>
                    <a:ext uri="{9D8B030D-6E8A-4147-A177-3AD203B41FA5}">
                      <a16:colId xmlns:a16="http://schemas.microsoft.com/office/drawing/2014/main" val="1913776994"/>
                    </a:ext>
                  </a:extLst>
                </a:gridCol>
                <a:gridCol w="2484079">
                  <a:extLst>
                    <a:ext uri="{9D8B030D-6E8A-4147-A177-3AD203B41FA5}">
                      <a16:colId xmlns:a16="http://schemas.microsoft.com/office/drawing/2014/main" val="1841755530"/>
                    </a:ext>
                  </a:extLst>
                </a:gridCol>
                <a:gridCol w="282490">
                  <a:extLst>
                    <a:ext uri="{9D8B030D-6E8A-4147-A177-3AD203B41FA5}">
                      <a16:colId xmlns:a16="http://schemas.microsoft.com/office/drawing/2014/main" val="73436157"/>
                    </a:ext>
                  </a:extLst>
                </a:gridCol>
              </a:tblGrid>
              <a:tr h="123566">
                <a:tc>
                  <a:txBody>
                    <a:bodyPr/>
                    <a:lstStyle/>
                    <a:p>
                      <a:pPr algn="ctr"/>
                      <a:r>
                        <a:rPr lang="en-US" sz="500" b="1" dirty="0">
                          <a:solidFill>
                            <a:srgbClr val="8E928F"/>
                          </a:solidFill>
                          <a:latin typeface="+mj-lt"/>
                          <a:cs typeface="Calibri" panose="020F0502020204030204" pitchFamily="34" charset="0"/>
                        </a:rPr>
                        <a:t>1</a:t>
                      </a:r>
                    </a:p>
                  </a:txBody>
                  <a:tcPr marL="27432" marR="27432" marT="27432" marB="27432"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500" b="0" i="0" u="none" strike="noStrike" dirty="0">
                          <a:solidFill>
                            <a:srgbClr val="8E928F"/>
                          </a:solidFill>
                          <a:effectLst/>
                          <a:latin typeface="+mj-lt"/>
                          <a:cs typeface="Calibri" panose="020F0502020204030204" pitchFamily="34" charset="0"/>
                        </a:rPr>
                        <a:t>There is a core leader (CMO) who develops and operationalizes a focused strategy with the rest of the marketing organization</a:t>
                      </a:r>
                    </a:p>
                  </a:txBody>
                  <a:tcPr anchor="ctr">
                    <a:lnL w="9525" cap="flat" cmpd="sng" algn="ctr">
                      <a:solidFill>
                        <a:schemeClr val="bg1">
                          <a:lumMod val="85000"/>
                        </a:schemeClr>
                      </a:solidFill>
                      <a:prstDash val="solid"/>
                      <a:round/>
                      <a:headEnd type="none" w="med" len="med"/>
                      <a:tailEnd type="none" w="med" len="med"/>
                    </a:lnL>
                    <a:lnR w="38100" cap="flat" cmpd="sng" algn="ctr">
                      <a:solidFill>
                        <a:srgbClr val="F05D70"/>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en-US" sz="500" b="1" i="0" u="none" strike="noStrike" kern="1200" cap="none" spc="0" normalizeH="0" baseline="-25000" noProof="0" dirty="0">
                          <a:ln>
                            <a:noFill/>
                          </a:ln>
                          <a:solidFill>
                            <a:schemeClr val="tx1"/>
                          </a:solidFill>
                          <a:effectLst/>
                          <a:uLnTx/>
                          <a:uFillTx/>
                          <a:latin typeface="+mj-lt"/>
                          <a:ea typeface="+mn-ea"/>
                          <a:cs typeface="Calibri" panose="020F0502020204030204" pitchFamily="34" charset="0"/>
                        </a:rPr>
                        <a:t>GULF</a:t>
                      </a:r>
                      <a:endParaRPr lang="en-US" sz="500" b="1" baseline="-25000" dirty="0">
                        <a:solidFill>
                          <a:srgbClr val="8E928F"/>
                        </a:solidFill>
                        <a:latin typeface="+mj-lt"/>
                        <a:cs typeface="Calibri" panose="020F0502020204030204" pitchFamily="34" charset="0"/>
                      </a:endParaRPr>
                    </a:p>
                  </a:txBody>
                  <a:tcPr marL="0" marR="0" marT="0" marB="0" anchor="ctr">
                    <a:lnL w="38100" cap="flat" cmpd="sng" algn="ctr">
                      <a:solidFill>
                        <a:srgbClr val="F05D70"/>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9525" cap="flat" cmpd="sng" algn="ctr">
                      <a:noFill/>
                      <a:prstDash val="sysDot"/>
                      <a:round/>
                      <a:headEnd type="none" w="med" len="med"/>
                      <a:tailEnd type="none" w="med" len="med"/>
                    </a:lnB>
                    <a:lnTlToBr w="12700" cmpd="sng">
                      <a:noFill/>
                      <a:prstDash val="solid"/>
                    </a:lnTlToBr>
                    <a:lnBlToTr w="12700" cmpd="sng">
                      <a:noFill/>
                      <a:prstDash val="solid"/>
                    </a:lnBlToTr>
                    <a:solidFill>
                      <a:srgbClr val="F05D70">
                        <a:alpha val="40000"/>
                      </a:srgbClr>
                    </a:solidFill>
                  </a:tcPr>
                </a:tc>
                <a:extLst>
                  <a:ext uri="{0D108BD9-81ED-4DB2-BD59-A6C34878D82A}">
                    <a16:rowId xmlns:a16="http://schemas.microsoft.com/office/drawing/2014/main" val="3997566097"/>
                  </a:ext>
                </a:extLst>
              </a:tr>
              <a:tr h="123566">
                <a:tc>
                  <a:txBody>
                    <a:bodyPr/>
                    <a:lstStyle/>
                    <a:p>
                      <a:pPr algn="ctr"/>
                      <a:r>
                        <a:rPr lang="en-US" sz="500" b="1" dirty="0">
                          <a:solidFill>
                            <a:srgbClr val="8E928F"/>
                          </a:solidFill>
                          <a:latin typeface="+mj-lt"/>
                          <a:cs typeface="Calibri" panose="020F0502020204030204" pitchFamily="34" charset="0"/>
                        </a:rPr>
                        <a:t>2</a:t>
                      </a:r>
                    </a:p>
                  </a:txBody>
                  <a:tcPr marL="27432" marR="27432" marT="27432" marB="27432"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500" b="0" i="0" u="none" strike="noStrike" dirty="0">
                          <a:solidFill>
                            <a:srgbClr val="8E928F"/>
                          </a:solidFill>
                          <a:effectLst/>
                          <a:latin typeface="+mj-lt"/>
                          <a:cs typeface="Calibri" panose="020F0502020204030204" pitchFamily="34" charset="0"/>
                        </a:rPr>
                        <a:t>There are clearly defined marketing functions that operate in an integrated fashion</a:t>
                      </a:r>
                    </a:p>
                  </a:txBody>
                  <a:tcPr anchor="ctr">
                    <a:lnL w="9525" cap="flat" cmpd="sng" algn="ctr">
                      <a:solidFill>
                        <a:schemeClr val="bg1">
                          <a:lumMod val="85000"/>
                        </a:schemeClr>
                      </a:solidFill>
                      <a:prstDash val="solid"/>
                      <a:round/>
                      <a:headEnd type="none" w="med" len="med"/>
                      <a:tailEnd type="none" w="med" len="med"/>
                    </a:lnL>
                    <a:lnR w="38100" cap="flat" cmpd="sng" algn="ctr">
                      <a:solidFill>
                        <a:schemeClr val="accent1"/>
                      </a:solidFill>
                      <a:prstDash val="solid"/>
                      <a:round/>
                      <a:headEnd type="none" w="med" len="med"/>
                      <a:tailEnd type="none" w="med" len="med"/>
                    </a:ln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00" b="1" i="0" u="none" strike="noStrike" kern="1200" cap="none" spc="0" normalizeH="0" baseline="-25000" noProof="0" dirty="0">
                          <a:ln>
                            <a:noFill/>
                          </a:ln>
                          <a:solidFill>
                            <a:schemeClr val="tx1"/>
                          </a:solidFill>
                          <a:effectLst/>
                          <a:uLnTx/>
                          <a:uFillTx/>
                          <a:latin typeface="+mj-lt"/>
                          <a:ea typeface="+mn-ea"/>
                          <a:cs typeface="Calibri" panose="020F0502020204030204" pitchFamily="34" charset="0"/>
                        </a:rPr>
                        <a:t>GAP</a:t>
                      </a:r>
                      <a:endParaRPr kumimoji="0" lang="en-US" sz="500" b="1" i="0" u="none" strike="noStrike" kern="1200" cap="none" spc="0" normalizeH="0" baseline="-25000" noProof="0" dirty="0">
                        <a:ln>
                          <a:noFill/>
                        </a:ln>
                        <a:solidFill>
                          <a:srgbClr val="8E928F"/>
                        </a:solidFill>
                        <a:effectLst/>
                        <a:uLnTx/>
                        <a:uFillTx/>
                        <a:latin typeface="+mj-lt"/>
                        <a:ea typeface="+mn-ea"/>
                        <a:cs typeface="Calibri" panose="020F0502020204030204" pitchFamily="34" charset="0"/>
                      </a:endParaRPr>
                    </a:p>
                  </a:txBody>
                  <a:tcPr marL="27432" marR="27432" marT="27432" marB="27432" anchor="ctr">
                    <a:lnL w="38100" cap="flat" cmpd="sng" algn="ctr">
                      <a:solidFill>
                        <a:schemeClr val="accent1"/>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noFill/>
                      <a:prstDash val="sysDot"/>
                      <a:round/>
                      <a:headEnd type="none" w="med" len="med"/>
                      <a:tailEnd type="none" w="med" len="med"/>
                    </a:lnT>
                    <a:lnB w="9525" cap="flat" cmpd="sng" algn="ctr">
                      <a:noFill/>
                      <a:prstDash val="sysDot"/>
                      <a:round/>
                      <a:headEnd type="none" w="med" len="med"/>
                      <a:tailEnd type="none" w="med" len="med"/>
                    </a:lnB>
                    <a:lnTlToBr w="12700" cmpd="sng">
                      <a:noFill/>
                      <a:prstDash val="solid"/>
                    </a:lnTlToBr>
                    <a:lnBlToTr w="12700" cmpd="sng">
                      <a:noFill/>
                      <a:prstDash val="solid"/>
                    </a:lnBlToTr>
                    <a:solidFill>
                      <a:srgbClr val="F9B551">
                        <a:alpha val="40000"/>
                      </a:srgbClr>
                    </a:solidFill>
                  </a:tcPr>
                </a:tc>
                <a:extLst>
                  <a:ext uri="{0D108BD9-81ED-4DB2-BD59-A6C34878D82A}">
                    <a16:rowId xmlns:a16="http://schemas.microsoft.com/office/drawing/2014/main" val="159673815"/>
                  </a:ext>
                </a:extLst>
              </a:tr>
              <a:tr h="123566">
                <a:tc>
                  <a:txBody>
                    <a:bodyPr/>
                    <a:lstStyle/>
                    <a:p>
                      <a:pPr algn="ctr"/>
                      <a:r>
                        <a:rPr lang="en-US" sz="500" b="1" dirty="0">
                          <a:solidFill>
                            <a:srgbClr val="8E928F"/>
                          </a:solidFill>
                          <a:latin typeface="+mj-lt"/>
                          <a:cs typeface="Calibri" panose="020F0502020204030204" pitchFamily="34" charset="0"/>
                        </a:rPr>
                        <a:t>3</a:t>
                      </a:r>
                    </a:p>
                  </a:txBody>
                  <a:tcPr marL="27432" marR="27432" marT="27432" marB="27432"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ctr"/>
                      <a:r>
                        <a:rPr lang="en-US" sz="500" b="0" i="0" u="none" strike="noStrike" dirty="0">
                          <a:solidFill>
                            <a:srgbClr val="8E928F"/>
                          </a:solidFill>
                          <a:effectLst/>
                          <a:latin typeface="+mj-lt"/>
                          <a:cs typeface="Calibri" panose="020F0502020204030204" pitchFamily="34" charset="0"/>
                        </a:rPr>
                        <a:t>There is clarity about roles and responsibilities for cross-functional activities like campaign planning</a:t>
                      </a:r>
                    </a:p>
                  </a:txBody>
                  <a:tcPr anchor="ctr">
                    <a:lnL w="9525" cap="flat" cmpd="sng" algn="ctr">
                      <a:solidFill>
                        <a:schemeClr val="bg1">
                          <a:lumMod val="85000"/>
                        </a:schemeClr>
                      </a:solidFill>
                      <a:prstDash val="solid"/>
                      <a:round/>
                      <a:headEnd type="none" w="med" len="med"/>
                      <a:tailEnd type="none" w="med" len="med"/>
                    </a:lnL>
                    <a:lnR w="38100" cap="flat" cmpd="sng" algn="ctr">
                      <a:solidFill>
                        <a:srgbClr val="F05D70"/>
                      </a:solidFill>
                      <a:prstDash val="solid"/>
                      <a:round/>
                      <a:headEnd type="none" w="med" len="med"/>
                      <a:tailEnd type="none" w="med" len="med"/>
                    </a:ln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en-US" sz="500" b="1" i="0" u="none" strike="noStrike" kern="1200" cap="none" spc="0" normalizeH="0" baseline="-25000" noProof="0" dirty="0">
                          <a:ln>
                            <a:noFill/>
                          </a:ln>
                          <a:solidFill>
                            <a:schemeClr val="tx1"/>
                          </a:solidFill>
                          <a:effectLst/>
                          <a:uLnTx/>
                          <a:uFillTx/>
                          <a:latin typeface="+mj-lt"/>
                          <a:ea typeface="+mn-ea"/>
                          <a:cs typeface="Calibri" panose="020F0502020204030204" pitchFamily="34" charset="0"/>
                        </a:rPr>
                        <a:t>GULF</a:t>
                      </a:r>
                      <a:endParaRPr lang="en-US" sz="500" b="1" baseline="-25000" dirty="0">
                        <a:solidFill>
                          <a:srgbClr val="8E928F"/>
                        </a:solidFill>
                        <a:latin typeface="+mj-lt"/>
                        <a:cs typeface="Calibri" panose="020F0502020204030204" pitchFamily="34" charset="0"/>
                      </a:endParaRPr>
                    </a:p>
                  </a:txBody>
                  <a:tcPr marL="0" marR="0" marT="0" marB="0" anchor="ctr">
                    <a:lnL w="38100" cap="flat" cmpd="sng" algn="ctr">
                      <a:solidFill>
                        <a:srgbClr val="F05D70"/>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noFill/>
                      <a:prstDash val="sysDot"/>
                      <a:round/>
                      <a:headEnd type="none" w="med" len="med"/>
                      <a:tailEnd type="none" w="med" len="med"/>
                    </a:lnT>
                    <a:lnB w="9525" cap="flat" cmpd="sng" algn="ctr">
                      <a:noFill/>
                      <a:prstDash val="sysDot"/>
                      <a:round/>
                      <a:headEnd type="none" w="med" len="med"/>
                      <a:tailEnd type="none" w="med" len="med"/>
                    </a:lnB>
                    <a:lnTlToBr w="12700" cmpd="sng">
                      <a:noFill/>
                      <a:prstDash val="solid"/>
                    </a:lnTlToBr>
                    <a:lnBlToTr w="12700" cmpd="sng">
                      <a:noFill/>
                      <a:prstDash val="solid"/>
                    </a:lnBlToTr>
                    <a:solidFill>
                      <a:srgbClr val="F05D70">
                        <a:alpha val="40000"/>
                      </a:srgbClr>
                    </a:solidFill>
                  </a:tcPr>
                </a:tc>
                <a:extLst>
                  <a:ext uri="{0D108BD9-81ED-4DB2-BD59-A6C34878D82A}">
                    <a16:rowId xmlns:a16="http://schemas.microsoft.com/office/drawing/2014/main" val="734189769"/>
                  </a:ext>
                </a:extLst>
              </a:tr>
              <a:tr h="123566">
                <a:tc>
                  <a:txBody>
                    <a:bodyPr/>
                    <a:lstStyle/>
                    <a:p>
                      <a:pPr algn="ctr"/>
                      <a:r>
                        <a:rPr lang="en-US" sz="500" b="1" dirty="0">
                          <a:solidFill>
                            <a:srgbClr val="8E928F"/>
                          </a:solidFill>
                          <a:latin typeface="+mj-lt"/>
                          <a:cs typeface="Calibri" panose="020F0502020204030204" pitchFamily="34" charset="0"/>
                        </a:rPr>
                        <a:t>4</a:t>
                      </a:r>
                    </a:p>
                  </a:txBody>
                  <a:tcPr marL="27432" marR="27432" marT="27432" marB="27432"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ctr"/>
                      <a:r>
                        <a:rPr lang="en-US" sz="500" b="0" i="0" u="none" strike="noStrike" dirty="0">
                          <a:solidFill>
                            <a:srgbClr val="8E928F"/>
                          </a:solidFill>
                          <a:effectLst/>
                          <a:latin typeface="+mj-lt"/>
                          <a:cs typeface="Calibri" panose="020F0502020204030204" pitchFamily="34" charset="0"/>
                        </a:rPr>
                        <a:t>There are strong agents for change directly managing the marketing staff</a:t>
                      </a:r>
                    </a:p>
                  </a:txBody>
                  <a:tcPr anchor="ctr">
                    <a:lnL w="9525" cap="flat" cmpd="sng" algn="ctr">
                      <a:solidFill>
                        <a:schemeClr val="bg1">
                          <a:lumMod val="85000"/>
                        </a:schemeClr>
                      </a:solidFill>
                      <a:prstDash val="solid"/>
                      <a:round/>
                      <a:headEnd type="none" w="med" len="med"/>
                      <a:tailEnd type="none" w="med" len="med"/>
                    </a:lnL>
                    <a:lnR w="38100" cap="flat" cmpd="sng" algn="ctr">
                      <a:solidFill>
                        <a:srgbClr val="05AEAA"/>
                      </a:solidFill>
                      <a:prstDash val="solid"/>
                      <a:round/>
                      <a:headEnd type="none" w="med" len="med"/>
                      <a:tailEnd type="none" w="med" len="med"/>
                    </a:ln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00" b="1" i="0" u="none" strike="noStrike" kern="1200" cap="none" spc="0" normalizeH="0" baseline="-25000" noProof="0" dirty="0">
                          <a:ln>
                            <a:noFill/>
                          </a:ln>
                          <a:solidFill>
                            <a:schemeClr val="tx1"/>
                          </a:solidFill>
                          <a:effectLst/>
                          <a:uLnTx/>
                          <a:uFillTx/>
                          <a:latin typeface="+mj-lt"/>
                          <a:ea typeface="+mn-ea"/>
                          <a:cs typeface="Calibri" panose="020F0502020204030204" pitchFamily="34" charset="0"/>
                        </a:rPr>
                        <a:t>ALIGNED</a:t>
                      </a:r>
                      <a:endParaRPr kumimoji="0" lang="en-US" sz="500" b="1" i="0" u="none" strike="noStrike" kern="1200" cap="none" spc="0" normalizeH="0" baseline="-25000" noProof="0" dirty="0">
                        <a:ln>
                          <a:noFill/>
                        </a:ln>
                        <a:solidFill>
                          <a:srgbClr val="8E928F"/>
                        </a:solidFill>
                        <a:effectLst/>
                        <a:uLnTx/>
                        <a:uFillTx/>
                        <a:latin typeface="+mj-lt"/>
                        <a:ea typeface="+mn-ea"/>
                        <a:cs typeface="Calibri" panose="020F0502020204030204" pitchFamily="34" charset="0"/>
                      </a:endParaRPr>
                    </a:p>
                  </a:txBody>
                  <a:tcPr marL="27432" marR="27432" marT="27432" marB="27432" anchor="ctr">
                    <a:lnL w="38100" cap="flat" cmpd="sng" algn="ctr">
                      <a:solidFill>
                        <a:srgbClr val="05AEAA"/>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noFill/>
                      <a:prstDash val="sysDot"/>
                      <a:round/>
                      <a:headEnd type="none" w="med" len="med"/>
                      <a:tailEnd type="none" w="med" len="med"/>
                    </a:lnT>
                    <a:lnB w="9525" cap="flat" cmpd="sng" algn="ctr">
                      <a:noFill/>
                      <a:prstDash val="sysDot"/>
                      <a:round/>
                      <a:headEnd type="none" w="med" len="med"/>
                      <a:tailEnd type="none" w="med" len="med"/>
                    </a:lnB>
                    <a:lnTlToBr w="12700" cmpd="sng">
                      <a:noFill/>
                      <a:prstDash val="solid"/>
                    </a:lnTlToBr>
                    <a:lnBlToTr w="12700" cmpd="sng">
                      <a:noFill/>
                      <a:prstDash val="solid"/>
                    </a:lnBlToTr>
                    <a:solidFill>
                      <a:srgbClr val="05AEAA">
                        <a:alpha val="40000"/>
                      </a:srgbClr>
                    </a:solidFill>
                  </a:tcPr>
                </a:tc>
                <a:extLst>
                  <a:ext uri="{0D108BD9-81ED-4DB2-BD59-A6C34878D82A}">
                    <a16:rowId xmlns:a16="http://schemas.microsoft.com/office/drawing/2014/main" val="1284973825"/>
                  </a:ext>
                </a:extLst>
              </a:tr>
              <a:tr h="123566">
                <a:tc>
                  <a:txBody>
                    <a:bodyPr/>
                    <a:lstStyle/>
                    <a:p>
                      <a:pPr algn="ctr"/>
                      <a:r>
                        <a:rPr lang="en-US" sz="500" b="1" dirty="0">
                          <a:solidFill>
                            <a:srgbClr val="8E928F"/>
                          </a:solidFill>
                          <a:latin typeface="+mj-lt"/>
                          <a:cs typeface="Calibri" panose="020F0502020204030204" pitchFamily="34" charset="0"/>
                        </a:rPr>
                        <a:t>5</a:t>
                      </a:r>
                    </a:p>
                  </a:txBody>
                  <a:tcPr marL="27432" marR="27432" marT="27432" marB="27432"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ctr"/>
                      <a:r>
                        <a:rPr lang="en-US" sz="500" b="0" i="0" u="none" strike="noStrike" dirty="0">
                          <a:solidFill>
                            <a:srgbClr val="8E928F"/>
                          </a:solidFill>
                          <a:effectLst/>
                          <a:latin typeface="+mj-lt"/>
                          <a:cs typeface="Calibri" panose="020F0502020204030204" pitchFamily="34" charset="0"/>
                        </a:rPr>
                        <a:t>The right people are in the right roles and overseen by the right managers</a:t>
                      </a:r>
                    </a:p>
                  </a:txBody>
                  <a:tcPr anchor="ctr">
                    <a:lnL w="9525" cap="flat" cmpd="sng" algn="ctr">
                      <a:solidFill>
                        <a:schemeClr val="bg1">
                          <a:lumMod val="85000"/>
                        </a:schemeClr>
                      </a:solidFill>
                      <a:prstDash val="solid"/>
                      <a:round/>
                      <a:headEnd type="none" w="med" len="med"/>
                      <a:tailEnd type="none" w="med" len="med"/>
                    </a:lnL>
                    <a:lnR w="38100" cap="flat" cmpd="sng" algn="ctr">
                      <a:solidFill>
                        <a:srgbClr val="F05D70"/>
                      </a:solidFill>
                      <a:prstDash val="solid"/>
                      <a:round/>
                      <a:headEnd type="none" w="med" len="med"/>
                      <a:tailEnd type="none" w="med" len="med"/>
                    </a:ln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en-US" sz="500" b="1" i="0" u="none" strike="noStrike" kern="1200" cap="none" spc="0" normalizeH="0" baseline="-25000" noProof="0" dirty="0">
                          <a:ln>
                            <a:noFill/>
                          </a:ln>
                          <a:solidFill>
                            <a:schemeClr val="tx1"/>
                          </a:solidFill>
                          <a:effectLst/>
                          <a:uLnTx/>
                          <a:uFillTx/>
                          <a:latin typeface="+mj-lt"/>
                          <a:ea typeface="+mn-ea"/>
                          <a:cs typeface="Calibri" panose="020F0502020204030204" pitchFamily="34" charset="0"/>
                        </a:rPr>
                        <a:t>GULF</a:t>
                      </a:r>
                      <a:endParaRPr lang="en-US" sz="500" b="1" baseline="-25000" dirty="0">
                        <a:solidFill>
                          <a:srgbClr val="8E928F"/>
                        </a:solidFill>
                        <a:latin typeface="+mj-lt"/>
                        <a:cs typeface="Calibri" panose="020F0502020204030204" pitchFamily="34" charset="0"/>
                      </a:endParaRPr>
                    </a:p>
                  </a:txBody>
                  <a:tcPr marL="0" marR="0" marT="0" marB="0" anchor="ctr">
                    <a:lnL w="38100" cap="flat" cmpd="sng" algn="ctr">
                      <a:solidFill>
                        <a:srgbClr val="F05D70"/>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noFill/>
                      <a:prstDash val="sysDot"/>
                      <a:round/>
                      <a:headEnd type="none" w="med" len="med"/>
                      <a:tailEnd type="none" w="med" len="med"/>
                    </a:lnT>
                    <a:lnB w="9525" cap="flat" cmpd="sng" algn="ctr">
                      <a:noFill/>
                      <a:prstDash val="sysDot"/>
                      <a:round/>
                      <a:headEnd type="none" w="med" len="med"/>
                      <a:tailEnd type="none" w="med" len="med"/>
                    </a:lnB>
                    <a:lnTlToBr w="12700" cmpd="sng">
                      <a:noFill/>
                      <a:prstDash val="solid"/>
                    </a:lnTlToBr>
                    <a:lnBlToTr w="12700" cmpd="sng">
                      <a:noFill/>
                      <a:prstDash val="solid"/>
                    </a:lnBlToTr>
                    <a:solidFill>
                      <a:srgbClr val="F05D70">
                        <a:alpha val="40000"/>
                      </a:srgbClr>
                    </a:solidFill>
                  </a:tcPr>
                </a:tc>
                <a:extLst>
                  <a:ext uri="{0D108BD9-81ED-4DB2-BD59-A6C34878D82A}">
                    <a16:rowId xmlns:a16="http://schemas.microsoft.com/office/drawing/2014/main" val="2433003024"/>
                  </a:ext>
                </a:extLst>
              </a:tr>
              <a:tr h="123566">
                <a:tc>
                  <a:txBody>
                    <a:bodyPr/>
                    <a:lstStyle/>
                    <a:p>
                      <a:pPr algn="ctr"/>
                      <a:r>
                        <a:rPr lang="en-US" sz="500" b="1" dirty="0">
                          <a:solidFill>
                            <a:srgbClr val="8E928F"/>
                          </a:solidFill>
                          <a:latin typeface="+mj-lt"/>
                          <a:cs typeface="Calibri" panose="020F0502020204030204" pitchFamily="34" charset="0"/>
                        </a:rPr>
                        <a:t>6</a:t>
                      </a:r>
                    </a:p>
                  </a:txBody>
                  <a:tcPr marL="27432" marR="27432" marT="27432" marB="27432"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ctr"/>
                      <a:r>
                        <a:rPr lang="en-US" sz="500" b="0" i="0" u="none" strike="noStrike" dirty="0">
                          <a:solidFill>
                            <a:srgbClr val="8E928F"/>
                          </a:solidFill>
                          <a:effectLst/>
                          <a:latin typeface="+mj-lt"/>
                          <a:cs typeface="Calibri" panose="020F0502020204030204" pitchFamily="34" charset="0"/>
                        </a:rPr>
                        <a:t>There is a sense of unity, team, and singleness of purpose within the marketing department</a:t>
                      </a:r>
                    </a:p>
                  </a:txBody>
                  <a:tcPr anchor="ctr">
                    <a:lnL w="9525" cap="flat" cmpd="sng" algn="ctr">
                      <a:solidFill>
                        <a:schemeClr val="bg1">
                          <a:lumMod val="85000"/>
                        </a:schemeClr>
                      </a:solidFill>
                      <a:prstDash val="solid"/>
                      <a:round/>
                      <a:headEnd type="none" w="med" len="med"/>
                      <a:tailEnd type="none" w="med" len="med"/>
                    </a:lnL>
                    <a:lnR w="38100" cap="flat" cmpd="sng" algn="ctr">
                      <a:solidFill>
                        <a:srgbClr val="F9B551"/>
                      </a:solidFill>
                      <a:prstDash val="solid"/>
                      <a:round/>
                      <a:headEnd type="none" w="med" len="med"/>
                      <a:tailEnd type="none" w="med" len="med"/>
                    </a:ln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00" b="1" i="0" u="none" strike="noStrike" kern="1200" cap="none" spc="0" normalizeH="0" baseline="-25000" noProof="0" dirty="0">
                          <a:ln>
                            <a:noFill/>
                          </a:ln>
                          <a:solidFill>
                            <a:schemeClr val="tx1"/>
                          </a:solidFill>
                          <a:effectLst/>
                          <a:uLnTx/>
                          <a:uFillTx/>
                          <a:latin typeface="+mj-lt"/>
                          <a:ea typeface="+mn-ea"/>
                          <a:cs typeface="Calibri" panose="020F0502020204030204" pitchFamily="34" charset="0"/>
                        </a:rPr>
                        <a:t>GAP</a:t>
                      </a:r>
                      <a:endParaRPr kumimoji="0" lang="en-US" sz="500" b="1" i="0" u="none" strike="noStrike" kern="1200" cap="none" spc="0" normalizeH="0" baseline="-25000" noProof="0" dirty="0">
                        <a:ln>
                          <a:noFill/>
                        </a:ln>
                        <a:solidFill>
                          <a:srgbClr val="8E928F"/>
                        </a:solidFill>
                        <a:effectLst/>
                        <a:uLnTx/>
                        <a:uFillTx/>
                        <a:latin typeface="+mj-lt"/>
                        <a:ea typeface="+mn-ea"/>
                        <a:cs typeface="Calibri" panose="020F0502020204030204" pitchFamily="34" charset="0"/>
                      </a:endParaRPr>
                    </a:p>
                  </a:txBody>
                  <a:tcPr marL="27432" marR="27432" marT="27432" marB="27432" anchor="ctr">
                    <a:lnL w="38100" cap="flat" cmpd="sng" algn="ctr">
                      <a:solidFill>
                        <a:srgbClr val="F9B551"/>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noFill/>
                      <a:prstDash val="sysDot"/>
                      <a:round/>
                      <a:headEnd type="none" w="med" len="med"/>
                      <a:tailEnd type="none" w="med" len="med"/>
                    </a:lnT>
                    <a:lnB w="38100" cmpd="sng">
                      <a:noFill/>
                    </a:lnB>
                    <a:lnTlToBr w="12700" cmpd="sng">
                      <a:noFill/>
                      <a:prstDash val="solid"/>
                    </a:lnTlToBr>
                    <a:lnBlToTr w="12700" cmpd="sng">
                      <a:noFill/>
                      <a:prstDash val="solid"/>
                    </a:lnBlToTr>
                    <a:solidFill>
                      <a:srgbClr val="F9B551">
                        <a:alpha val="40000"/>
                      </a:srgbClr>
                    </a:solidFill>
                  </a:tcPr>
                </a:tc>
                <a:extLst>
                  <a:ext uri="{0D108BD9-81ED-4DB2-BD59-A6C34878D82A}">
                    <a16:rowId xmlns:a16="http://schemas.microsoft.com/office/drawing/2014/main" val="1698879704"/>
                  </a:ext>
                </a:extLst>
              </a:tr>
              <a:tr h="123566">
                <a:tc>
                  <a:txBody>
                    <a:bodyPr/>
                    <a:lstStyle/>
                    <a:p>
                      <a:pPr algn="ctr"/>
                      <a:r>
                        <a:rPr lang="en-US" sz="500" b="1" dirty="0">
                          <a:solidFill>
                            <a:srgbClr val="8E928F"/>
                          </a:solidFill>
                          <a:latin typeface="+mj-lt"/>
                          <a:cs typeface="Calibri" panose="020F0502020204030204" pitchFamily="34" charset="0"/>
                        </a:rPr>
                        <a:t>7</a:t>
                      </a:r>
                    </a:p>
                  </a:txBody>
                  <a:tcPr marL="27432" marR="27432" marT="27432" marB="27432"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ctr"/>
                      <a:r>
                        <a:rPr lang="en-US" sz="500" b="0" i="0" u="none" strike="noStrike" kern="1200" dirty="0">
                          <a:solidFill>
                            <a:srgbClr val="8E928F"/>
                          </a:solidFill>
                          <a:effectLst/>
                          <a:latin typeface="+mj-lt"/>
                          <a:ea typeface="+mn-ea"/>
                          <a:cs typeface="Calibri" panose="020F0502020204030204" pitchFamily="34" charset="0"/>
                        </a:rPr>
                        <a:t>There are A-player role descriptions for each position on the Marketing organizational chart</a:t>
                      </a:r>
                    </a:p>
                  </a:txBody>
                  <a:tcPr anchor="ctr">
                    <a:lnL w="9525" cap="flat" cmpd="sng" algn="ctr">
                      <a:solidFill>
                        <a:schemeClr val="bg1">
                          <a:lumMod val="85000"/>
                        </a:schemeClr>
                      </a:solidFill>
                      <a:prstDash val="solid"/>
                      <a:round/>
                      <a:headEnd type="none" w="med" len="med"/>
                      <a:tailEnd type="none" w="med" len="med"/>
                    </a:lnL>
                    <a:lnR w="38100" cap="flat" cmpd="sng" algn="ctr">
                      <a:solidFill>
                        <a:srgbClr val="F9B551"/>
                      </a:solidFill>
                      <a:prstDash val="solid"/>
                      <a:round/>
                      <a:headEnd type="none" w="med" len="med"/>
                      <a:tailEnd type="none" w="med" len="med"/>
                    </a:ln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en-US" sz="500" b="1" i="0" u="none" strike="noStrike" kern="1200" cap="none" spc="0" normalizeH="0" baseline="-25000" noProof="0" dirty="0">
                          <a:ln>
                            <a:noFill/>
                          </a:ln>
                          <a:solidFill>
                            <a:schemeClr val="tx1"/>
                          </a:solidFill>
                          <a:effectLst/>
                          <a:uLnTx/>
                          <a:uFillTx/>
                          <a:latin typeface="+mj-lt"/>
                          <a:ea typeface="+mn-ea"/>
                          <a:cs typeface="Calibri" panose="020F0502020204030204" pitchFamily="34" charset="0"/>
                        </a:rPr>
                        <a:t>GAP</a:t>
                      </a:r>
                      <a:endParaRPr lang="en-US" sz="500" b="1" baseline="-25000" dirty="0">
                        <a:solidFill>
                          <a:srgbClr val="8E928F"/>
                        </a:solidFill>
                        <a:latin typeface="+mj-lt"/>
                        <a:cs typeface="Calibri" panose="020F0502020204030204" pitchFamily="34" charset="0"/>
                      </a:endParaRPr>
                    </a:p>
                  </a:txBody>
                  <a:tcPr marL="0" marR="0" marT="0" marB="0" anchor="ctr">
                    <a:lnL w="38100" cap="flat" cmpd="sng" algn="ctr">
                      <a:solidFill>
                        <a:srgbClr val="F9B551"/>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noFill/>
                      <a:prstDash val="sysDot"/>
                      <a:round/>
                      <a:headEnd type="none" w="med" len="med"/>
                      <a:tailEnd type="none" w="med" len="med"/>
                    </a:lnT>
                    <a:lnB w="38100" cmpd="sng">
                      <a:noFill/>
                    </a:lnB>
                    <a:lnTlToBr w="12700" cmpd="sng">
                      <a:noFill/>
                      <a:prstDash val="solid"/>
                    </a:lnTlToBr>
                    <a:lnBlToTr w="12700" cmpd="sng">
                      <a:noFill/>
                      <a:prstDash val="solid"/>
                    </a:lnBlToTr>
                    <a:solidFill>
                      <a:srgbClr val="F9B551">
                        <a:alpha val="40000"/>
                      </a:srgbClr>
                    </a:solidFill>
                  </a:tcPr>
                </a:tc>
                <a:extLst>
                  <a:ext uri="{0D108BD9-81ED-4DB2-BD59-A6C34878D82A}">
                    <a16:rowId xmlns:a16="http://schemas.microsoft.com/office/drawing/2014/main" val="3255827374"/>
                  </a:ext>
                </a:extLst>
              </a:tr>
              <a:tr h="123566">
                <a:tc>
                  <a:txBody>
                    <a:bodyPr/>
                    <a:lstStyle/>
                    <a:p>
                      <a:pPr algn="ctr"/>
                      <a:r>
                        <a:rPr lang="en-US" sz="500" b="1" dirty="0">
                          <a:solidFill>
                            <a:srgbClr val="8E928F"/>
                          </a:solidFill>
                          <a:latin typeface="+mj-lt"/>
                          <a:cs typeface="Calibri" panose="020F0502020204030204" pitchFamily="34" charset="0"/>
                        </a:rPr>
                        <a:t>8</a:t>
                      </a:r>
                    </a:p>
                  </a:txBody>
                  <a:tcPr marL="27432" marR="27432" marT="27432" marB="27432"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ctr"/>
                      <a:r>
                        <a:rPr lang="en-US" sz="500" b="0" i="0" u="none" strike="noStrike" kern="1200" dirty="0">
                          <a:solidFill>
                            <a:srgbClr val="8E928F"/>
                          </a:solidFill>
                          <a:effectLst/>
                          <a:latin typeface="+mj-lt"/>
                          <a:ea typeface="+mn-ea"/>
                          <a:cs typeface="Calibri" panose="020F0502020204030204" pitchFamily="34" charset="0"/>
                        </a:rPr>
                        <a:t>The % distribution of A/B/C players on the Marketing team is known</a:t>
                      </a:r>
                    </a:p>
                  </a:txBody>
                  <a:tcPr anchor="ctr">
                    <a:lnL w="9525" cap="flat" cmpd="sng" algn="ctr">
                      <a:solidFill>
                        <a:schemeClr val="bg1">
                          <a:lumMod val="85000"/>
                        </a:schemeClr>
                      </a:solidFill>
                      <a:prstDash val="solid"/>
                      <a:round/>
                      <a:headEnd type="none" w="med" len="med"/>
                      <a:tailEnd type="none" w="med" len="med"/>
                    </a:lnL>
                    <a:lnR w="38100" cap="flat" cmpd="sng" algn="ctr">
                      <a:solidFill>
                        <a:srgbClr val="F9B551"/>
                      </a:solidFill>
                      <a:prstDash val="solid"/>
                      <a:round/>
                      <a:headEnd type="none" w="med" len="med"/>
                      <a:tailEnd type="none" w="med" len="med"/>
                    </a:ln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00" b="1" i="0" u="none" strike="noStrike" kern="1200" cap="none" spc="0" normalizeH="0" baseline="-25000" noProof="0" dirty="0">
                          <a:ln>
                            <a:noFill/>
                          </a:ln>
                          <a:solidFill>
                            <a:schemeClr val="tx1"/>
                          </a:solidFill>
                          <a:effectLst/>
                          <a:uLnTx/>
                          <a:uFillTx/>
                          <a:latin typeface="+mj-lt"/>
                          <a:ea typeface="+mn-ea"/>
                          <a:cs typeface="Calibri" panose="020F0502020204030204" pitchFamily="34" charset="0"/>
                        </a:rPr>
                        <a:t>GAP</a:t>
                      </a:r>
                      <a:endParaRPr kumimoji="0" lang="en-US" sz="500" b="1" i="0" u="none" strike="noStrike" kern="1200" cap="none" spc="0" normalizeH="0" baseline="-25000" noProof="0" dirty="0">
                        <a:ln>
                          <a:noFill/>
                        </a:ln>
                        <a:solidFill>
                          <a:srgbClr val="8E928F"/>
                        </a:solidFill>
                        <a:effectLst/>
                        <a:uLnTx/>
                        <a:uFillTx/>
                        <a:latin typeface="+mj-lt"/>
                        <a:ea typeface="+mn-ea"/>
                        <a:cs typeface="Calibri" panose="020F0502020204030204" pitchFamily="34" charset="0"/>
                      </a:endParaRPr>
                    </a:p>
                  </a:txBody>
                  <a:tcPr marL="27432" marR="27432" marT="27432" marB="27432" anchor="ctr">
                    <a:lnL w="38100" cap="flat" cmpd="sng" algn="ctr">
                      <a:solidFill>
                        <a:srgbClr val="F9B551"/>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noFill/>
                      <a:prstDash val="sysDot"/>
                      <a:round/>
                      <a:headEnd type="none" w="med" len="med"/>
                      <a:tailEnd type="none" w="med" len="med"/>
                    </a:lnT>
                    <a:lnB w="38100" cmpd="sng">
                      <a:noFill/>
                    </a:lnB>
                    <a:lnTlToBr w="12700" cmpd="sng">
                      <a:noFill/>
                      <a:prstDash val="solid"/>
                    </a:lnTlToBr>
                    <a:lnBlToTr w="12700" cmpd="sng">
                      <a:noFill/>
                      <a:prstDash val="solid"/>
                    </a:lnBlToTr>
                    <a:solidFill>
                      <a:srgbClr val="F9B551">
                        <a:alpha val="40000"/>
                      </a:srgbClr>
                    </a:solidFill>
                  </a:tcPr>
                </a:tc>
                <a:extLst>
                  <a:ext uri="{0D108BD9-81ED-4DB2-BD59-A6C34878D82A}">
                    <a16:rowId xmlns:a16="http://schemas.microsoft.com/office/drawing/2014/main" val="600246862"/>
                  </a:ext>
                </a:extLst>
              </a:tr>
              <a:tr h="123566">
                <a:tc>
                  <a:txBody>
                    <a:bodyPr/>
                    <a:lstStyle/>
                    <a:p>
                      <a:pPr algn="ctr"/>
                      <a:r>
                        <a:rPr lang="en-US" sz="500" b="1" dirty="0">
                          <a:solidFill>
                            <a:srgbClr val="8E928F"/>
                          </a:solidFill>
                          <a:latin typeface="+mj-lt"/>
                          <a:cs typeface="Calibri" panose="020F0502020204030204" pitchFamily="34" charset="0"/>
                        </a:rPr>
                        <a:t>9</a:t>
                      </a:r>
                    </a:p>
                  </a:txBody>
                  <a:tcPr marL="27432" marR="27432" marT="27432" marB="27432"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ctr"/>
                      <a:r>
                        <a:rPr lang="en-US" sz="500" b="0" i="0" u="none" strike="noStrike" kern="1200" dirty="0">
                          <a:solidFill>
                            <a:srgbClr val="8E928F"/>
                          </a:solidFill>
                          <a:effectLst/>
                          <a:latin typeface="+mj-lt"/>
                          <a:ea typeface="+mn-ea"/>
                          <a:cs typeface="Calibri" panose="020F0502020204030204" pitchFamily="34" charset="0"/>
                        </a:rPr>
                        <a:t>You assess the talent on your Marketing team more than one time per year </a:t>
                      </a:r>
                    </a:p>
                  </a:txBody>
                  <a:tcPr anchor="ctr">
                    <a:lnL w="9525" cap="flat" cmpd="sng" algn="ctr">
                      <a:solidFill>
                        <a:schemeClr val="bg1">
                          <a:lumMod val="85000"/>
                        </a:schemeClr>
                      </a:solidFill>
                      <a:prstDash val="solid"/>
                      <a:round/>
                      <a:headEnd type="none" w="med" len="med"/>
                      <a:tailEnd type="none" w="med" len="med"/>
                    </a:lnL>
                    <a:lnR w="38100" cap="flat" cmpd="sng" algn="ctr">
                      <a:solidFill>
                        <a:srgbClr val="F9B551"/>
                      </a:solidFill>
                      <a:prstDash val="solid"/>
                      <a:round/>
                      <a:headEnd type="none" w="med" len="med"/>
                      <a:tailEnd type="none" w="med" len="med"/>
                    </a:ln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en-US" sz="500" b="1" i="0" u="none" strike="noStrike" kern="1200" cap="none" spc="0" normalizeH="0" baseline="-25000" noProof="0" dirty="0">
                          <a:ln>
                            <a:noFill/>
                          </a:ln>
                          <a:solidFill>
                            <a:schemeClr val="tx1"/>
                          </a:solidFill>
                          <a:effectLst/>
                          <a:uLnTx/>
                          <a:uFillTx/>
                          <a:latin typeface="+mj-lt"/>
                          <a:ea typeface="+mn-ea"/>
                          <a:cs typeface="Calibri" panose="020F0502020204030204" pitchFamily="34" charset="0"/>
                        </a:rPr>
                        <a:t>GAP</a:t>
                      </a:r>
                      <a:endParaRPr lang="en-US" sz="500" b="1" baseline="-25000" dirty="0">
                        <a:solidFill>
                          <a:srgbClr val="8E928F"/>
                        </a:solidFill>
                        <a:latin typeface="+mj-lt"/>
                        <a:cs typeface="Calibri" panose="020F0502020204030204" pitchFamily="34" charset="0"/>
                      </a:endParaRPr>
                    </a:p>
                  </a:txBody>
                  <a:tcPr marL="0" marR="0" marT="0" marB="0" anchor="ctr">
                    <a:lnL w="38100" cap="flat" cmpd="sng" algn="ctr">
                      <a:solidFill>
                        <a:srgbClr val="F9B551"/>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noFill/>
                      <a:prstDash val="sysDot"/>
                      <a:round/>
                      <a:headEnd type="none" w="med" len="med"/>
                      <a:tailEnd type="none" w="med" len="med"/>
                    </a:lnT>
                    <a:lnB w="38100" cmpd="sng">
                      <a:noFill/>
                    </a:lnB>
                    <a:lnTlToBr w="12700" cmpd="sng">
                      <a:noFill/>
                      <a:prstDash val="solid"/>
                    </a:lnTlToBr>
                    <a:lnBlToTr w="12700" cmpd="sng">
                      <a:noFill/>
                      <a:prstDash val="solid"/>
                    </a:lnBlToTr>
                    <a:solidFill>
                      <a:srgbClr val="F9B551">
                        <a:alpha val="40000"/>
                      </a:srgbClr>
                    </a:solidFill>
                  </a:tcPr>
                </a:tc>
                <a:extLst>
                  <a:ext uri="{0D108BD9-81ED-4DB2-BD59-A6C34878D82A}">
                    <a16:rowId xmlns:a16="http://schemas.microsoft.com/office/drawing/2014/main" val="428699957"/>
                  </a:ext>
                </a:extLst>
              </a:tr>
              <a:tr h="123566">
                <a:tc>
                  <a:txBody>
                    <a:bodyPr/>
                    <a:lstStyle/>
                    <a:p>
                      <a:pPr algn="ctr"/>
                      <a:r>
                        <a:rPr lang="en-US" sz="500" b="1" dirty="0">
                          <a:solidFill>
                            <a:srgbClr val="8E928F"/>
                          </a:solidFill>
                          <a:latin typeface="+mj-lt"/>
                          <a:cs typeface="Calibri" panose="020F0502020204030204" pitchFamily="34" charset="0"/>
                        </a:rPr>
                        <a:t>10</a:t>
                      </a:r>
                    </a:p>
                  </a:txBody>
                  <a:tcPr marL="27432" marR="27432" marT="27432" marB="27432"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ctr"/>
                      <a:r>
                        <a:rPr lang="en-US" sz="500" b="0" i="0" u="none" strike="noStrike" kern="1200" dirty="0">
                          <a:solidFill>
                            <a:srgbClr val="8E928F"/>
                          </a:solidFill>
                          <a:effectLst/>
                          <a:latin typeface="+mj-lt"/>
                          <a:ea typeface="+mn-ea"/>
                          <a:cs typeface="Calibri" panose="020F0502020204030204" pitchFamily="34" charset="0"/>
                        </a:rPr>
                        <a:t>The assessment process extends into the hiring process, so you only bring in A-player talent into the organization</a:t>
                      </a:r>
                    </a:p>
                  </a:txBody>
                  <a:tcPr anchor="ctr">
                    <a:lnL w="9525" cap="flat" cmpd="sng" algn="ctr">
                      <a:solidFill>
                        <a:schemeClr val="bg1">
                          <a:lumMod val="85000"/>
                        </a:schemeClr>
                      </a:solidFill>
                      <a:prstDash val="solid"/>
                      <a:round/>
                      <a:headEnd type="none" w="med" len="med"/>
                      <a:tailEnd type="none" w="med" len="med"/>
                    </a:lnL>
                    <a:lnR w="38100" cap="flat" cmpd="sng" algn="ctr">
                      <a:solidFill>
                        <a:srgbClr val="F05D70"/>
                      </a:solidFill>
                      <a:prstDash val="solid"/>
                      <a:round/>
                      <a:headEnd type="none" w="med" len="med"/>
                      <a:tailEnd type="none" w="med" len="med"/>
                    </a:ln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00" b="1" i="0" u="none" strike="noStrike" kern="1200" cap="none" spc="0" normalizeH="0" baseline="-25000" noProof="0" dirty="0">
                          <a:ln>
                            <a:noFill/>
                          </a:ln>
                          <a:solidFill>
                            <a:schemeClr val="tx1"/>
                          </a:solidFill>
                          <a:effectLst/>
                          <a:uLnTx/>
                          <a:uFillTx/>
                          <a:latin typeface="+mj-lt"/>
                          <a:ea typeface="+mn-ea"/>
                          <a:cs typeface="Calibri" panose="020F0502020204030204" pitchFamily="34" charset="0"/>
                        </a:rPr>
                        <a:t>GULF</a:t>
                      </a:r>
                      <a:endParaRPr kumimoji="0" lang="en-US" sz="500" b="1" i="0" u="none" strike="noStrike" kern="1200" cap="none" spc="0" normalizeH="0" baseline="-25000" noProof="0" dirty="0">
                        <a:ln>
                          <a:noFill/>
                        </a:ln>
                        <a:solidFill>
                          <a:srgbClr val="8E928F"/>
                        </a:solidFill>
                        <a:effectLst/>
                        <a:uLnTx/>
                        <a:uFillTx/>
                        <a:latin typeface="+mj-lt"/>
                        <a:ea typeface="+mn-ea"/>
                        <a:cs typeface="Calibri" panose="020F0502020204030204" pitchFamily="34" charset="0"/>
                      </a:endParaRPr>
                    </a:p>
                  </a:txBody>
                  <a:tcPr marL="27432" marR="27432" marT="27432" marB="27432" anchor="ctr">
                    <a:lnL w="38100" cap="flat" cmpd="sng" algn="ctr">
                      <a:solidFill>
                        <a:srgbClr val="F05D70"/>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noFill/>
                      <a:prstDash val="sysDot"/>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05D70">
                        <a:alpha val="40000"/>
                      </a:srgbClr>
                    </a:solidFill>
                  </a:tcPr>
                </a:tc>
                <a:extLst>
                  <a:ext uri="{0D108BD9-81ED-4DB2-BD59-A6C34878D82A}">
                    <a16:rowId xmlns:a16="http://schemas.microsoft.com/office/drawing/2014/main" val="3422972168"/>
                  </a:ext>
                </a:extLst>
              </a:tr>
            </a:tbl>
          </a:graphicData>
        </a:graphic>
      </p:graphicFrame>
      <p:graphicFrame>
        <p:nvGraphicFramePr>
          <p:cNvPr id="25" name="Table 2">
            <a:extLst>
              <a:ext uri="{FF2B5EF4-FFF2-40B4-BE49-F238E27FC236}">
                <a16:creationId xmlns:a16="http://schemas.microsoft.com/office/drawing/2014/main" id="{671FFA34-F3D1-6EFE-EF62-FD05028234B2}"/>
              </a:ext>
            </a:extLst>
          </p:cNvPr>
          <p:cNvGraphicFramePr>
            <a:graphicFrameLocks noGrp="1"/>
          </p:cNvGraphicFramePr>
          <p:nvPr>
            <p:extLst>
              <p:ext uri="{D42A27DB-BD31-4B8C-83A1-F6EECF244321}">
                <p14:modId xmlns:p14="http://schemas.microsoft.com/office/powerpoint/2010/main" val="2118948467"/>
              </p:ext>
            </p:extLst>
          </p:nvPr>
        </p:nvGraphicFramePr>
        <p:xfrm>
          <a:off x="1414463" y="6172200"/>
          <a:ext cx="9772650" cy="352960"/>
        </p:xfrm>
        <a:graphic>
          <a:graphicData uri="http://schemas.openxmlformats.org/drawingml/2006/table">
            <a:tbl>
              <a:tblPr firstRow="1" bandRow="1">
                <a:effectLst/>
                <a:tableStyleId>{073A0DAA-6AF3-43AB-8588-CEC1D06C72B9}</a:tableStyleId>
              </a:tblPr>
              <a:tblGrid>
                <a:gridCol w="1628775">
                  <a:extLst>
                    <a:ext uri="{9D8B030D-6E8A-4147-A177-3AD203B41FA5}">
                      <a16:colId xmlns:a16="http://schemas.microsoft.com/office/drawing/2014/main" val="61347438"/>
                    </a:ext>
                  </a:extLst>
                </a:gridCol>
                <a:gridCol w="1628775">
                  <a:extLst>
                    <a:ext uri="{9D8B030D-6E8A-4147-A177-3AD203B41FA5}">
                      <a16:colId xmlns:a16="http://schemas.microsoft.com/office/drawing/2014/main" val="3353961594"/>
                    </a:ext>
                  </a:extLst>
                </a:gridCol>
                <a:gridCol w="1628775">
                  <a:extLst>
                    <a:ext uri="{9D8B030D-6E8A-4147-A177-3AD203B41FA5}">
                      <a16:colId xmlns:a16="http://schemas.microsoft.com/office/drawing/2014/main" val="4230227703"/>
                    </a:ext>
                  </a:extLst>
                </a:gridCol>
                <a:gridCol w="1628775">
                  <a:extLst>
                    <a:ext uri="{9D8B030D-6E8A-4147-A177-3AD203B41FA5}">
                      <a16:colId xmlns:a16="http://schemas.microsoft.com/office/drawing/2014/main" val="3446201109"/>
                    </a:ext>
                  </a:extLst>
                </a:gridCol>
                <a:gridCol w="1628775">
                  <a:extLst>
                    <a:ext uri="{9D8B030D-6E8A-4147-A177-3AD203B41FA5}">
                      <a16:colId xmlns:a16="http://schemas.microsoft.com/office/drawing/2014/main" val="3624207305"/>
                    </a:ext>
                  </a:extLst>
                </a:gridCol>
                <a:gridCol w="1628775">
                  <a:extLst>
                    <a:ext uri="{9D8B030D-6E8A-4147-A177-3AD203B41FA5}">
                      <a16:colId xmlns:a16="http://schemas.microsoft.com/office/drawing/2014/main" val="2933868988"/>
                    </a:ext>
                  </a:extLst>
                </a:gridCol>
              </a:tblGrid>
              <a:tr h="35296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mj-lt"/>
                          <a:cs typeface="Calibri" panose="020F0502020204030204" pitchFamily="34" charset="0"/>
                        </a:rPr>
                        <a:t>Business Objectives</a:t>
                      </a:r>
                    </a:p>
                  </a:txBody>
                  <a:tcPr marL="0" marR="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000" dirty="0">
                          <a:solidFill>
                            <a:schemeClr val="tx1"/>
                          </a:solidFill>
                          <a:latin typeface="+mj-lt"/>
                          <a:cs typeface="Calibri" panose="020F0502020204030204" pitchFamily="34" charset="0"/>
                        </a:rPr>
                        <a:t>Marketing Priorities</a:t>
                      </a:r>
                    </a:p>
                  </a:txBody>
                  <a:tcPr marL="0" marR="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000" dirty="0">
                          <a:solidFill>
                            <a:schemeClr val="tx1"/>
                          </a:solidFill>
                          <a:latin typeface="+mj-lt"/>
                          <a:cs typeface="Calibri" panose="020F0502020204030204" pitchFamily="34" charset="0"/>
                        </a:rPr>
                        <a:t>Marketing Goals</a:t>
                      </a:r>
                    </a:p>
                  </a:txBody>
                  <a:tcPr marL="0" marR="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000" dirty="0">
                          <a:solidFill>
                            <a:schemeClr val="bg1"/>
                          </a:solidFill>
                          <a:latin typeface="+mj-lt"/>
                          <a:cs typeface="Calibri" panose="020F0502020204030204" pitchFamily="34" charset="0"/>
                        </a:rPr>
                        <a:t>Marketing Strategy</a:t>
                      </a:r>
                    </a:p>
                  </a:txBody>
                  <a:tcPr marL="0" marR="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r>
                        <a:rPr lang="en-US" sz="1000" dirty="0">
                          <a:solidFill>
                            <a:schemeClr val="tx1"/>
                          </a:solidFill>
                          <a:latin typeface="+mj-lt"/>
                          <a:cs typeface="Calibri" panose="020F0502020204030204" pitchFamily="34" charset="0"/>
                        </a:rPr>
                        <a:t>Execution</a:t>
                      </a:r>
                    </a:p>
                  </a:txBody>
                  <a:tcPr marL="0" marR="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000" dirty="0">
                          <a:solidFill>
                            <a:schemeClr val="tx1"/>
                          </a:solidFill>
                          <a:latin typeface="+mj-lt"/>
                          <a:cs typeface="Calibri" panose="020F0502020204030204" pitchFamily="34" charset="0"/>
                        </a:rPr>
                        <a:t>Operationalizing</a:t>
                      </a:r>
                    </a:p>
                  </a:txBody>
                  <a:tcPr marL="0" marR="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238023345"/>
                  </a:ext>
                </a:extLst>
              </a:tr>
            </a:tbl>
          </a:graphicData>
        </a:graphic>
      </p:graphicFrame>
    </p:spTree>
    <p:extLst>
      <p:ext uri="{BB962C8B-B14F-4D97-AF65-F5344CB8AC3E}">
        <p14:creationId xmlns:p14="http://schemas.microsoft.com/office/powerpoint/2010/main" val="10464976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DE87018-3B4A-F640-4530-5B79C74CA4C1}"/>
              </a:ext>
            </a:extLst>
          </p:cNvPr>
          <p:cNvSpPr/>
          <p:nvPr/>
        </p:nvSpPr>
        <p:spPr bwMode="auto">
          <a:xfrm>
            <a:off x="609600" y="1129140"/>
            <a:ext cx="5436208" cy="2372094"/>
          </a:xfrm>
          <a:prstGeom prst="rect">
            <a:avLst/>
          </a:prstGeom>
          <a:solidFill>
            <a:schemeClr val="bg1"/>
          </a:solidFill>
          <a:ln>
            <a:solidFill>
              <a:schemeClr val="bg1">
                <a:lumMod val="75000"/>
              </a:schemeClr>
            </a:solidFill>
          </a:ln>
          <a:effectLst>
            <a:outerShdw blurRad="76200" dist="50800" dir="5400000" algn="tl" rotWithShape="0">
              <a:schemeClr val="tx2">
                <a:alpha val="4000"/>
              </a:schemeClr>
            </a:outerShdw>
          </a:effectLst>
        </p:spPr>
        <p:txBody>
          <a:bodyPr rot="0" spcFirstLastPara="0" vertOverflow="overflow" horzOverflow="overflow" vert="horz" wrap="square" lIns="182880" tIns="182880" rIns="182880" bIns="182880" numCol="1" spcCol="0" rtlCol="0" fromWordArt="0" anchor="t" anchorCtr="0" forceAA="0" compatLnSpc="1">
            <a:prstTxWarp prst="textNoShape">
              <a:avLst/>
            </a:prstTxWarp>
            <a:noAutofit/>
          </a:bodyPr>
          <a:lstStyle/>
          <a:p>
            <a:pPr marL="0" marR="0" lvl="0" indent="0" algn="l" defTabSz="228600" rtl="0" eaLnBrk="1" fontAlgn="auto" latinLnBrk="0" hangingPunct="1">
              <a:lnSpc>
                <a:spcPct val="100000"/>
              </a:lnSpc>
              <a:spcBef>
                <a:spcPts val="0"/>
              </a:spcBef>
              <a:spcAft>
                <a:spcPts val="0"/>
              </a:spcAft>
              <a:buClrTx/>
              <a:buSzTx/>
              <a:buFontTx/>
              <a:buNone/>
              <a:tabLst>
                <a:tab pos="182880" algn="l"/>
                <a:tab pos="365760" algn="l"/>
                <a:tab pos="548640" algn="l"/>
                <a:tab pos="731520" algn="l"/>
                <a:tab pos="914400" algn="l"/>
                <a:tab pos="1097280" algn="l"/>
                <a:tab pos="1280160" algn="l"/>
                <a:tab pos="1463040" algn="l"/>
                <a:tab pos="1645920" algn="l"/>
                <a:tab pos="1828800" algn="l"/>
                <a:tab pos="2011680" algn="l"/>
                <a:tab pos="2194560" algn="l"/>
                <a:tab pos="2377440" algn="l"/>
                <a:tab pos="2560320" algn="l"/>
                <a:tab pos="2743200" algn="l"/>
              </a:tabLst>
              <a:defRPr/>
            </a:pPr>
            <a:endParaRPr kumimoji="0" lang="en-US" sz="1600" b="0" i="0" u="none" strike="noStrike" kern="1200" cap="none" spc="0" normalizeH="0" baseline="0" noProof="0" dirty="0">
              <a:ln>
                <a:noFill/>
              </a:ln>
              <a:solidFill>
                <a:srgbClr val="4C4845"/>
              </a:solidFill>
              <a:effectLst/>
              <a:uLnTx/>
              <a:uFillTx/>
              <a:latin typeface="Calibri" panose="020F0502020204030204"/>
              <a:ea typeface="+mn-ea"/>
              <a:cs typeface="+mn-cs"/>
            </a:endParaRPr>
          </a:p>
        </p:txBody>
      </p:sp>
      <p:sp>
        <p:nvSpPr>
          <p:cNvPr id="36" name="Rectangle 35">
            <a:extLst>
              <a:ext uri="{FF2B5EF4-FFF2-40B4-BE49-F238E27FC236}">
                <a16:creationId xmlns:a16="http://schemas.microsoft.com/office/drawing/2014/main" id="{EC78C289-504B-1DC9-7C4F-5C8A7DD106C6}"/>
              </a:ext>
            </a:extLst>
          </p:cNvPr>
          <p:cNvSpPr/>
          <p:nvPr/>
        </p:nvSpPr>
        <p:spPr bwMode="auto">
          <a:xfrm>
            <a:off x="609600" y="1129140"/>
            <a:ext cx="5436208" cy="575281"/>
          </a:xfrm>
          <a:prstGeom prst="rect">
            <a:avLst/>
          </a:prstGeom>
          <a:solidFill>
            <a:schemeClr val="tx1"/>
          </a:solidFill>
          <a:ln>
            <a:noFill/>
          </a:ln>
          <a:effectLst>
            <a:outerShdw blurRad="76200" dist="50800" dir="5400000" algn="tl" rotWithShape="0">
              <a:srgbClr val="4C4845">
                <a:alpha val="4000"/>
              </a:srgbClr>
            </a:outerShdw>
          </a:effectLst>
        </p:spPr>
        <p:txBody>
          <a:bodyPr rot="0" spcFirstLastPara="0" vertOverflow="overflow" horzOverflow="overflow" vert="horz" wrap="square" lIns="144000" tIns="0" rIns="108000" bIns="0" numCol="1" spcCol="0" rtlCol="0" fromWordArt="0" anchor="ctr" anchorCtr="0" forceAA="0" compatLnSpc="1">
            <a:prstTxWarp prst="textNoShape">
              <a:avLst/>
            </a:prstTxWarp>
            <a:noAutofit/>
          </a:bodyPr>
          <a:lstStyle/>
          <a:p>
            <a:pPr marL="0" marR="0" lvl="0" indent="0" defTabSz="228600" eaLnBrk="1" fontAlgn="auto" latinLnBrk="0" hangingPunct="1">
              <a:lnSpc>
                <a:spcPct val="100000"/>
              </a:lnSpc>
              <a:spcBef>
                <a:spcPts val="0"/>
              </a:spcBef>
              <a:spcAft>
                <a:spcPts val="0"/>
              </a:spcAft>
              <a:buClrTx/>
              <a:buSzTx/>
              <a:buFontTx/>
              <a:buNone/>
              <a:tabLst>
                <a:tab pos="182880" algn="l"/>
                <a:tab pos="365760" algn="l"/>
                <a:tab pos="548640" algn="l"/>
                <a:tab pos="731520" algn="l"/>
                <a:tab pos="914400" algn="l"/>
                <a:tab pos="1097280" algn="l"/>
                <a:tab pos="1280160" algn="l"/>
                <a:tab pos="1463040" algn="l"/>
                <a:tab pos="1645920" algn="l"/>
                <a:tab pos="1828800" algn="l"/>
                <a:tab pos="2011680" algn="l"/>
                <a:tab pos="2194560" algn="l"/>
                <a:tab pos="2377440" algn="l"/>
                <a:tab pos="2560320" algn="l"/>
                <a:tab pos="2743200" algn="l"/>
              </a:tabLst>
              <a:defRPr/>
            </a:pPr>
            <a:r>
              <a:rPr kumimoji="0" lang="en-US" sz="1400" b="1" i="0" u="none" strike="noStrike" kern="1200" cap="none" spc="0" normalizeH="0" baseline="0" noProof="0" dirty="0">
                <a:ln>
                  <a:noFill/>
                </a:ln>
                <a:solidFill>
                  <a:schemeClr val="accent4"/>
                </a:solidFill>
                <a:effectLst/>
                <a:uLnTx/>
                <a:uFillTx/>
                <a:latin typeface="+mj-lt"/>
                <a:ea typeface="+mn-ea"/>
                <a:cs typeface="+mn-cs"/>
              </a:rPr>
              <a:t>OPTION A: Centralized</a:t>
            </a:r>
          </a:p>
          <a:p>
            <a:pPr defTabSz="228600">
              <a:tabLst>
                <a:tab pos="182880" algn="l"/>
                <a:tab pos="365760" algn="l"/>
                <a:tab pos="548640" algn="l"/>
                <a:tab pos="731520" algn="l"/>
                <a:tab pos="914400" algn="l"/>
                <a:tab pos="1097280" algn="l"/>
                <a:tab pos="1280160" algn="l"/>
                <a:tab pos="1463040" algn="l"/>
                <a:tab pos="1645920" algn="l"/>
                <a:tab pos="1828800" algn="l"/>
                <a:tab pos="2011680" algn="l"/>
                <a:tab pos="2194560" algn="l"/>
                <a:tab pos="2377440" algn="l"/>
                <a:tab pos="2560320" algn="l"/>
                <a:tab pos="2743200" algn="l"/>
              </a:tabLst>
              <a:defRPr/>
            </a:pPr>
            <a:r>
              <a:rPr lang="en-US" sz="1200" dirty="0">
                <a:solidFill>
                  <a:schemeClr val="bg1"/>
                </a:solidFill>
                <a:latin typeface="Calibri" charset="0"/>
                <a:cs typeface="Calibri" charset="0"/>
              </a:rPr>
              <a:t>All messaging and programs driven by corporate marketing</a:t>
            </a:r>
          </a:p>
        </p:txBody>
      </p:sp>
      <p:sp>
        <p:nvSpPr>
          <p:cNvPr id="7" name="Title 6">
            <a:extLst>
              <a:ext uri="{FF2B5EF4-FFF2-40B4-BE49-F238E27FC236}">
                <a16:creationId xmlns:a16="http://schemas.microsoft.com/office/drawing/2014/main" id="{7D062E75-F0A6-B7B7-D7A6-32C9364B905F}"/>
              </a:ext>
            </a:extLst>
          </p:cNvPr>
          <p:cNvSpPr>
            <a:spLocks noGrp="1"/>
          </p:cNvSpPr>
          <p:nvPr>
            <p:ph type="title"/>
          </p:nvPr>
        </p:nvSpPr>
        <p:spPr/>
        <p:txBody>
          <a:bodyPr>
            <a:normAutofit/>
          </a:bodyPr>
          <a:lstStyle/>
          <a:p>
            <a:r>
              <a:rPr lang="en-US" dirty="0"/>
              <a:t>Choose a marketing organization that aligns with your primary marketing priorities and business objectives</a:t>
            </a:r>
          </a:p>
        </p:txBody>
      </p:sp>
      <p:sp>
        <p:nvSpPr>
          <p:cNvPr id="3" name="Rectangle 2">
            <a:extLst>
              <a:ext uri="{FF2B5EF4-FFF2-40B4-BE49-F238E27FC236}">
                <a16:creationId xmlns:a16="http://schemas.microsoft.com/office/drawing/2014/main" id="{FDBC3937-8650-5592-981E-37F2212D6CD2}"/>
              </a:ext>
            </a:extLst>
          </p:cNvPr>
          <p:cNvSpPr/>
          <p:nvPr/>
        </p:nvSpPr>
        <p:spPr bwMode="auto">
          <a:xfrm>
            <a:off x="615750" y="3633846"/>
            <a:ext cx="5436208" cy="2372094"/>
          </a:xfrm>
          <a:prstGeom prst="rect">
            <a:avLst/>
          </a:prstGeom>
          <a:solidFill>
            <a:schemeClr val="bg1"/>
          </a:solidFill>
          <a:ln>
            <a:solidFill>
              <a:schemeClr val="bg1">
                <a:lumMod val="75000"/>
              </a:schemeClr>
            </a:solidFill>
          </a:ln>
          <a:effectLst>
            <a:outerShdw blurRad="76200" dist="50800" dir="5400000" algn="tl" rotWithShape="0">
              <a:schemeClr val="tx2">
                <a:alpha val="4000"/>
              </a:schemeClr>
            </a:outerShdw>
          </a:effectLst>
        </p:spPr>
        <p:txBody>
          <a:bodyPr rot="0" spcFirstLastPara="0" vertOverflow="overflow" horzOverflow="overflow" vert="horz" wrap="square" lIns="182880" tIns="182880" rIns="182880" bIns="182880" numCol="1" spcCol="0" rtlCol="0" fromWordArt="0" anchor="t" anchorCtr="0" forceAA="0" compatLnSpc="1">
            <a:prstTxWarp prst="textNoShape">
              <a:avLst/>
            </a:prstTxWarp>
            <a:noAutofit/>
          </a:bodyPr>
          <a:lstStyle/>
          <a:p>
            <a:pPr marL="0" marR="0" lvl="0" indent="0" algn="l" defTabSz="228600" rtl="0" eaLnBrk="1" fontAlgn="auto" latinLnBrk="0" hangingPunct="1">
              <a:lnSpc>
                <a:spcPct val="100000"/>
              </a:lnSpc>
              <a:spcBef>
                <a:spcPts val="0"/>
              </a:spcBef>
              <a:spcAft>
                <a:spcPts val="0"/>
              </a:spcAft>
              <a:buClrTx/>
              <a:buSzTx/>
              <a:buFontTx/>
              <a:buNone/>
              <a:tabLst>
                <a:tab pos="182880" algn="l"/>
                <a:tab pos="365760" algn="l"/>
                <a:tab pos="548640" algn="l"/>
                <a:tab pos="731520" algn="l"/>
                <a:tab pos="914400" algn="l"/>
                <a:tab pos="1097280" algn="l"/>
                <a:tab pos="1280160" algn="l"/>
                <a:tab pos="1463040" algn="l"/>
                <a:tab pos="1645920" algn="l"/>
                <a:tab pos="1828800" algn="l"/>
                <a:tab pos="2011680" algn="l"/>
                <a:tab pos="2194560" algn="l"/>
                <a:tab pos="2377440" algn="l"/>
                <a:tab pos="2560320" algn="l"/>
                <a:tab pos="2743200" algn="l"/>
              </a:tabLst>
              <a:defRPr/>
            </a:pPr>
            <a:endParaRPr kumimoji="0" lang="en-US" sz="1600" b="0" i="0" u="none" strike="noStrike" kern="1200" cap="none" spc="0" normalizeH="0" baseline="0" noProof="0" dirty="0">
              <a:ln>
                <a:noFill/>
              </a:ln>
              <a:solidFill>
                <a:srgbClr val="4C4845"/>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497860C3-1DD7-9832-13F3-2100ECDB5B6B}"/>
              </a:ext>
            </a:extLst>
          </p:cNvPr>
          <p:cNvSpPr/>
          <p:nvPr/>
        </p:nvSpPr>
        <p:spPr bwMode="auto">
          <a:xfrm>
            <a:off x="6145862" y="1129140"/>
            <a:ext cx="5436208" cy="2372094"/>
          </a:xfrm>
          <a:prstGeom prst="rect">
            <a:avLst/>
          </a:prstGeom>
          <a:solidFill>
            <a:schemeClr val="bg1"/>
          </a:solidFill>
          <a:ln>
            <a:solidFill>
              <a:schemeClr val="bg1">
                <a:lumMod val="75000"/>
              </a:schemeClr>
            </a:solidFill>
          </a:ln>
          <a:effectLst>
            <a:outerShdw blurRad="76200" dist="50800" dir="5400000" algn="tl" rotWithShape="0">
              <a:schemeClr val="tx2">
                <a:alpha val="4000"/>
              </a:schemeClr>
            </a:outerShdw>
          </a:effectLst>
        </p:spPr>
        <p:txBody>
          <a:bodyPr rot="0" spcFirstLastPara="0" vertOverflow="overflow" horzOverflow="overflow" vert="horz" wrap="square" lIns="182880" tIns="182880" rIns="182880" bIns="182880" numCol="1" spcCol="0" rtlCol="0" fromWordArt="0" anchor="t" anchorCtr="0" forceAA="0" compatLnSpc="1">
            <a:prstTxWarp prst="textNoShape">
              <a:avLst/>
            </a:prstTxWarp>
            <a:noAutofit/>
          </a:bodyPr>
          <a:lstStyle/>
          <a:p>
            <a:pPr marL="0" marR="0" lvl="0" indent="0" algn="l" defTabSz="228600" rtl="0" eaLnBrk="1" fontAlgn="auto" latinLnBrk="0" hangingPunct="1">
              <a:lnSpc>
                <a:spcPct val="100000"/>
              </a:lnSpc>
              <a:spcBef>
                <a:spcPts val="0"/>
              </a:spcBef>
              <a:spcAft>
                <a:spcPts val="0"/>
              </a:spcAft>
              <a:buClrTx/>
              <a:buSzTx/>
              <a:buFontTx/>
              <a:buNone/>
              <a:tabLst>
                <a:tab pos="182880" algn="l"/>
                <a:tab pos="365760" algn="l"/>
                <a:tab pos="548640" algn="l"/>
                <a:tab pos="731520" algn="l"/>
                <a:tab pos="914400" algn="l"/>
                <a:tab pos="1097280" algn="l"/>
                <a:tab pos="1280160" algn="l"/>
                <a:tab pos="1463040" algn="l"/>
                <a:tab pos="1645920" algn="l"/>
                <a:tab pos="1828800" algn="l"/>
                <a:tab pos="2011680" algn="l"/>
                <a:tab pos="2194560" algn="l"/>
                <a:tab pos="2377440" algn="l"/>
                <a:tab pos="2560320" algn="l"/>
                <a:tab pos="2743200" algn="l"/>
              </a:tabLst>
              <a:defRPr/>
            </a:pPr>
            <a:endParaRPr kumimoji="0" lang="en-US" sz="1600" b="0" i="0" u="none" strike="noStrike" kern="1200" cap="none" spc="0" normalizeH="0" baseline="0" noProof="0" dirty="0">
              <a:ln>
                <a:noFill/>
              </a:ln>
              <a:solidFill>
                <a:srgbClr val="4C4845"/>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9B7E2EE0-7945-C3DE-A7A2-981702721650}"/>
              </a:ext>
            </a:extLst>
          </p:cNvPr>
          <p:cNvSpPr/>
          <p:nvPr/>
        </p:nvSpPr>
        <p:spPr bwMode="auto">
          <a:xfrm>
            <a:off x="6145862" y="3633846"/>
            <a:ext cx="5436208" cy="2372094"/>
          </a:xfrm>
          <a:prstGeom prst="rect">
            <a:avLst/>
          </a:prstGeom>
          <a:solidFill>
            <a:schemeClr val="bg1"/>
          </a:solidFill>
          <a:ln>
            <a:solidFill>
              <a:schemeClr val="bg1">
                <a:lumMod val="75000"/>
              </a:schemeClr>
            </a:solidFill>
          </a:ln>
          <a:effectLst>
            <a:outerShdw blurRad="76200" dist="50800" dir="5400000" algn="tl" rotWithShape="0">
              <a:schemeClr val="tx2">
                <a:alpha val="4000"/>
              </a:schemeClr>
            </a:outerShdw>
          </a:effectLst>
        </p:spPr>
        <p:txBody>
          <a:bodyPr rot="0" spcFirstLastPara="0" vertOverflow="overflow" horzOverflow="overflow" vert="horz" wrap="square" lIns="182880" tIns="182880" rIns="182880" bIns="182880" numCol="1" spcCol="0" rtlCol="0" fromWordArt="0" anchor="t" anchorCtr="0" forceAA="0" compatLnSpc="1">
            <a:prstTxWarp prst="textNoShape">
              <a:avLst/>
            </a:prstTxWarp>
            <a:noAutofit/>
          </a:bodyPr>
          <a:lstStyle/>
          <a:p>
            <a:pPr marL="0" marR="0" lvl="0" indent="0" algn="l" defTabSz="228600" rtl="0" eaLnBrk="1" fontAlgn="auto" latinLnBrk="0" hangingPunct="1">
              <a:lnSpc>
                <a:spcPct val="100000"/>
              </a:lnSpc>
              <a:spcBef>
                <a:spcPts val="0"/>
              </a:spcBef>
              <a:spcAft>
                <a:spcPts val="0"/>
              </a:spcAft>
              <a:buClrTx/>
              <a:buSzTx/>
              <a:buFontTx/>
              <a:buNone/>
              <a:tabLst>
                <a:tab pos="182880" algn="l"/>
                <a:tab pos="365760" algn="l"/>
                <a:tab pos="548640" algn="l"/>
                <a:tab pos="731520" algn="l"/>
                <a:tab pos="914400" algn="l"/>
                <a:tab pos="1097280" algn="l"/>
                <a:tab pos="1280160" algn="l"/>
                <a:tab pos="1463040" algn="l"/>
                <a:tab pos="1645920" algn="l"/>
                <a:tab pos="1828800" algn="l"/>
                <a:tab pos="2011680" algn="l"/>
                <a:tab pos="2194560" algn="l"/>
                <a:tab pos="2377440" algn="l"/>
                <a:tab pos="2560320" algn="l"/>
                <a:tab pos="2743200" algn="l"/>
              </a:tabLst>
              <a:defRPr/>
            </a:pPr>
            <a:endParaRPr kumimoji="0" lang="en-US" sz="1600" b="0" i="0" u="none" strike="noStrike" kern="1200" cap="none" spc="0" normalizeH="0" baseline="0" noProof="0" dirty="0">
              <a:ln>
                <a:noFill/>
              </a:ln>
              <a:solidFill>
                <a:srgbClr val="4C4845"/>
              </a:solidFill>
              <a:effectLst/>
              <a:uLnTx/>
              <a:uFillTx/>
              <a:latin typeface="Calibri" panose="020F0502020204030204"/>
              <a:ea typeface="+mn-ea"/>
              <a:cs typeface="+mn-cs"/>
            </a:endParaRPr>
          </a:p>
        </p:txBody>
      </p:sp>
      <p:pic>
        <p:nvPicPr>
          <p:cNvPr id="12" name="Picture 11">
            <a:extLst>
              <a:ext uri="{FF2B5EF4-FFF2-40B4-BE49-F238E27FC236}">
                <a16:creationId xmlns:a16="http://schemas.microsoft.com/office/drawing/2014/main" id="{3ED04607-5F30-3742-8AAD-BF423D29D896}"/>
              </a:ext>
            </a:extLst>
          </p:cNvPr>
          <p:cNvPicPr>
            <a:picLocks noChangeAspect="1"/>
          </p:cNvPicPr>
          <p:nvPr/>
        </p:nvPicPr>
        <p:blipFill rotWithShape="1">
          <a:blip r:embed="rId2"/>
          <a:srcRect l="3207" t="29481" r="2745"/>
          <a:stretch/>
        </p:blipFill>
        <p:spPr>
          <a:xfrm>
            <a:off x="1919137" y="1783519"/>
            <a:ext cx="2817134" cy="1066670"/>
          </a:xfrm>
          <a:prstGeom prst="rect">
            <a:avLst/>
          </a:prstGeom>
          <a:ln>
            <a:noFill/>
          </a:ln>
        </p:spPr>
      </p:pic>
      <p:sp>
        <p:nvSpPr>
          <p:cNvPr id="19" name="TextBox 18">
            <a:extLst>
              <a:ext uri="{FF2B5EF4-FFF2-40B4-BE49-F238E27FC236}">
                <a16:creationId xmlns:a16="http://schemas.microsoft.com/office/drawing/2014/main" id="{114B8452-81A9-B1BA-4CBE-838DB00FACCA}"/>
              </a:ext>
            </a:extLst>
          </p:cNvPr>
          <p:cNvSpPr txBox="1"/>
          <p:nvPr/>
        </p:nvSpPr>
        <p:spPr>
          <a:xfrm>
            <a:off x="820158" y="2926280"/>
            <a:ext cx="5015093" cy="307777"/>
          </a:xfrm>
          <a:prstGeom prst="rect">
            <a:avLst/>
          </a:prstGeom>
          <a:noFill/>
        </p:spPr>
        <p:txBody>
          <a:bodyPr wrap="square" lIns="0" tIns="0" rIns="0" bIns="0" rtlCol="0">
            <a:spAutoFit/>
          </a:bodyPr>
          <a:lstStyle/>
          <a:p>
            <a:pPr marL="0" marR="0" lvl="0" indent="0" algn="l" defTabSz="228600" rtl="0" eaLnBrk="1" fontAlgn="auto" latinLnBrk="0" hangingPunct="1">
              <a:lnSpc>
                <a:spcPct val="100000"/>
              </a:lnSpc>
              <a:spcBef>
                <a:spcPts val="0"/>
              </a:spcBef>
              <a:spcAft>
                <a:spcPts val="0"/>
              </a:spcAft>
              <a:buClrTx/>
              <a:buSzTx/>
              <a:buFontTx/>
              <a:buNone/>
              <a:tabLst>
                <a:tab pos="182880" algn="l"/>
                <a:tab pos="365760" algn="l"/>
                <a:tab pos="548640" algn="l"/>
                <a:tab pos="731520" algn="l"/>
                <a:tab pos="914400" algn="l"/>
                <a:tab pos="1097280" algn="l"/>
                <a:tab pos="1280160" algn="l"/>
                <a:tab pos="1463040" algn="l"/>
                <a:tab pos="1645920" algn="l"/>
                <a:tab pos="1828800" algn="l"/>
              </a:tabLst>
              <a:defRPr/>
            </a:pPr>
            <a:r>
              <a:rPr kumimoji="0" lang="en-US" sz="1000" b="1" i="0" u="none" strike="noStrike" kern="1200" cap="none" spc="0" normalizeH="0" baseline="0" noProof="0" dirty="0">
                <a:ln>
                  <a:noFill/>
                </a:ln>
                <a:effectLst/>
                <a:uLnTx/>
                <a:uFillTx/>
                <a:latin typeface="+mj-lt"/>
                <a:ea typeface="Calibri" charset="0"/>
                <a:cs typeface="Calibri" charset="0"/>
              </a:rPr>
              <a:t>Benefits: </a:t>
            </a:r>
            <a:r>
              <a:rPr kumimoji="0" lang="en-US" sz="1000" b="0" i="0" u="none" strike="noStrike" kern="1200" cap="none" spc="0" normalizeH="0" baseline="0" noProof="0" dirty="0">
                <a:ln>
                  <a:noFill/>
                </a:ln>
                <a:effectLst/>
                <a:uLnTx/>
                <a:uFillTx/>
                <a:latin typeface="+mj-lt"/>
                <a:ea typeface="Calibri" charset="0"/>
                <a:cs typeface="Calibri" charset="0"/>
              </a:rPr>
              <a:t>Ensures strong message consistency across all platforms</a:t>
            </a:r>
          </a:p>
          <a:p>
            <a:pPr marL="0" marR="0" lvl="0" indent="0" algn="l" defTabSz="228600" rtl="0" eaLnBrk="1" fontAlgn="auto" latinLnBrk="0" hangingPunct="1">
              <a:lnSpc>
                <a:spcPct val="100000"/>
              </a:lnSpc>
              <a:spcBef>
                <a:spcPts val="0"/>
              </a:spcBef>
              <a:spcAft>
                <a:spcPts val="0"/>
              </a:spcAft>
              <a:buClrTx/>
              <a:buSzTx/>
              <a:buFontTx/>
              <a:buNone/>
              <a:tabLst>
                <a:tab pos="182880" algn="l"/>
                <a:tab pos="365760" algn="l"/>
                <a:tab pos="548640" algn="l"/>
                <a:tab pos="731520" algn="l"/>
                <a:tab pos="914400" algn="l"/>
                <a:tab pos="1097280" algn="l"/>
                <a:tab pos="1280160" algn="l"/>
                <a:tab pos="1463040" algn="l"/>
                <a:tab pos="1645920" algn="l"/>
                <a:tab pos="1828800" algn="l"/>
              </a:tabLst>
              <a:defRPr/>
            </a:pPr>
            <a:r>
              <a:rPr kumimoji="0" lang="en-US" sz="1000" b="1" i="0" u="none" strike="noStrike" kern="1200" cap="none" spc="0" normalizeH="0" baseline="0" noProof="0" dirty="0">
                <a:ln>
                  <a:noFill/>
                </a:ln>
                <a:effectLst/>
                <a:uLnTx/>
                <a:uFillTx/>
                <a:latin typeface="+mj-lt"/>
                <a:ea typeface="Calibri" charset="0"/>
                <a:cs typeface="Calibri" charset="0"/>
              </a:rPr>
              <a:t>Drawbacks:</a:t>
            </a:r>
            <a:r>
              <a:rPr kumimoji="0" lang="en-US" sz="1000" b="0" i="0" u="none" strike="noStrike" kern="1200" cap="none" spc="0" normalizeH="0" baseline="0" noProof="0" dirty="0">
                <a:ln>
                  <a:noFill/>
                </a:ln>
                <a:effectLst/>
                <a:uLnTx/>
                <a:uFillTx/>
                <a:latin typeface="+mj-lt"/>
                <a:ea typeface="Calibri" charset="0"/>
                <a:cs typeface="Calibri" charset="0"/>
              </a:rPr>
              <a:t> Communications can lack regional, channel and tactical nuances</a:t>
            </a:r>
          </a:p>
        </p:txBody>
      </p:sp>
      <p:sp>
        <p:nvSpPr>
          <p:cNvPr id="24" name="TextBox 23">
            <a:extLst>
              <a:ext uri="{FF2B5EF4-FFF2-40B4-BE49-F238E27FC236}">
                <a16:creationId xmlns:a16="http://schemas.microsoft.com/office/drawing/2014/main" id="{153BCB80-FC25-5742-2FA0-8B5F0C3D8BEF}"/>
              </a:ext>
            </a:extLst>
          </p:cNvPr>
          <p:cNvSpPr txBox="1"/>
          <p:nvPr/>
        </p:nvSpPr>
        <p:spPr>
          <a:xfrm>
            <a:off x="6386409" y="5402914"/>
            <a:ext cx="4955114" cy="307777"/>
          </a:xfrm>
          <a:prstGeom prst="rect">
            <a:avLst/>
          </a:prstGeom>
          <a:noFill/>
        </p:spPr>
        <p:txBody>
          <a:bodyPr wrap="square" lIns="0" tIns="0" rIns="0" bIns="0" rtlCol="0">
            <a:spAutoFit/>
          </a:bodyPr>
          <a:lstStyle/>
          <a:p>
            <a:pPr marL="0" marR="0" lvl="0" indent="0" algn="l" defTabSz="228600" rtl="0" eaLnBrk="1" fontAlgn="auto" latinLnBrk="0" hangingPunct="1">
              <a:lnSpc>
                <a:spcPct val="100000"/>
              </a:lnSpc>
              <a:spcBef>
                <a:spcPts val="0"/>
              </a:spcBef>
              <a:spcAft>
                <a:spcPts val="0"/>
              </a:spcAft>
              <a:buClrTx/>
              <a:buSzTx/>
              <a:buFontTx/>
              <a:buNone/>
              <a:tabLst>
                <a:tab pos="182880" algn="l"/>
                <a:tab pos="365760" algn="l"/>
                <a:tab pos="548640" algn="l"/>
                <a:tab pos="731520" algn="l"/>
                <a:tab pos="914400" algn="l"/>
                <a:tab pos="1097280" algn="l"/>
                <a:tab pos="1280160" algn="l"/>
                <a:tab pos="1463040" algn="l"/>
                <a:tab pos="1645920" algn="l"/>
                <a:tab pos="1828800" algn="l"/>
              </a:tabLst>
              <a:defRPr/>
            </a:pPr>
            <a:r>
              <a:rPr kumimoji="0" lang="en-US" sz="1000" b="1" i="0" u="none" strike="noStrike" kern="1200" cap="none" spc="0" normalizeH="0" baseline="0" noProof="0" dirty="0">
                <a:ln>
                  <a:noFill/>
                </a:ln>
                <a:effectLst/>
                <a:highlight>
                  <a:srgbClr val="FFFFFF"/>
                </a:highlight>
                <a:uLnTx/>
                <a:uFillTx/>
                <a:latin typeface="+mj-lt"/>
                <a:ea typeface="Calibri" charset="0"/>
                <a:cs typeface="Calibri" charset="0"/>
              </a:rPr>
              <a:t>Benefits: </a:t>
            </a:r>
            <a:r>
              <a:rPr kumimoji="0" lang="en-US" sz="1000" b="0" i="0" u="none" strike="noStrike" kern="1200" cap="none" spc="0" normalizeH="0" baseline="0" noProof="0" dirty="0">
                <a:ln>
                  <a:noFill/>
                </a:ln>
                <a:effectLst/>
                <a:highlight>
                  <a:srgbClr val="FFFFFF"/>
                </a:highlight>
                <a:uLnTx/>
                <a:uFillTx/>
                <a:latin typeface="+mj-lt"/>
                <a:ea typeface="Calibri" charset="0"/>
                <a:cs typeface="Calibri" charset="0"/>
              </a:rPr>
              <a:t>Allows for hyper-targeted, audience-based messaging and content</a:t>
            </a:r>
          </a:p>
          <a:p>
            <a:pPr marL="0" marR="0" lvl="0" indent="0" algn="l" defTabSz="228600" rtl="0" eaLnBrk="1" fontAlgn="auto" latinLnBrk="0" hangingPunct="1">
              <a:lnSpc>
                <a:spcPct val="100000"/>
              </a:lnSpc>
              <a:spcBef>
                <a:spcPts val="0"/>
              </a:spcBef>
              <a:spcAft>
                <a:spcPts val="0"/>
              </a:spcAft>
              <a:buClrTx/>
              <a:buSzTx/>
              <a:buFontTx/>
              <a:buNone/>
              <a:tabLst>
                <a:tab pos="182880" algn="l"/>
                <a:tab pos="365760" algn="l"/>
                <a:tab pos="548640" algn="l"/>
                <a:tab pos="731520" algn="l"/>
                <a:tab pos="914400" algn="l"/>
                <a:tab pos="1097280" algn="l"/>
                <a:tab pos="1280160" algn="l"/>
                <a:tab pos="1463040" algn="l"/>
                <a:tab pos="1645920" algn="l"/>
                <a:tab pos="1828800" algn="l"/>
              </a:tabLst>
              <a:defRPr/>
            </a:pPr>
            <a:r>
              <a:rPr kumimoji="0" lang="en-US" sz="1000" b="1" i="0" u="none" strike="noStrike" kern="1200" cap="none" spc="0" normalizeH="0" baseline="0" noProof="0" dirty="0">
                <a:ln>
                  <a:noFill/>
                </a:ln>
                <a:effectLst/>
                <a:highlight>
                  <a:srgbClr val="FFFFFF"/>
                </a:highlight>
                <a:uLnTx/>
                <a:uFillTx/>
                <a:latin typeface="+mj-lt"/>
                <a:ea typeface="Calibri" charset="0"/>
                <a:cs typeface="Calibri" charset="0"/>
              </a:rPr>
              <a:t>Drawbacks:</a:t>
            </a:r>
            <a:r>
              <a:rPr kumimoji="0" lang="en-US" sz="1000" b="0" i="0" u="none" strike="noStrike" kern="1200" cap="none" spc="0" normalizeH="0" baseline="0" noProof="0" dirty="0">
                <a:ln>
                  <a:noFill/>
                </a:ln>
                <a:effectLst/>
                <a:highlight>
                  <a:srgbClr val="FFFFFF"/>
                </a:highlight>
                <a:uLnTx/>
                <a:uFillTx/>
                <a:latin typeface="+mj-lt"/>
                <a:ea typeface="Calibri" charset="0"/>
                <a:cs typeface="Calibri" charset="0"/>
              </a:rPr>
              <a:t> Can cause inefficiencies and duplicate efforts, limited span of control</a:t>
            </a:r>
          </a:p>
        </p:txBody>
      </p:sp>
      <p:pic>
        <p:nvPicPr>
          <p:cNvPr id="23" name="Picture 22">
            <a:extLst>
              <a:ext uri="{FF2B5EF4-FFF2-40B4-BE49-F238E27FC236}">
                <a16:creationId xmlns:a16="http://schemas.microsoft.com/office/drawing/2014/main" id="{BA21B462-77B5-CBAD-F9A7-608490013E3A}"/>
              </a:ext>
            </a:extLst>
          </p:cNvPr>
          <p:cNvPicPr>
            <a:picLocks noChangeAspect="1"/>
          </p:cNvPicPr>
          <p:nvPr/>
        </p:nvPicPr>
        <p:blipFill>
          <a:blip r:embed="rId3"/>
          <a:stretch>
            <a:fillRect/>
          </a:stretch>
        </p:blipFill>
        <p:spPr>
          <a:xfrm>
            <a:off x="7286922" y="4274843"/>
            <a:ext cx="3154088" cy="1000362"/>
          </a:xfrm>
          <a:prstGeom prst="rect">
            <a:avLst/>
          </a:prstGeom>
        </p:spPr>
      </p:pic>
      <p:pic>
        <p:nvPicPr>
          <p:cNvPr id="25" name="Picture 24">
            <a:extLst>
              <a:ext uri="{FF2B5EF4-FFF2-40B4-BE49-F238E27FC236}">
                <a16:creationId xmlns:a16="http://schemas.microsoft.com/office/drawing/2014/main" id="{1BBFD47F-6512-3D7D-F2D3-589850DAB243}"/>
              </a:ext>
            </a:extLst>
          </p:cNvPr>
          <p:cNvPicPr>
            <a:picLocks noChangeAspect="1"/>
          </p:cNvPicPr>
          <p:nvPr/>
        </p:nvPicPr>
        <p:blipFill rotWithShape="1">
          <a:blip r:embed="rId4"/>
          <a:srcRect l="2291" b="4407"/>
          <a:stretch/>
        </p:blipFill>
        <p:spPr>
          <a:xfrm>
            <a:off x="1815185" y="4285612"/>
            <a:ext cx="3025039" cy="978825"/>
          </a:xfrm>
          <a:prstGeom prst="rect">
            <a:avLst/>
          </a:prstGeom>
        </p:spPr>
      </p:pic>
      <p:sp>
        <p:nvSpPr>
          <p:cNvPr id="26" name="TextBox 25">
            <a:extLst>
              <a:ext uri="{FF2B5EF4-FFF2-40B4-BE49-F238E27FC236}">
                <a16:creationId xmlns:a16="http://schemas.microsoft.com/office/drawing/2014/main" id="{692ECA2A-EFC0-22F9-37C8-A902C8AF59DE}"/>
              </a:ext>
            </a:extLst>
          </p:cNvPr>
          <p:cNvSpPr txBox="1"/>
          <p:nvPr/>
        </p:nvSpPr>
        <p:spPr>
          <a:xfrm>
            <a:off x="856297" y="5402914"/>
            <a:ext cx="4955114" cy="461665"/>
          </a:xfrm>
          <a:prstGeom prst="rect">
            <a:avLst/>
          </a:prstGeom>
          <a:noFill/>
        </p:spPr>
        <p:txBody>
          <a:bodyPr wrap="square" lIns="0" tIns="0" rIns="0" bIns="0" rtlCol="0">
            <a:spAutoFit/>
          </a:bodyPr>
          <a:lstStyle/>
          <a:p>
            <a:pPr marL="0" marR="0" lvl="0" indent="0" algn="l" defTabSz="228600" rtl="0" eaLnBrk="1" fontAlgn="auto" latinLnBrk="0" hangingPunct="1">
              <a:lnSpc>
                <a:spcPct val="100000"/>
              </a:lnSpc>
              <a:spcBef>
                <a:spcPts val="0"/>
              </a:spcBef>
              <a:spcAft>
                <a:spcPts val="0"/>
              </a:spcAft>
              <a:buClrTx/>
              <a:buSzTx/>
              <a:buFontTx/>
              <a:buNone/>
              <a:tabLst>
                <a:tab pos="182880" algn="l"/>
                <a:tab pos="365760" algn="l"/>
                <a:tab pos="548640" algn="l"/>
                <a:tab pos="731520" algn="l"/>
                <a:tab pos="914400" algn="l"/>
                <a:tab pos="1097280" algn="l"/>
                <a:tab pos="1280160" algn="l"/>
                <a:tab pos="1463040" algn="l"/>
                <a:tab pos="1645920" algn="l"/>
                <a:tab pos="1828800" algn="l"/>
              </a:tabLst>
              <a:defRPr/>
            </a:pPr>
            <a:r>
              <a:rPr kumimoji="0" lang="en-US" sz="1000" b="1" i="0" u="none" strike="noStrike" kern="1200" cap="none" spc="0" normalizeH="0" baseline="0" noProof="0" dirty="0">
                <a:ln>
                  <a:noFill/>
                </a:ln>
                <a:effectLst/>
                <a:uLnTx/>
                <a:uFillTx/>
                <a:latin typeface="+mj-lt"/>
                <a:ea typeface="Calibri" charset="0"/>
                <a:cs typeface="Calibri" charset="0"/>
              </a:rPr>
              <a:t>Benefits: </a:t>
            </a:r>
            <a:r>
              <a:rPr kumimoji="0" lang="en-US" sz="1000" b="0" i="0" u="none" strike="noStrike" kern="1200" cap="none" spc="0" normalizeH="0" baseline="0" noProof="0" dirty="0">
                <a:ln>
                  <a:noFill/>
                </a:ln>
                <a:effectLst/>
                <a:uLnTx/>
                <a:uFillTx/>
                <a:latin typeface="+mj-lt"/>
                <a:ea typeface="Calibri" charset="0"/>
                <a:cs typeface="Calibri" charset="0"/>
              </a:rPr>
              <a:t>Flat org, allows for autonomy at field level which will influence relevant messaging and campaigns</a:t>
            </a:r>
          </a:p>
          <a:p>
            <a:pPr marL="0" marR="0" lvl="0" indent="0" algn="l" defTabSz="228600" rtl="0" eaLnBrk="1" fontAlgn="auto" latinLnBrk="0" hangingPunct="1">
              <a:lnSpc>
                <a:spcPct val="100000"/>
              </a:lnSpc>
              <a:spcBef>
                <a:spcPts val="0"/>
              </a:spcBef>
              <a:spcAft>
                <a:spcPts val="0"/>
              </a:spcAft>
              <a:buClrTx/>
              <a:buSzTx/>
              <a:buFontTx/>
              <a:buNone/>
              <a:tabLst>
                <a:tab pos="182880" algn="l"/>
                <a:tab pos="365760" algn="l"/>
                <a:tab pos="548640" algn="l"/>
                <a:tab pos="731520" algn="l"/>
                <a:tab pos="914400" algn="l"/>
                <a:tab pos="1097280" algn="l"/>
                <a:tab pos="1280160" algn="l"/>
                <a:tab pos="1463040" algn="l"/>
                <a:tab pos="1645920" algn="l"/>
                <a:tab pos="1828800" algn="l"/>
              </a:tabLst>
              <a:defRPr/>
            </a:pPr>
            <a:r>
              <a:rPr kumimoji="0" lang="en-US" sz="1000" b="1" i="0" u="none" strike="noStrike" kern="1200" cap="none" spc="0" normalizeH="0" baseline="0" noProof="0" dirty="0">
                <a:ln>
                  <a:noFill/>
                </a:ln>
                <a:effectLst/>
                <a:uLnTx/>
                <a:uFillTx/>
                <a:latin typeface="+mj-lt"/>
                <a:ea typeface="Calibri" charset="0"/>
                <a:cs typeface="Calibri" charset="0"/>
              </a:rPr>
              <a:t>Drawbacks:</a:t>
            </a:r>
            <a:r>
              <a:rPr kumimoji="0" lang="en-US" sz="1000" b="0" i="0" u="none" strike="noStrike" kern="1200" cap="none" spc="0" normalizeH="0" baseline="0" noProof="0" dirty="0">
                <a:ln>
                  <a:noFill/>
                </a:ln>
                <a:effectLst/>
                <a:uLnTx/>
                <a:uFillTx/>
                <a:latin typeface="+mj-lt"/>
                <a:ea typeface="Calibri" charset="0"/>
                <a:cs typeface="Calibri" charset="0"/>
              </a:rPr>
              <a:t> Can cause inefficiencies and duplicate efforts</a:t>
            </a:r>
          </a:p>
        </p:txBody>
      </p:sp>
      <p:pic>
        <p:nvPicPr>
          <p:cNvPr id="27" name="Picture 26">
            <a:extLst>
              <a:ext uri="{FF2B5EF4-FFF2-40B4-BE49-F238E27FC236}">
                <a16:creationId xmlns:a16="http://schemas.microsoft.com/office/drawing/2014/main" id="{0B92582B-859B-7615-835F-355A2CB8F527}"/>
              </a:ext>
            </a:extLst>
          </p:cNvPr>
          <p:cNvPicPr>
            <a:picLocks noChangeAspect="1"/>
          </p:cNvPicPr>
          <p:nvPr/>
        </p:nvPicPr>
        <p:blipFill>
          <a:blip r:embed="rId5"/>
          <a:stretch>
            <a:fillRect/>
          </a:stretch>
        </p:blipFill>
        <p:spPr>
          <a:xfrm>
            <a:off x="7312371" y="1791212"/>
            <a:ext cx="3103191" cy="1051285"/>
          </a:xfrm>
          <a:prstGeom prst="rect">
            <a:avLst/>
          </a:prstGeom>
        </p:spPr>
      </p:pic>
      <p:sp>
        <p:nvSpPr>
          <p:cNvPr id="31" name="TextBox 30">
            <a:extLst>
              <a:ext uri="{FF2B5EF4-FFF2-40B4-BE49-F238E27FC236}">
                <a16:creationId xmlns:a16="http://schemas.microsoft.com/office/drawing/2014/main" id="{971F3236-15EF-4417-ACA2-16DC40FD3174}"/>
              </a:ext>
            </a:extLst>
          </p:cNvPr>
          <p:cNvSpPr txBox="1"/>
          <p:nvPr/>
        </p:nvSpPr>
        <p:spPr>
          <a:xfrm>
            <a:off x="6311337" y="2926280"/>
            <a:ext cx="5105259" cy="461665"/>
          </a:xfrm>
          <a:prstGeom prst="rect">
            <a:avLst/>
          </a:prstGeom>
          <a:noFill/>
        </p:spPr>
        <p:txBody>
          <a:bodyPr wrap="square" lIns="0" tIns="0" rIns="0" bIns="0" rtlCol="0">
            <a:spAutoFit/>
          </a:bodyPr>
          <a:lstStyle/>
          <a:p>
            <a:pPr marL="0" marR="0" lvl="0" indent="0" algn="l" defTabSz="228600" rtl="0" eaLnBrk="1" fontAlgn="auto" latinLnBrk="0" hangingPunct="1">
              <a:lnSpc>
                <a:spcPct val="100000"/>
              </a:lnSpc>
              <a:spcBef>
                <a:spcPts val="0"/>
              </a:spcBef>
              <a:spcAft>
                <a:spcPts val="0"/>
              </a:spcAft>
              <a:buClrTx/>
              <a:buSzTx/>
              <a:buFontTx/>
              <a:buNone/>
              <a:tabLst>
                <a:tab pos="182880" algn="l"/>
                <a:tab pos="365760" algn="l"/>
                <a:tab pos="548640" algn="l"/>
                <a:tab pos="731520" algn="l"/>
                <a:tab pos="914400" algn="l"/>
                <a:tab pos="1097280" algn="l"/>
                <a:tab pos="1280160" algn="l"/>
                <a:tab pos="1463040" algn="l"/>
                <a:tab pos="1645920" algn="l"/>
                <a:tab pos="1828800" algn="l"/>
              </a:tabLst>
              <a:defRPr/>
            </a:pPr>
            <a:r>
              <a:rPr kumimoji="0" lang="en-US" sz="1000" b="1" i="0" u="none" strike="noStrike" kern="1200" cap="none" spc="0" normalizeH="0" baseline="0" noProof="0" dirty="0">
                <a:ln>
                  <a:noFill/>
                </a:ln>
                <a:effectLst/>
                <a:highlight>
                  <a:srgbClr val="FFFFFF"/>
                </a:highlight>
                <a:uLnTx/>
                <a:uFillTx/>
                <a:latin typeface="+mj-lt"/>
                <a:ea typeface="Calibri" charset="0"/>
                <a:cs typeface="Calibri" charset="0"/>
              </a:rPr>
              <a:t>Benefits: </a:t>
            </a:r>
            <a:r>
              <a:rPr kumimoji="0" lang="en-US" sz="1000" b="0" i="0" u="none" strike="noStrike" kern="1200" cap="none" spc="0" normalizeH="0" baseline="0" noProof="0" dirty="0">
                <a:ln>
                  <a:noFill/>
                </a:ln>
                <a:effectLst/>
                <a:highlight>
                  <a:srgbClr val="FFFFFF"/>
                </a:highlight>
                <a:uLnTx/>
                <a:uFillTx/>
                <a:latin typeface="+mj-lt"/>
                <a:ea typeface="Calibri" charset="0"/>
                <a:cs typeface="Calibri" charset="0"/>
              </a:rPr>
              <a:t>Allows for more autonomy at field level which will influence relevant messaging and campaigns</a:t>
            </a:r>
          </a:p>
          <a:p>
            <a:pPr marL="0" marR="0" lvl="0" indent="0" algn="l" defTabSz="228600" rtl="0" eaLnBrk="1" fontAlgn="auto" latinLnBrk="0" hangingPunct="1">
              <a:lnSpc>
                <a:spcPct val="100000"/>
              </a:lnSpc>
              <a:spcBef>
                <a:spcPts val="0"/>
              </a:spcBef>
              <a:spcAft>
                <a:spcPts val="0"/>
              </a:spcAft>
              <a:buClrTx/>
              <a:buSzTx/>
              <a:buFontTx/>
              <a:buNone/>
              <a:tabLst>
                <a:tab pos="182880" algn="l"/>
                <a:tab pos="365760" algn="l"/>
                <a:tab pos="548640" algn="l"/>
                <a:tab pos="731520" algn="l"/>
                <a:tab pos="914400" algn="l"/>
                <a:tab pos="1097280" algn="l"/>
                <a:tab pos="1280160" algn="l"/>
                <a:tab pos="1463040" algn="l"/>
                <a:tab pos="1645920" algn="l"/>
                <a:tab pos="1828800" algn="l"/>
              </a:tabLst>
              <a:defRPr/>
            </a:pPr>
            <a:r>
              <a:rPr kumimoji="0" lang="en-US" sz="1000" b="1" i="0" u="none" strike="noStrike" kern="1200" cap="none" spc="0" normalizeH="0" baseline="0" noProof="0" dirty="0">
                <a:ln>
                  <a:noFill/>
                </a:ln>
                <a:effectLst/>
                <a:highlight>
                  <a:srgbClr val="FFFFFF"/>
                </a:highlight>
                <a:uLnTx/>
                <a:uFillTx/>
                <a:latin typeface="+mj-lt"/>
                <a:ea typeface="Calibri" charset="0"/>
                <a:cs typeface="Calibri" charset="0"/>
              </a:rPr>
              <a:t>Drawbacks:</a:t>
            </a:r>
            <a:r>
              <a:rPr kumimoji="0" lang="en-US" sz="1000" b="0" i="0" u="none" strike="noStrike" kern="1200" cap="none" spc="0" normalizeH="0" baseline="0" noProof="0" dirty="0">
                <a:ln>
                  <a:noFill/>
                </a:ln>
                <a:effectLst/>
                <a:highlight>
                  <a:srgbClr val="FFFFFF"/>
                </a:highlight>
                <a:uLnTx/>
                <a:uFillTx/>
                <a:latin typeface="+mj-lt"/>
                <a:ea typeface="Calibri" charset="0"/>
                <a:cs typeface="Calibri" charset="0"/>
              </a:rPr>
              <a:t> Can cause inefficiencies and duplicate efforts, limited span of control</a:t>
            </a:r>
          </a:p>
        </p:txBody>
      </p:sp>
      <p:sp>
        <p:nvSpPr>
          <p:cNvPr id="37" name="Rectangle 36">
            <a:extLst>
              <a:ext uri="{FF2B5EF4-FFF2-40B4-BE49-F238E27FC236}">
                <a16:creationId xmlns:a16="http://schemas.microsoft.com/office/drawing/2014/main" id="{51BC8CFC-D839-AD5C-46B0-E6CBED9310D4}"/>
              </a:ext>
            </a:extLst>
          </p:cNvPr>
          <p:cNvSpPr/>
          <p:nvPr/>
        </p:nvSpPr>
        <p:spPr bwMode="auto">
          <a:xfrm>
            <a:off x="6145862" y="1129140"/>
            <a:ext cx="5436208" cy="575281"/>
          </a:xfrm>
          <a:prstGeom prst="rect">
            <a:avLst/>
          </a:prstGeom>
          <a:solidFill>
            <a:schemeClr val="tx1"/>
          </a:solidFill>
          <a:ln>
            <a:noFill/>
          </a:ln>
          <a:effectLst>
            <a:outerShdw blurRad="76200" dist="50800" dir="5400000" algn="tl" rotWithShape="0">
              <a:srgbClr val="4C4845">
                <a:alpha val="4000"/>
              </a:srgbClr>
            </a:outerShdw>
          </a:effectLst>
        </p:spPr>
        <p:txBody>
          <a:bodyPr rot="0" spcFirstLastPara="0" vertOverflow="overflow" horzOverflow="overflow" vert="horz" wrap="square" lIns="144000" tIns="0" rIns="108000" bIns="0" numCol="1" spcCol="0" rtlCol="0" fromWordArt="0" anchor="ctr" anchorCtr="0" forceAA="0" compatLnSpc="1">
            <a:prstTxWarp prst="textNoShape">
              <a:avLst/>
            </a:prstTxWarp>
            <a:noAutofit/>
          </a:bodyPr>
          <a:lstStyle/>
          <a:p>
            <a:pPr defTabSz="228600">
              <a:tabLst>
                <a:tab pos="182880" algn="l"/>
                <a:tab pos="365760" algn="l"/>
                <a:tab pos="548640" algn="l"/>
                <a:tab pos="731520" algn="l"/>
                <a:tab pos="914400" algn="l"/>
                <a:tab pos="1097280" algn="l"/>
                <a:tab pos="1280160" algn="l"/>
                <a:tab pos="1463040" algn="l"/>
                <a:tab pos="1645920" algn="l"/>
                <a:tab pos="1828800" algn="l"/>
                <a:tab pos="2011680" algn="l"/>
                <a:tab pos="2194560" algn="l"/>
                <a:tab pos="2377440" algn="l"/>
                <a:tab pos="2560320" algn="l"/>
                <a:tab pos="2743200" algn="l"/>
              </a:tabLst>
              <a:defRPr/>
            </a:pPr>
            <a:r>
              <a:rPr lang="en-US" sz="1400" b="1" dirty="0">
                <a:solidFill>
                  <a:schemeClr val="accent4"/>
                </a:solidFill>
                <a:latin typeface="+mj-lt"/>
              </a:rPr>
              <a:t>OPTION B : Field-driven</a:t>
            </a:r>
          </a:p>
          <a:p>
            <a:pPr defTabSz="228600">
              <a:tabLst>
                <a:tab pos="182880" algn="l"/>
                <a:tab pos="365760" algn="l"/>
                <a:tab pos="548640" algn="l"/>
                <a:tab pos="731520" algn="l"/>
                <a:tab pos="914400" algn="l"/>
                <a:tab pos="1097280" algn="l"/>
                <a:tab pos="1280160" algn="l"/>
                <a:tab pos="1463040" algn="l"/>
                <a:tab pos="1645920" algn="l"/>
                <a:tab pos="1828800" algn="l"/>
                <a:tab pos="2011680" algn="l"/>
                <a:tab pos="2194560" algn="l"/>
                <a:tab pos="2377440" algn="l"/>
                <a:tab pos="2560320" algn="l"/>
                <a:tab pos="2743200" algn="l"/>
              </a:tabLst>
              <a:defRPr/>
            </a:pPr>
            <a:r>
              <a:rPr lang="en-US" sz="1200" dirty="0">
                <a:solidFill>
                  <a:schemeClr val="bg1"/>
                </a:solidFill>
                <a:latin typeface="Calibri" charset="0"/>
                <a:cs typeface="Calibri" charset="0"/>
              </a:rPr>
              <a:t>Messaging and programs under field control</a:t>
            </a:r>
          </a:p>
        </p:txBody>
      </p:sp>
      <p:sp>
        <p:nvSpPr>
          <p:cNvPr id="38" name="Rectangle 37">
            <a:extLst>
              <a:ext uri="{FF2B5EF4-FFF2-40B4-BE49-F238E27FC236}">
                <a16:creationId xmlns:a16="http://schemas.microsoft.com/office/drawing/2014/main" id="{F30FBE0A-6FCF-70BF-014A-FBF413489789}"/>
              </a:ext>
            </a:extLst>
          </p:cNvPr>
          <p:cNvSpPr/>
          <p:nvPr/>
        </p:nvSpPr>
        <p:spPr bwMode="auto">
          <a:xfrm>
            <a:off x="609600" y="3633846"/>
            <a:ext cx="5436208" cy="575281"/>
          </a:xfrm>
          <a:prstGeom prst="rect">
            <a:avLst/>
          </a:prstGeom>
          <a:solidFill>
            <a:schemeClr val="tx1"/>
          </a:solidFill>
          <a:ln>
            <a:noFill/>
          </a:ln>
          <a:effectLst>
            <a:outerShdw blurRad="76200" dist="50800" dir="5400000" algn="tl" rotWithShape="0">
              <a:srgbClr val="4C4845">
                <a:alpha val="4000"/>
              </a:srgbClr>
            </a:outerShdw>
          </a:effectLst>
        </p:spPr>
        <p:txBody>
          <a:bodyPr rot="0" spcFirstLastPara="0" vertOverflow="overflow" horzOverflow="overflow" vert="horz" wrap="square" lIns="144000" tIns="0" rIns="108000" bIns="0" numCol="1" spcCol="0" rtlCol="0" fromWordArt="0" anchor="ctr" anchorCtr="0" forceAA="0" compatLnSpc="1">
            <a:prstTxWarp prst="textNoShape">
              <a:avLst/>
            </a:prstTxWarp>
            <a:noAutofit/>
          </a:bodyPr>
          <a:lstStyle/>
          <a:p>
            <a:pPr defTabSz="228600">
              <a:tabLst>
                <a:tab pos="182880" algn="l"/>
                <a:tab pos="365760" algn="l"/>
                <a:tab pos="548640" algn="l"/>
                <a:tab pos="731520" algn="l"/>
                <a:tab pos="914400" algn="l"/>
                <a:tab pos="1097280" algn="l"/>
                <a:tab pos="1280160" algn="l"/>
                <a:tab pos="1463040" algn="l"/>
                <a:tab pos="1645920" algn="l"/>
                <a:tab pos="1828800" algn="l"/>
                <a:tab pos="2011680" algn="l"/>
                <a:tab pos="2194560" algn="l"/>
                <a:tab pos="2377440" algn="l"/>
                <a:tab pos="2560320" algn="l"/>
                <a:tab pos="2743200" algn="l"/>
              </a:tabLst>
              <a:defRPr/>
            </a:pPr>
            <a:r>
              <a:rPr lang="en-US" sz="1400" b="1" dirty="0">
                <a:solidFill>
                  <a:schemeClr val="accent4"/>
                </a:solidFill>
                <a:latin typeface="+mj-lt"/>
              </a:rPr>
              <a:t>OPTION C: Audience-driven</a:t>
            </a:r>
          </a:p>
          <a:p>
            <a:pPr defTabSz="228600">
              <a:tabLst>
                <a:tab pos="182880" algn="l"/>
                <a:tab pos="365760" algn="l"/>
                <a:tab pos="548640" algn="l"/>
                <a:tab pos="731520" algn="l"/>
                <a:tab pos="914400" algn="l"/>
                <a:tab pos="1097280" algn="l"/>
                <a:tab pos="1280160" algn="l"/>
                <a:tab pos="1463040" algn="l"/>
                <a:tab pos="1645920" algn="l"/>
                <a:tab pos="1828800" algn="l"/>
                <a:tab pos="2011680" algn="l"/>
                <a:tab pos="2194560" algn="l"/>
                <a:tab pos="2377440" algn="l"/>
                <a:tab pos="2560320" algn="l"/>
                <a:tab pos="2743200" algn="l"/>
              </a:tabLst>
              <a:defRPr/>
            </a:pPr>
            <a:r>
              <a:rPr lang="en-US" sz="1200" dirty="0">
                <a:solidFill>
                  <a:schemeClr val="bg1"/>
                </a:solidFill>
                <a:latin typeface="Calibri" charset="0"/>
                <a:ea typeface="Calibri" charset="0"/>
                <a:cs typeface="Calibri" charset="0"/>
              </a:rPr>
              <a:t>Messaging and programs driven by audiences (partner, prospect ,and customer) </a:t>
            </a:r>
          </a:p>
        </p:txBody>
      </p:sp>
      <p:sp>
        <p:nvSpPr>
          <p:cNvPr id="39" name="Rectangle 38">
            <a:extLst>
              <a:ext uri="{FF2B5EF4-FFF2-40B4-BE49-F238E27FC236}">
                <a16:creationId xmlns:a16="http://schemas.microsoft.com/office/drawing/2014/main" id="{5BF3726E-5387-19BC-7FE4-AA31C28C864F}"/>
              </a:ext>
            </a:extLst>
          </p:cNvPr>
          <p:cNvSpPr/>
          <p:nvPr/>
        </p:nvSpPr>
        <p:spPr bwMode="auto">
          <a:xfrm>
            <a:off x="6145862" y="3633846"/>
            <a:ext cx="5436208" cy="575281"/>
          </a:xfrm>
          <a:prstGeom prst="rect">
            <a:avLst/>
          </a:prstGeom>
          <a:solidFill>
            <a:schemeClr val="tx1"/>
          </a:solidFill>
          <a:ln>
            <a:noFill/>
          </a:ln>
          <a:effectLst>
            <a:outerShdw blurRad="76200" dist="50800" dir="5400000" algn="tl" rotWithShape="0">
              <a:srgbClr val="4C4845">
                <a:alpha val="4000"/>
              </a:srgbClr>
            </a:outerShdw>
          </a:effectLst>
        </p:spPr>
        <p:txBody>
          <a:bodyPr rot="0" spcFirstLastPara="0" vertOverflow="overflow" horzOverflow="overflow" vert="horz" wrap="square" lIns="144000" tIns="0" rIns="108000" bIns="0" numCol="1" spcCol="0" rtlCol="0" fromWordArt="0" anchor="ctr" anchorCtr="0" forceAA="0" compatLnSpc="1">
            <a:prstTxWarp prst="textNoShape">
              <a:avLst/>
            </a:prstTxWarp>
            <a:noAutofit/>
          </a:bodyPr>
          <a:lstStyle/>
          <a:p>
            <a:pPr defTabSz="228600">
              <a:tabLst>
                <a:tab pos="182880" algn="l"/>
                <a:tab pos="365760" algn="l"/>
                <a:tab pos="548640" algn="l"/>
                <a:tab pos="731520" algn="l"/>
                <a:tab pos="914400" algn="l"/>
                <a:tab pos="1097280" algn="l"/>
                <a:tab pos="1280160" algn="l"/>
                <a:tab pos="1463040" algn="l"/>
                <a:tab pos="1645920" algn="l"/>
                <a:tab pos="1828800" algn="l"/>
                <a:tab pos="2011680" algn="l"/>
                <a:tab pos="2194560" algn="l"/>
                <a:tab pos="2377440" algn="l"/>
                <a:tab pos="2560320" algn="l"/>
                <a:tab pos="2743200" algn="l"/>
              </a:tabLst>
              <a:defRPr/>
            </a:pPr>
            <a:r>
              <a:rPr lang="en-US" sz="1400" b="1" dirty="0">
                <a:solidFill>
                  <a:schemeClr val="accent4"/>
                </a:solidFill>
                <a:latin typeface="+mj-lt"/>
              </a:rPr>
              <a:t>OPTION D: Hybrid/Field-Centralized</a:t>
            </a:r>
          </a:p>
          <a:p>
            <a:pPr defTabSz="228600">
              <a:tabLst>
                <a:tab pos="182880" algn="l"/>
                <a:tab pos="365760" algn="l"/>
                <a:tab pos="548640" algn="l"/>
                <a:tab pos="731520" algn="l"/>
                <a:tab pos="914400" algn="l"/>
                <a:tab pos="1097280" algn="l"/>
                <a:tab pos="1280160" algn="l"/>
                <a:tab pos="1463040" algn="l"/>
                <a:tab pos="1645920" algn="l"/>
                <a:tab pos="1828800" algn="l"/>
                <a:tab pos="2011680" algn="l"/>
                <a:tab pos="2194560" algn="l"/>
                <a:tab pos="2377440" algn="l"/>
                <a:tab pos="2560320" algn="l"/>
                <a:tab pos="2743200" algn="l"/>
              </a:tabLst>
              <a:defRPr/>
            </a:pPr>
            <a:r>
              <a:rPr lang="en-US" sz="1200" dirty="0">
                <a:solidFill>
                  <a:schemeClr val="bg1"/>
                </a:solidFill>
                <a:latin typeface="Calibri" charset="0"/>
                <a:cs typeface="Calibri" charset="0"/>
              </a:rPr>
              <a:t>Corporate marketing driving  messages and programs for field delivery</a:t>
            </a:r>
          </a:p>
        </p:txBody>
      </p:sp>
      <p:graphicFrame>
        <p:nvGraphicFramePr>
          <p:cNvPr id="41" name="Table 2">
            <a:extLst>
              <a:ext uri="{FF2B5EF4-FFF2-40B4-BE49-F238E27FC236}">
                <a16:creationId xmlns:a16="http://schemas.microsoft.com/office/drawing/2014/main" id="{74EBD644-A4C2-7FCF-D42F-A4F628816294}"/>
              </a:ext>
            </a:extLst>
          </p:cNvPr>
          <p:cNvGraphicFramePr>
            <a:graphicFrameLocks noGrp="1"/>
          </p:cNvGraphicFramePr>
          <p:nvPr>
            <p:extLst>
              <p:ext uri="{D42A27DB-BD31-4B8C-83A1-F6EECF244321}">
                <p14:modId xmlns:p14="http://schemas.microsoft.com/office/powerpoint/2010/main" val="1470325752"/>
              </p:ext>
            </p:extLst>
          </p:nvPr>
        </p:nvGraphicFramePr>
        <p:xfrm>
          <a:off x="1414463" y="6172200"/>
          <a:ext cx="9772650" cy="352960"/>
        </p:xfrm>
        <a:graphic>
          <a:graphicData uri="http://schemas.openxmlformats.org/drawingml/2006/table">
            <a:tbl>
              <a:tblPr firstRow="1" bandRow="1">
                <a:effectLst/>
                <a:tableStyleId>{073A0DAA-6AF3-43AB-8588-CEC1D06C72B9}</a:tableStyleId>
              </a:tblPr>
              <a:tblGrid>
                <a:gridCol w="1628775">
                  <a:extLst>
                    <a:ext uri="{9D8B030D-6E8A-4147-A177-3AD203B41FA5}">
                      <a16:colId xmlns:a16="http://schemas.microsoft.com/office/drawing/2014/main" val="61347438"/>
                    </a:ext>
                  </a:extLst>
                </a:gridCol>
                <a:gridCol w="1628775">
                  <a:extLst>
                    <a:ext uri="{9D8B030D-6E8A-4147-A177-3AD203B41FA5}">
                      <a16:colId xmlns:a16="http://schemas.microsoft.com/office/drawing/2014/main" val="3353961594"/>
                    </a:ext>
                  </a:extLst>
                </a:gridCol>
                <a:gridCol w="1628775">
                  <a:extLst>
                    <a:ext uri="{9D8B030D-6E8A-4147-A177-3AD203B41FA5}">
                      <a16:colId xmlns:a16="http://schemas.microsoft.com/office/drawing/2014/main" val="4230227703"/>
                    </a:ext>
                  </a:extLst>
                </a:gridCol>
                <a:gridCol w="1628775">
                  <a:extLst>
                    <a:ext uri="{9D8B030D-6E8A-4147-A177-3AD203B41FA5}">
                      <a16:colId xmlns:a16="http://schemas.microsoft.com/office/drawing/2014/main" val="3446201109"/>
                    </a:ext>
                  </a:extLst>
                </a:gridCol>
                <a:gridCol w="1628775">
                  <a:extLst>
                    <a:ext uri="{9D8B030D-6E8A-4147-A177-3AD203B41FA5}">
                      <a16:colId xmlns:a16="http://schemas.microsoft.com/office/drawing/2014/main" val="3624207305"/>
                    </a:ext>
                  </a:extLst>
                </a:gridCol>
                <a:gridCol w="1628775">
                  <a:extLst>
                    <a:ext uri="{9D8B030D-6E8A-4147-A177-3AD203B41FA5}">
                      <a16:colId xmlns:a16="http://schemas.microsoft.com/office/drawing/2014/main" val="2933868988"/>
                    </a:ext>
                  </a:extLst>
                </a:gridCol>
              </a:tblGrid>
              <a:tr h="35296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mj-lt"/>
                          <a:cs typeface="Calibri" panose="020F0502020204030204" pitchFamily="34" charset="0"/>
                        </a:rPr>
                        <a:t>Business Objectives</a:t>
                      </a:r>
                    </a:p>
                  </a:txBody>
                  <a:tcPr marL="0" marR="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000" dirty="0">
                          <a:solidFill>
                            <a:schemeClr val="tx1"/>
                          </a:solidFill>
                          <a:latin typeface="+mj-lt"/>
                          <a:cs typeface="Calibri" panose="020F0502020204030204" pitchFamily="34" charset="0"/>
                        </a:rPr>
                        <a:t>Marketing Priorities</a:t>
                      </a:r>
                    </a:p>
                  </a:txBody>
                  <a:tcPr marL="0" marR="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000" dirty="0">
                          <a:solidFill>
                            <a:schemeClr val="tx1"/>
                          </a:solidFill>
                          <a:latin typeface="+mj-lt"/>
                          <a:cs typeface="Calibri" panose="020F0502020204030204" pitchFamily="34" charset="0"/>
                        </a:rPr>
                        <a:t>Marketing Goals</a:t>
                      </a:r>
                    </a:p>
                  </a:txBody>
                  <a:tcPr marL="0" marR="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000" dirty="0">
                          <a:solidFill>
                            <a:schemeClr val="bg1"/>
                          </a:solidFill>
                          <a:latin typeface="+mj-lt"/>
                          <a:cs typeface="Calibri" panose="020F0502020204030204" pitchFamily="34" charset="0"/>
                        </a:rPr>
                        <a:t>Marketing Strategy</a:t>
                      </a:r>
                    </a:p>
                  </a:txBody>
                  <a:tcPr marL="0" marR="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r>
                        <a:rPr lang="en-US" sz="1000" dirty="0">
                          <a:solidFill>
                            <a:schemeClr val="tx1"/>
                          </a:solidFill>
                          <a:latin typeface="+mj-lt"/>
                          <a:cs typeface="Calibri" panose="020F0502020204030204" pitchFamily="34" charset="0"/>
                        </a:rPr>
                        <a:t>Execution</a:t>
                      </a:r>
                    </a:p>
                  </a:txBody>
                  <a:tcPr marL="0" marR="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000" dirty="0">
                          <a:solidFill>
                            <a:schemeClr val="tx1"/>
                          </a:solidFill>
                          <a:latin typeface="+mj-lt"/>
                          <a:cs typeface="Calibri" panose="020F0502020204030204" pitchFamily="34" charset="0"/>
                        </a:rPr>
                        <a:t>Operationalizing</a:t>
                      </a:r>
                    </a:p>
                  </a:txBody>
                  <a:tcPr marL="0" marR="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238023345"/>
                  </a:ext>
                </a:extLst>
              </a:tr>
            </a:tbl>
          </a:graphicData>
        </a:graphic>
      </p:graphicFrame>
    </p:spTree>
    <p:extLst>
      <p:ext uri="{BB962C8B-B14F-4D97-AF65-F5344CB8AC3E}">
        <p14:creationId xmlns:p14="http://schemas.microsoft.com/office/powerpoint/2010/main" val="2598836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D062E75-F0A6-B7B7-D7A6-32C9364B905F}"/>
              </a:ext>
            </a:extLst>
          </p:cNvPr>
          <p:cNvSpPr>
            <a:spLocks noGrp="1"/>
          </p:cNvSpPr>
          <p:nvPr>
            <p:ph type="title"/>
          </p:nvPr>
        </p:nvSpPr>
        <p:spPr/>
        <p:txBody>
          <a:bodyPr>
            <a:normAutofit fontScale="90000"/>
          </a:bodyPr>
          <a:lstStyle/>
          <a:p>
            <a:r>
              <a:rPr lang="en-US" dirty="0"/>
              <a:t>Assess the current state marketing budget to determine if it is creating the desired returns on investment across people, process, and technology</a:t>
            </a:r>
          </a:p>
        </p:txBody>
      </p:sp>
      <p:grpSp>
        <p:nvGrpSpPr>
          <p:cNvPr id="29" name="Group 28">
            <a:extLst>
              <a:ext uri="{FF2B5EF4-FFF2-40B4-BE49-F238E27FC236}">
                <a16:creationId xmlns:a16="http://schemas.microsoft.com/office/drawing/2014/main" id="{01D1C092-131E-83D2-7B18-55DA85B02479}"/>
              </a:ext>
            </a:extLst>
          </p:cNvPr>
          <p:cNvGrpSpPr/>
          <p:nvPr/>
        </p:nvGrpSpPr>
        <p:grpSpPr>
          <a:xfrm>
            <a:off x="0" y="1287540"/>
            <a:ext cx="3701923" cy="4884659"/>
            <a:chOff x="0" y="1665700"/>
            <a:chExt cx="3701923" cy="4884659"/>
          </a:xfrm>
        </p:grpSpPr>
        <p:sp>
          <p:nvSpPr>
            <p:cNvPr id="6" name="Rectangle 5">
              <a:extLst>
                <a:ext uri="{FF2B5EF4-FFF2-40B4-BE49-F238E27FC236}">
                  <a16:creationId xmlns:a16="http://schemas.microsoft.com/office/drawing/2014/main" id="{DD12E655-A3C7-E7F1-932E-E2A91949A960}"/>
                </a:ext>
              </a:extLst>
            </p:cNvPr>
            <p:cNvSpPr/>
            <p:nvPr/>
          </p:nvSpPr>
          <p:spPr bwMode="auto">
            <a:xfrm>
              <a:off x="0" y="1665700"/>
              <a:ext cx="3701923" cy="849132"/>
            </a:xfrm>
            <a:prstGeom prst="rect">
              <a:avLst/>
            </a:prstGeom>
            <a:solidFill>
              <a:schemeClr val="tx1"/>
            </a:solidFill>
            <a:ln>
              <a:noFill/>
            </a:ln>
            <a:effectLst>
              <a:outerShdw blurRad="76200" dist="50800" dir="5400000" algn="tl" rotWithShape="0">
                <a:srgbClr val="4C4845">
                  <a:alpha val="4000"/>
                </a:srgbClr>
              </a:outerShdw>
            </a:effectLst>
          </p:spPr>
          <p:txBody>
            <a:bodyPr rot="0" spcFirstLastPara="0" vertOverflow="overflow" horzOverflow="overflow" vert="horz" wrap="square" lIns="612000" tIns="144000" rIns="182880" bIns="144000" numCol="1" spcCol="0" rtlCol="0" fromWordArt="0" anchor="ctr" anchorCtr="0" forceAA="0" compatLnSpc="1">
              <a:prstTxWarp prst="textNoShape">
                <a:avLst/>
              </a:prstTxWarp>
              <a:noAutofit/>
            </a:bodyPr>
            <a:lstStyle/>
            <a:p>
              <a:pPr marL="0" marR="0" lvl="0" indent="0" defTabSz="228600" eaLnBrk="1" fontAlgn="auto" latinLnBrk="0" hangingPunct="1">
                <a:lnSpc>
                  <a:spcPct val="100000"/>
                </a:lnSpc>
                <a:spcBef>
                  <a:spcPts val="0"/>
                </a:spcBef>
                <a:spcAft>
                  <a:spcPts val="0"/>
                </a:spcAft>
                <a:buClrTx/>
                <a:buSzTx/>
                <a:buFontTx/>
                <a:buNone/>
                <a:tabLst>
                  <a:tab pos="182880" algn="l"/>
                  <a:tab pos="365760" algn="l"/>
                  <a:tab pos="548640" algn="l"/>
                  <a:tab pos="731520" algn="l"/>
                  <a:tab pos="914400" algn="l"/>
                  <a:tab pos="1097280" algn="l"/>
                  <a:tab pos="1280160" algn="l"/>
                  <a:tab pos="1463040" algn="l"/>
                  <a:tab pos="1645920" algn="l"/>
                  <a:tab pos="1828800" algn="l"/>
                  <a:tab pos="2011680" algn="l"/>
                  <a:tab pos="2194560" algn="l"/>
                  <a:tab pos="2377440" algn="l"/>
                  <a:tab pos="2560320" algn="l"/>
                  <a:tab pos="2743200" algn="l"/>
                </a:tabLst>
                <a:defRPr/>
              </a:pPr>
              <a:r>
                <a:rPr kumimoji="0" lang="en-US" sz="2000" b="1" i="0" u="none" strike="noStrike" kern="1200" cap="none" spc="0" normalizeH="0" baseline="0" noProof="0" dirty="0">
                  <a:ln>
                    <a:noFill/>
                  </a:ln>
                  <a:solidFill>
                    <a:schemeClr val="accent4"/>
                  </a:solidFill>
                  <a:effectLst/>
                  <a:uLnTx/>
                  <a:uFillTx/>
                  <a:latin typeface="+mj-lt"/>
                  <a:ea typeface="+mn-ea"/>
                  <a:cs typeface="+mn-cs"/>
                </a:rPr>
                <a:t>Example Assessment:</a:t>
              </a:r>
            </a:p>
          </p:txBody>
        </p:sp>
        <p:sp>
          <p:nvSpPr>
            <p:cNvPr id="2" name="Rectangle 1">
              <a:extLst>
                <a:ext uri="{FF2B5EF4-FFF2-40B4-BE49-F238E27FC236}">
                  <a16:creationId xmlns:a16="http://schemas.microsoft.com/office/drawing/2014/main" id="{477DA2FE-D639-F027-21A0-A41A86823644}"/>
                </a:ext>
              </a:extLst>
            </p:cNvPr>
            <p:cNvSpPr/>
            <p:nvPr/>
          </p:nvSpPr>
          <p:spPr bwMode="auto">
            <a:xfrm>
              <a:off x="0" y="2514830"/>
              <a:ext cx="3701923" cy="4035529"/>
            </a:xfrm>
            <a:prstGeom prst="rect">
              <a:avLst/>
            </a:prstGeom>
            <a:solidFill>
              <a:schemeClr val="bg1">
                <a:lumMod val="95000"/>
              </a:schemeClr>
            </a:solidFill>
            <a:ln>
              <a:noFill/>
            </a:ln>
            <a:effectLst>
              <a:outerShdw blurRad="76200" dist="50800" dir="5400000" algn="tl" rotWithShape="0">
                <a:srgbClr val="4C4845">
                  <a:alpha val="4000"/>
                </a:srgbClr>
              </a:outerShdw>
            </a:effectLst>
          </p:spPr>
          <p:txBody>
            <a:bodyPr rot="0" spcFirstLastPara="0" vertOverflow="overflow" horzOverflow="overflow" vert="horz" wrap="square" lIns="612000" tIns="180000" rIns="182880" bIns="144000" numCol="1" spcCol="0" rtlCol="0" fromWordArt="0" anchor="t" anchorCtr="0" forceAA="0" compatLnSpc="1">
              <a:prstTxWarp prst="textNoShape">
                <a:avLst/>
              </a:prstTxWarp>
              <a:noAutofit/>
            </a:bodyPr>
            <a:lstStyle/>
            <a:p>
              <a:pPr marR="0" lvl="0" defTabSz="228600" eaLnBrk="1" fontAlgn="auto" latinLnBrk="0" hangingPunct="1">
                <a:lnSpc>
                  <a:spcPct val="100000"/>
                </a:lnSpc>
                <a:spcBef>
                  <a:spcPts val="0"/>
                </a:spcBef>
                <a:spcAft>
                  <a:spcPts val="0"/>
                </a:spcAft>
                <a:buClrTx/>
                <a:buSzTx/>
                <a:tabLst>
                  <a:tab pos="182880" algn="l"/>
                  <a:tab pos="365760" algn="l"/>
                  <a:tab pos="548640" algn="l"/>
                  <a:tab pos="731520" algn="l"/>
                  <a:tab pos="914400" algn="l"/>
                  <a:tab pos="1097280" algn="l"/>
                  <a:tab pos="1280160" algn="l"/>
                  <a:tab pos="1463040" algn="l"/>
                  <a:tab pos="1645920" algn="l"/>
                  <a:tab pos="1828800" algn="l"/>
                  <a:tab pos="2011680" algn="l"/>
                  <a:tab pos="2194560" algn="l"/>
                  <a:tab pos="2377440" algn="l"/>
                  <a:tab pos="2560320" algn="l"/>
                  <a:tab pos="2743200" algn="l"/>
                </a:tabLst>
                <a:defRPr/>
              </a:pPr>
              <a:r>
                <a:rPr kumimoji="0" lang="en-US" sz="1300" i="0" u="none" strike="noStrike" kern="1200" cap="none" spc="0" normalizeH="0" baseline="0" noProof="0" dirty="0">
                  <a:ln>
                    <a:noFill/>
                  </a:ln>
                  <a:effectLst/>
                  <a:uLnTx/>
                  <a:uFillTx/>
                  <a:latin typeface="+mj-lt"/>
                  <a:ea typeface="+mn-ea"/>
                  <a:cs typeface="+mn-cs"/>
                </a:rPr>
                <a:t>The majority of current marketing performance is managed via excel reporting to pull data together from different systems.  As a result it is difficult to tie spend back to specific campaigns and marketing-generated revenue.  </a:t>
              </a:r>
              <a:r>
                <a:rPr kumimoji="0" lang="en-US" sz="1300" b="1" i="0" u="none" strike="noStrike" kern="1200" cap="none" spc="0" normalizeH="0" baseline="0" noProof="0" dirty="0">
                  <a:ln>
                    <a:noFill/>
                  </a:ln>
                  <a:effectLst/>
                  <a:uLnTx/>
                  <a:uFillTx/>
                  <a:latin typeface="+mj-lt"/>
                  <a:ea typeface="+mn-ea"/>
                  <a:cs typeface="+mn-cs"/>
                </a:rPr>
                <a:t>Necessary investments to address lead flow problems, staffing a senior Solutions role to own strategic messaging, and closed-loop reporting across finance, OSC, Eloqua and Adobe Analytics databases should be funded through a general reallocation away from headcount and towards programs, and reductions in under-performing and unreportable current activities.</a:t>
              </a:r>
            </a:p>
          </p:txBody>
        </p:sp>
      </p:grpSp>
      <p:grpSp>
        <p:nvGrpSpPr>
          <p:cNvPr id="22" name="Group 21">
            <a:extLst>
              <a:ext uri="{FF2B5EF4-FFF2-40B4-BE49-F238E27FC236}">
                <a16:creationId xmlns:a16="http://schemas.microsoft.com/office/drawing/2014/main" id="{5D0BB784-D363-1C62-1AF1-593D2F80D3B2}"/>
              </a:ext>
            </a:extLst>
          </p:cNvPr>
          <p:cNvGrpSpPr/>
          <p:nvPr/>
        </p:nvGrpSpPr>
        <p:grpSpPr>
          <a:xfrm>
            <a:off x="3901340" y="1287541"/>
            <a:ext cx="5082959" cy="3006163"/>
            <a:chOff x="3914592" y="1287541"/>
            <a:chExt cx="5713251" cy="3378930"/>
          </a:xfrm>
        </p:grpSpPr>
        <p:pic>
          <p:nvPicPr>
            <p:cNvPr id="10" name="Picture 9">
              <a:extLst>
                <a:ext uri="{FF2B5EF4-FFF2-40B4-BE49-F238E27FC236}">
                  <a16:creationId xmlns:a16="http://schemas.microsoft.com/office/drawing/2014/main" id="{E1BB3CBD-AFBC-FC32-19C5-64F4FD19D55D}"/>
                </a:ext>
              </a:extLst>
            </p:cNvPr>
            <p:cNvPicPr>
              <a:picLocks noChangeAspect="1"/>
            </p:cNvPicPr>
            <p:nvPr/>
          </p:nvPicPr>
          <p:blipFill>
            <a:blip r:embed="rId2"/>
            <a:stretch>
              <a:fillRect/>
            </a:stretch>
          </p:blipFill>
          <p:spPr>
            <a:xfrm>
              <a:off x="3914592" y="1287541"/>
              <a:ext cx="5713251" cy="3378930"/>
            </a:xfrm>
            <a:prstGeom prst="rect">
              <a:avLst/>
            </a:prstGeom>
          </p:spPr>
        </p:pic>
        <p:sp>
          <p:nvSpPr>
            <p:cNvPr id="11" name="Rectangle 10">
              <a:extLst>
                <a:ext uri="{FF2B5EF4-FFF2-40B4-BE49-F238E27FC236}">
                  <a16:creationId xmlns:a16="http://schemas.microsoft.com/office/drawing/2014/main" id="{18B8C90B-C855-3B1F-1D46-8EC0894D1D21}"/>
                </a:ext>
              </a:extLst>
            </p:cNvPr>
            <p:cNvSpPr/>
            <p:nvPr/>
          </p:nvSpPr>
          <p:spPr>
            <a:xfrm>
              <a:off x="4566969" y="1477975"/>
              <a:ext cx="4401905" cy="27017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8" name="TextBox 17">
              <a:extLst>
                <a:ext uri="{FF2B5EF4-FFF2-40B4-BE49-F238E27FC236}">
                  <a16:creationId xmlns:a16="http://schemas.microsoft.com/office/drawing/2014/main" id="{B6930060-0101-8D67-27A6-B75EF20FE06A}"/>
                </a:ext>
              </a:extLst>
            </p:cNvPr>
            <p:cNvSpPr txBox="1"/>
            <p:nvPr/>
          </p:nvSpPr>
          <p:spPr>
            <a:xfrm>
              <a:off x="4686316" y="1634462"/>
              <a:ext cx="4163208" cy="2059935"/>
            </a:xfrm>
            <a:prstGeom prst="rect">
              <a:avLst/>
            </a:prstGeom>
            <a:noFill/>
          </p:spPr>
          <p:txBody>
            <a:bodyPr wrap="square">
              <a:spAutoFit/>
            </a:bodyPr>
            <a:lstStyle/>
            <a:p>
              <a:pPr marL="0" marR="0" lvl="0" indent="0" algn="l" defTabSz="914400" rtl="0" eaLnBrk="1" fontAlgn="auto" latinLnBrk="0" hangingPunct="1">
                <a:lnSpc>
                  <a:spcPct val="125000"/>
                </a:lnSpc>
                <a:spcBef>
                  <a:spcPts val="0"/>
                </a:spcBef>
                <a:spcAft>
                  <a:spcPts val="0"/>
                </a:spcAft>
                <a:buClrTx/>
                <a:buSzTx/>
                <a:buFont typeface="Arial" panose="020B0604020202020204" pitchFamily="34" charset="0"/>
                <a:buNone/>
                <a:tabLst/>
                <a:defRPr/>
              </a:pPr>
              <a:r>
                <a:rPr kumimoji="0" lang="en-US" sz="700" b="1" i="0" u="none" strike="noStrike" kern="1200" cap="none" spc="0" normalizeH="0" baseline="0" noProof="0" dirty="0">
                  <a:ln>
                    <a:noFill/>
                  </a:ln>
                  <a:solidFill>
                    <a:srgbClr val="071E31"/>
                  </a:solidFill>
                  <a:effectLst/>
                  <a:uLnTx/>
                  <a:uFillTx/>
                  <a:latin typeface="AvenirNext LT Pro Bold"/>
                  <a:ea typeface="Roboto"/>
                  <a:cs typeface="Calibri" panose="020F0502020204030204" pitchFamily="34" charset="0"/>
                  <a:sym typeface="Roboto"/>
                </a:rPr>
                <a:t>Strengths</a:t>
              </a:r>
            </a:p>
            <a:p>
              <a:pPr marL="135450" indent="-135450">
                <a:lnSpc>
                  <a:spcPct val="125000"/>
                </a:lnSpc>
                <a:buFont typeface="Arial" panose="020B0604020202020204" pitchFamily="34" charset="0"/>
                <a:buChar char="•"/>
                <a:defRPr/>
              </a:pPr>
              <a:r>
                <a:rPr lang="en-US" sz="600" dirty="0">
                  <a:latin typeface="+mj-lt"/>
                  <a:ea typeface="Roboto"/>
                  <a:cs typeface="Calibri" panose="020F0502020204030204" pitchFamily="34" charset="0"/>
                  <a:sym typeface="Roboto"/>
                </a:rPr>
                <a:t>Marketing budget is within an acceptable range for percent of annual revenue</a:t>
              </a:r>
            </a:p>
            <a:p>
              <a:pPr marL="135450" indent="-135450">
                <a:lnSpc>
                  <a:spcPct val="125000"/>
                </a:lnSpc>
                <a:buFont typeface="Arial" panose="020B0604020202020204" pitchFamily="34" charset="0"/>
                <a:buChar char="•"/>
                <a:defRPr/>
              </a:pPr>
              <a:r>
                <a:rPr lang="en-US" sz="600" dirty="0">
                  <a:latin typeface="+mj-lt"/>
                  <a:ea typeface="Roboto"/>
                  <a:cs typeface="Calibri" panose="020F0502020204030204" pitchFamily="34" charset="0"/>
                  <a:sym typeface="Roboto"/>
                </a:rPr>
                <a:t>Budget is managed effectively without significant under/overspending</a:t>
              </a:r>
            </a:p>
            <a:p>
              <a:pPr marR="0" lvl="0" algn="l" defTabSz="914400" rtl="0" eaLnBrk="1" fontAlgn="auto" latinLnBrk="0" hangingPunct="1">
                <a:lnSpc>
                  <a:spcPct val="125000"/>
                </a:lnSpc>
                <a:spcBef>
                  <a:spcPts val="0"/>
                </a:spcBef>
                <a:spcAft>
                  <a:spcPts val="0"/>
                </a:spcAft>
                <a:buClrTx/>
                <a:buSzTx/>
                <a:tabLst/>
                <a:defRPr/>
              </a:pPr>
              <a:endParaRPr kumimoji="0" lang="en-US" sz="600" b="1" i="0" u="none" strike="noStrike" kern="1200" cap="none" spc="0" normalizeH="0" baseline="0" noProof="0" dirty="0">
                <a:ln>
                  <a:noFill/>
                </a:ln>
                <a:solidFill>
                  <a:srgbClr val="E7E6E6">
                    <a:lumMod val="50000"/>
                  </a:srgbClr>
                </a:solidFill>
                <a:effectLst/>
                <a:uLnTx/>
                <a:uFillTx/>
                <a:latin typeface="AvenirNext LT Pro Bold"/>
                <a:ea typeface="Roboto"/>
                <a:cs typeface="Calibri" panose="020F0502020204030204" pitchFamily="34" charset="0"/>
                <a:sym typeface="Roboto"/>
              </a:endParaRPr>
            </a:p>
            <a:p>
              <a:pPr marL="0" marR="0" lvl="0" indent="0" algn="l" defTabSz="914400" rtl="0" eaLnBrk="1" fontAlgn="auto" latinLnBrk="0" hangingPunct="1">
                <a:lnSpc>
                  <a:spcPct val="125000"/>
                </a:lnSpc>
                <a:spcBef>
                  <a:spcPts val="0"/>
                </a:spcBef>
                <a:spcAft>
                  <a:spcPts val="0"/>
                </a:spcAft>
                <a:buClrTx/>
                <a:buSzTx/>
                <a:buFont typeface="Arial" panose="020B0604020202020204" pitchFamily="34" charset="0"/>
                <a:buNone/>
                <a:tabLst/>
                <a:defRPr/>
              </a:pPr>
              <a:r>
                <a:rPr kumimoji="0" lang="en-US" sz="600" b="1" i="0" u="none" strike="noStrike" kern="1200" cap="none" spc="0" normalizeH="0" baseline="0" noProof="0" dirty="0">
                  <a:ln>
                    <a:noFill/>
                  </a:ln>
                  <a:solidFill>
                    <a:srgbClr val="071E31"/>
                  </a:solidFill>
                  <a:effectLst/>
                  <a:uLnTx/>
                  <a:uFillTx/>
                  <a:latin typeface="AvenirNext LT Pro Bold"/>
                  <a:ea typeface="Roboto"/>
                  <a:cs typeface="Calibri" panose="020F0502020204030204" pitchFamily="34" charset="0"/>
                  <a:sym typeface="Roboto"/>
                </a:rPr>
                <a:t>Opportunities</a:t>
              </a:r>
            </a:p>
            <a:p>
              <a:pPr marL="135450" indent="-135450">
                <a:lnSpc>
                  <a:spcPct val="125000"/>
                </a:lnSpc>
                <a:buFont typeface="Arial" panose="020B0604020202020204" pitchFamily="34" charset="0"/>
                <a:buChar char="•"/>
                <a:defRPr/>
              </a:pPr>
              <a:r>
                <a:rPr lang="en-US" sz="600" dirty="0">
                  <a:latin typeface="+mj-lt"/>
                  <a:ea typeface="Roboto"/>
                  <a:cs typeface="Calibri" panose="020F0502020204030204" pitchFamily="34" charset="0"/>
                  <a:sym typeface="Roboto"/>
                </a:rPr>
                <a:t>Current budget is over-allocated in headcount spend (45% vs 35% Benchmark)</a:t>
              </a:r>
            </a:p>
            <a:p>
              <a:pPr marL="135450" indent="-135450">
                <a:lnSpc>
                  <a:spcPct val="125000"/>
                </a:lnSpc>
                <a:buFont typeface="Arial" panose="020B0604020202020204" pitchFamily="34" charset="0"/>
                <a:buChar char="•"/>
                <a:defRPr/>
              </a:pPr>
              <a:r>
                <a:rPr lang="en-US" sz="600" dirty="0">
                  <a:latin typeface="+mj-lt"/>
                  <a:ea typeface="Roboto"/>
                  <a:cs typeface="Calibri" panose="020F0502020204030204" pitchFamily="34" charset="0"/>
                  <a:sym typeface="Roboto"/>
                </a:rPr>
                <a:t>Current budget is under-allocated in program spend (55% vs 65% Benchmark)</a:t>
              </a:r>
            </a:p>
            <a:p>
              <a:pPr marL="135450" indent="-135450">
                <a:lnSpc>
                  <a:spcPct val="125000"/>
                </a:lnSpc>
                <a:buFont typeface="Arial" panose="020B0604020202020204" pitchFamily="34" charset="0"/>
                <a:buChar char="•"/>
                <a:defRPr/>
              </a:pPr>
              <a:r>
                <a:rPr lang="en-US" sz="600" dirty="0">
                  <a:latin typeface="+mj-lt"/>
                  <a:ea typeface="Roboto"/>
                  <a:cs typeface="Calibri" panose="020F0502020204030204" pitchFamily="34" charset="0"/>
                  <a:sym typeface="Roboto"/>
                </a:rPr>
                <a:t>Events are underfunded despite accounting for ~68% of marketing generated revenue</a:t>
              </a:r>
            </a:p>
            <a:p>
              <a:pPr marL="135450" indent="-135450">
                <a:lnSpc>
                  <a:spcPct val="125000"/>
                </a:lnSpc>
                <a:buFont typeface="Arial" panose="020B0604020202020204" pitchFamily="34" charset="0"/>
                <a:buChar char="•"/>
                <a:defRPr/>
              </a:pPr>
              <a:r>
                <a:rPr lang="en-US" sz="600" dirty="0">
                  <a:latin typeface="+mj-lt"/>
                  <a:ea typeface="Roboto"/>
                  <a:cs typeface="Calibri" panose="020F0502020204030204" pitchFamily="34" charset="0"/>
                  <a:sym typeface="Roboto"/>
                </a:rPr>
                <a:t>Channel Marketing is underfunded despite a high percentage of Partner sourced revenue </a:t>
              </a:r>
            </a:p>
            <a:p>
              <a:pPr marL="135450" indent="-135450">
                <a:lnSpc>
                  <a:spcPct val="125000"/>
                </a:lnSpc>
                <a:buFont typeface="Arial" panose="020B0604020202020204" pitchFamily="34" charset="0"/>
                <a:buChar char="•"/>
                <a:defRPr/>
              </a:pPr>
              <a:r>
                <a:rPr lang="en-US" sz="600" dirty="0">
                  <a:latin typeface="+mj-lt"/>
                  <a:ea typeface="Roboto"/>
                  <a:cs typeface="Calibri" panose="020F0502020204030204" pitchFamily="34" charset="0"/>
                  <a:sym typeface="Roboto"/>
                </a:rPr>
                <a:t>Budget does not map back to specific campaigns, limiting reporting/visibility </a:t>
              </a:r>
            </a:p>
            <a:p>
              <a:pPr marL="135450" indent="-135450">
                <a:lnSpc>
                  <a:spcPct val="125000"/>
                </a:lnSpc>
                <a:buFont typeface="Arial" panose="020B0604020202020204" pitchFamily="34" charset="0"/>
                <a:buChar char="•"/>
                <a:defRPr/>
              </a:pPr>
              <a:endParaRPr kumimoji="0" lang="en-US" sz="600" b="0" i="0" u="none" strike="noStrike" kern="1200" cap="none" spc="0" normalizeH="0" baseline="0" noProof="0" dirty="0">
                <a:ln>
                  <a:noFill/>
                </a:ln>
                <a:solidFill>
                  <a:srgbClr val="8E928F"/>
                </a:solidFill>
                <a:effectLst/>
                <a:uLnTx/>
                <a:uFillTx/>
                <a:latin typeface="AvenirNext LT Pro Bold"/>
                <a:ea typeface="Roboto"/>
                <a:cs typeface="Calibri" panose="020F0502020204030204" pitchFamily="34" charset="0"/>
                <a:sym typeface="Roboto"/>
              </a:endParaRPr>
            </a:p>
            <a:p>
              <a:pPr marL="0" marR="0" lvl="0" indent="0" algn="l" defTabSz="914400" rtl="0" eaLnBrk="1" fontAlgn="auto" latinLnBrk="0" hangingPunct="1">
                <a:lnSpc>
                  <a:spcPct val="125000"/>
                </a:lnSpc>
                <a:spcBef>
                  <a:spcPts val="0"/>
                </a:spcBef>
                <a:spcAft>
                  <a:spcPts val="0"/>
                </a:spcAft>
                <a:buClrTx/>
                <a:buSzTx/>
                <a:buFont typeface="Arial" panose="020B0604020202020204" pitchFamily="34" charset="0"/>
                <a:buNone/>
                <a:tabLst/>
                <a:defRPr/>
              </a:pPr>
              <a:r>
                <a:rPr kumimoji="0" lang="en-US" sz="600" b="1" i="0" u="none" strike="noStrike" kern="1200" cap="none" spc="0" normalizeH="0" baseline="0" noProof="0" dirty="0">
                  <a:ln>
                    <a:noFill/>
                  </a:ln>
                  <a:solidFill>
                    <a:srgbClr val="071E31"/>
                  </a:solidFill>
                  <a:effectLst/>
                  <a:uLnTx/>
                  <a:uFillTx/>
                  <a:latin typeface="AvenirNext LT Pro Bold"/>
                  <a:ea typeface="Roboto"/>
                  <a:cs typeface="Calibri" panose="020F0502020204030204" pitchFamily="34" charset="0"/>
                  <a:sym typeface="Roboto"/>
                </a:rPr>
                <a:t>Key Next Steps</a:t>
              </a:r>
            </a:p>
            <a:p>
              <a:pPr marL="135450" indent="-135450">
                <a:lnSpc>
                  <a:spcPct val="125000"/>
                </a:lnSpc>
                <a:buFont typeface="Arial" panose="020B0604020202020204" pitchFamily="34" charset="0"/>
                <a:buChar char="•"/>
                <a:defRPr/>
              </a:pPr>
              <a:r>
                <a:rPr lang="en-US" sz="600" dirty="0">
                  <a:latin typeface="+mj-lt"/>
                  <a:ea typeface="Roboto"/>
                  <a:cs typeface="Calibri" panose="020F0502020204030204" pitchFamily="34" charset="0"/>
                  <a:sym typeface="Roboto"/>
                </a:rPr>
                <a:t>Reduce allocation of headcount spend</a:t>
              </a:r>
            </a:p>
            <a:p>
              <a:pPr marL="135450" indent="-135450">
                <a:lnSpc>
                  <a:spcPct val="125000"/>
                </a:lnSpc>
                <a:buFont typeface="Arial" panose="020B0604020202020204" pitchFamily="34" charset="0"/>
                <a:buChar char="•"/>
                <a:defRPr/>
              </a:pPr>
              <a:r>
                <a:rPr lang="en-US" sz="600" dirty="0">
                  <a:latin typeface="+mj-lt"/>
                  <a:ea typeface="Roboto"/>
                  <a:cs typeface="Calibri" panose="020F0502020204030204" pitchFamily="34" charset="0"/>
                  <a:sym typeface="Roboto"/>
                </a:rPr>
                <a:t>Invest funding in Program Spend; Events, Channel Marketing</a:t>
              </a:r>
            </a:p>
            <a:p>
              <a:pPr marL="135450" indent="-135450">
                <a:lnSpc>
                  <a:spcPct val="125000"/>
                </a:lnSpc>
                <a:buFont typeface="Arial" panose="020B0604020202020204" pitchFamily="34" charset="0"/>
                <a:buChar char="•"/>
                <a:defRPr/>
              </a:pPr>
              <a:r>
                <a:rPr lang="en-US" sz="600" dirty="0">
                  <a:latin typeface="+mj-lt"/>
                  <a:ea typeface="Roboto"/>
                  <a:cs typeface="Calibri" panose="020F0502020204030204" pitchFamily="34" charset="0"/>
                  <a:sym typeface="Roboto"/>
                </a:rPr>
                <a:t>Integrate data across systems to tie in budget/spending figures to campaigns</a:t>
              </a:r>
            </a:p>
          </p:txBody>
        </p:sp>
      </p:grpSp>
      <p:pic>
        <p:nvPicPr>
          <p:cNvPr id="15" name="Picture 14">
            <a:extLst>
              <a:ext uri="{FF2B5EF4-FFF2-40B4-BE49-F238E27FC236}">
                <a16:creationId xmlns:a16="http://schemas.microsoft.com/office/drawing/2014/main" id="{4ACFBB22-04E9-104E-77AD-8F7289D583D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6332" t="6858" r="6332" b="3274"/>
          <a:stretch/>
        </p:blipFill>
        <p:spPr>
          <a:xfrm rot="5400000">
            <a:off x="8429193" y="2971634"/>
            <a:ext cx="2625763" cy="3820952"/>
          </a:xfrm>
          <a:prstGeom prst="rect">
            <a:avLst/>
          </a:prstGeom>
        </p:spPr>
      </p:pic>
      <p:sp>
        <p:nvSpPr>
          <p:cNvPr id="20" name="Rectangle 19">
            <a:extLst>
              <a:ext uri="{FF2B5EF4-FFF2-40B4-BE49-F238E27FC236}">
                <a16:creationId xmlns:a16="http://schemas.microsoft.com/office/drawing/2014/main" id="{627B4BB1-F9FF-515B-5402-FB597D4D1CC5}"/>
              </a:ext>
            </a:extLst>
          </p:cNvPr>
          <p:cNvSpPr/>
          <p:nvPr/>
        </p:nvSpPr>
        <p:spPr>
          <a:xfrm>
            <a:off x="8286536" y="3759865"/>
            <a:ext cx="3026796" cy="22351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3" name="Table 12">
            <a:extLst>
              <a:ext uri="{FF2B5EF4-FFF2-40B4-BE49-F238E27FC236}">
                <a16:creationId xmlns:a16="http://schemas.microsoft.com/office/drawing/2014/main" id="{94EBA9ED-713B-75BC-1FDA-64F2F9678267}"/>
              </a:ext>
            </a:extLst>
          </p:cNvPr>
          <p:cNvGraphicFramePr>
            <a:graphicFrameLocks noGrp="1"/>
          </p:cNvGraphicFramePr>
          <p:nvPr>
            <p:extLst>
              <p:ext uri="{D42A27DB-BD31-4B8C-83A1-F6EECF244321}">
                <p14:modId xmlns:p14="http://schemas.microsoft.com/office/powerpoint/2010/main" val="1856033599"/>
              </p:ext>
            </p:extLst>
          </p:nvPr>
        </p:nvGraphicFramePr>
        <p:xfrm>
          <a:off x="8286537" y="3748244"/>
          <a:ext cx="3026796" cy="2258385"/>
        </p:xfrm>
        <a:graphic>
          <a:graphicData uri="http://schemas.openxmlformats.org/drawingml/2006/table">
            <a:tbl>
              <a:tblPr firstRow="1" bandRow="1">
                <a:effectLst/>
                <a:tableStyleId>{073A0DAA-6AF3-43AB-8588-CEC1D06C72B9}</a:tableStyleId>
              </a:tblPr>
              <a:tblGrid>
                <a:gridCol w="171790">
                  <a:extLst>
                    <a:ext uri="{9D8B030D-6E8A-4147-A177-3AD203B41FA5}">
                      <a16:colId xmlns:a16="http://schemas.microsoft.com/office/drawing/2014/main" val="1913776994"/>
                    </a:ext>
                  </a:extLst>
                </a:gridCol>
                <a:gridCol w="2563486">
                  <a:extLst>
                    <a:ext uri="{9D8B030D-6E8A-4147-A177-3AD203B41FA5}">
                      <a16:colId xmlns:a16="http://schemas.microsoft.com/office/drawing/2014/main" val="1841755530"/>
                    </a:ext>
                  </a:extLst>
                </a:gridCol>
                <a:gridCol w="291520">
                  <a:extLst>
                    <a:ext uri="{9D8B030D-6E8A-4147-A177-3AD203B41FA5}">
                      <a16:colId xmlns:a16="http://schemas.microsoft.com/office/drawing/2014/main" val="73436157"/>
                    </a:ext>
                  </a:extLst>
                </a:gridCol>
              </a:tblGrid>
              <a:tr h="171082">
                <a:tc>
                  <a:txBody>
                    <a:bodyPr/>
                    <a:lstStyle/>
                    <a:p>
                      <a:pPr algn="ctr"/>
                      <a:r>
                        <a:rPr lang="en-US" sz="450" b="1" dirty="0">
                          <a:solidFill>
                            <a:srgbClr val="8E928F"/>
                          </a:solidFill>
                          <a:latin typeface="+mj-lt"/>
                          <a:cs typeface="Calibri" panose="020F0502020204030204" pitchFamily="34" charset="0"/>
                        </a:rPr>
                        <a:t>1</a:t>
                      </a:r>
                    </a:p>
                  </a:txBody>
                  <a:tcPr marL="27432" marR="27432" marT="27432" marB="27432"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ctr"/>
                      <a:r>
                        <a:rPr lang="en-US" sz="450" b="0" i="0" u="none" strike="noStrike" dirty="0">
                          <a:solidFill>
                            <a:srgbClr val="8E928F"/>
                          </a:solidFill>
                          <a:effectLst/>
                          <a:latin typeface="+mj-lt"/>
                        </a:rPr>
                        <a:t>Accounts with the most potential are the focus of most of the marketing budget. </a:t>
                      </a:r>
                    </a:p>
                  </a:txBody>
                  <a:tcPr anchor="ctr">
                    <a:lnL w="9525" cap="flat" cmpd="sng" algn="ctr">
                      <a:solidFill>
                        <a:schemeClr val="bg1">
                          <a:lumMod val="85000"/>
                        </a:schemeClr>
                      </a:solidFill>
                      <a:prstDash val="solid"/>
                      <a:round/>
                      <a:headEnd type="none" w="med" len="med"/>
                      <a:tailEnd type="none" w="med" len="med"/>
                    </a:lnL>
                    <a:lnR w="38100" cap="flat" cmpd="sng" algn="ctr">
                      <a:solidFill>
                        <a:srgbClr val="F05D70"/>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en-US" sz="450" b="1" i="0" u="none" strike="noStrike" kern="1200" cap="none" spc="0" normalizeH="0" baseline="-25000" noProof="0" dirty="0">
                          <a:ln>
                            <a:noFill/>
                          </a:ln>
                          <a:solidFill>
                            <a:schemeClr val="tx1"/>
                          </a:solidFill>
                          <a:effectLst/>
                          <a:uLnTx/>
                          <a:uFillTx/>
                          <a:latin typeface="+mj-lt"/>
                          <a:ea typeface="+mn-ea"/>
                          <a:cs typeface="Calibri" panose="020F0502020204030204" pitchFamily="34" charset="0"/>
                        </a:rPr>
                        <a:t>GULF</a:t>
                      </a:r>
                      <a:endParaRPr lang="en-US" sz="450" b="1" baseline="-25000" dirty="0">
                        <a:solidFill>
                          <a:srgbClr val="8E928F"/>
                        </a:solidFill>
                        <a:latin typeface="+mj-lt"/>
                        <a:cs typeface="Calibri" panose="020F0502020204030204" pitchFamily="34" charset="0"/>
                      </a:endParaRPr>
                    </a:p>
                  </a:txBody>
                  <a:tcPr marL="0" marR="0" marT="0" marB="0" anchor="ctr">
                    <a:lnL w="38100" cap="flat" cmpd="sng" algn="ctr">
                      <a:solidFill>
                        <a:srgbClr val="F05D70"/>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9525" cap="flat" cmpd="sng" algn="ctr">
                      <a:noFill/>
                      <a:prstDash val="sysDot"/>
                      <a:round/>
                      <a:headEnd type="none" w="med" len="med"/>
                      <a:tailEnd type="none" w="med" len="med"/>
                    </a:lnB>
                    <a:lnTlToBr w="12700" cmpd="sng">
                      <a:noFill/>
                      <a:prstDash val="solid"/>
                    </a:lnTlToBr>
                    <a:lnBlToTr w="12700" cmpd="sng">
                      <a:noFill/>
                      <a:prstDash val="solid"/>
                    </a:lnBlToTr>
                    <a:solidFill>
                      <a:srgbClr val="F05D70">
                        <a:alpha val="40000"/>
                      </a:srgbClr>
                    </a:solidFill>
                  </a:tcPr>
                </a:tc>
                <a:extLst>
                  <a:ext uri="{0D108BD9-81ED-4DB2-BD59-A6C34878D82A}">
                    <a16:rowId xmlns:a16="http://schemas.microsoft.com/office/drawing/2014/main" val="3997566097"/>
                  </a:ext>
                </a:extLst>
              </a:tr>
              <a:tr h="203928">
                <a:tc>
                  <a:txBody>
                    <a:bodyPr/>
                    <a:lstStyle/>
                    <a:p>
                      <a:pPr algn="ctr"/>
                      <a:r>
                        <a:rPr lang="en-US" sz="450" b="1" dirty="0">
                          <a:solidFill>
                            <a:srgbClr val="8E928F"/>
                          </a:solidFill>
                          <a:latin typeface="+mj-lt"/>
                          <a:cs typeface="Calibri" panose="020F0502020204030204" pitchFamily="34" charset="0"/>
                        </a:rPr>
                        <a:t>2</a:t>
                      </a:r>
                    </a:p>
                  </a:txBody>
                  <a:tcPr marL="27432" marR="27432" marT="27432" marB="27432"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ctr"/>
                      <a:r>
                        <a:rPr lang="en-US" sz="450" b="0" i="0" u="none" strike="noStrike" dirty="0">
                          <a:solidFill>
                            <a:srgbClr val="8E928F"/>
                          </a:solidFill>
                          <a:effectLst/>
                          <a:latin typeface="+mj-lt"/>
                        </a:rPr>
                        <a:t>The marketing budget is sufficient to enable your company to reach your addressable market. </a:t>
                      </a:r>
                    </a:p>
                  </a:txBody>
                  <a:tcPr anchor="ctr">
                    <a:lnL w="9525" cap="flat" cmpd="sng" algn="ctr">
                      <a:solidFill>
                        <a:schemeClr val="bg1">
                          <a:lumMod val="85000"/>
                        </a:schemeClr>
                      </a:solidFill>
                      <a:prstDash val="solid"/>
                      <a:round/>
                      <a:headEnd type="none" w="med" len="med"/>
                      <a:tailEnd type="none" w="med" len="med"/>
                    </a:lnL>
                    <a:lnR w="38100" cap="flat" cmpd="sng" algn="ctr">
                      <a:solidFill>
                        <a:schemeClr val="accent1"/>
                      </a:solidFill>
                      <a:prstDash val="solid"/>
                      <a:round/>
                      <a:headEnd type="none" w="med" len="med"/>
                      <a:tailEnd type="none" w="med" len="med"/>
                    </a:ln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50" b="1" i="0" u="none" strike="noStrike" kern="1200" cap="none" spc="0" normalizeH="0" baseline="-25000" noProof="0" dirty="0">
                          <a:ln>
                            <a:noFill/>
                          </a:ln>
                          <a:solidFill>
                            <a:schemeClr val="tx1"/>
                          </a:solidFill>
                          <a:effectLst/>
                          <a:uLnTx/>
                          <a:uFillTx/>
                          <a:latin typeface="+mj-lt"/>
                          <a:ea typeface="+mn-ea"/>
                          <a:cs typeface="Calibri" panose="020F0502020204030204" pitchFamily="34" charset="0"/>
                        </a:rPr>
                        <a:t>ALIGNED</a:t>
                      </a:r>
                      <a:endParaRPr kumimoji="0" lang="en-US" sz="450" b="1" i="0" u="none" strike="noStrike" kern="1200" cap="none" spc="0" normalizeH="0" baseline="-25000" noProof="0" dirty="0">
                        <a:ln>
                          <a:noFill/>
                        </a:ln>
                        <a:solidFill>
                          <a:srgbClr val="8E928F"/>
                        </a:solidFill>
                        <a:effectLst/>
                        <a:uLnTx/>
                        <a:uFillTx/>
                        <a:latin typeface="+mj-lt"/>
                        <a:ea typeface="+mn-ea"/>
                        <a:cs typeface="Calibri" panose="020F0502020204030204" pitchFamily="34" charset="0"/>
                      </a:endParaRPr>
                    </a:p>
                  </a:txBody>
                  <a:tcPr marL="27432" marR="27432" marT="27432" marB="27432" anchor="ctr">
                    <a:lnL w="38100" cap="flat" cmpd="sng" algn="ctr">
                      <a:solidFill>
                        <a:schemeClr val="accent1"/>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noFill/>
                      <a:prstDash val="sysDot"/>
                      <a:round/>
                      <a:headEnd type="none" w="med" len="med"/>
                      <a:tailEnd type="none" w="med" len="med"/>
                    </a:lnT>
                    <a:lnB w="9525" cap="flat" cmpd="sng" algn="ctr">
                      <a:noFill/>
                      <a:prstDash val="sysDot"/>
                      <a:round/>
                      <a:headEnd type="none" w="med" len="med"/>
                      <a:tailEnd type="none" w="med" len="med"/>
                    </a:lnB>
                    <a:lnTlToBr w="12700" cmpd="sng">
                      <a:noFill/>
                      <a:prstDash val="solid"/>
                    </a:lnTlToBr>
                    <a:lnBlToTr w="12700" cmpd="sng">
                      <a:noFill/>
                      <a:prstDash val="solid"/>
                    </a:lnBlToTr>
                    <a:solidFill>
                      <a:srgbClr val="F9B551">
                        <a:alpha val="40000"/>
                      </a:srgbClr>
                    </a:solidFill>
                  </a:tcPr>
                </a:tc>
                <a:extLst>
                  <a:ext uri="{0D108BD9-81ED-4DB2-BD59-A6C34878D82A}">
                    <a16:rowId xmlns:a16="http://schemas.microsoft.com/office/drawing/2014/main" val="159673815"/>
                  </a:ext>
                </a:extLst>
              </a:tr>
              <a:tr h="203928">
                <a:tc>
                  <a:txBody>
                    <a:bodyPr/>
                    <a:lstStyle/>
                    <a:p>
                      <a:pPr algn="ctr"/>
                      <a:r>
                        <a:rPr lang="en-US" sz="450" b="1" dirty="0">
                          <a:solidFill>
                            <a:srgbClr val="8E928F"/>
                          </a:solidFill>
                          <a:latin typeface="+mj-lt"/>
                          <a:cs typeface="Calibri" panose="020F0502020204030204" pitchFamily="34" charset="0"/>
                        </a:rPr>
                        <a:t>3</a:t>
                      </a:r>
                    </a:p>
                  </a:txBody>
                  <a:tcPr marL="27432" marR="27432" marT="27432" marB="27432"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ctr"/>
                      <a:r>
                        <a:rPr lang="en-US" sz="450" b="0" i="0" u="none" strike="noStrike" dirty="0">
                          <a:solidFill>
                            <a:srgbClr val="8E928F"/>
                          </a:solidFill>
                          <a:effectLst/>
                          <a:latin typeface="+mj-lt"/>
                        </a:rPr>
                        <a:t>The marketing budget is allocated against the “sweet spot” of your target market. </a:t>
                      </a:r>
                    </a:p>
                  </a:txBody>
                  <a:tcPr anchor="ctr">
                    <a:lnL w="9525" cap="flat" cmpd="sng" algn="ctr">
                      <a:solidFill>
                        <a:schemeClr val="bg1">
                          <a:lumMod val="85000"/>
                        </a:schemeClr>
                      </a:solidFill>
                      <a:prstDash val="solid"/>
                      <a:round/>
                      <a:headEnd type="none" w="med" len="med"/>
                      <a:tailEnd type="none" w="med" len="med"/>
                    </a:lnL>
                    <a:lnR w="38100" cap="flat" cmpd="sng" algn="ctr">
                      <a:solidFill>
                        <a:srgbClr val="F05D70"/>
                      </a:solidFill>
                      <a:prstDash val="solid"/>
                      <a:round/>
                      <a:headEnd type="none" w="med" len="med"/>
                      <a:tailEnd type="none" w="med" len="med"/>
                    </a:ln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en-US" sz="450" b="1" i="0" u="none" strike="noStrike" kern="1200" cap="none" spc="0" normalizeH="0" baseline="-25000" noProof="0" dirty="0">
                          <a:ln>
                            <a:noFill/>
                          </a:ln>
                          <a:solidFill>
                            <a:schemeClr val="tx1"/>
                          </a:solidFill>
                          <a:effectLst/>
                          <a:uLnTx/>
                          <a:uFillTx/>
                          <a:latin typeface="+mj-lt"/>
                          <a:ea typeface="+mn-ea"/>
                          <a:cs typeface="Calibri" panose="020F0502020204030204" pitchFamily="34" charset="0"/>
                        </a:rPr>
                        <a:t>GAP</a:t>
                      </a:r>
                      <a:endParaRPr lang="en-US" sz="450" b="1" baseline="-25000" dirty="0">
                        <a:solidFill>
                          <a:srgbClr val="8E928F"/>
                        </a:solidFill>
                        <a:latin typeface="+mj-lt"/>
                        <a:cs typeface="Calibri" panose="020F0502020204030204" pitchFamily="34" charset="0"/>
                      </a:endParaRPr>
                    </a:p>
                  </a:txBody>
                  <a:tcPr marL="0" marR="0" marT="0" marB="0" anchor="ctr">
                    <a:lnL w="38100" cap="flat" cmpd="sng" algn="ctr">
                      <a:solidFill>
                        <a:srgbClr val="F05D70"/>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noFill/>
                      <a:prstDash val="sysDot"/>
                      <a:round/>
                      <a:headEnd type="none" w="med" len="med"/>
                      <a:tailEnd type="none" w="med" len="med"/>
                    </a:lnT>
                    <a:lnB w="9525" cap="flat" cmpd="sng" algn="ctr">
                      <a:noFill/>
                      <a:prstDash val="sysDot"/>
                      <a:round/>
                      <a:headEnd type="none" w="med" len="med"/>
                      <a:tailEnd type="none" w="med" len="med"/>
                    </a:lnB>
                    <a:lnTlToBr w="12700" cmpd="sng">
                      <a:noFill/>
                      <a:prstDash val="solid"/>
                    </a:lnTlToBr>
                    <a:lnBlToTr w="12700" cmpd="sng">
                      <a:noFill/>
                      <a:prstDash val="solid"/>
                    </a:lnBlToTr>
                    <a:solidFill>
                      <a:srgbClr val="F05D70">
                        <a:alpha val="40000"/>
                      </a:srgbClr>
                    </a:solidFill>
                  </a:tcPr>
                </a:tc>
                <a:extLst>
                  <a:ext uri="{0D108BD9-81ED-4DB2-BD59-A6C34878D82A}">
                    <a16:rowId xmlns:a16="http://schemas.microsoft.com/office/drawing/2014/main" val="734189769"/>
                  </a:ext>
                </a:extLst>
              </a:tr>
              <a:tr h="203928">
                <a:tc>
                  <a:txBody>
                    <a:bodyPr/>
                    <a:lstStyle/>
                    <a:p>
                      <a:pPr algn="ctr"/>
                      <a:r>
                        <a:rPr lang="en-US" sz="450" b="1" dirty="0">
                          <a:solidFill>
                            <a:srgbClr val="8E928F"/>
                          </a:solidFill>
                          <a:latin typeface="+mj-lt"/>
                          <a:cs typeface="Calibri" panose="020F0502020204030204" pitchFamily="34" charset="0"/>
                        </a:rPr>
                        <a:t>4</a:t>
                      </a:r>
                    </a:p>
                  </a:txBody>
                  <a:tcPr marL="27432" marR="27432" marT="27432" marB="27432"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ctr"/>
                      <a:r>
                        <a:rPr lang="en-US" sz="450" b="0" i="0" u="none" strike="noStrike" dirty="0">
                          <a:solidFill>
                            <a:srgbClr val="8E928F"/>
                          </a:solidFill>
                          <a:effectLst/>
                          <a:latin typeface="+mj-lt"/>
                        </a:rPr>
                        <a:t>The marketing budget is sufficient to enable the company to achieve its revenue growth objective. </a:t>
                      </a:r>
                    </a:p>
                  </a:txBody>
                  <a:tcPr anchor="ctr">
                    <a:lnL w="9525" cap="flat" cmpd="sng" algn="ctr">
                      <a:solidFill>
                        <a:schemeClr val="bg1">
                          <a:lumMod val="85000"/>
                        </a:schemeClr>
                      </a:solidFill>
                      <a:prstDash val="solid"/>
                      <a:round/>
                      <a:headEnd type="none" w="med" len="med"/>
                      <a:tailEnd type="none" w="med" len="med"/>
                    </a:lnL>
                    <a:lnR w="38100" cap="flat" cmpd="sng" algn="ctr">
                      <a:solidFill>
                        <a:srgbClr val="05AEAA"/>
                      </a:solidFill>
                      <a:prstDash val="solid"/>
                      <a:round/>
                      <a:headEnd type="none" w="med" len="med"/>
                      <a:tailEnd type="none" w="med" len="med"/>
                    </a:ln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50" b="1" i="0" u="none" strike="noStrike" kern="1200" cap="none" spc="0" normalizeH="0" baseline="-25000" noProof="0" dirty="0">
                          <a:ln>
                            <a:noFill/>
                          </a:ln>
                          <a:solidFill>
                            <a:schemeClr val="tx1"/>
                          </a:solidFill>
                          <a:effectLst/>
                          <a:uLnTx/>
                          <a:uFillTx/>
                          <a:latin typeface="+mj-lt"/>
                          <a:ea typeface="+mn-ea"/>
                          <a:cs typeface="Calibri" panose="020F0502020204030204" pitchFamily="34" charset="0"/>
                        </a:rPr>
                        <a:t>GAP</a:t>
                      </a:r>
                      <a:endParaRPr kumimoji="0" lang="en-US" sz="450" b="1" i="0" u="none" strike="noStrike" kern="1200" cap="none" spc="0" normalizeH="0" baseline="-25000" noProof="0" dirty="0">
                        <a:ln>
                          <a:noFill/>
                        </a:ln>
                        <a:solidFill>
                          <a:srgbClr val="8E928F"/>
                        </a:solidFill>
                        <a:effectLst/>
                        <a:uLnTx/>
                        <a:uFillTx/>
                        <a:latin typeface="+mj-lt"/>
                        <a:ea typeface="+mn-ea"/>
                        <a:cs typeface="Calibri" panose="020F0502020204030204" pitchFamily="34" charset="0"/>
                      </a:endParaRPr>
                    </a:p>
                  </a:txBody>
                  <a:tcPr marL="27432" marR="27432" marT="27432" marB="27432" anchor="ctr">
                    <a:lnL w="38100" cap="flat" cmpd="sng" algn="ctr">
                      <a:solidFill>
                        <a:srgbClr val="05AEAA"/>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noFill/>
                      <a:prstDash val="sysDot"/>
                      <a:round/>
                      <a:headEnd type="none" w="med" len="med"/>
                      <a:tailEnd type="none" w="med" len="med"/>
                    </a:lnT>
                    <a:lnB w="9525" cap="flat" cmpd="sng" algn="ctr">
                      <a:noFill/>
                      <a:prstDash val="sysDot"/>
                      <a:round/>
                      <a:headEnd type="none" w="med" len="med"/>
                      <a:tailEnd type="none" w="med" len="med"/>
                    </a:lnB>
                    <a:lnTlToBr w="12700" cmpd="sng">
                      <a:noFill/>
                      <a:prstDash val="solid"/>
                    </a:lnTlToBr>
                    <a:lnBlToTr w="12700" cmpd="sng">
                      <a:noFill/>
                      <a:prstDash val="solid"/>
                    </a:lnBlToTr>
                    <a:solidFill>
                      <a:srgbClr val="05AEAA">
                        <a:alpha val="40000"/>
                      </a:srgbClr>
                    </a:solidFill>
                  </a:tcPr>
                </a:tc>
                <a:extLst>
                  <a:ext uri="{0D108BD9-81ED-4DB2-BD59-A6C34878D82A}">
                    <a16:rowId xmlns:a16="http://schemas.microsoft.com/office/drawing/2014/main" val="1284973825"/>
                  </a:ext>
                </a:extLst>
              </a:tr>
              <a:tr h="239515">
                <a:tc>
                  <a:txBody>
                    <a:bodyPr/>
                    <a:lstStyle/>
                    <a:p>
                      <a:pPr algn="ctr"/>
                      <a:r>
                        <a:rPr lang="en-US" sz="450" b="1" dirty="0">
                          <a:solidFill>
                            <a:srgbClr val="8E928F"/>
                          </a:solidFill>
                          <a:latin typeface="+mj-lt"/>
                          <a:cs typeface="Calibri" panose="020F0502020204030204" pitchFamily="34" charset="0"/>
                        </a:rPr>
                        <a:t>5</a:t>
                      </a:r>
                    </a:p>
                  </a:txBody>
                  <a:tcPr marL="27432" marR="27432" marT="27432" marB="27432"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ctr"/>
                      <a:r>
                        <a:rPr lang="en-US" sz="450" b="0" i="0" u="none" strike="noStrike" dirty="0">
                          <a:solidFill>
                            <a:srgbClr val="8E928F"/>
                          </a:solidFill>
                          <a:effectLst/>
                          <a:latin typeface="+mj-lt"/>
                        </a:rPr>
                        <a:t>The marketing team utilizes an objectives-based budging method to assure you are focused on the most effective tactics.</a:t>
                      </a:r>
                    </a:p>
                  </a:txBody>
                  <a:tcPr anchor="ctr">
                    <a:lnL w="9525" cap="flat" cmpd="sng" algn="ctr">
                      <a:solidFill>
                        <a:schemeClr val="bg1">
                          <a:lumMod val="85000"/>
                        </a:schemeClr>
                      </a:solidFill>
                      <a:prstDash val="solid"/>
                      <a:round/>
                      <a:headEnd type="none" w="med" len="med"/>
                      <a:tailEnd type="none" w="med" len="med"/>
                    </a:lnL>
                    <a:lnR w="38100" cap="flat" cmpd="sng" algn="ctr">
                      <a:solidFill>
                        <a:srgbClr val="F05D70"/>
                      </a:solidFill>
                      <a:prstDash val="solid"/>
                      <a:round/>
                      <a:headEnd type="none" w="med" len="med"/>
                      <a:tailEnd type="none" w="med" len="med"/>
                    </a:ln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en-US" sz="450" b="1" i="0" u="none" strike="noStrike" kern="1200" cap="none" spc="0" normalizeH="0" baseline="-25000" noProof="0" dirty="0">
                          <a:ln>
                            <a:noFill/>
                          </a:ln>
                          <a:solidFill>
                            <a:schemeClr val="tx1"/>
                          </a:solidFill>
                          <a:effectLst/>
                          <a:uLnTx/>
                          <a:uFillTx/>
                          <a:latin typeface="+mj-lt"/>
                          <a:ea typeface="+mn-ea"/>
                          <a:cs typeface="Calibri" panose="020F0502020204030204" pitchFamily="34" charset="0"/>
                        </a:rPr>
                        <a:t>GULF</a:t>
                      </a:r>
                      <a:endParaRPr lang="en-US" sz="450" b="1" baseline="-25000" dirty="0">
                        <a:solidFill>
                          <a:srgbClr val="8E928F"/>
                        </a:solidFill>
                        <a:latin typeface="+mj-lt"/>
                        <a:cs typeface="Calibri" panose="020F0502020204030204" pitchFamily="34" charset="0"/>
                      </a:endParaRPr>
                    </a:p>
                  </a:txBody>
                  <a:tcPr marL="0" marR="0" marT="0" marB="0" anchor="ctr">
                    <a:lnL w="38100" cap="flat" cmpd="sng" algn="ctr">
                      <a:solidFill>
                        <a:srgbClr val="F05D70"/>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noFill/>
                      <a:prstDash val="sysDot"/>
                      <a:round/>
                      <a:headEnd type="none" w="med" len="med"/>
                      <a:tailEnd type="none" w="med" len="med"/>
                    </a:lnT>
                    <a:lnB w="9525" cap="flat" cmpd="sng" algn="ctr">
                      <a:noFill/>
                      <a:prstDash val="sysDot"/>
                      <a:round/>
                      <a:headEnd type="none" w="med" len="med"/>
                      <a:tailEnd type="none" w="med" len="med"/>
                    </a:lnB>
                    <a:lnTlToBr w="12700" cmpd="sng">
                      <a:noFill/>
                      <a:prstDash val="solid"/>
                    </a:lnTlToBr>
                    <a:lnBlToTr w="12700" cmpd="sng">
                      <a:noFill/>
                      <a:prstDash val="solid"/>
                    </a:lnBlToTr>
                    <a:solidFill>
                      <a:srgbClr val="F05D70">
                        <a:alpha val="40000"/>
                      </a:srgbClr>
                    </a:solidFill>
                  </a:tcPr>
                </a:tc>
                <a:extLst>
                  <a:ext uri="{0D108BD9-81ED-4DB2-BD59-A6C34878D82A}">
                    <a16:rowId xmlns:a16="http://schemas.microsoft.com/office/drawing/2014/main" val="2433003024"/>
                  </a:ext>
                </a:extLst>
              </a:tr>
              <a:tr h="239515">
                <a:tc>
                  <a:txBody>
                    <a:bodyPr/>
                    <a:lstStyle/>
                    <a:p>
                      <a:pPr algn="ctr"/>
                      <a:r>
                        <a:rPr lang="en-US" sz="450" b="1" dirty="0">
                          <a:solidFill>
                            <a:srgbClr val="8E928F"/>
                          </a:solidFill>
                          <a:latin typeface="+mj-lt"/>
                          <a:cs typeface="Calibri" panose="020F0502020204030204" pitchFamily="34" charset="0"/>
                        </a:rPr>
                        <a:t>6</a:t>
                      </a:r>
                    </a:p>
                  </a:txBody>
                  <a:tcPr marL="27432" marR="27432" marT="27432" marB="27432"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ctr"/>
                      <a:r>
                        <a:rPr lang="en-US" sz="450" b="0" i="0" u="none" strike="noStrike" dirty="0">
                          <a:solidFill>
                            <a:srgbClr val="8E928F"/>
                          </a:solidFill>
                          <a:effectLst/>
                          <a:latin typeface="+mj-lt"/>
                        </a:rPr>
                        <a:t>Team actively measures the return generated from your marketing budget investments and adjust accordingly. </a:t>
                      </a:r>
                    </a:p>
                  </a:txBody>
                  <a:tcPr anchor="ctr">
                    <a:lnL w="9525" cap="flat" cmpd="sng" algn="ctr">
                      <a:solidFill>
                        <a:schemeClr val="bg1">
                          <a:lumMod val="85000"/>
                        </a:schemeClr>
                      </a:solidFill>
                      <a:prstDash val="solid"/>
                      <a:round/>
                      <a:headEnd type="none" w="med" len="med"/>
                      <a:tailEnd type="none" w="med" len="med"/>
                    </a:lnL>
                    <a:lnR w="38100" cap="flat" cmpd="sng" algn="ctr">
                      <a:solidFill>
                        <a:srgbClr val="F9B551"/>
                      </a:solidFill>
                      <a:prstDash val="solid"/>
                      <a:round/>
                      <a:headEnd type="none" w="med" len="med"/>
                      <a:tailEnd type="none" w="med" len="med"/>
                    </a:ln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50" b="1" i="0" u="none" strike="noStrike" kern="1200" cap="none" spc="0" normalizeH="0" baseline="-25000" noProof="0" dirty="0">
                          <a:ln>
                            <a:noFill/>
                          </a:ln>
                          <a:solidFill>
                            <a:schemeClr val="tx1"/>
                          </a:solidFill>
                          <a:effectLst/>
                          <a:uLnTx/>
                          <a:uFillTx/>
                          <a:latin typeface="+mj-lt"/>
                          <a:ea typeface="+mn-ea"/>
                          <a:cs typeface="Calibri" panose="020F0502020204030204" pitchFamily="34" charset="0"/>
                        </a:rPr>
                        <a:t>GAP</a:t>
                      </a:r>
                      <a:endParaRPr kumimoji="0" lang="en-US" sz="450" b="1" i="0" u="none" strike="noStrike" kern="1200" cap="none" spc="0" normalizeH="0" baseline="-25000" noProof="0" dirty="0">
                        <a:ln>
                          <a:noFill/>
                        </a:ln>
                        <a:solidFill>
                          <a:srgbClr val="8E928F"/>
                        </a:solidFill>
                        <a:effectLst/>
                        <a:uLnTx/>
                        <a:uFillTx/>
                        <a:latin typeface="+mj-lt"/>
                        <a:ea typeface="+mn-ea"/>
                        <a:cs typeface="Calibri" panose="020F0502020204030204" pitchFamily="34" charset="0"/>
                      </a:endParaRPr>
                    </a:p>
                  </a:txBody>
                  <a:tcPr marL="27432" marR="27432" marT="27432" marB="27432" anchor="ctr">
                    <a:lnL w="38100" cap="flat" cmpd="sng" algn="ctr">
                      <a:solidFill>
                        <a:srgbClr val="F9B551"/>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noFill/>
                      <a:prstDash val="sysDot"/>
                      <a:round/>
                      <a:headEnd type="none" w="med" len="med"/>
                      <a:tailEnd type="none" w="med" len="med"/>
                    </a:lnT>
                    <a:lnB w="38100" cmpd="sng">
                      <a:noFill/>
                    </a:lnB>
                    <a:lnTlToBr w="12700" cmpd="sng">
                      <a:noFill/>
                      <a:prstDash val="solid"/>
                    </a:lnTlToBr>
                    <a:lnBlToTr w="12700" cmpd="sng">
                      <a:noFill/>
                      <a:prstDash val="solid"/>
                    </a:lnBlToTr>
                    <a:solidFill>
                      <a:srgbClr val="F9B551">
                        <a:alpha val="40000"/>
                      </a:srgbClr>
                    </a:solidFill>
                  </a:tcPr>
                </a:tc>
                <a:extLst>
                  <a:ext uri="{0D108BD9-81ED-4DB2-BD59-A6C34878D82A}">
                    <a16:rowId xmlns:a16="http://schemas.microsoft.com/office/drawing/2014/main" val="1698879704"/>
                  </a:ext>
                </a:extLst>
              </a:tr>
              <a:tr h="239515">
                <a:tc>
                  <a:txBody>
                    <a:bodyPr/>
                    <a:lstStyle/>
                    <a:p>
                      <a:pPr algn="ctr"/>
                      <a:r>
                        <a:rPr lang="en-US" sz="450" b="1" dirty="0">
                          <a:solidFill>
                            <a:srgbClr val="8E928F"/>
                          </a:solidFill>
                          <a:latin typeface="+mj-lt"/>
                          <a:cs typeface="Calibri" panose="020F0502020204030204" pitchFamily="34" charset="0"/>
                        </a:rPr>
                        <a:t>7</a:t>
                      </a:r>
                    </a:p>
                  </a:txBody>
                  <a:tcPr marL="27432" marR="27432" marT="27432" marB="27432"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ctr"/>
                      <a:r>
                        <a:rPr lang="en-US" sz="450" b="0" i="0" u="none" strike="noStrike" dirty="0">
                          <a:solidFill>
                            <a:srgbClr val="8E928F"/>
                          </a:solidFill>
                          <a:effectLst/>
                          <a:latin typeface="+mj-lt"/>
                        </a:rPr>
                        <a:t>The budget is allocated strategically across markets, regions, and industries (not peanut butter spread)</a:t>
                      </a:r>
                    </a:p>
                  </a:txBody>
                  <a:tcPr anchor="ctr">
                    <a:lnL w="9525" cap="flat" cmpd="sng" algn="ctr">
                      <a:solidFill>
                        <a:schemeClr val="bg1">
                          <a:lumMod val="85000"/>
                        </a:schemeClr>
                      </a:solidFill>
                      <a:prstDash val="solid"/>
                      <a:round/>
                      <a:headEnd type="none" w="med" len="med"/>
                      <a:tailEnd type="none" w="med" len="med"/>
                    </a:lnL>
                    <a:lnR w="38100" cap="flat" cmpd="sng" algn="ctr">
                      <a:solidFill>
                        <a:srgbClr val="F9B551"/>
                      </a:solidFill>
                      <a:prstDash val="solid"/>
                      <a:round/>
                      <a:headEnd type="none" w="med" len="med"/>
                      <a:tailEnd type="none" w="med" len="med"/>
                    </a:ln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en-US" sz="450" b="1" i="0" u="none" strike="noStrike" kern="1200" cap="none" spc="0" normalizeH="0" baseline="-25000" noProof="0" dirty="0">
                          <a:ln>
                            <a:noFill/>
                          </a:ln>
                          <a:solidFill>
                            <a:schemeClr val="tx1"/>
                          </a:solidFill>
                          <a:effectLst/>
                          <a:uLnTx/>
                          <a:uFillTx/>
                          <a:latin typeface="+mj-lt"/>
                          <a:ea typeface="+mn-ea"/>
                          <a:cs typeface="Calibri" panose="020F0502020204030204" pitchFamily="34" charset="0"/>
                        </a:rPr>
                        <a:t>GAP</a:t>
                      </a:r>
                      <a:endParaRPr lang="en-US" sz="450" b="1" baseline="-25000" dirty="0">
                        <a:solidFill>
                          <a:srgbClr val="8E928F"/>
                        </a:solidFill>
                        <a:latin typeface="+mj-lt"/>
                        <a:cs typeface="Calibri" panose="020F0502020204030204" pitchFamily="34" charset="0"/>
                      </a:endParaRPr>
                    </a:p>
                  </a:txBody>
                  <a:tcPr marL="0" marR="0" marT="0" marB="0" anchor="ctr">
                    <a:lnL w="38100" cap="flat" cmpd="sng" algn="ctr">
                      <a:solidFill>
                        <a:srgbClr val="F9B551"/>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noFill/>
                      <a:prstDash val="sysDot"/>
                      <a:round/>
                      <a:headEnd type="none" w="med" len="med"/>
                      <a:tailEnd type="none" w="med" len="med"/>
                    </a:lnT>
                    <a:lnB w="38100" cmpd="sng">
                      <a:noFill/>
                    </a:lnB>
                    <a:lnTlToBr w="12700" cmpd="sng">
                      <a:noFill/>
                      <a:prstDash val="solid"/>
                    </a:lnTlToBr>
                    <a:lnBlToTr w="12700" cmpd="sng">
                      <a:noFill/>
                      <a:prstDash val="solid"/>
                    </a:lnBlToTr>
                    <a:solidFill>
                      <a:srgbClr val="F9B551">
                        <a:alpha val="40000"/>
                      </a:srgbClr>
                    </a:solidFill>
                  </a:tcPr>
                </a:tc>
                <a:extLst>
                  <a:ext uri="{0D108BD9-81ED-4DB2-BD59-A6C34878D82A}">
                    <a16:rowId xmlns:a16="http://schemas.microsoft.com/office/drawing/2014/main" val="3255827374"/>
                  </a:ext>
                </a:extLst>
              </a:tr>
              <a:tr h="203928">
                <a:tc>
                  <a:txBody>
                    <a:bodyPr/>
                    <a:lstStyle/>
                    <a:p>
                      <a:pPr algn="ctr"/>
                      <a:r>
                        <a:rPr lang="en-US" sz="450" b="1" dirty="0">
                          <a:solidFill>
                            <a:srgbClr val="8E928F"/>
                          </a:solidFill>
                          <a:latin typeface="+mj-lt"/>
                          <a:cs typeface="Calibri" panose="020F0502020204030204" pitchFamily="34" charset="0"/>
                        </a:rPr>
                        <a:t>8</a:t>
                      </a:r>
                    </a:p>
                  </a:txBody>
                  <a:tcPr marL="27432" marR="27432" marT="27432" marB="27432"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ctr"/>
                      <a:r>
                        <a:rPr lang="en-US" sz="450" b="0" i="0" u="none" strike="noStrike" dirty="0">
                          <a:solidFill>
                            <a:srgbClr val="8E928F"/>
                          </a:solidFill>
                          <a:effectLst/>
                          <a:latin typeface="+mj-lt"/>
                        </a:rPr>
                        <a:t>Marketing spend is managed to the appropriate level required to outperform your competitors. </a:t>
                      </a:r>
                    </a:p>
                  </a:txBody>
                  <a:tcPr anchor="ctr">
                    <a:lnL w="9525" cap="flat" cmpd="sng" algn="ctr">
                      <a:solidFill>
                        <a:schemeClr val="bg1">
                          <a:lumMod val="85000"/>
                        </a:schemeClr>
                      </a:solidFill>
                      <a:prstDash val="solid"/>
                      <a:round/>
                      <a:headEnd type="none" w="med" len="med"/>
                      <a:tailEnd type="none" w="med" len="med"/>
                    </a:lnL>
                    <a:lnR w="38100" cap="flat" cmpd="sng" algn="ctr">
                      <a:solidFill>
                        <a:srgbClr val="F9B551"/>
                      </a:solidFill>
                      <a:prstDash val="solid"/>
                      <a:round/>
                      <a:headEnd type="none" w="med" len="med"/>
                      <a:tailEnd type="none" w="med" len="med"/>
                    </a:ln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50" b="1" i="0" u="none" strike="noStrike" kern="1200" cap="none" spc="0" normalizeH="0" baseline="-25000" noProof="0" dirty="0">
                          <a:ln>
                            <a:noFill/>
                          </a:ln>
                          <a:solidFill>
                            <a:schemeClr val="tx1"/>
                          </a:solidFill>
                          <a:effectLst/>
                          <a:uLnTx/>
                          <a:uFillTx/>
                          <a:latin typeface="+mj-lt"/>
                          <a:ea typeface="+mn-ea"/>
                          <a:cs typeface="Calibri" panose="020F0502020204030204" pitchFamily="34" charset="0"/>
                        </a:rPr>
                        <a:t>ALIGNED</a:t>
                      </a:r>
                      <a:endParaRPr kumimoji="0" lang="en-US" sz="450" b="1" i="0" u="none" strike="noStrike" kern="1200" cap="none" spc="0" normalizeH="0" baseline="-25000" noProof="0" dirty="0">
                        <a:ln>
                          <a:noFill/>
                        </a:ln>
                        <a:solidFill>
                          <a:srgbClr val="8E928F"/>
                        </a:solidFill>
                        <a:effectLst/>
                        <a:uLnTx/>
                        <a:uFillTx/>
                        <a:latin typeface="+mj-lt"/>
                        <a:ea typeface="+mn-ea"/>
                        <a:cs typeface="Calibri" panose="020F0502020204030204" pitchFamily="34" charset="0"/>
                      </a:endParaRPr>
                    </a:p>
                  </a:txBody>
                  <a:tcPr marL="27432" marR="27432" marT="27432" marB="27432" anchor="ctr">
                    <a:lnL w="38100" cap="flat" cmpd="sng" algn="ctr">
                      <a:solidFill>
                        <a:srgbClr val="F9B551"/>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noFill/>
                      <a:prstDash val="sysDot"/>
                      <a:round/>
                      <a:headEnd type="none" w="med" len="med"/>
                      <a:tailEnd type="none" w="med" len="med"/>
                    </a:lnT>
                    <a:lnB w="38100" cmpd="sng">
                      <a:noFill/>
                    </a:lnB>
                    <a:lnTlToBr w="12700" cmpd="sng">
                      <a:noFill/>
                      <a:prstDash val="solid"/>
                    </a:lnTlToBr>
                    <a:lnBlToTr w="12700" cmpd="sng">
                      <a:noFill/>
                      <a:prstDash val="solid"/>
                    </a:lnBlToTr>
                    <a:solidFill>
                      <a:srgbClr val="F9B551">
                        <a:alpha val="40000"/>
                      </a:srgbClr>
                    </a:solidFill>
                  </a:tcPr>
                </a:tc>
                <a:extLst>
                  <a:ext uri="{0D108BD9-81ED-4DB2-BD59-A6C34878D82A}">
                    <a16:rowId xmlns:a16="http://schemas.microsoft.com/office/drawing/2014/main" val="600246862"/>
                  </a:ext>
                </a:extLst>
              </a:tr>
              <a:tr h="239515">
                <a:tc>
                  <a:txBody>
                    <a:bodyPr/>
                    <a:lstStyle/>
                    <a:p>
                      <a:pPr algn="ctr"/>
                      <a:r>
                        <a:rPr lang="en-US" sz="450" b="1" dirty="0">
                          <a:solidFill>
                            <a:srgbClr val="8E928F"/>
                          </a:solidFill>
                          <a:latin typeface="+mj-lt"/>
                          <a:cs typeface="Calibri" panose="020F0502020204030204" pitchFamily="34" charset="0"/>
                        </a:rPr>
                        <a:t>9</a:t>
                      </a:r>
                    </a:p>
                  </a:txBody>
                  <a:tcPr marL="27432" marR="27432" marT="27432" marB="27432"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ctr"/>
                      <a:r>
                        <a:rPr lang="en-US" sz="450" b="0" i="0" u="none" strike="noStrike" dirty="0">
                          <a:solidFill>
                            <a:srgbClr val="8E928F"/>
                          </a:solidFill>
                          <a:effectLst/>
                          <a:latin typeface="+mj-lt"/>
                        </a:rPr>
                        <a:t>Marketing has control over their marketing budget and the company prioritizes marketing needs appropriately.</a:t>
                      </a:r>
                    </a:p>
                  </a:txBody>
                  <a:tcPr anchor="ctr">
                    <a:lnL w="9525" cap="flat" cmpd="sng" algn="ctr">
                      <a:solidFill>
                        <a:schemeClr val="bg1">
                          <a:lumMod val="85000"/>
                        </a:schemeClr>
                      </a:solidFill>
                      <a:prstDash val="solid"/>
                      <a:round/>
                      <a:headEnd type="none" w="med" len="med"/>
                      <a:tailEnd type="none" w="med" len="med"/>
                    </a:lnL>
                    <a:lnR w="38100" cap="flat" cmpd="sng" algn="ctr">
                      <a:solidFill>
                        <a:srgbClr val="F9B551"/>
                      </a:solidFill>
                      <a:prstDash val="solid"/>
                      <a:round/>
                      <a:headEnd type="none" w="med" len="med"/>
                      <a:tailEnd type="none" w="med" len="med"/>
                    </a:ln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en-US" sz="450" b="1" i="0" u="none" strike="noStrike" kern="1200" cap="none" spc="0" normalizeH="0" baseline="-25000" noProof="0" dirty="0">
                          <a:ln>
                            <a:noFill/>
                          </a:ln>
                          <a:solidFill>
                            <a:schemeClr val="tx1"/>
                          </a:solidFill>
                          <a:effectLst/>
                          <a:uLnTx/>
                          <a:uFillTx/>
                          <a:latin typeface="+mj-lt"/>
                          <a:ea typeface="+mn-ea"/>
                          <a:cs typeface="Calibri" panose="020F0502020204030204" pitchFamily="34" charset="0"/>
                        </a:rPr>
                        <a:t>GAP</a:t>
                      </a:r>
                      <a:endParaRPr lang="en-US" sz="450" b="1" baseline="-25000" dirty="0">
                        <a:solidFill>
                          <a:srgbClr val="8E928F"/>
                        </a:solidFill>
                        <a:latin typeface="+mj-lt"/>
                        <a:cs typeface="Calibri" panose="020F0502020204030204" pitchFamily="34" charset="0"/>
                      </a:endParaRPr>
                    </a:p>
                  </a:txBody>
                  <a:tcPr marL="0" marR="0" marT="0" marB="0" anchor="ctr">
                    <a:lnL w="38100" cap="flat" cmpd="sng" algn="ctr">
                      <a:solidFill>
                        <a:srgbClr val="F9B551"/>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noFill/>
                      <a:prstDash val="sysDot"/>
                      <a:round/>
                      <a:headEnd type="none" w="med" len="med"/>
                      <a:tailEnd type="none" w="med" len="med"/>
                    </a:lnT>
                    <a:lnB w="38100" cmpd="sng">
                      <a:noFill/>
                    </a:lnB>
                    <a:lnTlToBr w="12700" cmpd="sng">
                      <a:noFill/>
                      <a:prstDash val="solid"/>
                    </a:lnTlToBr>
                    <a:lnBlToTr w="12700" cmpd="sng">
                      <a:noFill/>
                      <a:prstDash val="solid"/>
                    </a:lnBlToTr>
                    <a:solidFill>
                      <a:srgbClr val="F9B551">
                        <a:alpha val="40000"/>
                      </a:srgbClr>
                    </a:solidFill>
                  </a:tcPr>
                </a:tc>
                <a:extLst>
                  <a:ext uri="{0D108BD9-81ED-4DB2-BD59-A6C34878D82A}">
                    <a16:rowId xmlns:a16="http://schemas.microsoft.com/office/drawing/2014/main" val="428699957"/>
                  </a:ext>
                </a:extLst>
              </a:tr>
              <a:tr h="239515">
                <a:tc>
                  <a:txBody>
                    <a:bodyPr/>
                    <a:lstStyle/>
                    <a:p>
                      <a:pPr algn="ctr"/>
                      <a:r>
                        <a:rPr lang="en-US" sz="450" b="1" dirty="0">
                          <a:solidFill>
                            <a:srgbClr val="8E928F"/>
                          </a:solidFill>
                          <a:latin typeface="+mj-lt"/>
                          <a:cs typeface="Calibri" panose="020F0502020204030204" pitchFamily="34" charset="0"/>
                        </a:rPr>
                        <a:t>10</a:t>
                      </a:r>
                    </a:p>
                  </a:txBody>
                  <a:tcPr marL="27432" marR="27432" marT="27432" marB="27432"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b"/>
                      <a:r>
                        <a:rPr lang="en-US" sz="450" b="0" i="0" u="none" strike="noStrike" dirty="0">
                          <a:solidFill>
                            <a:srgbClr val="8E928F"/>
                          </a:solidFill>
                          <a:effectLst/>
                          <a:latin typeface="+mj-lt"/>
                        </a:rPr>
                        <a:t>Your budget is aligned with the strategic objectives of your go-to-market engine (i.e. Marketing, Sales, and Customer Success).</a:t>
                      </a:r>
                    </a:p>
                  </a:txBody>
                  <a:tcPr anchor="ctr">
                    <a:lnL w="9525" cap="flat" cmpd="sng" algn="ctr">
                      <a:solidFill>
                        <a:schemeClr val="bg1">
                          <a:lumMod val="85000"/>
                        </a:schemeClr>
                      </a:solidFill>
                      <a:prstDash val="solid"/>
                      <a:round/>
                      <a:headEnd type="none" w="med" len="med"/>
                      <a:tailEnd type="none" w="med" len="med"/>
                    </a:lnL>
                    <a:lnR w="38100" cap="flat" cmpd="sng" algn="ctr">
                      <a:solidFill>
                        <a:srgbClr val="F05D70"/>
                      </a:solidFill>
                      <a:prstDash val="solid"/>
                      <a:round/>
                      <a:headEnd type="none" w="med" len="med"/>
                      <a:tailEnd type="none" w="med" len="med"/>
                    </a:lnR>
                    <a:lnT w="9525" cap="flat" cmpd="sng" algn="ctr">
                      <a:solidFill>
                        <a:schemeClr val="bg1">
                          <a:lumMod val="85000"/>
                        </a:schemeClr>
                      </a:solidFill>
                      <a:prstDash val="sysDot"/>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50" b="1" i="0" u="none" strike="noStrike" kern="1200" cap="none" spc="0" normalizeH="0" baseline="-25000" noProof="0" dirty="0">
                          <a:ln>
                            <a:noFill/>
                          </a:ln>
                          <a:solidFill>
                            <a:schemeClr val="tx1"/>
                          </a:solidFill>
                          <a:effectLst/>
                          <a:uLnTx/>
                          <a:uFillTx/>
                          <a:latin typeface="+mj-lt"/>
                          <a:ea typeface="+mn-ea"/>
                          <a:cs typeface="Calibri" panose="020F0502020204030204" pitchFamily="34" charset="0"/>
                        </a:rPr>
                        <a:t>GAP</a:t>
                      </a:r>
                      <a:endParaRPr kumimoji="0" lang="en-US" sz="450" b="1" i="0" u="none" strike="noStrike" kern="1200" cap="none" spc="0" normalizeH="0" baseline="-25000" noProof="0" dirty="0">
                        <a:ln>
                          <a:noFill/>
                        </a:ln>
                        <a:solidFill>
                          <a:srgbClr val="8E928F"/>
                        </a:solidFill>
                        <a:effectLst/>
                        <a:uLnTx/>
                        <a:uFillTx/>
                        <a:latin typeface="+mj-lt"/>
                        <a:ea typeface="+mn-ea"/>
                        <a:cs typeface="Calibri" panose="020F0502020204030204" pitchFamily="34" charset="0"/>
                      </a:endParaRPr>
                    </a:p>
                  </a:txBody>
                  <a:tcPr marL="27432" marR="27432" marT="27432" marB="27432" anchor="ctr">
                    <a:lnL w="38100" cap="flat" cmpd="sng" algn="ctr">
                      <a:solidFill>
                        <a:srgbClr val="F05D70"/>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noFill/>
                      <a:prstDash val="sysDot"/>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05D70">
                        <a:alpha val="40000"/>
                      </a:srgbClr>
                    </a:solidFill>
                  </a:tcPr>
                </a:tc>
                <a:extLst>
                  <a:ext uri="{0D108BD9-81ED-4DB2-BD59-A6C34878D82A}">
                    <a16:rowId xmlns:a16="http://schemas.microsoft.com/office/drawing/2014/main" val="3422972168"/>
                  </a:ext>
                </a:extLst>
              </a:tr>
            </a:tbl>
          </a:graphicData>
        </a:graphic>
      </p:graphicFrame>
      <p:graphicFrame>
        <p:nvGraphicFramePr>
          <p:cNvPr id="3" name="Table 2">
            <a:extLst>
              <a:ext uri="{FF2B5EF4-FFF2-40B4-BE49-F238E27FC236}">
                <a16:creationId xmlns:a16="http://schemas.microsoft.com/office/drawing/2014/main" id="{F340BF9A-88CE-4796-83CC-390A6697BFE9}"/>
              </a:ext>
            </a:extLst>
          </p:cNvPr>
          <p:cNvGraphicFramePr>
            <a:graphicFrameLocks noGrp="1"/>
          </p:cNvGraphicFramePr>
          <p:nvPr>
            <p:extLst>
              <p:ext uri="{D42A27DB-BD31-4B8C-83A1-F6EECF244321}">
                <p14:modId xmlns:p14="http://schemas.microsoft.com/office/powerpoint/2010/main" val="1482970417"/>
              </p:ext>
            </p:extLst>
          </p:nvPr>
        </p:nvGraphicFramePr>
        <p:xfrm>
          <a:off x="1414463" y="6172200"/>
          <a:ext cx="9772650" cy="352960"/>
        </p:xfrm>
        <a:graphic>
          <a:graphicData uri="http://schemas.openxmlformats.org/drawingml/2006/table">
            <a:tbl>
              <a:tblPr firstRow="1" bandRow="1">
                <a:effectLst/>
                <a:tableStyleId>{073A0DAA-6AF3-43AB-8588-CEC1D06C72B9}</a:tableStyleId>
              </a:tblPr>
              <a:tblGrid>
                <a:gridCol w="1628775">
                  <a:extLst>
                    <a:ext uri="{9D8B030D-6E8A-4147-A177-3AD203B41FA5}">
                      <a16:colId xmlns:a16="http://schemas.microsoft.com/office/drawing/2014/main" val="61347438"/>
                    </a:ext>
                  </a:extLst>
                </a:gridCol>
                <a:gridCol w="1628775">
                  <a:extLst>
                    <a:ext uri="{9D8B030D-6E8A-4147-A177-3AD203B41FA5}">
                      <a16:colId xmlns:a16="http://schemas.microsoft.com/office/drawing/2014/main" val="3353961594"/>
                    </a:ext>
                  </a:extLst>
                </a:gridCol>
                <a:gridCol w="1628775">
                  <a:extLst>
                    <a:ext uri="{9D8B030D-6E8A-4147-A177-3AD203B41FA5}">
                      <a16:colId xmlns:a16="http://schemas.microsoft.com/office/drawing/2014/main" val="4230227703"/>
                    </a:ext>
                  </a:extLst>
                </a:gridCol>
                <a:gridCol w="1628775">
                  <a:extLst>
                    <a:ext uri="{9D8B030D-6E8A-4147-A177-3AD203B41FA5}">
                      <a16:colId xmlns:a16="http://schemas.microsoft.com/office/drawing/2014/main" val="3446201109"/>
                    </a:ext>
                  </a:extLst>
                </a:gridCol>
                <a:gridCol w="1628775">
                  <a:extLst>
                    <a:ext uri="{9D8B030D-6E8A-4147-A177-3AD203B41FA5}">
                      <a16:colId xmlns:a16="http://schemas.microsoft.com/office/drawing/2014/main" val="3624207305"/>
                    </a:ext>
                  </a:extLst>
                </a:gridCol>
                <a:gridCol w="1628775">
                  <a:extLst>
                    <a:ext uri="{9D8B030D-6E8A-4147-A177-3AD203B41FA5}">
                      <a16:colId xmlns:a16="http://schemas.microsoft.com/office/drawing/2014/main" val="2933868988"/>
                    </a:ext>
                  </a:extLst>
                </a:gridCol>
              </a:tblGrid>
              <a:tr h="35296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mj-lt"/>
                          <a:cs typeface="Calibri" panose="020F0502020204030204" pitchFamily="34" charset="0"/>
                        </a:rPr>
                        <a:t>Business Objectives</a:t>
                      </a:r>
                    </a:p>
                  </a:txBody>
                  <a:tcPr marL="0" marR="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000" dirty="0">
                          <a:solidFill>
                            <a:schemeClr val="tx1"/>
                          </a:solidFill>
                          <a:latin typeface="+mj-lt"/>
                          <a:cs typeface="Calibri" panose="020F0502020204030204" pitchFamily="34" charset="0"/>
                        </a:rPr>
                        <a:t>Marketing Priorities</a:t>
                      </a:r>
                    </a:p>
                  </a:txBody>
                  <a:tcPr marL="0" marR="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000" dirty="0">
                          <a:solidFill>
                            <a:schemeClr val="tx1"/>
                          </a:solidFill>
                          <a:latin typeface="+mj-lt"/>
                          <a:cs typeface="Calibri" panose="020F0502020204030204" pitchFamily="34" charset="0"/>
                        </a:rPr>
                        <a:t>Marketing Goals</a:t>
                      </a:r>
                    </a:p>
                  </a:txBody>
                  <a:tcPr marL="0" marR="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000" dirty="0">
                          <a:solidFill>
                            <a:schemeClr val="bg1"/>
                          </a:solidFill>
                          <a:latin typeface="+mj-lt"/>
                          <a:cs typeface="Calibri" panose="020F0502020204030204" pitchFamily="34" charset="0"/>
                        </a:rPr>
                        <a:t>Marketing Strategy</a:t>
                      </a:r>
                    </a:p>
                  </a:txBody>
                  <a:tcPr marL="0" marR="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r>
                        <a:rPr lang="en-US" sz="1000" dirty="0">
                          <a:solidFill>
                            <a:schemeClr val="tx1"/>
                          </a:solidFill>
                          <a:latin typeface="+mj-lt"/>
                          <a:cs typeface="Calibri" panose="020F0502020204030204" pitchFamily="34" charset="0"/>
                        </a:rPr>
                        <a:t>Execution</a:t>
                      </a:r>
                    </a:p>
                  </a:txBody>
                  <a:tcPr marL="0" marR="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000" dirty="0">
                          <a:solidFill>
                            <a:schemeClr val="tx1"/>
                          </a:solidFill>
                          <a:latin typeface="+mj-lt"/>
                          <a:cs typeface="Calibri" panose="020F0502020204030204" pitchFamily="34" charset="0"/>
                        </a:rPr>
                        <a:t>Operationalizing</a:t>
                      </a:r>
                    </a:p>
                  </a:txBody>
                  <a:tcPr marL="0" marR="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238023345"/>
                  </a:ext>
                </a:extLst>
              </a:tr>
            </a:tbl>
          </a:graphicData>
        </a:graphic>
      </p:graphicFrame>
    </p:spTree>
    <p:extLst>
      <p:ext uri="{BB962C8B-B14F-4D97-AF65-F5344CB8AC3E}">
        <p14:creationId xmlns:p14="http://schemas.microsoft.com/office/powerpoint/2010/main" val="35344636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D062E75-F0A6-B7B7-D7A6-32C9364B905F}"/>
              </a:ext>
            </a:extLst>
          </p:cNvPr>
          <p:cNvSpPr>
            <a:spLocks noGrp="1"/>
          </p:cNvSpPr>
          <p:nvPr>
            <p:ph type="title"/>
          </p:nvPr>
        </p:nvSpPr>
        <p:spPr/>
        <p:txBody>
          <a:bodyPr>
            <a:normAutofit/>
          </a:bodyPr>
          <a:lstStyle/>
          <a:p>
            <a:r>
              <a:rPr lang="en-US" dirty="0"/>
              <a:t>Execution requires clear roles and responsibilities across </a:t>
            </a:r>
            <a:br>
              <a:rPr lang="en-US" dirty="0"/>
            </a:br>
            <a:r>
              <a:rPr lang="en-US" dirty="0"/>
              <a:t>the entire organization</a:t>
            </a:r>
          </a:p>
        </p:txBody>
      </p:sp>
      <p:graphicFrame>
        <p:nvGraphicFramePr>
          <p:cNvPr id="3" name="Table 2">
            <a:extLst>
              <a:ext uri="{FF2B5EF4-FFF2-40B4-BE49-F238E27FC236}">
                <a16:creationId xmlns:a16="http://schemas.microsoft.com/office/drawing/2014/main" id="{F340BF9A-88CE-4796-83CC-390A6697BFE9}"/>
              </a:ext>
            </a:extLst>
          </p:cNvPr>
          <p:cNvGraphicFramePr>
            <a:graphicFrameLocks noGrp="1"/>
          </p:cNvGraphicFramePr>
          <p:nvPr>
            <p:extLst>
              <p:ext uri="{D42A27DB-BD31-4B8C-83A1-F6EECF244321}">
                <p14:modId xmlns:p14="http://schemas.microsoft.com/office/powerpoint/2010/main" val="1305948311"/>
              </p:ext>
            </p:extLst>
          </p:nvPr>
        </p:nvGraphicFramePr>
        <p:xfrm>
          <a:off x="1414463" y="6172200"/>
          <a:ext cx="9772650" cy="352960"/>
        </p:xfrm>
        <a:graphic>
          <a:graphicData uri="http://schemas.openxmlformats.org/drawingml/2006/table">
            <a:tbl>
              <a:tblPr firstRow="1" bandRow="1">
                <a:effectLst/>
                <a:tableStyleId>{073A0DAA-6AF3-43AB-8588-CEC1D06C72B9}</a:tableStyleId>
              </a:tblPr>
              <a:tblGrid>
                <a:gridCol w="1628775">
                  <a:extLst>
                    <a:ext uri="{9D8B030D-6E8A-4147-A177-3AD203B41FA5}">
                      <a16:colId xmlns:a16="http://schemas.microsoft.com/office/drawing/2014/main" val="61347438"/>
                    </a:ext>
                  </a:extLst>
                </a:gridCol>
                <a:gridCol w="1628775">
                  <a:extLst>
                    <a:ext uri="{9D8B030D-6E8A-4147-A177-3AD203B41FA5}">
                      <a16:colId xmlns:a16="http://schemas.microsoft.com/office/drawing/2014/main" val="3353961594"/>
                    </a:ext>
                  </a:extLst>
                </a:gridCol>
                <a:gridCol w="1628775">
                  <a:extLst>
                    <a:ext uri="{9D8B030D-6E8A-4147-A177-3AD203B41FA5}">
                      <a16:colId xmlns:a16="http://schemas.microsoft.com/office/drawing/2014/main" val="4230227703"/>
                    </a:ext>
                  </a:extLst>
                </a:gridCol>
                <a:gridCol w="1628775">
                  <a:extLst>
                    <a:ext uri="{9D8B030D-6E8A-4147-A177-3AD203B41FA5}">
                      <a16:colId xmlns:a16="http://schemas.microsoft.com/office/drawing/2014/main" val="3446201109"/>
                    </a:ext>
                  </a:extLst>
                </a:gridCol>
                <a:gridCol w="1628775">
                  <a:extLst>
                    <a:ext uri="{9D8B030D-6E8A-4147-A177-3AD203B41FA5}">
                      <a16:colId xmlns:a16="http://schemas.microsoft.com/office/drawing/2014/main" val="3624207305"/>
                    </a:ext>
                  </a:extLst>
                </a:gridCol>
                <a:gridCol w="1628775">
                  <a:extLst>
                    <a:ext uri="{9D8B030D-6E8A-4147-A177-3AD203B41FA5}">
                      <a16:colId xmlns:a16="http://schemas.microsoft.com/office/drawing/2014/main" val="2933868988"/>
                    </a:ext>
                  </a:extLst>
                </a:gridCol>
              </a:tblGrid>
              <a:tr h="35296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mj-lt"/>
                          <a:cs typeface="Calibri" panose="020F0502020204030204" pitchFamily="34" charset="0"/>
                        </a:rPr>
                        <a:t>Business Objectives</a:t>
                      </a:r>
                    </a:p>
                  </a:txBody>
                  <a:tcPr marL="0" marR="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000" dirty="0">
                          <a:solidFill>
                            <a:schemeClr val="tx1"/>
                          </a:solidFill>
                          <a:latin typeface="+mj-lt"/>
                          <a:cs typeface="Calibri" panose="020F0502020204030204" pitchFamily="34" charset="0"/>
                        </a:rPr>
                        <a:t>Marketing Priorities</a:t>
                      </a:r>
                    </a:p>
                  </a:txBody>
                  <a:tcPr marL="0" marR="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000" dirty="0">
                          <a:solidFill>
                            <a:schemeClr val="tx1"/>
                          </a:solidFill>
                          <a:latin typeface="+mj-lt"/>
                          <a:cs typeface="Calibri" panose="020F0502020204030204" pitchFamily="34" charset="0"/>
                        </a:rPr>
                        <a:t>Marketing Goals</a:t>
                      </a:r>
                    </a:p>
                  </a:txBody>
                  <a:tcPr marL="0" marR="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a:r>
                        <a:rPr lang="en-US" sz="1000" dirty="0">
                          <a:solidFill>
                            <a:schemeClr val="tx1"/>
                          </a:solidFill>
                          <a:latin typeface="+mj-lt"/>
                          <a:cs typeface="Calibri" panose="020F0502020204030204" pitchFamily="34" charset="0"/>
                        </a:rPr>
                        <a:t>Marketing Strategy</a:t>
                      </a:r>
                    </a:p>
                  </a:txBody>
                  <a:tcPr marL="0" marR="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a:r>
                        <a:rPr lang="en-US" sz="1000" dirty="0">
                          <a:solidFill>
                            <a:schemeClr val="bg1"/>
                          </a:solidFill>
                          <a:latin typeface="+mj-lt"/>
                          <a:cs typeface="Calibri" panose="020F0502020204030204" pitchFamily="34" charset="0"/>
                        </a:rPr>
                        <a:t>Execution</a:t>
                      </a:r>
                    </a:p>
                  </a:txBody>
                  <a:tcPr marL="0" marR="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r>
                        <a:rPr lang="en-US" sz="1000" dirty="0">
                          <a:solidFill>
                            <a:schemeClr val="tx1"/>
                          </a:solidFill>
                          <a:latin typeface="+mj-lt"/>
                          <a:cs typeface="Calibri" panose="020F0502020204030204" pitchFamily="34" charset="0"/>
                        </a:rPr>
                        <a:t>Operationalizing</a:t>
                      </a:r>
                    </a:p>
                  </a:txBody>
                  <a:tcPr marL="0" marR="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238023345"/>
                  </a:ext>
                </a:extLst>
              </a:tr>
            </a:tbl>
          </a:graphicData>
        </a:graphic>
      </p:graphicFrame>
      <p:graphicFrame>
        <p:nvGraphicFramePr>
          <p:cNvPr id="4" name="Google Shape;154;p27">
            <a:extLst>
              <a:ext uri="{FF2B5EF4-FFF2-40B4-BE49-F238E27FC236}">
                <a16:creationId xmlns:a16="http://schemas.microsoft.com/office/drawing/2014/main" id="{229689A9-5FFC-CF1E-FBD9-9442E86A8CA7}"/>
              </a:ext>
            </a:extLst>
          </p:cNvPr>
          <p:cNvGraphicFramePr/>
          <p:nvPr>
            <p:extLst>
              <p:ext uri="{D42A27DB-BD31-4B8C-83A1-F6EECF244321}">
                <p14:modId xmlns:p14="http://schemas.microsoft.com/office/powerpoint/2010/main" val="2877815163"/>
              </p:ext>
            </p:extLst>
          </p:nvPr>
        </p:nvGraphicFramePr>
        <p:xfrm>
          <a:off x="609601" y="1008954"/>
          <a:ext cx="10972799" cy="5006085"/>
        </p:xfrm>
        <a:graphic>
          <a:graphicData uri="http://schemas.openxmlformats.org/drawingml/2006/table">
            <a:tbl>
              <a:tblPr>
                <a:noFill/>
              </a:tblPr>
              <a:tblGrid>
                <a:gridCol w="946263">
                  <a:extLst>
                    <a:ext uri="{9D8B030D-6E8A-4147-A177-3AD203B41FA5}">
                      <a16:colId xmlns:a16="http://schemas.microsoft.com/office/drawing/2014/main" val="20000"/>
                    </a:ext>
                  </a:extLst>
                </a:gridCol>
                <a:gridCol w="4190894">
                  <a:extLst>
                    <a:ext uri="{9D8B030D-6E8A-4147-A177-3AD203B41FA5}">
                      <a16:colId xmlns:a16="http://schemas.microsoft.com/office/drawing/2014/main" val="20001"/>
                    </a:ext>
                  </a:extLst>
                </a:gridCol>
                <a:gridCol w="1332990">
                  <a:extLst>
                    <a:ext uri="{9D8B030D-6E8A-4147-A177-3AD203B41FA5}">
                      <a16:colId xmlns:a16="http://schemas.microsoft.com/office/drawing/2014/main" val="20002"/>
                    </a:ext>
                  </a:extLst>
                </a:gridCol>
                <a:gridCol w="750442">
                  <a:extLst>
                    <a:ext uri="{9D8B030D-6E8A-4147-A177-3AD203B41FA5}">
                      <a16:colId xmlns:a16="http://schemas.microsoft.com/office/drawing/2014/main" val="20003"/>
                    </a:ext>
                  </a:extLst>
                </a:gridCol>
                <a:gridCol w="750442">
                  <a:extLst>
                    <a:ext uri="{9D8B030D-6E8A-4147-A177-3AD203B41FA5}">
                      <a16:colId xmlns:a16="http://schemas.microsoft.com/office/drawing/2014/main" val="20004"/>
                    </a:ext>
                  </a:extLst>
                </a:gridCol>
                <a:gridCol w="750442">
                  <a:extLst>
                    <a:ext uri="{9D8B030D-6E8A-4147-A177-3AD203B41FA5}">
                      <a16:colId xmlns:a16="http://schemas.microsoft.com/office/drawing/2014/main" val="20005"/>
                    </a:ext>
                  </a:extLst>
                </a:gridCol>
                <a:gridCol w="750442">
                  <a:extLst>
                    <a:ext uri="{9D8B030D-6E8A-4147-A177-3AD203B41FA5}">
                      <a16:colId xmlns:a16="http://schemas.microsoft.com/office/drawing/2014/main" val="20006"/>
                    </a:ext>
                  </a:extLst>
                </a:gridCol>
                <a:gridCol w="750442">
                  <a:extLst>
                    <a:ext uri="{9D8B030D-6E8A-4147-A177-3AD203B41FA5}">
                      <a16:colId xmlns:a16="http://schemas.microsoft.com/office/drawing/2014/main" val="20008"/>
                    </a:ext>
                  </a:extLst>
                </a:gridCol>
                <a:gridCol w="750442">
                  <a:extLst>
                    <a:ext uri="{9D8B030D-6E8A-4147-A177-3AD203B41FA5}">
                      <a16:colId xmlns:a16="http://schemas.microsoft.com/office/drawing/2014/main" val="20009"/>
                    </a:ext>
                  </a:extLst>
                </a:gridCol>
              </a:tblGrid>
              <a:tr h="481218">
                <a:tc>
                  <a:txBody>
                    <a:bodyPr/>
                    <a:lstStyle/>
                    <a:p>
                      <a:pPr marL="0" lvl="0" indent="0" algn="l" rtl="0">
                        <a:spcBef>
                          <a:spcPts val="0"/>
                        </a:spcBef>
                        <a:spcAft>
                          <a:spcPts val="0"/>
                        </a:spcAft>
                        <a:buNone/>
                      </a:pPr>
                      <a:r>
                        <a:rPr lang="en" sz="900" b="1" dirty="0">
                          <a:solidFill>
                            <a:schemeClr val="bg1"/>
                          </a:solidFill>
                          <a:latin typeface="+mn-lt"/>
                          <a:cs typeface="Calibri" panose="020F0502020204030204" pitchFamily="34" charset="0"/>
                          <a:sym typeface="Fira Sans"/>
                        </a:rPr>
                        <a:t>Category</a:t>
                      </a:r>
                      <a:endParaRPr sz="900" b="1" dirty="0">
                        <a:solidFill>
                          <a:schemeClr val="bg1"/>
                        </a:solidFill>
                        <a:latin typeface="+mn-lt"/>
                        <a:cs typeface="Calibri" panose="020F0502020204030204" pitchFamily="34" charset="0"/>
                        <a:sym typeface="Fira Sans"/>
                      </a:endParaRPr>
                    </a:p>
                  </a:txBody>
                  <a:tcPr marL="108000" marR="28575" marT="19050" marB="19050" anchor="ctr">
                    <a:lnL w="9525" cap="flat" cmpd="sng">
                      <a:solidFill>
                        <a:srgbClr val="CCCCCC">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noFill/>
                      <a:prstDash val="solid"/>
                      <a:round/>
                      <a:headEnd type="none" w="sm" len="sm"/>
                      <a:tailEnd type="none" w="sm" len="sm"/>
                    </a:lnB>
                    <a:solidFill>
                      <a:schemeClr val="accent2"/>
                    </a:solidFill>
                  </a:tcPr>
                </a:tc>
                <a:tc>
                  <a:txBody>
                    <a:bodyPr/>
                    <a:lstStyle/>
                    <a:p>
                      <a:pPr marL="0" lvl="0" indent="0" algn="l" rtl="0">
                        <a:spcBef>
                          <a:spcPts val="0"/>
                        </a:spcBef>
                        <a:spcAft>
                          <a:spcPts val="0"/>
                        </a:spcAft>
                        <a:buNone/>
                      </a:pPr>
                      <a:r>
                        <a:rPr lang="en" sz="900" b="1" dirty="0">
                          <a:solidFill>
                            <a:schemeClr val="bg1"/>
                          </a:solidFill>
                          <a:latin typeface="+mn-lt"/>
                          <a:cs typeface="Calibri" panose="020F0502020204030204" pitchFamily="34" charset="0"/>
                          <a:sym typeface="Fira Sans"/>
                        </a:rPr>
                        <a:t>Description</a:t>
                      </a:r>
                      <a:endParaRPr sz="900" b="1" dirty="0">
                        <a:solidFill>
                          <a:schemeClr val="bg1"/>
                        </a:solidFill>
                        <a:latin typeface="+mn-lt"/>
                        <a:cs typeface="Calibri" panose="020F0502020204030204" pitchFamily="34" charset="0"/>
                        <a:sym typeface="Fira Sans"/>
                      </a:endParaRPr>
                    </a:p>
                  </a:txBody>
                  <a:tcPr marL="108000" marR="28575" marT="19050" marB="19050" anchor="ctr">
                    <a:lnL w="9525" cap="flat" cmpd="sng">
                      <a:solidFill>
                        <a:srgbClr val="CCCCCC">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noFill/>
                      <a:prstDash val="solid"/>
                      <a:round/>
                      <a:headEnd type="none" w="sm" len="sm"/>
                      <a:tailEnd type="none" w="sm" len="sm"/>
                    </a:lnB>
                    <a:solidFill>
                      <a:schemeClr val="tx1"/>
                    </a:solidFill>
                  </a:tcPr>
                </a:tc>
                <a:tc>
                  <a:txBody>
                    <a:bodyPr/>
                    <a:lstStyle/>
                    <a:p>
                      <a:pPr marL="0" lvl="0" indent="0" algn="l" rtl="0">
                        <a:lnSpc>
                          <a:spcPct val="115000"/>
                        </a:lnSpc>
                        <a:spcBef>
                          <a:spcPts val="0"/>
                        </a:spcBef>
                        <a:spcAft>
                          <a:spcPts val="0"/>
                        </a:spcAft>
                        <a:buNone/>
                      </a:pPr>
                      <a:r>
                        <a:rPr lang="en" sz="900" b="1" dirty="0">
                          <a:solidFill>
                            <a:schemeClr val="bg1"/>
                          </a:solidFill>
                          <a:latin typeface="+mn-lt"/>
                          <a:cs typeface="Calibri" panose="020F0502020204030204" pitchFamily="34" charset="0"/>
                          <a:sym typeface="Fira Sans"/>
                        </a:rPr>
                        <a:t>Examples</a:t>
                      </a:r>
                      <a:endParaRPr sz="900" b="1" dirty="0">
                        <a:solidFill>
                          <a:schemeClr val="bg1"/>
                        </a:solidFill>
                        <a:latin typeface="+mn-lt"/>
                        <a:cs typeface="Calibri" panose="020F0502020204030204" pitchFamily="34" charset="0"/>
                        <a:sym typeface="Fira Sans"/>
                      </a:endParaRPr>
                    </a:p>
                  </a:txBody>
                  <a:tcPr marL="108000" marR="28575" marT="19050" marB="19050" anchor="ctr">
                    <a:lnL w="9525" cap="flat" cmpd="sng">
                      <a:solidFill>
                        <a:srgbClr val="CCCCCC">
                          <a:alpha val="0"/>
                        </a:srgbClr>
                      </a:solidFill>
                      <a:prstDash val="solid"/>
                      <a:round/>
                      <a:headEnd type="none" w="sm" len="sm"/>
                      <a:tailEnd type="none" w="sm" len="sm"/>
                    </a:lnL>
                    <a:lnR w="9525" cap="flat" cmpd="sng">
                      <a:solidFill>
                        <a:srgbClr val="CCCCCC">
                          <a:alpha val="0"/>
                        </a:srgbClr>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noFill/>
                      <a:prstDash val="solid"/>
                      <a:round/>
                      <a:headEnd type="none" w="sm" len="sm"/>
                      <a:tailEnd type="none" w="sm" len="sm"/>
                    </a:lnB>
                    <a:solidFill>
                      <a:schemeClr val="tx1"/>
                    </a:solidFill>
                  </a:tcPr>
                </a:tc>
                <a:tc>
                  <a:txBody>
                    <a:bodyPr/>
                    <a:lstStyle/>
                    <a:p>
                      <a:pPr marL="0" lvl="0" indent="0" algn="ctr" rtl="0">
                        <a:lnSpc>
                          <a:spcPct val="115000"/>
                        </a:lnSpc>
                        <a:spcBef>
                          <a:spcPts val="0"/>
                        </a:spcBef>
                        <a:spcAft>
                          <a:spcPts val="0"/>
                        </a:spcAft>
                        <a:buNone/>
                      </a:pPr>
                      <a:r>
                        <a:rPr lang="en-US" sz="800" b="1" dirty="0">
                          <a:solidFill>
                            <a:schemeClr val="bg1"/>
                          </a:solidFill>
                          <a:latin typeface="+mn-lt"/>
                          <a:ea typeface="Fira Sans"/>
                          <a:cs typeface="Calibri" panose="020F0502020204030204" pitchFamily="34" charset="0"/>
                          <a:sym typeface="Fira Sans"/>
                        </a:rPr>
                        <a:t>Training &amp; Enablement</a:t>
                      </a:r>
                      <a:endParaRPr sz="800" b="1" dirty="0">
                        <a:solidFill>
                          <a:schemeClr val="bg1"/>
                        </a:solidFill>
                        <a:latin typeface="+mn-lt"/>
                        <a:ea typeface="Fira Sans"/>
                        <a:cs typeface="Calibri" panose="020F0502020204030204" pitchFamily="34" charset="0"/>
                        <a:sym typeface="Fira Sans"/>
                      </a:endParaRPr>
                    </a:p>
                  </a:txBody>
                  <a:tcPr marL="28575" marR="28575" marT="19050" marB="19050" anchor="ctr">
                    <a:lnL w="9525" cap="flat" cmpd="sng">
                      <a:solidFill>
                        <a:srgbClr val="CCCCCC">
                          <a:alpha val="0"/>
                        </a:srgbClr>
                      </a:solidFill>
                      <a:prstDash val="solid"/>
                      <a:round/>
                      <a:headEnd type="none" w="sm" len="sm"/>
                      <a:tailEnd type="none" w="sm" len="sm"/>
                    </a:lnL>
                    <a:lnR w="9525" cap="flat" cmpd="sng" algn="ctr">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lgn="ctr">
                      <a:noFill/>
                      <a:prstDash val="solid"/>
                      <a:round/>
                      <a:headEnd type="none" w="sm" len="sm"/>
                      <a:tailEnd type="none" w="sm" len="sm"/>
                    </a:lnB>
                    <a:solidFill>
                      <a:schemeClr val="accent3"/>
                    </a:solidFill>
                  </a:tcPr>
                </a:tc>
                <a:tc>
                  <a:txBody>
                    <a:bodyPr/>
                    <a:lstStyle/>
                    <a:p>
                      <a:pPr marL="0" lvl="0" indent="0" algn="ctr" rtl="0">
                        <a:lnSpc>
                          <a:spcPct val="115000"/>
                        </a:lnSpc>
                        <a:spcBef>
                          <a:spcPts val="0"/>
                        </a:spcBef>
                        <a:spcAft>
                          <a:spcPts val="0"/>
                        </a:spcAft>
                        <a:buNone/>
                      </a:pPr>
                      <a:r>
                        <a:rPr lang="en-US" sz="800" b="1" dirty="0">
                          <a:solidFill>
                            <a:schemeClr val="bg1"/>
                          </a:solidFill>
                          <a:latin typeface="+mn-lt"/>
                          <a:ea typeface="Fira Sans"/>
                          <a:cs typeface="Calibri" panose="020F0502020204030204" pitchFamily="34" charset="0"/>
                          <a:sym typeface="Fira Sans"/>
                        </a:rPr>
                        <a:t>Marketing Strategy &amp; Ops</a:t>
                      </a:r>
                      <a:endParaRPr sz="800" b="1" dirty="0">
                        <a:solidFill>
                          <a:schemeClr val="bg1"/>
                        </a:solidFill>
                        <a:latin typeface="+mn-lt"/>
                        <a:ea typeface="Fira Sans"/>
                        <a:cs typeface="Calibri" panose="020F0502020204030204" pitchFamily="34" charset="0"/>
                        <a:sym typeface="Fira Sans"/>
                      </a:endParaRPr>
                    </a:p>
                  </a:txBody>
                  <a:tcPr marL="28575" marR="28575" marT="19050" marB="19050" anchor="ctr">
                    <a:lnL w="9525" cap="flat" cmpd="sng">
                      <a:solidFill>
                        <a:srgbClr val="CCCCCC"/>
                      </a:solidFill>
                      <a:prstDash val="solid"/>
                      <a:round/>
                      <a:headEnd type="none" w="sm" len="sm"/>
                      <a:tailEnd type="none" w="sm" len="sm"/>
                    </a:lnL>
                    <a:lnR w="9525" cap="flat" cmpd="sng" algn="ctr">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lgn="ctr">
                      <a:noFill/>
                      <a:prstDash val="solid"/>
                      <a:round/>
                      <a:headEnd type="none" w="sm" len="sm"/>
                      <a:tailEnd type="none" w="sm" len="sm"/>
                    </a:lnB>
                    <a:solidFill>
                      <a:schemeClr val="accent3"/>
                    </a:solidFill>
                  </a:tcPr>
                </a:tc>
                <a:tc>
                  <a:txBody>
                    <a:bodyPr/>
                    <a:lstStyle/>
                    <a:p>
                      <a:pPr marL="0" lvl="0" indent="0" algn="ctr" rtl="0">
                        <a:lnSpc>
                          <a:spcPct val="115000"/>
                        </a:lnSpc>
                        <a:spcBef>
                          <a:spcPts val="0"/>
                        </a:spcBef>
                        <a:spcAft>
                          <a:spcPts val="0"/>
                        </a:spcAft>
                        <a:buNone/>
                      </a:pPr>
                      <a:r>
                        <a:rPr lang="en-US" sz="800" b="1" dirty="0">
                          <a:solidFill>
                            <a:schemeClr val="bg1"/>
                          </a:solidFill>
                          <a:latin typeface="+mn-lt"/>
                          <a:ea typeface="Fira Sans"/>
                          <a:cs typeface="Calibri" panose="020F0502020204030204" pitchFamily="34" charset="0"/>
                          <a:sym typeface="Fira Sans"/>
                        </a:rPr>
                        <a:t>Field Marketing AMER/INTL</a:t>
                      </a:r>
                      <a:endParaRPr sz="800" b="1" dirty="0">
                        <a:solidFill>
                          <a:schemeClr val="bg1"/>
                        </a:solidFill>
                        <a:latin typeface="+mn-lt"/>
                        <a:ea typeface="Fira Sans"/>
                        <a:cs typeface="Calibri" panose="020F0502020204030204" pitchFamily="34" charset="0"/>
                        <a:sym typeface="Fira Sans"/>
                      </a:endParaRPr>
                    </a:p>
                  </a:txBody>
                  <a:tcPr marL="28575" marR="28575" marT="19050" marB="19050" anchor="ctr">
                    <a:lnL w="9525" cap="flat" cmpd="sng">
                      <a:solidFill>
                        <a:srgbClr val="CCCCCC"/>
                      </a:solidFill>
                      <a:prstDash val="solid"/>
                      <a:round/>
                      <a:headEnd type="none" w="sm" len="sm"/>
                      <a:tailEnd type="none" w="sm" len="sm"/>
                    </a:lnL>
                    <a:lnR w="9525" cap="flat" cmpd="sng" algn="ctr">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lgn="ctr">
                      <a:noFill/>
                      <a:prstDash val="solid"/>
                      <a:round/>
                      <a:headEnd type="none" w="sm" len="sm"/>
                      <a:tailEnd type="none" w="sm" len="sm"/>
                    </a:lnB>
                    <a:solidFill>
                      <a:schemeClr val="accent3"/>
                    </a:solidFill>
                  </a:tcPr>
                </a:tc>
                <a:tc>
                  <a:txBody>
                    <a:bodyPr/>
                    <a:lstStyle/>
                    <a:p>
                      <a:pPr marL="0" lvl="0" indent="0" algn="ctr" rtl="0">
                        <a:lnSpc>
                          <a:spcPct val="115000"/>
                        </a:lnSpc>
                        <a:spcBef>
                          <a:spcPts val="0"/>
                        </a:spcBef>
                        <a:spcAft>
                          <a:spcPts val="0"/>
                        </a:spcAft>
                        <a:buNone/>
                      </a:pPr>
                      <a:r>
                        <a:rPr lang="en-US" sz="800" b="1" dirty="0">
                          <a:solidFill>
                            <a:schemeClr val="bg1"/>
                          </a:solidFill>
                          <a:latin typeface="+mn-lt"/>
                          <a:ea typeface="Fira Sans"/>
                          <a:cs typeface="Calibri" panose="020F0502020204030204" pitchFamily="34" charset="0"/>
                          <a:sym typeface="Fira Sans"/>
                        </a:rPr>
                        <a:t>Demand Strategy &amp; Digital</a:t>
                      </a:r>
                      <a:endParaRPr sz="800" b="1" dirty="0">
                        <a:solidFill>
                          <a:schemeClr val="bg1"/>
                        </a:solidFill>
                        <a:latin typeface="+mn-lt"/>
                        <a:ea typeface="Fira Sans"/>
                        <a:cs typeface="Calibri" panose="020F0502020204030204" pitchFamily="34" charset="0"/>
                        <a:sym typeface="Fira Sans"/>
                      </a:endParaRPr>
                    </a:p>
                  </a:txBody>
                  <a:tcPr marL="28575" marR="28575" marT="19050" marB="19050" anchor="ctr">
                    <a:lnL w="9525" cap="flat" cmpd="sng" algn="ctr">
                      <a:solidFill>
                        <a:srgbClr val="CCCCCC"/>
                      </a:solidFill>
                      <a:prstDash val="solid"/>
                      <a:round/>
                      <a:headEnd type="none" w="sm" len="sm"/>
                      <a:tailEnd type="none" w="sm" len="sm"/>
                    </a:lnL>
                    <a:lnR w="9525" cap="flat" cmpd="sng" algn="ctr">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lgn="ctr">
                      <a:noFill/>
                      <a:prstDash val="solid"/>
                      <a:round/>
                      <a:headEnd type="none" w="sm" len="sm"/>
                      <a:tailEnd type="none" w="sm" len="sm"/>
                    </a:lnB>
                    <a:solidFill>
                      <a:schemeClr val="accent3"/>
                    </a:solidFill>
                  </a:tcPr>
                </a:tc>
                <a:tc>
                  <a:txBody>
                    <a:bodyPr/>
                    <a:lstStyle/>
                    <a:p>
                      <a:pPr marL="0" lvl="0" indent="0" algn="ctr" rtl="0">
                        <a:lnSpc>
                          <a:spcPct val="115000"/>
                        </a:lnSpc>
                        <a:spcBef>
                          <a:spcPts val="0"/>
                        </a:spcBef>
                        <a:spcAft>
                          <a:spcPts val="0"/>
                        </a:spcAft>
                        <a:buNone/>
                      </a:pPr>
                      <a:r>
                        <a:rPr lang="en-US" sz="800" b="1" dirty="0">
                          <a:solidFill>
                            <a:schemeClr val="bg1"/>
                          </a:solidFill>
                          <a:latin typeface="+mn-lt"/>
                          <a:ea typeface="Fira Sans"/>
                          <a:cs typeface="Calibri" panose="020F0502020204030204" pitchFamily="34" charset="0"/>
                          <a:sym typeface="Fira Sans"/>
                        </a:rPr>
                        <a:t>Corporate Marketing</a:t>
                      </a:r>
                      <a:endParaRPr sz="800" b="1" dirty="0">
                        <a:solidFill>
                          <a:schemeClr val="bg1"/>
                        </a:solidFill>
                        <a:latin typeface="+mn-lt"/>
                        <a:ea typeface="Fira Sans"/>
                        <a:cs typeface="Calibri" panose="020F0502020204030204" pitchFamily="34" charset="0"/>
                        <a:sym typeface="Fira Sans"/>
                      </a:endParaRPr>
                    </a:p>
                  </a:txBody>
                  <a:tcPr marL="28575" marR="28575" marT="19050" marB="19050" anchor="ctr">
                    <a:lnL w="9525" cap="flat" cmpd="sng" algn="ctr">
                      <a:solidFill>
                        <a:srgbClr val="CCCCCC"/>
                      </a:solidFill>
                      <a:prstDash val="solid"/>
                      <a:round/>
                      <a:headEnd type="none" w="sm" len="sm"/>
                      <a:tailEnd type="none" w="sm" len="sm"/>
                    </a:lnL>
                    <a:lnR w="9525" cap="flat" cmpd="sng" algn="ctr">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lgn="ctr">
                      <a:noFill/>
                      <a:prstDash val="solid"/>
                      <a:round/>
                      <a:headEnd type="none" w="sm" len="sm"/>
                      <a:tailEnd type="none" w="sm" len="sm"/>
                    </a:lnB>
                    <a:solidFill>
                      <a:schemeClr val="accent3"/>
                    </a:solidFill>
                  </a:tcPr>
                </a:tc>
                <a:tc>
                  <a:txBody>
                    <a:bodyPr/>
                    <a:lstStyle/>
                    <a:p>
                      <a:pPr marL="0" lvl="0" indent="0" algn="ctr" rtl="0">
                        <a:lnSpc>
                          <a:spcPct val="115000"/>
                        </a:lnSpc>
                        <a:spcBef>
                          <a:spcPts val="0"/>
                        </a:spcBef>
                        <a:spcAft>
                          <a:spcPts val="0"/>
                        </a:spcAft>
                        <a:buNone/>
                      </a:pPr>
                      <a:r>
                        <a:rPr lang="en" sz="800" b="1" dirty="0">
                          <a:solidFill>
                            <a:schemeClr val="bg1"/>
                          </a:solidFill>
                          <a:latin typeface="+mn-lt"/>
                          <a:ea typeface="Fira Sans"/>
                          <a:cs typeface="Calibri" panose="020F0502020204030204" pitchFamily="34" charset="0"/>
                          <a:sym typeface="Fira Sans"/>
                        </a:rPr>
                        <a:t>PMO</a:t>
                      </a:r>
                      <a:endParaRPr sz="800" b="1" dirty="0">
                        <a:solidFill>
                          <a:schemeClr val="bg1"/>
                        </a:solidFill>
                        <a:latin typeface="+mn-lt"/>
                        <a:ea typeface="Fira Sans"/>
                        <a:cs typeface="Calibri" panose="020F0502020204030204" pitchFamily="34" charset="0"/>
                        <a:sym typeface="Fira Sans"/>
                      </a:endParaRPr>
                    </a:p>
                  </a:txBody>
                  <a:tcPr marL="28575" marR="28575" marT="19050" marB="19050" anchor="ctr">
                    <a:lnL w="9525" cap="flat" cmpd="sng">
                      <a:solidFill>
                        <a:srgbClr val="CCCCCC"/>
                      </a:solidFill>
                      <a:prstDash val="solid"/>
                      <a:round/>
                      <a:headEnd type="none" w="sm" len="sm"/>
                      <a:tailEnd type="none" w="sm" len="sm"/>
                    </a:lnL>
                    <a:lnR w="9525" cap="flat" cmpd="sng" algn="ctr">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lgn="ctr">
                      <a:noFill/>
                      <a:prstDash val="solid"/>
                      <a:round/>
                      <a:headEnd type="none" w="sm" len="sm"/>
                      <a:tailEnd type="none" w="sm" len="sm"/>
                    </a:lnB>
                    <a:solidFill>
                      <a:schemeClr val="accent3"/>
                    </a:solidFill>
                  </a:tcPr>
                </a:tc>
                <a:extLst>
                  <a:ext uri="{0D108BD9-81ED-4DB2-BD59-A6C34878D82A}">
                    <a16:rowId xmlns:a16="http://schemas.microsoft.com/office/drawing/2014/main" val="10000"/>
                  </a:ext>
                </a:extLst>
              </a:tr>
              <a:tr h="502763">
                <a:tc>
                  <a:txBody>
                    <a:bodyPr/>
                    <a:lstStyle/>
                    <a:p>
                      <a:pPr marL="0" lvl="0" indent="0" algn="l" rtl="0">
                        <a:lnSpc>
                          <a:spcPct val="115000"/>
                        </a:lnSpc>
                        <a:spcBef>
                          <a:spcPts val="0"/>
                        </a:spcBef>
                        <a:spcAft>
                          <a:spcPts val="0"/>
                        </a:spcAft>
                        <a:buNone/>
                      </a:pPr>
                      <a:r>
                        <a:rPr lang="en" sz="900" b="1" dirty="0">
                          <a:latin typeface="+mn-lt"/>
                          <a:ea typeface="Fira Sans"/>
                          <a:cs typeface="Calibri" panose="020F0502020204030204" pitchFamily="34" charset="0"/>
                          <a:sym typeface="Fira Sans"/>
                        </a:rPr>
                        <a:t>Audience Definition</a:t>
                      </a:r>
                      <a:endParaRPr sz="900" b="1" dirty="0">
                        <a:latin typeface="+mn-lt"/>
                        <a:ea typeface="Fira Sans"/>
                        <a:cs typeface="Calibri" panose="020F0502020204030204" pitchFamily="34" charset="0"/>
                        <a:sym typeface="Fira Sans"/>
                      </a:endParaRPr>
                    </a:p>
                  </a:txBody>
                  <a:tcPr marL="108000" marR="28575" marT="19050" marB="19050" anchor="ctr">
                    <a:lnL w="9525" cap="flat" cmpd="sng">
                      <a:noFill/>
                      <a:prstDash val="solid"/>
                      <a:round/>
                      <a:headEnd type="none" w="sm" len="sm"/>
                      <a:tailEnd type="none" w="sm" len="sm"/>
                    </a:lnL>
                    <a:lnR w="9525" cap="flat" cmpd="sng" algn="ctr">
                      <a:noFill/>
                      <a:prstDash val="solid"/>
                      <a:round/>
                      <a:headEnd type="none" w="sm" len="sm"/>
                      <a:tailEnd type="none" w="sm" len="sm"/>
                    </a:lnR>
                    <a:lnT w="9525" cap="flat" cmpd="sng" algn="ctr">
                      <a:noFill/>
                      <a:prstDash val="solid"/>
                      <a:round/>
                      <a:headEnd type="none" w="sm" len="sm"/>
                      <a:tailEnd type="none" w="sm" len="sm"/>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0" indent="0" algn="l" rtl="0">
                        <a:lnSpc>
                          <a:spcPct val="115000"/>
                        </a:lnSpc>
                        <a:spcBef>
                          <a:spcPts val="0"/>
                        </a:spcBef>
                        <a:spcAft>
                          <a:spcPts val="0"/>
                        </a:spcAft>
                        <a:buNone/>
                      </a:pPr>
                      <a:r>
                        <a:rPr lang="en" sz="900" dirty="0">
                          <a:latin typeface="+mn-lt"/>
                          <a:ea typeface="Fira Sans"/>
                          <a:cs typeface="Calibri" panose="020F0502020204030204" pitchFamily="34" charset="0"/>
                          <a:sym typeface="Fira Sans"/>
                        </a:rPr>
                        <a:t>Define the specific segments, accounts, personas, and contacts we’ll target, and which products/solutions we want to position</a:t>
                      </a:r>
                      <a:endParaRPr sz="900" dirty="0">
                        <a:latin typeface="+mn-lt"/>
                        <a:ea typeface="Fira Sans"/>
                        <a:cs typeface="Calibri" panose="020F0502020204030204" pitchFamily="34" charset="0"/>
                        <a:sym typeface="Fira Sans"/>
                      </a:endParaRPr>
                    </a:p>
                  </a:txBody>
                  <a:tcPr marL="108000" marR="28575" marT="19050" marB="19050" anchor="ctr">
                    <a:lnL w="9525" cap="flat" cmpd="sng" algn="ctr">
                      <a:noFill/>
                      <a:prstDash val="solid"/>
                      <a:round/>
                      <a:headEnd type="none" w="sm" len="sm"/>
                      <a:tailEnd type="none" w="sm" len="sm"/>
                    </a:lnL>
                    <a:lnR w="9525" cap="flat" cmpd="sng" algn="ctr">
                      <a:noFill/>
                      <a:prstDash val="solid"/>
                      <a:round/>
                      <a:headEnd type="none" w="sm" len="sm"/>
                      <a:tailEnd type="none" w="sm" len="sm"/>
                    </a:lnR>
                    <a:lnT w="9525" cap="flat" cmpd="sng" algn="ctr">
                      <a:noFill/>
                      <a:prstDash val="solid"/>
                      <a:round/>
                      <a:headEnd type="none" w="sm" len="sm"/>
                      <a:tailEnd type="none" w="sm" len="sm"/>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0" indent="0" algn="l" rtl="0">
                        <a:spcBef>
                          <a:spcPts val="0"/>
                        </a:spcBef>
                        <a:spcAft>
                          <a:spcPts val="0"/>
                        </a:spcAft>
                        <a:buNone/>
                      </a:pPr>
                      <a:r>
                        <a:rPr lang="en" sz="900" dirty="0">
                          <a:latin typeface="+mn-lt"/>
                          <a:ea typeface="Fira Sans"/>
                          <a:cs typeface="Calibri" panose="020F0502020204030204" pitchFamily="34" charset="0"/>
                          <a:sym typeface="Fira Sans"/>
                        </a:rPr>
                        <a:t>Target Segment(s)</a:t>
                      </a:r>
                      <a:endParaRPr sz="900" dirty="0">
                        <a:latin typeface="+mn-lt"/>
                        <a:ea typeface="Fira Sans"/>
                        <a:cs typeface="Calibri" panose="020F0502020204030204" pitchFamily="34" charset="0"/>
                        <a:sym typeface="Fira Sans"/>
                      </a:endParaRPr>
                    </a:p>
                    <a:p>
                      <a:pPr marL="0" lvl="0" indent="0" algn="l" rtl="0">
                        <a:spcBef>
                          <a:spcPts val="0"/>
                        </a:spcBef>
                        <a:spcAft>
                          <a:spcPts val="0"/>
                        </a:spcAft>
                        <a:buNone/>
                      </a:pPr>
                      <a:r>
                        <a:rPr lang="en" sz="900" dirty="0">
                          <a:latin typeface="+mn-lt"/>
                          <a:ea typeface="Fira Sans"/>
                          <a:cs typeface="Calibri" panose="020F0502020204030204" pitchFamily="34" charset="0"/>
                          <a:sym typeface="Fira Sans"/>
                        </a:rPr>
                        <a:t>Accounts Lists</a:t>
                      </a:r>
                      <a:endParaRPr sz="900" dirty="0">
                        <a:latin typeface="+mn-lt"/>
                        <a:ea typeface="Fira Sans"/>
                        <a:cs typeface="Calibri" panose="020F0502020204030204" pitchFamily="34" charset="0"/>
                        <a:sym typeface="Fira Sans"/>
                      </a:endParaRPr>
                    </a:p>
                    <a:p>
                      <a:pPr marL="0" lvl="0" indent="0" algn="l" rtl="0">
                        <a:spcBef>
                          <a:spcPts val="0"/>
                        </a:spcBef>
                        <a:spcAft>
                          <a:spcPts val="0"/>
                        </a:spcAft>
                        <a:buNone/>
                      </a:pPr>
                      <a:r>
                        <a:rPr lang="en" sz="900" dirty="0">
                          <a:latin typeface="+mn-lt"/>
                          <a:ea typeface="Fira Sans"/>
                          <a:cs typeface="Calibri" panose="020F0502020204030204" pitchFamily="34" charset="0"/>
                          <a:sym typeface="Fira Sans"/>
                        </a:rPr>
                        <a:t>Buyer Personas</a:t>
                      </a:r>
                      <a:endParaRPr sz="900" dirty="0">
                        <a:latin typeface="+mn-lt"/>
                        <a:ea typeface="Fira Sans"/>
                        <a:cs typeface="Calibri" panose="020F0502020204030204" pitchFamily="34" charset="0"/>
                        <a:sym typeface="Fira Sans"/>
                      </a:endParaRPr>
                    </a:p>
                  </a:txBody>
                  <a:tcPr marL="108000" marR="28575" marT="19050" marB="19050" anchor="ctr">
                    <a:lnL w="9525" cap="flat" cmpd="sng" algn="ctr">
                      <a:noFill/>
                      <a:prstDash val="solid"/>
                      <a:round/>
                      <a:headEnd type="none" w="sm" len="sm"/>
                      <a:tailEnd type="none" w="sm" len="sm"/>
                    </a:lnL>
                    <a:lnR w="9525" cap="flat" cmpd="sng" algn="ctr">
                      <a:noFill/>
                      <a:prstDash val="solid"/>
                      <a:round/>
                      <a:headEnd type="none" w="sm" len="sm"/>
                      <a:tailEnd type="none" w="sm" len="sm"/>
                    </a:lnR>
                    <a:lnT w="9525" cap="flat" cmpd="sng" algn="ctr">
                      <a:noFill/>
                      <a:prstDash val="solid"/>
                      <a:round/>
                      <a:headEnd type="none" w="sm" len="sm"/>
                      <a:tailEnd type="none" w="sm" len="sm"/>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0" indent="0" algn="ctr" rtl="0">
                        <a:spcBef>
                          <a:spcPts val="0"/>
                        </a:spcBef>
                        <a:spcAft>
                          <a:spcPts val="0"/>
                        </a:spcAft>
                        <a:buNone/>
                      </a:pPr>
                      <a:r>
                        <a:rPr lang="en-US" sz="1000" b="1" dirty="0">
                          <a:latin typeface="+mn-lt"/>
                          <a:ea typeface="Fira Sans"/>
                          <a:cs typeface="Calibri" panose="020F0502020204030204" pitchFamily="34" charset="0"/>
                          <a:sym typeface="Fira Sans"/>
                        </a:rPr>
                        <a:t>C</a:t>
                      </a:r>
                      <a:endParaRPr sz="1000" b="1" dirty="0">
                        <a:latin typeface="+mn-lt"/>
                        <a:ea typeface="Fira Sans"/>
                        <a:cs typeface="Calibri" panose="020F0502020204030204" pitchFamily="34" charset="0"/>
                        <a:sym typeface="Fira Sans"/>
                      </a:endParaRPr>
                    </a:p>
                  </a:txBody>
                  <a:tcPr marL="28575" marR="28575" marT="19050" marB="19050" anchor="ctr">
                    <a:lnL w="9525" cap="flat" cmpd="sng" algn="ctr">
                      <a:noFill/>
                      <a:prstDash val="solid"/>
                      <a:round/>
                      <a:headEnd type="none" w="sm" len="sm"/>
                      <a:tailEnd type="none" w="sm" len="sm"/>
                    </a:lnL>
                    <a:lnR w="9525" cap="flat" cmpd="sng" algn="ctr">
                      <a:noFill/>
                      <a:prstDash val="solid"/>
                      <a:round/>
                      <a:headEnd type="none" w="sm" len="sm"/>
                      <a:tailEnd type="none" w="sm" len="sm"/>
                    </a:lnR>
                    <a:lnT w="9525" cap="flat" cmpd="sng" algn="ctr">
                      <a:noFill/>
                      <a:prstDash val="solid"/>
                      <a:round/>
                      <a:headEnd type="none" w="sm" len="sm"/>
                      <a:tailEnd type="none" w="sm" len="sm"/>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lvl="0" indent="0" algn="ctr" rtl="0">
                        <a:spcBef>
                          <a:spcPts val="0"/>
                        </a:spcBef>
                        <a:spcAft>
                          <a:spcPts val="0"/>
                        </a:spcAft>
                        <a:buNone/>
                      </a:pPr>
                      <a:r>
                        <a:rPr lang="en" sz="1000" b="1" dirty="0">
                          <a:latin typeface="+mn-lt"/>
                          <a:ea typeface="Fira Sans"/>
                          <a:cs typeface="Calibri" panose="020F0502020204030204" pitchFamily="34" charset="0"/>
                          <a:sym typeface="Fira Sans"/>
                        </a:rPr>
                        <a:t>R</a:t>
                      </a:r>
                      <a:endParaRPr sz="1000" b="1" dirty="0">
                        <a:latin typeface="+mn-lt"/>
                        <a:ea typeface="Fira Sans"/>
                        <a:cs typeface="Calibri" panose="020F0502020204030204" pitchFamily="34" charset="0"/>
                        <a:sym typeface="Fira Sans"/>
                      </a:endParaRPr>
                    </a:p>
                  </a:txBody>
                  <a:tcPr marL="28575" marR="28575" marT="19050" marB="19050" anchor="ctr">
                    <a:lnL w="9525" cap="flat" cmpd="sng" algn="ctr">
                      <a:noFill/>
                      <a:prstDash val="solid"/>
                      <a:round/>
                      <a:headEnd type="none" w="sm" len="sm"/>
                      <a:tailEnd type="none" w="sm" len="sm"/>
                    </a:lnL>
                    <a:lnR w="9525" cap="flat" cmpd="sng" algn="ctr">
                      <a:noFill/>
                      <a:prstDash val="solid"/>
                      <a:round/>
                      <a:headEnd type="none" w="sm" len="sm"/>
                      <a:tailEnd type="none" w="sm" len="sm"/>
                    </a:lnR>
                    <a:lnT w="9525" cap="flat" cmpd="sng" algn="ctr">
                      <a:noFill/>
                      <a:prstDash val="solid"/>
                      <a:round/>
                      <a:headEnd type="none" w="sm" len="sm"/>
                      <a:tailEnd type="none" w="sm" len="sm"/>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lvl="0" indent="0" algn="ctr" rtl="0">
                        <a:spcBef>
                          <a:spcPts val="0"/>
                        </a:spcBef>
                        <a:spcAft>
                          <a:spcPts val="0"/>
                        </a:spcAft>
                        <a:buNone/>
                      </a:pPr>
                      <a:r>
                        <a:rPr lang="en-US" sz="1000" b="1" dirty="0">
                          <a:latin typeface="+mn-lt"/>
                          <a:ea typeface="Fira Sans"/>
                          <a:cs typeface="Calibri" panose="020F0502020204030204" pitchFamily="34" charset="0"/>
                          <a:sym typeface="Fira Sans"/>
                        </a:rPr>
                        <a:t>C</a:t>
                      </a:r>
                      <a:endParaRPr sz="1000" b="1" dirty="0">
                        <a:latin typeface="+mn-lt"/>
                        <a:ea typeface="Fira Sans"/>
                        <a:cs typeface="Calibri" panose="020F0502020204030204" pitchFamily="34" charset="0"/>
                        <a:sym typeface="Fira Sans"/>
                      </a:endParaRPr>
                    </a:p>
                  </a:txBody>
                  <a:tcPr marL="28575" marR="28575" marT="19050" marB="19050" anchor="ctr">
                    <a:lnL w="9525" cap="flat" cmpd="sng" algn="ctr">
                      <a:noFill/>
                      <a:prstDash val="solid"/>
                      <a:round/>
                      <a:headEnd type="none" w="sm" len="sm"/>
                      <a:tailEnd type="none" w="sm" len="sm"/>
                    </a:lnL>
                    <a:lnR w="9525" cap="flat" cmpd="sng" algn="ctr">
                      <a:noFill/>
                      <a:prstDash val="solid"/>
                      <a:round/>
                      <a:headEnd type="none" w="sm" len="sm"/>
                      <a:tailEnd type="none" w="sm" len="sm"/>
                    </a:lnR>
                    <a:lnT w="9525" cap="flat" cmpd="sng" algn="ctr">
                      <a:noFill/>
                      <a:prstDash val="solid"/>
                      <a:round/>
                      <a:headEnd type="none" w="sm" len="sm"/>
                      <a:tailEnd type="none" w="sm" len="sm"/>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lvl="0" indent="0" algn="ctr" rtl="0">
                        <a:spcBef>
                          <a:spcPts val="0"/>
                        </a:spcBef>
                        <a:spcAft>
                          <a:spcPts val="0"/>
                        </a:spcAft>
                        <a:buNone/>
                      </a:pPr>
                      <a:r>
                        <a:rPr lang="en-US" sz="1000" b="1" dirty="0">
                          <a:latin typeface="+mn-lt"/>
                          <a:ea typeface="Fira Sans"/>
                          <a:cs typeface="Calibri" panose="020F0502020204030204" pitchFamily="34" charset="0"/>
                          <a:sym typeface="Fira Sans"/>
                        </a:rPr>
                        <a:t>RA</a:t>
                      </a:r>
                      <a:endParaRPr sz="1000" b="1" dirty="0">
                        <a:latin typeface="+mn-lt"/>
                        <a:ea typeface="Fira Sans"/>
                        <a:cs typeface="Calibri" panose="020F0502020204030204" pitchFamily="34" charset="0"/>
                        <a:sym typeface="Fira Sans"/>
                      </a:endParaRPr>
                    </a:p>
                  </a:txBody>
                  <a:tcPr marL="28575" marR="28575" marT="19050" marB="19050" anchor="ctr">
                    <a:lnL w="9525" cap="flat" cmpd="sng" algn="ctr">
                      <a:noFill/>
                      <a:prstDash val="solid"/>
                      <a:round/>
                      <a:headEnd type="none" w="sm" len="sm"/>
                      <a:tailEnd type="none" w="sm" len="sm"/>
                    </a:lnL>
                    <a:lnR w="9525" cap="flat" cmpd="sng" algn="ctr">
                      <a:noFill/>
                      <a:prstDash val="solid"/>
                      <a:round/>
                      <a:headEnd type="none" w="sm" len="sm"/>
                      <a:tailEnd type="none" w="sm" len="sm"/>
                    </a:lnR>
                    <a:lnT w="9525" cap="flat" cmpd="sng" algn="ctr">
                      <a:noFill/>
                      <a:prstDash val="solid"/>
                      <a:round/>
                      <a:headEnd type="none" w="sm" len="sm"/>
                      <a:tailEnd type="none" w="sm" len="sm"/>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lvl="0" indent="0" algn="ctr" rtl="0">
                        <a:spcBef>
                          <a:spcPts val="0"/>
                        </a:spcBef>
                        <a:spcAft>
                          <a:spcPts val="0"/>
                        </a:spcAft>
                        <a:buNone/>
                      </a:pPr>
                      <a:r>
                        <a:rPr lang="en-US" sz="1000" b="1" dirty="0">
                          <a:latin typeface="+mn-lt"/>
                          <a:ea typeface="Fira Sans"/>
                          <a:cs typeface="Calibri" panose="020F0502020204030204" pitchFamily="34" charset="0"/>
                          <a:sym typeface="Fira Sans"/>
                        </a:rPr>
                        <a:t>S</a:t>
                      </a:r>
                      <a:endParaRPr sz="1000" b="1" dirty="0">
                        <a:latin typeface="+mn-lt"/>
                        <a:ea typeface="Fira Sans"/>
                        <a:cs typeface="Calibri" panose="020F0502020204030204" pitchFamily="34" charset="0"/>
                        <a:sym typeface="Fira Sans"/>
                      </a:endParaRPr>
                    </a:p>
                  </a:txBody>
                  <a:tcPr marL="28575" marR="28575" marT="19050" marB="19050" anchor="ctr">
                    <a:lnL w="9525" cap="flat" cmpd="sng" algn="ctr">
                      <a:noFill/>
                      <a:prstDash val="solid"/>
                      <a:round/>
                      <a:headEnd type="none" w="sm" len="sm"/>
                      <a:tailEnd type="none" w="sm" len="sm"/>
                    </a:lnL>
                    <a:lnR w="9525" cap="flat" cmpd="sng" algn="ctr">
                      <a:noFill/>
                      <a:prstDash val="solid"/>
                      <a:round/>
                      <a:headEnd type="none" w="sm" len="sm"/>
                      <a:tailEnd type="none" w="sm" len="sm"/>
                    </a:lnR>
                    <a:lnT w="9525" cap="flat" cmpd="sng" algn="ctr">
                      <a:noFill/>
                      <a:prstDash val="solid"/>
                      <a:round/>
                      <a:headEnd type="none" w="sm" len="sm"/>
                      <a:tailEnd type="none" w="sm" len="sm"/>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rowSpan="9">
                  <a:txBody>
                    <a:bodyPr/>
                    <a:lstStyle/>
                    <a:p>
                      <a:pPr marL="0" lvl="0" indent="0" algn="ctr" rtl="0">
                        <a:spcBef>
                          <a:spcPts val="0"/>
                        </a:spcBef>
                        <a:spcAft>
                          <a:spcPts val="0"/>
                        </a:spcAft>
                        <a:buNone/>
                      </a:pPr>
                      <a:r>
                        <a:rPr lang="en" sz="600" b="1" dirty="0">
                          <a:solidFill>
                            <a:srgbClr val="666666"/>
                          </a:solidFill>
                          <a:latin typeface="+mn-lt"/>
                          <a:ea typeface="Fira Sans"/>
                          <a:cs typeface="Calibri" panose="020F0502020204030204" pitchFamily="34" charset="0"/>
                          <a:sym typeface="Fira Sans"/>
                        </a:rPr>
                        <a:t>CROSS FUNCTIONAL</a:t>
                      </a:r>
                      <a:endParaRPr sz="600" b="1" dirty="0">
                        <a:solidFill>
                          <a:srgbClr val="666666"/>
                        </a:solidFill>
                        <a:latin typeface="+mn-lt"/>
                        <a:ea typeface="Fira Sans"/>
                        <a:cs typeface="Calibri" panose="020F0502020204030204" pitchFamily="34" charset="0"/>
                        <a:sym typeface="Fira Sans"/>
                      </a:endParaRPr>
                    </a:p>
                    <a:p>
                      <a:pPr marL="0" lvl="0" indent="0" algn="ctr" rtl="0">
                        <a:spcBef>
                          <a:spcPts val="0"/>
                        </a:spcBef>
                        <a:spcAft>
                          <a:spcPts val="0"/>
                        </a:spcAft>
                        <a:buNone/>
                      </a:pPr>
                      <a:r>
                        <a:rPr lang="en" sz="600" b="1" dirty="0">
                          <a:solidFill>
                            <a:srgbClr val="666666"/>
                          </a:solidFill>
                          <a:latin typeface="+mn-lt"/>
                          <a:ea typeface="Fira Sans"/>
                          <a:cs typeface="Calibri" panose="020F0502020204030204" pitchFamily="34" charset="0"/>
                          <a:sym typeface="Fira Sans"/>
                        </a:rPr>
                        <a:t>SUPPORT &amp; CONSULTATION</a:t>
                      </a:r>
                      <a:endParaRPr sz="600" b="1" dirty="0">
                        <a:solidFill>
                          <a:srgbClr val="666666"/>
                        </a:solidFill>
                        <a:latin typeface="+mn-lt"/>
                        <a:ea typeface="Fira Sans"/>
                        <a:cs typeface="Calibri" panose="020F0502020204030204" pitchFamily="34" charset="0"/>
                        <a:sym typeface="Fira Sans"/>
                      </a:endParaRPr>
                    </a:p>
                  </a:txBody>
                  <a:tcPr marL="28575" marR="28575" marT="19050" marB="19050" anchor="ctr">
                    <a:lnL w="9525" cap="flat" cmpd="sng" algn="ctr">
                      <a:noFill/>
                      <a:prstDash val="solid"/>
                      <a:round/>
                      <a:headEnd type="none" w="sm" len="sm"/>
                      <a:tailEnd type="none" w="sm" len="sm"/>
                    </a:lnL>
                    <a:lnR w="9525" cap="flat" cmpd="sng">
                      <a:noFill/>
                      <a:prstDash val="solid"/>
                      <a:round/>
                      <a:headEnd type="none" w="sm" len="sm"/>
                      <a:tailEnd type="none" w="sm" len="sm"/>
                    </a:lnR>
                    <a:lnT w="9525" cap="flat" cmpd="sng" algn="ctr">
                      <a:noFill/>
                      <a:prstDash val="solid"/>
                      <a:round/>
                      <a:headEnd type="none" w="sm" len="sm"/>
                      <a:tailEnd type="none" w="sm" len="sm"/>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3F3F3"/>
                    </a:solidFill>
                  </a:tcPr>
                </a:tc>
                <a:extLst>
                  <a:ext uri="{0D108BD9-81ED-4DB2-BD59-A6C34878D82A}">
                    <a16:rowId xmlns:a16="http://schemas.microsoft.com/office/drawing/2014/main" val="10002"/>
                  </a:ext>
                </a:extLst>
              </a:tr>
              <a:tr h="502763">
                <a:tc>
                  <a:txBody>
                    <a:bodyPr/>
                    <a:lstStyle/>
                    <a:p>
                      <a:pPr marL="0" lvl="0" indent="0" algn="l" rtl="0">
                        <a:lnSpc>
                          <a:spcPct val="115000"/>
                        </a:lnSpc>
                        <a:spcBef>
                          <a:spcPts val="0"/>
                        </a:spcBef>
                        <a:spcAft>
                          <a:spcPts val="0"/>
                        </a:spcAft>
                        <a:buNone/>
                      </a:pPr>
                      <a:r>
                        <a:rPr lang="en" sz="900" b="1" dirty="0">
                          <a:latin typeface="+mn-lt"/>
                          <a:ea typeface="Fira Sans"/>
                          <a:cs typeface="Calibri" panose="020F0502020204030204" pitchFamily="34" charset="0"/>
                          <a:sym typeface="Fira Sans"/>
                        </a:rPr>
                        <a:t>Messaging Strategy</a:t>
                      </a:r>
                      <a:endParaRPr sz="900" b="1" dirty="0">
                        <a:latin typeface="+mn-lt"/>
                        <a:ea typeface="Fira Sans"/>
                        <a:cs typeface="Calibri" panose="020F0502020204030204" pitchFamily="34" charset="0"/>
                        <a:sym typeface="Fira Sans"/>
                      </a:endParaRPr>
                    </a:p>
                  </a:txBody>
                  <a:tcPr marL="108000" marR="28575" marT="19050" marB="19050" anchor="ctr">
                    <a:lnL w="9525" cap="flat" cmpd="sng">
                      <a:noFill/>
                      <a:prstDash val="solid"/>
                      <a:round/>
                      <a:headEnd type="none" w="sm" len="sm"/>
                      <a:tailEnd type="none" w="sm" len="sm"/>
                    </a:lnL>
                    <a:lnR w="9525" cap="flat" cmpd="sng">
                      <a:noFill/>
                      <a:prstDash val="solid"/>
                      <a:round/>
                      <a:headEnd type="none" w="sm" len="sm"/>
                      <a:tailEnd type="none" w="sm" len="sm"/>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0" indent="0" algn="l" rtl="0">
                        <a:lnSpc>
                          <a:spcPct val="115000"/>
                        </a:lnSpc>
                        <a:spcBef>
                          <a:spcPts val="0"/>
                        </a:spcBef>
                        <a:spcAft>
                          <a:spcPts val="0"/>
                        </a:spcAft>
                        <a:buNone/>
                      </a:pPr>
                      <a:r>
                        <a:rPr lang="en" sz="900" dirty="0">
                          <a:latin typeface="+mn-lt"/>
                          <a:ea typeface="Fira Sans"/>
                          <a:cs typeface="Calibri" panose="020F0502020204030204" pitchFamily="34" charset="0"/>
                          <a:sym typeface="Fira Sans"/>
                        </a:rPr>
                        <a:t>Define the core message(s) that will be delivered to each account/persona at each stage of the buyer’s journey.</a:t>
                      </a:r>
                      <a:endParaRPr sz="900" dirty="0">
                        <a:latin typeface="+mn-lt"/>
                        <a:ea typeface="Fira Sans"/>
                        <a:cs typeface="Calibri" panose="020F0502020204030204" pitchFamily="34" charset="0"/>
                        <a:sym typeface="Fira Sans"/>
                      </a:endParaRPr>
                    </a:p>
                  </a:txBody>
                  <a:tcPr marL="108000" marR="28575" marT="19050" marB="19050" anchor="ctr">
                    <a:lnL w="9525" cap="flat" cmpd="sng">
                      <a:noFill/>
                      <a:prstDash val="solid"/>
                      <a:round/>
                      <a:headEnd type="none" w="sm" len="sm"/>
                      <a:tailEnd type="none" w="sm" len="sm"/>
                    </a:lnL>
                    <a:lnR w="9525" cap="flat" cmpd="sng">
                      <a:noFill/>
                      <a:prstDash val="solid"/>
                      <a:round/>
                      <a:headEnd type="none" w="sm" len="sm"/>
                      <a:tailEnd type="none" w="sm" len="sm"/>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0" indent="0" algn="l" rtl="0">
                        <a:spcBef>
                          <a:spcPts val="0"/>
                        </a:spcBef>
                        <a:spcAft>
                          <a:spcPts val="0"/>
                        </a:spcAft>
                        <a:buNone/>
                      </a:pPr>
                      <a:r>
                        <a:rPr lang="en" sz="900" dirty="0">
                          <a:latin typeface="+mn-lt"/>
                          <a:ea typeface="Fira Sans"/>
                          <a:cs typeface="Calibri" panose="020F0502020204030204" pitchFamily="34" charset="0"/>
                          <a:sym typeface="Fira Sans"/>
                        </a:rPr>
                        <a:t>Positioning Statement</a:t>
                      </a:r>
                      <a:endParaRPr sz="900" dirty="0">
                        <a:latin typeface="+mn-lt"/>
                        <a:ea typeface="Fira Sans"/>
                        <a:cs typeface="Calibri" panose="020F0502020204030204" pitchFamily="34" charset="0"/>
                        <a:sym typeface="Fira Sans"/>
                      </a:endParaRPr>
                    </a:p>
                    <a:p>
                      <a:pPr marL="0" lvl="0" indent="0" algn="l" rtl="0">
                        <a:spcBef>
                          <a:spcPts val="0"/>
                        </a:spcBef>
                        <a:spcAft>
                          <a:spcPts val="0"/>
                        </a:spcAft>
                        <a:buNone/>
                      </a:pPr>
                      <a:r>
                        <a:rPr lang="en" sz="900" dirty="0">
                          <a:latin typeface="+mn-lt"/>
                          <a:ea typeface="Fira Sans"/>
                          <a:cs typeface="Calibri" panose="020F0502020204030204" pitchFamily="34" charset="0"/>
                          <a:sym typeface="Fira Sans"/>
                        </a:rPr>
                        <a:t>Primary Messaging</a:t>
                      </a:r>
                      <a:endParaRPr sz="900" dirty="0">
                        <a:latin typeface="+mn-lt"/>
                        <a:ea typeface="Fira Sans"/>
                        <a:cs typeface="Calibri" panose="020F0502020204030204" pitchFamily="34" charset="0"/>
                        <a:sym typeface="Fira Sans"/>
                      </a:endParaRPr>
                    </a:p>
                    <a:p>
                      <a:pPr marL="0" lvl="0" indent="0" algn="l" rtl="0">
                        <a:spcBef>
                          <a:spcPts val="0"/>
                        </a:spcBef>
                        <a:spcAft>
                          <a:spcPts val="0"/>
                        </a:spcAft>
                        <a:buNone/>
                      </a:pPr>
                      <a:r>
                        <a:rPr lang="en" sz="900" dirty="0">
                          <a:latin typeface="+mn-lt"/>
                          <a:ea typeface="Fira Sans"/>
                          <a:cs typeface="Calibri" panose="020F0502020204030204" pitchFamily="34" charset="0"/>
                          <a:sym typeface="Fira Sans"/>
                        </a:rPr>
                        <a:t>Message Pillars</a:t>
                      </a:r>
                      <a:endParaRPr sz="900" dirty="0">
                        <a:latin typeface="+mn-lt"/>
                        <a:ea typeface="Fira Sans"/>
                        <a:cs typeface="Calibri" panose="020F0502020204030204" pitchFamily="34" charset="0"/>
                        <a:sym typeface="Fira Sans"/>
                      </a:endParaRPr>
                    </a:p>
                  </a:txBody>
                  <a:tcPr marL="108000" marR="28575" marT="19050" marB="19050" anchor="ctr">
                    <a:lnL w="9525" cap="flat" cmpd="sng">
                      <a:noFill/>
                      <a:prstDash val="solid"/>
                      <a:round/>
                      <a:headEnd type="none" w="sm" len="sm"/>
                      <a:tailEnd type="none" w="sm" len="sm"/>
                    </a:lnL>
                    <a:lnR w="9525" cap="flat" cmpd="sng">
                      <a:noFill/>
                      <a:prstDash val="solid"/>
                      <a:round/>
                      <a:headEnd type="none" w="sm" len="sm"/>
                      <a:tailEnd type="none" w="sm" len="sm"/>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0" indent="0" algn="ctr" rtl="0">
                        <a:spcBef>
                          <a:spcPts val="0"/>
                        </a:spcBef>
                        <a:spcAft>
                          <a:spcPts val="0"/>
                        </a:spcAft>
                        <a:buNone/>
                      </a:pPr>
                      <a:r>
                        <a:rPr lang="en-US" sz="1000" b="1" dirty="0">
                          <a:latin typeface="+mn-lt"/>
                          <a:ea typeface="Fira Sans"/>
                          <a:cs typeface="Calibri" panose="020F0502020204030204" pitchFamily="34" charset="0"/>
                          <a:sym typeface="Fira Sans"/>
                        </a:rPr>
                        <a:t>I</a:t>
                      </a:r>
                      <a:endParaRPr sz="1000" b="1" dirty="0">
                        <a:latin typeface="+mn-lt"/>
                        <a:ea typeface="Fira Sans"/>
                        <a:cs typeface="Calibri" panose="020F0502020204030204" pitchFamily="34" charset="0"/>
                        <a:sym typeface="Fira Sans"/>
                      </a:endParaRPr>
                    </a:p>
                  </a:txBody>
                  <a:tcPr marL="28575" marR="28575" marT="19050" marB="19050" anchor="ctr">
                    <a:lnL w="9525" cap="flat" cmpd="sng">
                      <a:noFill/>
                      <a:prstDash val="solid"/>
                      <a:round/>
                      <a:headEnd type="none" w="sm" len="sm"/>
                      <a:tailEnd type="none" w="sm" len="sm"/>
                    </a:lnL>
                    <a:lnR w="9525" cap="flat" cmpd="sng" algn="ctr">
                      <a:noFill/>
                      <a:prstDash val="solid"/>
                      <a:round/>
                      <a:headEnd type="none" w="sm" len="sm"/>
                      <a:tailEnd type="none" w="sm" len="sm"/>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lvl="0" indent="0" algn="ctr" rtl="0">
                        <a:spcBef>
                          <a:spcPts val="0"/>
                        </a:spcBef>
                        <a:spcAft>
                          <a:spcPts val="0"/>
                        </a:spcAft>
                        <a:buNone/>
                      </a:pPr>
                      <a:r>
                        <a:rPr lang="en" sz="1000" b="1" dirty="0">
                          <a:latin typeface="+mn-lt"/>
                          <a:ea typeface="Fira Sans"/>
                          <a:cs typeface="Calibri" panose="020F0502020204030204" pitchFamily="34" charset="0"/>
                          <a:sym typeface="Fira Sans"/>
                        </a:rPr>
                        <a:t>S</a:t>
                      </a:r>
                      <a:endParaRPr sz="1000" b="1" dirty="0">
                        <a:latin typeface="+mn-lt"/>
                        <a:ea typeface="Fira Sans"/>
                        <a:cs typeface="Calibri" panose="020F0502020204030204" pitchFamily="34" charset="0"/>
                        <a:sym typeface="Fira Sans"/>
                      </a:endParaRPr>
                    </a:p>
                  </a:txBody>
                  <a:tcPr marL="28575" marR="28575" marT="19050" marB="19050" anchor="ctr">
                    <a:lnL w="9525" cap="flat" cmpd="sng">
                      <a:noFill/>
                      <a:prstDash val="solid"/>
                      <a:round/>
                      <a:headEnd type="none" w="sm" len="sm"/>
                      <a:tailEnd type="none" w="sm" len="sm"/>
                    </a:lnL>
                    <a:lnR w="9525" cap="flat" cmpd="sng">
                      <a:noFill/>
                      <a:prstDash val="solid"/>
                      <a:round/>
                      <a:headEnd type="none" w="sm" len="sm"/>
                      <a:tailEnd type="none" w="sm" len="sm"/>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lvl="0" indent="0" algn="ctr" rtl="0">
                        <a:spcBef>
                          <a:spcPts val="0"/>
                        </a:spcBef>
                        <a:spcAft>
                          <a:spcPts val="0"/>
                        </a:spcAft>
                        <a:buNone/>
                      </a:pPr>
                      <a:r>
                        <a:rPr lang="en-US" sz="1000" b="1" dirty="0">
                          <a:latin typeface="+mn-lt"/>
                          <a:ea typeface="Fira Sans"/>
                          <a:cs typeface="Calibri" panose="020F0502020204030204" pitchFamily="34" charset="0"/>
                          <a:sym typeface="Fira Sans"/>
                        </a:rPr>
                        <a:t>C</a:t>
                      </a:r>
                      <a:endParaRPr sz="1000" b="1" dirty="0">
                        <a:latin typeface="+mn-lt"/>
                        <a:ea typeface="Fira Sans"/>
                        <a:cs typeface="Calibri" panose="020F0502020204030204" pitchFamily="34" charset="0"/>
                        <a:sym typeface="Fira Sans"/>
                      </a:endParaRPr>
                    </a:p>
                  </a:txBody>
                  <a:tcPr marL="28575" marR="28575" marT="19050" marB="19050" anchor="ctr">
                    <a:lnL w="9525" cap="flat" cmpd="sng">
                      <a:noFill/>
                      <a:prstDash val="solid"/>
                      <a:round/>
                      <a:headEnd type="none" w="sm" len="sm"/>
                      <a:tailEnd type="none" w="sm" len="sm"/>
                    </a:lnL>
                    <a:lnR w="9525" cap="flat" cmpd="sng">
                      <a:noFill/>
                      <a:prstDash val="solid"/>
                      <a:round/>
                      <a:headEnd type="none" w="sm" len="sm"/>
                      <a:tailEnd type="none" w="sm" len="sm"/>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lvl="0" indent="0" algn="ctr" rtl="0">
                        <a:spcBef>
                          <a:spcPts val="0"/>
                        </a:spcBef>
                        <a:spcAft>
                          <a:spcPts val="0"/>
                        </a:spcAft>
                        <a:buNone/>
                      </a:pPr>
                      <a:r>
                        <a:rPr lang="en-US" sz="1000" b="1" dirty="0">
                          <a:latin typeface="+mn-lt"/>
                          <a:ea typeface="Fira Sans"/>
                          <a:cs typeface="Calibri" panose="020F0502020204030204" pitchFamily="34" charset="0"/>
                          <a:sym typeface="Fira Sans"/>
                        </a:rPr>
                        <a:t>AS</a:t>
                      </a:r>
                      <a:endParaRPr sz="1000" b="1" dirty="0">
                        <a:latin typeface="+mn-lt"/>
                        <a:ea typeface="Fira Sans"/>
                        <a:cs typeface="Calibri" panose="020F0502020204030204" pitchFamily="34" charset="0"/>
                        <a:sym typeface="Fira Sans"/>
                      </a:endParaRPr>
                    </a:p>
                  </a:txBody>
                  <a:tcPr marL="28575" marR="28575" marT="19050" marB="19050" anchor="ctr">
                    <a:lnL w="9525" cap="flat" cmpd="sng" algn="ctr">
                      <a:noFill/>
                      <a:prstDash val="solid"/>
                      <a:round/>
                      <a:headEnd type="none" w="sm" len="sm"/>
                      <a:tailEnd type="none" w="sm" len="sm"/>
                    </a:lnL>
                    <a:lnR w="9525" cap="flat" cmpd="sng" algn="ctr">
                      <a:noFill/>
                      <a:prstDash val="solid"/>
                      <a:round/>
                      <a:headEnd type="none" w="sm" len="sm"/>
                      <a:tailEnd type="none" w="sm" len="sm"/>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lvl="0" indent="0" algn="ctr" rtl="0">
                        <a:spcBef>
                          <a:spcPts val="0"/>
                        </a:spcBef>
                        <a:spcAft>
                          <a:spcPts val="0"/>
                        </a:spcAft>
                        <a:buNone/>
                      </a:pPr>
                      <a:r>
                        <a:rPr lang="en-US" sz="1000" b="1" dirty="0">
                          <a:latin typeface="+mn-lt"/>
                          <a:ea typeface="Fira Sans"/>
                          <a:cs typeface="Calibri" panose="020F0502020204030204" pitchFamily="34" charset="0"/>
                          <a:sym typeface="Fira Sans"/>
                        </a:rPr>
                        <a:t>RA</a:t>
                      </a:r>
                      <a:endParaRPr sz="1000" b="1" dirty="0">
                        <a:latin typeface="+mn-lt"/>
                        <a:ea typeface="Fira Sans"/>
                        <a:cs typeface="Calibri" panose="020F0502020204030204" pitchFamily="34" charset="0"/>
                        <a:sym typeface="Fira Sans"/>
                      </a:endParaRPr>
                    </a:p>
                  </a:txBody>
                  <a:tcPr marL="28575" marR="28575" marT="19050" marB="19050" anchor="ctr">
                    <a:lnL w="9525" cap="flat" cmpd="sng" algn="ctr">
                      <a:noFill/>
                      <a:prstDash val="solid"/>
                      <a:round/>
                      <a:headEnd type="none" w="sm" len="sm"/>
                      <a:tailEnd type="none" w="sm" len="sm"/>
                    </a:lnL>
                    <a:lnR w="9525" cap="flat" cmpd="sng">
                      <a:noFill/>
                      <a:prstDash val="solid"/>
                      <a:round/>
                      <a:headEnd type="none" w="sm" len="sm"/>
                      <a:tailEnd type="none" w="sm" len="sm"/>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vMerge="1">
                  <a:txBody>
                    <a:bodyPr/>
                    <a:lstStyle/>
                    <a:p>
                      <a:endParaRPr lang="en-US"/>
                    </a:p>
                  </a:txBody>
                  <a:tcPr/>
                </a:tc>
                <a:extLst>
                  <a:ext uri="{0D108BD9-81ED-4DB2-BD59-A6C34878D82A}">
                    <a16:rowId xmlns:a16="http://schemas.microsoft.com/office/drawing/2014/main" val="10003"/>
                  </a:ext>
                </a:extLst>
              </a:tr>
              <a:tr h="502763">
                <a:tc>
                  <a:txBody>
                    <a:bodyPr/>
                    <a:lstStyle/>
                    <a:p>
                      <a:pPr marL="0" lvl="0" indent="0" algn="l" rtl="0">
                        <a:lnSpc>
                          <a:spcPct val="115000"/>
                        </a:lnSpc>
                        <a:spcBef>
                          <a:spcPts val="0"/>
                        </a:spcBef>
                        <a:spcAft>
                          <a:spcPts val="0"/>
                        </a:spcAft>
                        <a:buNone/>
                      </a:pPr>
                      <a:r>
                        <a:rPr lang="en" sz="900" b="1" dirty="0">
                          <a:latin typeface="+mn-lt"/>
                          <a:ea typeface="Fira Sans"/>
                          <a:cs typeface="Calibri" panose="020F0502020204030204" pitchFamily="34" charset="0"/>
                          <a:sym typeface="Fira Sans"/>
                        </a:rPr>
                        <a:t>Content Development</a:t>
                      </a:r>
                      <a:endParaRPr sz="900" b="1" dirty="0">
                        <a:latin typeface="+mn-lt"/>
                        <a:ea typeface="Fira Sans"/>
                        <a:cs typeface="Calibri" panose="020F0502020204030204" pitchFamily="34" charset="0"/>
                        <a:sym typeface="Fira Sans"/>
                      </a:endParaRPr>
                    </a:p>
                  </a:txBody>
                  <a:tcPr marL="108000" marR="28575" marT="19050" marB="19050" anchor="ctr">
                    <a:lnL w="9525" cap="flat" cmpd="sng">
                      <a:noFill/>
                      <a:prstDash val="solid"/>
                      <a:round/>
                      <a:headEnd type="none" w="sm" len="sm"/>
                      <a:tailEnd type="none" w="sm" len="sm"/>
                    </a:lnL>
                    <a:lnR w="9525" cap="flat" cmpd="sng">
                      <a:noFill/>
                      <a:prstDash val="solid"/>
                      <a:round/>
                      <a:headEnd type="none" w="sm" len="sm"/>
                      <a:tailEnd type="none" w="sm" len="sm"/>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0" indent="0" algn="l" rtl="0">
                        <a:lnSpc>
                          <a:spcPct val="115000"/>
                        </a:lnSpc>
                        <a:spcBef>
                          <a:spcPts val="0"/>
                        </a:spcBef>
                        <a:spcAft>
                          <a:spcPts val="0"/>
                        </a:spcAft>
                        <a:buNone/>
                      </a:pPr>
                      <a:r>
                        <a:rPr lang="en" sz="900" dirty="0">
                          <a:latin typeface="+mn-lt"/>
                          <a:ea typeface="Fira Sans"/>
                          <a:cs typeface="Calibri" panose="020F0502020204030204" pitchFamily="34" charset="0"/>
                          <a:sym typeface="Fira Sans"/>
                        </a:rPr>
                        <a:t>Define the content and collateral to be deployed as an incentive for action - in alignment with each stage of the buyer’s journey.</a:t>
                      </a:r>
                      <a:endParaRPr sz="900" dirty="0">
                        <a:latin typeface="+mn-lt"/>
                        <a:ea typeface="Fira Sans"/>
                        <a:cs typeface="Calibri" panose="020F0502020204030204" pitchFamily="34" charset="0"/>
                        <a:sym typeface="Fira Sans"/>
                      </a:endParaRPr>
                    </a:p>
                  </a:txBody>
                  <a:tcPr marL="108000" marR="28575" marT="19050" marB="19050" anchor="ctr">
                    <a:lnL w="9525" cap="flat" cmpd="sng">
                      <a:noFill/>
                      <a:prstDash val="solid"/>
                      <a:round/>
                      <a:headEnd type="none" w="sm" len="sm"/>
                      <a:tailEnd type="none" w="sm" len="sm"/>
                    </a:lnL>
                    <a:lnR w="9525" cap="flat" cmpd="sng">
                      <a:noFill/>
                      <a:prstDash val="solid"/>
                      <a:round/>
                      <a:headEnd type="none" w="sm" len="sm"/>
                      <a:tailEnd type="none" w="sm" len="sm"/>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0" indent="0" algn="l" rtl="0">
                        <a:spcBef>
                          <a:spcPts val="0"/>
                        </a:spcBef>
                        <a:spcAft>
                          <a:spcPts val="0"/>
                        </a:spcAft>
                        <a:buNone/>
                      </a:pPr>
                      <a:r>
                        <a:rPr lang="en" sz="900" dirty="0">
                          <a:latin typeface="+mn-lt"/>
                          <a:ea typeface="Fira Sans"/>
                          <a:cs typeface="Calibri" panose="020F0502020204030204" pitchFamily="34" charset="0"/>
                          <a:sym typeface="Fira Sans"/>
                        </a:rPr>
                        <a:t>Research Reports</a:t>
                      </a:r>
                      <a:endParaRPr sz="900" dirty="0">
                        <a:latin typeface="+mn-lt"/>
                        <a:ea typeface="Fira Sans"/>
                        <a:cs typeface="Calibri" panose="020F0502020204030204" pitchFamily="34" charset="0"/>
                        <a:sym typeface="Fira Sans"/>
                      </a:endParaRPr>
                    </a:p>
                    <a:p>
                      <a:pPr marL="0" lvl="0" indent="0" algn="l" rtl="0">
                        <a:spcBef>
                          <a:spcPts val="0"/>
                        </a:spcBef>
                        <a:spcAft>
                          <a:spcPts val="0"/>
                        </a:spcAft>
                        <a:buNone/>
                      </a:pPr>
                      <a:r>
                        <a:rPr lang="en" sz="900" dirty="0">
                          <a:latin typeface="+mn-lt"/>
                          <a:ea typeface="Fira Sans"/>
                          <a:cs typeface="Calibri" panose="020F0502020204030204" pitchFamily="34" charset="0"/>
                          <a:sym typeface="Fira Sans"/>
                        </a:rPr>
                        <a:t>eBook/Whitepaper</a:t>
                      </a:r>
                      <a:endParaRPr sz="900" dirty="0">
                        <a:latin typeface="+mn-lt"/>
                        <a:ea typeface="Fira Sans"/>
                        <a:cs typeface="Calibri" panose="020F0502020204030204" pitchFamily="34" charset="0"/>
                        <a:sym typeface="Fira Sans"/>
                      </a:endParaRPr>
                    </a:p>
                    <a:p>
                      <a:pPr marL="0" lvl="0" indent="0" algn="l" rtl="0">
                        <a:spcBef>
                          <a:spcPts val="0"/>
                        </a:spcBef>
                        <a:spcAft>
                          <a:spcPts val="0"/>
                        </a:spcAft>
                        <a:buNone/>
                      </a:pPr>
                      <a:r>
                        <a:rPr lang="en" sz="900" dirty="0">
                          <a:latin typeface="+mn-lt"/>
                          <a:ea typeface="Fira Sans"/>
                          <a:cs typeface="Calibri" panose="020F0502020204030204" pitchFamily="34" charset="0"/>
                          <a:sym typeface="Fira Sans"/>
                        </a:rPr>
                        <a:t>Case Studies</a:t>
                      </a:r>
                      <a:endParaRPr sz="900" dirty="0">
                        <a:latin typeface="+mn-lt"/>
                        <a:ea typeface="Fira Sans"/>
                        <a:cs typeface="Calibri" panose="020F0502020204030204" pitchFamily="34" charset="0"/>
                        <a:sym typeface="Fira Sans"/>
                      </a:endParaRPr>
                    </a:p>
                  </a:txBody>
                  <a:tcPr marL="108000" marR="28575" marT="19050" marB="19050" anchor="ctr">
                    <a:lnL w="9525" cap="flat" cmpd="sng">
                      <a:noFill/>
                      <a:prstDash val="solid"/>
                      <a:round/>
                      <a:headEnd type="none" w="sm" len="sm"/>
                      <a:tailEnd type="none" w="sm" len="sm"/>
                    </a:lnL>
                    <a:lnR w="9525" cap="flat" cmpd="sng">
                      <a:noFill/>
                      <a:prstDash val="solid"/>
                      <a:round/>
                      <a:headEnd type="none" w="sm" len="sm"/>
                      <a:tailEnd type="none" w="sm" len="sm"/>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0" indent="0" algn="ctr" rtl="0">
                        <a:spcBef>
                          <a:spcPts val="0"/>
                        </a:spcBef>
                        <a:spcAft>
                          <a:spcPts val="0"/>
                        </a:spcAft>
                        <a:buNone/>
                      </a:pPr>
                      <a:r>
                        <a:rPr lang="en-US" sz="1000" b="1" dirty="0">
                          <a:latin typeface="+mn-lt"/>
                          <a:ea typeface="Fira Sans"/>
                          <a:cs typeface="Calibri" panose="020F0502020204030204" pitchFamily="34" charset="0"/>
                          <a:sym typeface="Fira Sans"/>
                        </a:rPr>
                        <a:t>I</a:t>
                      </a:r>
                      <a:endParaRPr sz="1000" b="1" dirty="0">
                        <a:latin typeface="+mn-lt"/>
                        <a:ea typeface="Fira Sans"/>
                        <a:cs typeface="Calibri" panose="020F0502020204030204" pitchFamily="34" charset="0"/>
                        <a:sym typeface="Fira Sans"/>
                      </a:endParaRPr>
                    </a:p>
                  </a:txBody>
                  <a:tcPr marL="28575" marR="28575" marT="19050" marB="19050" anchor="ctr">
                    <a:lnL w="9525" cap="flat" cmpd="sng">
                      <a:noFill/>
                      <a:prstDash val="solid"/>
                      <a:round/>
                      <a:headEnd type="none" w="sm" len="sm"/>
                      <a:tailEnd type="none" w="sm" len="sm"/>
                    </a:lnL>
                    <a:lnR w="9525" cap="flat" cmpd="sng" algn="ctr">
                      <a:noFill/>
                      <a:prstDash val="solid"/>
                      <a:round/>
                      <a:headEnd type="none" w="sm" len="sm"/>
                      <a:tailEnd type="none" w="sm" len="sm"/>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lvl="0" indent="0" algn="ctr" rtl="0">
                        <a:spcBef>
                          <a:spcPts val="0"/>
                        </a:spcBef>
                        <a:spcAft>
                          <a:spcPts val="0"/>
                        </a:spcAft>
                        <a:buNone/>
                      </a:pPr>
                      <a:r>
                        <a:rPr lang="en-US" sz="1000" b="1" dirty="0">
                          <a:latin typeface="+mn-lt"/>
                          <a:ea typeface="Fira Sans"/>
                          <a:cs typeface="Calibri" panose="020F0502020204030204" pitchFamily="34" charset="0"/>
                          <a:sym typeface="Fira Sans"/>
                        </a:rPr>
                        <a:t>C</a:t>
                      </a:r>
                      <a:r>
                        <a:rPr lang="en" sz="1000" b="1" dirty="0">
                          <a:latin typeface="+mn-lt"/>
                          <a:ea typeface="Fira Sans"/>
                          <a:cs typeface="Calibri" panose="020F0502020204030204" pitchFamily="34" charset="0"/>
                          <a:sym typeface="Fira Sans"/>
                        </a:rPr>
                        <a:t>I</a:t>
                      </a:r>
                      <a:endParaRPr sz="1000" b="1" dirty="0">
                        <a:latin typeface="+mn-lt"/>
                        <a:ea typeface="Fira Sans"/>
                        <a:cs typeface="Calibri" panose="020F0502020204030204" pitchFamily="34" charset="0"/>
                        <a:sym typeface="Fira Sans"/>
                      </a:endParaRPr>
                    </a:p>
                  </a:txBody>
                  <a:tcPr marL="28575" marR="28575" marT="19050" marB="19050" anchor="ctr">
                    <a:lnL w="9525" cap="flat" cmpd="sng">
                      <a:noFill/>
                      <a:prstDash val="solid"/>
                      <a:round/>
                      <a:headEnd type="none" w="sm" len="sm"/>
                      <a:tailEnd type="none" w="sm" len="sm"/>
                    </a:lnL>
                    <a:lnR w="9525" cap="flat" cmpd="sng">
                      <a:noFill/>
                      <a:prstDash val="solid"/>
                      <a:round/>
                      <a:headEnd type="none" w="sm" len="sm"/>
                      <a:tailEnd type="none" w="sm" len="sm"/>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lvl="0" indent="0" algn="ctr" rtl="0">
                        <a:spcBef>
                          <a:spcPts val="0"/>
                        </a:spcBef>
                        <a:spcAft>
                          <a:spcPts val="0"/>
                        </a:spcAft>
                        <a:buNone/>
                      </a:pPr>
                      <a:r>
                        <a:rPr lang="en-US" sz="1000" b="1" dirty="0">
                          <a:latin typeface="+mn-lt"/>
                          <a:ea typeface="Fira Sans"/>
                          <a:cs typeface="Calibri" panose="020F0502020204030204" pitchFamily="34" charset="0"/>
                          <a:sym typeface="Fira Sans"/>
                        </a:rPr>
                        <a:t>CS</a:t>
                      </a:r>
                      <a:endParaRPr sz="1000" b="1" dirty="0">
                        <a:latin typeface="+mn-lt"/>
                        <a:ea typeface="Fira Sans"/>
                        <a:cs typeface="Calibri" panose="020F0502020204030204" pitchFamily="34" charset="0"/>
                        <a:sym typeface="Fira Sans"/>
                      </a:endParaRPr>
                    </a:p>
                  </a:txBody>
                  <a:tcPr marL="28575" marR="28575" marT="19050" marB="19050" anchor="ctr">
                    <a:lnL w="9525" cap="flat" cmpd="sng">
                      <a:noFill/>
                      <a:prstDash val="solid"/>
                      <a:round/>
                      <a:headEnd type="none" w="sm" len="sm"/>
                      <a:tailEnd type="none" w="sm" len="sm"/>
                    </a:lnL>
                    <a:lnR w="9525" cap="flat" cmpd="sng">
                      <a:noFill/>
                      <a:prstDash val="solid"/>
                      <a:round/>
                      <a:headEnd type="none" w="sm" len="sm"/>
                      <a:tailEnd type="none" w="sm" len="sm"/>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lvl="0" indent="0" algn="ctr" rtl="0">
                        <a:spcBef>
                          <a:spcPts val="0"/>
                        </a:spcBef>
                        <a:spcAft>
                          <a:spcPts val="0"/>
                        </a:spcAft>
                        <a:buNone/>
                      </a:pPr>
                      <a:r>
                        <a:rPr lang="en-US" sz="1000" b="1" dirty="0">
                          <a:latin typeface="+mn-lt"/>
                          <a:ea typeface="Fira Sans"/>
                          <a:cs typeface="Calibri" panose="020F0502020204030204" pitchFamily="34" charset="0"/>
                          <a:sym typeface="Fira Sans"/>
                        </a:rPr>
                        <a:t>A</a:t>
                      </a:r>
                      <a:endParaRPr sz="1000" b="1" dirty="0">
                        <a:latin typeface="+mn-lt"/>
                        <a:ea typeface="Fira Sans"/>
                        <a:cs typeface="Calibri" panose="020F0502020204030204" pitchFamily="34" charset="0"/>
                        <a:sym typeface="Fira Sans"/>
                      </a:endParaRPr>
                    </a:p>
                  </a:txBody>
                  <a:tcPr marL="28575" marR="28575" marT="19050" marB="19050" anchor="ctr">
                    <a:lnL w="9525" cap="flat" cmpd="sng" algn="ctr">
                      <a:noFill/>
                      <a:prstDash val="solid"/>
                      <a:round/>
                      <a:headEnd type="none" w="sm" len="sm"/>
                      <a:tailEnd type="none" w="sm" len="sm"/>
                    </a:lnL>
                    <a:lnR w="9525" cap="flat" cmpd="sng" algn="ctr">
                      <a:noFill/>
                      <a:prstDash val="solid"/>
                      <a:round/>
                      <a:headEnd type="none" w="sm" len="sm"/>
                      <a:tailEnd type="none" w="sm" len="sm"/>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lvl="0" indent="0" algn="ctr" rtl="0">
                        <a:spcBef>
                          <a:spcPts val="0"/>
                        </a:spcBef>
                        <a:spcAft>
                          <a:spcPts val="0"/>
                        </a:spcAft>
                        <a:buNone/>
                      </a:pPr>
                      <a:r>
                        <a:rPr lang="en-US" sz="1000" b="1" dirty="0">
                          <a:latin typeface="+mn-lt"/>
                          <a:ea typeface="Fira Sans"/>
                          <a:cs typeface="Calibri" panose="020F0502020204030204" pitchFamily="34" charset="0"/>
                          <a:sym typeface="Fira Sans"/>
                        </a:rPr>
                        <a:t>RA</a:t>
                      </a:r>
                      <a:endParaRPr sz="1000" b="1" dirty="0">
                        <a:latin typeface="+mn-lt"/>
                        <a:ea typeface="Fira Sans"/>
                        <a:cs typeface="Calibri" panose="020F0502020204030204" pitchFamily="34" charset="0"/>
                        <a:sym typeface="Fira Sans"/>
                      </a:endParaRPr>
                    </a:p>
                  </a:txBody>
                  <a:tcPr marL="28575" marR="28575" marT="19050" marB="19050" anchor="ctr">
                    <a:lnL w="9525" cap="flat" cmpd="sng" algn="ctr">
                      <a:noFill/>
                      <a:prstDash val="solid"/>
                      <a:round/>
                      <a:headEnd type="none" w="sm" len="sm"/>
                      <a:tailEnd type="none" w="sm" len="sm"/>
                    </a:lnL>
                    <a:lnR w="9525" cap="flat" cmpd="sng">
                      <a:noFill/>
                      <a:prstDash val="solid"/>
                      <a:round/>
                      <a:headEnd type="none" w="sm" len="sm"/>
                      <a:tailEnd type="none" w="sm" len="sm"/>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vMerge="1">
                  <a:txBody>
                    <a:bodyPr/>
                    <a:lstStyle/>
                    <a:p>
                      <a:endParaRPr lang="en-US"/>
                    </a:p>
                  </a:txBody>
                  <a:tcPr/>
                </a:tc>
                <a:extLst>
                  <a:ext uri="{0D108BD9-81ED-4DB2-BD59-A6C34878D82A}">
                    <a16:rowId xmlns:a16="http://schemas.microsoft.com/office/drawing/2014/main" val="10004"/>
                  </a:ext>
                </a:extLst>
              </a:tr>
              <a:tr h="502763">
                <a:tc>
                  <a:txBody>
                    <a:bodyPr/>
                    <a:lstStyle/>
                    <a:p>
                      <a:pPr marL="0" lvl="0" indent="0" algn="l" rtl="0">
                        <a:lnSpc>
                          <a:spcPct val="115000"/>
                        </a:lnSpc>
                        <a:spcBef>
                          <a:spcPts val="0"/>
                        </a:spcBef>
                        <a:spcAft>
                          <a:spcPts val="0"/>
                        </a:spcAft>
                        <a:buNone/>
                      </a:pPr>
                      <a:r>
                        <a:rPr lang="en" sz="900" b="1" dirty="0">
                          <a:latin typeface="+mn-lt"/>
                          <a:ea typeface="Fira Sans"/>
                          <a:cs typeface="Calibri" panose="020F0502020204030204" pitchFamily="34" charset="0"/>
                          <a:sym typeface="Fira Sans"/>
                        </a:rPr>
                        <a:t>Campaign Strategy</a:t>
                      </a:r>
                      <a:endParaRPr sz="900" b="1" dirty="0">
                        <a:latin typeface="+mn-lt"/>
                        <a:ea typeface="Fira Sans"/>
                        <a:cs typeface="Calibri" panose="020F0502020204030204" pitchFamily="34" charset="0"/>
                        <a:sym typeface="Fira Sans"/>
                      </a:endParaRPr>
                    </a:p>
                  </a:txBody>
                  <a:tcPr marL="108000" marR="28575" marT="19050" marB="19050" anchor="ctr">
                    <a:lnL w="9525" cap="flat" cmpd="sng">
                      <a:noFill/>
                      <a:prstDash val="solid"/>
                      <a:round/>
                      <a:headEnd type="none" w="sm" len="sm"/>
                      <a:tailEnd type="none" w="sm" len="sm"/>
                    </a:lnL>
                    <a:lnR w="9525" cap="flat" cmpd="sng">
                      <a:noFill/>
                      <a:prstDash val="solid"/>
                      <a:round/>
                      <a:headEnd type="none" w="sm" len="sm"/>
                      <a:tailEnd type="none" w="sm" len="sm"/>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0" indent="0" algn="l" rtl="0">
                        <a:lnSpc>
                          <a:spcPct val="115000"/>
                        </a:lnSpc>
                        <a:spcBef>
                          <a:spcPts val="0"/>
                        </a:spcBef>
                        <a:spcAft>
                          <a:spcPts val="0"/>
                        </a:spcAft>
                        <a:buNone/>
                      </a:pPr>
                      <a:r>
                        <a:rPr lang="en" sz="900" dirty="0">
                          <a:latin typeface="+mn-lt"/>
                          <a:ea typeface="Fira Sans"/>
                          <a:cs typeface="Calibri" panose="020F0502020204030204" pitchFamily="34" charset="0"/>
                          <a:sym typeface="Fira Sans"/>
                        </a:rPr>
                        <a:t>Define the demand creation vehicle(s) to be leveraged, and the sequencing / delivery cadence.</a:t>
                      </a:r>
                      <a:endParaRPr sz="900" dirty="0">
                        <a:latin typeface="+mn-lt"/>
                        <a:ea typeface="Fira Sans"/>
                        <a:cs typeface="Calibri" panose="020F0502020204030204" pitchFamily="34" charset="0"/>
                        <a:sym typeface="Fira Sans"/>
                      </a:endParaRPr>
                    </a:p>
                  </a:txBody>
                  <a:tcPr marL="108000" marR="28575" marT="19050" marB="19050" anchor="ctr">
                    <a:lnL w="9525" cap="flat" cmpd="sng">
                      <a:noFill/>
                      <a:prstDash val="solid"/>
                      <a:round/>
                      <a:headEnd type="none" w="sm" len="sm"/>
                      <a:tailEnd type="none" w="sm" len="sm"/>
                    </a:lnL>
                    <a:lnR w="9525" cap="flat" cmpd="sng">
                      <a:noFill/>
                      <a:prstDash val="solid"/>
                      <a:round/>
                      <a:headEnd type="none" w="sm" len="sm"/>
                      <a:tailEnd type="none" w="sm" len="sm"/>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0" indent="0" algn="l" rtl="0">
                        <a:spcBef>
                          <a:spcPts val="0"/>
                        </a:spcBef>
                        <a:spcAft>
                          <a:spcPts val="0"/>
                        </a:spcAft>
                        <a:buNone/>
                      </a:pPr>
                      <a:r>
                        <a:rPr lang="en" sz="900">
                          <a:latin typeface="+mn-lt"/>
                          <a:ea typeface="Fira Sans"/>
                          <a:cs typeface="Calibri" panose="020F0502020204030204" pitchFamily="34" charset="0"/>
                          <a:sym typeface="Fira Sans"/>
                        </a:rPr>
                        <a:t>Themes &amp; Pillars</a:t>
                      </a:r>
                      <a:endParaRPr sz="900">
                        <a:latin typeface="+mn-lt"/>
                        <a:ea typeface="Fira Sans"/>
                        <a:cs typeface="Calibri" panose="020F0502020204030204" pitchFamily="34" charset="0"/>
                        <a:sym typeface="Fira Sans"/>
                      </a:endParaRPr>
                    </a:p>
                    <a:p>
                      <a:pPr marL="0" lvl="0" indent="0" algn="l" rtl="0">
                        <a:spcBef>
                          <a:spcPts val="0"/>
                        </a:spcBef>
                        <a:spcAft>
                          <a:spcPts val="0"/>
                        </a:spcAft>
                        <a:buNone/>
                      </a:pPr>
                      <a:r>
                        <a:rPr lang="en" sz="900">
                          <a:latin typeface="+mn-lt"/>
                          <a:ea typeface="Fira Sans"/>
                          <a:cs typeface="Calibri" panose="020F0502020204030204" pitchFamily="34" charset="0"/>
                          <a:sym typeface="Fira Sans"/>
                        </a:rPr>
                        <a:t>Campaign Calendars</a:t>
                      </a:r>
                      <a:endParaRPr sz="900">
                        <a:latin typeface="+mn-lt"/>
                        <a:ea typeface="Fira Sans"/>
                        <a:cs typeface="Calibri" panose="020F0502020204030204" pitchFamily="34" charset="0"/>
                        <a:sym typeface="Fira Sans"/>
                      </a:endParaRPr>
                    </a:p>
                    <a:p>
                      <a:pPr marL="0" lvl="0" indent="0" algn="l" rtl="0">
                        <a:spcBef>
                          <a:spcPts val="0"/>
                        </a:spcBef>
                        <a:spcAft>
                          <a:spcPts val="0"/>
                        </a:spcAft>
                        <a:buNone/>
                      </a:pPr>
                      <a:r>
                        <a:rPr lang="en" sz="900">
                          <a:latin typeface="+mn-lt"/>
                          <a:ea typeface="Fira Sans"/>
                          <a:cs typeface="Calibri" panose="020F0502020204030204" pitchFamily="34" charset="0"/>
                          <a:sym typeface="Fira Sans"/>
                        </a:rPr>
                        <a:t>Tactic/Channel</a:t>
                      </a:r>
                      <a:endParaRPr sz="900">
                        <a:latin typeface="+mn-lt"/>
                        <a:ea typeface="Fira Sans"/>
                        <a:cs typeface="Calibri" panose="020F0502020204030204" pitchFamily="34" charset="0"/>
                        <a:sym typeface="Fira Sans"/>
                      </a:endParaRPr>
                    </a:p>
                  </a:txBody>
                  <a:tcPr marL="108000" marR="28575" marT="19050" marB="19050" anchor="ctr">
                    <a:lnL w="9525" cap="flat" cmpd="sng">
                      <a:noFill/>
                      <a:prstDash val="solid"/>
                      <a:round/>
                      <a:headEnd type="none" w="sm" len="sm"/>
                      <a:tailEnd type="none" w="sm" len="sm"/>
                    </a:lnL>
                    <a:lnR w="9525" cap="flat" cmpd="sng">
                      <a:noFill/>
                      <a:prstDash val="solid"/>
                      <a:round/>
                      <a:headEnd type="none" w="sm" len="sm"/>
                      <a:tailEnd type="none" w="sm" len="sm"/>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0" indent="0" algn="ctr" rtl="0">
                        <a:spcBef>
                          <a:spcPts val="0"/>
                        </a:spcBef>
                        <a:spcAft>
                          <a:spcPts val="0"/>
                        </a:spcAft>
                        <a:buNone/>
                      </a:pPr>
                      <a:r>
                        <a:rPr lang="en-US" sz="1000" b="1" dirty="0">
                          <a:latin typeface="+mn-lt"/>
                          <a:ea typeface="Fira Sans"/>
                          <a:cs typeface="Calibri" panose="020F0502020204030204" pitchFamily="34" charset="0"/>
                          <a:sym typeface="Fira Sans"/>
                        </a:rPr>
                        <a:t>I</a:t>
                      </a:r>
                      <a:endParaRPr sz="1000" b="1" dirty="0">
                        <a:latin typeface="+mn-lt"/>
                        <a:ea typeface="Fira Sans"/>
                        <a:cs typeface="Calibri" panose="020F0502020204030204" pitchFamily="34" charset="0"/>
                        <a:sym typeface="Fira Sans"/>
                      </a:endParaRPr>
                    </a:p>
                  </a:txBody>
                  <a:tcPr marL="28575" marR="28575" marT="19050" marB="19050" anchor="ctr">
                    <a:lnL w="9525" cap="flat" cmpd="sng">
                      <a:noFill/>
                      <a:prstDash val="solid"/>
                      <a:round/>
                      <a:headEnd type="none" w="sm" len="sm"/>
                      <a:tailEnd type="none" w="sm" len="sm"/>
                    </a:lnL>
                    <a:lnR w="9525" cap="flat" cmpd="sng" algn="ctr">
                      <a:noFill/>
                      <a:prstDash val="solid"/>
                      <a:round/>
                      <a:headEnd type="none" w="sm" len="sm"/>
                      <a:tailEnd type="none" w="sm" len="sm"/>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lvl="0" indent="0" algn="ctr" rtl="0">
                        <a:spcBef>
                          <a:spcPts val="0"/>
                        </a:spcBef>
                        <a:spcAft>
                          <a:spcPts val="0"/>
                        </a:spcAft>
                        <a:buNone/>
                      </a:pPr>
                      <a:r>
                        <a:rPr lang="en" sz="1000" b="1" dirty="0">
                          <a:latin typeface="+mn-lt"/>
                          <a:ea typeface="Fira Sans"/>
                          <a:cs typeface="Calibri" panose="020F0502020204030204" pitchFamily="34" charset="0"/>
                          <a:sym typeface="Fira Sans"/>
                        </a:rPr>
                        <a:t>CS</a:t>
                      </a:r>
                      <a:endParaRPr sz="1000" b="1" dirty="0">
                        <a:latin typeface="+mn-lt"/>
                        <a:ea typeface="Fira Sans"/>
                        <a:cs typeface="Calibri" panose="020F0502020204030204" pitchFamily="34" charset="0"/>
                        <a:sym typeface="Fira Sans"/>
                      </a:endParaRPr>
                    </a:p>
                  </a:txBody>
                  <a:tcPr marL="28575" marR="28575" marT="19050" marB="19050" anchor="ctr">
                    <a:lnL w="9525" cap="flat" cmpd="sng">
                      <a:noFill/>
                      <a:prstDash val="solid"/>
                      <a:round/>
                      <a:headEnd type="none" w="sm" len="sm"/>
                      <a:tailEnd type="none" w="sm" len="sm"/>
                    </a:lnL>
                    <a:lnR w="9525" cap="flat" cmpd="sng">
                      <a:noFill/>
                      <a:prstDash val="solid"/>
                      <a:round/>
                      <a:headEnd type="none" w="sm" len="sm"/>
                      <a:tailEnd type="none" w="sm" len="sm"/>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lvl="0" indent="0" algn="ctr" rtl="0">
                        <a:spcBef>
                          <a:spcPts val="0"/>
                        </a:spcBef>
                        <a:spcAft>
                          <a:spcPts val="0"/>
                        </a:spcAft>
                        <a:buNone/>
                      </a:pPr>
                      <a:r>
                        <a:rPr lang="en-US" sz="1000" b="1" dirty="0">
                          <a:latin typeface="+mn-lt"/>
                          <a:ea typeface="Fira Sans"/>
                          <a:cs typeface="Calibri" panose="020F0502020204030204" pitchFamily="34" charset="0"/>
                          <a:sym typeface="Fira Sans"/>
                        </a:rPr>
                        <a:t>CS</a:t>
                      </a:r>
                      <a:endParaRPr sz="1000" b="1" dirty="0">
                        <a:latin typeface="+mn-lt"/>
                        <a:ea typeface="Fira Sans"/>
                        <a:cs typeface="Calibri" panose="020F0502020204030204" pitchFamily="34" charset="0"/>
                        <a:sym typeface="Fira Sans"/>
                      </a:endParaRPr>
                    </a:p>
                  </a:txBody>
                  <a:tcPr marL="28575" marR="28575" marT="19050" marB="19050" anchor="ctr">
                    <a:lnL w="9525" cap="flat" cmpd="sng">
                      <a:noFill/>
                      <a:prstDash val="solid"/>
                      <a:round/>
                      <a:headEnd type="none" w="sm" len="sm"/>
                      <a:tailEnd type="none" w="sm" len="sm"/>
                    </a:lnL>
                    <a:lnR w="9525" cap="flat" cmpd="sng">
                      <a:noFill/>
                      <a:prstDash val="solid"/>
                      <a:round/>
                      <a:headEnd type="none" w="sm" len="sm"/>
                      <a:tailEnd type="none" w="sm" len="sm"/>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lvl="0" indent="0" algn="ctr" rtl="0">
                        <a:spcBef>
                          <a:spcPts val="0"/>
                        </a:spcBef>
                        <a:spcAft>
                          <a:spcPts val="0"/>
                        </a:spcAft>
                        <a:buNone/>
                      </a:pPr>
                      <a:r>
                        <a:rPr lang="en-US" sz="1000" b="1" dirty="0">
                          <a:latin typeface="+mn-lt"/>
                          <a:ea typeface="Fira Sans"/>
                          <a:cs typeface="Calibri" panose="020F0502020204030204" pitchFamily="34" charset="0"/>
                          <a:sym typeface="Fira Sans"/>
                        </a:rPr>
                        <a:t>RA</a:t>
                      </a:r>
                      <a:endParaRPr sz="1000" b="1" dirty="0">
                        <a:latin typeface="+mn-lt"/>
                        <a:ea typeface="Fira Sans"/>
                        <a:cs typeface="Calibri" panose="020F0502020204030204" pitchFamily="34" charset="0"/>
                        <a:sym typeface="Fira Sans"/>
                      </a:endParaRPr>
                    </a:p>
                  </a:txBody>
                  <a:tcPr marL="28575" marR="28575" marT="19050" marB="19050" anchor="ctr">
                    <a:lnL w="9525" cap="flat" cmpd="sng" algn="ctr">
                      <a:noFill/>
                      <a:prstDash val="solid"/>
                      <a:round/>
                      <a:headEnd type="none" w="sm" len="sm"/>
                      <a:tailEnd type="none" w="sm" len="sm"/>
                    </a:lnL>
                    <a:lnR w="9525" cap="flat" cmpd="sng" algn="ctr">
                      <a:noFill/>
                      <a:prstDash val="solid"/>
                      <a:round/>
                      <a:headEnd type="none" w="sm" len="sm"/>
                      <a:tailEnd type="none" w="sm" len="sm"/>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lvl="0" indent="0" algn="ctr" rtl="0">
                        <a:spcBef>
                          <a:spcPts val="0"/>
                        </a:spcBef>
                        <a:spcAft>
                          <a:spcPts val="0"/>
                        </a:spcAft>
                        <a:buNone/>
                      </a:pPr>
                      <a:r>
                        <a:rPr lang="en-US" sz="1000" b="1" dirty="0">
                          <a:latin typeface="+mn-lt"/>
                          <a:ea typeface="Fira Sans"/>
                          <a:cs typeface="Calibri" panose="020F0502020204030204" pitchFamily="34" charset="0"/>
                          <a:sym typeface="Fira Sans"/>
                        </a:rPr>
                        <a:t>S</a:t>
                      </a:r>
                      <a:endParaRPr sz="1000" b="1" dirty="0">
                        <a:latin typeface="+mn-lt"/>
                        <a:ea typeface="Fira Sans"/>
                        <a:cs typeface="Calibri" panose="020F0502020204030204" pitchFamily="34" charset="0"/>
                        <a:sym typeface="Fira Sans"/>
                      </a:endParaRPr>
                    </a:p>
                  </a:txBody>
                  <a:tcPr marL="28575" marR="28575" marT="19050" marB="19050" anchor="ctr">
                    <a:lnL w="9525" cap="flat" cmpd="sng" algn="ctr">
                      <a:noFill/>
                      <a:prstDash val="solid"/>
                      <a:round/>
                      <a:headEnd type="none" w="sm" len="sm"/>
                      <a:tailEnd type="none" w="sm" len="sm"/>
                    </a:lnL>
                    <a:lnR w="9525" cap="flat" cmpd="sng">
                      <a:noFill/>
                      <a:prstDash val="solid"/>
                      <a:round/>
                      <a:headEnd type="none" w="sm" len="sm"/>
                      <a:tailEnd type="none" w="sm" len="sm"/>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vMerge="1">
                  <a:txBody>
                    <a:bodyPr/>
                    <a:lstStyle/>
                    <a:p>
                      <a:endParaRPr lang="en-US"/>
                    </a:p>
                  </a:txBody>
                  <a:tcPr/>
                </a:tc>
                <a:extLst>
                  <a:ext uri="{0D108BD9-81ED-4DB2-BD59-A6C34878D82A}">
                    <a16:rowId xmlns:a16="http://schemas.microsoft.com/office/drawing/2014/main" val="10005"/>
                  </a:ext>
                </a:extLst>
              </a:tr>
              <a:tr h="502763">
                <a:tc>
                  <a:txBody>
                    <a:bodyPr/>
                    <a:lstStyle/>
                    <a:p>
                      <a:pPr marL="0" lvl="0" indent="0" algn="l" rtl="0">
                        <a:lnSpc>
                          <a:spcPct val="115000"/>
                        </a:lnSpc>
                        <a:spcBef>
                          <a:spcPts val="0"/>
                        </a:spcBef>
                        <a:spcAft>
                          <a:spcPts val="0"/>
                        </a:spcAft>
                        <a:buNone/>
                      </a:pPr>
                      <a:r>
                        <a:rPr lang="en" sz="900" b="1" dirty="0">
                          <a:latin typeface="+mn-lt"/>
                          <a:ea typeface="Fira Sans"/>
                          <a:cs typeface="Calibri" panose="020F0502020204030204" pitchFamily="34" charset="0"/>
                          <a:sym typeface="Fira Sans"/>
                        </a:rPr>
                        <a:t>Campaign Execution</a:t>
                      </a:r>
                      <a:endParaRPr sz="900" b="1" dirty="0">
                        <a:latin typeface="+mn-lt"/>
                        <a:ea typeface="Fira Sans"/>
                        <a:cs typeface="Calibri" panose="020F0502020204030204" pitchFamily="34" charset="0"/>
                        <a:sym typeface="Fira Sans"/>
                      </a:endParaRPr>
                    </a:p>
                  </a:txBody>
                  <a:tcPr marL="108000" marR="28575" marT="19050" marB="19050" anchor="ctr">
                    <a:lnL w="9525" cap="flat" cmpd="sng">
                      <a:noFill/>
                      <a:prstDash val="solid"/>
                      <a:round/>
                      <a:headEnd type="none" w="sm" len="sm"/>
                      <a:tailEnd type="none" w="sm" len="sm"/>
                    </a:lnL>
                    <a:lnR w="9525" cap="flat" cmpd="sng">
                      <a:noFill/>
                      <a:prstDash val="solid"/>
                      <a:round/>
                      <a:headEnd type="none" w="sm" len="sm"/>
                      <a:tailEnd type="none" w="sm" len="sm"/>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0" indent="0" algn="l" rtl="0">
                        <a:lnSpc>
                          <a:spcPct val="115000"/>
                        </a:lnSpc>
                        <a:spcBef>
                          <a:spcPts val="0"/>
                        </a:spcBef>
                        <a:spcAft>
                          <a:spcPts val="0"/>
                        </a:spcAft>
                        <a:buNone/>
                      </a:pPr>
                      <a:r>
                        <a:rPr lang="en" sz="900" dirty="0">
                          <a:latin typeface="+mn-lt"/>
                          <a:ea typeface="Fira Sans"/>
                          <a:cs typeface="Calibri" panose="020F0502020204030204" pitchFamily="34" charset="0"/>
                          <a:sym typeface="Fira Sans"/>
                        </a:rPr>
                        <a:t>Execute the campaign strategy, schedule campaigns, create nurture flows, place media buys, manage direct mail pieces, etc.</a:t>
                      </a:r>
                      <a:endParaRPr sz="900" dirty="0">
                        <a:latin typeface="+mn-lt"/>
                        <a:ea typeface="Fira Sans"/>
                        <a:cs typeface="Calibri" panose="020F0502020204030204" pitchFamily="34" charset="0"/>
                        <a:sym typeface="Fira Sans"/>
                      </a:endParaRPr>
                    </a:p>
                  </a:txBody>
                  <a:tcPr marL="108000" marR="28575" marT="19050" marB="19050" anchor="ctr">
                    <a:lnL w="9525" cap="flat" cmpd="sng">
                      <a:noFill/>
                      <a:prstDash val="solid"/>
                      <a:round/>
                      <a:headEnd type="none" w="sm" len="sm"/>
                      <a:tailEnd type="none" w="sm" len="sm"/>
                    </a:lnL>
                    <a:lnR w="9525" cap="flat" cmpd="sng">
                      <a:noFill/>
                      <a:prstDash val="solid"/>
                      <a:round/>
                      <a:headEnd type="none" w="sm" len="sm"/>
                      <a:tailEnd type="none" w="sm" len="sm"/>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0" indent="0" algn="l" rtl="0">
                        <a:spcBef>
                          <a:spcPts val="0"/>
                        </a:spcBef>
                        <a:spcAft>
                          <a:spcPts val="0"/>
                        </a:spcAft>
                        <a:buNone/>
                      </a:pPr>
                      <a:r>
                        <a:rPr lang="en" sz="900">
                          <a:latin typeface="+mn-lt"/>
                          <a:ea typeface="Fira Sans"/>
                          <a:cs typeface="Calibri" panose="020F0502020204030204" pitchFamily="34" charset="0"/>
                          <a:sym typeface="Fira Sans"/>
                        </a:rPr>
                        <a:t>Paid Media</a:t>
                      </a:r>
                      <a:endParaRPr sz="900">
                        <a:latin typeface="+mn-lt"/>
                        <a:ea typeface="Fira Sans"/>
                        <a:cs typeface="Calibri" panose="020F0502020204030204" pitchFamily="34" charset="0"/>
                        <a:sym typeface="Fira Sans"/>
                      </a:endParaRPr>
                    </a:p>
                    <a:p>
                      <a:pPr marL="0" lvl="0" indent="0" algn="l" rtl="0">
                        <a:spcBef>
                          <a:spcPts val="0"/>
                        </a:spcBef>
                        <a:spcAft>
                          <a:spcPts val="0"/>
                        </a:spcAft>
                        <a:buNone/>
                      </a:pPr>
                      <a:r>
                        <a:rPr lang="en" sz="900">
                          <a:latin typeface="+mn-lt"/>
                          <a:ea typeface="Fira Sans"/>
                          <a:cs typeface="Calibri" panose="020F0502020204030204" pitchFamily="34" charset="0"/>
                          <a:sym typeface="Fira Sans"/>
                        </a:rPr>
                        <a:t>Nurture Track Design</a:t>
                      </a:r>
                      <a:endParaRPr sz="900">
                        <a:latin typeface="+mn-lt"/>
                        <a:ea typeface="Fira Sans"/>
                        <a:cs typeface="Calibri" panose="020F0502020204030204" pitchFamily="34" charset="0"/>
                        <a:sym typeface="Fira Sans"/>
                      </a:endParaRPr>
                    </a:p>
                    <a:p>
                      <a:pPr marL="0" lvl="0" indent="0" algn="l" rtl="0">
                        <a:spcBef>
                          <a:spcPts val="0"/>
                        </a:spcBef>
                        <a:spcAft>
                          <a:spcPts val="0"/>
                        </a:spcAft>
                        <a:buNone/>
                      </a:pPr>
                      <a:r>
                        <a:rPr lang="en" sz="900">
                          <a:latin typeface="+mn-lt"/>
                          <a:ea typeface="Fira Sans"/>
                          <a:cs typeface="Calibri" panose="020F0502020204030204" pitchFamily="34" charset="0"/>
                          <a:sym typeface="Fira Sans"/>
                        </a:rPr>
                        <a:t>Manage Webinars</a:t>
                      </a:r>
                      <a:endParaRPr sz="900">
                        <a:latin typeface="+mn-lt"/>
                        <a:ea typeface="Fira Sans"/>
                        <a:cs typeface="Calibri" panose="020F0502020204030204" pitchFamily="34" charset="0"/>
                        <a:sym typeface="Fira Sans"/>
                      </a:endParaRPr>
                    </a:p>
                  </a:txBody>
                  <a:tcPr marL="108000" marR="28575" marT="19050" marB="19050" anchor="ctr">
                    <a:lnL w="9525" cap="flat" cmpd="sng">
                      <a:noFill/>
                      <a:prstDash val="solid"/>
                      <a:round/>
                      <a:headEnd type="none" w="sm" len="sm"/>
                      <a:tailEnd type="none" w="sm" len="sm"/>
                    </a:lnL>
                    <a:lnR w="9525" cap="flat" cmpd="sng">
                      <a:noFill/>
                      <a:prstDash val="solid"/>
                      <a:round/>
                      <a:headEnd type="none" w="sm" len="sm"/>
                      <a:tailEnd type="none" w="sm" len="sm"/>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0" indent="0" algn="ctr" rtl="0">
                        <a:spcBef>
                          <a:spcPts val="0"/>
                        </a:spcBef>
                        <a:spcAft>
                          <a:spcPts val="0"/>
                        </a:spcAft>
                        <a:buNone/>
                      </a:pPr>
                      <a:r>
                        <a:rPr lang="en-US" sz="1000" b="1" dirty="0">
                          <a:latin typeface="+mn-lt"/>
                          <a:ea typeface="Fira Sans"/>
                          <a:cs typeface="Calibri" panose="020F0502020204030204" pitchFamily="34" charset="0"/>
                          <a:sym typeface="Fira Sans"/>
                        </a:rPr>
                        <a:t>I</a:t>
                      </a:r>
                      <a:endParaRPr sz="1000" b="1" dirty="0">
                        <a:latin typeface="+mn-lt"/>
                        <a:ea typeface="Fira Sans"/>
                        <a:cs typeface="Calibri" panose="020F0502020204030204" pitchFamily="34" charset="0"/>
                        <a:sym typeface="Fira Sans"/>
                      </a:endParaRPr>
                    </a:p>
                  </a:txBody>
                  <a:tcPr marL="28575" marR="28575" marT="19050" marB="19050" anchor="ctr">
                    <a:lnL w="9525" cap="flat" cmpd="sng">
                      <a:noFill/>
                      <a:prstDash val="solid"/>
                      <a:round/>
                      <a:headEnd type="none" w="sm" len="sm"/>
                      <a:tailEnd type="none" w="sm" len="sm"/>
                    </a:lnL>
                    <a:lnR w="9525" cap="flat" cmpd="sng" algn="ctr">
                      <a:noFill/>
                      <a:prstDash val="solid"/>
                      <a:round/>
                      <a:headEnd type="none" w="sm" len="sm"/>
                      <a:tailEnd type="none" w="sm" len="sm"/>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lvl="0" indent="0" algn="ctr" rtl="0">
                        <a:spcBef>
                          <a:spcPts val="0"/>
                        </a:spcBef>
                        <a:spcAft>
                          <a:spcPts val="0"/>
                        </a:spcAft>
                        <a:buNone/>
                      </a:pPr>
                      <a:r>
                        <a:rPr lang="en-US" sz="1000" b="1" dirty="0">
                          <a:latin typeface="+mn-lt"/>
                          <a:ea typeface="Fira Sans"/>
                          <a:cs typeface="Calibri" panose="020F0502020204030204" pitchFamily="34" charset="0"/>
                          <a:sym typeface="Fira Sans"/>
                        </a:rPr>
                        <a:t>S</a:t>
                      </a:r>
                      <a:endParaRPr sz="1000" b="1" dirty="0">
                        <a:latin typeface="+mn-lt"/>
                        <a:ea typeface="Fira Sans"/>
                        <a:cs typeface="Calibri" panose="020F0502020204030204" pitchFamily="34" charset="0"/>
                        <a:sym typeface="Fira Sans"/>
                      </a:endParaRPr>
                    </a:p>
                  </a:txBody>
                  <a:tcPr marL="28575" marR="28575" marT="19050" marB="19050" anchor="ctr">
                    <a:lnL w="9525" cap="flat" cmpd="sng">
                      <a:noFill/>
                      <a:prstDash val="solid"/>
                      <a:round/>
                      <a:headEnd type="none" w="sm" len="sm"/>
                      <a:tailEnd type="none" w="sm" len="sm"/>
                    </a:lnL>
                    <a:lnR w="9525" cap="flat" cmpd="sng">
                      <a:noFill/>
                      <a:prstDash val="solid"/>
                      <a:round/>
                      <a:headEnd type="none" w="sm" len="sm"/>
                      <a:tailEnd type="none" w="sm" len="sm"/>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lvl="0" indent="0" algn="ctr" rtl="0">
                        <a:spcBef>
                          <a:spcPts val="0"/>
                        </a:spcBef>
                        <a:spcAft>
                          <a:spcPts val="0"/>
                        </a:spcAft>
                        <a:buNone/>
                      </a:pPr>
                      <a:r>
                        <a:rPr lang="en-US" sz="1000" b="1" dirty="0">
                          <a:latin typeface="+mn-lt"/>
                          <a:ea typeface="Fira Sans"/>
                          <a:cs typeface="Calibri" panose="020F0502020204030204" pitchFamily="34" charset="0"/>
                          <a:sym typeface="Fira Sans"/>
                        </a:rPr>
                        <a:t>RC</a:t>
                      </a:r>
                      <a:endParaRPr sz="1000" b="1" dirty="0">
                        <a:latin typeface="+mn-lt"/>
                        <a:ea typeface="Fira Sans"/>
                        <a:cs typeface="Calibri" panose="020F0502020204030204" pitchFamily="34" charset="0"/>
                        <a:sym typeface="Fira Sans"/>
                      </a:endParaRPr>
                    </a:p>
                  </a:txBody>
                  <a:tcPr marL="28575" marR="28575" marT="19050" marB="19050" anchor="ctr">
                    <a:lnL w="9525" cap="flat" cmpd="sng">
                      <a:noFill/>
                      <a:prstDash val="solid"/>
                      <a:round/>
                      <a:headEnd type="none" w="sm" len="sm"/>
                      <a:tailEnd type="none" w="sm" len="sm"/>
                    </a:lnL>
                    <a:lnR w="9525" cap="flat" cmpd="sng">
                      <a:noFill/>
                      <a:prstDash val="solid"/>
                      <a:round/>
                      <a:headEnd type="none" w="sm" len="sm"/>
                      <a:tailEnd type="none" w="sm" len="sm"/>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lvl="0" indent="0" algn="ctr" rtl="0">
                        <a:spcBef>
                          <a:spcPts val="0"/>
                        </a:spcBef>
                        <a:spcAft>
                          <a:spcPts val="0"/>
                        </a:spcAft>
                        <a:buNone/>
                      </a:pPr>
                      <a:r>
                        <a:rPr lang="en-US" sz="1000" b="1" dirty="0">
                          <a:latin typeface="+mn-lt"/>
                          <a:ea typeface="Fira Sans"/>
                          <a:cs typeface="Calibri" panose="020F0502020204030204" pitchFamily="34" charset="0"/>
                          <a:sym typeface="Fira Sans"/>
                        </a:rPr>
                        <a:t>RA</a:t>
                      </a:r>
                      <a:endParaRPr sz="1000" b="1" dirty="0">
                        <a:latin typeface="+mn-lt"/>
                        <a:ea typeface="Fira Sans"/>
                        <a:cs typeface="Calibri" panose="020F0502020204030204" pitchFamily="34" charset="0"/>
                        <a:sym typeface="Fira Sans"/>
                      </a:endParaRPr>
                    </a:p>
                  </a:txBody>
                  <a:tcPr marL="28575" marR="28575" marT="19050" marB="19050" anchor="ctr">
                    <a:lnL w="9525" cap="flat" cmpd="sng" algn="ctr">
                      <a:noFill/>
                      <a:prstDash val="solid"/>
                      <a:round/>
                      <a:headEnd type="none" w="sm" len="sm"/>
                      <a:tailEnd type="none" w="sm" len="sm"/>
                    </a:lnL>
                    <a:lnR w="9525" cap="flat" cmpd="sng" algn="ctr">
                      <a:noFill/>
                      <a:prstDash val="solid"/>
                      <a:round/>
                      <a:headEnd type="none" w="sm" len="sm"/>
                      <a:tailEnd type="none" w="sm" len="sm"/>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lvl="0" indent="0" algn="ctr" rtl="0">
                        <a:spcBef>
                          <a:spcPts val="0"/>
                        </a:spcBef>
                        <a:spcAft>
                          <a:spcPts val="0"/>
                        </a:spcAft>
                        <a:buNone/>
                      </a:pPr>
                      <a:r>
                        <a:rPr lang="en-US" sz="1000" b="1" dirty="0">
                          <a:latin typeface="+mn-lt"/>
                          <a:ea typeface="Fira Sans"/>
                          <a:cs typeface="Calibri" panose="020F0502020204030204" pitchFamily="34" charset="0"/>
                          <a:sym typeface="Fira Sans"/>
                        </a:rPr>
                        <a:t>S</a:t>
                      </a:r>
                      <a:endParaRPr sz="1000" b="1" dirty="0">
                        <a:latin typeface="+mn-lt"/>
                        <a:ea typeface="Fira Sans"/>
                        <a:cs typeface="Calibri" panose="020F0502020204030204" pitchFamily="34" charset="0"/>
                        <a:sym typeface="Fira Sans"/>
                      </a:endParaRPr>
                    </a:p>
                  </a:txBody>
                  <a:tcPr marL="28575" marR="28575" marT="19050" marB="19050" anchor="ctr">
                    <a:lnL w="9525" cap="flat" cmpd="sng" algn="ctr">
                      <a:noFill/>
                      <a:prstDash val="solid"/>
                      <a:round/>
                      <a:headEnd type="none" w="sm" len="sm"/>
                      <a:tailEnd type="none" w="sm" len="sm"/>
                    </a:lnL>
                    <a:lnR w="9525" cap="flat" cmpd="sng">
                      <a:noFill/>
                      <a:prstDash val="solid"/>
                      <a:round/>
                      <a:headEnd type="none" w="sm" len="sm"/>
                      <a:tailEnd type="none" w="sm" len="sm"/>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vMerge="1">
                  <a:txBody>
                    <a:bodyPr/>
                    <a:lstStyle/>
                    <a:p>
                      <a:endParaRPr lang="en-US"/>
                    </a:p>
                  </a:txBody>
                  <a:tcPr/>
                </a:tc>
                <a:extLst>
                  <a:ext uri="{0D108BD9-81ED-4DB2-BD59-A6C34878D82A}">
                    <a16:rowId xmlns:a16="http://schemas.microsoft.com/office/drawing/2014/main" val="10006"/>
                  </a:ext>
                </a:extLst>
              </a:tr>
              <a:tr h="502763">
                <a:tc>
                  <a:txBody>
                    <a:bodyPr/>
                    <a:lstStyle/>
                    <a:p>
                      <a:pPr marL="0" lvl="0" indent="0" algn="l" rtl="0">
                        <a:lnSpc>
                          <a:spcPct val="115000"/>
                        </a:lnSpc>
                        <a:spcBef>
                          <a:spcPts val="0"/>
                        </a:spcBef>
                        <a:spcAft>
                          <a:spcPts val="0"/>
                        </a:spcAft>
                        <a:buNone/>
                      </a:pPr>
                      <a:r>
                        <a:rPr lang="en" sz="900" b="1" dirty="0">
                          <a:latin typeface="+mn-lt"/>
                          <a:ea typeface="Fira Sans"/>
                          <a:cs typeface="Calibri" panose="020F0502020204030204" pitchFamily="34" charset="0"/>
                          <a:sym typeface="Fira Sans"/>
                        </a:rPr>
                        <a:t>Sales Enablement</a:t>
                      </a:r>
                      <a:endParaRPr sz="900" b="1" dirty="0">
                        <a:latin typeface="+mn-lt"/>
                        <a:ea typeface="Fira Sans"/>
                        <a:cs typeface="Calibri" panose="020F0502020204030204" pitchFamily="34" charset="0"/>
                        <a:sym typeface="Fira Sans"/>
                      </a:endParaRPr>
                    </a:p>
                  </a:txBody>
                  <a:tcPr marL="108000" marR="28575" marT="19050" marB="19050" anchor="ctr">
                    <a:lnL w="9525" cap="flat" cmpd="sng">
                      <a:noFill/>
                      <a:prstDash val="solid"/>
                      <a:round/>
                      <a:headEnd type="none" w="sm" len="sm"/>
                      <a:tailEnd type="none" w="sm" len="sm"/>
                    </a:lnL>
                    <a:lnR w="9525" cap="flat" cmpd="sng">
                      <a:noFill/>
                      <a:prstDash val="solid"/>
                      <a:round/>
                      <a:headEnd type="none" w="sm" len="sm"/>
                      <a:tailEnd type="none" w="sm" len="sm"/>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0" indent="0" algn="l" rtl="0">
                        <a:lnSpc>
                          <a:spcPct val="115000"/>
                        </a:lnSpc>
                        <a:spcBef>
                          <a:spcPts val="0"/>
                        </a:spcBef>
                        <a:spcAft>
                          <a:spcPts val="0"/>
                        </a:spcAft>
                        <a:buNone/>
                      </a:pPr>
                      <a:r>
                        <a:rPr lang="en" sz="900" dirty="0">
                          <a:latin typeface="+mn-lt"/>
                          <a:ea typeface="Fira Sans"/>
                          <a:cs typeface="Calibri" panose="020F0502020204030204" pitchFamily="34" charset="0"/>
                          <a:sym typeface="Fira Sans"/>
                        </a:rPr>
                        <a:t>Develop the internal sales enablement content to equip the field with the knowledge, tools, and resources to be successful</a:t>
                      </a:r>
                      <a:endParaRPr sz="900" dirty="0">
                        <a:latin typeface="+mn-lt"/>
                        <a:ea typeface="Fira Sans"/>
                        <a:cs typeface="Calibri" panose="020F0502020204030204" pitchFamily="34" charset="0"/>
                        <a:sym typeface="Fira Sans"/>
                      </a:endParaRPr>
                    </a:p>
                  </a:txBody>
                  <a:tcPr marL="108000" marR="28575" marT="19050" marB="19050" anchor="ctr">
                    <a:lnL w="9525" cap="flat" cmpd="sng">
                      <a:noFill/>
                      <a:prstDash val="solid"/>
                      <a:round/>
                      <a:headEnd type="none" w="sm" len="sm"/>
                      <a:tailEnd type="none" w="sm" len="sm"/>
                    </a:lnL>
                    <a:lnR w="9525" cap="flat" cmpd="sng">
                      <a:noFill/>
                      <a:prstDash val="solid"/>
                      <a:round/>
                      <a:headEnd type="none" w="sm" len="sm"/>
                      <a:tailEnd type="none" w="sm" len="sm"/>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0" indent="0" algn="l" rtl="0">
                        <a:spcBef>
                          <a:spcPts val="0"/>
                        </a:spcBef>
                        <a:spcAft>
                          <a:spcPts val="0"/>
                        </a:spcAft>
                        <a:buNone/>
                      </a:pPr>
                      <a:r>
                        <a:rPr lang="en" sz="900">
                          <a:latin typeface="+mn-lt"/>
                          <a:ea typeface="Fira Sans"/>
                          <a:cs typeface="Calibri" panose="020F0502020204030204" pitchFamily="34" charset="0"/>
                          <a:sym typeface="Fira Sans"/>
                        </a:rPr>
                        <a:t>Competitive Intel</a:t>
                      </a:r>
                      <a:endParaRPr sz="900">
                        <a:latin typeface="+mn-lt"/>
                        <a:ea typeface="Fira Sans"/>
                        <a:cs typeface="Calibri" panose="020F0502020204030204" pitchFamily="34" charset="0"/>
                        <a:sym typeface="Fira Sans"/>
                      </a:endParaRPr>
                    </a:p>
                    <a:p>
                      <a:pPr marL="0" lvl="0" indent="0" algn="l" rtl="0">
                        <a:spcBef>
                          <a:spcPts val="0"/>
                        </a:spcBef>
                        <a:spcAft>
                          <a:spcPts val="0"/>
                        </a:spcAft>
                        <a:buNone/>
                      </a:pPr>
                      <a:r>
                        <a:rPr lang="en" sz="900">
                          <a:latin typeface="+mn-lt"/>
                          <a:ea typeface="Fira Sans"/>
                          <a:cs typeface="Calibri" panose="020F0502020204030204" pitchFamily="34" charset="0"/>
                          <a:sym typeface="Fira Sans"/>
                        </a:rPr>
                        <a:t>Battle Cards</a:t>
                      </a:r>
                      <a:endParaRPr sz="900">
                        <a:latin typeface="+mn-lt"/>
                        <a:ea typeface="Fira Sans"/>
                        <a:cs typeface="Calibri" panose="020F0502020204030204" pitchFamily="34" charset="0"/>
                        <a:sym typeface="Fira Sans"/>
                      </a:endParaRPr>
                    </a:p>
                    <a:p>
                      <a:pPr marL="0" lvl="0" indent="0" algn="l" rtl="0">
                        <a:spcBef>
                          <a:spcPts val="0"/>
                        </a:spcBef>
                        <a:spcAft>
                          <a:spcPts val="0"/>
                        </a:spcAft>
                        <a:buNone/>
                      </a:pPr>
                      <a:r>
                        <a:rPr lang="en" sz="900">
                          <a:latin typeface="+mn-lt"/>
                          <a:ea typeface="Fira Sans"/>
                          <a:cs typeface="Calibri" panose="020F0502020204030204" pitchFamily="34" charset="0"/>
                          <a:sym typeface="Fira Sans"/>
                        </a:rPr>
                        <a:t>Sales Presentations</a:t>
                      </a:r>
                      <a:endParaRPr sz="900">
                        <a:latin typeface="+mn-lt"/>
                        <a:ea typeface="Fira Sans"/>
                        <a:cs typeface="Calibri" panose="020F0502020204030204" pitchFamily="34" charset="0"/>
                        <a:sym typeface="Fira Sans"/>
                      </a:endParaRPr>
                    </a:p>
                  </a:txBody>
                  <a:tcPr marL="108000" marR="28575" marT="19050" marB="19050" anchor="ctr">
                    <a:lnL w="9525" cap="flat" cmpd="sng">
                      <a:noFill/>
                      <a:prstDash val="solid"/>
                      <a:round/>
                      <a:headEnd type="none" w="sm" len="sm"/>
                      <a:tailEnd type="none" w="sm" len="sm"/>
                    </a:lnL>
                    <a:lnR w="9525" cap="flat" cmpd="sng">
                      <a:noFill/>
                      <a:prstDash val="solid"/>
                      <a:round/>
                      <a:headEnd type="none" w="sm" len="sm"/>
                      <a:tailEnd type="none" w="sm" len="sm"/>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0" indent="0" algn="ctr" rtl="0">
                        <a:spcBef>
                          <a:spcPts val="0"/>
                        </a:spcBef>
                        <a:spcAft>
                          <a:spcPts val="0"/>
                        </a:spcAft>
                        <a:buNone/>
                      </a:pPr>
                      <a:r>
                        <a:rPr lang="en-US" sz="1000" b="1" dirty="0">
                          <a:latin typeface="+mn-lt"/>
                          <a:ea typeface="Fira Sans"/>
                          <a:cs typeface="Calibri" panose="020F0502020204030204" pitchFamily="34" charset="0"/>
                          <a:sym typeface="Fira Sans"/>
                        </a:rPr>
                        <a:t>RA</a:t>
                      </a:r>
                      <a:endParaRPr sz="1000" b="1" dirty="0">
                        <a:latin typeface="+mn-lt"/>
                        <a:ea typeface="Fira Sans"/>
                        <a:cs typeface="Calibri" panose="020F0502020204030204" pitchFamily="34" charset="0"/>
                        <a:sym typeface="Fira Sans"/>
                      </a:endParaRPr>
                    </a:p>
                  </a:txBody>
                  <a:tcPr marL="28575" marR="28575" marT="19050" marB="19050" anchor="ctr">
                    <a:lnL w="9525" cap="flat" cmpd="sng">
                      <a:noFill/>
                      <a:prstDash val="solid"/>
                      <a:round/>
                      <a:headEnd type="none" w="sm" len="sm"/>
                      <a:tailEnd type="none" w="sm" len="sm"/>
                    </a:lnL>
                    <a:lnR w="9525" cap="flat" cmpd="sng" algn="ctr">
                      <a:noFill/>
                      <a:prstDash val="solid"/>
                      <a:round/>
                      <a:headEnd type="none" w="sm" len="sm"/>
                      <a:tailEnd type="none" w="sm" len="sm"/>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lvl="0" indent="0" algn="ctr" rtl="0">
                        <a:spcBef>
                          <a:spcPts val="0"/>
                        </a:spcBef>
                        <a:spcAft>
                          <a:spcPts val="0"/>
                        </a:spcAft>
                        <a:buNone/>
                      </a:pPr>
                      <a:r>
                        <a:rPr lang="en" sz="1000" b="1" dirty="0">
                          <a:latin typeface="+mn-lt"/>
                          <a:ea typeface="Fira Sans"/>
                          <a:cs typeface="Calibri" panose="020F0502020204030204" pitchFamily="34" charset="0"/>
                          <a:sym typeface="Fira Sans"/>
                        </a:rPr>
                        <a:t>I</a:t>
                      </a:r>
                      <a:endParaRPr sz="1000" b="1" dirty="0">
                        <a:latin typeface="+mn-lt"/>
                        <a:ea typeface="Fira Sans"/>
                        <a:cs typeface="Calibri" panose="020F0502020204030204" pitchFamily="34" charset="0"/>
                        <a:sym typeface="Fira Sans"/>
                      </a:endParaRPr>
                    </a:p>
                  </a:txBody>
                  <a:tcPr marL="28575" marR="28575" marT="19050" marB="19050" anchor="ctr">
                    <a:lnL w="9525" cap="flat" cmpd="sng">
                      <a:noFill/>
                      <a:prstDash val="solid"/>
                      <a:round/>
                      <a:headEnd type="none" w="sm" len="sm"/>
                      <a:tailEnd type="none" w="sm" len="sm"/>
                    </a:lnL>
                    <a:lnR w="9525" cap="flat" cmpd="sng">
                      <a:noFill/>
                      <a:prstDash val="solid"/>
                      <a:round/>
                      <a:headEnd type="none" w="sm" len="sm"/>
                      <a:tailEnd type="none" w="sm" len="sm"/>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lvl="0" indent="0" algn="ctr" rtl="0">
                        <a:spcBef>
                          <a:spcPts val="0"/>
                        </a:spcBef>
                        <a:spcAft>
                          <a:spcPts val="0"/>
                        </a:spcAft>
                        <a:buNone/>
                      </a:pPr>
                      <a:r>
                        <a:rPr lang="en-US" sz="1000" b="1" dirty="0">
                          <a:latin typeface="+mn-lt"/>
                          <a:ea typeface="Fira Sans"/>
                          <a:cs typeface="Calibri" panose="020F0502020204030204" pitchFamily="34" charset="0"/>
                          <a:sym typeface="Fira Sans"/>
                        </a:rPr>
                        <a:t>S</a:t>
                      </a:r>
                      <a:endParaRPr sz="1000" b="1" dirty="0">
                        <a:latin typeface="+mn-lt"/>
                        <a:ea typeface="Fira Sans"/>
                        <a:cs typeface="Calibri" panose="020F0502020204030204" pitchFamily="34" charset="0"/>
                        <a:sym typeface="Fira Sans"/>
                      </a:endParaRPr>
                    </a:p>
                  </a:txBody>
                  <a:tcPr marL="28575" marR="28575" marT="19050" marB="19050" anchor="ctr">
                    <a:lnL w="9525" cap="flat" cmpd="sng">
                      <a:noFill/>
                      <a:prstDash val="solid"/>
                      <a:round/>
                      <a:headEnd type="none" w="sm" len="sm"/>
                      <a:tailEnd type="none" w="sm" len="sm"/>
                    </a:lnL>
                    <a:lnR w="9525" cap="flat" cmpd="sng">
                      <a:noFill/>
                      <a:prstDash val="solid"/>
                      <a:round/>
                      <a:headEnd type="none" w="sm" len="sm"/>
                      <a:tailEnd type="none" w="sm" len="sm"/>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lvl="0" indent="0" algn="ctr" rtl="0">
                        <a:spcBef>
                          <a:spcPts val="0"/>
                        </a:spcBef>
                        <a:spcAft>
                          <a:spcPts val="0"/>
                        </a:spcAft>
                        <a:buNone/>
                      </a:pPr>
                      <a:r>
                        <a:rPr lang="en-US" sz="1000" b="1" dirty="0">
                          <a:latin typeface="+mn-lt"/>
                          <a:ea typeface="Fira Sans"/>
                          <a:cs typeface="Calibri" panose="020F0502020204030204" pitchFamily="34" charset="0"/>
                          <a:sym typeface="Fira Sans"/>
                        </a:rPr>
                        <a:t>I</a:t>
                      </a:r>
                      <a:endParaRPr sz="1000" b="1" dirty="0">
                        <a:latin typeface="+mn-lt"/>
                        <a:ea typeface="Fira Sans"/>
                        <a:cs typeface="Calibri" panose="020F0502020204030204" pitchFamily="34" charset="0"/>
                        <a:sym typeface="Fira Sans"/>
                      </a:endParaRPr>
                    </a:p>
                  </a:txBody>
                  <a:tcPr marL="28575" marR="28575" marT="19050" marB="19050" anchor="ctr">
                    <a:lnL w="9525" cap="flat" cmpd="sng" algn="ctr">
                      <a:noFill/>
                      <a:prstDash val="solid"/>
                      <a:round/>
                      <a:headEnd type="none" w="sm" len="sm"/>
                      <a:tailEnd type="none" w="sm" len="sm"/>
                    </a:lnL>
                    <a:lnR w="9525" cap="flat" cmpd="sng" algn="ctr">
                      <a:noFill/>
                      <a:prstDash val="solid"/>
                      <a:round/>
                      <a:headEnd type="none" w="sm" len="sm"/>
                      <a:tailEnd type="none" w="sm" len="sm"/>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lvl="0" indent="0" algn="ctr" rtl="0">
                        <a:spcBef>
                          <a:spcPts val="0"/>
                        </a:spcBef>
                        <a:spcAft>
                          <a:spcPts val="0"/>
                        </a:spcAft>
                        <a:buNone/>
                      </a:pPr>
                      <a:r>
                        <a:rPr lang="en-US" sz="1000" b="1" dirty="0">
                          <a:latin typeface="+mn-lt"/>
                          <a:ea typeface="Fira Sans"/>
                          <a:cs typeface="Calibri" panose="020F0502020204030204" pitchFamily="34" charset="0"/>
                          <a:sym typeface="Fira Sans"/>
                        </a:rPr>
                        <a:t>SI</a:t>
                      </a:r>
                      <a:endParaRPr sz="1000" b="1" dirty="0">
                        <a:latin typeface="+mn-lt"/>
                        <a:ea typeface="Fira Sans"/>
                        <a:cs typeface="Calibri" panose="020F0502020204030204" pitchFamily="34" charset="0"/>
                        <a:sym typeface="Fira Sans"/>
                      </a:endParaRPr>
                    </a:p>
                  </a:txBody>
                  <a:tcPr marL="28575" marR="28575" marT="19050" marB="19050" anchor="ctr">
                    <a:lnL w="9525" cap="flat" cmpd="sng" algn="ctr">
                      <a:noFill/>
                      <a:prstDash val="solid"/>
                      <a:round/>
                      <a:headEnd type="none" w="sm" len="sm"/>
                      <a:tailEnd type="none" w="sm" len="sm"/>
                    </a:lnL>
                    <a:lnR w="9525" cap="flat" cmpd="sng">
                      <a:noFill/>
                      <a:prstDash val="solid"/>
                      <a:round/>
                      <a:headEnd type="none" w="sm" len="sm"/>
                      <a:tailEnd type="none" w="sm" len="sm"/>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vMerge="1">
                  <a:txBody>
                    <a:bodyPr/>
                    <a:lstStyle/>
                    <a:p>
                      <a:endParaRPr lang="en-US"/>
                    </a:p>
                  </a:txBody>
                  <a:tcPr/>
                </a:tc>
                <a:extLst>
                  <a:ext uri="{0D108BD9-81ED-4DB2-BD59-A6C34878D82A}">
                    <a16:rowId xmlns:a16="http://schemas.microsoft.com/office/drawing/2014/main" val="10007"/>
                  </a:ext>
                </a:extLst>
              </a:tr>
              <a:tr h="502763">
                <a:tc>
                  <a:txBody>
                    <a:bodyPr/>
                    <a:lstStyle/>
                    <a:p>
                      <a:pPr marL="0" lvl="0" indent="0" algn="l" rtl="0">
                        <a:lnSpc>
                          <a:spcPct val="115000"/>
                        </a:lnSpc>
                        <a:spcBef>
                          <a:spcPts val="0"/>
                        </a:spcBef>
                        <a:spcAft>
                          <a:spcPts val="0"/>
                        </a:spcAft>
                        <a:buNone/>
                      </a:pPr>
                      <a:r>
                        <a:rPr lang="en" sz="900" b="1" dirty="0">
                          <a:latin typeface="+mn-lt"/>
                          <a:ea typeface="Fira Sans"/>
                          <a:cs typeface="Calibri" panose="020F0502020204030204" pitchFamily="34" charset="0"/>
                          <a:sym typeface="Fira Sans"/>
                        </a:rPr>
                        <a:t>Regional/Local Events</a:t>
                      </a:r>
                      <a:endParaRPr sz="900" b="1" dirty="0">
                        <a:latin typeface="+mn-lt"/>
                        <a:ea typeface="Fira Sans"/>
                        <a:cs typeface="Calibri" panose="020F0502020204030204" pitchFamily="34" charset="0"/>
                        <a:sym typeface="Fira Sans"/>
                      </a:endParaRPr>
                    </a:p>
                  </a:txBody>
                  <a:tcPr marL="108000" marR="28575" marT="19050" marB="19050" anchor="ctr">
                    <a:lnL w="9525" cap="flat" cmpd="sng">
                      <a:noFill/>
                      <a:prstDash val="solid"/>
                      <a:round/>
                      <a:headEnd type="none" w="sm" len="sm"/>
                      <a:tailEnd type="none" w="sm" len="sm"/>
                    </a:lnL>
                    <a:lnR w="9525" cap="flat" cmpd="sng">
                      <a:noFill/>
                      <a:prstDash val="solid"/>
                      <a:round/>
                      <a:headEnd type="none" w="sm" len="sm"/>
                      <a:tailEnd type="none" w="sm" len="sm"/>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0" indent="0" algn="l" rtl="0">
                        <a:lnSpc>
                          <a:spcPct val="115000"/>
                        </a:lnSpc>
                        <a:spcBef>
                          <a:spcPts val="0"/>
                        </a:spcBef>
                        <a:spcAft>
                          <a:spcPts val="0"/>
                        </a:spcAft>
                        <a:buNone/>
                      </a:pPr>
                      <a:r>
                        <a:rPr lang="en" sz="900" dirty="0">
                          <a:latin typeface="+mn-lt"/>
                          <a:ea typeface="Fira Sans"/>
                          <a:cs typeface="Calibri" panose="020F0502020204030204" pitchFamily="34" charset="0"/>
                          <a:sym typeface="Fira Sans"/>
                        </a:rPr>
                        <a:t>Identify opportunities to engage with communities at a regional and/or local level. Plan and execute events &amp; tradeshows</a:t>
                      </a:r>
                      <a:endParaRPr sz="900" dirty="0">
                        <a:latin typeface="+mn-lt"/>
                        <a:ea typeface="Fira Sans"/>
                        <a:cs typeface="Calibri" panose="020F0502020204030204" pitchFamily="34" charset="0"/>
                        <a:sym typeface="Fira Sans"/>
                      </a:endParaRPr>
                    </a:p>
                  </a:txBody>
                  <a:tcPr marL="108000" marR="28575" marT="19050" marB="19050" anchor="ctr">
                    <a:lnL w="9525" cap="flat" cmpd="sng">
                      <a:noFill/>
                      <a:prstDash val="solid"/>
                      <a:round/>
                      <a:headEnd type="none" w="sm" len="sm"/>
                      <a:tailEnd type="none" w="sm" len="sm"/>
                    </a:lnL>
                    <a:lnR w="9525" cap="flat" cmpd="sng">
                      <a:noFill/>
                      <a:prstDash val="solid"/>
                      <a:round/>
                      <a:headEnd type="none" w="sm" len="sm"/>
                      <a:tailEnd type="none" w="sm" len="sm"/>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0" indent="0" algn="l" rtl="0">
                        <a:spcBef>
                          <a:spcPts val="0"/>
                        </a:spcBef>
                        <a:spcAft>
                          <a:spcPts val="0"/>
                        </a:spcAft>
                        <a:buNone/>
                      </a:pPr>
                      <a:r>
                        <a:rPr lang="en" sz="900" dirty="0">
                          <a:latin typeface="+mn-lt"/>
                          <a:ea typeface="Fira Sans"/>
                          <a:cs typeface="Calibri" panose="020F0502020204030204" pitchFamily="34" charset="0"/>
                          <a:sym typeface="Fira Sans"/>
                        </a:rPr>
                        <a:t>Events</a:t>
                      </a:r>
                      <a:endParaRPr sz="900" dirty="0">
                        <a:latin typeface="+mn-lt"/>
                        <a:ea typeface="Fira Sans"/>
                        <a:cs typeface="Calibri" panose="020F0502020204030204" pitchFamily="34" charset="0"/>
                        <a:sym typeface="Fira Sans"/>
                      </a:endParaRPr>
                    </a:p>
                    <a:p>
                      <a:pPr marL="0" lvl="0" indent="0" algn="l" rtl="0">
                        <a:spcBef>
                          <a:spcPts val="0"/>
                        </a:spcBef>
                        <a:spcAft>
                          <a:spcPts val="0"/>
                        </a:spcAft>
                        <a:buNone/>
                      </a:pPr>
                      <a:r>
                        <a:rPr lang="en" sz="900" dirty="0">
                          <a:latin typeface="+mn-lt"/>
                          <a:ea typeface="Fira Sans"/>
                          <a:cs typeface="Calibri" panose="020F0502020204030204" pitchFamily="34" charset="0"/>
                          <a:sym typeface="Fira Sans"/>
                        </a:rPr>
                        <a:t>Trade Shows</a:t>
                      </a:r>
                      <a:endParaRPr sz="900" dirty="0">
                        <a:latin typeface="+mn-lt"/>
                        <a:ea typeface="Fira Sans"/>
                        <a:cs typeface="Calibri" panose="020F0502020204030204" pitchFamily="34" charset="0"/>
                        <a:sym typeface="Fira Sans"/>
                      </a:endParaRPr>
                    </a:p>
                    <a:p>
                      <a:pPr marL="0" lvl="0" indent="0" algn="l" rtl="0">
                        <a:spcBef>
                          <a:spcPts val="0"/>
                        </a:spcBef>
                        <a:spcAft>
                          <a:spcPts val="0"/>
                        </a:spcAft>
                        <a:buNone/>
                      </a:pPr>
                      <a:r>
                        <a:rPr lang="en" sz="900" dirty="0">
                          <a:latin typeface="+mn-lt"/>
                          <a:ea typeface="Fira Sans"/>
                          <a:cs typeface="Calibri" panose="020F0502020204030204" pitchFamily="34" charset="0"/>
                          <a:sym typeface="Fira Sans"/>
                        </a:rPr>
                        <a:t>Local Associations</a:t>
                      </a:r>
                      <a:endParaRPr sz="900" dirty="0">
                        <a:latin typeface="+mn-lt"/>
                        <a:ea typeface="Fira Sans"/>
                        <a:cs typeface="Calibri" panose="020F0502020204030204" pitchFamily="34" charset="0"/>
                        <a:sym typeface="Fira Sans"/>
                      </a:endParaRPr>
                    </a:p>
                  </a:txBody>
                  <a:tcPr marL="108000" marR="28575" marT="19050" marB="19050" anchor="ctr">
                    <a:lnL w="9525" cap="flat" cmpd="sng">
                      <a:noFill/>
                      <a:prstDash val="solid"/>
                      <a:round/>
                      <a:headEnd type="none" w="sm" len="sm"/>
                      <a:tailEnd type="none" w="sm" len="sm"/>
                    </a:lnL>
                    <a:lnR w="9525" cap="flat" cmpd="sng">
                      <a:noFill/>
                      <a:prstDash val="solid"/>
                      <a:round/>
                      <a:headEnd type="none" w="sm" len="sm"/>
                      <a:tailEnd type="none" w="sm" len="sm"/>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0" indent="0" algn="ctr" rtl="0">
                        <a:spcBef>
                          <a:spcPts val="0"/>
                        </a:spcBef>
                        <a:spcAft>
                          <a:spcPts val="0"/>
                        </a:spcAft>
                        <a:buNone/>
                      </a:pPr>
                      <a:r>
                        <a:rPr lang="en-US" sz="1000" b="1" dirty="0">
                          <a:latin typeface="+mn-lt"/>
                          <a:ea typeface="Fira Sans"/>
                          <a:cs typeface="Calibri" panose="020F0502020204030204" pitchFamily="34" charset="0"/>
                          <a:sym typeface="Fira Sans"/>
                        </a:rPr>
                        <a:t>I</a:t>
                      </a:r>
                      <a:endParaRPr sz="1000" b="1" dirty="0">
                        <a:latin typeface="+mn-lt"/>
                        <a:ea typeface="Fira Sans"/>
                        <a:cs typeface="Calibri" panose="020F0502020204030204" pitchFamily="34" charset="0"/>
                        <a:sym typeface="Fira Sans"/>
                      </a:endParaRPr>
                    </a:p>
                  </a:txBody>
                  <a:tcPr marL="28575" marR="28575" marT="19050" marB="19050" anchor="ctr">
                    <a:lnL w="9525" cap="flat" cmpd="sng">
                      <a:noFill/>
                      <a:prstDash val="solid"/>
                      <a:round/>
                      <a:headEnd type="none" w="sm" len="sm"/>
                      <a:tailEnd type="none" w="sm" len="sm"/>
                    </a:lnL>
                    <a:lnR w="9525" cap="flat" cmpd="sng" algn="ctr">
                      <a:noFill/>
                      <a:prstDash val="solid"/>
                      <a:round/>
                      <a:headEnd type="none" w="sm" len="sm"/>
                      <a:tailEnd type="none" w="sm" len="sm"/>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lvl="0" indent="0" algn="ctr" rtl="0">
                        <a:spcBef>
                          <a:spcPts val="0"/>
                        </a:spcBef>
                        <a:spcAft>
                          <a:spcPts val="0"/>
                        </a:spcAft>
                        <a:buNone/>
                      </a:pPr>
                      <a:r>
                        <a:rPr lang="en" sz="1000" b="1" dirty="0">
                          <a:latin typeface="+mn-lt"/>
                          <a:ea typeface="Fira Sans"/>
                          <a:cs typeface="Calibri" panose="020F0502020204030204" pitchFamily="34" charset="0"/>
                          <a:sym typeface="Fira Sans"/>
                        </a:rPr>
                        <a:t>S</a:t>
                      </a:r>
                      <a:endParaRPr sz="1000" b="1" dirty="0">
                        <a:latin typeface="+mn-lt"/>
                        <a:ea typeface="Fira Sans"/>
                        <a:cs typeface="Calibri" panose="020F0502020204030204" pitchFamily="34" charset="0"/>
                        <a:sym typeface="Fira Sans"/>
                      </a:endParaRPr>
                    </a:p>
                  </a:txBody>
                  <a:tcPr marL="28575" marR="28575" marT="19050" marB="19050" anchor="ctr">
                    <a:lnL w="9525" cap="flat" cmpd="sng">
                      <a:noFill/>
                      <a:prstDash val="solid"/>
                      <a:round/>
                      <a:headEnd type="none" w="sm" len="sm"/>
                      <a:tailEnd type="none" w="sm" len="sm"/>
                    </a:lnL>
                    <a:lnR w="9525" cap="flat" cmpd="sng">
                      <a:noFill/>
                      <a:prstDash val="solid"/>
                      <a:round/>
                      <a:headEnd type="none" w="sm" len="sm"/>
                      <a:tailEnd type="none" w="sm" len="sm"/>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lvl="0" indent="0" algn="ctr" rtl="0">
                        <a:spcBef>
                          <a:spcPts val="0"/>
                        </a:spcBef>
                        <a:spcAft>
                          <a:spcPts val="0"/>
                        </a:spcAft>
                        <a:buNone/>
                      </a:pPr>
                      <a:r>
                        <a:rPr lang="en-US" sz="1000" b="1" dirty="0">
                          <a:latin typeface="+mn-lt"/>
                          <a:ea typeface="Fira Sans"/>
                          <a:cs typeface="Calibri" panose="020F0502020204030204" pitchFamily="34" charset="0"/>
                          <a:sym typeface="Fira Sans"/>
                        </a:rPr>
                        <a:t>RA</a:t>
                      </a:r>
                      <a:endParaRPr sz="1000" b="1" dirty="0">
                        <a:latin typeface="+mn-lt"/>
                        <a:ea typeface="Fira Sans"/>
                        <a:cs typeface="Calibri" panose="020F0502020204030204" pitchFamily="34" charset="0"/>
                        <a:sym typeface="Fira Sans"/>
                      </a:endParaRPr>
                    </a:p>
                  </a:txBody>
                  <a:tcPr marL="28575" marR="28575" marT="19050" marB="19050" anchor="ctr">
                    <a:lnL w="9525" cap="flat" cmpd="sng">
                      <a:noFill/>
                      <a:prstDash val="solid"/>
                      <a:round/>
                      <a:headEnd type="none" w="sm" len="sm"/>
                      <a:tailEnd type="none" w="sm" len="sm"/>
                    </a:lnL>
                    <a:lnR w="9525" cap="flat" cmpd="sng">
                      <a:noFill/>
                      <a:prstDash val="solid"/>
                      <a:round/>
                      <a:headEnd type="none" w="sm" len="sm"/>
                      <a:tailEnd type="none" w="sm" len="sm"/>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lvl="0" indent="0" algn="ctr" rtl="0">
                        <a:spcBef>
                          <a:spcPts val="0"/>
                        </a:spcBef>
                        <a:spcAft>
                          <a:spcPts val="0"/>
                        </a:spcAft>
                        <a:buNone/>
                      </a:pPr>
                      <a:r>
                        <a:rPr lang="en-US" sz="1000" b="1" dirty="0">
                          <a:latin typeface="+mn-lt"/>
                          <a:ea typeface="Fira Sans"/>
                          <a:cs typeface="Calibri" panose="020F0502020204030204" pitchFamily="34" charset="0"/>
                          <a:sym typeface="Fira Sans"/>
                        </a:rPr>
                        <a:t>AS</a:t>
                      </a:r>
                      <a:endParaRPr sz="1000" b="1" dirty="0">
                        <a:latin typeface="+mn-lt"/>
                        <a:ea typeface="Fira Sans"/>
                        <a:cs typeface="Calibri" panose="020F0502020204030204" pitchFamily="34" charset="0"/>
                        <a:sym typeface="Fira Sans"/>
                      </a:endParaRPr>
                    </a:p>
                  </a:txBody>
                  <a:tcPr marL="28575" marR="28575" marT="19050" marB="19050" anchor="ctr">
                    <a:lnL w="9525" cap="flat" cmpd="sng" algn="ctr">
                      <a:noFill/>
                      <a:prstDash val="solid"/>
                      <a:round/>
                      <a:headEnd type="none" w="sm" len="sm"/>
                      <a:tailEnd type="none" w="sm" len="sm"/>
                    </a:lnL>
                    <a:lnR w="9525" cap="flat" cmpd="sng" algn="ctr">
                      <a:noFill/>
                      <a:prstDash val="solid"/>
                      <a:round/>
                      <a:headEnd type="none" w="sm" len="sm"/>
                      <a:tailEnd type="none" w="sm" len="sm"/>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lvl="0" indent="0" algn="ctr" rtl="0">
                        <a:spcBef>
                          <a:spcPts val="0"/>
                        </a:spcBef>
                        <a:spcAft>
                          <a:spcPts val="0"/>
                        </a:spcAft>
                        <a:buNone/>
                      </a:pPr>
                      <a:r>
                        <a:rPr lang="en-US" sz="1000" b="1" dirty="0">
                          <a:latin typeface="+mn-lt"/>
                          <a:ea typeface="Fira Sans"/>
                          <a:cs typeface="Calibri" panose="020F0502020204030204" pitchFamily="34" charset="0"/>
                          <a:sym typeface="Fira Sans"/>
                        </a:rPr>
                        <a:t>RS</a:t>
                      </a:r>
                      <a:endParaRPr sz="1000" b="1" dirty="0">
                        <a:latin typeface="+mn-lt"/>
                        <a:ea typeface="Fira Sans"/>
                        <a:cs typeface="Calibri" panose="020F0502020204030204" pitchFamily="34" charset="0"/>
                        <a:sym typeface="Fira Sans"/>
                      </a:endParaRPr>
                    </a:p>
                  </a:txBody>
                  <a:tcPr marL="28575" marR="28575" marT="19050" marB="19050" anchor="ctr">
                    <a:lnL w="9525" cap="flat" cmpd="sng" algn="ctr">
                      <a:noFill/>
                      <a:prstDash val="solid"/>
                      <a:round/>
                      <a:headEnd type="none" w="sm" len="sm"/>
                      <a:tailEnd type="none" w="sm" len="sm"/>
                    </a:lnL>
                    <a:lnR w="9525" cap="flat" cmpd="sng">
                      <a:noFill/>
                      <a:prstDash val="solid"/>
                      <a:round/>
                      <a:headEnd type="none" w="sm" len="sm"/>
                      <a:tailEnd type="none" w="sm" len="sm"/>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vMerge="1">
                  <a:txBody>
                    <a:bodyPr/>
                    <a:lstStyle/>
                    <a:p>
                      <a:endParaRPr lang="en-US"/>
                    </a:p>
                  </a:txBody>
                  <a:tcPr/>
                </a:tc>
                <a:extLst>
                  <a:ext uri="{0D108BD9-81ED-4DB2-BD59-A6C34878D82A}">
                    <a16:rowId xmlns:a16="http://schemas.microsoft.com/office/drawing/2014/main" val="10008"/>
                  </a:ext>
                </a:extLst>
              </a:tr>
              <a:tr h="502763">
                <a:tc>
                  <a:txBody>
                    <a:bodyPr/>
                    <a:lstStyle/>
                    <a:p>
                      <a:pPr marL="0" lvl="0" indent="0" algn="l" rtl="0">
                        <a:lnSpc>
                          <a:spcPct val="115000"/>
                        </a:lnSpc>
                        <a:spcBef>
                          <a:spcPts val="0"/>
                        </a:spcBef>
                        <a:spcAft>
                          <a:spcPts val="0"/>
                        </a:spcAft>
                        <a:buNone/>
                      </a:pPr>
                      <a:r>
                        <a:rPr lang="en" sz="900" b="1" dirty="0">
                          <a:latin typeface="+mn-lt"/>
                          <a:ea typeface="Fira Sans"/>
                          <a:cs typeface="Calibri" panose="020F0502020204030204" pitchFamily="34" charset="0"/>
                          <a:sym typeface="Fira Sans"/>
                        </a:rPr>
                        <a:t>Technology Infrastructure</a:t>
                      </a:r>
                      <a:endParaRPr sz="900" b="1" dirty="0">
                        <a:latin typeface="+mn-lt"/>
                        <a:ea typeface="Fira Sans"/>
                        <a:cs typeface="Calibri" panose="020F0502020204030204" pitchFamily="34" charset="0"/>
                        <a:sym typeface="Fira Sans"/>
                      </a:endParaRPr>
                    </a:p>
                  </a:txBody>
                  <a:tcPr marL="108000" marR="28575" marT="19050" marB="19050" anchor="ctr">
                    <a:lnL w="9525" cap="flat" cmpd="sng">
                      <a:noFill/>
                      <a:prstDash val="solid"/>
                      <a:round/>
                      <a:headEnd type="none" w="sm" len="sm"/>
                      <a:tailEnd type="none" w="sm" len="sm"/>
                    </a:lnL>
                    <a:lnR w="9525" cap="flat" cmpd="sng">
                      <a:noFill/>
                      <a:prstDash val="solid"/>
                      <a:round/>
                      <a:headEnd type="none" w="sm" len="sm"/>
                      <a:tailEnd type="none" w="sm" len="sm"/>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0" indent="0" algn="l" rtl="0">
                        <a:lnSpc>
                          <a:spcPct val="115000"/>
                        </a:lnSpc>
                        <a:spcBef>
                          <a:spcPts val="0"/>
                        </a:spcBef>
                        <a:spcAft>
                          <a:spcPts val="0"/>
                        </a:spcAft>
                        <a:buNone/>
                      </a:pPr>
                      <a:r>
                        <a:rPr lang="en" sz="900" dirty="0">
                          <a:latin typeface="+mn-lt"/>
                          <a:ea typeface="Fira Sans"/>
                          <a:cs typeface="Calibri" panose="020F0502020204030204" pitchFamily="34" charset="0"/>
                          <a:sym typeface="Fira Sans"/>
                        </a:rPr>
                        <a:t>Develop the technology infrastructure to support marketing initiatives.</a:t>
                      </a:r>
                      <a:endParaRPr sz="900" dirty="0">
                        <a:latin typeface="+mn-lt"/>
                        <a:ea typeface="Fira Sans"/>
                        <a:cs typeface="Calibri" panose="020F0502020204030204" pitchFamily="34" charset="0"/>
                        <a:sym typeface="Fira Sans"/>
                      </a:endParaRPr>
                    </a:p>
                  </a:txBody>
                  <a:tcPr marL="108000" marR="28575" marT="19050" marB="19050" anchor="ctr">
                    <a:lnL w="9525" cap="flat" cmpd="sng">
                      <a:noFill/>
                      <a:prstDash val="solid"/>
                      <a:round/>
                      <a:headEnd type="none" w="sm" len="sm"/>
                      <a:tailEnd type="none" w="sm" len="sm"/>
                    </a:lnL>
                    <a:lnR w="9525" cap="flat" cmpd="sng">
                      <a:noFill/>
                      <a:prstDash val="solid"/>
                      <a:round/>
                      <a:headEnd type="none" w="sm" len="sm"/>
                      <a:tailEnd type="none" w="sm" len="sm"/>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0" indent="0" algn="l" rtl="0">
                        <a:spcBef>
                          <a:spcPts val="0"/>
                        </a:spcBef>
                        <a:spcAft>
                          <a:spcPts val="0"/>
                        </a:spcAft>
                        <a:buNone/>
                      </a:pPr>
                      <a:r>
                        <a:rPr lang="en" sz="900" dirty="0">
                          <a:latin typeface="+mn-lt"/>
                          <a:ea typeface="Fira Sans"/>
                          <a:cs typeface="Calibri" panose="020F0502020204030204" pitchFamily="34" charset="0"/>
                          <a:sym typeface="Fira Sans"/>
                        </a:rPr>
                        <a:t>Marketing Automation</a:t>
                      </a:r>
                      <a:endParaRPr sz="900" dirty="0">
                        <a:latin typeface="+mn-lt"/>
                        <a:ea typeface="Fira Sans"/>
                        <a:cs typeface="Calibri" panose="020F0502020204030204" pitchFamily="34" charset="0"/>
                        <a:sym typeface="Fira Sans"/>
                      </a:endParaRPr>
                    </a:p>
                    <a:p>
                      <a:pPr marL="0" lvl="0" indent="0" algn="l" rtl="0">
                        <a:spcBef>
                          <a:spcPts val="0"/>
                        </a:spcBef>
                        <a:spcAft>
                          <a:spcPts val="0"/>
                        </a:spcAft>
                        <a:buNone/>
                      </a:pPr>
                      <a:r>
                        <a:rPr lang="en" sz="900" dirty="0">
                          <a:latin typeface="+mn-lt"/>
                          <a:ea typeface="Fira Sans"/>
                          <a:cs typeface="Calibri" panose="020F0502020204030204" pitchFamily="34" charset="0"/>
                          <a:sym typeface="Fira Sans"/>
                        </a:rPr>
                        <a:t>Chat</a:t>
                      </a:r>
                      <a:endParaRPr sz="900" dirty="0">
                        <a:latin typeface="+mn-lt"/>
                        <a:ea typeface="Fira Sans"/>
                        <a:cs typeface="Calibri" panose="020F0502020204030204" pitchFamily="34" charset="0"/>
                        <a:sym typeface="Fira Sans"/>
                      </a:endParaRPr>
                    </a:p>
                    <a:p>
                      <a:pPr marL="0" lvl="0" indent="0" algn="l" rtl="0">
                        <a:spcBef>
                          <a:spcPts val="0"/>
                        </a:spcBef>
                        <a:spcAft>
                          <a:spcPts val="0"/>
                        </a:spcAft>
                        <a:buNone/>
                      </a:pPr>
                      <a:r>
                        <a:rPr lang="en" sz="900" dirty="0">
                          <a:latin typeface="+mn-lt"/>
                          <a:ea typeface="Fira Sans"/>
                          <a:cs typeface="Calibri" panose="020F0502020204030204" pitchFamily="34" charset="0"/>
                          <a:sym typeface="Fira Sans"/>
                        </a:rPr>
                        <a:t>ABM Tools</a:t>
                      </a:r>
                      <a:endParaRPr sz="900" dirty="0">
                        <a:latin typeface="+mn-lt"/>
                        <a:ea typeface="Fira Sans"/>
                        <a:cs typeface="Calibri" panose="020F0502020204030204" pitchFamily="34" charset="0"/>
                        <a:sym typeface="Fira Sans"/>
                      </a:endParaRPr>
                    </a:p>
                  </a:txBody>
                  <a:tcPr marL="108000" marR="28575" marT="19050" marB="19050" anchor="ctr">
                    <a:lnL w="9525" cap="flat" cmpd="sng">
                      <a:noFill/>
                      <a:prstDash val="solid"/>
                      <a:round/>
                      <a:headEnd type="none" w="sm" len="sm"/>
                      <a:tailEnd type="none" w="sm" len="sm"/>
                    </a:lnL>
                    <a:lnR w="9525" cap="flat" cmpd="sng">
                      <a:noFill/>
                      <a:prstDash val="solid"/>
                      <a:round/>
                      <a:headEnd type="none" w="sm" len="sm"/>
                      <a:tailEnd type="none" w="sm" len="sm"/>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0" indent="0" algn="ctr" rtl="0">
                        <a:spcBef>
                          <a:spcPts val="0"/>
                        </a:spcBef>
                        <a:spcAft>
                          <a:spcPts val="0"/>
                        </a:spcAft>
                        <a:buNone/>
                      </a:pPr>
                      <a:r>
                        <a:rPr lang="en-US" sz="1000" b="1" dirty="0">
                          <a:latin typeface="+mn-lt"/>
                          <a:ea typeface="Fira Sans"/>
                          <a:cs typeface="Calibri" panose="020F0502020204030204" pitchFamily="34" charset="0"/>
                          <a:sym typeface="Fira Sans"/>
                        </a:rPr>
                        <a:t>S</a:t>
                      </a:r>
                      <a:endParaRPr sz="1000" b="1" dirty="0">
                        <a:latin typeface="+mn-lt"/>
                        <a:ea typeface="Fira Sans"/>
                        <a:cs typeface="Calibri" panose="020F0502020204030204" pitchFamily="34" charset="0"/>
                        <a:sym typeface="Fira Sans"/>
                      </a:endParaRPr>
                    </a:p>
                  </a:txBody>
                  <a:tcPr marL="28575" marR="28575" marT="19050" marB="19050" anchor="ctr">
                    <a:lnL w="9525" cap="flat" cmpd="sng">
                      <a:noFill/>
                      <a:prstDash val="solid"/>
                      <a:round/>
                      <a:headEnd type="none" w="sm" len="sm"/>
                      <a:tailEnd type="none" w="sm" len="sm"/>
                    </a:lnL>
                    <a:lnR w="9525" cap="flat" cmpd="sng" algn="ctr">
                      <a:noFill/>
                      <a:prstDash val="solid"/>
                      <a:round/>
                      <a:headEnd type="none" w="sm" len="sm"/>
                      <a:tailEnd type="none" w="sm" len="sm"/>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lvl="0" indent="0" algn="ctr" rtl="0">
                        <a:spcBef>
                          <a:spcPts val="0"/>
                        </a:spcBef>
                        <a:spcAft>
                          <a:spcPts val="0"/>
                        </a:spcAft>
                        <a:buNone/>
                      </a:pPr>
                      <a:r>
                        <a:rPr lang="en-US" sz="1000" b="1" dirty="0">
                          <a:latin typeface="+mn-lt"/>
                          <a:ea typeface="Fira Sans"/>
                          <a:cs typeface="Calibri" panose="020F0502020204030204" pitchFamily="34" charset="0"/>
                          <a:sym typeface="Fira Sans"/>
                        </a:rPr>
                        <a:t>SC</a:t>
                      </a:r>
                      <a:endParaRPr sz="1000" b="1" dirty="0">
                        <a:latin typeface="+mn-lt"/>
                        <a:ea typeface="Fira Sans"/>
                        <a:cs typeface="Calibri" panose="020F0502020204030204" pitchFamily="34" charset="0"/>
                        <a:sym typeface="Fira Sans"/>
                      </a:endParaRPr>
                    </a:p>
                  </a:txBody>
                  <a:tcPr marL="28575" marR="28575" marT="19050" marB="19050" anchor="ctr">
                    <a:lnL w="9525" cap="flat" cmpd="sng">
                      <a:noFill/>
                      <a:prstDash val="solid"/>
                      <a:round/>
                      <a:headEnd type="none" w="sm" len="sm"/>
                      <a:tailEnd type="none" w="sm" len="sm"/>
                    </a:lnL>
                    <a:lnR w="9525" cap="flat" cmpd="sng">
                      <a:noFill/>
                      <a:prstDash val="solid"/>
                      <a:round/>
                      <a:headEnd type="none" w="sm" len="sm"/>
                      <a:tailEnd type="none" w="sm" len="sm"/>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lvl="0" indent="0" algn="ctr" rtl="0">
                        <a:spcBef>
                          <a:spcPts val="0"/>
                        </a:spcBef>
                        <a:spcAft>
                          <a:spcPts val="0"/>
                        </a:spcAft>
                        <a:buNone/>
                      </a:pPr>
                      <a:r>
                        <a:rPr lang="en-US" sz="1000" b="1" dirty="0">
                          <a:latin typeface="+mn-lt"/>
                          <a:ea typeface="Fira Sans"/>
                          <a:cs typeface="Calibri" panose="020F0502020204030204" pitchFamily="34" charset="0"/>
                          <a:sym typeface="Fira Sans"/>
                        </a:rPr>
                        <a:t>C</a:t>
                      </a:r>
                      <a:endParaRPr sz="1000" b="1" dirty="0">
                        <a:latin typeface="+mn-lt"/>
                        <a:ea typeface="Fira Sans"/>
                        <a:cs typeface="Calibri" panose="020F0502020204030204" pitchFamily="34" charset="0"/>
                        <a:sym typeface="Fira Sans"/>
                      </a:endParaRPr>
                    </a:p>
                  </a:txBody>
                  <a:tcPr marL="28575" marR="28575" marT="19050" marB="19050" anchor="ctr">
                    <a:lnL w="9525" cap="flat" cmpd="sng">
                      <a:noFill/>
                      <a:prstDash val="solid"/>
                      <a:round/>
                      <a:headEnd type="none" w="sm" len="sm"/>
                      <a:tailEnd type="none" w="sm" len="sm"/>
                    </a:lnL>
                    <a:lnR w="9525" cap="flat" cmpd="sng">
                      <a:noFill/>
                      <a:prstDash val="solid"/>
                      <a:round/>
                      <a:headEnd type="none" w="sm" len="sm"/>
                      <a:tailEnd type="none" w="sm" len="sm"/>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lvl="0" indent="0" algn="ctr" rtl="0">
                        <a:spcBef>
                          <a:spcPts val="0"/>
                        </a:spcBef>
                        <a:spcAft>
                          <a:spcPts val="0"/>
                        </a:spcAft>
                        <a:buNone/>
                      </a:pPr>
                      <a:r>
                        <a:rPr lang="en-US" sz="1000" b="1" dirty="0">
                          <a:latin typeface="+mn-lt"/>
                          <a:ea typeface="Fira Sans"/>
                          <a:cs typeface="Calibri" panose="020F0502020204030204" pitchFamily="34" charset="0"/>
                          <a:sym typeface="Fira Sans"/>
                        </a:rPr>
                        <a:t>RA</a:t>
                      </a:r>
                      <a:endParaRPr sz="1000" b="1" dirty="0">
                        <a:latin typeface="+mn-lt"/>
                        <a:ea typeface="Fira Sans"/>
                        <a:cs typeface="Calibri" panose="020F0502020204030204" pitchFamily="34" charset="0"/>
                        <a:sym typeface="Fira Sans"/>
                      </a:endParaRPr>
                    </a:p>
                  </a:txBody>
                  <a:tcPr marL="28575" marR="28575" marT="19050" marB="19050" anchor="ctr">
                    <a:lnL w="9525" cap="flat" cmpd="sng" algn="ctr">
                      <a:noFill/>
                      <a:prstDash val="solid"/>
                      <a:round/>
                      <a:headEnd type="none" w="sm" len="sm"/>
                      <a:tailEnd type="none" w="sm" len="sm"/>
                    </a:lnL>
                    <a:lnR w="9525" cap="flat" cmpd="sng" algn="ctr">
                      <a:noFill/>
                      <a:prstDash val="solid"/>
                      <a:round/>
                      <a:headEnd type="none" w="sm" len="sm"/>
                      <a:tailEnd type="none" w="sm" len="sm"/>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lvl="0" indent="0" algn="ctr" rtl="0">
                        <a:spcBef>
                          <a:spcPts val="0"/>
                        </a:spcBef>
                        <a:spcAft>
                          <a:spcPts val="0"/>
                        </a:spcAft>
                        <a:buNone/>
                      </a:pPr>
                      <a:r>
                        <a:rPr lang="en-US" sz="1000" b="1" dirty="0">
                          <a:latin typeface="+mn-lt"/>
                          <a:ea typeface="Fira Sans"/>
                          <a:cs typeface="Calibri" panose="020F0502020204030204" pitchFamily="34" charset="0"/>
                          <a:sym typeface="Fira Sans"/>
                        </a:rPr>
                        <a:t>S</a:t>
                      </a:r>
                      <a:endParaRPr sz="1000" b="1" dirty="0">
                        <a:latin typeface="+mn-lt"/>
                        <a:ea typeface="Fira Sans"/>
                        <a:cs typeface="Calibri" panose="020F0502020204030204" pitchFamily="34" charset="0"/>
                        <a:sym typeface="Fira Sans"/>
                      </a:endParaRPr>
                    </a:p>
                  </a:txBody>
                  <a:tcPr marL="28575" marR="28575" marT="19050" marB="19050" anchor="ctr">
                    <a:lnL w="9525" cap="flat" cmpd="sng" algn="ctr">
                      <a:noFill/>
                      <a:prstDash val="solid"/>
                      <a:round/>
                      <a:headEnd type="none" w="sm" len="sm"/>
                      <a:tailEnd type="none" w="sm" len="sm"/>
                    </a:lnL>
                    <a:lnR w="9525" cap="flat" cmpd="sng">
                      <a:noFill/>
                      <a:prstDash val="solid"/>
                      <a:round/>
                      <a:headEnd type="none" w="sm" len="sm"/>
                      <a:tailEnd type="none" w="sm" len="sm"/>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vMerge="1">
                  <a:txBody>
                    <a:bodyPr/>
                    <a:lstStyle/>
                    <a:p>
                      <a:endParaRPr lang="en-US"/>
                    </a:p>
                  </a:txBody>
                  <a:tcPr/>
                </a:tc>
                <a:extLst>
                  <a:ext uri="{0D108BD9-81ED-4DB2-BD59-A6C34878D82A}">
                    <a16:rowId xmlns:a16="http://schemas.microsoft.com/office/drawing/2014/main" val="10009"/>
                  </a:ext>
                </a:extLst>
              </a:tr>
              <a:tr h="502763">
                <a:tc>
                  <a:txBody>
                    <a:bodyPr/>
                    <a:lstStyle/>
                    <a:p>
                      <a:pPr marL="0" lvl="0" indent="0" algn="l" rtl="0">
                        <a:lnSpc>
                          <a:spcPct val="115000"/>
                        </a:lnSpc>
                        <a:spcBef>
                          <a:spcPts val="0"/>
                        </a:spcBef>
                        <a:spcAft>
                          <a:spcPts val="0"/>
                        </a:spcAft>
                        <a:buNone/>
                      </a:pPr>
                      <a:r>
                        <a:rPr lang="en" sz="900" b="1" dirty="0">
                          <a:latin typeface="+mn-lt"/>
                          <a:ea typeface="Fira Sans"/>
                          <a:cs typeface="Calibri" panose="020F0502020204030204" pitchFamily="34" charset="0"/>
                          <a:sym typeface="Fira Sans"/>
                        </a:rPr>
                        <a:t>Reporting &amp; Tracking</a:t>
                      </a:r>
                      <a:endParaRPr sz="900" b="1" dirty="0">
                        <a:latin typeface="+mn-lt"/>
                        <a:ea typeface="Fira Sans"/>
                        <a:cs typeface="Calibri" panose="020F0502020204030204" pitchFamily="34" charset="0"/>
                        <a:sym typeface="Fira Sans"/>
                      </a:endParaRPr>
                    </a:p>
                  </a:txBody>
                  <a:tcPr marL="108000" marR="28575" marT="19050" marB="19050" anchor="ctr">
                    <a:lnL w="9525" cap="flat" cmpd="sng">
                      <a:noFill/>
                      <a:prstDash val="solid"/>
                      <a:round/>
                      <a:headEnd type="none" w="sm" len="sm"/>
                      <a:tailEnd type="none" w="sm" len="sm"/>
                    </a:lnL>
                    <a:lnR w="9525" cap="flat" cmpd="sng">
                      <a:noFill/>
                      <a:prstDash val="solid"/>
                      <a:round/>
                      <a:headEnd type="none" w="sm" len="sm"/>
                      <a:tailEnd type="none" w="sm" len="sm"/>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0" indent="0" algn="l" rtl="0">
                        <a:lnSpc>
                          <a:spcPct val="115000"/>
                        </a:lnSpc>
                        <a:spcBef>
                          <a:spcPts val="0"/>
                        </a:spcBef>
                        <a:spcAft>
                          <a:spcPts val="0"/>
                        </a:spcAft>
                        <a:buNone/>
                      </a:pPr>
                      <a:r>
                        <a:rPr lang="en" sz="900" dirty="0">
                          <a:latin typeface="+mn-lt"/>
                          <a:ea typeface="Fira Sans"/>
                          <a:cs typeface="Calibri" panose="020F0502020204030204" pitchFamily="34" charset="0"/>
                          <a:sym typeface="Fira Sans"/>
                        </a:rPr>
                        <a:t>Process for testing messages, measuring results, and tracking performance.</a:t>
                      </a:r>
                      <a:endParaRPr sz="900" dirty="0">
                        <a:latin typeface="+mn-lt"/>
                        <a:ea typeface="Fira Sans"/>
                        <a:cs typeface="Calibri" panose="020F0502020204030204" pitchFamily="34" charset="0"/>
                        <a:sym typeface="Fira Sans"/>
                      </a:endParaRPr>
                    </a:p>
                  </a:txBody>
                  <a:tcPr marL="108000" marR="28575" marT="19050" marB="19050" anchor="ctr">
                    <a:lnL w="9525" cap="flat" cmpd="sng">
                      <a:noFill/>
                      <a:prstDash val="solid"/>
                      <a:round/>
                      <a:headEnd type="none" w="sm" len="sm"/>
                      <a:tailEnd type="none" w="sm" len="sm"/>
                    </a:lnL>
                    <a:lnR w="9525" cap="flat" cmpd="sng">
                      <a:noFill/>
                      <a:prstDash val="solid"/>
                      <a:round/>
                      <a:headEnd type="none" w="sm" len="sm"/>
                      <a:tailEnd type="none" w="sm" len="sm"/>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0" indent="0" algn="l" rtl="0">
                        <a:spcBef>
                          <a:spcPts val="0"/>
                        </a:spcBef>
                        <a:spcAft>
                          <a:spcPts val="0"/>
                        </a:spcAft>
                        <a:buNone/>
                      </a:pPr>
                      <a:r>
                        <a:rPr lang="en" sz="900" dirty="0">
                          <a:latin typeface="+mn-lt"/>
                          <a:ea typeface="Fira Sans"/>
                          <a:cs typeface="Calibri" panose="020F0502020204030204" pitchFamily="34" charset="0"/>
                          <a:sym typeface="Fira Sans"/>
                        </a:rPr>
                        <a:t>Lead Management</a:t>
                      </a:r>
                      <a:endParaRPr sz="900" dirty="0">
                        <a:latin typeface="+mn-lt"/>
                        <a:ea typeface="Fira Sans"/>
                        <a:cs typeface="Calibri" panose="020F0502020204030204" pitchFamily="34" charset="0"/>
                        <a:sym typeface="Fira Sans"/>
                      </a:endParaRPr>
                    </a:p>
                    <a:p>
                      <a:pPr marL="0" lvl="0" indent="0" algn="l" rtl="0">
                        <a:spcBef>
                          <a:spcPts val="0"/>
                        </a:spcBef>
                        <a:spcAft>
                          <a:spcPts val="0"/>
                        </a:spcAft>
                        <a:buNone/>
                      </a:pPr>
                      <a:r>
                        <a:rPr lang="en" sz="900" dirty="0">
                          <a:latin typeface="+mn-lt"/>
                          <a:ea typeface="Fira Sans"/>
                          <a:cs typeface="Calibri" panose="020F0502020204030204" pitchFamily="34" charset="0"/>
                          <a:sym typeface="Fira Sans"/>
                        </a:rPr>
                        <a:t>Attribution</a:t>
                      </a:r>
                      <a:endParaRPr sz="900" dirty="0">
                        <a:latin typeface="+mn-lt"/>
                        <a:ea typeface="Fira Sans"/>
                        <a:cs typeface="Calibri" panose="020F0502020204030204" pitchFamily="34" charset="0"/>
                        <a:sym typeface="Fira Sans"/>
                      </a:endParaRPr>
                    </a:p>
                    <a:p>
                      <a:pPr marL="0" lvl="0" indent="0" algn="l" rtl="0">
                        <a:spcBef>
                          <a:spcPts val="0"/>
                        </a:spcBef>
                        <a:spcAft>
                          <a:spcPts val="0"/>
                        </a:spcAft>
                        <a:buNone/>
                      </a:pPr>
                      <a:r>
                        <a:rPr lang="en" sz="900" dirty="0">
                          <a:latin typeface="+mn-lt"/>
                          <a:ea typeface="Fira Sans"/>
                          <a:cs typeface="Calibri" panose="020F0502020204030204" pitchFamily="34" charset="0"/>
                          <a:sym typeface="Fira Sans"/>
                        </a:rPr>
                        <a:t>KPIs &amp; Dashboards</a:t>
                      </a:r>
                      <a:endParaRPr sz="900" dirty="0">
                        <a:latin typeface="+mn-lt"/>
                        <a:ea typeface="Fira Sans"/>
                        <a:cs typeface="Calibri" panose="020F0502020204030204" pitchFamily="34" charset="0"/>
                        <a:sym typeface="Fira Sans"/>
                      </a:endParaRPr>
                    </a:p>
                  </a:txBody>
                  <a:tcPr marL="108000" marR="28575" marT="19050" marB="19050" anchor="ctr">
                    <a:lnL w="9525" cap="flat" cmpd="sng">
                      <a:noFill/>
                      <a:prstDash val="solid"/>
                      <a:round/>
                      <a:headEnd type="none" w="sm" len="sm"/>
                      <a:tailEnd type="none" w="sm" len="sm"/>
                    </a:lnL>
                    <a:lnR w="9525" cap="flat" cmpd="sng">
                      <a:noFill/>
                      <a:prstDash val="solid"/>
                      <a:round/>
                      <a:headEnd type="none" w="sm" len="sm"/>
                      <a:tailEnd type="none" w="sm" len="sm"/>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0" indent="0" algn="ctr" rtl="0">
                        <a:spcBef>
                          <a:spcPts val="0"/>
                        </a:spcBef>
                        <a:spcAft>
                          <a:spcPts val="0"/>
                        </a:spcAft>
                        <a:buNone/>
                      </a:pPr>
                      <a:r>
                        <a:rPr lang="en-US" sz="1000" b="1" dirty="0">
                          <a:latin typeface="+mn-lt"/>
                          <a:ea typeface="Fira Sans"/>
                          <a:cs typeface="Calibri" panose="020F0502020204030204" pitchFamily="34" charset="0"/>
                          <a:sym typeface="Fira Sans"/>
                        </a:rPr>
                        <a:t>C</a:t>
                      </a:r>
                      <a:endParaRPr sz="1000" b="1" dirty="0">
                        <a:latin typeface="+mn-lt"/>
                        <a:ea typeface="Fira Sans"/>
                        <a:cs typeface="Calibri" panose="020F0502020204030204" pitchFamily="34" charset="0"/>
                        <a:sym typeface="Fira Sans"/>
                      </a:endParaRPr>
                    </a:p>
                  </a:txBody>
                  <a:tcPr marL="28575" marR="28575" marT="19050" marB="19050" anchor="ctr">
                    <a:lnL w="9525" cap="flat" cmpd="sng">
                      <a:noFill/>
                      <a:prstDash val="solid"/>
                      <a:round/>
                      <a:headEnd type="none" w="sm" len="sm"/>
                      <a:tailEnd type="none" w="sm" len="sm"/>
                    </a:lnL>
                    <a:lnR w="9525" cap="flat" cmpd="sng" algn="ctr">
                      <a:noFill/>
                      <a:prstDash val="solid"/>
                      <a:round/>
                      <a:headEnd type="none" w="sm" len="sm"/>
                      <a:tailEnd type="none" w="sm" len="sm"/>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lvl="0" indent="0" algn="ctr" rtl="0">
                        <a:spcBef>
                          <a:spcPts val="0"/>
                        </a:spcBef>
                        <a:spcAft>
                          <a:spcPts val="0"/>
                        </a:spcAft>
                        <a:buNone/>
                      </a:pPr>
                      <a:r>
                        <a:rPr lang="en-US" sz="1000" b="1" dirty="0">
                          <a:latin typeface="+mn-lt"/>
                          <a:ea typeface="Fira Sans"/>
                          <a:cs typeface="Calibri" panose="020F0502020204030204" pitchFamily="34" charset="0"/>
                          <a:sym typeface="Fira Sans"/>
                        </a:rPr>
                        <a:t>AS</a:t>
                      </a:r>
                      <a:endParaRPr sz="1000" b="1" dirty="0">
                        <a:latin typeface="+mn-lt"/>
                        <a:ea typeface="Fira Sans"/>
                        <a:cs typeface="Calibri" panose="020F0502020204030204" pitchFamily="34" charset="0"/>
                        <a:sym typeface="Fira Sans"/>
                      </a:endParaRPr>
                    </a:p>
                  </a:txBody>
                  <a:tcPr marL="28575" marR="28575" marT="19050" marB="19050" anchor="ctr">
                    <a:lnL w="9525" cap="flat" cmpd="sng">
                      <a:noFill/>
                      <a:prstDash val="solid"/>
                      <a:round/>
                      <a:headEnd type="none" w="sm" len="sm"/>
                      <a:tailEnd type="none" w="sm" len="sm"/>
                    </a:lnL>
                    <a:lnR w="9525" cap="flat" cmpd="sng">
                      <a:noFill/>
                      <a:prstDash val="solid"/>
                      <a:round/>
                      <a:headEnd type="none" w="sm" len="sm"/>
                      <a:tailEnd type="none" w="sm" len="sm"/>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lvl="0" indent="0" algn="ctr" rtl="0">
                        <a:spcBef>
                          <a:spcPts val="0"/>
                        </a:spcBef>
                        <a:spcAft>
                          <a:spcPts val="0"/>
                        </a:spcAft>
                        <a:buNone/>
                      </a:pPr>
                      <a:r>
                        <a:rPr lang="en-US" sz="1000" b="1" dirty="0">
                          <a:latin typeface="+mn-lt"/>
                          <a:ea typeface="Fira Sans"/>
                          <a:cs typeface="Calibri" panose="020F0502020204030204" pitchFamily="34" charset="0"/>
                          <a:sym typeface="Fira Sans"/>
                        </a:rPr>
                        <a:t>C</a:t>
                      </a:r>
                      <a:endParaRPr sz="1000" b="1" dirty="0">
                        <a:latin typeface="+mn-lt"/>
                        <a:ea typeface="Fira Sans"/>
                        <a:cs typeface="Calibri" panose="020F0502020204030204" pitchFamily="34" charset="0"/>
                        <a:sym typeface="Fira Sans"/>
                      </a:endParaRPr>
                    </a:p>
                  </a:txBody>
                  <a:tcPr marL="28575" marR="28575" marT="19050" marB="19050" anchor="ctr">
                    <a:lnL w="9525" cap="flat" cmpd="sng">
                      <a:noFill/>
                      <a:prstDash val="solid"/>
                      <a:round/>
                      <a:headEnd type="none" w="sm" len="sm"/>
                      <a:tailEnd type="none" w="sm" len="sm"/>
                    </a:lnL>
                    <a:lnR w="9525" cap="flat" cmpd="sng">
                      <a:noFill/>
                      <a:prstDash val="solid"/>
                      <a:round/>
                      <a:headEnd type="none" w="sm" len="sm"/>
                      <a:tailEnd type="none" w="sm" len="sm"/>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lvl="0" indent="0" algn="ctr" rtl="0">
                        <a:spcBef>
                          <a:spcPts val="0"/>
                        </a:spcBef>
                        <a:spcAft>
                          <a:spcPts val="0"/>
                        </a:spcAft>
                        <a:buNone/>
                      </a:pPr>
                      <a:r>
                        <a:rPr lang="en-US" sz="1000" b="1" dirty="0">
                          <a:latin typeface="+mn-lt"/>
                          <a:ea typeface="Fira Sans"/>
                          <a:cs typeface="Calibri" panose="020F0502020204030204" pitchFamily="34" charset="0"/>
                          <a:sym typeface="Fira Sans"/>
                        </a:rPr>
                        <a:t>RA</a:t>
                      </a:r>
                      <a:endParaRPr sz="1000" b="1" dirty="0">
                        <a:latin typeface="+mn-lt"/>
                        <a:ea typeface="Fira Sans"/>
                        <a:cs typeface="Calibri" panose="020F0502020204030204" pitchFamily="34" charset="0"/>
                        <a:sym typeface="Fira Sans"/>
                      </a:endParaRPr>
                    </a:p>
                  </a:txBody>
                  <a:tcPr marL="28575" marR="28575" marT="19050" marB="19050" anchor="ctr">
                    <a:lnL w="9525" cap="flat" cmpd="sng" algn="ctr">
                      <a:noFill/>
                      <a:prstDash val="solid"/>
                      <a:round/>
                      <a:headEnd type="none" w="sm" len="sm"/>
                      <a:tailEnd type="none" w="sm" len="sm"/>
                    </a:lnL>
                    <a:lnR w="9525" cap="flat" cmpd="sng" algn="ctr">
                      <a:noFill/>
                      <a:prstDash val="solid"/>
                      <a:round/>
                      <a:headEnd type="none" w="sm" len="sm"/>
                      <a:tailEnd type="none" w="sm" len="sm"/>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lvl="0" indent="0" algn="ctr" rtl="0">
                        <a:spcBef>
                          <a:spcPts val="0"/>
                        </a:spcBef>
                        <a:spcAft>
                          <a:spcPts val="0"/>
                        </a:spcAft>
                        <a:buNone/>
                      </a:pPr>
                      <a:r>
                        <a:rPr lang="en-US" sz="1000" b="1" dirty="0">
                          <a:latin typeface="+mn-lt"/>
                          <a:ea typeface="Fira Sans"/>
                          <a:cs typeface="Calibri" panose="020F0502020204030204" pitchFamily="34" charset="0"/>
                          <a:sym typeface="Fira Sans"/>
                        </a:rPr>
                        <a:t>I</a:t>
                      </a:r>
                      <a:endParaRPr sz="1000" b="1" dirty="0">
                        <a:latin typeface="+mn-lt"/>
                        <a:ea typeface="Fira Sans"/>
                        <a:cs typeface="Calibri" panose="020F0502020204030204" pitchFamily="34" charset="0"/>
                        <a:sym typeface="Fira Sans"/>
                      </a:endParaRPr>
                    </a:p>
                  </a:txBody>
                  <a:tcPr marL="28575" marR="28575" marT="19050" marB="19050" anchor="ctr">
                    <a:lnL w="9525" cap="flat" cmpd="sng" algn="ctr">
                      <a:noFill/>
                      <a:prstDash val="solid"/>
                      <a:round/>
                      <a:headEnd type="none" w="sm" len="sm"/>
                      <a:tailEnd type="none" w="sm" len="sm"/>
                    </a:lnL>
                    <a:lnR w="9525" cap="flat" cmpd="sng">
                      <a:noFill/>
                      <a:prstDash val="solid"/>
                      <a:round/>
                      <a:headEnd type="none" w="sm" len="sm"/>
                      <a:tailEnd type="none" w="sm" len="sm"/>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vMerge="1">
                  <a:txBody>
                    <a:bodyPr/>
                    <a:lstStyle/>
                    <a:p>
                      <a:endParaRPr lang="en-US"/>
                    </a:p>
                  </a:txBody>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133950019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SBI PPT">
  <a:themeElements>
    <a:clrScheme name="SBI New Colors">
      <a:dk1>
        <a:srgbClr val="071E31"/>
      </a:dk1>
      <a:lt1>
        <a:srgbClr val="FFFFFF"/>
      </a:lt1>
      <a:dk2>
        <a:srgbClr val="071E31"/>
      </a:dk2>
      <a:lt2>
        <a:srgbClr val="E7E6E6"/>
      </a:lt2>
      <a:accent1>
        <a:srgbClr val="071E31"/>
      </a:accent1>
      <a:accent2>
        <a:srgbClr val="03327C"/>
      </a:accent2>
      <a:accent3>
        <a:srgbClr val="2391CF"/>
      </a:accent3>
      <a:accent4>
        <a:srgbClr val="7AC3F8"/>
      </a:accent4>
      <a:accent5>
        <a:srgbClr val="880E4F"/>
      </a:accent5>
      <a:accent6>
        <a:srgbClr val="F8B737"/>
      </a:accent6>
      <a:hlink>
        <a:srgbClr val="0563C1"/>
      </a:hlink>
      <a:folHlink>
        <a:srgbClr val="880E4F"/>
      </a:folHlink>
    </a:clrScheme>
    <a:fontScheme name="SBI Font">
      <a:majorFont>
        <a:latin typeface="Avenir Next LT Pro"/>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sz="1400" dirty="0"/>
        </a:defPPr>
      </a:lstStyle>
    </a:txDef>
  </a:objectDefaults>
  <a:extraClrSchemeLst/>
  <a:extLst>
    <a:ext uri="{05A4C25C-085E-4340-85A3-A5531E510DB2}">
      <thm15:themeFamily xmlns:thm15="http://schemas.microsoft.com/office/thememl/2012/main" name="SBI PPT" id="{8519F7B8-F9D6-413C-90EE-17578C13959F}" vid="{8D5C7C41-2EB4-4D67-A566-A6192B30E978}"/>
    </a:ext>
  </a:extLst>
</a:theme>
</file>

<file path=ppt/theme/theme2.xml><?xml version="1.0" encoding="utf-8"?>
<a:theme xmlns:a="http://schemas.openxmlformats.org/drawingml/2006/main" name="SBI PPT 2023">
  <a:themeElements>
    <a:clrScheme name="SBI New Colors">
      <a:dk1>
        <a:srgbClr val="071E31"/>
      </a:dk1>
      <a:lt1>
        <a:srgbClr val="FFFFFF"/>
      </a:lt1>
      <a:dk2>
        <a:srgbClr val="071E31"/>
      </a:dk2>
      <a:lt2>
        <a:srgbClr val="E7E6E6"/>
      </a:lt2>
      <a:accent1>
        <a:srgbClr val="071E31"/>
      </a:accent1>
      <a:accent2>
        <a:srgbClr val="03327C"/>
      </a:accent2>
      <a:accent3>
        <a:srgbClr val="2391CF"/>
      </a:accent3>
      <a:accent4>
        <a:srgbClr val="7AC3F8"/>
      </a:accent4>
      <a:accent5>
        <a:srgbClr val="880E4F"/>
      </a:accent5>
      <a:accent6>
        <a:srgbClr val="F8B737"/>
      </a:accent6>
      <a:hlink>
        <a:srgbClr val="0563C1"/>
      </a:hlink>
      <a:folHlink>
        <a:srgbClr val="880E4F"/>
      </a:folHlink>
    </a:clrScheme>
    <a:fontScheme name="SBI Font">
      <a:majorFont>
        <a:latin typeface="Avenir Next LT Pro"/>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sz="1400" dirty="0"/>
        </a:defPPr>
      </a:lstStyle>
    </a:txDef>
  </a:objectDefaults>
  <a:extraClrSchemeLst/>
  <a:extLst>
    <a:ext uri="{05A4C25C-085E-4340-85A3-A5531E510DB2}">
      <thm15:themeFamily xmlns:thm15="http://schemas.microsoft.com/office/thememl/2012/main" name="SBI PPT 2023" id="{2973FF59-2CA7-4BE5-8527-C7BA434A8EE2}" vid="{7467B64E-5265-4E6E-9CAD-23A1F4D69A02}"/>
    </a:ext>
  </a:extLst>
</a:theme>
</file>

<file path=docProps/app.xml><?xml version="1.0" encoding="utf-8"?>
<Properties xmlns="http://schemas.openxmlformats.org/officeDocument/2006/extended-properties" xmlns:vt="http://schemas.openxmlformats.org/officeDocument/2006/docPropsVTypes">
  <Template>Default Theme</Template>
  <TotalTime>274</TotalTime>
  <Words>3015</Words>
  <Application>Microsoft Macintosh PowerPoint</Application>
  <PresentationFormat>Widescreen</PresentationFormat>
  <Paragraphs>498</Paragraphs>
  <Slides>13</Slides>
  <Notes>0</Notes>
  <HiddenSlides>0</HiddenSlides>
  <MMClips>0</MMClips>
  <ScaleCrop>false</ScaleCrop>
  <HeadingPairs>
    <vt:vector size="8" baseType="variant">
      <vt:variant>
        <vt:lpstr>Fonts Used</vt:lpstr>
      </vt:variant>
      <vt:variant>
        <vt:i4>5</vt:i4>
      </vt:variant>
      <vt:variant>
        <vt:lpstr>Theme</vt:lpstr>
      </vt:variant>
      <vt:variant>
        <vt:i4>2</vt:i4>
      </vt:variant>
      <vt:variant>
        <vt:lpstr>Embedded OLE Servers</vt:lpstr>
      </vt:variant>
      <vt:variant>
        <vt:i4>1</vt:i4>
      </vt:variant>
      <vt:variant>
        <vt:lpstr>Slide Titles</vt:lpstr>
      </vt:variant>
      <vt:variant>
        <vt:i4>13</vt:i4>
      </vt:variant>
    </vt:vector>
  </HeadingPairs>
  <TitlesOfParts>
    <vt:vector size="21" baseType="lpstr">
      <vt:lpstr>Arial</vt:lpstr>
      <vt:lpstr>Avenir Next LT Pro</vt:lpstr>
      <vt:lpstr>AvenirNext LT Pro Bold</vt:lpstr>
      <vt:lpstr>Calibri</vt:lpstr>
      <vt:lpstr>Courier New</vt:lpstr>
      <vt:lpstr>SBI PPT</vt:lpstr>
      <vt:lpstr>SBI PPT 2023</vt:lpstr>
      <vt:lpstr>think-cell Slide</vt:lpstr>
      <vt:lpstr>Revenue Marketing Methodology</vt:lpstr>
      <vt:lpstr>Executive Summary: Revenue Marketing</vt:lpstr>
      <vt:lpstr>SBI Organization Design and Coverage Model Approach Follows a Six Step Process, Starting with a Current State Analysis &amp; Performance Review </vt:lpstr>
      <vt:lpstr>Best practice for business planning is to prioritize initiatives that have large impact, are achievable, and align GTM functions towards a common goal</vt:lpstr>
      <vt:lpstr>Revenue marketing goals must reflect the actions, guidance, and numbers articulated in the annual revenue plan built by Sales</vt:lpstr>
      <vt:lpstr>Assess the current state marketing organizational design for gaps  and opportunities </vt:lpstr>
      <vt:lpstr>Choose a marketing organization that aligns with your primary marketing priorities and business objectives</vt:lpstr>
      <vt:lpstr>Assess the current state marketing budget to determine if it is creating the desired returns on investment across people, process, and technology</vt:lpstr>
      <vt:lpstr>Execution requires clear roles and responsibilities across  the entire organization</vt:lpstr>
      <vt:lpstr>Driving Success Through Centralized Planning and Focused Campaigns</vt:lpstr>
      <vt:lpstr>Suggested Meeting Cadence</vt:lpstr>
      <vt:lpstr>Operationalizing the marketing strategy requires cross-functional collaboration between product, sales, customer success, and marketing</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Current SBI PPT Template</dc:title>
  <dc:creator>Aaron Bean</dc:creator>
  <cp:lastModifiedBy>Ivana Drazic</cp:lastModifiedBy>
  <cp:revision>26</cp:revision>
  <dcterms:created xsi:type="dcterms:W3CDTF">2022-12-02T21:37:18Z</dcterms:created>
  <dcterms:modified xsi:type="dcterms:W3CDTF">2024-04-02T21:53:50Z</dcterms:modified>
</cp:coreProperties>
</file>