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2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1CF"/>
    <a:srgbClr val="000000"/>
    <a:srgbClr val="07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3" autoAdjust="0"/>
    <p:restoredTop sz="86351"/>
  </p:normalViewPr>
  <p:slideViewPr>
    <p:cSldViewPr snapToGrid="0">
      <p:cViewPr varScale="1">
        <p:scale>
          <a:sx n="109" d="100"/>
          <a:sy n="109" d="100"/>
        </p:scale>
        <p:origin x="111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D58C10-D992-79E8-12B9-7EA9E9A81F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33F33-6105-6A73-0EF5-E035B1E295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B67A-3D57-2E47-9C3C-8AF63E7539F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C321D-BF3C-9900-83A4-B4FA32EDA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99599-4128-E67E-6BD1-D8A86306F1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36524-2504-2D4E-BDD0-ECB7D97B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0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0FBAC-2931-9B43-A674-EE0616E13CDC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B410-0CDD-1344-85EC-686FC52609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9884F-1EFE-BB8D-C41F-188FE3063D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5B410-0CDD-1344-85EC-686FC52609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2" y="206062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D2C085C-6A1D-55FE-FC2B-2274062B14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748A7B2-D9A7-1206-BB9C-07112A16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1F47D6-E035-C56C-E792-218EA9747CD4}"/>
              </a:ext>
            </a:extLst>
          </p:cNvPr>
          <p:cNvSpPr txBox="1"/>
          <p:nvPr userDrawn="1"/>
        </p:nvSpPr>
        <p:spPr>
          <a:xfrm>
            <a:off x="11479524" y="66068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 userDrawn="1"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4954B-5B6E-A708-CFE7-521EFDCD6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8710903" cy="664797"/>
          </a:xfrm>
        </p:spPr>
        <p:txBody>
          <a:bodyPr/>
          <a:lstStyle/>
          <a:p>
            <a:r>
              <a:rPr lang="en-US" dirty="0"/>
              <a:t>Routes to Market Strategy Development Discussion Guide</a:t>
            </a:r>
          </a:p>
        </p:txBody>
      </p:sp>
      <p:sp>
        <p:nvSpPr>
          <p:cNvPr id="5" name="Subtitle 4" hidden="1">
            <a:extLst>
              <a:ext uri="{FF2B5EF4-FFF2-40B4-BE49-F238E27FC236}">
                <a16:creationId xmlns:a16="http://schemas.microsoft.com/office/drawing/2014/main" id="{8C869C99-D541-70FF-4C6F-A9B90F065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1"/>
            <a:ext cx="9139234" cy="301752"/>
          </a:xfrm>
        </p:spPr>
        <p:txBody>
          <a:bodyPr/>
          <a:lstStyle/>
          <a:p>
            <a:r>
              <a:rPr lang="en-US" dirty="0"/>
              <a:t>Current as of March 30, 2024</a:t>
            </a:r>
          </a:p>
        </p:txBody>
      </p:sp>
    </p:spTree>
    <p:extLst>
      <p:ext uri="{BB962C8B-B14F-4D97-AF65-F5344CB8AC3E}">
        <p14:creationId xmlns:p14="http://schemas.microsoft.com/office/powerpoint/2010/main" val="248692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Overall GTM Strategy Outline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02E8E-A9DA-6319-4732-B8FE27F1A106}"/>
              </a:ext>
            </a:extLst>
          </p:cNvPr>
          <p:cNvSpPr txBox="1"/>
          <p:nvPr/>
        </p:nvSpPr>
        <p:spPr>
          <a:xfrm>
            <a:off x="609601" y="1030870"/>
            <a:ext cx="109622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below to assemble your go-to-market leadership team and the data inputs required to define your routes-to-market and make key decisions that span org model, revenue model, lifecycle processes, and sales ops / enablement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F45C1B-B7E6-73D4-D24C-FB34B13EE305}"/>
              </a:ext>
            </a:extLst>
          </p:cNvPr>
          <p:cNvSpPr txBox="1">
            <a:spLocks/>
          </p:cNvSpPr>
          <p:nvPr/>
        </p:nvSpPr>
        <p:spPr>
          <a:xfrm>
            <a:off x="609600" y="1984964"/>
            <a:ext cx="5299678" cy="429328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txBody>
          <a:bodyPr lIns="18288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/>
          </a:p>
          <a:p>
            <a:pPr>
              <a:spcBef>
                <a:spcPts val="0"/>
              </a:spcBef>
            </a:pPr>
            <a:endParaRPr lang="en-US" sz="1200" b="1" dirty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STRATEGY INPUTS</a:t>
            </a:r>
            <a:br>
              <a:rPr lang="en-US" sz="1400" b="1" dirty="0">
                <a:solidFill>
                  <a:schemeClr val="accent3"/>
                </a:solidFill>
              </a:rPr>
            </a:br>
            <a:endParaRPr lang="en-US" sz="1400" b="1" dirty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Markets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:  Where is our growth coming from? Where should we not play at all?  Where do we have coverage gaps?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Accounts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:  Which accounts will buy the most from us?  Which should we avoid? 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Buyers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:  How can we align routes to market, coverage capacity and sales approaches to how buyers want to buy.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OPERATING ENVIRONMENT</a:t>
            </a:r>
          </a:p>
          <a:p>
            <a:pPr>
              <a:spcBef>
                <a:spcPts val="0"/>
              </a:spcBef>
            </a:pPr>
            <a:endParaRPr lang="en-US" sz="1200" b="1" dirty="0"/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Processes: 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Prospecting, Sales, Customer Success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Org: 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Coverage Design, Org Structure, Territory Design, Quotas, Comp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Talent: 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Roles and Role Basis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SUPPORT</a:t>
            </a:r>
            <a:r>
              <a:rPr lang="en-US" sz="1200" dirty="0">
                <a:solidFill>
                  <a:schemeClr val="accent3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Sales Operations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Sales Enablement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Tech/Systems/Data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A893E55-E2B9-2FE2-1508-63A35D2058BB}"/>
              </a:ext>
            </a:extLst>
          </p:cNvPr>
          <p:cNvSpPr txBox="1">
            <a:spLocks/>
          </p:cNvSpPr>
          <p:nvPr/>
        </p:nvSpPr>
        <p:spPr>
          <a:xfrm>
            <a:off x="6282724" y="1984964"/>
            <a:ext cx="5299676" cy="429328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/>
          </a:p>
          <a:p>
            <a:pPr algn="ctr"/>
            <a:r>
              <a:rPr lang="en-US" sz="1400" b="1" dirty="0">
                <a:solidFill>
                  <a:schemeClr val="accent3"/>
                </a:solidFill>
              </a:rPr>
              <a:t>INPUTS FROM CORPORATE AND PRODUCT STRATEGY</a:t>
            </a:r>
          </a:p>
          <a:p>
            <a:pPr algn="ctr"/>
            <a:endParaRPr lang="en-US" sz="1200" b="1" dirty="0"/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en-US" sz="1200" b="1" dirty="0"/>
              <a:t>Objectives</a:t>
            </a:r>
            <a:r>
              <a:rPr lang="en-US" sz="1200" dirty="0"/>
              <a:t>:  Where are market exposure opportunities?   Market expansion (high growth)? </a:t>
            </a: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en-US" sz="1200" b="1" dirty="0"/>
              <a:t>Markets</a:t>
            </a:r>
            <a:r>
              <a:rPr lang="en-US" sz="1200" dirty="0"/>
              <a:t>:  What are our sweet spots?  Which markets would we want to exclude or limit, if any?  Why?</a:t>
            </a: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en-US" sz="1200" b="1" dirty="0"/>
              <a:t>Accounts</a:t>
            </a:r>
            <a:r>
              <a:rPr lang="en-US" sz="1200" dirty="0"/>
              <a:t>:   What are the target accounts in markets?   Where do we have uncovered potential?  </a:t>
            </a: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en-US" sz="1200" b="1" dirty="0"/>
              <a:t>Buyers</a:t>
            </a:r>
            <a:r>
              <a:rPr lang="en-US" sz="1200" dirty="0"/>
              <a:t>:   From what channel do buyers in these markets/accounts prefer to buy?</a:t>
            </a: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en-US" sz="1200" b="1" dirty="0"/>
              <a:t>Products</a:t>
            </a:r>
            <a:r>
              <a:rPr lang="en-US" sz="1200" dirty="0"/>
              <a:t>:   What are we proposing to sell via each Channel?  </a:t>
            </a:r>
          </a:p>
          <a:p>
            <a:pPr marL="1089025" lvl="3" indent="-171450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Is our product the tip of the spear or are we a component of someone’s broader proposition?</a:t>
            </a:r>
          </a:p>
          <a:p>
            <a:pPr marL="1089025" lvl="3" indent="-171450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What new products do we need to be ready to sell, by when?  Major roadmap advances?</a:t>
            </a: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en-US" sz="1200" b="1" dirty="0"/>
              <a:t>Demand Gen</a:t>
            </a:r>
            <a:r>
              <a:rPr lang="en-US" sz="1200" dirty="0"/>
              <a:t>:  What % of new logo and cross/up-sell opportunities will Partners generate?</a:t>
            </a: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en-US" sz="1200" b="1" dirty="0"/>
              <a:t>Competition</a:t>
            </a:r>
            <a:r>
              <a:rPr lang="en-US" sz="1200" dirty="0"/>
              <a:t>:  How are our competitors covering these markets?  How will our approach differ to create advantage?</a:t>
            </a: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en-US" sz="1200" b="1" dirty="0"/>
              <a:t>Coverage</a:t>
            </a:r>
            <a:r>
              <a:rPr lang="en-US" sz="1200" dirty="0"/>
              <a:t>:  What level of coverage intensity (exclusivity, selective, mass) are we aiming for?</a:t>
            </a: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B93B2EC9-B4C1-74DD-0E26-02DCF20E34BD}"/>
              </a:ext>
            </a:extLst>
          </p:cNvPr>
          <p:cNvSpPr/>
          <p:nvPr/>
        </p:nvSpPr>
        <p:spPr>
          <a:xfrm>
            <a:off x="468923" y="2214888"/>
            <a:ext cx="281354" cy="332232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3E1DBB69-1FF2-C195-DCE1-7F74CF26504E}"/>
              </a:ext>
            </a:extLst>
          </p:cNvPr>
          <p:cNvSpPr/>
          <p:nvPr/>
        </p:nvSpPr>
        <p:spPr>
          <a:xfrm>
            <a:off x="468923" y="3900915"/>
            <a:ext cx="281354" cy="332232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9D8F3F96-1736-B980-62FF-ADDF701F3F31}"/>
              </a:ext>
            </a:extLst>
          </p:cNvPr>
          <p:cNvSpPr/>
          <p:nvPr/>
        </p:nvSpPr>
        <p:spPr>
          <a:xfrm>
            <a:off x="468923" y="5025663"/>
            <a:ext cx="281354" cy="332232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AEB3EED0-005D-95A2-336D-A8D4AFB1EF03}"/>
              </a:ext>
            </a:extLst>
          </p:cNvPr>
          <p:cNvSpPr/>
          <p:nvPr/>
        </p:nvSpPr>
        <p:spPr>
          <a:xfrm rot="5400000">
            <a:off x="6423401" y="1959525"/>
            <a:ext cx="281354" cy="332232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7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Routes to Market Strategy Diagnostic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8957B-7DF8-BD68-2CF8-D334160D44D9}"/>
              </a:ext>
            </a:extLst>
          </p:cNvPr>
          <p:cNvSpPr/>
          <p:nvPr/>
        </p:nvSpPr>
        <p:spPr>
          <a:xfrm>
            <a:off x="609600" y="1310468"/>
            <a:ext cx="2567167" cy="7628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Inputs from Corporate and Product 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11FF6-2FBA-201F-37EE-1C9C32BD3531}"/>
              </a:ext>
            </a:extLst>
          </p:cNvPr>
          <p:cNvSpPr/>
          <p:nvPr/>
        </p:nvSpPr>
        <p:spPr>
          <a:xfrm>
            <a:off x="609600" y="2326920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Org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E3C1D8-5826-A6EA-2B1E-1F9D392AA4F2}"/>
              </a:ext>
            </a:extLst>
          </p:cNvPr>
          <p:cNvSpPr/>
          <p:nvPr/>
        </p:nvSpPr>
        <p:spPr>
          <a:xfrm>
            <a:off x="609600" y="3343372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Revenue Model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D2D53-1324-C49B-4107-D90645535750}"/>
              </a:ext>
            </a:extLst>
          </p:cNvPr>
          <p:cNvSpPr/>
          <p:nvPr/>
        </p:nvSpPr>
        <p:spPr>
          <a:xfrm>
            <a:off x="609599" y="4359824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Lifecycle Processes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47923-5A6A-6B0E-4E1C-0409AC94D043}"/>
              </a:ext>
            </a:extLst>
          </p:cNvPr>
          <p:cNvSpPr/>
          <p:nvPr/>
        </p:nvSpPr>
        <p:spPr>
          <a:xfrm>
            <a:off x="609599" y="5376276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Sales Ops / Enablement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4A7188A0-F30E-8735-319B-8CE967BADC8B}"/>
              </a:ext>
            </a:extLst>
          </p:cNvPr>
          <p:cNvSpPr/>
          <p:nvPr/>
        </p:nvSpPr>
        <p:spPr>
          <a:xfrm>
            <a:off x="2934450" y="1449560"/>
            <a:ext cx="484632" cy="48463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C15B6B6-627B-5B2B-754B-723162767E43}"/>
              </a:ext>
            </a:extLst>
          </p:cNvPr>
          <p:cNvSpPr txBox="1">
            <a:spLocks/>
          </p:cNvSpPr>
          <p:nvPr/>
        </p:nvSpPr>
        <p:spPr>
          <a:xfrm>
            <a:off x="5501616" y="1310468"/>
            <a:ext cx="5181600" cy="482862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Inputs from Corporate and Product Strategy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marL="0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Markets</a:t>
            </a:r>
            <a:r>
              <a:rPr lang="en-US" sz="1200" dirty="0"/>
              <a:t>:  What specific markets are we considering?  Which markets would we want to exclude or limit, if any?  Why?</a:t>
            </a:r>
          </a:p>
          <a:p>
            <a:pPr marL="0" lvl="1" indent="0">
              <a:buNone/>
            </a:pPr>
            <a:endParaRPr lang="en-US" sz="1200" dirty="0"/>
          </a:p>
          <a:p>
            <a:pPr marL="0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Accounts</a:t>
            </a:r>
            <a:r>
              <a:rPr lang="en-US" sz="1200" dirty="0"/>
              <a:t>:   What are the target accounts in this/these segment(s)?   Where do we have uncovered potential?  </a:t>
            </a:r>
          </a:p>
          <a:p>
            <a:pPr marL="0" lvl="1" indent="0">
              <a:buNone/>
            </a:pPr>
            <a:endParaRPr lang="en-US" sz="1200" dirty="0"/>
          </a:p>
          <a:p>
            <a:pPr marL="0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Buyers</a:t>
            </a:r>
            <a:r>
              <a:rPr lang="en-US" sz="1200" dirty="0"/>
              <a:t>:   What evidence do we have that buyers in these markets/accounts prefer (or are at least neutral) to buy from this type of channel/company?</a:t>
            </a:r>
          </a:p>
          <a:p>
            <a:pPr marL="0" lvl="1" indent="0">
              <a:buNone/>
            </a:pPr>
            <a:endParaRPr lang="en-US" sz="1200" dirty="0"/>
          </a:p>
          <a:p>
            <a:pPr marL="0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Products</a:t>
            </a:r>
            <a:r>
              <a:rPr lang="en-US" sz="1200" dirty="0"/>
              <a:t>:   What are we proposing to sell via this Channel?</a:t>
            </a:r>
          </a:p>
          <a:p>
            <a:pPr marL="0" lvl="1" indent="0">
              <a:buNone/>
            </a:pPr>
            <a:r>
              <a:rPr lang="en-US" sz="1200" dirty="0"/>
              <a:t>Is our product the tip of the spear or are we a component of someone’s broader proposition?</a:t>
            </a:r>
          </a:p>
          <a:p>
            <a:pPr marL="231775" lvl="2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Competition</a:t>
            </a:r>
            <a:r>
              <a:rPr lang="en-US" sz="1200" dirty="0"/>
              <a:t>:  How are our competitors covering these markets?  How will our approach differ and create advantage?</a:t>
            </a:r>
          </a:p>
          <a:p>
            <a:pPr marL="0" lvl="1" indent="0">
              <a:buNone/>
            </a:pPr>
            <a:endParaRPr lang="en-US" sz="1200" dirty="0"/>
          </a:p>
          <a:p>
            <a:pPr marL="0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Coverage</a:t>
            </a:r>
            <a:r>
              <a:rPr lang="en-US" sz="1200" dirty="0"/>
              <a:t>:  What level of coverage intensity (exclusivity, selective, mass) are we aiming for?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6931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94CD7B-CD97-405C-6399-47861A01DA56}"/>
              </a:ext>
            </a:extLst>
          </p:cNvPr>
          <p:cNvSpPr/>
          <p:nvPr/>
        </p:nvSpPr>
        <p:spPr>
          <a:xfrm>
            <a:off x="609598" y="2302565"/>
            <a:ext cx="2567167" cy="7628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Routes to Market Strategy Diagnostic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8957B-7DF8-BD68-2CF8-D334160D44D9}"/>
              </a:ext>
            </a:extLst>
          </p:cNvPr>
          <p:cNvSpPr/>
          <p:nvPr/>
        </p:nvSpPr>
        <p:spPr>
          <a:xfrm>
            <a:off x="609600" y="1310468"/>
            <a:ext cx="2567167" cy="762815"/>
          </a:xfrm>
          <a:prstGeom prst="rect">
            <a:avLst/>
          </a:prstGeom>
          <a:solidFill>
            <a:srgbClr val="071E31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Inputs from Corporate and Product 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11FF6-2FBA-201F-37EE-1C9C32BD3531}"/>
              </a:ext>
            </a:extLst>
          </p:cNvPr>
          <p:cNvSpPr/>
          <p:nvPr/>
        </p:nvSpPr>
        <p:spPr>
          <a:xfrm>
            <a:off x="609597" y="2314743"/>
            <a:ext cx="2567167" cy="762815"/>
          </a:xfrm>
          <a:prstGeom prst="rect">
            <a:avLst/>
          </a:prstGeom>
          <a:solidFill>
            <a:schemeClr val="accent3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Org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E3C1D8-5826-A6EA-2B1E-1F9D392AA4F2}"/>
              </a:ext>
            </a:extLst>
          </p:cNvPr>
          <p:cNvSpPr/>
          <p:nvPr/>
        </p:nvSpPr>
        <p:spPr>
          <a:xfrm>
            <a:off x="609600" y="3343372"/>
            <a:ext cx="2567167" cy="762815"/>
          </a:xfrm>
          <a:prstGeom prst="rect">
            <a:avLst/>
          </a:prstGeom>
          <a:solidFill>
            <a:srgbClr val="071E31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Revenue Model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D2D53-1324-C49B-4107-D90645535750}"/>
              </a:ext>
            </a:extLst>
          </p:cNvPr>
          <p:cNvSpPr/>
          <p:nvPr/>
        </p:nvSpPr>
        <p:spPr>
          <a:xfrm>
            <a:off x="609599" y="4359824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Lifecycle Processes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47923-5A6A-6B0E-4E1C-0409AC94D043}"/>
              </a:ext>
            </a:extLst>
          </p:cNvPr>
          <p:cNvSpPr/>
          <p:nvPr/>
        </p:nvSpPr>
        <p:spPr>
          <a:xfrm>
            <a:off x="609599" y="5376276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Sales Ops / Enablement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4A7188A0-F30E-8735-319B-8CE967BADC8B}"/>
              </a:ext>
            </a:extLst>
          </p:cNvPr>
          <p:cNvSpPr/>
          <p:nvPr/>
        </p:nvSpPr>
        <p:spPr>
          <a:xfrm>
            <a:off x="2934449" y="2469457"/>
            <a:ext cx="484632" cy="48463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4EA41EE-27C4-5A24-E201-69709971BB42}"/>
              </a:ext>
            </a:extLst>
          </p:cNvPr>
          <p:cNvSpPr txBox="1">
            <a:spLocks/>
          </p:cNvSpPr>
          <p:nvPr/>
        </p:nvSpPr>
        <p:spPr>
          <a:xfrm>
            <a:off x="5501615" y="1306667"/>
            <a:ext cx="5181600" cy="482862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Org Model </a:t>
            </a:r>
          </a:p>
          <a:p>
            <a:pPr lvl="1"/>
            <a:endParaRPr lang="en-US" sz="1000" dirty="0"/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400" b="1" dirty="0">
                <a:solidFill>
                  <a:schemeClr val="accent2"/>
                </a:solidFill>
              </a:rPr>
              <a:t>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Is this a sell by, sell with, or agent (various types) model?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What of our resources need to be aligned in support of this Partner?</a:t>
            </a:r>
          </a:p>
          <a:p>
            <a:endParaRPr lang="en-US" sz="1200" dirty="0"/>
          </a:p>
          <a:p>
            <a:r>
              <a:rPr lang="en-US" sz="1400" b="1" dirty="0">
                <a:solidFill>
                  <a:schemeClr val="accent2"/>
                </a:solidFill>
              </a:rPr>
              <a:t>Motivation</a:t>
            </a:r>
            <a:endParaRPr lang="en-US" sz="14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1200" dirty="0"/>
              <a:t>What evidence do we have that partner sellers will engage deliberately?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 What are their competing priorities?</a:t>
            </a:r>
          </a:p>
          <a:p>
            <a:endParaRPr lang="en-US" sz="1200" dirty="0"/>
          </a:p>
          <a:p>
            <a:r>
              <a:rPr lang="en-US" sz="1400" b="1" dirty="0">
                <a:solidFill>
                  <a:schemeClr val="accent2"/>
                </a:solidFill>
              </a:rPr>
              <a:t>Compensation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/>
              <a:t> Company Level:  </a:t>
            </a:r>
            <a:r>
              <a:rPr lang="en-US" sz="1200" dirty="0"/>
              <a:t>What is the target margin split?  Will that be accomplished by discount at sale, rebates, MDF…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/>
              <a:t> Field Level:  </a:t>
            </a:r>
            <a:r>
              <a:rPr lang="en-US" sz="1200" dirty="0"/>
              <a:t>How will partner sellers (and sales leaders) be compensated?  </a:t>
            </a:r>
          </a:p>
          <a:p>
            <a:endParaRPr lang="en-US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5827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1870"/>
            <a:ext cx="10962290" cy="767853"/>
          </a:xfrm>
        </p:spPr>
        <p:txBody>
          <a:bodyPr/>
          <a:lstStyle/>
          <a:p>
            <a:r>
              <a:rPr lang="en-US" sz="2400" dirty="0"/>
              <a:t>Routes to Market Strategy Diagnostic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8957B-7DF8-BD68-2CF8-D334160D44D9}"/>
              </a:ext>
            </a:extLst>
          </p:cNvPr>
          <p:cNvSpPr/>
          <p:nvPr/>
        </p:nvSpPr>
        <p:spPr>
          <a:xfrm>
            <a:off x="609600" y="1310468"/>
            <a:ext cx="2567167" cy="762815"/>
          </a:xfrm>
          <a:prstGeom prst="rect">
            <a:avLst/>
          </a:prstGeom>
          <a:solidFill>
            <a:srgbClr val="071E31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Inputs from Corporate and Product 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11FF6-2FBA-201F-37EE-1C9C32BD3531}"/>
              </a:ext>
            </a:extLst>
          </p:cNvPr>
          <p:cNvSpPr/>
          <p:nvPr/>
        </p:nvSpPr>
        <p:spPr>
          <a:xfrm>
            <a:off x="609600" y="2326920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Org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E3C1D8-5826-A6EA-2B1E-1F9D392AA4F2}"/>
              </a:ext>
            </a:extLst>
          </p:cNvPr>
          <p:cNvSpPr/>
          <p:nvPr/>
        </p:nvSpPr>
        <p:spPr>
          <a:xfrm>
            <a:off x="609600" y="3343372"/>
            <a:ext cx="2567167" cy="762815"/>
          </a:xfrm>
          <a:prstGeom prst="rect">
            <a:avLst/>
          </a:prstGeom>
          <a:solidFill>
            <a:srgbClr val="23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Revenue Model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D2D53-1324-C49B-4107-D90645535750}"/>
              </a:ext>
            </a:extLst>
          </p:cNvPr>
          <p:cNvSpPr/>
          <p:nvPr/>
        </p:nvSpPr>
        <p:spPr>
          <a:xfrm>
            <a:off x="609599" y="4359824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Lifecycle Processes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47923-5A6A-6B0E-4E1C-0409AC94D043}"/>
              </a:ext>
            </a:extLst>
          </p:cNvPr>
          <p:cNvSpPr/>
          <p:nvPr/>
        </p:nvSpPr>
        <p:spPr>
          <a:xfrm>
            <a:off x="609599" y="5376276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Sales Ops / Enablement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4A7188A0-F30E-8735-319B-8CE967BADC8B}"/>
              </a:ext>
            </a:extLst>
          </p:cNvPr>
          <p:cNvSpPr/>
          <p:nvPr/>
        </p:nvSpPr>
        <p:spPr>
          <a:xfrm>
            <a:off x="2934450" y="3482463"/>
            <a:ext cx="484632" cy="48463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95DEB9D-1620-1C05-DBD7-D3DA05B3FB6D}"/>
              </a:ext>
            </a:extLst>
          </p:cNvPr>
          <p:cNvSpPr txBox="1">
            <a:spLocks/>
          </p:cNvSpPr>
          <p:nvPr/>
        </p:nvSpPr>
        <p:spPr>
          <a:xfrm>
            <a:off x="5501616" y="1310468"/>
            <a:ext cx="5181600" cy="4828623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 Revenue Model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sz="1400" b="1" dirty="0">
                <a:solidFill>
                  <a:schemeClr val="accent2"/>
                </a:solidFill>
              </a:rPr>
              <a:t>Traditional or Recurring or Mix?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are expectations for CAC and LTV?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are implications for margin sources and models</a:t>
            </a:r>
          </a:p>
          <a:p>
            <a:pPr marL="971550" lvl="1" indent="-285750">
              <a:buFont typeface="Wingdings" pitchFamily="2" charset="2"/>
              <a:buChar char="§"/>
            </a:pPr>
            <a:r>
              <a:rPr lang="en-US" sz="1200" dirty="0"/>
              <a:t>At sale</a:t>
            </a:r>
          </a:p>
          <a:p>
            <a:pPr marL="971550" lvl="1" indent="-285750">
              <a:buFont typeface="Wingdings" pitchFamily="2" charset="2"/>
              <a:buChar char="§"/>
            </a:pPr>
            <a:r>
              <a:rPr lang="en-US" sz="1200" dirty="0"/>
              <a:t>Renewals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200" dirty="0"/>
          </a:p>
          <a:p>
            <a:endParaRPr lang="en-US" sz="1200" b="1" dirty="0">
              <a:solidFill>
                <a:schemeClr val="accent2"/>
              </a:solidFill>
            </a:endParaRPr>
          </a:p>
          <a:p>
            <a:r>
              <a:rPr lang="en-US" sz="1400" b="1" dirty="0">
                <a:solidFill>
                  <a:schemeClr val="accent2"/>
                </a:solidFill>
              </a:rPr>
              <a:t>Quota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Why do this at all?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do both Partners agree this partnership can generate in revenue?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Why do we believe that?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Will the parties accept a formal quota?  If not, how do we gauge (a leading indicator of) commitment level?</a:t>
            </a:r>
          </a:p>
          <a:p>
            <a:endParaRPr lang="en-US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776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Routes to Market Strategy Diagnostic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8957B-7DF8-BD68-2CF8-D334160D44D9}"/>
              </a:ext>
            </a:extLst>
          </p:cNvPr>
          <p:cNvSpPr/>
          <p:nvPr/>
        </p:nvSpPr>
        <p:spPr>
          <a:xfrm>
            <a:off x="609600" y="1310468"/>
            <a:ext cx="2567167" cy="762815"/>
          </a:xfrm>
          <a:prstGeom prst="rect">
            <a:avLst/>
          </a:prstGeom>
          <a:solidFill>
            <a:srgbClr val="071E31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Inputs from Corporate and Product 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11FF6-2FBA-201F-37EE-1C9C32BD3531}"/>
              </a:ext>
            </a:extLst>
          </p:cNvPr>
          <p:cNvSpPr/>
          <p:nvPr/>
        </p:nvSpPr>
        <p:spPr>
          <a:xfrm>
            <a:off x="609600" y="2326920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Org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E3C1D8-5826-A6EA-2B1E-1F9D392AA4F2}"/>
              </a:ext>
            </a:extLst>
          </p:cNvPr>
          <p:cNvSpPr/>
          <p:nvPr/>
        </p:nvSpPr>
        <p:spPr>
          <a:xfrm>
            <a:off x="609600" y="3343372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Revenue Model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D2D53-1324-C49B-4107-D90645535750}"/>
              </a:ext>
            </a:extLst>
          </p:cNvPr>
          <p:cNvSpPr/>
          <p:nvPr/>
        </p:nvSpPr>
        <p:spPr>
          <a:xfrm>
            <a:off x="609599" y="4359824"/>
            <a:ext cx="2567167" cy="762815"/>
          </a:xfrm>
          <a:prstGeom prst="rect">
            <a:avLst/>
          </a:prstGeom>
          <a:solidFill>
            <a:srgbClr val="23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Lifecycle Processes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47923-5A6A-6B0E-4E1C-0409AC94D043}"/>
              </a:ext>
            </a:extLst>
          </p:cNvPr>
          <p:cNvSpPr/>
          <p:nvPr/>
        </p:nvSpPr>
        <p:spPr>
          <a:xfrm>
            <a:off x="609599" y="5376276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Sales Ops / Enablement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4A7188A0-F30E-8735-319B-8CE967BADC8B}"/>
              </a:ext>
            </a:extLst>
          </p:cNvPr>
          <p:cNvSpPr/>
          <p:nvPr/>
        </p:nvSpPr>
        <p:spPr>
          <a:xfrm>
            <a:off x="2934450" y="4498915"/>
            <a:ext cx="484632" cy="48463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7A6928F-BC6E-2019-83DB-40FE340F8383}"/>
              </a:ext>
            </a:extLst>
          </p:cNvPr>
          <p:cNvSpPr txBox="1">
            <a:spLocks/>
          </p:cNvSpPr>
          <p:nvPr/>
        </p:nvSpPr>
        <p:spPr>
          <a:xfrm>
            <a:off x="5501617" y="1310468"/>
            <a:ext cx="5181600" cy="4828623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txBody>
          <a:bodyPr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1" dirty="0">
                <a:solidFill>
                  <a:schemeClr val="accent2"/>
                </a:solidFill>
              </a:rPr>
              <a:t>Lifecycle Processes</a:t>
            </a:r>
          </a:p>
          <a:p>
            <a:pPr lvl="1"/>
            <a:endParaRPr lang="en-US" sz="1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Demand Gen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How do leads get generated by/for this Partner?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Prospecting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Is Partner equipped with modern process and tools, and have they demonstrated ability and willingness to hunt new logos?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Sales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Process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Will they follow our sales process, or do they have a coherent one of their own that will work for us?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Implementation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How do we manage transition at sale?  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Are professional services required?  By whom?  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What’s the funding model?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Ongoing support   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Will there be break-fix mindset or modern customer success function?   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Whose resources?  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What’s the comp model?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Renewals</a:t>
            </a:r>
            <a:r>
              <a:rPr lang="en-US" sz="1700" b="1" dirty="0">
                <a:solidFill>
                  <a:schemeClr val="accent2"/>
                </a:solidFill>
              </a:rPr>
              <a:t> 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Who will prosecute renewals?  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What is the revenue split?  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What are the variables? </a:t>
            </a:r>
          </a:p>
        </p:txBody>
      </p:sp>
    </p:spTree>
    <p:extLst>
      <p:ext uri="{BB962C8B-B14F-4D97-AF65-F5344CB8AC3E}">
        <p14:creationId xmlns:p14="http://schemas.microsoft.com/office/powerpoint/2010/main" val="121906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1158C3-BAED-38E2-877E-177515E22074}"/>
              </a:ext>
            </a:extLst>
          </p:cNvPr>
          <p:cNvSpPr/>
          <p:nvPr/>
        </p:nvSpPr>
        <p:spPr>
          <a:xfrm>
            <a:off x="609599" y="5376275"/>
            <a:ext cx="2567167" cy="7628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Routes to Market Strategy Diagnostic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8957B-7DF8-BD68-2CF8-D334160D44D9}"/>
              </a:ext>
            </a:extLst>
          </p:cNvPr>
          <p:cNvSpPr/>
          <p:nvPr/>
        </p:nvSpPr>
        <p:spPr>
          <a:xfrm>
            <a:off x="609600" y="1310468"/>
            <a:ext cx="2567167" cy="762815"/>
          </a:xfrm>
          <a:prstGeom prst="rect">
            <a:avLst/>
          </a:prstGeom>
          <a:solidFill>
            <a:srgbClr val="000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Inputs from Corporate and Product 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11FF6-2FBA-201F-37EE-1C9C32BD3531}"/>
              </a:ext>
            </a:extLst>
          </p:cNvPr>
          <p:cNvSpPr/>
          <p:nvPr/>
        </p:nvSpPr>
        <p:spPr>
          <a:xfrm>
            <a:off x="609600" y="2326920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Org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E3C1D8-5826-A6EA-2B1E-1F9D392AA4F2}"/>
              </a:ext>
            </a:extLst>
          </p:cNvPr>
          <p:cNvSpPr/>
          <p:nvPr/>
        </p:nvSpPr>
        <p:spPr>
          <a:xfrm>
            <a:off x="609600" y="3343372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Revenue Model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D2D53-1324-C49B-4107-D90645535750}"/>
              </a:ext>
            </a:extLst>
          </p:cNvPr>
          <p:cNvSpPr/>
          <p:nvPr/>
        </p:nvSpPr>
        <p:spPr>
          <a:xfrm>
            <a:off x="609599" y="4359824"/>
            <a:ext cx="2567167" cy="7628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Lifecycle Processes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47923-5A6A-6B0E-4E1C-0409AC94D043}"/>
              </a:ext>
            </a:extLst>
          </p:cNvPr>
          <p:cNvSpPr/>
          <p:nvPr/>
        </p:nvSpPr>
        <p:spPr>
          <a:xfrm>
            <a:off x="609599" y="5376276"/>
            <a:ext cx="2567167" cy="762815"/>
          </a:xfrm>
          <a:prstGeom prst="rect">
            <a:avLst/>
          </a:prstGeom>
          <a:solidFill>
            <a:schemeClr val="accent3"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Sales Ops / Enablement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4A7188A0-F30E-8735-319B-8CE967BADC8B}"/>
              </a:ext>
            </a:extLst>
          </p:cNvPr>
          <p:cNvSpPr/>
          <p:nvPr/>
        </p:nvSpPr>
        <p:spPr>
          <a:xfrm>
            <a:off x="2934450" y="5515366"/>
            <a:ext cx="484632" cy="48463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E0C70D4-A499-82EB-DFFC-4AC653BE7D0A}"/>
              </a:ext>
            </a:extLst>
          </p:cNvPr>
          <p:cNvSpPr txBox="1">
            <a:spLocks/>
          </p:cNvSpPr>
          <p:nvPr/>
        </p:nvSpPr>
        <p:spPr>
          <a:xfrm>
            <a:off x="5501617" y="1310468"/>
            <a:ext cx="5181600" cy="4828622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Sales Ops | Enablement</a:t>
            </a:r>
          </a:p>
          <a:p>
            <a:pPr lvl="1"/>
            <a:endParaRPr lang="en-US" sz="1000" dirty="0"/>
          </a:p>
          <a:p>
            <a:endParaRPr lang="en-US" sz="1400" b="1" dirty="0">
              <a:solidFill>
                <a:schemeClr val="accent2"/>
              </a:solidFill>
            </a:endParaRPr>
          </a:p>
          <a:p>
            <a:r>
              <a:rPr lang="en-US" sz="1400" b="1" dirty="0">
                <a:solidFill>
                  <a:schemeClr val="accent2"/>
                </a:solidFill>
              </a:rPr>
              <a:t>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How do we get the Partner equipped for success?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training and enablement should we offer / is required?</a:t>
            </a:r>
          </a:p>
          <a:p>
            <a:pPr lvl="1"/>
            <a:endParaRPr lang="en-US" sz="1200" dirty="0"/>
          </a:p>
          <a:p>
            <a:r>
              <a:rPr lang="en-US" sz="1400" b="1" dirty="0">
                <a:solidFill>
                  <a:schemeClr val="accent2"/>
                </a:solidFill>
              </a:rPr>
              <a:t>What CPQ is required?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200" dirty="0"/>
          </a:p>
          <a:p>
            <a:r>
              <a:rPr lang="en-US" sz="1400" b="1" dirty="0">
                <a:solidFill>
                  <a:schemeClr val="accent2"/>
                </a:solidFill>
              </a:rPr>
              <a:t>What will our joint pipeline and forecast regimen be?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How will we integrate their data into our systems?</a:t>
            </a:r>
          </a:p>
          <a:p>
            <a:endParaRPr lang="en-US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8226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8519F7B8-F9D6-413C-90EE-17578C13959F}" vid="{8D5C7C41-2EB4-4D67-A566-A6192B30E9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5970336D75C4CAB2ECCCE65268DD7" ma:contentTypeVersion="14" ma:contentTypeDescription="Create a new document." ma:contentTypeScope="" ma:versionID="3d557a90f4d64ddfe2d3d576b0cd8d36">
  <xsd:schema xmlns:xsd="http://www.w3.org/2001/XMLSchema" xmlns:xs="http://www.w3.org/2001/XMLSchema" xmlns:p="http://schemas.microsoft.com/office/2006/metadata/properties" xmlns:ns2="a3b0eac3-55b5-4ee4-ade7-be65d09c5d6e" xmlns:ns3="b71745fe-8e84-41ad-935b-7c5d8babdf9e" targetNamespace="http://schemas.microsoft.com/office/2006/metadata/properties" ma:root="true" ma:fieldsID="14763c1e418e199e061edc34360a609c" ns2:_="" ns3:_="">
    <xsd:import namespace="a3b0eac3-55b5-4ee4-ade7-be65d09c5d6e"/>
    <xsd:import namespace="b71745fe-8e84-41ad-935b-7c5d8babd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0eac3-55b5-4ee4-ade7-be65d09c5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745fe-8e84-41ad-935b-7c5d8babdf9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ac26ba9-e713-4591-b7b4-aedaf132b945}" ma:internalName="TaxCatchAll" ma:showField="CatchAllData" ma:web="b71745fe-8e84-41ad-935b-7c5d8babd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1745fe-8e84-41ad-935b-7c5d8babdf9e" xsi:nil="true"/>
    <lcf76f155ced4ddcb4097134ff3c332f xmlns="a3b0eac3-55b5-4ee4-ade7-be65d09c5d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61EB66-57A0-44A5-8746-F081C36949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0eac3-55b5-4ee4-ade7-be65d09c5d6e"/>
    <ds:schemaRef ds:uri="b71745fe-8e84-41ad-935b-7c5d8bab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AFFD68-255E-420A-ADE0-A349EE0787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28FD6-8858-425E-832B-5DB847F75EB9}">
  <ds:schemaRefs>
    <ds:schemaRef ds:uri="http://schemas.microsoft.com/office/2006/metadata/properties"/>
    <ds:schemaRef ds:uri="http://schemas.microsoft.com/office/infopath/2007/PartnerControls"/>
    <ds:schemaRef ds:uri="b71745fe-8e84-41ad-935b-7c5d8babdf9e"/>
    <ds:schemaRef ds:uri="a3b0eac3-55b5-4ee4-ade7-be65d09c5d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121</TotalTime>
  <Words>946</Words>
  <Application>Microsoft Macintosh PowerPoint</Application>
  <PresentationFormat>Widescreen</PresentationFormat>
  <Paragraphs>140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Avenir Next LT Pro</vt:lpstr>
      <vt:lpstr>Courier New</vt:lpstr>
      <vt:lpstr>Wingdings</vt:lpstr>
      <vt:lpstr>SBI PPT</vt:lpstr>
      <vt:lpstr>think-cell Slide</vt:lpstr>
      <vt:lpstr>Routes to Market Strategy Development Discussion Guide</vt:lpstr>
      <vt:lpstr>Overall GTM Strategy Outline</vt:lpstr>
      <vt:lpstr>Routes to Market Strategy Diagnostic</vt:lpstr>
      <vt:lpstr>Routes to Market Strategy Diagnostic</vt:lpstr>
      <vt:lpstr>Routes to Market Strategy Diagnostic</vt:lpstr>
      <vt:lpstr>Routes to Market Strategy Diagnostic</vt:lpstr>
      <vt:lpstr>Routes to Market Strategy Diagnostic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SBI PPT Template</dc:title>
  <dc:creator>Aaron Bean</dc:creator>
  <cp:lastModifiedBy>Ivana Drazic</cp:lastModifiedBy>
  <cp:revision>5</cp:revision>
  <dcterms:created xsi:type="dcterms:W3CDTF">2022-12-02T21:37:18Z</dcterms:created>
  <dcterms:modified xsi:type="dcterms:W3CDTF">2024-04-16T22:09:37Z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0x0101002745970336D75C4CAB2ECCCE65268DD7</vt:lpwstr>
  </property>
</Properties>
</file>