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648" r:id="rId2"/>
  </p:sldMasterIdLst>
  <p:notesMasterIdLst>
    <p:notesMasterId r:id="rId12"/>
  </p:notesMasterIdLst>
  <p:sldIdLst>
    <p:sldId id="257" r:id="rId3"/>
    <p:sldId id="2147471866" r:id="rId4"/>
    <p:sldId id="2147471868" r:id="rId5"/>
    <p:sldId id="2147471861" r:id="rId6"/>
    <p:sldId id="2147471857" r:id="rId7"/>
    <p:sldId id="2147471862" r:id="rId8"/>
    <p:sldId id="2147471863" r:id="rId9"/>
    <p:sldId id="2147471864" r:id="rId10"/>
    <p:sldId id="21474718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97" d="100"/>
          <a:sy n="97" d="100"/>
        </p:scale>
        <p:origin x="996" y="72"/>
      </p:cViewPr>
      <p:guideLst>
        <p:guide orient="horz" pos="7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A549A-F577-4AF0-AEC7-46D9D046E16C}" type="datetimeFigureOut"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0CAD-C417-4FC1-B808-0A68B4D67C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8A352-3EA2-48CC-B0F3-82D4464F88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4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20CAD-C417-4FC1-B808-0A68B4D67C6D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094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20CAD-C417-4FC1-B808-0A68B4D67C6D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382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702990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sz="11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2pPr>
            <a:lvl3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3pPr>
            <a:lvl4pPr>
              <a:defRPr sz="10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4pPr>
            <a:lvl5pPr>
              <a:defRPr sz="10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sz="11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2pPr>
            <a:lvl3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3pPr>
            <a:lvl4pPr>
              <a:defRPr sz="10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4pPr>
            <a:lvl5pPr>
              <a:defRPr sz="10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2pPr>
            <a:lvl3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3pPr>
            <a:lvl4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4pPr>
            <a:lvl5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sz="11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2pPr>
            <a:lvl3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3pPr>
            <a:lvl4pPr>
              <a:defRPr sz="10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4pPr>
            <a:lvl5pPr>
              <a:defRPr sz="10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sz="11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2pPr>
            <a:lvl3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3pPr>
            <a:lvl4pPr>
              <a:defRPr sz="10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4pPr>
            <a:lvl5pPr>
              <a:defRPr sz="10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sz="11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2pPr>
            <a:lvl3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3pPr>
            <a:lvl4pPr>
              <a:defRPr sz="10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4pPr>
            <a:lvl5pPr>
              <a:defRPr sz="10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2pPr>
            <a:lvl3pPr>
              <a:defRPr sz="11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3pPr>
            <a:lvl4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4pPr>
            <a:lvl5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2pPr>
            <a:lvl3pPr>
              <a:defRPr sz="11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3pPr>
            <a:lvl4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4pPr>
            <a:lvl5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2pPr>
            <a:lvl3pPr>
              <a:defRPr sz="11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3pPr>
            <a:lvl4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4pPr>
            <a:lvl5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2pPr>
            <a:lvl3pPr>
              <a:defRPr sz="11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3pPr>
            <a:lvl4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4pPr>
            <a:lvl5pPr>
              <a:defRPr sz="1050">
                <a:latin typeface="Avenir Next LT Pro" panose="020B0504020202020204" pitchFamily="34" charset="0"/>
                <a:sym typeface="Avenir Next LT Pro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venir Next LT Pro" panose="020B0504020202020204" pitchFamily="34" charset="0"/>
                <a:sym typeface="Avenir Next LT Pro" panose="020B05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  <a:p>
            <a:pPr lvl="0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/>
              <a:t>Objectives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r>
              <a:rPr lang="en-US"/>
              <a:t> </a:t>
            </a:r>
            <a:r>
              <a:rPr lang="en-US" err="1"/>
              <a:t>Objectives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5pPr marL="682625" indent="0">
              <a:buNone/>
              <a:defRPr/>
            </a:lvl5pPr>
          </a:lstStyle>
          <a:p>
            <a:pPr lvl="0"/>
            <a:r>
              <a:rPr lang="en-US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pPr algn="r"/>
              <a:t>‹#›</a:t>
            </a:fld>
            <a:endParaRPr lang="en-US" sz="1100">
              <a:solidFill>
                <a:schemeClr val="bg1"/>
              </a:solidFill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pPr algn="r"/>
              <a:t>‹#›</a:t>
            </a:fld>
            <a:endParaRPr lang="en-US" sz="1100">
              <a:solidFill>
                <a:schemeClr val="bg1"/>
              </a:solidFill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pPr algn="r"/>
              <a:t>‹#›</a:t>
            </a:fld>
            <a:endParaRPr lang="en-US" sz="1100">
              <a:solidFill>
                <a:schemeClr val="tx1"/>
              </a:solidFill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pPr algn="r"/>
              <a:t>‹#›</a:t>
            </a:fld>
            <a:endParaRPr lang="en-US" sz="1100">
              <a:solidFill>
                <a:schemeClr val="tx1"/>
              </a:solidFill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pPr algn="r"/>
              <a:t>‹#›</a:t>
            </a:fld>
            <a:endParaRPr lang="en-US" sz="1100">
              <a:solidFill>
                <a:schemeClr val="bg1"/>
              </a:solidFill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>
                <a:solidFill>
                  <a:srgbClr val="A0A0A0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no bkgd">
  <p:cSld name="Title Only no bkg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8A6A4FA-2DB2-BA0E-3155-4BAEE05352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8A6A4FA-2DB2-BA0E-3155-4BAEE0535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Google Shape;97;p36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0" name="Google Shape;100;p36"/>
          <p:cNvCxnSpPr/>
          <p:nvPr/>
        </p:nvCxnSpPr>
        <p:spPr>
          <a:xfrm>
            <a:off x="450273" y="-1905"/>
            <a:ext cx="0" cy="925829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1" name="Google Shape;101;p36"/>
          <p:cNvGrpSpPr/>
          <p:nvPr/>
        </p:nvGrpSpPr>
        <p:grpSpPr>
          <a:xfrm>
            <a:off x="637193" y="6137611"/>
            <a:ext cx="831561" cy="351496"/>
            <a:chOff x="479425" y="5372100"/>
            <a:chExt cx="1273175" cy="538163"/>
          </a:xfrm>
        </p:grpSpPr>
        <p:sp>
          <p:nvSpPr>
            <p:cNvPr id="102" name="Google Shape;102;p36"/>
            <p:cNvSpPr/>
            <p:nvPr/>
          </p:nvSpPr>
          <p:spPr>
            <a:xfrm>
              <a:off x="604838" y="5380038"/>
              <a:ext cx="234950" cy="236538"/>
            </a:xfrm>
            <a:custGeom>
              <a:avLst/>
              <a:gdLst/>
              <a:ahLst/>
              <a:cxnLst/>
              <a:rect l="l" t="t" r="r" b="b"/>
              <a:pathLst>
                <a:path w="863" h="866" extrusionOk="0">
                  <a:moveTo>
                    <a:pt x="164" y="0"/>
                  </a:moveTo>
                  <a:cubicBezTo>
                    <a:pt x="255" y="0"/>
                    <a:pt x="328" y="73"/>
                    <a:pt x="328" y="164"/>
                  </a:cubicBezTo>
                  <a:cubicBezTo>
                    <a:pt x="328" y="254"/>
                    <a:pt x="255" y="328"/>
                    <a:pt x="164" y="328"/>
                  </a:cubicBezTo>
                  <a:cubicBezTo>
                    <a:pt x="74" y="328"/>
                    <a:pt x="0" y="254"/>
                    <a:pt x="0" y="164"/>
                  </a:cubicBezTo>
                  <a:cubicBezTo>
                    <a:pt x="0" y="73"/>
                    <a:pt x="74" y="0"/>
                    <a:pt x="164" y="0"/>
                  </a:cubicBezTo>
                  <a:close/>
                  <a:moveTo>
                    <a:pt x="536" y="702"/>
                  </a:moveTo>
                  <a:cubicBezTo>
                    <a:pt x="536" y="793"/>
                    <a:pt x="609" y="866"/>
                    <a:pt x="699" y="866"/>
                  </a:cubicBezTo>
                  <a:cubicBezTo>
                    <a:pt x="790" y="866"/>
                    <a:pt x="863" y="793"/>
                    <a:pt x="863" y="702"/>
                  </a:cubicBezTo>
                  <a:cubicBezTo>
                    <a:pt x="863" y="612"/>
                    <a:pt x="790" y="538"/>
                    <a:pt x="699" y="538"/>
                  </a:cubicBezTo>
                  <a:cubicBezTo>
                    <a:pt x="609" y="538"/>
                    <a:pt x="536" y="612"/>
                    <a:pt x="536" y="702"/>
                  </a:cubicBezTo>
                  <a:close/>
                </a:path>
              </a:pathLst>
            </a:custGeom>
            <a:solidFill>
              <a:srgbClr val="219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03" name="Google Shape;103;p36"/>
            <p:cNvSpPr/>
            <p:nvPr/>
          </p:nvSpPr>
          <p:spPr>
            <a:xfrm>
              <a:off x="479425" y="5386388"/>
              <a:ext cx="354013" cy="355600"/>
            </a:xfrm>
            <a:custGeom>
              <a:avLst/>
              <a:gdLst/>
              <a:ahLst/>
              <a:cxnLst/>
              <a:rect l="l" t="t" r="r" b="b"/>
              <a:pathLst>
                <a:path w="1297" h="1299" extrusionOk="0">
                  <a:moveTo>
                    <a:pt x="1157" y="1020"/>
                  </a:moveTo>
                  <a:cubicBezTo>
                    <a:pt x="1234" y="1020"/>
                    <a:pt x="1297" y="1082"/>
                    <a:pt x="1297" y="1159"/>
                  </a:cubicBezTo>
                  <a:cubicBezTo>
                    <a:pt x="1297" y="1236"/>
                    <a:pt x="1234" y="1299"/>
                    <a:pt x="1157" y="1299"/>
                  </a:cubicBezTo>
                  <a:cubicBezTo>
                    <a:pt x="1080" y="1299"/>
                    <a:pt x="1018" y="1236"/>
                    <a:pt x="1018" y="1159"/>
                  </a:cubicBezTo>
                  <a:cubicBezTo>
                    <a:pt x="1018" y="1082"/>
                    <a:pt x="1080" y="1020"/>
                    <a:pt x="1157" y="1020"/>
                  </a:cubicBezTo>
                  <a:close/>
                  <a:moveTo>
                    <a:pt x="483" y="676"/>
                  </a:moveTo>
                  <a:cubicBezTo>
                    <a:pt x="483" y="753"/>
                    <a:pt x="545" y="816"/>
                    <a:pt x="622" y="816"/>
                  </a:cubicBezTo>
                  <a:cubicBezTo>
                    <a:pt x="699" y="816"/>
                    <a:pt x="762" y="753"/>
                    <a:pt x="762" y="676"/>
                  </a:cubicBezTo>
                  <a:cubicBezTo>
                    <a:pt x="762" y="599"/>
                    <a:pt x="699" y="537"/>
                    <a:pt x="622" y="537"/>
                  </a:cubicBezTo>
                  <a:cubicBezTo>
                    <a:pt x="545" y="537"/>
                    <a:pt x="483" y="599"/>
                    <a:pt x="483" y="676"/>
                  </a:cubicBezTo>
                  <a:close/>
                  <a:moveTo>
                    <a:pt x="0" y="139"/>
                  </a:moveTo>
                  <a:cubicBezTo>
                    <a:pt x="0" y="216"/>
                    <a:pt x="62" y="279"/>
                    <a:pt x="139" y="279"/>
                  </a:cubicBezTo>
                  <a:cubicBezTo>
                    <a:pt x="216" y="279"/>
                    <a:pt x="279" y="216"/>
                    <a:pt x="279" y="139"/>
                  </a:cubicBezTo>
                  <a:cubicBezTo>
                    <a:pt x="279" y="62"/>
                    <a:pt x="216" y="0"/>
                    <a:pt x="139" y="0"/>
                  </a:cubicBezTo>
                  <a:cubicBezTo>
                    <a:pt x="62" y="0"/>
                    <a:pt x="0" y="62"/>
                    <a:pt x="0" y="139"/>
                  </a:cubicBezTo>
                  <a:close/>
                </a:path>
              </a:pathLst>
            </a:cu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  <p:sp>
          <p:nvSpPr>
            <p:cNvPr id="104" name="Google Shape;104;p36"/>
            <p:cNvSpPr/>
            <p:nvPr/>
          </p:nvSpPr>
          <p:spPr>
            <a:xfrm>
              <a:off x="742950" y="5372100"/>
              <a:ext cx="1009650" cy="538163"/>
            </a:xfrm>
            <a:custGeom>
              <a:avLst/>
              <a:gdLst/>
              <a:ahLst/>
              <a:cxnLst/>
              <a:rect l="l" t="t" r="r" b="b"/>
              <a:pathLst>
                <a:path w="3695" h="1973" extrusionOk="0">
                  <a:moveTo>
                    <a:pt x="897" y="1535"/>
                  </a:moveTo>
                  <a:cubicBezTo>
                    <a:pt x="993" y="1635"/>
                    <a:pt x="1141" y="1718"/>
                    <a:pt x="1329" y="1718"/>
                  </a:cubicBezTo>
                  <a:cubicBezTo>
                    <a:pt x="1488" y="1718"/>
                    <a:pt x="1567" y="1643"/>
                    <a:pt x="1567" y="1565"/>
                  </a:cubicBezTo>
                  <a:cubicBezTo>
                    <a:pt x="1567" y="1464"/>
                    <a:pt x="1448" y="1429"/>
                    <a:pt x="1291" y="1392"/>
                  </a:cubicBezTo>
                  <a:cubicBezTo>
                    <a:pt x="1070" y="1342"/>
                    <a:pt x="784" y="1281"/>
                    <a:pt x="784" y="978"/>
                  </a:cubicBezTo>
                  <a:cubicBezTo>
                    <a:pt x="784" y="751"/>
                    <a:pt x="979" y="568"/>
                    <a:pt x="1300" y="568"/>
                  </a:cubicBezTo>
                  <a:cubicBezTo>
                    <a:pt x="1516" y="568"/>
                    <a:pt x="1695" y="633"/>
                    <a:pt x="1830" y="758"/>
                  </a:cubicBezTo>
                  <a:cubicBezTo>
                    <a:pt x="1669" y="971"/>
                    <a:pt x="1669" y="971"/>
                    <a:pt x="1669" y="971"/>
                  </a:cubicBezTo>
                  <a:cubicBezTo>
                    <a:pt x="1560" y="870"/>
                    <a:pt x="1413" y="822"/>
                    <a:pt x="1281" y="822"/>
                  </a:cubicBezTo>
                  <a:cubicBezTo>
                    <a:pt x="1150" y="822"/>
                    <a:pt x="1080" y="880"/>
                    <a:pt x="1080" y="960"/>
                  </a:cubicBezTo>
                  <a:cubicBezTo>
                    <a:pt x="1080" y="1053"/>
                    <a:pt x="1194" y="1080"/>
                    <a:pt x="1350" y="1117"/>
                  </a:cubicBezTo>
                  <a:cubicBezTo>
                    <a:pt x="1575" y="1168"/>
                    <a:pt x="1859" y="1236"/>
                    <a:pt x="1859" y="1537"/>
                  </a:cubicBezTo>
                  <a:cubicBezTo>
                    <a:pt x="1859" y="1786"/>
                    <a:pt x="1682" y="1973"/>
                    <a:pt x="1316" y="1973"/>
                  </a:cubicBezTo>
                  <a:cubicBezTo>
                    <a:pt x="1054" y="1973"/>
                    <a:pt x="868" y="1886"/>
                    <a:pt x="739" y="1757"/>
                  </a:cubicBezTo>
                  <a:lnTo>
                    <a:pt x="897" y="1535"/>
                  </a:lnTo>
                  <a:close/>
                  <a:moveTo>
                    <a:pt x="3187" y="1581"/>
                  </a:moveTo>
                  <a:cubicBezTo>
                    <a:pt x="3187" y="1785"/>
                    <a:pt x="3051" y="1947"/>
                    <a:pt x="2792" y="1947"/>
                  </a:cubicBezTo>
                  <a:cubicBezTo>
                    <a:pt x="2055" y="1947"/>
                    <a:pt x="2055" y="1947"/>
                    <a:pt x="2055" y="1947"/>
                  </a:cubicBezTo>
                  <a:cubicBezTo>
                    <a:pt x="2055" y="587"/>
                    <a:pt x="2055" y="587"/>
                    <a:pt x="2055" y="587"/>
                  </a:cubicBezTo>
                  <a:cubicBezTo>
                    <a:pt x="2769" y="587"/>
                    <a:pt x="2769" y="587"/>
                    <a:pt x="2769" y="587"/>
                  </a:cubicBezTo>
                  <a:cubicBezTo>
                    <a:pt x="3027" y="587"/>
                    <a:pt x="3160" y="753"/>
                    <a:pt x="3160" y="934"/>
                  </a:cubicBezTo>
                  <a:cubicBezTo>
                    <a:pt x="3160" y="1105"/>
                    <a:pt x="3053" y="1220"/>
                    <a:pt x="2926" y="1246"/>
                  </a:cubicBezTo>
                  <a:cubicBezTo>
                    <a:pt x="3071" y="1269"/>
                    <a:pt x="3187" y="1410"/>
                    <a:pt x="3187" y="1581"/>
                  </a:cubicBezTo>
                  <a:close/>
                  <a:moveTo>
                    <a:pt x="2344" y="1133"/>
                  </a:moveTo>
                  <a:cubicBezTo>
                    <a:pt x="2706" y="1133"/>
                    <a:pt x="2706" y="1133"/>
                    <a:pt x="2706" y="1133"/>
                  </a:cubicBezTo>
                  <a:cubicBezTo>
                    <a:pt x="2804" y="1133"/>
                    <a:pt x="2865" y="1070"/>
                    <a:pt x="2865" y="981"/>
                  </a:cubicBezTo>
                  <a:cubicBezTo>
                    <a:pt x="2865" y="897"/>
                    <a:pt x="2804" y="833"/>
                    <a:pt x="2706" y="833"/>
                  </a:cubicBezTo>
                  <a:cubicBezTo>
                    <a:pt x="2344" y="833"/>
                    <a:pt x="2344" y="833"/>
                    <a:pt x="2344" y="833"/>
                  </a:cubicBezTo>
                  <a:lnTo>
                    <a:pt x="2344" y="1133"/>
                  </a:lnTo>
                  <a:close/>
                  <a:moveTo>
                    <a:pt x="2893" y="1539"/>
                  </a:moveTo>
                  <a:cubicBezTo>
                    <a:pt x="2893" y="1453"/>
                    <a:pt x="2832" y="1380"/>
                    <a:pt x="2717" y="1380"/>
                  </a:cubicBezTo>
                  <a:cubicBezTo>
                    <a:pt x="2344" y="1380"/>
                    <a:pt x="2344" y="1380"/>
                    <a:pt x="2344" y="1380"/>
                  </a:cubicBezTo>
                  <a:cubicBezTo>
                    <a:pt x="2344" y="1701"/>
                    <a:pt x="2344" y="1701"/>
                    <a:pt x="2344" y="1701"/>
                  </a:cubicBezTo>
                  <a:cubicBezTo>
                    <a:pt x="2717" y="1701"/>
                    <a:pt x="2717" y="1701"/>
                    <a:pt x="2717" y="1701"/>
                  </a:cubicBezTo>
                  <a:cubicBezTo>
                    <a:pt x="2717" y="1699"/>
                    <a:pt x="2717" y="1699"/>
                    <a:pt x="2717" y="1699"/>
                  </a:cubicBezTo>
                  <a:cubicBezTo>
                    <a:pt x="2827" y="1699"/>
                    <a:pt x="2893" y="1636"/>
                    <a:pt x="2893" y="1539"/>
                  </a:cubicBezTo>
                  <a:close/>
                  <a:moveTo>
                    <a:pt x="3405" y="1947"/>
                  </a:moveTo>
                  <a:cubicBezTo>
                    <a:pt x="3695" y="1947"/>
                    <a:pt x="3695" y="1947"/>
                    <a:pt x="3695" y="1947"/>
                  </a:cubicBezTo>
                  <a:cubicBezTo>
                    <a:pt x="3695" y="587"/>
                    <a:pt x="3695" y="587"/>
                    <a:pt x="3695" y="587"/>
                  </a:cubicBezTo>
                  <a:cubicBezTo>
                    <a:pt x="3405" y="587"/>
                    <a:pt x="3405" y="587"/>
                    <a:pt x="3405" y="587"/>
                  </a:cubicBezTo>
                  <a:lnTo>
                    <a:pt x="3405" y="1947"/>
                  </a:lnTo>
                  <a:close/>
                  <a:moveTo>
                    <a:pt x="0" y="194"/>
                  </a:move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ubicBezTo>
                    <a:pt x="86" y="0"/>
                    <a:pt x="0" y="87"/>
                    <a:pt x="0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 Next LT Pro" panose="020B05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2A1E8D-0468-4978-F087-53D3209DC094}"/>
              </a:ext>
            </a:extLst>
          </p:cNvPr>
          <p:cNvSpPr txBox="1"/>
          <p:nvPr userDrawn="1"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rPr>
              <a:pPr algn="r"/>
              <a:t>‹#›</a:t>
            </a:fld>
            <a:endParaRPr lang="en-US" sz="110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1D2A2-80EB-4065-C574-71365A30C607}"/>
              </a:ext>
            </a:extLst>
          </p:cNvPr>
          <p:cNvSpPr txBox="1"/>
          <p:nvPr userDrawn="1"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>
                <a:solidFill>
                  <a:srgbClr val="A0A0A0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rPr>
              <a:t>Includes content supplied by Sales Benchmark Index; Copyright © Sales Benchmark Index, 2023</a:t>
            </a:r>
          </a:p>
        </p:txBody>
      </p:sp>
    </p:spTree>
    <p:extLst>
      <p:ext uri="{BB962C8B-B14F-4D97-AF65-F5344CB8AC3E}">
        <p14:creationId xmlns:p14="http://schemas.microsoft.com/office/powerpoint/2010/main" val="237372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10" imgH="409" progId="TCLayout.ActiveDocument.1">
                  <p:embed/>
                </p:oleObj>
              </mc:Choice>
              <mc:Fallback>
                <p:oleObj name="think-cell Slide" r:id="rId29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pPr algn="r"/>
              <a:t>‹#›</a:t>
            </a:fld>
            <a:endParaRPr lang="en-US" sz="1100">
              <a:solidFill>
                <a:schemeClr val="tx1"/>
              </a:solidFill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</a:lstStyle>
          <a:p>
            <a:r>
              <a:rPr lang="en-US"/>
              <a:t>Source:</a:t>
            </a:r>
          </a:p>
          <a:p>
            <a:r>
              <a:rPr lang="en-US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Includes content supplied by Sales Benchmark Index; Copyright © Sales Benchmark Index, 2024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  <p:sldLayoutId id="2147483728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  <a:sym typeface="Avenir Next LT Pro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  <a:sym typeface="Avenir Next LT Pro" panose="020B0504020202020204" pitchFamily="34" charset="0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  <a:sym typeface="Avenir Next LT Pro" panose="020B0504020202020204" pitchFamily="34" charset="0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  <a:sym typeface="Avenir Next LT Pro" panose="020B0504020202020204" pitchFamily="34" charset="0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  <a:sym typeface="Avenir Next LT Pro" panose="020B0504020202020204" pitchFamily="34" charset="0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  <a:sym typeface="Avenir Next LT Pro" panose="020B05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7DF774-E0AB-9C82-AB0E-022E8794A4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7DF774-E0AB-9C82-AB0E-022E8794A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B3BC7E1-38ED-C83B-EF41-D0EC55B37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>
                <a:latin typeface="Avenir Next LT Pro"/>
              </a:rPr>
              <a:t>Lead Management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0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F573CAD-A45C-BE7B-5458-E03A4841B3ED}"/>
              </a:ext>
            </a:extLst>
          </p:cNvPr>
          <p:cNvGrpSpPr/>
          <p:nvPr/>
        </p:nvGrpSpPr>
        <p:grpSpPr>
          <a:xfrm rot="5400000">
            <a:off x="10544823" y="4609799"/>
            <a:ext cx="941989" cy="235489"/>
            <a:chOff x="2110474" y="3633534"/>
            <a:chExt cx="1298602" cy="446688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2EB5F60-4D1D-CB1F-4BCA-26470619F711}"/>
                </a:ext>
              </a:extLst>
            </p:cNvPr>
            <p:cNvCxnSpPr/>
            <p:nvPr/>
          </p:nvCxnSpPr>
          <p:spPr>
            <a:xfrm>
              <a:off x="2110474" y="4072538"/>
              <a:ext cx="1298602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826B60FD-1146-1855-83B1-A144546DC3E9}"/>
                </a:ext>
              </a:extLst>
            </p:cNvPr>
            <p:cNvCxnSpPr>
              <a:cxnSpLocks/>
            </p:cNvCxnSpPr>
            <p:nvPr/>
          </p:nvCxnSpPr>
          <p:spPr>
            <a:xfrm>
              <a:off x="3401392" y="3633534"/>
              <a:ext cx="0" cy="4466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D624FC24-6129-752D-2B0E-35C0CB12B53B}"/>
              </a:ext>
            </a:extLst>
          </p:cNvPr>
          <p:cNvSpPr txBox="1"/>
          <p:nvPr/>
        </p:nvSpPr>
        <p:spPr>
          <a:xfrm>
            <a:off x="7888716" y="4703234"/>
            <a:ext cx="1249455" cy="97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CCB14A5-672A-10FC-A759-0828B946DA06}"/>
              </a:ext>
            </a:extLst>
          </p:cNvPr>
          <p:cNvSpPr txBox="1"/>
          <p:nvPr/>
        </p:nvSpPr>
        <p:spPr>
          <a:xfrm>
            <a:off x="9544794" y="4718826"/>
            <a:ext cx="1249455" cy="97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0E242D4-3A7E-4B21-DE87-666540204722}"/>
              </a:ext>
            </a:extLst>
          </p:cNvPr>
          <p:cNvSpPr txBox="1"/>
          <p:nvPr/>
        </p:nvSpPr>
        <p:spPr>
          <a:xfrm>
            <a:off x="4576558" y="4703234"/>
            <a:ext cx="1249455" cy="97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73A98E3-C31E-2C06-3C14-A07D78589B27}"/>
              </a:ext>
            </a:extLst>
          </p:cNvPr>
          <p:cNvSpPr txBox="1"/>
          <p:nvPr/>
        </p:nvSpPr>
        <p:spPr>
          <a:xfrm>
            <a:off x="6232637" y="4703234"/>
            <a:ext cx="1249455" cy="97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CF8733-9D60-D6C4-19C2-BEE83B017329}"/>
              </a:ext>
            </a:extLst>
          </p:cNvPr>
          <p:cNvSpPr txBox="1"/>
          <p:nvPr/>
        </p:nvSpPr>
        <p:spPr>
          <a:xfrm>
            <a:off x="2660756" y="4703234"/>
            <a:ext cx="1509180" cy="97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C4BC7-4F06-6065-0491-8BAAE5EA1A36}"/>
              </a:ext>
            </a:extLst>
          </p:cNvPr>
          <p:cNvSpPr/>
          <p:nvPr/>
        </p:nvSpPr>
        <p:spPr>
          <a:xfrm>
            <a:off x="613265" y="2463747"/>
            <a:ext cx="1088554" cy="179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 dirty="0">
              <a:latin typeface="+mj-lt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0A8C19-F3CA-D06E-91C4-26542AE41510}"/>
              </a:ext>
            </a:extLst>
          </p:cNvPr>
          <p:cNvSpPr/>
          <p:nvPr/>
        </p:nvSpPr>
        <p:spPr>
          <a:xfrm>
            <a:off x="1834924" y="2463747"/>
            <a:ext cx="1512000" cy="17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8501D-1DC4-6CCE-D177-19B264DE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/>
              </a:rPr>
              <a:t>Lead process – new business sourced</a:t>
            </a:r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231B71-B51D-B87F-B459-D153B1252B07}"/>
              </a:ext>
            </a:extLst>
          </p:cNvPr>
          <p:cNvSpPr/>
          <p:nvPr/>
        </p:nvSpPr>
        <p:spPr>
          <a:xfrm>
            <a:off x="1870924" y="2883023"/>
            <a:ext cx="144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Fits within the  target customer profile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Unknown contact information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Engages with content anonymously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67816CE-C26C-CA77-E253-52A23475FEE6}"/>
              </a:ext>
            </a:extLst>
          </p:cNvPr>
          <p:cNvSpPr/>
          <p:nvPr/>
        </p:nvSpPr>
        <p:spPr>
          <a:xfrm>
            <a:off x="3483771" y="2463747"/>
            <a:ext cx="1512000" cy="17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latin typeface="+mj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33D0AB1-C02E-6605-56D5-DA3C1BAEEDBD}"/>
              </a:ext>
            </a:extLst>
          </p:cNvPr>
          <p:cNvSpPr/>
          <p:nvPr/>
        </p:nvSpPr>
        <p:spPr>
          <a:xfrm>
            <a:off x="5131380" y="2463747"/>
            <a:ext cx="1512000" cy="17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latin typeface="+mj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3CFB347-CEA8-747C-1D2E-DEA11F4A1D13}"/>
              </a:ext>
            </a:extLst>
          </p:cNvPr>
          <p:cNvSpPr/>
          <p:nvPr/>
        </p:nvSpPr>
        <p:spPr>
          <a:xfrm>
            <a:off x="8424062" y="2463747"/>
            <a:ext cx="1512000" cy="17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latin typeface="+mj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6987259-FA8E-D3AA-2DCA-B13091FAB69F}"/>
              </a:ext>
            </a:extLst>
          </p:cNvPr>
          <p:cNvSpPr/>
          <p:nvPr/>
        </p:nvSpPr>
        <p:spPr>
          <a:xfrm>
            <a:off x="10069134" y="2463747"/>
            <a:ext cx="1512000" cy="17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latin typeface="+mj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BD23544-85B9-ADF5-F178-DB0EB8ED1AFA}"/>
              </a:ext>
            </a:extLst>
          </p:cNvPr>
          <p:cNvSpPr/>
          <p:nvPr/>
        </p:nvSpPr>
        <p:spPr>
          <a:xfrm>
            <a:off x="3519771" y="2883023"/>
            <a:ext cx="1440000" cy="10618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cs typeface="Open Sans" panose="020B0606030504020204" pitchFamily="34" charset="0"/>
              </a:rPr>
              <a:t>Fits client profile w/ relevant contact info, not current customer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cs typeface="Open Sans" panose="020B0606030504020204" pitchFamily="34" charset="0"/>
              </a:rPr>
              <a:t>Lead score over zero (captured some behavioral data)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DBD7E97-CC3E-D98E-202E-656D01C5B762}"/>
              </a:ext>
            </a:extLst>
          </p:cNvPr>
          <p:cNvSpPr/>
          <p:nvPr/>
        </p:nvSpPr>
        <p:spPr>
          <a:xfrm>
            <a:off x="5167380" y="2883023"/>
            <a:ext cx="144000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cs typeface="Open Sans" panose="020B0606030504020204" pitchFamily="34" charset="0"/>
              </a:rPr>
              <a:t>Lead fulfills BANT requirements as confirmed by LDR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cs typeface="Open Sans" panose="020B0606030504020204" pitchFamily="34" charset="0"/>
              </a:rPr>
              <a:t>Meets/exceeds lead score threshold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cs typeface="Open Sans" panose="020B0606030504020204" pitchFamily="34" charset="0"/>
              </a:rPr>
              <a:t>emails info@, calls, or fills out contact us form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F9F0F95-8270-82D2-9D83-97207993889E}"/>
              </a:ext>
            </a:extLst>
          </p:cNvPr>
          <p:cNvSpPr/>
          <p:nvPr/>
        </p:nvSpPr>
        <p:spPr>
          <a:xfrm>
            <a:off x="8460062" y="2883023"/>
            <a:ext cx="144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Meeting occurred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88415BD-5F71-62C3-8DE5-B29D0E069056}"/>
              </a:ext>
            </a:extLst>
          </p:cNvPr>
          <p:cNvSpPr/>
          <p:nvPr/>
        </p:nvSpPr>
        <p:spPr>
          <a:xfrm>
            <a:off x="10105134" y="2883023"/>
            <a:ext cx="14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cs typeface="Open Sans" panose="020B0606030504020204" pitchFamily="34" charset="0"/>
              </a:rPr>
              <a:t>BANT qualified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cs typeface="Open Sans" panose="020B0606030504020204" pitchFamily="34" charset="0"/>
              </a:rPr>
              <a:t>Opportunity defined</a:t>
            </a:r>
          </a:p>
        </p:txBody>
      </p:sp>
      <p:sp>
        <p:nvSpPr>
          <p:cNvPr id="98" name="Left Bracket 97">
            <a:extLst>
              <a:ext uri="{FF2B5EF4-FFF2-40B4-BE49-F238E27FC236}">
                <a16:creationId xmlns:a16="http://schemas.microsoft.com/office/drawing/2014/main" id="{1F77238F-B5BD-D92F-24A4-20621285C3EE}"/>
              </a:ext>
            </a:extLst>
          </p:cNvPr>
          <p:cNvSpPr/>
          <p:nvPr/>
        </p:nvSpPr>
        <p:spPr>
          <a:xfrm rot="5400000">
            <a:off x="7357015" y="-1845592"/>
            <a:ext cx="342900" cy="8086853"/>
          </a:xfrm>
          <a:prstGeom prst="leftBracket">
            <a:avLst>
              <a:gd name="adj" fmla="val 0"/>
            </a:avLst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18D141E-835A-AE83-364B-E0193D9F4ECC}"/>
              </a:ext>
            </a:extLst>
          </p:cNvPr>
          <p:cNvSpPr txBox="1"/>
          <p:nvPr/>
        </p:nvSpPr>
        <p:spPr>
          <a:xfrm>
            <a:off x="6851692" y="1730078"/>
            <a:ext cx="13535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/>
              <a:t>Prospect</a:t>
            </a:r>
          </a:p>
        </p:txBody>
      </p:sp>
      <p:sp>
        <p:nvSpPr>
          <p:cNvPr id="120" name="Left Bracket 119">
            <a:extLst>
              <a:ext uri="{FF2B5EF4-FFF2-40B4-BE49-F238E27FC236}">
                <a16:creationId xmlns:a16="http://schemas.microsoft.com/office/drawing/2014/main" id="{61AC7919-5A1A-B95B-CC5C-6BB5297F5056}"/>
              </a:ext>
            </a:extLst>
          </p:cNvPr>
          <p:cNvSpPr/>
          <p:nvPr/>
        </p:nvSpPr>
        <p:spPr>
          <a:xfrm rot="5400000">
            <a:off x="2418975" y="1441835"/>
            <a:ext cx="342900" cy="1511999"/>
          </a:xfrm>
          <a:prstGeom prst="leftBracket">
            <a:avLst>
              <a:gd name="adj" fmla="val 0"/>
            </a:avLst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5A1074F-B9CC-083C-74CA-849963075008}"/>
              </a:ext>
            </a:extLst>
          </p:cNvPr>
          <p:cNvSpPr txBox="1"/>
          <p:nvPr/>
        </p:nvSpPr>
        <p:spPr>
          <a:xfrm>
            <a:off x="1834425" y="1268413"/>
            <a:ext cx="151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/>
              <a:t>Anonymous</a:t>
            </a:r>
          </a:p>
          <a:p>
            <a:pPr algn="ctr"/>
            <a:r>
              <a:rPr lang="en-US" sz="1000" dirty="0"/>
              <a:t>Marketing Campaign</a:t>
            </a:r>
          </a:p>
          <a:p>
            <a:pPr algn="ctr"/>
            <a:r>
              <a:rPr lang="en-US" sz="1000" dirty="0"/>
              <a:t>Inactive Account /</a:t>
            </a:r>
          </a:p>
          <a:p>
            <a:pPr algn="ctr"/>
            <a:r>
              <a:rPr lang="en-US" sz="1000" dirty="0"/>
              <a:t>no AM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336A49C-2B7F-A6D5-C003-E5AF9BA2512B}"/>
              </a:ext>
            </a:extLst>
          </p:cNvPr>
          <p:cNvSpPr txBox="1"/>
          <p:nvPr/>
        </p:nvSpPr>
        <p:spPr>
          <a:xfrm flipH="1">
            <a:off x="742597" y="3144704"/>
            <a:ext cx="829890" cy="43088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D" sz="1400" b="1" dirty="0">
                <a:solidFill>
                  <a:schemeClr val="bg1"/>
                </a:solidFill>
                <a:ea typeface="Roboto" panose="02000000000000000000" pitchFamily="2" charset="0"/>
              </a:rPr>
              <a:t>Exit</a:t>
            </a:r>
          </a:p>
          <a:p>
            <a:pPr algn="ctr"/>
            <a:r>
              <a:rPr lang="en-ID" sz="1400" b="1" dirty="0">
                <a:solidFill>
                  <a:schemeClr val="bg1"/>
                </a:solidFill>
                <a:ea typeface="Roboto" panose="02000000000000000000" pitchFamily="2" charset="0"/>
              </a:rPr>
              <a:t>Criteria</a:t>
            </a:r>
            <a:endParaRPr lang="en-US" sz="14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E394AE2-5828-240D-96F4-0865175F6D2C}"/>
              </a:ext>
            </a:extLst>
          </p:cNvPr>
          <p:cNvSpPr txBox="1"/>
          <p:nvPr/>
        </p:nvSpPr>
        <p:spPr>
          <a:xfrm>
            <a:off x="8424062" y="2117285"/>
            <a:ext cx="1512000" cy="25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algn="ctr"/>
            <a:r>
              <a:rPr lang="en-US" sz="1000" dirty="0"/>
              <a:t>Partner Referral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AD5A42C-874A-0786-533F-F6775E9EEABA}"/>
              </a:ext>
            </a:extLst>
          </p:cNvPr>
          <p:cNvSpPr/>
          <p:nvPr/>
        </p:nvSpPr>
        <p:spPr>
          <a:xfrm>
            <a:off x="6777721" y="2456063"/>
            <a:ext cx="1512000" cy="17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latin typeface="+mj-lt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7E0EC52-4D0D-E5BF-79E4-207D351EC70E}"/>
              </a:ext>
            </a:extLst>
          </p:cNvPr>
          <p:cNvSpPr/>
          <p:nvPr/>
        </p:nvSpPr>
        <p:spPr>
          <a:xfrm>
            <a:off x="6813721" y="2883023"/>
            <a:ext cx="14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Rep accepts Lead in CRM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B4BC4-A978-C03C-83A3-628F5639F8AE}"/>
              </a:ext>
            </a:extLst>
          </p:cNvPr>
          <p:cNvSpPr/>
          <p:nvPr/>
        </p:nvSpPr>
        <p:spPr>
          <a:xfrm>
            <a:off x="1833656" y="2460314"/>
            <a:ext cx="1512000" cy="281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ID" sz="1000" b="1" dirty="0">
                <a:solidFill>
                  <a:schemeClr val="bg1"/>
                </a:solidFill>
                <a:ea typeface="Roboto" panose="02000000000000000000" pitchFamily="2" charset="0"/>
              </a:rPr>
              <a:t>Inquiry/Visitors </a:t>
            </a:r>
            <a:endParaRPr lang="en-US" sz="1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FBBDC8-A53B-BC6B-75B9-1E1BDE5DCEE6}"/>
              </a:ext>
            </a:extLst>
          </p:cNvPr>
          <p:cNvSpPr/>
          <p:nvPr/>
        </p:nvSpPr>
        <p:spPr>
          <a:xfrm>
            <a:off x="3483771" y="2460314"/>
            <a:ext cx="1512000" cy="281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ID" sz="1000" b="1" dirty="0">
                <a:solidFill>
                  <a:schemeClr val="bg1"/>
                </a:solidFill>
                <a:ea typeface="Roboto" panose="02000000000000000000" pitchFamily="2" charset="0"/>
              </a:rPr>
              <a:t>Lead</a:t>
            </a:r>
            <a:endParaRPr lang="en-US" sz="1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608B29-A1D8-424C-631B-68A67952A17C}"/>
              </a:ext>
            </a:extLst>
          </p:cNvPr>
          <p:cNvSpPr/>
          <p:nvPr/>
        </p:nvSpPr>
        <p:spPr>
          <a:xfrm>
            <a:off x="5131380" y="2460314"/>
            <a:ext cx="1512000" cy="281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ID" sz="1000" b="1" dirty="0">
                <a:solidFill>
                  <a:schemeClr val="bg1"/>
                </a:solidFill>
                <a:ea typeface="Roboto" panose="02000000000000000000" pitchFamily="2" charset="0"/>
              </a:rPr>
              <a:t>MQL</a:t>
            </a:r>
            <a:endParaRPr lang="en-US" sz="1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B66124-BA20-07E4-BC20-0926168D3C74}"/>
              </a:ext>
            </a:extLst>
          </p:cNvPr>
          <p:cNvSpPr/>
          <p:nvPr/>
        </p:nvSpPr>
        <p:spPr>
          <a:xfrm>
            <a:off x="6776452" y="2460314"/>
            <a:ext cx="1513269" cy="281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ID" sz="1000" b="1" dirty="0">
                <a:solidFill>
                  <a:schemeClr val="bg1"/>
                </a:solidFill>
                <a:ea typeface="Roboto" panose="02000000000000000000" pitchFamily="2" charset="0"/>
              </a:rPr>
              <a:t>SAL</a:t>
            </a:r>
            <a:endParaRPr lang="en-US" sz="1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33D83D-5179-AB39-DC89-546F6B423A84}"/>
              </a:ext>
            </a:extLst>
          </p:cNvPr>
          <p:cNvSpPr/>
          <p:nvPr/>
        </p:nvSpPr>
        <p:spPr>
          <a:xfrm>
            <a:off x="8424062" y="2460314"/>
            <a:ext cx="1512000" cy="281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ID" sz="1000" b="1" dirty="0">
                <a:solidFill>
                  <a:schemeClr val="bg1"/>
                </a:solidFill>
                <a:ea typeface="Roboto" panose="02000000000000000000" pitchFamily="2" charset="0"/>
              </a:rPr>
              <a:t>SQL</a:t>
            </a:r>
            <a:endParaRPr lang="en-US" sz="1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AF5069-741E-A7F4-5EF3-023FA335BD3D}"/>
              </a:ext>
            </a:extLst>
          </p:cNvPr>
          <p:cNvSpPr/>
          <p:nvPr/>
        </p:nvSpPr>
        <p:spPr>
          <a:xfrm>
            <a:off x="10065395" y="2460314"/>
            <a:ext cx="1512000" cy="281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ID" sz="1000" b="1" dirty="0">
                <a:solidFill>
                  <a:schemeClr val="bg1"/>
                </a:solidFill>
                <a:ea typeface="Roboto" panose="02000000000000000000" pitchFamily="2" charset="0"/>
              </a:rPr>
              <a:t>Opportunity</a:t>
            </a:r>
            <a:endParaRPr lang="en-US" sz="1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2754-35DB-02C6-0D84-2712792DF0B5}"/>
              </a:ext>
            </a:extLst>
          </p:cNvPr>
          <p:cNvSpPr txBox="1"/>
          <p:nvPr/>
        </p:nvSpPr>
        <p:spPr>
          <a:xfrm>
            <a:off x="2695347" y="4898504"/>
            <a:ext cx="1440000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Contact information is collected manually or organically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</a:rPr>
              <a:t>70% Conversion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5B05B3-7447-7DCD-17E4-7F5AF9CA2083}"/>
              </a:ext>
            </a:extLst>
          </p:cNvPr>
          <p:cNvSpPr txBox="1"/>
          <p:nvPr/>
        </p:nvSpPr>
        <p:spPr>
          <a:xfrm>
            <a:off x="7973445" y="5037003"/>
            <a:ext cx="1080000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Meeting occurs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</a:rPr>
              <a:t>50% Conversion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0CCD0-7133-6465-BDE9-F8BFA3FA3B1D}"/>
              </a:ext>
            </a:extLst>
          </p:cNvPr>
          <p:cNvSpPr txBox="1"/>
          <p:nvPr/>
        </p:nvSpPr>
        <p:spPr>
          <a:xfrm>
            <a:off x="9629521" y="4817712"/>
            <a:ext cx="1080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Opportunity is created and SE is assigned</a:t>
            </a:r>
          </a:p>
          <a:p>
            <a:pPr algn="ctr"/>
            <a:r>
              <a:rPr lang="en-US" sz="1050" b="1" dirty="0"/>
              <a:t>30-40% Conversion</a:t>
            </a:r>
            <a:endParaRPr lang="en-US" sz="1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831452-3006-7A40-5837-7194D5EC5486}"/>
              </a:ext>
            </a:extLst>
          </p:cNvPr>
          <p:cNvSpPr txBox="1"/>
          <p:nvPr/>
        </p:nvSpPr>
        <p:spPr>
          <a:xfrm flipH="1">
            <a:off x="11191743" y="5040850"/>
            <a:ext cx="390657" cy="292388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ID" sz="1100" b="1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</a:rPr>
              <a:t>Won</a:t>
            </a:r>
          </a:p>
          <a:p>
            <a:r>
              <a:rPr lang="en-ID" sz="800" b="1" dirty="0">
                <a:solidFill>
                  <a:srgbClr val="000000"/>
                </a:solidFill>
              </a:rPr>
              <a:t>30-40%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4ACF48F-3AB9-EA8D-B3FC-A3667A2C55F4}"/>
              </a:ext>
            </a:extLst>
          </p:cNvPr>
          <p:cNvGrpSpPr/>
          <p:nvPr/>
        </p:nvGrpSpPr>
        <p:grpSpPr>
          <a:xfrm>
            <a:off x="4401131" y="4256547"/>
            <a:ext cx="4925307" cy="1591155"/>
            <a:chOff x="4401130" y="4504845"/>
            <a:chExt cx="4925307" cy="1359837"/>
          </a:xfrm>
        </p:grpSpPr>
        <p:cxnSp>
          <p:nvCxnSpPr>
            <p:cNvPr id="69" name="Connector: Elbow 10">
              <a:extLst>
                <a:ext uri="{FF2B5EF4-FFF2-40B4-BE49-F238E27FC236}">
                  <a16:creationId xmlns:a16="http://schemas.microsoft.com/office/drawing/2014/main" id="{9849AA52-619F-A58D-DA54-3AA2B7E97A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04780" y="3701195"/>
              <a:ext cx="12700" cy="1620000"/>
            </a:xfrm>
            <a:prstGeom prst="bentConnector3">
              <a:avLst>
                <a:gd name="adj1" fmla="val 10721740"/>
              </a:avLst>
            </a:prstGeom>
            <a:ln w="12700">
              <a:solidFill>
                <a:schemeClr val="accent3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97">
              <a:extLst>
                <a:ext uri="{FF2B5EF4-FFF2-40B4-BE49-F238E27FC236}">
                  <a16:creationId xmlns:a16="http://schemas.microsoft.com/office/drawing/2014/main" id="{9388FDED-8B09-2602-2AF0-9584B8BE24B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42182" y="3565734"/>
              <a:ext cx="1357896" cy="3240000"/>
            </a:xfrm>
            <a:prstGeom prst="bentConnector2">
              <a:avLst/>
            </a:prstGeom>
            <a:ln w="12700">
              <a:solidFill>
                <a:schemeClr val="accent3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or: Elbow 97">
              <a:extLst>
                <a:ext uri="{FF2B5EF4-FFF2-40B4-BE49-F238E27FC236}">
                  <a16:creationId xmlns:a16="http://schemas.microsoft.com/office/drawing/2014/main" id="{EE4309DB-F4C6-5198-FE23-0E68EA05A5E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117837" y="3655386"/>
              <a:ext cx="1357200" cy="3060000"/>
            </a:xfrm>
            <a:prstGeom prst="bentConnector2">
              <a:avLst/>
            </a:prstGeom>
            <a:ln w="12700">
              <a:solidFill>
                <a:schemeClr val="accent3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6FDD10F-E094-262E-4585-326923A2EFE5}"/>
              </a:ext>
            </a:extLst>
          </p:cNvPr>
          <p:cNvSpPr txBox="1"/>
          <p:nvPr/>
        </p:nvSpPr>
        <p:spPr>
          <a:xfrm>
            <a:off x="4676399" y="4967753"/>
            <a:ext cx="1080000" cy="438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SDR contacts lead to fulfill BANT criteria</a:t>
            </a:r>
          </a:p>
          <a:p>
            <a:pPr algn="ctr"/>
            <a:r>
              <a:rPr lang="en-US" sz="1050" b="1" dirty="0">
                <a:solidFill>
                  <a:srgbClr val="000000"/>
                </a:solidFill>
              </a:rPr>
              <a:t>20% Conversion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EA4193-CDE4-D2E8-0302-E5AC44E74073}"/>
              </a:ext>
            </a:extLst>
          </p:cNvPr>
          <p:cNvSpPr txBox="1"/>
          <p:nvPr/>
        </p:nvSpPr>
        <p:spPr>
          <a:xfrm>
            <a:off x="6317366" y="4760004"/>
            <a:ext cx="1080000" cy="854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/>
              <a:t>SDR passes lead to NBD</a:t>
            </a:r>
          </a:p>
          <a:p>
            <a:pPr algn="ctr"/>
            <a:r>
              <a:rPr lang="en-US" sz="900" dirty="0"/>
              <a:t>Meeting is scheduled or intro is made to NBD</a:t>
            </a:r>
          </a:p>
          <a:p>
            <a:pPr algn="ctr"/>
            <a:r>
              <a:rPr lang="en-US" sz="1050" b="1" dirty="0"/>
              <a:t>90% Conversion</a:t>
            </a:r>
            <a:endParaRPr lang="en-US" sz="1000" b="1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934E2ED-6D7F-7F5F-77A4-C2E226AED6DD}"/>
              </a:ext>
            </a:extLst>
          </p:cNvPr>
          <p:cNvSpPr txBox="1"/>
          <p:nvPr/>
        </p:nvSpPr>
        <p:spPr>
          <a:xfrm>
            <a:off x="4434848" y="5927057"/>
            <a:ext cx="1586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chemeClr val="accent3"/>
                </a:solidFill>
              </a:rPr>
              <a:t>SDR Disqualifies; Additional Nurture Required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FB50E9E-8F99-0723-7F3C-A960BC78CFE4}"/>
              </a:ext>
            </a:extLst>
          </p:cNvPr>
          <p:cNvSpPr txBox="1"/>
          <p:nvPr/>
        </p:nvSpPr>
        <p:spPr>
          <a:xfrm>
            <a:off x="6743044" y="5950944"/>
            <a:ext cx="21067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chemeClr val="accent3"/>
                </a:solidFill>
              </a:rPr>
              <a:t>NBD Disqualifies; Additional Nurture Required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055A11B-E3A6-1100-C58D-8889BE0B4C66}"/>
              </a:ext>
            </a:extLst>
          </p:cNvPr>
          <p:cNvSpPr/>
          <p:nvPr/>
        </p:nvSpPr>
        <p:spPr>
          <a:xfrm flipH="1">
            <a:off x="2656706" y="4256547"/>
            <a:ext cx="1517280" cy="1418687"/>
          </a:xfrm>
          <a:custGeom>
            <a:avLst/>
            <a:gdLst>
              <a:gd name="connsiteX0" fmla="*/ 0 w 1508125"/>
              <a:gd name="connsiteY0" fmla="*/ 0 h 1365250"/>
              <a:gd name="connsiteX1" fmla="*/ 0 w 1508125"/>
              <a:gd name="connsiteY1" fmla="*/ 1365250 h 1365250"/>
              <a:gd name="connsiteX2" fmla="*/ 1508125 w 1508125"/>
              <a:gd name="connsiteY2" fmla="*/ 1365250 h 1365250"/>
              <a:gd name="connsiteX3" fmla="*/ 1508125 w 1508125"/>
              <a:gd name="connsiteY3" fmla="*/ 3175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25" h="1365250">
                <a:moveTo>
                  <a:pt x="0" y="0"/>
                </a:moveTo>
                <a:lnTo>
                  <a:pt x="0" y="1365250"/>
                </a:lnTo>
                <a:lnTo>
                  <a:pt x="1508125" y="1365250"/>
                </a:lnTo>
                <a:lnTo>
                  <a:pt x="1508125" y="3175"/>
                </a:lnTo>
              </a:path>
            </a:pathLst>
          </a:custGeom>
          <a:grpFill/>
          <a:ln w="12700">
            <a:solidFill>
              <a:schemeClr val="bg1">
                <a:lumMod val="75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7B6FD86-0BC1-05D6-4D54-F019107D91CD}"/>
              </a:ext>
            </a:extLst>
          </p:cNvPr>
          <p:cNvSpPr/>
          <p:nvPr/>
        </p:nvSpPr>
        <p:spPr>
          <a:xfrm flipH="1">
            <a:off x="4575771" y="4256547"/>
            <a:ext cx="1250242" cy="1418687"/>
          </a:xfrm>
          <a:custGeom>
            <a:avLst/>
            <a:gdLst>
              <a:gd name="connsiteX0" fmla="*/ 0 w 1508125"/>
              <a:gd name="connsiteY0" fmla="*/ 0 h 1365250"/>
              <a:gd name="connsiteX1" fmla="*/ 0 w 1508125"/>
              <a:gd name="connsiteY1" fmla="*/ 1365250 h 1365250"/>
              <a:gd name="connsiteX2" fmla="*/ 1508125 w 1508125"/>
              <a:gd name="connsiteY2" fmla="*/ 1365250 h 1365250"/>
              <a:gd name="connsiteX3" fmla="*/ 1508125 w 1508125"/>
              <a:gd name="connsiteY3" fmla="*/ 3175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25" h="1365250">
                <a:moveTo>
                  <a:pt x="0" y="0"/>
                </a:moveTo>
                <a:lnTo>
                  <a:pt x="0" y="1365250"/>
                </a:lnTo>
                <a:lnTo>
                  <a:pt x="1508125" y="1365250"/>
                </a:lnTo>
                <a:lnTo>
                  <a:pt x="1508125" y="3175"/>
                </a:lnTo>
              </a:path>
            </a:pathLst>
          </a:custGeom>
          <a:grpFill/>
          <a:ln w="12700">
            <a:solidFill>
              <a:schemeClr val="bg1">
                <a:lumMod val="75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A31163E-99FB-8977-A2FF-B99222DB6479}"/>
              </a:ext>
            </a:extLst>
          </p:cNvPr>
          <p:cNvSpPr/>
          <p:nvPr/>
        </p:nvSpPr>
        <p:spPr>
          <a:xfrm flipH="1">
            <a:off x="6231850" y="4256547"/>
            <a:ext cx="1250242" cy="1418687"/>
          </a:xfrm>
          <a:custGeom>
            <a:avLst/>
            <a:gdLst>
              <a:gd name="connsiteX0" fmla="*/ 0 w 1508125"/>
              <a:gd name="connsiteY0" fmla="*/ 0 h 1365250"/>
              <a:gd name="connsiteX1" fmla="*/ 0 w 1508125"/>
              <a:gd name="connsiteY1" fmla="*/ 1365250 h 1365250"/>
              <a:gd name="connsiteX2" fmla="*/ 1508125 w 1508125"/>
              <a:gd name="connsiteY2" fmla="*/ 1365250 h 1365250"/>
              <a:gd name="connsiteX3" fmla="*/ 1508125 w 1508125"/>
              <a:gd name="connsiteY3" fmla="*/ 3175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25" h="1365250">
                <a:moveTo>
                  <a:pt x="0" y="0"/>
                </a:moveTo>
                <a:lnTo>
                  <a:pt x="0" y="1365250"/>
                </a:lnTo>
                <a:lnTo>
                  <a:pt x="1508125" y="1365250"/>
                </a:lnTo>
                <a:lnTo>
                  <a:pt x="1508125" y="3175"/>
                </a:lnTo>
              </a:path>
            </a:pathLst>
          </a:custGeom>
          <a:grpFill/>
          <a:ln w="12700">
            <a:solidFill>
              <a:schemeClr val="bg1">
                <a:lumMod val="75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BC6D221-2AD0-046A-758D-D8B7C125A251}"/>
              </a:ext>
            </a:extLst>
          </p:cNvPr>
          <p:cNvSpPr/>
          <p:nvPr/>
        </p:nvSpPr>
        <p:spPr>
          <a:xfrm flipH="1">
            <a:off x="7887929" y="4256547"/>
            <a:ext cx="1250242" cy="1418687"/>
          </a:xfrm>
          <a:custGeom>
            <a:avLst/>
            <a:gdLst>
              <a:gd name="connsiteX0" fmla="*/ 0 w 1508125"/>
              <a:gd name="connsiteY0" fmla="*/ 0 h 1365250"/>
              <a:gd name="connsiteX1" fmla="*/ 0 w 1508125"/>
              <a:gd name="connsiteY1" fmla="*/ 1365250 h 1365250"/>
              <a:gd name="connsiteX2" fmla="*/ 1508125 w 1508125"/>
              <a:gd name="connsiteY2" fmla="*/ 1365250 h 1365250"/>
              <a:gd name="connsiteX3" fmla="*/ 1508125 w 1508125"/>
              <a:gd name="connsiteY3" fmla="*/ 3175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25" h="1365250">
                <a:moveTo>
                  <a:pt x="0" y="0"/>
                </a:moveTo>
                <a:lnTo>
                  <a:pt x="0" y="1365250"/>
                </a:lnTo>
                <a:lnTo>
                  <a:pt x="1508125" y="1365250"/>
                </a:lnTo>
                <a:lnTo>
                  <a:pt x="1508125" y="3175"/>
                </a:lnTo>
              </a:path>
            </a:pathLst>
          </a:custGeom>
          <a:grpFill/>
          <a:ln w="12700">
            <a:solidFill>
              <a:schemeClr val="bg1">
                <a:lumMod val="75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A1F2F9-8D72-2029-D74B-258337530B2E}"/>
              </a:ext>
            </a:extLst>
          </p:cNvPr>
          <p:cNvSpPr/>
          <p:nvPr/>
        </p:nvSpPr>
        <p:spPr>
          <a:xfrm flipH="1">
            <a:off x="9544007" y="4256547"/>
            <a:ext cx="1250242" cy="1418687"/>
          </a:xfrm>
          <a:custGeom>
            <a:avLst/>
            <a:gdLst>
              <a:gd name="connsiteX0" fmla="*/ 0 w 1508125"/>
              <a:gd name="connsiteY0" fmla="*/ 0 h 1365250"/>
              <a:gd name="connsiteX1" fmla="*/ 0 w 1508125"/>
              <a:gd name="connsiteY1" fmla="*/ 1365250 h 1365250"/>
              <a:gd name="connsiteX2" fmla="*/ 1508125 w 1508125"/>
              <a:gd name="connsiteY2" fmla="*/ 1365250 h 1365250"/>
              <a:gd name="connsiteX3" fmla="*/ 1508125 w 1508125"/>
              <a:gd name="connsiteY3" fmla="*/ 3175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25" h="1365250">
                <a:moveTo>
                  <a:pt x="0" y="0"/>
                </a:moveTo>
                <a:lnTo>
                  <a:pt x="0" y="1365250"/>
                </a:lnTo>
                <a:lnTo>
                  <a:pt x="1508125" y="1365250"/>
                </a:lnTo>
                <a:lnTo>
                  <a:pt x="1508125" y="3175"/>
                </a:lnTo>
              </a:path>
            </a:pathLst>
          </a:custGeom>
          <a:grpFill/>
          <a:ln w="12700">
            <a:solidFill>
              <a:schemeClr val="bg1">
                <a:lumMod val="75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840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nector: Elbow 39">
            <a:extLst>
              <a:ext uri="{FF2B5EF4-FFF2-40B4-BE49-F238E27FC236}">
                <a16:creationId xmlns:a16="http://schemas.microsoft.com/office/drawing/2014/main" id="{834763BC-F02E-F9B3-529E-787FFA672DFC}"/>
              </a:ext>
            </a:extLst>
          </p:cNvPr>
          <p:cNvCxnSpPr>
            <a:cxnSpLocks/>
          </p:cNvCxnSpPr>
          <p:nvPr/>
        </p:nvCxnSpPr>
        <p:spPr>
          <a:xfrm rot="5400000">
            <a:off x="3838898" y="2553706"/>
            <a:ext cx="14400" cy="3348000"/>
          </a:xfrm>
          <a:prstGeom prst="bentConnector3">
            <a:avLst>
              <a:gd name="adj1" fmla="val 11135299"/>
            </a:avLst>
          </a:prstGeom>
          <a:ln w="12700">
            <a:solidFill>
              <a:schemeClr val="accent3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D624FC24-6129-752D-2B0E-35C0CB12B53B}"/>
              </a:ext>
            </a:extLst>
          </p:cNvPr>
          <p:cNvSpPr txBox="1"/>
          <p:nvPr/>
        </p:nvSpPr>
        <p:spPr>
          <a:xfrm>
            <a:off x="5721434" y="4703234"/>
            <a:ext cx="1249455" cy="97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0E242D4-3A7E-4B21-DE87-666540204722}"/>
              </a:ext>
            </a:extLst>
          </p:cNvPr>
          <p:cNvSpPr txBox="1"/>
          <p:nvPr/>
        </p:nvSpPr>
        <p:spPr>
          <a:xfrm>
            <a:off x="2409276" y="4703234"/>
            <a:ext cx="1249455" cy="97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73A98E3-C31E-2C06-3C14-A07D78589B27}"/>
              </a:ext>
            </a:extLst>
          </p:cNvPr>
          <p:cNvSpPr txBox="1"/>
          <p:nvPr/>
        </p:nvSpPr>
        <p:spPr>
          <a:xfrm>
            <a:off x="4065355" y="4703234"/>
            <a:ext cx="1249455" cy="97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0" tIns="72000" rIns="0" bIns="72000" rtlCol="0" anchor="ctr">
            <a:noAutofit/>
          </a:bodyPr>
          <a:lstStyle/>
          <a:p>
            <a:pPr algn="ctr"/>
            <a:endParaRPr lang="en-US" sz="1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8501D-1DC4-6CCE-D177-19B264DE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/>
              </a:rPr>
              <a:t>Lead process – Existing account influenced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67816CE-C26C-CA77-E253-52A23475FEE6}"/>
              </a:ext>
            </a:extLst>
          </p:cNvPr>
          <p:cNvSpPr/>
          <p:nvPr/>
        </p:nvSpPr>
        <p:spPr>
          <a:xfrm>
            <a:off x="1317757" y="2463747"/>
            <a:ext cx="1512000" cy="17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latin typeface="+mj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33D0AB1-C02E-6605-56D5-DA3C1BAEEDBD}"/>
              </a:ext>
            </a:extLst>
          </p:cNvPr>
          <p:cNvSpPr/>
          <p:nvPr/>
        </p:nvSpPr>
        <p:spPr>
          <a:xfrm>
            <a:off x="2964098" y="2463747"/>
            <a:ext cx="1512000" cy="17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latin typeface="+mj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3CFB347-CEA8-747C-1D2E-DEA11F4A1D13}"/>
              </a:ext>
            </a:extLst>
          </p:cNvPr>
          <p:cNvSpPr/>
          <p:nvPr/>
        </p:nvSpPr>
        <p:spPr>
          <a:xfrm>
            <a:off x="4610439" y="2463747"/>
            <a:ext cx="1512000" cy="17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latin typeface="+mj-lt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6987259-FA8E-D3AA-2DCA-B13091FAB69F}"/>
              </a:ext>
            </a:extLst>
          </p:cNvPr>
          <p:cNvSpPr/>
          <p:nvPr/>
        </p:nvSpPr>
        <p:spPr>
          <a:xfrm>
            <a:off x="6255511" y="2463747"/>
            <a:ext cx="1512000" cy="1792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latin typeface="+mj-lt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BD23544-85B9-ADF5-F178-DB0EB8ED1AFA}"/>
              </a:ext>
            </a:extLst>
          </p:cNvPr>
          <p:cNvSpPr/>
          <p:nvPr/>
        </p:nvSpPr>
        <p:spPr>
          <a:xfrm>
            <a:off x="1352489" y="2883023"/>
            <a:ext cx="14400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 a current customer* with cleansed/enriched contact info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DBD7E97-CC3E-D98E-202E-656D01C5B762}"/>
              </a:ext>
            </a:extLst>
          </p:cNvPr>
          <p:cNvSpPr/>
          <p:nvPr/>
        </p:nvSpPr>
        <p:spPr>
          <a:xfrm>
            <a:off x="3000098" y="2883023"/>
            <a:ext cx="1440000" cy="7848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Meets / exceeds lead score threshold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  <a:cs typeface="Open Sans" panose="020B0606030504020204" pitchFamily="34" charset="0"/>
            </a:endParaRP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Contact completes request form to be contacted by AM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F9F0F95-8270-82D2-9D83-97207993889E}"/>
              </a:ext>
            </a:extLst>
          </p:cNvPr>
          <p:cNvSpPr/>
          <p:nvPr/>
        </p:nvSpPr>
        <p:spPr>
          <a:xfrm>
            <a:off x="4646439" y="2883023"/>
            <a:ext cx="144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Lead fulfills BANT requirements as confirmed by AM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88415BD-5F71-62C3-8DE5-B29D0E069056}"/>
              </a:ext>
            </a:extLst>
          </p:cNvPr>
          <p:cNvSpPr/>
          <p:nvPr/>
        </p:nvSpPr>
        <p:spPr>
          <a:xfrm>
            <a:off x="6291511" y="2883023"/>
            <a:ext cx="144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Sales Engineer assigned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Quote/SOW created</a:t>
            </a:r>
          </a:p>
        </p:txBody>
      </p:sp>
      <p:sp>
        <p:nvSpPr>
          <p:cNvPr id="98" name="Left Bracket 97">
            <a:extLst>
              <a:ext uri="{FF2B5EF4-FFF2-40B4-BE49-F238E27FC236}">
                <a16:creationId xmlns:a16="http://schemas.microsoft.com/office/drawing/2014/main" id="{1F77238F-B5BD-D92F-24A4-20621285C3EE}"/>
              </a:ext>
            </a:extLst>
          </p:cNvPr>
          <p:cNvSpPr/>
          <p:nvPr/>
        </p:nvSpPr>
        <p:spPr>
          <a:xfrm rot="5400000">
            <a:off x="4371185" y="-1027043"/>
            <a:ext cx="342900" cy="6449756"/>
          </a:xfrm>
          <a:prstGeom prst="leftBracket">
            <a:avLst>
              <a:gd name="adj" fmla="val 0"/>
            </a:avLst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18D141E-835A-AE83-364B-E0193D9F4ECC}"/>
              </a:ext>
            </a:extLst>
          </p:cNvPr>
          <p:cNvSpPr txBox="1"/>
          <p:nvPr/>
        </p:nvSpPr>
        <p:spPr>
          <a:xfrm>
            <a:off x="3865862" y="1689737"/>
            <a:ext cx="135354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dirty="0"/>
              <a:t>Current Customer*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FBBDC8-A53B-BC6B-75B9-1E1BDE5DCEE6}"/>
              </a:ext>
            </a:extLst>
          </p:cNvPr>
          <p:cNvSpPr/>
          <p:nvPr/>
        </p:nvSpPr>
        <p:spPr>
          <a:xfrm>
            <a:off x="1316489" y="2460314"/>
            <a:ext cx="1513268" cy="281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ID" sz="1000" b="1" dirty="0">
                <a:solidFill>
                  <a:schemeClr val="bg1"/>
                </a:solidFill>
                <a:ea typeface="Roboto" panose="02000000000000000000" pitchFamily="2" charset="0"/>
              </a:rPr>
              <a:t>Lead</a:t>
            </a:r>
            <a:endParaRPr lang="en-US" sz="1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608B29-A1D8-424C-631B-68A67952A17C}"/>
              </a:ext>
            </a:extLst>
          </p:cNvPr>
          <p:cNvSpPr/>
          <p:nvPr/>
        </p:nvSpPr>
        <p:spPr>
          <a:xfrm>
            <a:off x="2964098" y="2460314"/>
            <a:ext cx="1512000" cy="281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ID" sz="1000" b="1" dirty="0">
                <a:solidFill>
                  <a:schemeClr val="bg1"/>
                </a:solidFill>
                <a:ea typeface="Roboto" panose="02000000000000000000" pitchFamily="2" charset="0"/>
              </a:rPr>
              <a:t>MQL</a:t>
            </a:r>
            <a:endParaRPr lang="en-US" sz="1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33D83D-5179-AB39-DC89-546F6B423A84}"/>
              </a:ext>
            </a:extLst>
          </p:cNvPr>
          <p:cNvSpPr/>
          <p:nvPr/>
        </p:nvSpPr>
        <p:spPr>
          <a:xfrm>
            <a:off x="4610439" y="2460314"/>
            <a:ext cx="1512000" cy="281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ID" sz="1000" b="1" dirty="0">
                <a:solidFill>
                  <a:schemeClr val="bg1"/>
                </a:solidFill>
                <a:ea typeface="Roboto" panose="02000000000000000000" pitchFamily="2" charset="0"/>
              </a:rPr>
              <a:t>SQL</a:t>
            </a:r>
            <a:endParaRPr lang="en-US" sz="1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AF5069-741E-A7F4-5EF3-023FA335BD3D}"/>
              </a:ext>
            </a:extLst>
          </p:cNvPr>
          <p:cNvSpPr/>
          <p:nvPr/>
        </p:nvSpPr>
        <p:spPr>
          <a:xfrm>
            <a:off x="6255511" y="2460314"/>
            <a:ext cx="1512000" cy="2817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ID" sz="1000" b="1" dirty="0">
                <a:solidFill>
                  <a:schemeClr val="bg1"/>
                </a:solidFill>
                <a:ea typeface="Roboto" panose="02000000000000000000" pitchFamily="2" charset="0"/>
              </a:rPr>
              <a:t>Opportunity</a:t>
            </a:r>
            <a:endParaRPr lang="en-US" sz="1000" b="1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5B05B3-7447-7DCD-17E4-7F5AF9CA2083}"/>
              </a:ext>
            </a:extLst>
          </p:cNvPr>
          <p:cNvSpPr txBox="1"/>
          <p:nvPr/>
        </p:nvSpPr>
        <p:spPr>
          <a:xfrm>
            <a:off x="5806163" y="4981485"/>
            <a:ext cx="1080000" cy="4154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Opportunity is created and SE is assigned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FDD10F-E094-262E-4585-326923A2EFE5}"/>
              </a:ext>
            </a:extLst>
          </p:cNvPr>
          <p:cNvSpPr txBox="1"/>
          <p:nvPr/>
        </p:nvSpPr>
        <p:spPr>
          <a:xfrm>
            <a:off x="2509117" y="4981485"/>
            <a:ext cx="1080000" cy="4154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Marketing nurtures current customers for cross sell </a:t>
            </a:r>
            <a:r>
              <a:rPr lang="en-US" sz="900" dirty="0" err="1">
                <a:solidFill>
                  <a:srgbClr val="000000"/>
                </a:solidFill>
              </a:rPr>
              <a:t>opps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EA4193-CDE4-D2E8-0302-E5AC44E74073}"/>
              </a:ext>
            </a:extLst>
          </p:cNvPr>
          <p:cNvSpPr txBox="1"/>
          <p:nvPr/>
        </p:nvSpPr>
        <p:spPr>
          <a:xfrm>
            <a:off x="4150084" y="4912235"/>
            <a:ext cx="10800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MQL is passed to account owner for follow up/qualification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934E2ED-6D7F-7F5F-77A4-C2E226AED6DD}"/>
              </a:ext>
            </a:extLst>
          </p:cNvPr>
          <p:cNvSpPr txBox="1"/>
          <p:nvPr/>
        </p:nvSpPr>
        <p:spPr>
          <a:xfrm>
            <a:off x="2926957" y="5927057"/>
            <a:ext cx="1586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chemeClr val="accent3"/>
                </a:solidFill>
              </a:rPr>
              <a:t>AM Disqualifies; Additional Nurture Required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8615F7-AEBB-CD07-7BD8-A1CC3219B2D3}"/>
              </a:ext>
            </a:extLst>
          </p:cNvPr>
          <p:cNvSpPr/>
          <p:nvPr/>
        </p:nvSpPr>
        <p:spPr>
          <a:xfrm>
            <a:off x="8445554" y="1282172"/>
            <a:ext cx="3136846" cy="49118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50800" dir="5400000" algn="tl" rotWithShape="0">
              <a:schemeClr val="dk2">
                <a:alpha val="3921"/>
              </a:scheme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ts val="1200"/>
            </a:pPr>
            <a:endParaRPr lang="en-US" sz="1200" dirty="0">
              <a:solidFill>
                <a:srgbClr val="4C4845"/>
              </a:solidFill>
              <a:latin typeface="Calibri"/>
              <a:cs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FDB9C6-738A-514E-A43D-12456FD52556}"/>
              </a:ext>
            </a:extLst>
          </p:cNvPr>
          <p:cNvSpPr>
            <a:spLocks noChangeAspect="1"/>
          </p:cNvSpPr>
          <p:nvPr/>
        </p:nvSpPr>
        <p:spPr>
          <a:xfrm>
            <a:off x="8757001" y="1282172"/>
            <a:ext cx="516908" cy="516908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FCCBCB-A8C8-C5CA-8143-E36DDE17E557}"/>
              </a:ext>
            </a:extLst>
          </p:cNvPr>
          <p:cNvSpPr txBox="1"/>
          <p:nvPr/>
        </p:nvSpPr>
        <p:spPr>
          <a:xfrm>
            <a:off x="9499231" y="1432904"/>
            <a:ext cx="18377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*Current Customer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CC92160-4D0F-3BB7-36A6-6EF8438D9C2D}"/>
              </a:ext>
            </a:extLst>
          </p:cNvPr>
          <p:cNvSpPr>
            <a:spLocks noChangeAspect="1"/>
          </p:cNvSpPr>
          <p:nvPr/>
        </p:nvSpPr>
        <p:spPr>
          <a:xfrm>
            <a:off x="8757001" y="3738089"/>
            <a:ext cx="516908" cy="516908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7F1BD3-FD4D-50B4-45CD-DD51CE85FBA5}"/>
              </a:ext>
            </a:extLst>
          </p:cNvPr>
          <p:cNvSpPr txBox="1"/>
          <p:nvPr/>
        </p:nvSpPr>
        <p:spPr>
          <a:xfrm>
            <a:off x="9499231" y="3888821"/>
            <a:ext cx="183777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Account Assignment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16E7699-D7D1-36C6-649E-FF8D00BDE729}"/>
              </a:ext>
            </a:extLst>
          </p:cNvPr>
          <p:cNvCxnSpPr>
            <a:cxnSpLocks/>
            <a:endCxn id="37" idx="3"/>
          </p:cNvCxnSpPr>
          <p:nvPr/>
        </p:nvCxnSpPr>
        <p:spPr>
          <a:xfrm>
            <a:off x="8445553" y="3738089"/>
            <a:ext cx="31368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1BBF9F1-A964-DF5D-CFA3-DD3D149ED490}"/>
              </a:ext>
            </a:extLst>
          </p:cNvPr>
          <p:cNvSpPr txBox="1"/>
          <p:nvPr/>
        </p:nvSpPr>
        <p:spPr>
          <a:xfrm>
            <a:off x="8757001" y="2275433"/>
            <a:ext cx="2520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Has invoiced in the last 13 months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5DBEDB-5D93-C73E-3356-DCCA3D2366E0}"/>
              </a:ext>
            </a:extLst>
          </p:cNvPr>
          <p:cNvSpPr txBox="1"/>
          <p:nvPr/>
        </p:nvSpPr>
        <p:spPr>
          <a:xfrm>
            <a:off x="8757001" y="4695904"/>
            <a:ext cx="252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Account Manager listed on Account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200" dirty="0">
                <a:solidFill>
                  <a:schemeClr val="bg1"/>
                </a:solidFill>
              </a:rPr>
              <a:t>If no AM assigned…</a:t>
            </a:r>
          </a:p>
        </p:txBody>
      </p:sp>
      <p:grpSp>
        <p:nvGrpSpPr>
          <p:cNvPr id="58" name="Google Shape;698;p10">
            <a:extLst>
              <a:ext uri="{FF2B5EF4-FFF2-40B4-BE49-F238E27FC236}">
                <a16:creationId xmlns:a16="http://schemas.microsoft.com/office/drawing/2014/main" id="{ADAD2F33-6AD8-E690-4040-A90CFD96FDD2}"/>
              </a:ext>
            </a:extLst>
          </p:cNvPr>
          <p:cNvGrpSpPr/>
          <p:nvPr/>
        </p:nvGrpSpPr>
        <p:grpSpPr>
          <a:xfrm>
            <a:off x="8874071" y="3829761"/>
            <a:ext cx="332101" cy="333564"/>
            <a:chOff x="9161463" y="2163763"/>
            <a:chExt cx="360363" cy="361950"/>
          </a:xfrm>
          <a:solidFill>
            <a:schemeClr val="bg1"/>
          </a:solidFill>
        </p:grpSpPr>
        <p:sp>
          <p:nvSpPr>
            <p:cNvPr id="59" name="Google Shape;699;p10">
              <a:extLst>
                <a:ext uri="{FF2B5EF4-FFF2-40B4-BE49-F238E27FC236}">
                  <a16:creationId xmlns:a16="http://schemas.microsoft.com/office/drawing/2014/main" id="{1E90C4B0-CB1D-158E-65B4-5863DFE6F0B7}"/>
                </a:ext>
              </a:extLst>
            </p:cNvPr>
            <p:cNvSpPr/>
            <p:nvPr/>
          </p:nvSpPr>
          <p:spPr>
            <a:xfrm>
              <a:off x="9371013" y="2209801"/>
              <a:ext cx="46038" cy="217488"/>
            </a:xfrm>
            <a:custGeom>
              <a:avLst/>
              <a:gdLst/>
              <a:ahLst/>
              <a:cxnLst/>
              <a:rect l="l" t="t" r="r" b="b"/>
              <a:pathLst>
                <a:path w="12" h="58" extrusionOk="0">
                  <a:moveTo>
                    <a:pt x="12" y="2"/>
                  </a:moveTo>
                  <a:cubicBezTo>
                    <a:pt x="12" y="1"/>
                    <a:pt x="11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2" y="46"/>
                    <a:pt x="12" y="46"/>
                    <a:pt x="12" y="46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700;p10">
              <a:extLst>
                <a:ext uri="{FF2B5EF4-FFF2-40B4-BE49-F238E27FC236}">
                  <a16:creationId xmlns:a16="http://schemas.microsoft.com/office/drawing/2014/main" id="{42437F21-15F6-E87E-96E2-5C97995786B8}"/>
                </a:ext>
              </a:extLst>
            </p:cNvPr>
            <p:cNvSpPr/>
            <p:nvPr/>
          </p:nvSpPr>
          <p:spPr>
            <a:xfrm>
              <a:off x="9161463" y="2209801"/>
              <a:ext cx="187325" cy="285750"/>
            </a:xfrm>
            <a:custGeom>
              <a:avLst/>
              <a:gdLst/>
              <a:ahLst/>
              <a:cxnLst/>
              <a:rect l="l" t="t" r="r" b="b"/>
              <a:pathLst>
                <a:path w="50" h="76" extrusionOk="0">
                  <a:moveTo>
                    <a:pt x="49" y="64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2"/>
                    <a:pt x="4" y="76"/>
                    <a:pt x="10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701;p10">
              <a:extLst>
                <a:ext uri="{FF2B5EF4-FFF2-40B4-BE49-F238E27FC236}">
                  <a16:creationId xmlns:a16="http://schemas.microsoft.com/office/drawing/2014/main" id="{F93D878B-E876-B640-8A99-424C676041F0}"/>
                </a:ext>
              </a:extLst>
            </p:cNvPr>
            <p:cNvSpPr/>
            <p:nvPr/>
          </p:nvSpPr>
          <p:spPr>
            <a:xfrm>
              <a:off x="9236075" y="2298701"/>
              <a:ext cx="90488" cy="15875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702;p10">
              <a:extLst>
                <a:ext uri="{FF2B5EF4-FFF2-40B4-BE49-F238E27FC236}">
                  <a16:creationId xmlns:a16="http://schemas.microsoft.com/office/drawing/2014/main" id="{2870140F-3C30-3F65-5E72-068274BBB69A}"/>
                </a:ext>
              </a:extLst>
            </p:cNvPr>
            <p:cNvSpPr/>
            <p:nvPr/>
          </p:nvSpPr>
          <p:spPr>
            <a:xfrm>
              <a:off x="9236075" y="2328863"/>
              <a:ext cx="90488" cy="15875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703;p10">
              <a:extLst>
                <a:ext uri="{FF2B5EF4-FFF2-40B4-BE49-F238E27FC236}">
                  <a16:creationId xmlns:a16="http://schemas.microsoft.com/office/drawing/2014/main" id="{F4A98E8E-2618-4221-4B85-A9F062321F77}"/>
                </a:ext>
              </a:extLst>
            </p:cNvPr>
            <p:cNvSpPr/>
            <p:nvPr/>
          </p:nvSpPr>
          <p:spPr>
            <a:xfrm>
              <a:off x="9236075" y="2359026"/>
              <a:ext cx="90488" cy="15875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4" y="2"/>
                  </a:move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704;p10">
              <a:extLst>
                <a:ext uri="{FF2B5EF4-FFF2-40B4-BE49-F238E27FC236}">
                  <a16:creationId xmlns:a16="http://schemas.microsoft.com/office/drawing/2014/main" id="{2DC674D3-B1B3-C06F-1993-75917987CE2A}"/>
                </a:ext>
              </a:extLst>
            </p:cNvPr>
            <p:cNvSpPr/>
            <p:nvPr/>
          </p:nvSpPr>
          <p:spPr>
            <a:xfrm>
              <a:off x="9236075" y="2389188"/>
              <a:ext cx="60325" cy="15875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705;p10">
              <a:extLst>
                <a:ext uri="{FF2B5EF4-FFF2-40B4-BE49-F238E27FC236}">
                  <a16:creationId xmlns:a16="http://schemas.microsoft.com/office/drawing/2014/main" id="{89496695-FC59-0A3E-AE36-D00B55909E8C}"/>
                </a:ext>
              </a:extLst>
            </p:cNvPr>
            <p:cNvSpPr/>
            <p:nvPr/>
          </p:nvSpPr>
          <p:spPr>
            <a:xfrm>
              <a:off x="9221788" y="2163763"/>
              <a:ext cx="134938" cy="104775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2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6" y="27"/>
                    <a:pt x="36" y="2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5" y="8"/>
                    <a:pt x="3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3"/>
                    <a:pt x="23" y="0"/>
                    <a:pt x="18" y="0"/>
                  </a:cubicBezTo>
                  <a:cubicBezTo>
                    <a:pt x="13" y="0"/>
                    <a:pt x="9" y="3"/>
                    <a:pt x="8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706;p10">
              <a:extLst>
                <a:ext uri="{FF2B5EF4-FFF2-40B4-BE49-F238E27FC236}">
                  <a16:creationId xmlns:a16="http://schemas.microsoft.com/office/drawing/2014/main" id="{2969F30D-7767-FBEF-445A-3AA124A83ACC}"/>
                </a:ext>
              </a:extLst>
            </p:cNvPr>
            <p:cNvSpPr/>
            <p:nvPr/>
          </p:nvSpPr>
          <p:spPr>
            <a:xfrm>
              <a:off x="9447213" y="2344738"/>
              <a:ext cx="74613" cy="74613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9" y="1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0" y="11"/>
                    <a:pt x="20" y="11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707;p10">
              <a:extLst>
                <a:ext uri="{FF2B5EF4-FFF2-40B4-BE49-F238E27FC236}">
                  <a16:creationId xmlns:a16="http://schemas.microsoft.com/office/drawing/2014/main" id="{07FA7793-433C-990D-30B2-455F0D4BBC8A}"/>
                </a:ext>
              </a:extLst>
            </p:cNvPr>
            <p:cNvSpPr/>
            <p:nvPr/>
          </p:nvSpPr>
          <p:spPr>
            <a:xfrm>
              <a:off x="9340850" y="24685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708;p10">
              <a:extLst>
                <a:ext uri="{FF2B5EF4-FFF2-40B4-BE49-F238E27FC236}">
                  <a16:creationId xmlns:a16="http://schemas.microsoft.com/office/drawing/2014/main" id="{7F03BE9E-8A75-4F9E-34EC-413740B9FAB3}"/>
                </a:ext>
              </a:extLst>
            </p:cNvPr>
            <p:cNvSpPr/>
            <p:nvPr/>
          </p:nvSpPr>
          <p:spPr>
            <a:xfrm>
              <a:off x="9364663" y="2382838"/>
              <a:ext cx="119063" cy="120650"/>
            </a:xfrm>
            <a:custGeom>
              <a:avLst/>
              <a:gdLst/>
              <a:ahLst/>
              <a:cxnLst/>
              <a:rect l="l" t="t" r="r" b="b"/>
              <a:pathLst>
                <a:path w="75" h="76" extrusionOk="0">
                  <a:moveTo>
                    <a:pt x="0" y="45"/>
                  </a:moveTo>
                  <a:lnTo>
                    <a:pt x="30" y="76"/>
                  </a:lnTo>
                  <a:lnTo>
                    <a:pt x="75" y="30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3D98A39-892D-0796-0AA6-192FED593731}"/>
              </a:ext>
            </a:extLst>
          </p:cNvPr>
          <p:cNvGrpSpPr>
            <a:grpSpLocks noChangeAspect="1"/>
          </p:cNvGrpSpPr>
          <p:nvPr/>
        </p:nvGrpSpPr>
        <p:grpSpPr>
          <a:xfrm>
            <a:off x="8856556" y="1402839"/>
            <a:ext cx="312336" cy="270692"/>
            <a:chOff x="11028363" y="5368925"/>
            <a:chExt cx="285750" cy="247650"/>
          </a:xfrm>
          <a:solidFill>
            <a:schemeClr val="bg1">
              <a:lumMod val="95000"/>
            </a:schemeClr>
          </a:solidFill>
        </p:grpSpPr>
        <p:sp>
          <p:nvSpPr>
            <p:cNvPr id="74" name="Freeform 3577">
              <a:extLst>
                <a:ext uri="{FF2B5EF4-FFF2-40B4-BE49-F238E27FC236}">
                  <a16:creationId xmlns:a16="http://schemas.microsoft.com/office/drawing/2014/main" id="{3C98AC08-F4CB-0A33-EC24-2ED3C228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8363" y="5454650"/>
              <a:ext cx="66675" cy="114300"/>
            </a:xfrm>
            <a:custGeom>
              <a:avLst/>
              <a:gdLst>
                <a:gd name="T0" fmla="*/ 0 w 169"/>
                <a:gd name="T1" fmla="*/ 98 h 288"/>
                <a:gd name="T2" fmla="*/ 0 w 169"/>
                <a:gd name="T3" fmla="*/ 114 h 288"/>
                <a:gd name="T4" fmla="*/ 2 w 169"/>
                <a:gd name="T5" fmla="*/ 131 h 288"/>
                <a:gd name="T6" fmla="*/ 3 w 169"/>
                <a:gd name="T7" fmla="*/ 139 h 288"/>
                <a:gd name="T8" fmla="*/ 5 w 169"/>
                <a:gd name="T9" fmla="*/ 146 h 288"/>
                <a:gd name="T10" fmla="*/ 9 w 169"/>
                <a:gd name="T11" fmla="*/ 153 h 288"/>
                <a:gd name="T12" fmla="*/ 13 w 169"/>
                <a:gd name="T13" fmla="*/ 159 h 288"/>
                <a:gd name="T14" fmla="*/ 18 w 169"/>
                <a:gd name="T15" fmla="*/ 163 h 288"/>
                <a:gd name="T16" fmla="*/ 23 w 169"/>
                <a:gd name="T17" fmla="*/ 166 h 288"/>
                <a:gd name="T18" fmla="*/ 23 w 169"/>
                <a:gd name="T19" fmla="*/ 288 h 288"/>
                <a:gd name="T20" fmla="*/ 144 w 169"/>
                <a:gd name="T21" fmla="*/ 288 h 288"/>
                <a:gd name="T22" fmla="*/ 144 w 169"/>
                <a:gd name="T23" fmla="*/ 166 h 288"/>
                <a:gd name="T24" fmla="*/ 151 w 169"/>
                <a:gd name="T25" fmla="*/ 162 h 288"/>
                <a:gd name="T26" fmla="*/ 156 w 169"/>
                <a:gd name="T27" fmla="*/ 157 h 288"/>
                <a:gd name="T28" fmla="*/ 161 w 169"/>
                <a:gd name="T29" fmla="*/ 150 h 288"/>
                <a:gd name="T30" fmla="*/ 165 w 169"/>
                <a:gd name="T31" fmla="*/ 140 h 288"/>
                <a:gd name="T32" fmla="*/ 166 w 169"/>
                <a:gd name="T33" fmla="*/ 130 h 288"/>
                <a:gd name="T34" fmla="*/ 167 w 169"/>
                <a:gd name="T35" fmla="*/ 119 h 288"/>
                <a:gd name="T36" fmla="*/ 169 w 169"/>
                <a:gd name="T37" fmla="*/ 109 h 288"/>
                <a:gd name="T38" fmla="*/ 169 w 169"/>
                <a:gd name="T39" fmla="*/ 99 h 288"/>
                <a:gd name="T40" fmla="*/ 169 w 169"/>
                <a:gd name="T41" fmla="*/ 0 h 288"/>
                <a:gd name="T42" fmla="*/ 0 w 169"/>
                <a:gd name="T43" fmla="*/ 0 h 288"/>
                <a:gd name="T44" fmla="*/ 0 w 169"/>
                <a:gd name="T45" fmla="*/ 9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288">
                  <a:moveTo>
                    <a:pt x="0" y="98"/>
                  </a:moveTo>
                  <a:lnTo>
                    <a:pt x="0" y="114"/>
                  </a:lnTo>
                  <a:lnTo>
                    <a:pt x="2" y="131"/>
                  </a:lnTo>
                  <a:lnTo>
                    <a:pt x="3" y="139"/>
                  </a:lnTo>
                  <a:lnTo>
                    <a:pt x="5" y="146"/>
                  </a:lnTo>
                  <a:lnTo>
                    <a:pt x="9" y="153"/>
                  </a:lnTo>
                  <a:lnTo>
                    <a:pt x="13" y="159"/>
                  </a:lnTo>
                  <a:lnTo>
                    <a:pt x="18" y="163"/>
                  </a:lnTo>
                  <a:lnTo>
                    <a:pt x="23" y="166"/>
                  </a:lnTo>
                  <a:lnTo>
                    <a:pt x="23" y="288"/>
                  </a:lnTo>
                  <a:lnTo>
                    <a:pt x="144" y="288"/>
                  </a:lnTo>
                  <a:lnTo>
                    <a:pt x="144" y="166"/>
                  </a:lnTo>
                  <a:lnTo>
                    <a:pt x="151" y="162"/>
                  </a:lnTo>
                  <a:lnTo>
                    <a:pt x="156" y="157"/>
                  </a:lnTo>
                  <a:lnTo>
                    <a:pt x="161" y="150"/>
                  </a:lnTo>
                  <a:lnTo>
                    <a:pt x="165" y="140"/>
                  </a:lnTo>
                  <a:lnTo>
                    <a:pt x="166" y="130"/>
                  </a:lnTo>
                  <a:lnTo>
                    <a:pt x="167" y="119"/>
                  </a:lnTo>
                  <a:lnTo>
                    <a:pt x="169" y="109"/>
                  </a:lnTo>
                  <a:lnTo>
                    <a:pt x="169" y="99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C48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3578">
              <a:extLst>
                <a:ext uri="{FF2B5EF4-FFF2-40B4-BE49-F238E27FC236}">
                  <a16:creationId xmlns:a16="http://schemas.microsoft.com/office/drawing/2014/main" id="{AF05A6AE-E6B5-9279-CB84-FBEE7D11D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8" y="5454650"/>
              <a:ext cx="66675" cy="114300"/>
            </a:xfrm>
            <a:custGeom>
              <a:avLst/>
              <a:gdLst>
                <a:gd name="T0" fmla="*/ 0 w 168"/>
                <a:gd name="T1" fmla="*/ 0 h 288"/>
                <a:gd name="T2" fmla="*/ 0 w 168"/>
                <a:gd name="T3" fmla="*/ 95 h 288"/>
                <a:gd name="T4" fmla="*/ 0 w 168"/>
                <a:gd name="T5" fmla="*/ 105 h 288"/>
                <a:gd name="T6" fmla="*/ 1 w 168"/>
                <a:gd name="T7" fmla="*/ 116 h 288"/>
                <a:gd name="T8" fmla="*/ 3 w 168"/>
                <a:gd name="T9" fmla="*/ 123 h 288"/>
                <a:gd name="T10" fmla="*/ 6 w 168"/>
                <a:gd name="T11" fmla="*/ 131 h 288"/>
                <a:gd name="T12" fmla="*/ 10 w 168"/>
                <a:gd name="T13" fmla="*/ 139 h 288"/>
                <a:gd name="T14" fmla="*/ 14 w 168"/>
                <a:gd name="T15" fmla="*/ 144 h 288"/>
                <a:gd name="T16" fmla="*/ 19 w 168"/>
                <a:gd name="T17" fmla="*/ 149 h 288"/>
                <a:gd name="T18" fmla="*/ 24 w 168"/>
                <a:gd name="T19" fmla="*/ 153 h 288"/>
                <a:gd name="T20" fmla="*/ 24 w 168"/>
                <a:gd name="T21" fmla="*/ 288 h 288"/>
                <a:gd name="T22" fmla="*/ 143 w 168"/>
                <a:gd name="T23" fmla="*/ 288 h 288"/>
                <a:gd name="T24" fmla="*/ 143 w 168"/>
                <a:gd name="T25" fmla="*/ 153 h 288"/>
                <a:gd name="T26" fmla="*/ 150 w 168"/>
                <a:gd name="T27" fmla="*/ 149 h 288"/>
                <a:gd name="T28" fmla="*/ 154 w 168"/>
                <a:gd name="T29" fmla="*/ 144 h 288"/>
                <a:gd name="T30" fmla="*/ 158 w 168"/>
                <a:gd name="T31" fmla="*/ 137 h 288"/>
                <a:gd name="T32" fmla="*/ 161 w 168"/>
                <a:gd name="T33" fmla="*/ 130 h 288"/>
                <a:gd name="T34" fmla="*/ 164 w 168"/>
                <a:gd name="T35" fmla="*/ 122 h 288"/>
                <a:gd name="T36" fmla="*/ 167 w 168"/>
                <a:gd name="T37" fmla="*/ 113 h 288"/>
                <a:gd name="T38" fmla="*/ 168 w 168"/>
                <a:gd name="T39" fmla="*/ 104 h 288"/>
                <a:gd name="T40" fmla="*/ 168 w 168"/>
                <a:gd name="T41" fmla="*/ 95 h 288"/>
                <a:gd name="T42" fmla="*/ 168 w 168"/>
                <a:gd name="T43" fmla="*/ 0 h 288"/>
                <a:gd name="T44" fmla="*/ 0 w 168"/>
                <a:gd name="T4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88">
                  <a:moveTo>
                    <a:pt x="0" y="0"/>
                  </a:moveTo>
                  <a:lnTo>
                    <a:pt x="0" y="95"/>
                  </a:lnTo>
                  <a:lnTo>
                    <a:pt x="0" y="105"/>
                  </a:lnTo>
                  <a:lnTo>
                    <a:pt x="1" y="116"/>
                  </a:lnTo>
                  <a:lnTo>
                    <a:pt x="3" y="123"/>
                  </a:lnTo>
                  <a:lnTo>
                    <a:pt x="6" y="131"/>
                  </a:lnTo>
                  <a:lnTo>
                    <a:pt x="10" y="139"/>
                  </a:lnTo>
                  <a:lnTo>
                    <a:pt x="14" y="144"/>
                  </a:lnTo>
                  <a:lnTo>
                    <a:pt x="19" y="149"/>
                  </a:lnTo>
                  <a:lnTo>
                    <a:pt x="24" y="153"/>
                  </a:lnTo>
                  <a:lnTo>
                    <a:pt x="24" y="288"/>
                  </a:lnTo>
                  <a:lnTo>
                    <a:pt x="143" y="288"/>
                  </a:lnTo>
                  <a:lnTo>
                    <a:pt x="143" y="153"/>
                  </a:lnTo>
                  <a:lnTo>
                    <a:pt x="150" y="149"/>
                  </a:lnTo>
                  <a:lnTo>
                    <a:pt x="154" y="144"/>
                  </a:lnTo>
                  <a:lnTo>
                    <a:pt x="158" y="137"/>
                  </a:lnTo>
                  <a:lnTo>
                    <a:pt x="161" y="130"/>
                  </a:lnTo>
                  <a:lnTo>
                    <a:pt x="164" y="122"/>
                  </a:lnTo>
                  <a:lnTo>
                    <a:pt x="167" y="113"/>
                  </a:lnTo>
                  <a:lnTo>
                    <a:pt x="168" y="104"/>
                  </a:lnTo>
                  <a:lnTo>
                    <a:pt x="168" y="95"/>
                  </a:lnTo>
                  <a:lnTo>
                    <a:pt x="1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C48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3579">
              <a:extLst>
                <a:ext uri="{FF2B5EF4-FFF2-40B4-BE49-F238E27FC236}">
                  <a16:creationId xmlns:a16="http://schemas.microsoft.com/office/drawing/2014/main" id="{ECAC00CA-8A6E-F790-D908-46BB5D56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3613" y="5454650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C48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3581">
              <a:extLst>
                <a:ext uri="{FF2B5EF4-FFF2-40B4-BE49-F238E27FC236}">
                  <a16:creationId xmlns:a16="http://schemas.microsoft.com/office/drawing/2014/main" id="{C39DED0D-CD28-59BF-25C7-B13B80136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6963" y="5397500"/>
              <a:ext cx="47625" cy="47625"/>
            </a:xfrm>
            <a:custGeom>
              <a:avLst/>
              <a:gdLst>
                <a:gd name="T0" fmla="*/ 60 w 119"/>
                <a:gd name="T1" fmla="*/ 121 h 121"/>
                <a:gd name="T2" fmla="*/ 72 w 119"/>
                <a:gd name="T3" fmla="*/ 119 h 121"/>
                <a:gd name="T4" fmla="*/ 83 w 119"/>
                <a:gd name="T5" fmla="*/ 115 h 121"/>
                <a:gd name="T6" fmla="*/ 94 w 119"/>
                <a:gd name="T7" fmla="*/ 110 h 121"/>
                <a:gd name="T8" fmla="*/ 103 w 119"/>
                <a:gd name="T9" fmla="*/ 103 h 121"/>
                <a:gd name="T10" fmla="*/ 109 w 119"/>
                <a:gd name="T11" fmla="*/ 94 h 121"/>
                <a:gd name="T12" fmla="*/ 116 w 119"/>
                <a:gd name="T13" fmla="*/ 83 h 121"/>
                <a:gd name="T14" fmla="*/ 118 w 119"/>
                <a:gd name="T15" fmla="*/ 72 h 121"/>
                <a:gd name="T16" fmla="*/ 119 w 119"/>
                <a:gd name="T17" fmla="*/ 60 h 121"/>
                <a:gd name="T18" fmla="*/ 118 w 119"/>
                <a:gd name="T19" fmla="*/ 49 h 121"/>
                <a:gd name="T20" fmla="*/ 116 w 119"/>
                <a:gd name="T21" fmla="*/ 37 h 121"/>
                <a:gd name="T22" fmla="*/ 109 w 119"/>
                <a:gd name="T23" fmla="*/ 27 h 121"/>
                <a:gd name="T24" fmla="*/ 103 w 119"/>
                <a:gd name="T25" fmla="*/ 18 h 121"/>
                <a:gd name="T26" fmla="*/ 94 w 119"/>
                <a:gd name="T27" fmla="*/ 10 h 121"/>
                <a:gd name="T28" fmla="*/ 83 w 119"/>
                <a:gd name="T29" fmla="*/ 5 h 121"/>
                <a:gd name="T30" fmla="*/ 72 w 119"/>
                <a:gd name="T31" fmla="*/ 1 h 121"/>
                <a:gd name="T32" fmla="*/ 60 w 119"/>
                <a:gd name="T33" fmla="*/ 0 h 121"/>
                <a:gd name="T34" fmla="*/ 47 w 119"/>
                <a:gd name="T35" fmla="*/ 1 h 121"/>
                <a:gd name="T36" fmla="*/ 36 w 119"/>
                <a:gd name="T37" fmla="*/ 5 h 121"/>
                <a:gd name="T38" fmla="*/ 26 w 119"/>
                <a:gd name="T39" fmla="*/ 10 h 121"/>
                <a:gd name="T40" fmla="*/ 17 w 119"/>
                <a:gd name="T41" fmla="*/ 18 h 121"/>
                <a:gd name="T42" fmla="*/ 10 w 119"/>
                <a:gd name="T43" fmla="*/ 27 h 121"/>
                <a:gd name="T44" fmla="*/ 4 w 119"/>
                <a:gd name="T45" fmla="*/ 37 h 121"/>
                <a:gd name="T46" fmla="*/ 1 w 119"/>
                <a:gd name="T47" fmla="*/ 49 h 121"/>
                <a:gd name="T48" fmla="*/ 0 w 119"/>
                <a:gd name="T49" fmla="*/ 60 h 121"/>
                <a:gd name="T50" fmla="*/ 1 w 119"/>
                <a:gd name="T51" fmla="*/ 72 h 121"/>
                <a:gd name="T52" fmla="*/ 4 w 119"/>
                <a:gd name="T53" fmla="*/ 83 h 121"/>
                <a:gd name="T54" fmla="*/ 10 w 119"/>
                <a:gd name="T55" fmla="*/ 94 h 121"/>
                <a:gd name="T56" fmla="*/ 17 w 119"/>
                <a:gd name="T57" fmla="*/ 103 h 121"/>
                <a:gd name="T58" fmla="*/ 26 w 119"/>
                <a:gd name="T59" fmla="*/ 110 h 121"/>
                <a:gd name="T60" fmla="*/ 36 w 119"/>
                <a:gd name="T61" fmla="*/ 115 h 121"/>
                <a:gd name="T62" fmla="*/ 47 w 119"/>
                <a:gd name="T63" fmla="*/ 119 h 121"/>
                <a:gd name="T64" fmla="*/ 60 w 119"/>
                <a:gd name="T6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121">
                  <a:moveTo>
                    <a:pt x="60" y="121"/>
                  </a:moveTo>
                  <a:lnTo>
                    <a:pt x="72" y="119"/>
                  </a:lnTo>
                  <a:lnTo>
                    <a:pt x="83" y="115"/>
                  </a:lnTo>
                  <a:lnTo>
                    <a:pt x="94" y="110"/>
                  </a:lnTo>
                  <a:lnTo>
                    <a:pt x="103" y="103"/>
                  </a:lnTo>
                  <a:lnTo>
                    <a:pt x="109" y="94"/>
                  </a:lnTo>
                  <a:lnTo>
                    <a:pt x="116" y="83"/>
                  </a:lnTo>
                  <a:lnTo>
                    <a:pt x="118" y="72"/>
                  </a:lnTo>
                  <a:lnTo>
                    <a:pt x="119" y="60"/>
                  </a:lnTo>
                  <a:lnTo>
                    <a:pt x="118" y="49"/>
                  </a:lnTo>
                  <a:lnTo>
                    <a:pt x="116" y="37"/>
                  </a:lnTo>
                  <a:lnTo>
                    <a:pt x="109" y="27"/>
                  </a:lnTo>
                  <a:lnTo>
                    <a:pt x="103" y="18"/>
                  </a:lnTo>
                  <a:lnTo>
                    <a:pt x="94" y="10"/>
                  </a:lnTo>
                  <a:lnTo>
                    <a:pt x="83" y="5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6" y="5"/>
                  </a:lnTo>
                  <a:lnTo>
                    <a:pt x="26" y="10"/>
                  </a:lnTo>
                  <a:lnTo>
                    <a:pt x="17" y="18"/>
                  </a:lnTo>
                  <a:lnTo>
                    <a:pt x="10" y="27"/>
                  </a:lnTo>
                  <a:lnTo>
                    <a:pt x="4" y="37"/>
                  </a:lnTo>
                  <a:lnTo>
                    <a:pt x="1" y="49"/>
                  </a:lnTo>
                  <a:lnTo>
                    <a:pt x="0" y="60"/>
                  </a:lnTo>
                  <a:lnTo>
                    <a:pt x="1" y="72"/>
                  </a:lnTo>
                  <a:lnTo>
                    <a:pt x="4" y="83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6" y="110"/>
                  </a:lnTo>
                  <a:lnTo>
                    <a:pt x="36" y="115"/>
                  </a:lnTo>
                  <a:lnTo>
                    <a:pt x="47" y="119"/>
                  </a:lnTo>
                  <a:lnTo>
                    <a:pt x="60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C48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3582">
              <a:extLst>
                <a:ext uri="{FF2B5EF4-FFF2-40B4-BE49-F238E27FC236}">
                  <a16:creationId xmlns:a16="http://schemas.microsoft.com/office/drawing/2014/main" id="{85630B86-F9E4-B8DF-2FAF-59B925236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7888" y="5397500"/>
              <a:ext cx="47625" cy="47625"/>
            </a:xfrm>
            <a:custGeom>
              <a:avLst/>
              <a:gdLst>
                <a:gd name="T0" fmla="*/ 61 w 121"/>
                <a:gd name="T1" fmla="*/ 121 h 121"/>
                <a:gd name="T2" fmla="*/ 72 w 121"/>
                <a:gd name="T3" fmla="*/ 119 h 121"/>
                <a:gd name="T4" fmla="*/ 84 w 121"/>
                <a:gd name="T5" fmla="*/ 115 h 121"/>
                <a:gd name="T6" fmla="*/ 94 w 121"/>
                <a:gd name="T7" fmla="*/ 110 h 121"/>
                <a:gd name="T8" fmla="*/ 103 w 121"/>
                <a:gd name="T9" fmla="*/ 103 h 121"/>
                <a:gd name="T10" fmla="*/ 111 w 121"/>
                <a:gd name="T11" fmla="*/ 94 h 121"/>
                <a:gd name="T12" fmla="*/ 116 w 121"/>
                <a:gd name="T13" fmla="*/ 83 h 121"/>
                <a:gd name="T14" fmla="*/ 120 w 121"/>
                <a:gd name="T15" fmla="*/ 72 h 121"/>
                <a:gd name="T16" fmla="*/ 121 w 121"/>
                <a:gd name="T17" fmla="*/ 60 h 121"/>
                <a:gd name="T18" fmla="*/ 120 w 121"/>
                <a:gd name="T19" fmla="*/ 49 h 121"/>
                <a:gd name="T20" fmla="*/ 116 w 121"/>
                <a:gd name="T21" fmla="*/ 37 h 121"/>
                <a:gd name="T22" fmla="*/ 111 w 121"/>
                <a:gd name="T23" fmla="*/ 27 h 121"/>
                <a:gd name="T24" fmla="*/ 103 w 121"/>
                <a:gd name="T25" fmla="*/ 18 h 121"/>
                <a:gd name="T26" fmla="*/ 94 w 121"/>
                <a:gd name="T27" fmla="*/ 10 h 121"/>
                <a:gd name="T28" fmla="*/ 84 w 121"/>
                <a:gd name="T29" fmla="*/ 5 h 121"/>
                <a:gd name="T30" fmla="*/ 72 w 121"/>
                <a:gd name="T31" fmla="*/ 1 h 121"/>
                <a:gd name="T32" fmla="*/ 61 w 121"/>
                <a:gd name="T33" fmla="*/ 0 h 121"/>
                <a:gd name="T34" fmla="*/ 49 w 121"/>
                <a:gd name="T35" fmla="*/ 1 h 121"/>
                <a:gd name="T36" fmla="*/ 38 w 121"/>
                <a:gd name="T37" fmla="*/ 5 h 121"/>
                <a:gd name="T38" fmla="*/ 27 w 121"/>
                <a:gd name="T39" fmla="*/ 10 h 121"/>
                <a:gd name="T40" fmla="*/ 18 w 121"/>
                <a:gd name="T41" fmla="*/ 18 h 121"/>
                <a:gd name="T42" fmla="*/ 11 w 121"/>
                <a:gd name="T43" fmla="*/ 27 h 121"/>
                <a:gd name="T44" fmla="*/ 6 w 121"/>
                <a:gd name="T45" fmla="*/ 37 h 121"/>
                <a:gd name="T46" fmla="*/ 2 w 121"/>
                <a:gd name="T47" fmla="*/ 49 h 121"/>
                <a:gd name="T48" fmla="*/ 0 w 121"/>
                <a:gd name="T49" fmla="*/ 60 h 121"/>
                <a:gd name="T50" fmla="*/ 2 w 121"/>
                <a:gd name="T51" fmla="*/ 72 h 121"/>
                <a:gd name="T52" fmla="*/ 6 w 121"/>
                <a:gd name="T53" fmla="*/ 83 h 121"/>
                <a:gd name="T54" fmla="*/ 11 w 121"/>
                <a:gd name="T55" fmla="*/ 94 h 121"/>
                <a:gd name="T56" fmla="*/ 18 w 121"/>
                <a:gd name="T57" fmla="*/ 103 h 121"/>
                <a:gd name="T58" fmla="*/ 27 w 121"/>
                <a:gd name="T59" fmla="*/ 110 h 121"/>
                <a:gd name="T60" fmla="*/ 38 w 121"/>
                <a:gd name="T61" fmla="*/ 115 h 121"/>
                <a:gd name="T62" fmla="*/ 49 w 121"/>
                <a:gd name="T63" fmla="*/ 119 h 121"/>
                <a:gd name="T64" fmla="*/ 61 w 121"/>
                <a:gd name="T6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21">
                  <a:moveTo>
                    <a:pt x="61" y="121"/>
                  </a:moveTo>
                  <a:lnTo>
                    <a:pt x="72" y="119"/>
                  </a:lnTo>
                  <a:lnTo>
                    <a:pt x="84" y="115"/>
                  </a:lnTo>
                  <a:lnTo>
                    <a:pt x="94" y="110"/>
                  </a:lnTo>
                  <a:lnTo>
                    <a:pt x="103" y="103"/>
                  </a:lnTo>
                  <a:lnTo>
                    <a:pt x="111" y="94"/>
                  </a:lnTo>
                  <a:lnTo>
                    <a:pt x="116" y="83"/>
                  </a:lnTo>
                  <a:lnTo>
                    <a:pt x="120" y="72"/>
                  </a:lnTo>
                  <a:lnTo>
                    <a:pt x="121" y="60"/>
                  </a:lnTo>
                  <a:lnTo>
                    <a:pt x="120" y="49"/>
                  </a:lnTo>
                  <a:lnTo>
                    <a:pt x="116" y="37"/>
                  </a:lnTo>
                  <a:lnTo>
                    <a:pt x="111" y="27"/>
                  </a:lnTo>
                  <a:lnTo>
                    <a:pt x="103" y="18"/>
                  </a:lnTo>
                  <a:lnTo>
                    <a:pt x="94" y="10"/>
                  </a:lnTo>
                  <a:lnTo>
                    <a:pt x="84" y="5"/>
                  </a:lnTo>
                  <a:lnTo>
                    <a:pt x="72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5"/>
                  </a:lnTo>
                  <a:lnTo>
                    <a:pt x="27" y="10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6" y="37"/>
                  </a:lnTo>
                  <a:lnTo>
                    <a:pt x="2" y="49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3"/>
                  </a:lnTo>
                  <a:lnTo>
                    <a:pt x="11" y="94"/>
                  </a:lnTo>
                  <a:lnTo>
                    <a:pt x="18" y="103"/>
                  </a:lnTo>
                  <a:lnTo>
                    <a:pt x="27" y="110"/>
                  </a:lnTo>
                  <a:lnTo>
                    <a:pt x="38" y="115"/>
                  </a:lnTo>
                  <a:lnTo>
                    <a:pt x="49" y="119"/>
                  </a:lnTo>
                  <a:lnTo>
                    <a:pt x="61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C48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3583">
              <a:extLst>
                <a:ext uri="{FF2B5EF4-FFF2-40B4-BE49-F238E27FC236}">
                  <a16:creationId xmlns:a16="http://schemas.microsoft.com/office/drawing/2014/main" id="{8A93CBB3-4B1A-F5B7-4B88-7A50E3CC3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3138" y="5368925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C48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264F45F6-6187-025E-F20D-52219E6EB130}"/>
              </a:ext>
            </a:extLst>
          </p:cNvPr>
          <p:cNvSpPr/>
          <p:nvPr/>
        </p:nvSpPr>
        <p:spPr>
          <a:xfrm>
            <a:off x="4646439" y="3667853"/>
            <a:ext cx="144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SLA: Sales accepts within 24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hrs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4"/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Qualifies within X hours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2FFFDDB-4708-5E13-6D5B-F6BEE85E1156}"/>
              </a:ext>
            </a:extLst>
          </p:cNvPr>
          <p:cNvSpPr/>
          <p:nvPr/>
        </p:nvSpPr>
        <p:spPr>
          <a:xfrm>
            <a:off x="6291511" y="3667853"/>
            <a:ext cx="144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/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SLA: AM must tie all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opps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back to lead source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C9ADFE-21C2-AA04-DEA4-8875DEBDC60C}"/>
              </a:ext>
            </a:extLst>
          </p:cNvPr>
          <p:cNvSpPr/>
          <p:nvPr/>
        </p:nvSpPr>
        <p:spPr>
          <a:xfrm flipH="1">
            <a:off x="2409276" y="4256547"/>
            <a:ext cx="1250242" cy="1418687"/>
          </a:xfrm>
          <a:custGeom>
            <a:avLst/>
            <a:gdLst>
              <a:gd name="connsiteX0" fmla="*/ 0 w 1508125"/>
              <a:gd name="connsiteY0" fmla="*/ 0 h 1365250"/>
              <a:gd name="connsiteX1" fmla="*/ 0 w 1508125"/>
              <a:gd name="connsiteY1" fmla="*/ 1365250 h 1365250"/>
              <a:gd name="connsiteX2" fmla="*/ 1508125 w 1508125"/>
              <a:gd name="connsiteY2" fmla="*/ 1365250 h 1365250"/>
              <a:gd name="connsiteX3" fmla="*/ 1508125 w 1508125"/>
              <a:gd name="connsiteY3" fmla="*/ 3175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25" h="1365250">
                <a:moveTo>
                  <a:pt x="0" y="0"/>
                </a:moveTo>
                <a:lnTo>
                  <a:pt x="0" y="1365250"/>
                </a:lnTo>
                <a:lnTo>
                  <a:pt x="1508125" y="1365250"/>
                </a:lnTo>
                <a:lnTo>
                  <a:pt x="1508125" y="3175"/>
                </a:lnTo>
              </a:path>
            </a:pathLst>
          </a:custGeom>
          <a:grpFill/>
          <a:ln w="12700">
            <a:solidFill>
              <a:schemeClr val="bg1">
                <a:lumMod val="75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12A28AA-C942-97B7-293A-C4063F38FF92}"/>
              </a:ext>
            </a:extLst>
          </p:cNvPr>
          <p:cNvSpPr/>
          <p:nvPr/>
        </p:nvSpPr>
        <p:spPr>
          <a:xfrm flipH="1">
            <a:off x="4064568" y="4256547"/>
            <a:ext cx="1250242" cy="1418687"/>
          </a:xfrm>
          <a:custGeom>
            <a:avLst/>
            <a:gdLst>
              <a:gd name="connsiteX0" fmla="*/ 0 w 1508125"/>
              <a:gd name="connsiteY0" fmla="*/ 0 h 1365250"/>
              <a:gd name="connsiteX1" fmla="*/ 0 w 1508125"/>
              <a:gd name="connsiteY1" fmla="*/ 1365250 h 1365250"/>
              <a:gd name="connsiteX2" fmla="*/ 1508125 w 1508125"/>
              <a:gd name="connsiteY2" fmla="*/ 1365250 h 1365250"/>
              <a:gd name="connsiteX3" fmla="*/ 1508125 w 1508125"/>
              <a:gd name="connsiteY3" fmla="*/ 3175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25" h="1365250">
                <a:moveTo>
                  <a:pt x="0" y="0"/>
                </a:moveTo>
                <a:lnTo>
                  <a:pt x="0" y="1365250"/>
                </a:lnTo>
                <a:lnTo>
                  <a:pt x="1508125" y="1365250"/>
                </a:lnTo>
                <a:lnTo>
                  <a:pt x="1508125" y="3175"/>
                </a:lnTo>
              </a:path>
            </a:pathLst>
          </a:custGeom>
          <a:grpFill/>
          <a:ln w="12700">
            <a:solidFill>
              <a:schemeClr val="bg1">
                <a:lumMod val="75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23BA27A-2874-0D88-A6E4-39BCEBBA5CC7}"/>
              </a:ext>
            </a:extLst>
          </p:cNvPr>
          <p:cNvSpPr/>
          <p:nvPr/>
        </p:nvSpPr>
        <p:spPr>
          <a:xfrm flipH="1">
            <a:off x="5720647" y="4256547"/>
            <a:ext cx="1250242" cy="1418687"/>
          </a:xfrm>
          <a:custGeom>
            <a:avLst/>
            <a:gdLst>
              <a:gd name="connsiteX0" fmla="*/ 0 w 1508125"/>
              <a:gd name="connsiteY0" fmla="*/ 0 h 1365250"/>
              <a:gd name="connsiteX1" fmla="*/ 0 w 1508125"/>
              <a:gd name="connsiteY1" fmla="*/ 1365250 h 1365250"/>
              <a:gd name="connsiteX2" fmla="*/ 1508125 w 1508125"/>
              <a:gd name="connsiteY2" fmla="*/ 1365250 h 1365250"/>
              <a:gd name="connsiteX3" fmla="*/ 1508125 w 1508125"/>
              <a:gd name="connsiteY3" fmla="*/ 3175 h 136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25" h="1365250">
                <a:moveTo>
                  <a:pt x="0" y="0"/>
                </a:moveTo>
                <a:lnTo>
                  <a:pt x="0" y="1365250"/>
                </a:lnTo>
                <a:lnTo>
                  <a:pt x="1508125" y="1365250"/>
                </a:lnTo>
                <a:lnTo>
                  <a:pt x="1508125" y="3175"/>
                </a:lnTo>
              </a:path>
            </a:pathLst>
          </a:custGeom>
          <a:grpFill/>
          <a:ln w="12700">
            <a:solidFill>
              <a:schemeClr val="bg1">
                <a:lumMod val="75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402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2F0093-807D-C98D-6B77-7A4C33182883}"/>
              </a:ext>
            </a:extLst>
          </p:cNvPr>
          <p:cNvSpPr/>
          <p:nvPr/>
        </p:nvSpPr>
        <p:spPr>
          <a:xfrm>
            <a:off x="609600" y="1281794"/>
            <a:ext cx="2048400" cy="4890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47C04-B501-96F9-1201-29650B7638EC}"/>
              </a:ext>
            </a:extLst>
          </p:cNvPr>
          <p:cNvSpPr/>
          <p:nvPr/>
        </p:nvSpPr>
        <p:spPr>
          <a:xfrm>
            <a:off x="2839800" y="1281794"/>
            <a:ext cx="2052000" cy="4890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51363B-2A20-2D42-6DDA-02DB14AE3899}"/>
              </a:ext>
            </a:extLst>
          </p:cNvPr>
          <p:cNvSpPr/>
          <p:nvPr/>
        </p:nvSpPr>
        <p:spPr>
          <a:xfrm>
            <a:off x="5070000" y="1281794"/>
            <a:ext cx="2052000" cy="4890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FE8BC-14FB-B34C-8094-9297E8EF0DC5}"/>
              </a:ext>
            </a:extLst>
          </p:cNvPr>
          <p:cNvSpPr/>
          <p:nvPr/>
        </p:nvSpPr>
        <p:spPr>
          <a:xfrm>
            <a:off x="9530400" y="1281794"/>
            <a:ext cx="2052000" cy="4890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D8566-BA06-C77E-964D-057769F268D1}"/>
              </a:ext>
            </a:extLst>
          </p:cNvPr>
          <p:cNvSpPr/>
          <p:nvPr/>
        </p:nvSpPr>
        <p:spPr>
          <a:xfrm>
            <a:off x="7300200" y="1281794"/>
            <a:ext cx="2052000" cy="4890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36000" tIns="468000" rIns="3600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en-US" sz="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BD363-AA91-DF71-9B41-4F584A9F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/>
              </a:rPr>
              <a:t>Lead process stages and SLAs - Illustrative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48DD0-3213-FF45-1C5C-70C4CCD1811E}"/>
              </a:ext>
            </a:extLst>
          </p:cNvPr>
          <p:cNvSpPr txBox="1"/>
          <p:nvPr/>
        </p:nvSpPr>
        <p:spPr>
          <a:xfrm>
            <a:off x="735600" y="1958760"/>
            <a:ext cx="180000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Business Size</a:t>
            </a: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Mid-Market: 201-1999 employees</a:t>
            </a: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Enterprise: 2,000 employees plus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900" i="1" dirty="0">
              <a:solidFill>
                <a:schemeClr val="tx1">
                  <a:lumMod val="50000"/>
                </a:schemeClr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Existing Technologies</a:t>
            </a: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Using Microsoft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900" i="1" dirty="0">
              <a:solidFill>
                <a:schemeClr val="tx1">
                  <a:lumMod val="50000"/>
                </a:schemeClr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# of Locations &gt;1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Industries</a:t>
            </a: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Priority: Manufacturing, telecommunications, software, education, professional services, or law firms/legal</a:t>
            </a: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Second priority: Finance, healthcare services, real estate, or construction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F3A63-51F3-774F-BBAC-13F1ED6DFC43}"/>
              </a:ext>
            </a:extLst>
          </p:cNvPr>
          <p:cNvSpPr txBox="1"/>
          <p:nvPr/>
        </p:nvSpPr>
        <p:spPr>
          <a:xfrm>
            <a:off x="2965800" y="1958760"/>
            <a:ext cx="1800000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First Name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Last Name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Company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Company Website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Company Email Address</a:t>
            </a: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No consumer email addresses accepted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Phone Number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086AC5-9829-8A75-B8D3-BC31671D7FDB}"/>
              </a:ext>
            </a:extLst>
          </p:cNvPr>
          <p:cNvSpPr txBox="1"/>
          <p:nvPr/>
        </p:nvSpPr>
        <p:spPr>
          <a:xfrm>
            <a:off x="5196000" y="1958760"/>
            <a:ext cx="1800000" cy="19753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Willingness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: Are they willing to spend money on a resolution or take next steps towards a quote? </a:t>
            </a:r>
            <a:br>
              <a:rPr lang="en-US" sz="900" dirty="0">
                <a:solidFill>
                  <a:schemeClr val="tx1">
                    <a:lumMod val="50000"/>
                  </a:schemeClr>
                </a:solidFill>
              </a:rPr>
            </a:b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Authority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: What is the decision-making process? Is this person the decision maker or an influencer? </a:t>
            </a:r>
            <a:br>
              <a:rPr lang="en-US" sz="900" dirty="0">
                <a:solidFill>
                  <a:schemeClr val="tx1">
                    <a:lumMod val="50000"/>
                  </a:schemeClr>
                </a:solidFill>
              </a:rPr>
            </a:b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Need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: What is the problem that our services can solve? </a:t>
            </a:r>
            <a:br>
              <a:rPr lang="en-US" sz="900" dirty="0">
                <a:solidFill>
                  <a:schemeClr val="tx1">
                    <a:lumMod val="50000"/>
                  </a:schemeClr>
                </a:solidFill>
              </a:rPr>
            </a:b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Timing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: What is the impending event or timeline for project execution?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201AB-5393-FDEB-1FD2-B47F18B6C327}"/>
              </a:ext>
            </a:extLst>
          </p:cNvPr>
          <p:cNvSpPr txBox="1"/>
          <p:nvPr/>
        </p:nvSpPr>
        <p:spPr>
          <a:xfrm>
            <a:off x="9656400" y="1958760"/>
            <a:ext cx="1800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Budget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: Are they ready for a SOW/ quote? </a:t>
            </a:r>
            <a:br>
              <a:rPr lang="en-US" sz="900" dirty="0">
                <a:solidFill>
                  <a:schemeClr val="tx1">
                    <a:lumMod val="50000"/>
                  </a:schemeClr>
                </a:solidFill>
              </a:rPr>
            </a:br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Authority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: Is the decision maker now involved? </a:t>
            </a:r>
            <a:br>
              <a:rPr lang="en-US" sz="900" dirty="0">
                <a:solidFill>
                  <a:schemeClr val="tx1">
                    <a:lumMod val="50000"/>
                  </a:schemeClr>
                </a:solidFill>
              </a:rPr>
            </a:br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Need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: Are they ready to vet the technical requirements for the solution?</a:t>
            </a:r>
            <a:br>
              <a:rPr lang="en-US" sz="900" dirty="0">
                <a:solidFill>
                  <a:schemeClr val="tx1">
                    <a:lumMod val="50000"/>
                  </a:schemeClr>
                </a:solidFill>
              </a:rPr>
            </a:br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Timing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: Does this project fall within the next calendar year?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A3468-A553-B79A-0D9C-A52D8AF7CE45}"/>
              </a:ext>
            </a:extLst>
          </p:cNvPr>
          <p:cNvSpPr txBox="1"/>
          <p:nvPr/>
        </p:nvSpPr>
        <p:spPr>
          <a:xfrm>
            <a:off x="7426200" y="1958760"/>
            <a:ext cx="1800000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The MQL is being worked specifically by sales (SDR or NBD), to schedule a meeting with the appropriate NBD rep.</a:t>
            </a:r>
          </a:p>
          <a:p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This step is essentially an acknowledgement of the MQL by the sales rep.</a:t>
            </a:r>
          </a:p>
          <a:p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Sales rep to accept, reject or recycle lead.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0D14CB-A5B8-CC1F-7EC2-74A931FC6E30}"/>
              </a:ext>
            </a:extLst>
          </p:cNvPr>
          <p:cNvGrpSpPr/>
          <p:nvPr/>
        </p:nvGrpSpPr>
        <p:grpSpPr>
          <a:xfrm>
            <a:off x="609600" y="1281794"/>
            <a:ext cx="2051999" cy="571944"/>
            <a:chOff x="1838697" y="2708612"/>
            <a:chExt cx="7175049" cy="199986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D17921-9926-A503-A5FC-3031A19726C8}"/>
                </a:ext>
              </a:extLst>
            </p:cNvPr>
            <p:cNvSpPr/>
            <p:nvPr/>
          </p:nvSpPr>
          <p:spPr>
            <a:xfrm>
              <a:off x="3838565" y="2708612"/>
              <a:ext cx="5175181" cy="19998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108000" rtlCol="0" anchor="t"/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Inquiry/Visitor</a:t>
              </a:r>
            </a:p>
            <a:p>
              <a:r>
                <a:rPr lang="en-US" sz="900" b="1" dirty="0">
                  <a:solidFill>
                    <a:schemeClr val="bg1"/>
                  </a:solidFill>
                </a:rPr>
                <a:t>Company Criteria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E1266E-5173-1392-6F97-F7A6630A1A57}"/>
                </a:ext>
              </a:extLst>
            </p:cNvPr>
            <p:cNvSpPr/>
            <p:nvPr/>
          </p:nvSpPr>
          <p:spPr>
            <a:xfrm>
              <a:off x="1838697" y="2708612"/>
              <a:ext cx="1999868" cy="1999866"/>
            </a:xfrm>
            <a:prstGeom prst="rect">
              <a:avLst/>
            </a:prstGeom>
            <a:solidFill>
              <a:srgbClr val="3591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t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2D7E7-B2C4-D12B-E6DD-8D984ABFAB33}"/>
              </a:ext>
            </a:extLst>
          </p:cNvPr>
          <p:cNvGrpSpPr/>
          <p:nvPr/>
        </p:nvGrpSpPr>
        <p:grpSpPr>
          <a:xfrm>
            <a:off x="2839801" y="1281794"/>
            <a:ext cx="2051999" cy="571944"/>
            <a:chOff x="1838697" y="2708612"/>
            <a:chExt cx="7175049" cy="199986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B1CC82-B5FC-F85B-E38E-C084B6431852}"/>
                </a:ext>
              </a:extLst>
            </p:cNvPr>
            <p:cNvSpPr/>
            <p:nvPr/>
          </p:nvSpPr>
          <p:spPr>
            <a:xfrm>
              <a:off x="3838565" y="2708612"/>
              <a:ext cx="5175181" cy="19998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108000" rtlCol="0" anchor="t"/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Lead</a:t>
              </a:r>
            </a:p>
            <a:p>
              <a:r>
                <a:rPr lang="en-US" sz="900" b="1" dirty="0">
                  <a:solidFill>
                    <a:schemeClr val="bg1"/>
                  </a:solidFill>
                </a:rPr>
                <a:t>Cleansed Data Criteria </a:t>
              </a:r>
              <a:endParaRPr lang="en-US" sz="900" b="1" dirty="0">
                <a:solidFill>
                  <a:schemeClr val="bg1"/>
                </a:solidFill>
                <a:ea typeface="Source Sans Pro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89E128-D506-B90D-9C89-FBA6196FCA36}"/>
                </a:ext>
              </a:extLst>
            </p:cNvPr>
            <p:cNvSpPr/>
            <p:nvPr/>
          </p:nvSpPr>
          <p:spPr>
            <a:xfrm>
              <a:off x="1838697" y="2708612"/>
              <a:ext cx="1999868" cy="1999866"/>
            </a:xfrm>
            <a:prstGeom prst="rect">
              <a:avLst/>
            </a:prstGeom>
            <a:solidFill>
              <a:srgbClr val="3591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t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C1812B-D9FB-0B21-3131-C0DA1059C0AC}"/>
              </a:ext>
            </a:extLst>
          </p:cNvPr>
          <p:cNvGrpSpPr/>
          <p:nvPr/>
        </p:nvGrpSpPr>
        <p:grpSpPr>
          <a:xfrm>
            <a:off x="5070001" y="1281794"/>
            <a:ext cx="2051999" cy="571944"/>
            <a:chOff x="1838697" y="2708612"/>
            <a:chExt cx="7175049" cy="199986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B0A196-B78C-4834-1AA3-75167008B6A3}"/>
                </a:ext>
              </a:extLst>
            </p:cNvPr>
            <p:cNvSpPr/>
            <p:nvPr/>
          </p:nvSpPr>
          <p:spPr>
            <a:xfrm>
              <a:off x="3838565" y="2708612"/>
              <a:ext cx="5175181" cy="19998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108000" rtlCol="0" anchor="t"/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MQL</a:t>
              </a:r>
            </a:p>
            <a:p>
              <a:r>
                <a:rPr lang="en-US" sz="900" b="1" dirty="0">
                  <a:solidFill>
                    <a:schemeClr val="bg1"/>
                  </a:solidFill>
                </a:rPr>
                <a:t>WANT Criteria</a:t>
              </a:r>
              <a:endParaRPr lang="en-US" sz="900" b="1" dirty="0">
                <a:solidFill>
                  <a:schemeClr val="bg1"/>
                </a:solidFill>
                <a:ea typeface="Source Sans Pro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E862B8-67F1-7A30-0CA7-0FB69592F73D}"/>
                </a:ext>
              </a:extLst>
            </p:cNvPr>
            <p:cNvSpPr/>
            <p:nvPr/>
          </p:nvSpPr>
          <p:spPr>
            <a:xfrm>
              <a:off x="1838697" y="2708612"/>
              <a:ext cx="1999868" cy="1999866"/>
            </a:xfrm>
            <a:prstGeom prst="rect">
              <a:avLst/>
            </a:prstGeom>
            <a:solidFill>
              <a:srgbClr val="3591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t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C3950C-4C89-C475-519B-91C06D9059C6}"/>
              </a:ext>
            </a:extLst>
          </p:cNvPr>
          <p:cNvGrpSpPr/>
          <p:nvPr/>
        </p:nvGrpSpPr>
        <p:grpSpPr>
          <a:xfrm>
            <a:off x="7300201" y="1281794"/>
            <a:ext cx="2051999" cy="571944"/>
            <a:chOff x="1838697" y="2708612"/>
            <a:chExt cx="7175049" cy="199986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C7C3F-FBF6-CC83-2A8D-F51C71C4CA6A}"/>
                </a:ext>
              </a:extLst>
            </p:cNvPr>
            <p:cNvSpPr/>
            <p:nvPr/>
          </p:nvSpPr>
          <p:spPr>
            <a:xfrm>
              <a:off x="3838565" y="2708612"/>
              <a:ext cx="5175181" cy="19998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108000" rtlCol="0" anchor="t"/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SAL</a:t>
              </a:r>
              <a:endParaRPr lang="en-US" sz="900" b="1" dirty="0">
                <a:solidFill>
                  <a:schemeClr val="bg1"/>
                </a:solidFill>
                <a:ea typeface="Source Sans Pro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20595C-587D-48C0-C9B8-1BD20F2F24F0}"/>
                </a:ext>
              </a:extLst>
            </p:cNvPr>
            <p:cNvSpPr/>
            <p:nvPr/>
          </p:nvSpPr>
          <p:spPr>
            <a:xfrm>
              <a:off x="1838697" y="2708612"/>
              <a:ext cx="1999868" cy="1999866"/>
            </a:xfrm>
            <a:prstGeom prst="rect">
              <a:avLst/>
            </a:prstGeom>
            <a:solidFill>
              <a:srgbClr val="3591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t"/>
            <a:lstStyle/>
            <a:p>
              <a:pPr algn="ctr"/>
              <a:endParaRPr lang="en-US"/>
            </a:p>
          </p:txBody>
        </p:sp>
      </p:grpSp>
      <p:sp>
        <p:nvSpPr>
          <p:cNvPr id="36" name="Google Shape;739;p11">
            <a:extLst>
              <a:ext uri="{FF2B5EF4-FFF2-40B4-BE49-F238E27FC236}">
                <a16:creationId xmlns:a16="http://schemas.microsoft.com/office/drawing/2014/main" id="{CF327981-4BDB-D565-0149-A492A058B96D}"/>
              </a:ext>
            </a:extLst>
          </p:cNvPr>
          <p:cNvSpPr txBox="1"/>
          <p:nvPr/>
        </p:nvSpPr>
        <p:spPr>
          <a:xfrm flipH="1">
            <a:off x="609600" y="4253155"/>
            <a:ext cx="2048400" cy="1919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8521B3-C6BF-9EAC-05D3-152954CE6EFF}"/>
              </a:ext>
            </a:extLst>
          </p:cNvPr>
          <p:cNvGrpSpPr/>
          <p:nvPr/>
        </p:nvGrpSpPr>
        <p:grpSpPr>
          <a:xfrm>
            <a:off x="9530401" y="1281794"/>
            <a:ext cx="2051999" cy="571944"/>
            <a:chOff x="1838698" y="2708612"/>
            <a:chExt cx="7175048" cy="199986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3ED5A25-4816-673D-3ABB-C2C402CF6AB1}"/>
                </a:ext>
              </a:extLst>
            </p:cNvPr>
            <p:cNvSpPr/>
            <p:nvPr/>
          </p:nvSpPr>
          <p:spPr>
            <a:xfrm>
              <a:off x="3838565" y="2708612"/>
              <a:ext cx="5175181" cy="19998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000" tIns="108000" rIns="72000" bIns="108000" rtlCol="0" anchor="t"/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SQL</a:t>
              </a:r>
            </a:p>
            <a:p>
              <a:r>
                <a:rPr lang="en-US" sz="900" b="1" dirty="0">
                  <a:solidFill>
                    <a:schemeClr val="bg1"/>
                  </a:solidFill>
                  <a:ea typeface="Source Sans Pro"/>
                </a:rPr>
                <a:t>BANT Criteria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A46E513-7F67-FECE-0FA5-6989782937EC}"/>
                </a:ext>
              </a:extLst>
            </p:cNvPr>
            <p:cNvSpPr/>
            <p:nvPr/>
          </p:nvSpPr>
          <p:spPr>
            <a:xfrm>
              <a:off x="1838697" y="2708612"/>
              <a:ext cx="1999868" cy="1999866"/>
            </a:xfrm>
            <a:prstGeom prst="rect">
              <a:avLst/>
            </a:prstGeom>
            <a:solidFill>
              <a:srgbClr val="3591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08000" rIns="72000" bIns="108000" rtlCol="0" anchor="t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ED30BE4-B30C-19C1-59BE-FF3BC093EE13}"/>
              </a:ext>
            </a:extLst>
          </p:cNvPr>
          <p:cNvSpPr txBox="1"/>
          <p:nvPr/>
        </p:nvSpPr>
        <p:spPr>
          <a:xfrm>
            <a:off x="732103" y="4438675"/>
            <a:ext cx="1800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Contact Criteria: </a:t>
            </a:r>
          </a:p>
          <a:p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Job Seniority: </a:t>
            </a:r>
          </a:p>
          <a:p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Owner, CXO, VP, Director </a:t>
            </a:r>
          </a:p>
          <a:p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Job Function: </a:t>
            </a:r>
          </a:p>
          <a:p>
            <a:r>
              <a:rPr lang="en-US" sz="900" i="1" dirty="0">
                <a:solidFill>
                  <a:schemeClr val="tx1">
                    <a:lumMod val="50000"/>
                  </a:schemeClr>
                </a:solidFill>
              </a:rPr>
              <a:t>IT, Security, Network, Systems, Operations</a:t>
            </a:r>
          </a:p>
        </p:txBody>
      </p:sp>
      <p:sp>
        <p:nvSpPr>
          <p:cNvPr id="37" name="Google Shape;739;p11">
            <a:extLst>
              <a:ext uri="{FF2B5EF4-FFF2-40B4-BE49-F238E27FC236}">
                <a16:creationId xmlns:a16="http://schemas.microsoft.com/office/drawing/2014/main" id="{403193F6-4F8D-8C88-48DA-559A53427A77}"/>
              </a:ext>
            </a:extLst>
          </p:cNvPr>
          <p:cNvSpPr txBox="1"/>
          <p:nvPr/>
        </p:nvSpPr>
        <p:spPr>
          <a:xfrm flipH="1">
            <a:off x="2843400" y="4253155"/>
            <a:ext cx="2048400" cy="1919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FF2802-7991-93D9-C9EF-8FDE3DE2243B}"/>
              </a:ext>
            </a:extLst>
          </p:cNvPr>
          <p:cNvSpPr txBox="1"/>
          <p:nvPr/>
        </p:nvSpPr>
        <p:spPr>
          <a:xfrm>
            <a:off x="2971123" y="4438675"/>
            <a:ext cx="1800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SLA: </a:t>
            </a:r>
            <a:endParaRPr lang="en-US" sz="900" b="1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Marketing must validate correct contact data as stated above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  <a:p>
            <a:endParaRPr lang="en-US" sz="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Marketing validates lead score over zero, but lower than MQL</a:t>
            </a:r>
          </a:p>
        </p:txBody>
      </p:sp>
      <p:sp>
        <p:nvSpPr>
          <p:cNvPr id="38" name="Google Shape;739;p11">
            <a:extLst>
              <a:ext uri="{FF2B5EF4-FFF2-40B4-BE49-F238E27FC236}">
                <a16:creationId xmlns:a16="http://schemas.microsoft.com/office/drawing/2014/main" id="{44136186-F6D9-AD1B-6F34-03E7FA17BB43}"/>
              </a:ext>
            </a:extLst>
          </p:cNvPr>
          <p:cNvSpPr txBox="1"/>
          <p:nvPr/>
        </p:nvSpPr>
        <p:spPr>
          <a:xfrm flipH="1">
            <a:off x="5073600" y="4253155"/>
            <a:ext cx="2048400" cy="1919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739;p11">
            <a:extLst>
              <a:ext uri="{FF2B5EF4-FFF2-40B4-BE49-F238E27FC236}">
                <a16:creationId xmlns:a16="http://schemas.microsoft.com/office/drawing/2014/main" id="{FE59145B-A738-D815-A2ED-FD9A8AF22997}"/>
              </a:ext>
            </a:extLst>
          </p:cNvPr>
          <p:cNvSpPr txBox="1"/>
          <p:nvPr/>
        </p:nvSpPr>
        <p:spPr>
          <a:xfrm flipH="1">
            <a:off x="7303800" y="4253155"/>
            <a:ext cx="2048400" cy="1919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739;p11">
            <a:extLst>
              <a:ext uri="{FF2B5EF4-FFF2-40B4-BE49-F238E27FC236}">
                <a16:creationId xmlns:a16="http://schemas.microsoft.com/office/drawing/2014/main" id="{8C802832-B67C-DA27-3685-7EFDA560B81C}"/>
              </a:ext>
            </a:extLst>
          </p:cNvPr>
          <p:cNvSpPr txBox="1"/>
          <p:nvPr/>
        </p:nvSpPr>
        <p:spPr>
          <a:xfrm flipH="1">
            <a:off x="9534000" y="4253155"/>
            <a:ext cx="2048400" cy="19190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B23A1F-93CB-00CA-5421-44FE2984EAFC}"/>
              </a:ext>
            </a:extLst>
          </p:cNvPr>
          <p:cNvSpPr txBox="1"/>
          <p:nvPr/>
        </p:nvSpPr>
        <p:spPr>
          <a:xfrm>
            <a:off x="5221831" y="4438675"/>
            <a:ext cx="1800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SLA: 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Contacted by SDR within 2 business 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hrs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+mn-lt"/>
              <a:cs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ea typeface="+mn-lt"/>
                <a:cs typeface="+mn-lt"/>
              </a:rPr>
              <a:t>SDR reports on reasons for disqualification if WANT is not met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SDR delivers WANT details to Sales</a:t>
            </a:r>
            <a:endParaRPr lang="en-US" sz="900" dirty="0">
              <a:solidFill>
                <a:schemeClr val="tx1">
                  <a:lumMod val="50000"/>
                </a:schemeClr>
              </a:solidFill>
              <a:ea typeface="Source Sans Pro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SDR is responsible for email introduction to sales/meeting details within 24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</a:rPr>
              <a:t>hrs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 of WANT qualification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5C6F8E-2A8C-3A2D-1E36-69525A589E27}"/>
              </a:ext>
            </a:extLst>
          </p:cNvPr>
          <p:cNvSpPr txBox="1"/>
          <p:nvPr/>
        </p:nvSpPr>
        <p:spPr>
          <a:xfrm>
            <a:off x="7426200" y="4438675"/>
            <a:ext cx="1800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SLA: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Sales must acknowledge lead within 2 hours (accept, reject, recycle)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Sales contacts prospect within 4 hours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DEC488-8C65-94D6-3FE8-1DB28B1F730A}"/>
              </a:ext>
            </a:extLst>
          </p:cNvPr>
          <p:cNvSpPr txBox="1"/>
          <p:nvPr/>
        </p:nvSpPr>
        <p:spPr>
          <a:xfrm>
            <a:off x="9656400" y="4438675"/>
            <a:ext cx="1800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50000"/>
                  </a:schemeClr>
                </a:solidFill>
              </a:rPr>
              <a:t>SLA: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Sales must report on BANT qualification within 24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</a:rPr>
              <a:t>hrs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 of first meeting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Sales must tie all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</a:rPr>
              <a:t>opps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 back to lead source</a:t>
            </a: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CA6473D4-8061-1A7D-26DD-5AA801868FED}"/>
              </a:ext>
            </a:extLst>
          </p:cNvPr>
          <p:cNvSpPr/>
          <p:nvPr/>
        </p:nvSpPr>
        <p:spPr>
          <a:xfrm rot="10800000">
            <a:off x="1414016" y="4225317"/>
            <a:ext cx="439568" cy="14832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D57A9F8B-ED48-ED07-8C63-7DB6E28AF90E}"/>
              </a:ext>
            </a:extLst>
          </p:cNvPr>
          <p:cNvSpPr/>
          <p:nvPr/>
        </p:nvSpPr>
        <p:spPr>
          <a:xfrm rot="10800000">
            <a:off x="3647816" y="4225317"/>
            <a:ext cx="439568" cy="14832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EEBA32A0-60D2-CC3F-AEC4-82DCDE60DD18}"/>
              </a:ext>
            </a:extLst>
          </p:cNvPr>
          <p:cNvSpPr/>
          <p:nvPr/>
        </p:nvSpPr>
        <p:spPr>
          <a:xfrm rot="10800000">
            <a:off x="5878017" y="4225317"/>
            <a:ext cx="439568" cy="14832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47DE6E85-9701-048E-EE6F-B93ECC5814D1}"/>
              </a:ext>
            </a:extLst>
          </p:cNvPr>
          <p:cNvSpPr/>
          <p:nvPr/>
        </p:nvSpPr>
        <p:spPr>
          <a:xfrm rot="10800000">
            <a:off x="8108216" y="4225317"/>
            <a:ext cx="439568" cy="14832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iangle 44">
            <a:extLst>
              <a:ext uri="{FF2B5EF4-FFF2-40B4-BE49-F238E27FC236}">
                <a16:creationId xmlns:a16="http://schemas.microsoft.com/office/drawing/2014/main" id="{514552F5-7E38-74F0-9303-CDCAFD42792E}"/>
              </a:ext>
            </a:extLst>
          </p:cNvPr>
          <p:cNvSpPr/>
          <p:nvPr/>
        </p:nvSpPr>
        <p:spPr>
          <a:xfrm rot="10800000">
            <a:off x="10338416" y="4225317"/>
            <a:ext cx="439568" cy="14832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aret Down with solid fill">
            <a:extLst>
              <a:ext uri="{FF2B5EF4-FFF2-40B4-BE49-F238E27FC236}">
                <a16:creationId xmlns:a16="http://schemas.microsoft.com/office/drawing/2014/main" id="{24A5F3E8-84C7-BD8B-A1DC-24AF65975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 flipV="1">
            <a:off x="639340" y="1309689"/>
            <a:ext cx="516155" cy="516155"/>
          </a:xfrm>
          <a:prstGeom prst="rect">
            <a:avLst/>
          </a:prstGeom>
        </p:spPr>
      </p:pic>
      <p:pic>
        <p:nvPicPr>
          <p:cNvPr id="7" name="Graphic 6" descr="Caret Down with solid fill">
            <a:extLst>
              <a:ext uri="{FF2B5EF4-FFF2-40B4-BE49-F238E27FC236}">
                <a16:creationId xmlns:a16="http://schemas.microsoft.com/office/drawing/2014/main" id="{052C2A35-8BF3-4645-99A6-D6C088FD9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 flipV="1">
            <a:off x="2867696" y="1309689"/>
            <a:ext cx="516155" cy="516155"/>
          </a:xfrm>
          <a:prstGeom prst="rect">
            <a:avLst/>
          </a:prstGeom>
        </p:spPr>
      </p:pic>
      <p:pic>
        <p:nvPicPr>
          <p:cNvPr id="66" name="Graphic 65" descr="Caret Down with solid fill">
            <a:extLst>
              <a:ext uri="{FF2B5EF4-FFF2-40B4-BE49-F238E27FC236}">
                <a16:creationId xmlns:a16="http://schemas.microsoft.com/office/drawing/2014/main" id="{1D5176A2-3332-A000-61EA-6834DB7A8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 flipV="1">
            <a:off x="5102797" y="1309689"/>
            <a:ext cx="516155" cy="516155"/>
          </a:xfrm>
          <a:prstGeom prst="rect">
            <a:avLst/>
          </a:prstGeom>
        </p:spPr>
      </p:pic>
      <p:pic>
        <p:nvPicPr>
          <p:cNvPr id="67" name="Graphic 66" descr="Caret Down with solid fill">
            <a:extLst>
              <a:ext uri="{FF2B5EF4-FFF2-40B4-BE49-F238E27FC236}">
                <a16:creationId xmlns:a16="http://schemas.microsoft.com/office/drawing/2014/main" id="{9907B29A-57D7-DF57-BEB4-B1B542E9A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 flipV="1">
            <a:off x="7328095" y="1309689"/>
            <a:ext cx="516155" cy="516155"/>
          </a:xfrm>
          <a:prstGeom prst="rect">
            <a:avLst/>
          </a:prstGeom>
        </p:spPr>
      </p:pic>
      <p:pic>
        <p:nvPicPr>
          <p:cNvPr id="68" name="Graphic 67" descr="Caret Down with solid fill">
            <a:extLst>
              <a:ext uri="{FF2B5EF4-FFF2-40B4-BE49-F238E27FC236}">
                <a16:creationId xmlns:a16="http://schemas.microsoft.com/office/drawing/2014/main" id="{2F2FCFEA-516D-0930-AC34-0B60E7E1F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 flipV="1">
            <a:off x="9558296" y="1309689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2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91;p17">
            <a:extLst>
              <a:ext uri="{FF2B5EF4-FFF2-40B4-BE49-F238E27FC236}">
                <a16:creationId xmlns:a16="http://schemas.microsoft.com/office/drawing/2014/main" id="{F656AC48-1724-0208-BF6C-28ED06E331DC}"/>
              </a:ext>
            </a:extLst>
          </p:cNvPr>
          <p:cNvSpPr/>
          <p:nvPr/>
        </p:nvSpPr>
        <p:spPr>
          <a:xfrm>
            <a:off x="620110" y="1284116"/>
            <a:ext cx="10951241" cy="48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4C48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91;p17">
            <a:extLst>
              <a:ext uri="{FF2B5EF4-FFF2-40B4-BE49-F238E27FC236}">
                <a16:creationId xmlns:a16="http://schemas.microsoft.com/office/drawing/2014/main" id="{7E29931B-47A3-7BDF-43DD-AC9C3EC662B6}"/>
              </a:ext>
            </a:extLst>
          </p:cNvPr>
          <p:cNvSpPr/>
          <p:nvPr/>
        </p:nvSpPr>
        <p:spPr>
          <a:xfrm>
            <a:off x="620110" y="1289313"/>
            <a:ext cx="10951241" cy="4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4C48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91;p17">
            <a:extLst>
              <a:ext uri="{FF2B5EF4-FFF2-40B4-BE49-F238E27FC236}">
                <a16:creationId xmlns:a16="http://schemas.microsoft.com/office/drawing/2014/main" id="{CE3F2E97-A92B-7009-A38C-1005A0B3C29F}"/>
              </a:ext>
            </a:extLst>
          </p:cNvPr>
          <p:cNvSpPr/>
          <p:nvPr/>
        </p:nvSpPr>
        <p:spPr>
          <a:xfrm>
            <a:off x="824778" y="5126340"/>
            <a:ext cx="10541904" cy="844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1A015-3DFB-5753-96D9-93FDCA49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/>
              </a:rPr>
              <a:t>Lead process results with model conversion rates</a:t>
            </a:r>
            <a:endParaRPr lang="en-US" dirty="0"/>
          </a:p>
        </p:txBody>
      </p:sp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1BAB65EB-9E8D-A3C7-F0FA-414CF055D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21355"/>
              </p:ext>
            </p:extLst>
          </p:nvPr>
        </p:nvGraphicFramePr>
        <p:xfrm>
          <a:off x="824778" y="1284116"/>
          <a:ext cx="10541904" cy="357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8259">
                  <a:extLst>
                    <a:ext uri="{9D8B030D-6E8A-4147-A177-3AD203B41FA5}">
                      <a16:colId xmlns:a16="http://schemas.microsoft.com/office/drawing/2014/main" val="594100444"/>
                    </a:ext>
                  </a:extLst>
                </a:gridCol>
                <a:gridCol w="2824516">
                  <a:extLst>
                    <a:ext uri="{9D8B030D-6E8A-4147-A177-3AD203B41FA5}">
                      <a16:colId xmlns:a16="http://schemas.microsoft.com/office/drawing/2014/main" val="3759650752"/>
                    </a:ext>
                  </a:extLst>
                </a:gridCol>
                <a:gridCol w="2858376">
                  <a:extLst>
                    <a:ext uri="{9D8B030D-6E8A-4147-A177-3AD203B41FA5}">
                      <a16:colId xmlns:a16="http://schemas.microsoft.com/office/drawing/2014/main" val="3839037879"/>
                    </a:ext>
                  </a:extLst>
                </a:gridCol>
                <a:gridCol w="3450753">
                  <a:extLst>
                    <a:ext uri="{9D8B030D-6E8A-4147-A177-3AD203B41FA5}">
                      <a16:colId xmlns:a16="http://schemas.microsoft.com/office/drawing/2014/main" val="50457652"/>
                    </a:ext>
                  </a:extLst>
                </a:gridCol>
              </a:tblGrid>
              <a:tr h="46259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Stage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Conversion Rate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Expected Revenue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913023"/>
                  </a:ext>
                </a:extLst>
              </a:tr>
              <a:tr h="518568">
                <a:tc>
                  <a:txBody>
                    <a:bodyPr/>
                    <a:lstStyle/>
                    <a:p>
                      <a:r>
                        <a:rPr lang="en-US" sz="1400" dirty="0"/>
                        <a:t>Inquiry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1000 inquiries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275144"/>
                  </a:ext>
                </a:extLst>
              </a:tr>
              <a:tr h="518568">
                <a:tc>
                  <a:txBody>
                    <a:bodyPr/>
                    <a:lstStyle/>
                    <a:p>
                      <a:r>
                        <a:rPr lang="en-US" sz="1400" dirty="0"/>
                        <a:t>Lead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70%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700 leads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245810"/>
                  </a:ext>
                </a:extLst>
              </a:tr>
              <a:tr h="518568">
                <a:tc>
                  <a:txBody>
                    <a:bodyPr/>
                    <a:lstStyle/>
                    <a:p>
                      <a:r>
                        <a:rPr lang="en-US" sz="1400" dirty="0"/>
                        <a:t>MQL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20%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140 MQL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175938"/>
                  </a:ext>
                </a:extLst>
              </a:tr>
              <a:tr h="518568">
                <a:tc>
                  <a:txBody>
                    <a:bodyPr/>
                    <a:lstStyle/>
                    <a:p>
                      <a:r>
                        <a:rPr lang="en-US" sz="1400" dirty="0"/>
                        <a:t>SAL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90%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140 SAL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069024"/>
                  </a:ext>
                </a:extLst>
              </a:tr>
              <a:tr h="518568">
                <a:tc>
                  <a:txBody>
                    <a:bodyPr/>
                    <a:lstStyle/>
                    <a:p>
                      <a:r>
                        <a:rPr lang="en-US" sz="1400" dirty="0"/>
                        <a:t>SQL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50-60%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 SQL (new opportunities)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755573"/>
                  </a:ext>
                </a:extLst>
              </a:tr>
              <a:tr h="518568">
                <a:tc>
                  <a:txBody>
                    <a:bodyPr/>
                    <a:lstStyle/>
                    <a:p>
                      <a:r>
                        <a:rPr lang="en-US" sz="1400" dirty="0"/>
                        <a:t>Won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33%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en-US" sz="1400" dirty="0"/>
                        <a:t> Closed Won</a:t>
                      </a: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216000" marR="72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719284"/>
                  </a:ext>
                </a:extLst>
              </a:tr>
            </a:tbl>
          </a:graphicData>
        </a:graphic>
      </p:graphicFrame>
      <p:sp>
        <p:nvSpPr>
          <p:cNvPr id="12" name="Google Shape;991;p17">
            <a:extLst>
              <a:ext uri="{FF2B5EF4-FFF2-40B4-BE49-F238E27FC236}">
                <a16:creationId xmlns:a16="http://schemas.microsoft.com/office/drawing/2014/main" id="{C662613C-4FC6-8E1D-63F4-8054FC51E19D}"/>
              </a:ext>
            </a:extLst>
          </p:cNvPr>
          <p:cNvSpPr>
            <a:spLocks noChangeAspect="1"/>
          </p:cNvSpPr>
          <p:nvPr/>
        </p:nvSpPr>
        <p:spPr>
          <a:xfrm>
            <a:off x="824778" y="5302569"/>
            <a:ext cx="491769" cy="4917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537265-77F0-3A26-9712-F45493892FEA}"/>
              </a:ext>
            </a:extLst>
          </p:cNvPr>
          <p:cNvSpPr txBox="1"/>
          <p:nvPr/>
        </p:nvSpPr>
        <p:spPr>
          <a:xfrm>
            <a:off x="1422148" y="5363787"/>
            <a:ext cx="9609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Assumption: </a:t>
            </a:r>
            <a:r>
              <a:rPr lang="en-US" sz="1800" dirty="0">
                <a:solidFill>
                  <a:schemeClr val="bg1"/>
                </a:solidFill>
              </a:rPr>
              <a:t>Use average sales price (ASP) to project total pipeline in USD.</a:t>
            </a:r>
          </a:p>
        </p:txBody>
      </p:sp>
      <p:sp>
        <p:nvSpPr>
          <p:cNvPr id="15" name="Freeform 35">
            <a:extLst>
              <a:ext uri="{FF2B5EF4-FFF2-40B4-BE49-F238E27FC236}">
                <a16:creationId xmlns:a16="http://schemas.microsoft.com/office/drawing/2014/main" id="{1FD16409-A876-4239-E649-FC12992790F4}"/>
              </a:ext>
            </a:extLst>
          </p:cNvPr>
          <p:cNvSpPr>
            <a:spLocks noEditPoints="1"/>
          </p:cNvSpPr>
          <p:nvPr/>
        </p:nvSpPr>
        <p:spPr bwMode="auto">
          <a:xfrm>
            <a:off x="946256" y="5388064"/>
            <a:ext cx="265106" cy="320779"/>
          </a:xfrm>
          <a:custGeom>
            <a:avLst/>
            <a:gdLst>
              <a:gd name="T0" fmla="*/ 78 w 87"/>
              <a:gd name="T1" fmla="*/ 34 h 96"/>
              <a:gd name="T2" fmla="*/ 40 w 87"/>
              <a:gd name="T3" fmla="*/ 0 h 96"/>
              <a:gd name="T4" fmla="*/ 0 w 87"/>
              <a:gd name="T5" fmla="*/ 40 h 96"/>
              <a:gd name="T6" fmla="*/ 16 w 87"/>
              <a:gd name="T7" fmla="*/ 72 h 96"/>
              <a:gd name="T8" fmla="*/ 16 w 87"/>
              <a:gd name="T9" fmla="*/ 94 h 96"/>
              <a:gd name="T10" fmla="*/ 18 w 87"/>
              <a:gd name="T11" fmla="*/ 96 h 96"/>
              <a:gd name="T12" fmla="*/ 58 w 87"/>
              <a:gd name="T13" fmla="*/ 96 h 96"/>
              <a:gd name="T14" fmla="*/ 60 w 87"/>
              <a:gd name="T15" fmla="*/ 94 h 96"/>
              <a:gd name="T16" fmla="*/ 60 w 87"/>
              <a:gd name="T17" fmla="*/ 82 h 96"/>
              <a:gd name="T18" fmla="*/ 74 w 87"/>
              <a:gd name="T19" fmla="*/ 78 h 96"/>
              <a:gd name="T20" fmla="*/ 78 w 87"/>
              <a:gd name="T21" fmla="*/ 60 h 96"/>
              <a:gd name="T22" fmla="*/ 82 w 87"/>
              <a:gd name="T23" fmla="*/ 60 h 96"/>
              <a:gd name="T24" fmla="*/ 87 w 87"/>
              <a:gd name="T25" fmla="*/ 54 h 96"/>
              <a:gd name="T26" fmla="*/ 78 w 87"/>
              <a:gd name="T27" fmla="*/ 34 h 96"/>
              <a:gd name="T28" fmla="*/ 60 w 87"/>
              <a:gd name="T29" fmla="*/ 58 h 96"/>
              <a:gd name="T30" fmla="*/ 58 w 87"/>
              <a:gd name="T31" fmla="*/ 60 h 96"/>
              <a:gd name="T32" fmla="*/ 22 w 87"/>
              <a:gd name="T33" fmla="*/ 60 h 96"/>
              <a:gd name="T34" fmla="*/ 20 w 87"/>
              <a:gd name="T35" fmla="*/ 58 h 96"/>
              <a:gd name="T36" fmla="*/ 20 w 87"/>
              <a:gd name="T37" fmla="*/ 22 h 96"/>
              <a:gd name="T38" fmla="*/ 22 w 87"/>
              <a:gd name="T39" fmla="*/ 20 h 96"/>
              <a:gd name="T40" fmla="*/ 59 w 87"/>
              <a:gd name="T41" fmla="*/ 20 h 96"/>
              <a:gd name="T42" fmla="*/ 38 w 87"/>
              <a:gd name="T43" fmla="*/ 40 h 96"/>
              <a:gd name="T44" fmla="*/ 34 w 87"/>
              <a:gd name="T45" fmla="*/ 36 h 96"/>
              <a:gd name="T46" fmla="*/ 26 w 87"/>
              <a:gd name="T47" fmla="*/ 36 h 96"/>
              <a:gd name="T48" fmla="*/ 26 w 87"/>
              <a:gd name="T49" fmla="*/ 44 h 96"/>
              <a:gd name="T50" fmla="*/ 34 w 87"/>
              <a:gd name="T51" fmla="*/ 52 h 96"/>
              <a:gd name="T52" fmla="*/ 38 w 87"/>
              <a:gd name="T53" fmla="*/ 54 h 96"/>
              <a:gd name="T54" fmla="*/ 42 w 87"/>
              <a:gd name="T55" fmla="*/ 52 h 96"/>
              <a:gd name="T56" fmla="*/ 60 w 87"/>
              <a:gd name="T57" fmla="*/ 36 h 96"/>
              <a:gd name="T58" fmla="*/ 60 w 87"/>
              <a:gd name="T59" fmla="*/ 58 h 96"/>
              <a:gd name="T60" fmla="*/ 65 w 87"/>
              <a:gd name="T61" fmla="*/ 25 h 96"/>
              <a:gd name="T62" fmla="*/ 39 w 87"/>
              <a:gd name="T63" fmla="*/ 49 h 96"/>
              <a:gd name="T64" fmla="*/ 39 w 87"/>
              <a:gd name="T65" fmla="*/ 49 h 96"/>
              <a:gd name="T66" fmla="*/ 37 w 87"/>
              <a:gd name="T67" fmla="*/ 49 h 96"/>
              <a:gd name="T68" fmla="*/ 29 w 87"/>
              <a:gd name="T69" fmla="*/ 41 h 96"/>
              <a:gd name="T70" fmla="*/ 29 w 87"/>
              <a:gd name="T71" fmla="*/ 39 h 96"/>
              <a:gd name="T72" fmla="*/ 31 w 87"/>
              <a:gd name="T73" fmla="*/ 39 h 96"/>
              <a:gd name="T74" fmla="*/ 38 w 87"/>
              <a:gd name="T75" fmla="*/ 45 h 96"/>
              <a:gd name="T76" fmla="*/ 63 w 87"/>
              <a:gd name="T77" fmla="*/ 23 h 96"/>
              <a:gd name="T78" fmla="*/ 65 w 87"/>
              <a:gd name="T79" fmla="*/ 23 h 96"/>
              <a:gd name="T80" fmla="*/ 65 w 87"/>
              <a:gd name="T81" fmla="*/ 2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7" h="96">
                <a:moveTo>
                  <a:pt x="78" y="34"/>
                </a:moveTo>
                <a:cubicBezTo>
                  <a:pt x="78" y="13"/>
                  <a:pt x="59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5"/>
                  <a:pt x="5" y="65"/>
                  <a:pt x="16" y="72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5"/>
                  <a:pt x="17" y="96"/>
                  <a:pt x="1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6"/>
                  <a:pt x="60" y="95"/>
                  <a:pt x="60" y="94"/>
                </a:cubicBezTo>
                <a:cubicBezTo>
                  <a:pt x="60" y="82"/>
                  <a:pt x="60" y="82"/>
                  <a:pt x="60" y="82"/>
                </a:cubicBezTo>
                <a:cubicBezTo>
                  <a:pt x="67" y="82"/>
                  <a:pt x="71" y="81"/>
                  <a:pt x="74" y="78"/>
                </a:cubicBezTo>
                <a:cubicBezTo>
                  <a:pt x="78" y="75"/>
                  <a:pt x="78" y="65"/>
                  <a:pt x="78" y="60"/>
                </a:cubicBezTo>
                <a:cubicBezTo>
                  <a:pt x="79" y="60"/>
                  <a:pt x="81" y="60"/>
                  <a:pt x="82" y="60"/>
                </a:cubicBezTo>
                <a:cubicBezTo>
                  <a:pt x="84" y="60"/>
                  <a:pt x="87" y="58"/>
                  <a:pt x="87" y="54"/>
                </a:cubicBezTo>
                <a:cubicBezTo>
                  <a:pt x="87" y="47"/>
                  <a:pt x="81" y="41"/>
                  <a:pt x="78" y="34"/>
                </a:cubicBezTo>
                <a:close/>
                <a:moveTo>
                  <a:pt x="60" y="58"/>
                </a:moveTo>
                <a:cubicBezTo>
                  <a:pt x="60" y="59"/>
                  <a:pt x="59" y="60"/>
                  <a:pt x="58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60"/>
                  <a:pt x="20" y="59"/>
                  <a:pt x="20" y="58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1"/>
                  <a:pt x="21" y="20"/>
                  <a:pt x="22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38" y="40"/>
                  <a:pt x="38" y="40"/>
                  <a:pt x="38" y="40"/>
                </a:cubicBezTo>
                <a:cubicBezTo>
                  <a:pt x="34" y="36"/>
                  <a:pt x="34" y="36"/>
                  <a:pt x="34" y="36"/>
                </a:cubicBezTo>
                <a:cubicBezTo>
                  <a:pt x="32" y="33"/>
                  <a:pt x="28" y="33"/>
                  <a:pt x="26" y="36"/>
                </a:cubicBezTo>
                <a:cubicBezTo>
                  <a:pt x="23" y="38"/>
                  <a:pt x="23" y="42"/>
                  <a:pt x="26" y="44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3"/>
                  <a:pt x="36" y="54"/>
                  <a:pt x="38" y="54"/>
                </a:cubicBezTo>
                <a:cubicBezTo>
                  <a:pt x="39" y="54"/>
                  <a:pt x="41" y="53"/>
                  <a:pt x="42" y="52"/>
                </a:cubicBezTo>
                <a:cubicBezTo>
                  <a:pt x="60" y="36"/>
                  <a:pt x="60" y="36"/>
                  <a:pt x="60" y="36"/>
                </a:cubicBezTo>
                <a:lnTo>
                  <a:pt x="60" y="58"/>
                </a:lnTo>
                <a:close/>
                <a:moveTo>
                  <a:pt x="65" y="25"/>
                </a:move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7" y="50"/>
                  <a:pt x="37" y="49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1"/>
                  <a:pt x="28" y="39"/>
                  <a:pt x="29" y="39"/>
                </a:cubicBezTo>
                <a:cubicBezTo>
                  <a:pt x="29" y="38"/>
                  <a:pt x="31" y="38"/>
                  <a:pt x="31" y="39"/>
                </a:cubicBezTo>
                <a:cubicBezTo>
                  <a:pt x="38" y="45"/>
                  <a:pt x="38" y="45"/>
                  <a:pt x="38" y="45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2"/>
                  <a:pt x="65" y="22"/>
                  <a:pt x="65" y="23"/>
                </a:cubicBezTo>
                <a:cubicBezTo>
                  <a:pt x="66" y="23"/>
                  <a:pt x="66" y="25"/>
                  <a:pt x="6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2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882CF97-D7D2-E07E-08D4-DA4979802322}"/>
              </a:ext>
            </a:extLst>
          </p:cNvPr>
          <p:cNvSpPr/>
          <p:nvPr/>
        </p:nvSpPr>
        <p:spPr>
          <a:xfrm>
            <a:off x="608753" y="1281049"/>
            <a:ext cx="5271939" cy="48911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E9092E9-5B1E-76F3-2BEF-7725346346F5}"/>
              </a:ext>
            </a:extLst>
          </p:cNvPr>
          <p:cNvSpPr/>
          <p:nvPr/>
        </p:nvSpPr>
        <p:spPr>
          <a:xfrm>
            <a:off x="6326585" y="1281050"/>
            <a:ext cx="5271939" cy="48911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4A0C9-BA23-8BB6-4813-A56FAD62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/>
              </a:rPr>
              <a:t>Best-in-class lead scoring combines persona with intent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8A714-2509-BDA3-336B-B859F1FBA804}"/>
              </a:ext>
            </a:extLst>
          </p:cNvPr>
          <p:cNvSpPr/>
          <p:nvPr/>
        </p:nvSpPr>
        <p:spPr>
          <a:xfrm>
            <a:off x="686780" y="2290517"/>
            <a:ext cx="504000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Manual lead scoring is subjective and leaves Sales in a “famine and flood”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Overweight low-intent metrics like “email opens” and “webinar registrations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Persona does not impact lead routing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7AFEF3-D3A1-2AF0-E286-E0974E361AD8}"/>
              </a:ext>
            </a:extLst>
          </p:cNvPr>
          <p:cNvSpPr/>
          <p:nvPr/>
        </p:nvSpPr>
        <p:spPr bwMode="auto">
          <a:xfrm>
            <a:off x="2152477" y="3687595"/>
            <a:ext cx="813599" cy="5102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0F996B1-CCAB-417C-6D2E-8BFCBD92DA7F}"/>
              </a:ext>
            </a:extLst>
          </p:cNvPr>
          <p:cNvSpPr/>
          <p:nvPr/>
        </p:nvSpPr>
        <p:spPr bwMode="auto">
          <a:xfrm>
            <a:off x="2152477" y="4310836"/>
            <a:ext cx="813599" cy="5102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666FCA-6E32-A425-99DD-DA1EAB8E4C58}"/>
              </a:ext>
            </a:extLst>
          </p:cNvPr>
          <p:cNvSpPr/>
          <p:nvPr/>
        </p:nvSpPr>
        <p:spPr bwMode="auto">
          <a:xfrm>
            <a:off x="2152477" y="4934077"/>
            <a:ext cx="813599" cy="5102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0316F2-D369-D5C6-887D-C8B608A3C78F}"/>
              </a:ext>
            </a:extLst>
          </p:cNvPr>
          <p:cNvSpPr/>
          <p:nvPr/>
        </p:nvSpPr>
        <p:spPr bwMode="auto">
          <a:xfrm>
            <a:off x="2152477" y="5562597"/>
            <a:ext cx="813599" cy="5102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D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180EDB7-E610-A4D8-3ECC-613368F8089A}"/>
              </a:ext>
            </a:extLst>
          </p:cNvPr>
          <p:cNvSpPr/>
          <p:nvPr/>
        </p:nvSpPr>
        <p:spPr bwMode="auto">
          <a:xfrm>
            <a:off x="2155205" y="3343669"/>
            <a:ext cx="3571575" cy="253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DB9ECB8-1BF6-6C9B-2A9E-45E7E7DAB469}"/>
              </a:ext>
            </a:extLst>
          </p:cNvPr>
          <p:cNvCxnSpPr>
            <a:cxnSpLocks/>
          </p:cNvCxnSpPr>
          <p:nvPr/>
        </p:nvCxnSpPr>
        <p:spPr>
          <a:xfrm>
            <a:off x="2017966" y="3687595"/>
            <a:ext cx="0" cy="2379951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26A83FC-EB55-E3B7-19DA-113D9839976D}"/>
              </a:ext>
            </a:extLst>
          </p:cNvPr>
          <p:cNvSpPr txBox="1"/>
          <p:nvPr/>
        </p:nvSpPr>
        <p:spPr>
          <a:xfrm>
            <a:off x="917718" y="3690825"/>
            <a:ext cx="855072" cy="20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700" dirty="0">
                <a:solidFill>
                  <a:schemeClr val="tx1"/>
                </a:solidFill>
                <a:latin typeface="+mj-lt"/>
                <a:ea typeface="Roboto"/>
                <a:cs typeface="Calibri" panose="020F0502020204030204" pitchFamily="34" charset="0"/>
              </a:rPr>
              <a:t>High Interest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18D245-5601-8B2D-85B1-A2C418C08BFD}"/>
              </a:ext>
            </a:extLst>
          </p:cNvPr>
          <p:cNvSpPr txBox="1"/>
          <p:nvPr/>
        </p:nvSpPr>
        <p:spPr>
          <a:xfrm>
            <a:off x="955000" y="5867490"/>
            <a:ext cx="817790" cy="200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700" dirty="0">
                <a:solidFill>
                  <a:schemeClr val="tx1"/>
                </a:solidFill>
                <a:latin typeface="+mj-lt"/>
                <a:ea typeface="Roboto"/>
                <a:cs typeface="Calibri" panose="020F0502020204030204" pitchFamily="34" charset="0"/>
              </a:rPr>
              <a:t>Low Interest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3C36B1-B406-089F-40C8-E18CDB51391F}"/>
              </a:ext>
            </a:extLst>
          </p:cNvPr>
          <p:cNvSpPr txBox="1"/>
          <p:nvPr/>
        </p:nvSpPr>
        <p:spPr>
          <a:xfrm>
            <a:off x="2155205" y="3357202"/>
            <a:ext cx="18426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800" dirty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Generic Manual Lead Scoring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FE4B2B-54E9-F753-42D5-A751ACD75814}"/>
              </a:ext>
            </a:extLst>
          </p:cNvPr>
          <p:cNvSpPr txBox="1"/>
          <p:nvPr/>
        </p:nvSpPr>
        <p:spPr>
          <a:xfrm>
            <a:off x="3072814" y="3687595"/>
            <a:ext cx="8135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600" b="1" dirty="0">
                <a:solidFill>
                  <a:schemeClr val="tx1"/>
                </a:solidFill>
                <a:ea typeface="Roboto"/>
                <a:cs typeface="Calibri" panose="020F0502020204030204" pitchFamily="34" charset="0"/>
              </a:rPr>
              <a:t>Webcasts &amp; Seminars</a:t>
            </a:r>
            <a:endParaRPr lang="en-US" sz="600" dirty="0">
              <a:solidFill>
                <a:schemeClr val="tx1"/>
              </a:solidFill>
              <a:ea typeface="Roboto"/>
              <a:cs typeface="Calibri" panose="020F0502020204030204" pitchFamily="34" charset="0"/>
            </a:endParaRPr>
          </a:p>
          <a:p>
            <a:pPr algn="l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600" dirty="0">
                <a:solidFill>
                  <a:schemeClr val="tx1"/>
                </a:solidFill>
                <a:latin typeface="+mj-lt"/>
                <a:ea typeface="Roboto"/>
                <a:cs typeface="Calibri" panose="020F0502020204030204" pitchFamily="34" charset="0"/>
              </a:rPr>
              <a:t>Attend or Register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A03764-5ACD-4105-F262-5AD17CAA0DF6}"/>
              </a:ext>
            </a:extLst>
          </p:cNvPr>
          <p:cNvSpPr txBox="1"/>
          <p:nvPr/>
        </p:nvSpPr>
        <p:spPr>
          <a:xfrm>
            <a:off x="3993151" y="3687595"/>
            <a:ext cx="8135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600" b="1" dirty="0">
                <a:solidFill>
                  <a:schemeClr val="tx1"/>
                </a:solidFill>
                <a:latin typeface="+mj-lt"/>
                <a:ea typeface="Roboto"/>
                <a:cs typeface="Calibri" panose="020F0502020204030204" pitchFamily="34" charset="0"/>
              </a:rPr>
              <a:t>Sales Contact</a:t>
            </a:r>
          </a:p>
          <a:p>
            <a:pPr algn="l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600" dirty="0">
                <a:solidFill>
                  <a:schemeClr val="tx1"/>
                </a:solidFill>
                <a:latin typeface="+mj-lt"/>
                <a:ea typeface="Roboto"/>
                <a:cs typeface="Calibri" panose="020F0502020204030204" pitchFamily="34" charset="0"/>
              </a:rPr>
              <a:t>Request a Call/Meeting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B5DA59-C0EE-FA95-7AB0-4FD74345B0AD}"/>
              </a:ext>
            </a:extLst>
          </p:cNvPr>
          <p:cNvSpPr txBox="1"/>
          <p:nvPr/>
        </p:nvSpPr>
        <p:spPr>
          <a:xfrm>
            <a:off x="3072814" y="4197822"/>
            <a:ext cx="813599" cy="27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600" b="1" dirty="0">
                <a:solidFill>
                  <a:schemeClr val="tx1"/>
                </a:solidFill>
                <a:latin typeface="+mj-lt"/>
                <a:ea typeface="Roboto"/>
                <a:cs typeface="Calibri" panose="020F0502020204030204" pitchFamily="34" charset="0"/>
              </a:rPr>
              <a:t>Website</a:t>
            </a:r>
            <a:endParaRPr lang="en-US" sz="600" dirty="0">
              <a:solidFill>
                <a:schemeClr val="tx1"/>
              </a:solidFill>
              <a:latin typeface="+mj-lt"/>
              <a:ea typeface="Roboto"/>
              <a:cs typeface="Calibri" panose="020F0502020204030204" pitchFamily="34" charset="0"/>
            </a:endParaRPr>
          </a:p>
          <a:p>
            <a:pPr algn="l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600" dirty="0">
                <a:solidFill>
                  <a:schemeClr val="tx1"/>
                </a:solidFill>
                <a:latin typeface="+mj-lt"/>
                <a:ea typeface="Roboto"/>
                <a:cs typeface="Calibri" panose="020F0502020204030204" pitchFamily="34" charset="0"/>
              </a:rPr>
              <a:t>Download Asset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1C9182-DD24-3B41-4A40-21C527846542}"/>
              </a:ext>
            </a:extLst>
          </p:cNvPr>
          <p:cNvSpPr txBox="1"/>
          <p:nvPr/>
        </p:nvSpPr>
        <p:spPr>
          <a:xfrm>
            <a:off x="4913487" y="3687595"/>
            <a:ext cx="8135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600" b="1" dirty="0">
                <a:solidFill>
                  <a:schemeClr val="tx1"/>
                </a:solidFill>
                <a:latin typeface="+mj-lt"/>
                <a:ea typeface="Roboto"/>
                <a:cs typeface="Calibri" panose="020F0502020204030204" pitchFamily="34" charset="0"/>
              </a:rPr>
              <a:t>Tradeshow</a:t>
            </a:r>
          </a:p>
          <a:p>
            <a:pPr algn="l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600" dirty="0">
                <a:solidFill>
                  <a:schemeClr val="tx1"/>
                </a:solidFill>
                <a:latin typeface="+mj-lt"/>
                <a:ea typeface="Roboto"/>
                <a:cs typeface="Calibri" panose="020F0502020204030204" pitchFamily="34" charset="0"/>
              </a:rPr>
              <a:t>Attend a tradeshow or visit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88AED6-EF9E-3DF0-3B67-82DF5FC80564}"/>
              </a:ext>
            </a:extLst>
          </p:cNvPr>
          <p:cNvSpPr/>
          <p:nvPr/>
        </p:nvSpPr>
        <p:spPr>
          <a:xfrm>
            <a:off x="609600" y="1248798"/>
            <a:ext cx="5271940" cy="95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DFBFDA-140A-A0F8-8990-59019AB4817A}"/>
              </a:ext>
            </a:extLst>
          </p:cNvPr>
          <p:cNvSpPr/>
          <p:nvPr/>
        </p:nvSpPr>
        <p:spPr>
          <a:xfrm>
            <a:off x="6326584" y="1257301"/>
            <a:ext cx="5271940" cy="947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7596D41-D1E9-BAC7-F7EF-A3616B628B68}"/>
              </a:ext>
            </a:extLst>
          </p:cNvPr>
          <p:cNvSpPr/>
          <p:nvPr/>
        </p:nvSpPr>
        <p:spPr>
          <a:xfrm>
            <a:off x="1643907" y="1460952"/>
            <a:ext cx="4140000" cy="52322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Manual scoring impedes best-in-class lead management:</a:t>
            </a:r>
            <a:endParaRPr lang="en-US" sz="1400" kern="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EFD1F1D-CFA1-CB06-C31C-C175C3EB557A}"/>
              </a:ext>
            </a:extLst>
          </p:cNvPr>
          <p:cNvSpPr/>
          <p:nvPr/>
        </p:nvSpPr>
        <p:spPr>
          <a:xfrm>
            <a:off x="7363987" y="1353230"/>
            <a:ext cx="4140000" cy="73866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1400" b="1" kern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Best-in-class lead scoring models consider how well prospects align to the solution and their interest based on multiple engagements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0A2A2B-C184-5108-0909-D024BE3DC3EE}"/>
              </a:ext>
            </a:extLst>
          </p:cNvPr>
          <p:cNvSpPr txBox="1"/>
          <p:nvPr/>
        </p:nvSpPr>
        <p:spPr>
          <a:xfrm>
            <a:off x="6442554" y="2290517"/>
            <a:ext cx="50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 defTabSz="228600">
              <a:buFont typeface="Arial" panose="020B0604020202020204" pitchFamily="34" charset="0"/>
              <a:buChar char="•"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1200" dirty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Right fit and wrong fit are derived from the type of conversion action as well as the persona involved</a:t>
            </a:r>
          </a:p>
          <a:p>
            <a:pPr marL="171450" indent="-171450" algn="l" defTabSz="228600">
              <a:buFont typeface="Arial" panose="020B0604020202020204" pitchFamily="34" charset="0"/>
              <a:buChar char="•"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1200" dirty="0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rPr>
              <a:t>The type of interaction impacts score both up and down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245327E-9A2B-F06B-E813-4200FB63A997}"/>
              </a:ext>
            </a:extLst>
          </p:cNvPr>
          <p:cNvSpPr/>
          <p:nvPr/>
        </p:nvSpPr>
        <p:spPr>
          <a:xfrm>
            <a:off x="609598" y="1248798"/>
            <a:ext cx="950400" cy="950400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108000" rtlCol="0" anchor="t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4AF567C-21A4-2F78-49E4-EA3DF34A79AD}"/>
              </a:ext>
            </a:extLst>
          </p:cNvPr>
          <p:cNvSpPr/>
          <p:nvPr/>
        </p:nvSpPr>
        <p:spPr>
          <a:xfrm>
            <a:off x="6319818" y="1254429"/>
            <a:ext cx="950400" cy="950400"/>
          </a:xfrm>
          <a:prstGeom prst="rect">
            <a:avLst/>
          </a:prstGeom>
          <a:solidFill>
            <a:srgbClr val="359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108000" rtlCol="0" anchor="t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868C150-911F-2650-D250-2267283D6B0E}"/>
              </a:ext>
            </a:extLst>
          </p:cNvPr>
          <p:cNvSpPr txBox="1"/>
          <p:nvPr/>
        </p:nvSpPr>
        <p:spPr>
          <a:xfrm>
            <a:off x="3993151" y="4535674"/>
            <a:ext cx="813599" cy="27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600" b="1" dirty="0">
                <a:solidFill>
                  <a:schemeClr val="tx1"/>
                </a:solidFill>
                <a:latin typeface="+mj-lt"/>
                <a:ea typeface="Roboto"/>
                <a:cs typeface="Calibri" panose="020F0502020204030204" pitchFamily="34" charset="0"/>
              </a:rPr>
              <a:t>Email</a:t>
            </a:r>
            <a:endParaRPr lang="en-US" sz="600" dirty="0">
              <a:solidFill>
                <a:schemeClr val="tx1"/>
              </a:solidFill>
              <a:latin typeface="+mj-lt"/>
              <a:ea typeface="Roboto"/>
              <a:cs typeface="Calibri" panose="020F0502020204030204" pitchFamily="34" charset="0"/>
            </a:endParaRPr>
          </a:p>
          <a:p>
            <a:pPr algn="l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</a:pPr>
            <a:r>
              <a:rPr lang="en-US" sz="600" dirty="0">
                <a:solidFill>
                  <a:schemeClr val="tx1"/>
                </a:solidFill>
                <a:latin typeface="+mj-lt"/>
                <a:ea typeface="Roboto"/>
                <a:cs typeface="Calibri" panose="020F0502020204030204" pitchFamily="34" charset="0"/>
              </a:rPr>
              <a:t>Open or Click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FD9AC1D-3D00-74DC-616E-7699C84C520E}"/>
              </a:ext>
            </a:extLst>
          </p:cNvPr>
          <p:cNvGrpSpPr/>
          <p:nvPr/>
        </p:nvGrpSpPr>
        <p:grpSpPr>
          <a:xfrm>
            <a:off x="6673759" y="3445734"/>
            <a:ext cx="4577591" cy="2627090"/>
            <a:chOff x="6891478" y="3445734"/>
            <a:chExt cx="4577591" cy="262709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892B1F9-5432-3980-EC89-63E9C8165736}"/>
                </a:ext>
              </a:extLst>
            </p:cNvPr>
            <p:cNvSpPr txBox="1"/>
            <p:nvPr/>
          </p:nvSpPr>
          <p:spPr>
            <a:xfrm>
              <a:off x="8520501" y="3445734"/>
              <a:ext cx="612000" cy="10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228600">
                <a:tabLst>
                  <a:tab pos="182880" algn="l"/>
                  <a:tab pos="365760" algn="l"/>
                  <a:tab pos="548640" algn="l"/>
                  <a:tab pos="731520" algn="l"/>
                  <a:tab pos="914400" algn="l"/>
                  <a:tab pos="1097280" algn="l"/>
                  <a:tab pos="1280160" algn="l"/>
                  <a:tab pos="1463040" algn="l"/>
                  <a:tab pos="1645920" algn="l"/>
                  <a:tab pos="1828800" algn="l"/>
                </a:tabLst>
              </a:pPr>
              <a:r>
                <a:rPr lang="en-US" sz="700" b="1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rPr>
                <a:t>High Interest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569458B-AD6D-B3E0-E841-F0D62AD686F2}"/>
                </a:ext>
              </a:extLst>
            </p:cNvPr>
            <p:cNvSpPr txBox="1"/>
            <p:nvPr/>
          </p:nvSpPr>
          <p:spPr>
            <a:xfrm>
              <a:off x="10852248" y="3446201"/>
              <a:ext cx="612000" cy="10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228600">
                <a:tabLst>
                  <a:tab pos="182880" algn="l"/>
                  <a:tab pos="365760" algn="l"/>
                  <a:tab pos="548640" algn="l"/>
                  <a:tab pos="731520" algn="l"/>
                  <a:tab pos="914400" algn="l"/>
                  <a:tab pos="1097280" algn="l"/>
                  <a:tab pos="1280160" algn="l"/>
                  <a:tab pos="1463040" algn="l"/>
                  <a:tab pos="1645920" algn="l"/>
                  <a:tab pos="1828800" algn="l"/>
                </a:tabLst>
              </a:pPr>
              <a:r>
                <a:rPr lang="en-US" sz="700" b="1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rPr>
                <a:t>Low Interest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C613269-6F96-F453-2910-2F86F9DDE2BC}"/>
                </a:ext>
              </a:extLst>
            </p:cNvPr>
            <p:cNvSpPr txBox="1"/>
            <p:nvPr/>
          </p:nvSpPr>
          <p:spPr>
            <a:xfrm>
              <a:off x="6891478" y="3918808"/>
              <a:ext cx="7200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 defTabSz="228600">
                <a:tabLst>
                  <a:tab pos="182880" algn="l"/>
                  <a:tab pos="365760" algn="l"/>
                  <a:tab pos="548640" algn="l"/>
                  <a:tab pos="731520" algn="l"/>
                  <a:tab pos="914400" algn="l"/>
                  <a:tab pos="1097280" algn="l"/>
                  <a:tab pos="1280160" algn="l"/>
                  <a:tab pos="1463040" algn="l"/>
                  <a:tab pos="1645920" algn="l"/>
                  <a:tab pos="1828800" algn="l"/>
                </a:tabLst>
              </a:pPr>
              <a:r>
                <a:rPr lang="en-US" sz="700" b="1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rPr>
                <a:t>Right Fit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6F34FB2-2972-C072-7168-9D3787F660C8}"/>
                </a:ext>
              </a:extLst>
            </p:cNvPr>
            <p:cNvSpPr txBox="1"/>
            <p:nvPr/>
          </p:nvSpPr>
          <p:spPr>
            <a:xfrm>
              <a:off x="6891478" y="5905069"/>
              <a:ext cx="720000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228600">
                <a:tabLst>
                  <a:tab pos="182880" algn="l"/>
                  <a:tab pos="365760" algn="l"/>
                  <a:tab pos="548640" algn="l"/>
                  <a:tab pos="731520" algn="l"/>
                  <a:tab pos="914400" algn="l"/>
                  <a:tab pos="1097280" algn="l"/>
                  <a:tab pos="1280160" algn="l"/>
                  <a:tab pos="1463040" algn="l"/>
                  <a:tab pos="1645920" algn="l"/>
                  <a:tab pos="1828800" algn="l"/>
                </a:tabLst>
              </a:pPr>
              <a:r>
                <a:rPr lang="en-US" sz="700" b="1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rPr>
                <a:t>Wrong Fit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6597BE8-B4FB-50B6-874A-5770023145B6}"/>
                </a:ext>
              </a:extLst>
            </p:cNvPr>
            <p:cNvGrpSpPr/>
            <p:nvPr/>
          </p:nvGrpSpPr>
          <p:grpSpPr>
            <a:xfrm>
              <a:off x="7761776" y="3795330"/>
              <a:ext cx="3707293" cy="2277494"/>
              <a:chOff x="7333813" y="3517969"/>
              <a:chExt cx="4078022" cy="2505243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3969768-6B5F-A335-BBF7-DA8BF6551D98}"/>
                  </a:ext>
                </a:extLst>
              </p:cNvPr>
              <p:cNvSpPr/>
              <p:nvPr/>
            </p:nvSpPr>
            <p:spPr bwMode="auto">
              <a:xfrm>
                <a:off x="7333813" y="4039075"/>
                <a:ext cx="739635" cy="42247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st="50800" dir="5400000" algn="tl" rotWithShape="0">
                  <a:schemeClr val="tx2">
                    <a:alpha val="4000"/>
                  </a:schemeClr>
                </a:outerShdw>
              </a:effectLst>
            </p:spPr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  <a:tab pos="2011680" algn="l"/>
                    <a:tab pos="2194560" algn="l"/>
                    <a:tab pos="2377440" algn="l"/>
                    <a:tab pos="2560320" algn="l"/>
                    <a:tab pos="2743200" algn="l"/>
                  </a:tabLst>
                </a:pPr>
                <a:r>
                  <a:rPr lang="en-US" sz="700" b="1" dirty="0">
                    <a:solidFill>
                      <a:schemeClr val="bg1"/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7E1F885-A3D8-48D4-E709-80CACDAF3FF8}"/>
                  </a:ext>
                </a:extLst>
              </p:cNvPr>
              <p:cNvSpPr/>
              <p:nvPr/>
            </p:nvSpPr>
            <p:spPr bwMode="auto">
              <a:xfrm>
                <a:off x="7333813" y="4560683"/>
                <a:ext cx="739635" cy="42247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st="50800" dir="5400000" algn="tl" rotWithShape="0">
                  <a:schemeClr val="tx2">
                    <a:alpha val="4000"/>
                  </a:schemeClr>
                </a:outerShdw>
              </a:effectLst>
            </p:spPr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  <a:tab pos="2011680" algn="l"/>
                    <a:tab pos="2194560" algn="l"/>
                    <a:tab pos="2377440" algn="l"/>
                    <a:tab pos="2560320" algn="l"/>
                    <a:tab pos="2743200" algn="l"/>
                  </a:tabLst>
                </a:pPr>
                <a:r>
                  <a:rPr lang="en-US" sz="700" b="1" dirty="0">
                    <a:solidFill>
                      <a:schemeClr val="bg1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55D4DBB-3E23-B0CC-1EC8-52BBB10F233D}"/>
                  </a:ext>
                </a:extLst>
              </p:cNvPr>
              <p:cNvSpPr/>
              <p:nvPr/>
            </p:nvSpPr>
            <p:spPr bwMode="auto">
              <a:xfrm>
                <a:off x="7333813" y="5082291"/>
                <a:ext cx="739635" cy="42247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st="50800" dir="5400000" algn="tl" rotWithShape="0">
                  <a:schemeClr val="tx2">
                    <a:alpha val="4000"/>
                  </a:schemeClr>
                </a:outerShdw>
              </a:effectLst>
            </p:spPr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  <a:tab pos="2011680" algn="l"/>
                    <a:tab pos="2194560" algn="l"/>
                    <a:tab pos="2377440" algn="l"/>
                    <a:tab pos="2560320" algn="l"/>
                    <a:tab pos="2743200" algn="l"/>
                  </a:tabLst>
                </a:pPr>
                <a:r>
                  <a:rPr lang="en-US" sz="700" b="1" dirty="0">
                    <a:solidFill>
                      <a:schemeClr val="bg1"/>
                    </a:solidFill>
                    <a:latin typeface="+mj-lt"/>
                  </a:rPr>
                  <a:t>C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1F48169-1483-D4C1-C797-9714315C38EB}"/>
                  </a:ext>
                </a:extLst>
              </p:cNvPr>
              <p:cNvSpPr/>
              <p:nvPr/>
            </p:nvSpPr>
            <p:spPr bwMode="auto">
              <a:xfrm>
                <a:off x="7333813" y="5600733"/>
                <a:ext cx="739635" cy="42247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st="50800" dir="5400000" algn="tl" rotWithShape="0">
                  <a:schemeClr val="tx2">
                    <a:alpha val="4000"/>
                  </a:schemeClr>
                </a:outerShdw>
              </a:effectLst>
            </p:spPr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  <a:tab pos="2011680" algn="l"/>
                    <a:tab pos="2194560" algn="l"/>
                    <a:tab pos="2377440" algn="l"/>
                    <a:tab pos="2560320" algn="l"/>
                    <a:tab pos="2743200" algn="l"/>
                  </a:tabLst>
                </a:pPr>
                <a:r>
                  <a:rPr lang="en-US" sz="700" b="1" dirty="0">
                    <a:solidFill>
                      <a:schemeClr val="bg1"/>
                    </a:solidFill>
                    <a:latin typeface="+mj-lt"/>
                  </a:rPr>
                  <a:t>D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4B8A183-8CFC-2854-3D4E-0F070E039ABF}"/>
                  </a:ext>
                </a:extLst>
              </p:cNvPr>
              <p:cNvSpPr txBox="1"/>
              <p:nvPr/>
            </p:nvSpPr>
            <p:spPr>
              <a:xfrm>
                <a:off x="8168410" y="5600733"/>
                <a:ext cx="739636" cy="42247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General Nurture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1036D41-B83B-3785-0931-0339F13AC50B}"/>
                  </a:ext>
                </a:extLst>
              </p:cNvPr>
              <p:cNvSpPr txBox="1"/>
              <p:nvPr/>
            </p:nvSpPr>
            <p:spPr>
              <a:xfrm>
                <a:off x="8168410" y="4039075"/>
                <a:ext cx="739636" cy="42247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Refer to Sales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61190E4-B638-F59B-FE3E-F36E05CF7952}"/>
                  </a:ext>
                </a:extLst>
              </p:cNvPr>
              <p:cNvSpPr txBox="1"/>
              <p:nvPr/>
            </p:nvSpPr>
            <p:spPr>
              <a:xfrm>
                <a:off x="9003007" y="4039075"/>
                <a:ext cx="739636" cy="42247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Refer to Sales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5C33D0C-F951-ED49-9747-D055294C572C}"/>
                  </a:ext>
                </a:extLst>
              </p:cNvPr>
              <p:cNvSpPr txBox="1"/>
              <p:nvPr/>
            </p:nvSpPr>
            <p:spPr>
              <a:xfrm>
                <a:off x="8168410" y="4560683"/>
                <a:ext cx="739636" cy="42247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Refer to Sales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5E28A3A-FF1B-3F5F-0978-A8B46D0E500B}"/>
                  </a:ext>
                </a:extLst>
              </p:cNvPr>
              <p:cNvSpPr/>
              <p:nvPr/>
            </p:nvSpPr>
            <p:spPr bwMode="auto">
              <a:xfrm>
                <a:off x="8168410" y="3518437"/>
                <a:ext cx="739635" cy="42247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st="50800" dir="5400000" algn="tl" rotWithShape="0">
                  <a:schemeClr val="tx2">
                    <a:alpha val="4000"/>
                  </a:schemeClr>
                </a:outerShdw>
              </a:effectLst>
            </p:spPr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  <a:tab pos="2011680" algn="l"/>
                    <a:tab pos="2194560" algn="l"/>
                    <a:tab pos="2377440" algn="l"/>
                    <a:tab pos="2560320" algn="l"/>
                    <a:tab pos="2743200" algn="l"/>
                  </a:tabLst>
                </a:pPr>
                <a:r>
                  <a:rPr lang="en-US" sz="700" b="1" dirty="0">
                    <a:solidFill>
                      <a:schemeClr val="bg1"/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2D8CF4F-84C4-D78B-B416-70B1B1DE3F62}"/>
                  </a:ext>
                </a:extLst>
              </p:cNvPr>
              <p:cNvSpPr/>
              <p:nvPr/>
            </p:nvSpPr>
            <p:spPr bwMode="auto">
              <a:xfrm>
                <a:off x="9003007" y="3517969"/>
                <a:ext cx="739635" cy="42247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st="50800" dir="5400000" algn="tl" rotWithShape="0">
                  <a:schemeClr val="tx2">
                    <a:alpha val="4000"/>
                  </a:schemeClr>
                </a:outerShdw>
              </a:effectLst>
            </p:spPr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  <a:tab pos="2011680" algn="l"/>
                    <a:tab pos="2194560" algn="l"/>
                    <a:tab pos="2377440" algn="l"/>
                    <a:tab pos="2560320" algn="l"/>
                    <a:tab pos="2743200" algn="l"/>
                  </a:tabLst>
                </a:pPr>
                <a:r>
                  <a:rPr lang="en-US" sz="700" b="1" dirty="0">
                    <a:solidFill>
                      <a:schemeClr val="bg1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DD4FB7C-F5BA-773C-C47B-D9AD7703A89D}"/>
                  </a:ext>
                </a:extLst>
              </p:cNvPr>
              <p:cNvSpPr/>
              <p:nvPr/>
            </p:nvSpPr>
            <p:spPr bwMode="auto">
              <a:xfrm>
                <a:off x="9837604" y="3518437"/>
                <a:ext cx="739635" cy="42247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st="50800" dir="5400000" algn="tl" rotWithShape="0">
                  <a:schemeClr val="tx2">
                    <a:alpha val="4000"/>
                  </a:schemeClr>
                </a:outerShdw>
              </a:effectLst>
            </p:spPr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  <a:tab pos="2011680" algn="l"/>
                    <a:tab pos="2194560" algn="l"/>
                    <a:tab pos="2377440" algn="l"/>
                    <a:tab pos="2560320" algn="l"/>
                    <a:tab pos="2743200" algn="l"/>
                  </a:tabLst>
                </a:pPr>
                <a:r>
                  <a:rPr lang="en-US" sz="700" b="1" dirty="0">
                    <a:solidFill>
                      <a:schemeClr val="bg1"/>
                    </a:solidFill>
                    <a:latin typeface="+mj-lt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41DB37D-2200-D547-6572-683AC2716D77}"/>
                  </a:ext>
                </a:extLst>
              </p:cNvPr>
              <p:cNvSpPr/>
              <p:nvPr/>
            </p:nvSpPr>
            <p:spPr bwMode="auto">
              <a:xfrm>
                <a:off x="10672200" y="3522048"/>
                <a:ext cx="739635" cy="42247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st="50800" dir="5400000" algn="tl" rotWithShape="0">
                  <a:schemeClr val="tx2">
                    <a:alpha val="4000"/>
                  </a:schemeClr>
                </a:outerShdw>
              </a:effectLst>
            </p:spPr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  <a:tab pos="2011680" algn="l"/>
                    <a:tab pos="2194560" algn="l"/>
                    <a:tab pos="2377440" algn="l"/>
                    <a:tab pos="2560320" algn="l"/>
                    <a:tab pos="2743200" algn="l"/>
                  </a:tabLst>
                </a:pPr>
                <a:r>
                  <a:rPr lang="en-US" sz="700" b="1" dirty="0">
                    <a:solidFill>
                      <a:schemeClr val="bg1"/>
                    </a:solidFill>
                    <a:latin typeface="+mj-lt"/>
                  </a:rPr>
                  <a:t>D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AC23ADB-D143-7D65-BE5B-DA6224D77597}"/>
                  </a:ext>
                </a:extLst>
              </p:cNvPr>
              <p:cNvSpPr txBox="1"/>
              <p:nvPr/>
            </p:nvSpPr>
            <p:spPr>
              <a:xfrm>
                <a:off x="9003007" y="5600733"/>
                <a:ext cx="739636" cy="42247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General Nurture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3E7816D-09CA-D941-D51E-DFC66A9551E6}"/>
                  </a:ext>
                </a:extLst>
              </p:cNvPr>
              <p:cNvSpPr txBox="1"/>
              <p:nvPr/>
            </p:nvSpPr>
            <p:spPr>
              <a:xfrm>
                <a:off x="9837604" y="5082291"/>
                <a:ext cx="739636" cy="42247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General Nurture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AD7DE0B-D6B4-9B45-F7B1-3FE6A8C72110}"/>
                  </a:ext>
                </a:extLst>
              </p:cNvPr>
              <p:cNvSpPr txBox="1"/>
              <p:nvPr/>
            </p:nvSpPr>
            <p:spPr>
              <a:xfrm>
                <a:off x="10672199" y="4039075"/>
                <a:ext cx="739636" cy="42247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General Nurture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84A591E-70F6-027F-D6C1-7FA4C650C1CF}"/>
                  </a:ext>
                </a:extLst>
              </p:cNvPr>
              <p:cNvSpPr txBox="1"/>
              <p:nvPr/>
            </p:nvSpPr>
            <p:spPr>
              <a:xfrm>
                <a:off x="10672199" y="4560683"/>
                <a:ext cx="739636" cy="42247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General Nurture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20FA9F8-6C59-8142-80B3-E77FE2E89D77}"/>
                  </a:ext>
                </a:extLst>
              </p:cNvPr>
              <p:cNvSpPr txBox="1"/>
              <p:nvPr/>
            </p:nvSpPr>
            <p:spPr>
              <a:xfrm>
                <a:off x="9837604" y="4039075"/>
                <a:ext cx="739636" cy="42247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Targeted Nurture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02B6145-CFD6-B3AF-7606-02CCE0051077}"/>
                  </a:ext>
                </a:extLst>
              </p:cNvPr>
              <p:cNvSpPr txBox="1"/>
              <p:nvPr/>
            </p:nvSpPr>
            <p:spPr>
              <a:xfrm>
                <a:off x="9837604" y="4560683"/>
                <a:ext cx="739636" cy="42247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Targeted Nurture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D41D64B-88C9-8626-AA47-9ED0274B495E}"/>
                  </a:ext>
                </a:extLst>
              </p:cNvPr>
              <p:cNvSpPr txBox="1"/>
              <p:nvPr/>
            </p:nvSpPr>
            <p:spPr>
              <a:xfrm>
                <a:off x="9003007" y="4560683"/>
                <a:ext cx="739636" cy="42247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Targeted Nurture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936C0C2-F3B5-7D7B-107C-3B6842850B2F}"/>
                  </a:ext>
                </a:extLst>
              </p:cNvPr>
              <p:cNvSpPr txBox="1"/>
              <p:nvPr/>
            </p:nvSpPr>
            <p:spPr>
              <a:xfrm>
                <a:off x="9003007" y="5082291"/>
                <a:ext cx="739636" cy="42247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Targeted Nurture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89FF54C-FB2A-ECC4-DA71-6776A6453793}"/>
                  </a:ext>
                </a:extLst>
              </p:cNvPr>
              <p:cNvSpPr txBox="1"/>
              <p:nvPr/>
            </p:nvSpPr>
            <p:spPr>
              <a:xfrm>
                <a:off x="8168410" y="5082291"/>
                <a:ext cx="739636" cy="42247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Targeted Nurture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AA99DE3-6A66-FEB5-45B7-77C69C866E71}"/>
                  </a:ext>
                </a:extLst>
              </p:cNvPr>
              <p:cNvSpPr txBox="1"/>
              <p:nvPr/>
            </p:nvSpPr>
            <p:spPr>
              <a:xfrm>
                <a:off x="9837604" y="5600733"/>
                <a:ext cx="739636" cy="4224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Disregard/Monitor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9B16596-7A47-7C3C-9601-10F1F0D75E53}"/>
                  </a:ext>
                </a:extLst>
              </p:cNvPr>
              <p:cNvSpPr txBox="1"/>
              <p:nvPr/>
            </p:nvSpPr>
            <p:spPr>
              <a:xfrm>
                <a:off x="10672199" y="5082291"/>
                <a:ext cx="739636" cy="4224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Disregard/Monitor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B33733C-9069-D2FC-ED6C-A9756CE8B666}"/>
                  </a:ext>
                </a:extLst>
              </p:cNvPr>
              <p:cNvSpPr txBox="1"/>
              <p:nvPr/>
            </p:nvSpPr>
            <p:spPr>
              <a:xfrm>
                <a:off x="10672199" y="5600733"/>
                <a:ext cx="739636" cy="4224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l" defTabSz="228600">
                  <a:tabLst>
                    <a:tab pos="182880" algn="l"/>
                    <a:tab pos="365760" algn="l"/>
                    <a:tab pos="548640" algn="l"/>
                    <a:tab pos="731520" algn="l"/>
                    <a:tab pos="914400" algn="l"/>
                    <a:tab pos="1097280" algn="l"/>
                    <a:tab pos="1280160" algn="l"/>
                    <a:tab pos="1463040" algn="l"/>
                    <a:tab pos="1645920" algn="l"/>
                    <a:tab pos="1828800" algn="l"/>
                  </a:tabLst>
                </a:pPr>
                <a:r>
                  <a:rPr lang="en-US" sz="700" b="1" dirty="0">
                    <a:solidFill>
                      <a:schemeClr val="tx1"/>
                    </a:solidFill>
                    <a:latin typeface="+mj-lt"/>
                    <a:ea typeface="Roboto"/>
                    <a:cs typeface="Calibri" panose="020F0502020204030204" pitchFamily="34" charset="0"/>
                  </a:rPr>
                  <a:t>Disregard/Monitor</a:t>
                </a:r>
                <a:endParaRPr lang="en-US" sz="700" dirty="0">
                  <a:solidFill>
                    <a:schemeClr val="tx1"/>
                  </a:solidFill>
                  <a:latin typeface="+mj-lt"/>
                  <a:ea typeface="Roboto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71A60B1-C347-9779-BE5B-87FE2596EDD9}"/>
                </a:ext>
              </a:extLst>
            </p:cNvPr>
            <p:cNvCxnSpPr>
              <a:cxnSpLocks/>
            </p:cNvCxnSpPr>
            <p:nvPr/>
          </p:nvCxnSpPr>
          <p:spPr>
            <a:xfrm>
              <a:off x="8520501" y="3671582"/>
              <a:ext cx="2948568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BF0AD76-C3A0-06D0-A9FB-AC2953455BCF}"/>
                </a:ext>
              </a:extLst>
            </p:cNvPr>
            <p:cNvCxnSpPr>
              <a:cxnSpLocks/>
            </p:cNvCxnSpPr>
            <p:nvPr/>
          </p:nvCxnSpPr>
          <p:spPr>
            <a:xfrm>
              <a:off x="7610243" y="3872261"/>
              <a:ext cx="0" cy="2195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phic 4" descr="Caret Down with solid fill">
            <a:extLst>
              <a:ext uri="{FF2B5EF4-FFF2-40B4-BE49-F238E27FC236}">
                <a16:creationId xmlns:a16="http://schemas.microsoft.com/office/drawing/2014/main" id="{5C8D115E-674B-FE1B-4BA3-441291657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379381" y="1319329"/>
            <a:ext cx="831273" cy="831273"/>
          </a:xfrm>
          <a:prstGeom prst="rect">
            <a:avLst/>
          </a:prstGeom>
        </p:spPr>
      </p:pic>
      <p:pic>
        <p:nvPicPr>
          <p:cNvPr id="7" name="Graphic 6" descr="Caret Down with solid fill">
            <a:extLst>
              <a:ext uri="{FF2B5EF4-FFF2-40B4-BE49-F238E27FC236}">
                <a16:creationId xmlns:a16="http://schemas.microsoft.com/office/drawing/2014/main" id="{23EF0F60-7D50-78D3-CAE9-146D21D19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69161" y="1319329"/>
            <a:ext cx="831273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6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991;p17">
            <a:extLst>
              <a:ext uri="{FF2B5EF4-FFF2-40B4-BE49-F238E27FC236}">
                <a16:creationId xmlns:a16="http://schemas.microsoft.com/office/drawing/2014/main" id="{81A3B5B1-3AFA-40C8-C2D6-4B3F0939DFFD}"/>
              </a:ext>
            </a:extLst>
          </p:cNvPr>
          <p:cNvSpPr/>
          <p:nvPr/>
        </p:nvSpPr>
        <p:spPr>
          <a:xfrm>
            <a:off x="620110" y="1282172"/>
            <a:ext cx="10951241" cy="48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4C48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BC7681-CCA1-7A95-BEA2-8ED7CE01452C}"/>
              </a:ext>
            </a:extLst>
          </p:cNvPr>
          <p:cNvSpPr/>
          <p:nvPr/>
        </p:nvSpPr>
        <p:spPr>
          <a:xfrm>
            <a:off x="7611351" y="1282172"/>
            <a:ext cx="3960000" cy="49118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76200" dist="50800" dir="5400000" algn="tl" rotWithShape="0">
              <a:schemeClr val="dk2">
                <a:alpha val="3921"/>
              </a:scheme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ts val="1200"/>
            </a:pPr>
            <a:endParaRPr lang="en-US" sz="1200" dirty="0">
              <a:solidFill>
                <a:srgbClr val="4C4845"/>
              </a:solidFill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4A0C9-BA23-8BB6-4813-A56FAD62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/>
              </a:rPr>
              <a:t>Combining persona with intent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43617D-8CA8-339B-519C-FEC8239E2451}"/>
              </a:ext>
            </a:extLst>
          </p:cNvPr>
          <p:cNvSpPr/>
          <p:nvPr/>
        </p:nvSpPr>
        <p:spPr>
          <a:xfrm>
            <a:off x="871497" y="5094220"/>
            <a:ext cx="3992614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i="0" dirty="0" err="1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91ECAE-A9D6-4408-E167-12196DB78662}"/>
              </a:ext>
            </a:extLst>
          </p:cNvPr>
          <p:cNvSpPr/>
          <p:nvPr/>
        </p:nvSpPr>
        <p:spPr>
          <a:xfrm>
            <a:off x="871497" y="4062802"/>
            <a:ext cx="3992614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i="0" dirty="0" err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A5772-B4C5-8AA1-DE68-00BD7C0FC343}"/>
              </a:ext>
            </a:extLst>
          </p:cNvPr>
          <p:cNvSpPr/>
          <p:nvPr/>
        </p:nvSpPr>
        <p:spPr>
          <a:xfrm>
            <a:off x="871497" y="3031386"/>
            <a:ext cx="3992614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i="0" dirty="0" err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3C4E36-6311-7C66-8680-0EB08DC60BCE}"/>
              </a:ext>
            </a:extLst>
          </p:cNvPr>
          <p:cNvSpPr/>
          <p:nvPr/>
        </p:nvSpPr>
        <p:spPr>
          <a:xfrm>
            <a:off x="871497" y="1999970"/>
            <a:ext cx="3992614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i="0" dirty="0" err="1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2D60CB-60EC-FDF4-31CF-136F62F556B1}"/>
              </a:ext>
            </a:extLst>
          </p:cNvPr>
          <p:cNvSpPr/>
          <p:nvPr/>
        </p:nvSpPr>
        <p:spPr>
          <a:xfrm>
            <a:off x="871497" y="1461089"/>
            <a:ext cx="3992614" cy="40746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Persona Grade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570465-FD72-2F4B-DB8F-C448868C94BE}"/>
              </a:ext>
            </a:extLst>
          </p:cNvPr>
          <p:cNvSpPr/>
          <p:nvPr/>
        </p:nvSpPr>
        <p:spPr bwMode="auto">
          <a:xfrm>
            <a:off x="871497" y="2206342"/>
            <a:ext cx="511200" cy="510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2F82FC-F7FA-5F2A-C8C6-073F80AA2A11}"/>
              </a:ext>
            </a:extLst>
          </p:cNvPr>
          <p:cNvSpPr/>
          <p:nvPr/>
        </p:nvSpPr>
        <p:spPr bwMode="auto">
          <a:xfrm>
            <a:off x="871497" y="3234689"/>
            <a:ext cx="511200" cy="510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5B1A3C-B63A-86B5-7F49-FEF0B84048AB}"/>
              </a:ext>
            </a:extLst>
          </p:cNvPr>
          <p:cNvSpPr/>
          <p:nvPr/>
        </p:nvSpPr>
        <p:spPr bwMode="auto">
          <a:xfrm>
            <a:off x="871497" y="4263036"/>
            <a:ext cx="511200" cy="510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B1B711-0764-DE22-3883-7CD6DD6B246E}"/>
              </a:ext>
            </a:extLst>
          </p:cNvPr>
          <p:cNvSpPr/>
          <p:nvPr/>
        </p:nvSpPr>
        <p:spPr bwMode="auto">
          <a:xfrm>
            <a:off x="871497" y="5289107"/>
            <a:ext cx="511200" cy="510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D7A72-8C7E-E140-FE6D-EC94C6DA24D3}"/>
              </a:ext>
            </a:extLst>
          </p:cNvPr>
          <p:cNvSpPr txBox="1"/>
          <p:nvPr/>
        </p:nvSpPr>
        <p:spPr>
          <a:xfrm>
            <a:off x="1544878" y="2276789"/>
            <a:ext cx="2520000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Portfolio Personas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Any Vertical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F0B39-6D51-7094-A1C8-DAB49D3A2E24}"/>
              </a:ext>
            </a:extLst>
          </p:cNvPr>
          <p:cNvSpPr txBox="1"/>
          <p:nvPr/>
        </p:nvSpPr>
        <p:spPr>
          <a:xfrm>
            <a:off x="1544878" y="3305136"/>
            <a:ext cx="252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Product Personas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Target Verticals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5782B2-8D18-5287-5A1C-CD721E57008F}"/>
              </a:ext>
            </a:extLst>
          </p:cNvPr>
          <p:cNvSpPr txBox="1"/>
          <p:nvPr/>
        </p:nvSpPr>
        <p:spPr>
          <a:xfrm>
            <a:off x="1544878" y="4333483"/>
            <a:ext cx="252000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Other Titles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Target Verticals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4A76E1-AA7C-115D-B173-8D3F5D2963F2}"/>
              </a:ext>
            </a:extLst>
          </p:cNvPr>
          <p:cNvSpPr txBox="1"/>
          <p:nvPr/>
        </p:nvSpPr>
        <p:spPr>
          <a:xfrm>
            <a:off x="1544878" y="5359554"/>
            <a:ext cx="2520000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Other Titles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Other Verticals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509E2A-B08D-5F90-DEF8-091938A233F1}"/>
              </a:ext>
            </a:extLst>
          </p:cNvPr>
          <p:cNvSpPr/>
          <p:nvPr/>
        </p:nvSpPr>
        <p:spPr>
          <a:xfrm>
            <a:off x="5089325" y="1461089"/>
            <a:ext cx="2296812" cy="40746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en-US" sz="1600" b="1" i="0" dirty="0">
                <a:solidFill>
                  <a:schemeClr val="bg1"/>
                </a:solidFill>
              </a:rPr>
              <a:t>Lead Score</a:t>
            </a:r>
          </a:p>
        </p:txBody>
      </p:sp>
      <p:graphicFrame>
        <p:nvGraphicFramePr>
          <p:cNvPr id="29" name="Table 33">
            <a:extLst>
              <a:ext uri="{FF2B5EF4-FFF2-40B4-BE49-F238E27FC236}">
                <a16:creationId xmlns:a16="http://schemas.microsoft.com/office/drawing/2014/main" id="{5CECD6BB-FA37-52D2-0B4F-6600C08EB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64424"/>
              </p:ext>
            </p:extLst>
          </p:nvPr>
        </p:nvGraphicFramePr>
        <p:xfrm>
          <a:off x="7770607" y="1461089"/>
          <a:ext cx="3641488" cy="45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263">
                  <a:extLst>
                    <a:ext uri="{9D8B030D-6E8A-4147-A177-3AD203B41FA5}">
                      <a16:colId xmlns:a16="http://schemas.microsoft.com/office/drawing/2014/main" val="323079511"/>
                    </a:ext>
                  </a:extLst>
                </a:gridCol>
                <a:gridCol w="713225">
                  <a:extLst>
                    <a:ext uri="{9D8B030D-6E8A-4147-A177-3AD203B41FA5}">
                      <a16:colId xmlns:a16="http://schemas.microsoft.com/office/drawing/2014/main" val="586174526"/>
                    </a:ext>
                  </a:extLst>
                </a:gridCol>
              </a:tblGrid>
              <a:tr h="414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Score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15805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Sales Contact Request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+100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734766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Attend Targeted Field Marketing Event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+100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850499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Attend Webinar/Visit Tradeshow Booth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+50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331707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Complete Activity (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</a:rPr>
                        <a:t>eg.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 ROI Calculator)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+50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585189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Submit Registration or Content 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+25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029211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Click in an Email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+10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55517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Open an Email/Visit a Web Page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+0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948332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Email Hard Bounce/Email Track Opt-Out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-25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071628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Complete Unsubscribe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-50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347542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Sales Reject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-100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063425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D5A30107-3ED1-CD79-6491-47E4278C8B8A}"/>
              </a:ext>
            </a:extLst>
          </p:cNvPr>
          <p:cNvSpPr/>
          <p:nvPr/>
        </p:nvSpPr>
        <p:spPr>
          <a:xfrm>
            <a:off x="5089323" y="5094220"/>
            <a:ext cx="2296813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i="0" dirty="0" err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960518-EA66-440B-59A7-942A8B4352B2}"/>
              </a:ext>
            </a:extLst>
          </p:cNvPr>
          <p:cNvSpPr/>
          <p:nvPr/>
        </p:nvSpPr>
        <p:spPr>
          <a:xfrm>
            <a:off x="5089323" y="4062802"/>
            <a:ext cx="2296813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i="0" dirty="0" err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C9CD1C-8E87-4912-424B-0EE199004B61}"/>
              </a:ext>
            </a:extLst>
          </p:cNvPr>
          <p:cNvSpPr/>
          <p:nvPr/>
        </p:nvSpPr>
        <p:spPr>
          <a:xfrm>
            <a:off x="5089323" y="3031386"/>
            <a:ext cx="2296813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i="0" dirty="0" err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0157B-6ECC-7B55-5EC4-51E00E5BB325}"/>
              </a:ext>
            </a:extLst>
          </p:cNvPr>
          <p:cNvSpPr/>
          <p:nvPr/>
        </p:nvSpPr>
        <p:spPr>
          <a:xfrm>
            <a:off x="5089323" y="1999970"/>
            <a:ext cx="2296813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i="0" dirty="0" err="1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284DDE-1A78-DCAD-D33A-98EA4B51BECD}"/>
              </a:ext>
            </a:extLst>
          </p:cNvPr>
          <p:cNvSpPr/>
          <p:nvPr/>
        </p:nvSpPr>
        <p:spPr bwMode="auto">
          <a:xfrm>
            <a:off x="5089323" y="2206342"/>
            <a:ext cx="511200" cy="510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3942DB-5983-0F88-6F70-9C985D8440AD}"/>
              </a:ext>
            </a:extLst>
          </p:cNvPr>
          <p:cNvSpPr/>
          <p:nvPr/>
        </p:nvSpPr>
        <p:spPr bwMode="auto">
          <a:xfrm>
            <a:off x="5089323" y="3234689"/>
            <a:ext cx="511200" cy="510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C475AF-6F8F-ED6C-0A7C-11C5B5FD4784}"/>
              </a:ext>
            </a:extLst>
          </p:cNvPr>
          <p:cNvSpPr/>
          <p:nvPr/>
        </p:nvSpPr>
        <p:spPr bwMode="auto">
          <a:xfrm>
            <a:off x="5089323" y="4263036"/>
            <a:ext cx="511200" cy="510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E1ACB4E-AD41-84E2-3A1C-ABEFE8154AF4}"/>
              </a:ext>
            </a:extLst>
          </p:cNvPr>
          <p:cNvSpPr/>
          <p:nvPr/>
        </p:nvSpPr>
        <p:spPr bwMode="auto">
          <a:xfrm>
            <a:off x="5089323" y="5289107"/>
            <a:ext cx="511200" cy="510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600"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</a:pPr>
            <a:r>
              <a:rPr lang="en-US" sz="1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594823-438D-5108-C1F5-EB814069AD99}"/>
              </a:ext>
            </a:extLst>
          </p:cNvPr>
          <p:cNvSpPr txBox="1"/>
          <p:nvPr/>
        </p:nvSpPr>
        <p:spPr>
          <a:xfrm>
            <a:off x="5759779" y="2311471"/>
            <a:ext cx="14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100+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49BB39-5558-F2A8-9A93-BEDB0AC264E3}"/>
              </a:ext>
            </a:extLst>
          </p:cNvPr>
          <p:cNvSpPr txBox="1"/>
          <p:nvPr/>
        </p:nvSpPr>
        <p:spPr>
          <a:xfrm>
            <a:off x="5759779" y="3342887"/>
            <a:ext cx="14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75-99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3B648A-F4EE-FEAA-8A19-B913097B4F4A}"/>
              </a:ext>
            </a:extLst>
          </p:cNvPr>
          <p:cNvSpPr txBox="1"/>
          <p:nvPr/>
        </p:nvSpPr>
        <p:spPr>
          <a:xfrm>
            <a:off x="5759779" y="4374303"/>
            <a:ext cx="14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50-74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460183-A245-8559-1992-AA085B420680}"/>
              </a:ext>
            </a:extLst>
          </p:cNvPr>
          <p:cNvSpPr txBox="1"/>
          <p:nvPr/>
        </p:nvSpPr>
        <p:spPr>
          <a:xfrm>
            <a:off x="5759779" y="5405721"/>
            <a:ext cx="14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Less than 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8321E8B-2C81-5802-645B-7BFF03E0DA42}"/>
              </a:ext>
            </a:extLst>
          </p:cNvPr>
          <p:cNvSpPr/>
          <p:nvPr/>
        </p:nvSpPr>
        <p:spPr>
          <a:xfrm>
            <a:off x="871497" y="1461089"/>
            <a:ext cx="410400" cy="4074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i="0" dirty="0" err="1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1DB9FB-9813-2FA7-66E3-FA613350EE50}"/>
              </a:ext>
            </a:extLst>
          </p:cNvPr>
          <p:cNvSpPr/>
          <p:nvPr/>
        </p:nvSpPr>
        <p:spPr>
          <a:xfrm>
            <a:off x="5089325" y="1461089"/>
            <a:ext cx="410400" cy="4074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i="0" dirty="0" err="1">
              <a:solidFill>
                <a:schemeClr val="tx1"/>
              </a:solidFill>
            </a:endParaRP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F11C7B4B-C974-0D89-FD22-D56437EF9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475" y="1529771"/>
            <a:ext cx="270101" cy="270101"/>
          </a:xfrm>
          <a:prstGeom prst="rect">
            <a:avLst/>
          </a:prstGeom>
        </p:spPr>
      </p:pic>
      <p:grpSp>
        <p:nvGrpSpPr>
          <p:cNvPr id="52" name="Google Shape;1192;p22">
            <a:extLst>
              <a:ext uri="{FF2B5EF4-FFF2-40B4-BE49-F238E27FC236}">
                <a16:creationId xmlns:a16="http://schemas.microsoft.com/office/drawing/2014/main" id="{074D0407-55C4-E7FD-40AE-F81E83570FC1}"/>
              </a:ext>
            </a:extLst>
          </p:cNvPr>
          <p:cNvGrpSpPr/>
          <p:nvPr/>
        </p:nvGrpSpPr>
        <p:grpSpPr>
          <a:xfrm>
            <a:off x="997813" y="1538162"/>
            <a:ext cx="157768" cy="253317"/>
            <a:chOff x="7794625" y="723900"/>
            <a:chExt cx="225425" cy="361950"/>
          </a:xfrm>
          <a:solidFill>
            <a:schemeClr val="bg1"/>
          </a:solidFill>
        </p:grpSpPr>
        <p:sp>
          <p:nvSpPr>
            <p:cNvPr id="53" name="Google Shape;1193;p22">
              <a:extLst>
                <a:ext uri="{FF2B5EF4-FFF2-40B4-BE49-F238E27FC236}">
                  <a16:creationId xmlns:a16="http://schemas.microsoft.com/office/drawing/2014/main" id="{624593E0-4479-9A3A-D061-DF9882985192}"/>
                </a:ext>
              </a:extLst>
            </p:cNvPr>
            <p:cNvSpPr/>
            <p:nvPr/>
          </p:nvSpPr>
          <p:spPr>
            <a:xfrm>
              <a:off x="7913688" y="723900"/>
              <a:ext cx="15875" cy="139700"/>
            </a:xfrm>
            <a:custGeom>
              <a:avLst/>
              <a:gdLst/>
              <a:ahLst/>
              <a:cxnLst/>
              <a:rect l="l" t="t" r="r" b="b"/>
              <a:pathLst>
                <a:path w="10" h="88" extrusionOk="0">
                  <a:moveTo>
                    <a:pt x="10" y="0"/>
                  </a:moveTo>
                  <a:lnTo>
                    <a:pt x="0" y="0"/>
                  </a:lnTo>
                  <a:lnTo>
                    <a:pt x="0" y="64"/>
                  </a:lnTo>
                  <a:lnTo>
                    <a:pt x="10" y="88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194;p22">
              <a:extLst>
                <a:ext uri="{FF2B5EF4-FFF2-40B4-BE49-F238E27FC236}">
                  <a16:creationId xmlns:a16="http://schemas.microsoft.com/office/drawing/2014/main" id="{EA5B7F72-5C00-21CA-B917-4077A7FFF7F0}"/>
                </a:ext>
              </a:extLst>
            </p:cNvPr>
            <p:cNvSpPr/>
            <p:nvPr/>
          </p:nvSpPr>
          <p:spPr>
            <a:xfrm>
              <a:off x="7943850" y="723900"/>
              <a:ext cx="60325" cy="195263"/>
            </a:xfrm>
            <a:custGeom>
              <a:avLst/>
              <a:gdLst/>
              <a:ahLst/>
              <a:cxnLst/>
              <a:rect l="l" t="t" r="r" b="b"/>
              <a:pathLst>
                <a:path w="16" h="52" extrusionOk="0">
                  <a:moveTo>
                    <a:pt x="2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" y="52"/>
                    <a:pt x="2" y="52"/>
                    <a:pt x="2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195;p22">
              <a:extLst>
                <a:ext uri="{FF2B5EF4-FFF2-40B4-BE49-F238E27FC236}">
                  <a16:creationId xmlns:a16="http://schemas.microsoft.com/office/drawing/2014/main" id="{8ADA3BFD-237B-9C2B-3F39-A6287EB5CE1A}"/>
                </a:ext>
              </a:extLst>
            </p:cNvPr>
            <p:cNvSpPr/>
            <p:nvPr/>
          </p:nvSpPr>
          <p:spPr>
            <a:xfrm>
              <a:off x="7808913" y="723900"/>
              <a:ext cx="60325" cy="195263"/>
            </a:xfrm>
            <a:custGeom>
              <a:avLst/>
              <a:gdLst/>
              <a:ahLst/>
              <a:cxnLst/>
              <a:rect l="l" t="t" r="r" b="b"/>
              <a:pathLst>
                <a:path w="16" h="52" extrusionOk="0">
                  <a:moveTo>
                    <a:pt x="9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9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196;p22">
              <a:extLst>
                <a:ext uri="{FF2B5EF4-FFF2-40B4-BE49-F238E27FC236}">
                  <a16:creationId xmlns:a16="http://schemas.microsoft.com/office/drawing/2014/main" id="{A7445153-BF73-EB89-709E-340B0710BD13}"/>
                </a:ext>
              </a:extLst>
            </p:cNvPr>
            <p:cNvSpPr/>
            <p:nvPr/>
          </p:nvSpPr>
          <p:spPr>
            <a:xfrm>
              <a:off x="7883525" y="723900"/>
              <a:ext cx="15875" cy="139700"/>
            </a:xfrm>
            <a:custGeom>
              <a:avLst/>
              <a:gdLst/>
              <a:ahLst/>
              <a:cxnLst/>
              <a:rect l="l" t="t" r="r" b="b"/>
              <a:pathLst>
                <a:path w="10" h="88" extrusionOk="0">
                  <a:moveTo>
                    <a:pt x="10" y="0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10" y="6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197;p22">
              <a:extLst>
                <a:ext uri="{FF2B5EF4-FFF2-40B4-BE49-F238E27FC236}">
                  <a16:creationId xmlns:a16="http://schemas.microsoft.com/office/drawing/2014/main" id="{B2DB9875-EA34-F14F-25E6-C8C2518878AC}"/>
                </a:ext>
              </a:extLst>
            </p:cNvPr>
            <p:cNvSpPr/>
            <p:nvPr/>
          </p:nvSpPr>
          <p:spPr>
            <a:xfrm>
              <a:off x="7794625" y="847725"/>
              <a:ext cx="225425" cy="238125"/>
            </a:xfrm>
            <a:custGeom>
              <a:avLst/>
              <a:gdLst/>
              <a:ahLst/>
              <a:cxnLst/>
              <a:rect l="l" t="t" r="r" b="b"/>
              <a:pathLst>
                <a:path w="60" h="63" extrusionOk="0">
                  <a:moveTo>
                    <a:pt x="60" y="24"/>
                  </a:moveTo>
                  <a:cubicBezTo>
                    <a:pt x="60" y="24"/>
                    <a:pt x="59" y="23"/>
                    <a:pt x="58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0" y="23"/>
                    <a:pt x="39" y="22"/>
                    <a:pt x="39" y="2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0" y="24"/>
                    <a:pt x="0" y="24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2"/>
                    <a:pt x="11" y="63"/>
                  </a:cubicBezTo>
                  <a:cubicBezTo>
                    <a:pt x="12" y="63"/>
                    <a:pt x="13" y="63"/>
                    <a:pt x="13" y="63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8" y="63"/>
                    <a:pt x="48" y="63"/>
                  </a:cubicBezTo>
                  <a:cubicBezTo>
                    <a:pt x="48" y="63"/>
                    <a:pt x="49" y="63"/>
                    <a:pt x="49" y="63"/>
                  </a:cubicBezTo>
                  <a:cubicBezTo>
                    <a:pt x="50" y="62"/>
                    <a:pt x="50" y="61"/>
                    <a:pt x="50" y="6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6"/>
                    <a:pt x="60" y="25"/>
                    <a:pt x="6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35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B1EC0F-55FE-CACF-D77B-181D5EF2145A}"/>
              </a:ext>
            </a:extLst>
          </p:cNvPr>
          <p:cNvSpPr/>
          <p:nvPr/>
        </p:nvSpPr>
        <p:spPr>
          <a:xfrm>
            <a:off x="605671" y="1268412"/>
            <a:ext cx="5259600" cy="2678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8CB7D6-7AD0-13D6-8FEB-9E0D78AF3FD6}"/>
              </a:ext>
            </a:extLst>
          </p:cNvPr>
          <p:cNvSpPr/>
          <p:nvPr/>
        </p:nvSpPr>
        <p:spPr>
          <a:xfrm>
            <a:off x="605671" y="4386600"/>
            <a:ext cx="5259600" cy="178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513580-A46E-EF6B-877C-AA4A9E9F5A6C}"/>
              </a:ext>
            </a:extLst>
          </p:cNvPr>
          <p:cNvSpPr/>
          <p:nvPr/>
        </p:nvSpPr>
        <p:spPr>
          <a:xfrm>
            <a:off x="6310636" y="1268412"/>
            <a:ext cx="5259600" cy="49001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4A0C9-BA23-8BB6-4813-A56FAD62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/>
              </a:rPr>
              <a:t>Behavioral lead scoring – Illustrative (inbound / organic)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BCD02A-006B-FA28-346E-786C6085E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70768"/>
              </p:ext>
            </p:extLst>
          </p:nvPr>
        </p:nvGraphicFramePr>
        <p:xfrm>
          <a:off x="605426" y="1268411"/>
          <a:ext cx="5259355" cy="268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2800">
                  <a:extLst>
                    <a:ext uri="{9D8B030D-6E8A-4147-A177-3AD203B41FA5}">
                      <a16:colId xmlns:a16="http://schemas.microsoft.com/office/drawing/2014/main" val="1038618860"/>
                    </a:ext>
                  </a:extLst>
                </a:gridCol>
                <a:gridCol w="946555">
                  <a:extLst>
                    <a:ext uri="{9D8B030D-6E8A-4147-A177-3AD203B41FA5}">
                      <a16:colId xmlns:a16="http://schemas.microsoft.com/office/drawing/2014/main" val="1205473822"/>
                    </a:ext>
                  </a:extLst>
                </a:gridCol>
              </a:tblGrid>
              <a:tr h="45000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Web Activity Scores</a:t>
                      </a:r>
                    </a:p>
                  </a:txBody>
                  <a:tcPr marL="540000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57052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Form Fill - Key Forms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+mn-lt"/>
                        </a:rPr>
                        <a:t>100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96596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Form Fill - Standard Forms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+mn-lt"/>
                        </a:rPr>
                        <a:t>10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968642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Key Search Term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+mn-lt"/>
                        </a:rPr>
                        <a:t>25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04654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Website - Multiple Visits in Day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+mn-lt"/>
                        </a:rPr>
                        <a:t>10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59340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Website - Multiple Visits in Week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+mn-lt"/>
                        </a:rPr>
                        <a:t>25</a:t>
                      </a:r>
                    </a:p>
                  </a:txBody>
                  <a:tcPr marL="83127" marR="83127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40472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34DA34-9B2A-3643-32C9-65D259BF3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629947"/>
              </p:ext>
            </p:extLst>
          </p:nvPr>
        </p:nvGraphicFramePr>
        <p:xfrm>
          <a:off x="6310636" y="1268412"/>
          <a:ext cx="5259600" cy="49001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3048">
                  <a:extLst>
                    <a:ext uri="{9D8B030D-6E8A-4147-A177-3AD203B41FA5}">
                      <a16:colId xmlns:a16="http://schemas.microsoft.com/office/drawing/2014/main" val="1038618860"/>
                    </a:ext>
                  </a:extLst>
                </a:gridCol>
                <a:gridCol w="946552">
                  <a:extLst>
                    <a:ext uri="{9D8B030D-6E8A-4147-A177-3AD203B41FA5}">
                      <a16:colId xmlns:a16="http://schemas.microsoft.com/office/drawing/2014/main" val="1205473822"/>
                    </a:ext>
                  </a:extLst>
                </a:gridCol>
              </a:tblGrid>
              <a:tr h="445472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Webinar and Event Scores</a:t>
                      </a:r>
                    </a:p>
                  </a:txBody>
                  <a:tcPr marL="54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57052"/>
                  </a:ext>
                </a:extLst>
              </a:tr>
              <a:tr h="445472">
                <a:tc>
                  <a:txBody>
                    <a:bodyPr/>
                    <a:lstStyle/>
                    <a:p>
                      <a:r>
                        <a:rPr lang="en-US" sz="1200" dirty="0"/>
                        <a:t>Live Event - Attended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58840"/>
                  </a:ext>
                </a:extLst>
              </a:tr>
              <a:tr h="445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Live Event - Notes Captured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161489"/>
                  </a:ext>
                </a:extLst>
              </a:tr>
              <a:tr h="445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Live Event Requested Sales Contact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330649"/>
                  </a:ext>
                </a:extLst>
              </a:tr>
              <a:tr h="445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Tradeshow - Badge Scanned Only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214568"/>
                  </a:ext>
                </a:extLst>
              </a:tr>
              <a:tr h="445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Tradeshow - Notes Captured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403207"/>
                  </a:ext>
                </a:extLst>
              </a:tr>
              <a:tr h="445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Tradeshow - Requested Sales Contact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96596"/>
                  </a:ext>
                </a:extLst>
              </a:tr>
              <a:tr h="445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Virtual Event or Webinar - Attended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968642"/>
                  </a:ext>
                </a:extLst>
              </a:tr>
              <a:tr h="445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Virtual Event or Webinar - Attended Virtual Conference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04654"/>
                  </a:ext>
                </a:extLst>
              </a:tr>
              <a:tr h="445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Virtual Event or Webinar - Requested Sales Contact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593400"/>
                  </a:ext>
                </a:extLst>
              </a:tr>
              <a:tr h="445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Virtual Event or Webinar - Attended On Demand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4047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8D82FC-CE99-7A36-B689-7B31239E2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12839"/>
              </p:ext>
            </p:extLst>
          </p:nvPr>
        </p:nvGraphicFramePr>
        <p:xfrm>
          <a:off x="605670" y="4386600"/>
          <a:ext cx="5259599" cy="178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3048">
                  <a:extLst>
                    <a:ext uri="{9D8B030D-6E8A-4147-A177-3AD203B41FA5}">
                      <a16:colId xmlns:a16="http://schemas.microsoft.com/office/drawing/2014/main" val="1038618860"/>
                    </a:ext>
                  </a:extLst>
                </a:gridCol>
                <a:gridCol w="946551">
                  <a:extLst>
                    <a:ext uri="{9D8B030D-6E8A-4147-A177-3AD203B41FA5}">
                      <a16:colId xmlns:a16="http://schemas.microsoft.com/office/drawing/2014/main" val="1205473822"/>
                    </a:ext>
                  </a:extLst>
                </a:gridCol>
              </a:tblGrid>
              <a:tr h="44550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Nurture Engagement Email Scores</a:t>
                      </a:r>
                    </a:p>
                  </a:txBody>
                  <a:tcPr marL="540000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57052"/>
                  </a:ext>
                </a:extLst>
              </a:tr>
              <a:tr h="445500">
                <a:tc>
                  <a:txBody>
                    <a:bodyPr/>
                    <a:lstStyle/>
                    <a:p>
                      <a:r>
                        <a:rPr lang="en-US" sz="1100" dirty="0"/>
                        <a:t>Engaged with High Value Content</a:t>
                      </a:r>
                    </a:p>
                  </a:txBody>
                  <a:tcPr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20</a:t>
                      </a:r>
                    </a:p>
                  </a:txBody>
                  <a:tcPr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96596"/>
                  </a:ext>
                </a:extLst>
              </a:tr>
              <a:tr h="445500">
                <a:tc>
                  <a:txBody>
                    <a:bodyPr/>
                    <a:lstStyle/>
                    <a:p>
                      <a:r>
                        <a:rPr lang="en-US" sz="1100" dirty="0"/>
                        <a:t>Engaged with Medium Value Content</a:t>
                      </a:r>
                    </a:p>
                  </a:txBody>
                  <a:tcPr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15</a:t>
                      </a:r>
                    </a:p>
                  </a:txBody>
                  <a:tcPr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968642"/>
                  </a:ext>
                </a:extLst>
              </a:tr>
              <a:tr h="445500">
                <a:tc>
                  <a:txBody>
                    <a:bodyPr/>
                    <a:lstStyle/>
                    <a:p>
                      <a:r>
                        <a:rPr lang="en-US" sz="1100" dirty="0"/>
                        <a:t>Engaged with Low Value Content</a:t>
                      </a:r>
                    </a:p>
                  </a:txBody>
                  <a:tcPr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10</a:t>
                      </a:r>
                    </a:p>
                  </a:txBody>
                  <a:tcPr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0465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470A2EF-0690-F6E5-75E1-B220DBC5CD48}"/>
              </a:ext>
            </a:extLst>
          </p:cNvPr>
          <p:cNvSpPr>
            <a:spLocks noChangeAspect="1"/>
          </p:cNvSpPr>
          <p:nvPr/>
        </p:nvSpPr>
        <p:spPr>
          <a:xfrm>
            <a:off x="605426" y="1268411"/>
            <a:ext cx="450000" cy="4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245E66-13E0-0F92-E540-C2444AF79F27}"/>
              </a:ext>
            </a:extLst>
          </p:cNvPr>
          <p:cNvSpPr>
            <a:spLocks noChangeAspect="1"/>
          </p:cNvSpPr>
          <p:nvPr/>
        </p:nvSpPr>
        <p:spPr>
          <a:xfrm>
            <a:off x="605426" y="4386600"/>
            <a:ext cx="450000" cy="4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518061-571D-D34A-7641-057EB7C187EE}"/>
              </a:ext>
            </a:extLst>
          </p:cNvPr>
          <p:cNvSpPr>
            <a:spLocks noChangeAspect="1"/>
          </p:cNvSpPr>
          <p:nvPr/>
        </p:nvSpPr>
        <p:spPr>
          <a:xfrm>
            <a:off x="6310636" y="1268412"/>
            <a:ext cx="450000" cy="4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Caret Down with solid fill">
            <a:extLst>
              <a:ext uri="{FF2B5EF4-FFF2-40B4-BE49-F238E27FC236}">
                <a16:creationId xmlns:a16="http://schemas.microsoft.com/office/drawing/2014/main" id="{9C81B801-E19C-4E46-FB58-986067FAE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36529" y="1305533"/>
            <a:ext cx="387795" cy="387795"/>
          </a:xfrm>
          <a:prstGeom prst="rect">
            <a:avLst/>
          </a:prstGeom>
        </p:spPr>
      </p:pic>
      <p:pic>
        <p:nvPicPr>
          <p:cNvPr id="24" name="Graphic 23" descr="Caret Down with solid fill">
            <a:extLst>
              <a:ext uri="{FF2B5EF4-FFF2-40B4-BE49-F238E27FC236}">
                <a16:creationId xmlns:a16="http://schemas.microsoft.com/office/drawing/2014/main" id="{711A25F7-DD96-32AB-85D6-A20F1EFAD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36529" y="4418915"/>
            <a:ext cx="387795" cy="387795"/>
          </a:xfrm>
          <a:prstGeom prst="rect">
            <a:avLst/>
          </a:prstGeom>
        </p:spPr>
      </p:pic>
      <p:pic>
        <p:nvPicPr>
          <p:cNvPr id="25" name="Graphic 24" descr="Caret Down with solid fill">
            <a:extLst>
              <a:ext uri="{FF2B5EF4-FFF2-40B4-BE49-F238E27FC236}">
                <a16:creationId xmlns:a16="http://schemas.microsoft.com/office/drawing/2014/main" id="{403C2349-00DB-7C9A-9D07-663A54CBA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337556" y="1305533"/>
            <a:ext cx="387795" cy="3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8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33094C2-6C73-1C5E-40CD-90501B47EA61}"/>
              </a:ext>
            </a:extLst>
          </p:cNvPr>
          <p:cNvSpPr/>
          <p:nvPr/>
        </p:nvSpPr>
        <p:spPr>
          <a:xfrm>
            <a:off x="620110" y="1268413"/>
            <a:ext cx="10965600" cy="1299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lang="en-US" sz="1200">
              <a:solidFill>
                <a:srgbClr val="4C4845"/>
              </a:solidFill>
              <a:latin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8922B-F3F2-4E79-EF51-9A05CF154036}"/>
              </a:ext>
            </a:extLst>
          </p:cNvPr>
          <p:cNvSpPr/>
          <p:nvPr/>
        </p:nvSpPr>
        <p:spPr>
          <a:xfrm>
            <a:off x="620110" y="2716200"/>
            <a:ext cx="5371491" cy="34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lang="en-US" sz="1200">
              <a:solidFill>
                <a:srgbClr val="4C4845"/>
              </a:solidFill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1CF8A6-966C-C2E8-2DF2-D6ACC118149B}"/>
              </a:ext>
            </a:extLst>
          </p:cNvPr>
          <p:cNvSpPr/>
          <p:nvPr/>
        </p:nvSpPr>
        <p:spPr>
          <a:xfrm>
            <a:off x="6210908" y="2716200"/>
            <a:ext cx="5371491" cy="34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 lang="en-US" sz="1200">
              <a:solidFill>
                <a:srgbClr val="4C4845"/>
              </a:solidFill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4A0C9-BA23-8BB6-4813-A56FAD62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/>
              </a:rPr>
              <a:t>Behavioral lead scoring – Illustrative (outbound, paid &amp; negative)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A34AB8-1322-4622-995A-79EE3F920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94394"/>
              </p:ext>
            </p:extLst>
          </p:nvPr>
        </p:nvGraphicFramePr>
        <p:xfrm>
          <a:off x="620110" y="1268413"/>
          <a:ext cx="10965600" cy="129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92157">
                  <a:extLst>
                    <a:ext uri="{9D8B030D-6E8A-4147-A177-3AD203B41FA5}">
                      <a16:colId xmlns:a16="http://schemas.microsoft.com/office/drawing/2014/main" val="1038618860"/>
                    </a:ext>
                  </a:extLst>
                </a:gridCol>
                <a:gridCol w="1973443">
                  <a:extLst>
                    <a:ext uri="{9D8B030D-6E8A-4147-A177-3AD203B41FA5}">
                      <a16:colId xmlns:a16="http://schemas.microsoft.com/office/drawing/2014/main" val="1205473822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Other Channel Scores</a:t>
                      </a:r>
                    </a:p>
                  </a:txBody>
                  <a:tcPr marL="54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57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200" dirty="0"/>
                        <a:t>Direct Mail &gt; Engaged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965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Outbound Call &gt; Requested Sales Contact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96864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73EB2D-046A-5FE5-CBD3-3F8A130B5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624836"/>
              </p:ext>
            </p:extLst>
          </p:nvPr>
        </p:nvGraphicFramePr>
        <p:xfrm>
          <a:off x="620110" y="2716200"/>
          <a:ext cx="5367600" cy="345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01611">
                  <a:extLst>
                    <a:ext uri="{9D8B030D-6E8A-4147-A177-3AD203B41FA5}">
                      <a16:colId xmlns:a16="http://schemas.microsoft.com/office/drawing/2014/main" val="1038618860"/>
                    </a:ext>
                  </a:extLst>
                </a:gridCol>
                <a:gridCol w="965989">
                  <a:extLst>
                    <a:ext uri="{9D8B030D-6E8A-4147-A177-3AD203B41FA5}">
                      <a16:colId xmlns:a16="http://schemas.microsoft.com/office/drawing/2014/main" val="1205473822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Paid Media and Content Syndication Scores</a:t>
                      </a:r>
                    </a:p>
                  </a:txBody>
                  <a:tcPr marL="54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57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200" dirty="0"/>
                        <a:t>Content Syndication &gt; Downloaded 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5884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Content Syndication &gt; Viewed On-Demand Webinar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16148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Content Syndication &gt; Requested Sales Contact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3306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Paid Media - Engaged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2145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Paid Media - Requested Sales Contact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4032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Advertising - Display &gt; Engaged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965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Advertising - Display &gt; Requested Sales Contact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96864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AE6D78-5433-852F-08C3-23B60C965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32819"/>
              </p:ext>
            </p:extLst>
          </p:nvPr>
        </p:nvGraphicFramePr>
        <p:xfrm>
          <a:off x="6210907" y="2716200"/>
          <a:ext cx="5367600" cy="345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01610">
                  <a:extLst>
                    <a:ext uri="{9D8B030D-6E8A-4147-A177-3AD203B41FA5}">
                      <a16:colId xmlns:a16="http://schemas.microsoft.com/office/drawing/2014/main" val="1038618860"/>
                    </a:ext>
                  </a:extLst>
                </a:gridCol>
                <a:gridCol w="965990">
                  <a:extLst>
                    <a:ext uri="{9D8B030D-6E8A-4147-A177-3AD203B41FA5}">
                      <a16:colId xmlns:a16="http://schemas.microsoft.com/office/drawing/2014/main" val="1205473822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Negative Scoring</a:t>
                      </a:r>
                    </a:p>
                  </a:txBody>
                  <a:tcPr marL="54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57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sz="1200" dirty="0"/>
                        <a:t>Bounced or 1 page view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5884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 email open &gt;60 days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16148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Email bounced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3306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Spam Report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2145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Unsubscribe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4032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&gt;8 emails no open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965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Time decay negative scoring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96864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5AC30FC-C310-11D5-551A-1956734F0D33}"/>
              </a:ext>
            </a:extLst>
          </p:cNvPr>
          <p:cNvSpPr>
            <a:spLocks noChangeAspect="1"/>
          </p:cNvSpPr>
          <p:nvPr/>
        </p:nvSpPr>
        <p:spPr>
          <a:xfrm>
            <a:off x="620110" y="1268413"/>
            <a:ext cx="428400" cy="42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8C51F-2C9A-7FAE-1F16-CFEDA27F9CB5}"/>
              </a:ext>
            </a:extLst>
          </p:cNvPr>
          <p:cNvSpPr>
            <a:spLocks noChangeAspect="1"/>
          </p:cNvSpPr>
          <p:nvPr/>
        </p:nvSpPr>
        <p:spPr>
          <a:xfrm>
            <a:off x="620110" y="2716200"/>
            <a:ext cx="428400" cy="42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FDDCB1-DA3A-81FC-AC9E-98E07CEFFE18}"/>
              </a:ext>
            </a:extLst>
          </p:cNvPr>
          <p:cNvSpPr>
            <a:spLocks noChangeAspect="1"/>
          </p:cNvSpPr>
          <p:nvPr/>
        </p:nvSpPr>
        <p:spPr>
          <a:xfrm>
            <a:off x="6210907" y="2716200"/>
            <a:ext cx="428400" cy="42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8" descr="Caret Down with solid fill">
            <a:extLst>
              <a:ext uri="{FF2B5EF4-FFF2-40B4-BE49-F238E27FC236}">
                <a16:creationId xmlns:a16="http://schemas.microsoft.com/office/drawing/2014/main" id="{37398DF3-7BBE-F255-3E74-61D6AE315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36529" y="1305533"/>
            <a:ext cx="387795" cy="387795"/>
          </a:xfrm>
          <a:prstGeom prst="rect">
            <a:avLst/>
          </a:prstGeom>
        </p:spPr>
      </p:pic>
      <p:pic>
        <p:nvPicPr>
          <p:cNvPr id="30" name="Graphic 29" descr="Caret Down with solid fill">
            <a:extLst>
              <a:ext uri="{FF2B5EF4-FFF2-40B4-BE49-F238E27FC236}">
                <a16:creationId xmlns:a16="http://schemas.microsoft.com/office/drawing/2014/main" id="{085E28C1-61A3-2541-5EA3-8BD20C297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36529" y="2747470"/>
            <a:ext cx="387795" cy="387795"/>
          </a:xfrm>
          <a:prstGeom prst="rect">
            <a:avLst/>
          </a:prstGeom>
        </p:spPr>
      </p:pic>
      <p:pic>
        <p:nvPicPr>
          <p:cNvPr id="31" name="Graphic 30" descr="Caret Down with solid fill">
            <a:extLst>
              <a:ext uri="{FF2B5EF4-FFF2-40B4-BE49-F238E27FC236}">
                <a16:creationId xmlns:a16="http://schemas.microsoft.com/office/drawing/2014/main" id="{89631C1D-6473-9A30-FA09-35627D4D5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231210" y="2736503"/>
            <a:ext cx="387795" cy="3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84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D0A0C015-C396-4BD1-9336-5C839ACEF13D}" vid="{E73347C1-1EBD-41F1-AE0E-87CF9771C9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1306</Words>
  <Application>Microsoft Office PowerPoint</Application>
  <PresentationFormat>Widescreen</PresentationFormat>
  <Paragraphs>328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Avenir</vt:lpstr>
      <vt:lpstr>Avenir Next LT Pro</vt:lpstr>
      <vt:lpstr>Calibri</vt:lpstr>
      <vt:lpstr>Calibri Light</vt:lpstr>
      <vt:lpstr>Courier New</vt:lpstr>
      <vt:lpstr>Open Sans</vt:lpstr>
      <vt:lpstr>Roboto</vt:lpstr>
      <vt:lpstr>Source Sans Pro</vt:lpstr>
      <vt:lpstr>office theme</vt:lpstr>
      <vt:lpstr>SBI PPT</vt:lpstr>
      <vt:lpstr>think-cell Slide</vt:lpstr>
      <vt:lpstr>Lead Management Process</vt:lpstr>
      <vt:lpstr>Lead process – new business sourced</vt:lpstr>
      <vt:lpstr>Lead process – Existing account influenced</vt:lpstr>
      <vt:lpstr>Lead process stages and SLAs - Illustrative</vt:lpstr>
      <vt:lpstr>Lead process results with model conversion rates</vt:lpstr>
      <vt:lpstr>Best-in-class lead scoring combines persona with intent</vt:lpstr>
      <vt:lpstr>Combining persona with intent</vt:lpstr>
      <vt:lpstr>Behavioral lead scoring – Illustrative (inbound / organic)</vt:lpstr>
      <vt:lpstr>Behavioral lead scoring – Illustrative (outbound, paid &amp; negative)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Tio Nata</dc:creator>
  <cp:lastModifiedBy>it 24slides10</cp:lastModifiedBy>
  <cp:revision>146</cp:revision>
  <dcterms:created xsi:type="dcterms:W3CDTF">2024-01-10T18:01:08Z</dcterms:created>
  <dcterms:modified xsi:type="dcterms:W3CDTF">2024-04-02T06:07:19Z</dcterms:modified>
</cp:coreProperties>
</file>