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262" r:id="rId3"/>
    <p:sldId id="260" r:id="rId4"/>
    <p:sldId id="257" r:id="rId5"/>
    <p:sldId id="263" r:id="rId6"/>
    <p:sldId id="264" r:id="rId7"/>
    <p:sldId id="265" r:id="rId8"/>
    <p:sldId id="266" r:id="rId9"/>
    <p:sldId id="267" r:id="rId10"/>
    <p:sldId id="268" r:id="rId11"/>
    <p:sldId id="269" r:id="rId12"/>
    <p:sldId id="270" r:id="rId13"/>
    <p:sldId id="272" r:id="rId14"/>
    <p:sldId id="271" r:id="rId15"/>
    <p:sldId id="273" r:id="rId16"/>
    <p:sldId id="275" r:id="rId17"/>
    <p:sldId id="274" r:id="rId18"/>
    <p:sldId id="276" r:id="rId19"/>
    <p:sldId id="277" r:id="rId20"/>
    <p:sldId id="278" r:id="rId21"/>
    <p:sldId id="2147471743" r:id="rId22"/>
    <p:sldId id="2147471744" r:id="rId23"/>
    <p:sldId id="2147471745" r:id="rId24"/>
    <p:sldId id="2147471746" r:id="rId25"/>
    <p:sldId id="2147471747" r:id="rId26"/>
    <p:sldId id="2147471748" r:id="rId27"/>
    <p:sldId id="2147471749" r:id="rId28"/>
    <p:sldId id="2147471929" r:id="rId29"/>
    <p:sldId id="2147471930" r:id="rId30"/>
    <p:sldId id="2147471931" r:id="rId31"/>
    <p:sldId id="2147471932" r:id="rId32"/>
    <p:sldId id="2147471933" r:id="rId33"/>
    <p:sldId id="2147471934" r:id="rId34"/>
    <p:sldId id="2147471935" r:id="rId35"/>
    <p:sldId id="2147471936" r:id="rId36"/>
    <p:sldId id="2147471937" r:id="rId37"/>
    <p:sldId id="2147471938" r:id="rId38"/>
    <p:sldId id="2147471939" r:id="rId39"/>
    <p:sldId id="2147471940" r:id="rId40"/>
    <p:sldId id="2147471941" r:id="rId41"/>
    <p:sldId id="2147471942" r:id="rId42"/>
    <p:sldId id="2147471943" r:id="rId43"/>
    <p:sldId id="2147471944" r:id="rId44"/>
    <p:sldId id="2147471945" r:id="rId45"/>
    <p:sldId id="2147471946" r:id="rId46"/>
    <p:sldId id="2147471985" r:id="rId47"/>
    <p:sldId id="2147471947" r:id="rId48"/>
    <p:sldId id="2147471948" r:id="rId49"/>
    <p:sldId id="2147471949" r:id="rId50"/>
    <p:sldId id="2147471950" r:id="rId51"/>
    <p:sldId id="2147471951" r:id="rId52"/>
    <p:sldId id="2147471952" r:id="rId53"/>
    <p:sldId id="2147471953" r:id="rId54"/>
    <p:sldId id="2147471954" r:id="rId55"/>
    <p:sldId id="2147471955" r:id="rId56"/>
    <p:sldId id="2147471956" r:id="rId57"/>
    <p:sldId id="2147471957" r:id="rId58"/>
    <p:sldId id="2147471958" r:id="rId59"/>
    <p:sldId id="2147471959" r:id="rId60"/>
    <p:sldId id="2147471960" r:id="rId61"/>
    <p:sldId id="2147471961" r:id="rId62"/>
    <p:sldId id="2147471962" r:id="rId63"/>
    <p:sldId id="2147471963" r:id="rId64"/>
    <p:sldId id="2147471964" r:id="rId65"/>
    <p:sldId id="2147471965" r:id="rId66"/>
    <p:sldId id="2147471966" r:id="rId67"/>
    <p:sldId id="2147471967" r:id="rId68"/>
    <p:sldId id="2147471968" r:id="rId69"/>
    <p:sldId id="2147471969" r:id="rId70"/>
    <p:sldId id="2147471972" r:id="rId71"/>
    <p:sldId id="2147471973" r:id="rId72"/>
    <p:sldId id="2147471974" r:id="rId73"/>
    <p:sldId id="2147471975" r:id="rId74"/>
    <p:sldId id="2147471976" r:id="rId75"/>
    <p:sldId id="2147471984" r:id="rId76"/>
    <p:sldId id="2147471978" r:id="rId77"/>
    <p:sldId id="2147471979" r:id="rId78"/>
    <p:sldId id="2147471980" r:id="rId79"/>
    <p:sldId id="2147471981" r:id="rId80"/>
    <p:sldId id="2147471982" r:id="rId81"/>
    <p:sldId id="2147471983" r:id="rId82"/>
    <p:sldId id="2147471986" r:id="rId83"/>
    <p:sldId id="2147471987" r:id="rId84"/>
    <p:sldId id="2147471988" r:id="rId85"/>
    <p:sldId id="2147471989" r:id="rId86"/>
    <p:sldId id="2147471990" r:id="rId87"/>
    <p:sldId id="2147471991" r:id="rId88"/>
    <p:sldId id="2147471992" r:id="rId89"/>
    <p:sldId id="2147471993" r:id="rId90"/>
    <p:sldId id="2147471994" r:id="rId91"/>
    <p:sldId id="2147471995" r:id="rId92"/>
    <p:sldId id="2147471996" r:id="rId93"/>
    <p:sldId id="2147471997" r:id="rId94"/>
    <p:sldId id="2147471998" r:id="rId95"/>
    <p:sldId id="2113417998"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11D7C-8265-4A74-B440-46DE62916EB8}">
          <p14:sldIdLst>
            <p14:sldId id="256"/>
          </p14:sldIdLst>
        </p14:section>
        <p14:section name="Activation Planning" id="{55A2DE1E-5B5A-46BB-8DBD-92532E3C095A}">
          <p14:sldIdLst>
            <p14:sldId id="262"/>
            <p14:sldId id="260"/>
            <p14:sldId id="257"/>
            <p14:sldId id="263"/>
          </p14:sldIdLst>
        </p14:section>
        <p14:section name="0. Sales Leadership Playbook Intro" id="{E737BD17-03A4-4937-A7C8-C61C205B25CB}">
          <p14:sldIdLst>
            <p14:sldId id="264"/>
          </p14:sldIdLst>
        </p14:section>
        <p14:section name="I. Sales Coaching Excellence" id="{E7E17F97-BFCD-4A3A-A639-C3268A258509}">
          <p14:sldIdLst>
            <p14:sldId id="265"/>
            <p14:sldId id="266"/>
            <p14:sldId id="267"/>
            <p14:sldId id="268"/>
            <p14:sldId id="269"/>
            <p14:sldId id="270"/>
            <p14:sldId id="272"/>
            <p14:sldId id="271"/>
            <p14:sldId id="273"/>
            <p14:sldId id="275"/>
            <p14:sldId id="274"/>
            <p14:sldId id="276"/>
            <p14:sldId id="277"/>
            <p14:sldId id="278"/>
            <p14:sldId id="2147471743"/>
            <p14:sldId id="2147471744"/>
            <p14:sldId id="2147471745"/>
            <p14:sldId id="2147471746"/>
            <p14:sldId id="2147471747"/>
            <p14:sldId id="2147471748"/>
            <p14:sldId id="2147471749"/>
            <p14:sldId id="2147471929"/>
            <p14:sldId id="2147471930"/>
            <p14:sldId id="2147471931"/>
            <p14:sldId id="2147471932"/>
            <p14:sldId id="2147471933"/>
            <p14:sldId id="2147471934"/>
            <p14:sldId id="2147471935"/>
            <p14:sldId id="2147471936"/>
            <p14:sldId id="2147471937"/>
            <p14:sldId id="2147471938"/>
            <p14:sldId id="2147471939"/>
            <p14:sldId id="2147471940"/>
            <p14:sldId id="2147471941"/>
            <p14:sldId id="2147471942"/>
            <p14:sldId id="2147471943"/>
            <p14:sldId id="2147471944"/>
            <p14:sldId id="2147471945"/>
            <p14:sldId id="2147471946"/>
            <p14:sldId id="2147471985"/>
            <p14:sldId id="2147471947"/>
            <p14:sldId id="2147471948"/>
            <p14:sldId id="2147471949"/>
            <p14:sldId id="2147471950"/>
            <p14:sldId id="2147471951"/>
            <p14:sldId id="2147471952"/>
            <p14:sldId id="2147471953"/>
            <p14:sldId id="2147471954"/>
            <p14:sldId id="2147471955"/>
            <p14:sldId id="2147471956"/>
            <p14:sldId id="2147471957"/>
            <p14:sldId id="2147471958"/>
            <p14:sldId id="2147471959"/>
            <p14:sldId id="2147471960"/>
            <p14:sldId id="2147471961"/>
            <p14:sldId id="2147471962"/>
            <p14:sldId id="2147471963"/>
            <p14:sldId id="2147471964"/>
            <p14:sldId id="2147471965"/>
            <p14:sldId id="2147471966"/>
            <p14:sldId id="2147471967"/>
            <p14:sldId id="2147471968"/>
            <p14:sldId id="2147471969"/>
            <p14:sldId id="2147471972"/>
            <p14:sldId id="2147471973"/>
            <p14:sldId id="2147471974"/>
            <p14:sldId id="2147471975"/>
            <p14:sldId id="2147471976"/>
            <p14:sldId id="2147471984"/>
            <p14:sldId id="2147471978"/>
            <p14:sldId id="2147471979"/>
            <p14:sldId id="2147471980"/>
            <p14:sldId id="2147471981"/>
            <p14:sldId id="2147471982"/>
            <p14:sldId id="2147471983"/>
            <p14:sldId id="2147471986"/>
            <p14:sldId id="2147471987"/>
            <p14:sldId id="2147471988"/>
            <p14:sldId id="2147471989"/>
            <p14:sldId id="2147471990"/>
            <p14:sldId id="2147471991"/>
            <p14:sldId id="2147471992"/>
            <p14:sldId id="2147471993"/>
            <p14:sldId id="2147471994"/>
            <p14:sldId id="2147471995"/>
            <p14:sldId id="2147471996"/>
            <p14:sldId id="2147471997"/>
            <p14:sldId id="2147471998"/>
            <p14:sldId id="2113417998"/>
          </p14:sldIdLst>
        </p14:section>
      </p14:sectionLst>
    </p:ext>
    <p:ext uri="{EFAFB233-063F-42B5-8137-9DF3F51BA10A}">
      <p15:sldGuideLst xmlns:p15="http://schemas.microsoft.com/office/powerpoint/2012/main">
        <p15:guide id="1" orient="horz" pos="72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5C9AC-B8F2-4E06-8957-ED90F728C207}" v="2" dt="2022-12-08T16:12:00.4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94689"/>
  </p:normalViewPr>
  <p:slideViewPr>
    <p:cSldViewPr snapToGrid="0">
      <p:cViewPr>
        <p:scale>
          <a:sx n="91" d="100"/>
          <a:sy n="91" d="100"/>
        </p:scale>
        <p:origin x="344" y="544"/>
      </p:cViewPr>
      <p:guideLst>
        <p:guide orient="horz" pos="720"/>
        <p:guide pos="3840"/>
      </p:guideLst>
    </p:cSldViewPr>
  </p:slideViewPr>
  <p:notesTextViewPr>
    <p:cViewPr>
      <p:scale>
        <a:sx n="125" d="100"/>
        <a:sy n="125" d="100"/>
      </p:scale>
      <p:origin x="0" y="0"/>
    </p:cViewPr>
  </p:notesTextViewPr>
  <p:sorterViewPr>
    <p:cViewPr>
      <p:scale>
        <a:sx n="100" d="100"/>
        <a:sy n="100" d="100"/>
      </p:scale>
      <p:origin x="0" y="-556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32588935834381E-2"/>
          <c:y val="2.3301738560203331E-2"/>
          <c:w val="0.92493482212833134"/>
          <c:h val="0.8774234922520810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CF-437D-8857-6CA878AB89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2CF-437D-8857-6CA878AB89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2CF-437D-8857-6CA878AB89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2CF-437D-8857-6CA878AB89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CF-437D-8857-6CA878AB89E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2CF-437D-8857-6CA878AB89EC}"/>
              </c:ext>
            </c:extLst>
          </c:dPt>
          <c:dLbls>
            <c:dLbl>
              <c:idx val="0"/>
              <c:layout>
                <c:manualLayout>
                  <c:x val="0"/>
                  <c:y val="-2.8708136134433645E-3"/>
                </c:manualLayout>
              </c:layout>
              <c:tx>
                <c:rich>
                  <a:bodyPr/>
                  <a:lstStyle/>
                  <a:p>
                    <a:fld id="{82F75BC9-9C78-4D45-9F52-3C1AB0394722}" type="CELLRANGE">
                      <a:rPr lang="en-US" sz="1100">
                        <a:solidFill>
                          <a:schemeClr val="bg1"/>
                        </a:solidFill>
                      </a:rPr>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2CF-437D-8857-6CA878AB89EC}"/>
                </c:ext>
              </c:extLst>
            </c:dLbl>
            <c:dLbl>
              <c:idx val="1"/>
              <c:tx>
                <c:rich>
                  <a:bodyPr/>
                  <a:lstStyle/>
                  <a:p>
                    <a:fld id="{43DD20F4-79F8-3A4D-8DC8-42770875EC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2CF-437D-8857-6CA878AB89EC}"/>
                </c:ext>
              </c:extLst>
            </c:dLbl>
            <c:dLbl>
              <c:idx val="2"/>
              <c:tx>
                <c:rich>
                  <a:bodyPr/>
                  <a:lstStyle/>
                  <a:p>
                    <a:fld id="{E40A7C38-B5FE-4DED-B640-008C2E325857}" type="CELLRANGE">
                      <a:rPr lang="en-US">
                        <a:solidFill>
                          <a:schemeClr val="bg1"/>
                        </a:solidFill>
                      </a:rPr>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0.39462225139311174"/>
                      <c:h val="0.11430309342344966"/>
                    </c:manualLayout>
                  </c15:layout>
                  <c15:dlblFieldTable/>
                  <c15:showDataLabelsRange val="1"/>
                </c:ext>
                <c:ext xmlns:c16="http://schemas.microsoft.com/office/drawing/2014/chart" uri="{C3380CC4-5D6E-409C-BE32-E72D297353CC}">
                  <c16:uniqueId val="{00000005-72CF-437D-8857-6CA878AB89EC}"/>
                </c:ext>
              </c:extLst>
            </c:dLbl>
            <c:dLbl>
              <c:idx val="3"/>
              <c:tx>
                <c:rich>
                  <a:bodyPr/>
                  <a:lstStyle/>
                  <a:p>
                    <a:fld id="{2A1E45D7-38C0-3D4C-8BFD-569A48706C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2CF-437D-8857-6CA878AB89EC}"/>
                </c:ext>
              </c:extLst>
            </c:dLbl>
            <c:dLbl>
              <c:idx val="4"/>
              <c:tx>
                <c:rich>
                  <a:bodyPr/>
                  <a:lstStyle/>
                  <a:p>
                    <a:fld id="{8EC0F62A-9C2B-594F-B9CF-4130F6593D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0.21936516131040709"/>
                      <c:h val="7.8639748215834637E-2"/>
                    </c:manualLayout>
                  </c15:layout>
                  <c15:dlblFieldTable/>
                  <c15:showDataLabelsRange val="1"/>
                </c:ext>
                <c:ext xmlns:c16="http://schemas.microsoft.com/office/drawing/2014/chart" uri="{C3380CC4-5D6E-409C-BE32-E72D297353CC}">
                  <c16:uniqueId val="{00000009-72CF-437D-8857-6CA878AB89EC}"/>
                </c:ext>
              </c:extLst>
            </c:dLbl>
            <c:dLbl>
              <c:idx val="5"/>
              <c:tx>
                <c:rich>
                  <a:bodyPr/>
                  <a:lstStyle/>
                  <a:p>
                    <a:fld id="{D8E299F5-28AD-9A40-AB2B-62412FAD92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0.23277029481046413"/>
                      <c:h val="7.8639748215834637E-2"/>
                    </c:manualLayout>
                  </c15:layout>
                  <c15:dlblFieldTable/>
                  <c15:showDataLabelsRange val="1"/>
                </c:ext>
                <c:ext xmlns:c16="http://schemas.microsoft.com/office/drawing/2014/chart" uri="{C3380CC4-5D6E-409C-BE32-E72D297353CC}">
                  <c16:uniqueId val="{0000000B-72CF-437D-8857-6CA878AB89E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Sheet1!$A$2:$A$7</c:f>
              <c:strCache>
                <c:ptCount val="6"/>
                <c:pt idx="0">
                  <c:v>Assess</c:v>
                </c:pt>
                <c:pt idx="1">
                  <c:v>Classify</c:v>
                </c:pt>
                <c:pt idx="2">
                  <c:v>Development Plan</c:v>
                </c:pt>
                <c:pt idx="3">
                  <c:v>Upskill</c:v>
                </c:pt>
                <c:pt idx="4">
                  <c:v>Measure</c:v>
                </c:pt>
                <c:pt idx="5">
                  <c:v>Reassess</c:v>
                </c:pt>
              </c:strCache>
            </c:strRef>
          </c:cat>
          <c:val>
            <c:numRef>
              <c:f>Sheet1!$B$2:$B$7</c:f>
              <c:numCache>
                <c:formatCode>0%</c:formatCode>
                <c:ptCount val="6"/>
                <c:pt idx="0">
                  <c:v>0.1</c:v>
                </c:pt>
                <c:pt idx="1">
                  <c:v>0.1</c:v>
                </c:pt>
                <c:pt idx="2">
                  <c:v>0.1</c:v>
                </c:pt>
                <c:pt idx="3">
                  <c:v>0.1</c:v>
                </c:pt>
                <c:pt idx="4">
                  <c:v>0.1</c:v>
                </c:pt>
                <c:pt idx="5">
                  <c:v>0.1</c:v>
                </c:pt>
              </c:numCache>
            </c:numRef>
          </c:val>
          <c:extLst>
            <c:ext xmlns:c15="http://schemas.microsoft.com/office/drawing/2012/chart" uri="{02D57815-91ED-43cb-92C2-25804820EDAC}">
              <c15:datalabelsRange>
                <c15:f>Sheet1!$A$2:$A$7</c15:f>
                <c15:dlblRangeCache>
                  <c:ptCount val="6"/>
                  <c:pt idx="0">
                    <c:v>Assess</c:v>
                  </c:pt>
                  <c:pt idx="1">
                    <c:v>Classify</c:v>
                  </c:pt>
                  <c:pt idx="2">
                    <c:v>Development Plan</c:v>
                  </c:pt>
                  <c:pt idx="3">
                    <c:v>Upskill</c:v>
                  </c:pt>
                  <c:pt idx="4">
                    <c:v>Measure</c:v>
                  </c:pt>
                  <c:pt idx="5">
                    <c:v>Reassess</c:v>
                  </c:pt>
                </c15:dlblRangeCache>
              </c15:datalabelsRange>
            </c:ext>
            <c:ext xmlns:c16="http://schemas.microsoft.com/office/drawing/2014/chart" uri="{C3380CC4-5D6E-409C-BE32-E72D297353CC}">
              <c16:uniqueId val="{0000000C-72CF-437D-8857-6CA878AB89EC}"/>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4.0313981964780476E-2"/>
          <c:y val="0.75079767034002265"/>
          <c:w val="0.92611610706113978"/>
          <c:h val="0.24920232965997735"/>
        </c:manualLayout>
      </c:layout>
      <c:overlay val="0"/>
      <c:spPr>
        <a:noFill/>
        <a:ln>
          <a:noFill/>
        </a:ln>
        <a:effectLst/>
      </c:spPr>
      <c:txPr>
        <a:bodyPr rot="0" spcFirstLastPara="1" vertOverflow="ellipsis" vert="horz" wrap="square" anchor="ctr" anchorCtr="1"/>
        <a:lstStyle/>
        <a:p>
          <a:pPr marL="72000">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panose="020B0504020202020204" pitchFamily="34" charset="0"/>
              </a:defRPr>
            </a:lvl1pPr>
          </a:lstStyle>
          <a:p>
            <a:fld id="{F313B8B5-F0FA-44A1-8970-F50B28EB9CBD}" type="datetimeFigureOut">
              <a:rPr lang="en-US" smtClean="0"/>
              <a:pPr/>
              <a:t>4/2/24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panose="020B0504020202020204" pitchFamily="34" charset="0"/>
              </a:defRPr>
            </a:lvl1pPr>
          </a:lstStyle>
          <a:p>
            <a:fld id="{F06C3D66-9577-4C28-8695-E233FAABAF4F}" type="slidenum">
              <a:rPr lang="en-US" smtClean="0"/>
              <a:pPr/>
              <a:t>‹#›</a:t>
            </a:fld>
            <a:endParaRPr lang="en-US" dirty="0"/>
          </a:p>
        </p:txBody>
      </p:sp>
    </p:spTree>
    <p:extLst>
      <p:ext uri="{BB962C8B-B14F-4D97-AF65-F5344CB8AC3E}">
        <p14:creationId xmlns:p14="http://schemas.microsoft.com/office/powerpoint/2010/main" val="380443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panose="020B0504020202020204" pitchFamily="34" charset="0"/>
        <a:ea typeface="+mn-ea"/>
        <a:cs typeface="+mn-cs"/>
      </a:defRPr>
    </a:lvl1pPr>
    <a:lvl2pPr marL="457200" algn="l" defTabSz="914400" rtl="0" eaLnBrk="1" latinLnBrk="0" hangingPunct="1">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defRPr sz="1200" kern="1200">
        <a:solidFill>
          <a:schemeClr val="tx1"/>
        </a:solidFill>
        <a:latin typeface="Avenir Next LT Pro" panose="020B0504020202020204" pitchFamily="34" charset="0"/>
        <a:ea typeface="+mn-ea"/>
        <a:cs typeface="+mn-cs"/>
      </a:defRPr>
    </a:lvl3pPr>
    <a:lvl4pPr marL="1371600" algn="l" defTabSz="914400" rtl="0" eaLnBrk="1" latinLnBrk="0" hangingPunct="1">
      <a:defRPr sz="1200" kern="1200">
        <a:solidFill>
          <a:schemeClr val="tx1"/>
        </a:solidFill>
        <a:latin typeface="Avenir Next LT Pro" panose="020B0504020202020204" pitchFamily="34" charset="0"/>
        <a:ea typeface="+mn-ea"/>
        <a:cs typeface="+mn-cs"/>
      </a:defRPr>
    </a:lvl4pPr>
    <a:lvl5pPr marL="1828800" algn="l" defTabSz="914400" rtl="0" eaLnBrk="1" latinLnBrk="0" hangingPunct="1">
      <a:defRPr sz="1200" kern="1200">
        <a:solidFill>
          <a:schemeClr val="tx1"/>
        </a:solidFill>
        <a:latin typeface="Avenir Next LT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51992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46860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65340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8524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52251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8084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15432"/>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4066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600" y="15432"/>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17092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Avenir Next LT Pro" panose="020B0504020202020204" pitchFamily="34" charset="77"/>
                <a:ea typeface="Verdana" panose="020B0604030504040204" pitchFamily="34" charset="0"/>
                <a:cs typeface="Verdana" panose="020B0604030504040204" pitchFamily="34"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724929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229764"/>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34339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500299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8022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2330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240754"/>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2909229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6F5C-3EA6-D539-8E98-57368E6C8CD3}"/>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97C7EE85-31FC-FB06-13A6-62A548F56421}"/>
              </a:ext>
            </a:extLst>
          </p:cNvPr>
          <p:cNvSpPr>
            <a:spLocks noGrp="1"/>
          </p:cNvSpPr>
          <p:nvPr>
            <p:ph type="dt" sz="half" idx="10"/>
          </p:nvPr>
        </p:nvSpPr>
        <p:spPr/>
        <p:txBody>
          <a:bodyPr/>
          <a:lstStyle/>
          <a:p>
            <a:fld id="{6C536964-7C60-47EF-B7AD-810CE5C56550}" type="datetime1">
              <a:rPr lang="en-US"/>
              <a:t>4/2/24</a:t>
            </a:fld>
            <a:endParaRPr/>
          </a:p>
        </p:txBody>
      </p:sp>
      <p:sp>
        <p:nvSpPr>
          <p:cNvPr id="4" name="Footer Placeholder 3">
            <a:extLst>
              <a:ext uri="{FF2B5EF4-FFF2-40B4-BE49-F238E27FC236}">
                <a16:creationId xmlns:a16="http://schemas.microsoft.com/office/drawing/2014/main" id="{AA515977-15E2-ABD3-C537-5F43186B4FDE}"/>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01928BB1-214E-5460-B1E0-D81C5A68D8EF}"/>
              </a:ext>
            </a:extLst>
          </p:cNvPr>
          <p:cNvSpPr>
            <a:spLocks noGrp="1"/>
          </p:cNvSpPr>
          <p:nvPr>
            <p:ph type="sldNum" sz="quarter" idx="12"/>
          </p:nvPr>
        </p:nvSpPr>
        <p:spPr/>
        <p:txBody>
          <a:bodyPr/>
          <a:lstStyle/>
          <a:p>
            <a:fld id="{0D5579D2-7339-4529-A556-9C117C8A757C}" type="slidenum">
              <a:rPr/>
              <a:t>‹#›</a:t>
            </a:fld>
            <a:endParaRPr/>
          </a:p>
        </p:txBody>
      </p:sp>
    </p:spTree>
    <p:extLst>
      <p:ext uri="{BB962C8B-B14F-4D97-AF65-F5344CB8AC3E}">
        <p14:creationId xmlns:p14="http://schemas.microsoft.com/office/powerpoint/2010/main" val="1932103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680E-65B4-DBD5-F2E8-8B0E72A755A2}"/>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6399C262-FF4F-A250-F164-417A6031054D}"/>
              </a:ext>
            </a:extLst>
          </p:cNvPr>
          <p:cNvSpPr>
            <a:spLocks noGrp="1"/>
          </p:cNvSpPr>
          <p:nvPr>
            <p:ph idx="1" hasCustomPrompt="1"/>
          </p:nvPr>
        </p:nvSpPr>
        <p:spPr/>
        <p:txBody>
          <a:bodyPr/>
          <a:lstStyle>
            <a:lvl1pPr>
              <a:defRPr/>
            </a:lvl1pPr>
          </a:lstStyle>
          <a:p>
            <a:pPr lvl="0"/>
            <a:r>
              <a:t>Enter text or choose an icon below to insert other content. Turn bullet points on or off from the Home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B54CBFEF-E31A-80C9-F446-4A5560BF636F}"/>
              </a:ext>
            </a:extLst>
          </p:cNvPr>
          <p:cNvSpPr>
            <a:spLocks noGrp="1"/>
          </p:cNvSpPr>
          <p:nvPr>
            <p:ph type="dt" sz="half" idx="10"/>
          </p:nvPr>
        </p:nvSpPr>
        <p:spPr/>
        <p:txBody>
          <a:bodyPr/>
          <a:lstStyle/>
          <a:p>
            <a:fld id="{082A724C-843E-4A68-BBD6-AC00BBCFE1F2}" type="datetime1">
              <a:rPr lang="en-US"/>
              <a:t>4/2/24</a:t>
            </a:fld>
            <a:endParaRPr/>
          </a:p>
        </p:txBody>
      </p:sp>
      <p:sp>
        <p:nvSpPr>
          <p:cNvPr id="5" name="Footer Placeholder 4">
            <a:extLst>
              <a:ext uri="{FF2B5EF4-FFF2-40B4-BE49-F238E27FC236}">
                <a16:creationId xmlns:a16="http://schemas.microsoft.com/office/drawing/2014/main" id="{CC90864C-1D26-FA53-BD07-4958BEB0FA38}"/>
              </a:ext>
            </a:extLst>
          </p:cNvPr>
          <p:cNvSpPr>
            <a:spLocks noGrp="1"/>
          </p:cNvSpPr>
          <p:nvPr>
            <p:ph type="ftr" sz="quarter" idx="11"/>
          </p:nvPr>
        </p:nvSpPr>
        <p:spPr/>
        <p:txBody>
          <a:bodyPr/>
          <a:lstStyle/>
          <a:p>
            <a:endParaRPr/>
          </a:p>
        </p:txBody>
      </p:sp>
      <p:sp>
        <p:nvSpPr>
          <p:cNvPr id="6" name="Slide Number Placeholder 5">
            <a:extLst>
              <a:ext uri="{FF2B5EF4-FFF2-40B4-BE49-F238E27FC236}">
                <a16:creationId xmlns:a16="http://schemas.microsoft.com/office/drawing/2014/main" id="{C8476CEC-1CCC-BBBC-81F8-72C03E8658C8}"/>
              </a:ext>
            </a:extLst>
          </p:cNvPr>
          <p:cNvSpPr>
            <a:spLocks noGrp="1"/>
          </p:cNvSpPr>
          <p:nvPr>
            <p:ph type="sldNum" sz="quarter" idx="12"/>
          </p:nvPr>
        </p:nvSpPr>
        <p:spPr/>
        <p:txBody>
          <a:bodyPr/>
          <a:lstStyle/>
          <a:p>
            <a:fld id="{0D5579D2-7339-4529-A556-9C117C8A757C}" type="slidenum">
              <a:rPr/>
              <a:t>‹#›</a:t>
            </a:fld>
            <a:endParaRPr/>
          </a:p>
        </p:txBody>
      </p:sp>
    </p:spTree>
    <p:extLst>
      <p:ext uri="{BB962C8B-B14F-4D97-AF65-F5344CB8AC3E}">
        <p14:creationId xmlns:p14="http://schemas.microsoft.com/office/powerpoint/2010/main" val="162771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324215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19304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4125029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rPr>
              <a:t>Includes content supplied by Sales Benchmark Index; Copyright © Sales Benchmark Index, 2024</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CDAAB41-4F5B-0002-62E7-0314002034DE}"/>
              </a:ext>
            </a:extLst>
          </p:cNvPr>
          <p:cNvSpPr txBox="1"/>
          <p:nvPr userDrawn="1"/>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9"/>
            </p:custDataLst>
            <p:extLst>
              <p:ext uri="{D42A27DB-BD31-4B8C-83A1-F6EECF244321}">
                <p14:modId xmlns:p14="http://schemas.microsoft.com/office/powerpoint/2010/main" val="2183109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10" imgH="409" progId="TCLayout.ActiveDocument.1">
                  <p:embed/>
                </p:oleObj>
              </mc:Choice>
              <mc:Fallback>
                <p:oleObj name="think-cell Slide" r:id="rId30"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mj-lt"/>
              </a:defRPr>
            </a:lvl1pPr>
          </a:lstStyle>
          <a:p>
            <a:r>
              <a:rPr lang="en-US" dirty="0"/>
              <a:t>Source:</a:t>
            </a:r>
          </a:p>
          <a:p>
            <a:r>
              <a:rPr lang="en-US" dirty="0"/>
              <a:t>Notes:</a:t>
            </a:r>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 id="2147483731" r:id="rId26"/>
    <p:sldLayoutId id="2147483733" r:id="rId27"/>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81.xml"/><Relationship Id="rId7" Type="http://schemas.openxmlformats.org/officeDocument/2006/relationships/slide" Target="slide51.xml"/><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slide" Target="slide55.xml"/><Relationship Id="rId5" Type="http://schemas.openxmlformats.org/officeDocument/2006/relationships/slide" Target="slide83.xml"/><Relationship Id="rId4" Type="http://schemas.openxmlformats.org/officeDocument/2006/relationships/slide" Target="slide5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slide" Target="slide75.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slide" Target="slid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hyperlink" Target="https://pro.sbigrowth.com/" TargetMode="Externa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4954B-5B6E-A708-CFE7-521EFDCD66D8}"/>
              </a:ext>
            </a:extLst>
          </p:cNvPr>
          <p:cNvSpPr>
            <a:spLocks noGrp="1"/>
          </p:cNvSpPr>
          <p:nvPr>
            <p:ph type="ctrTitle"/>
          </p:nvPr>
        </p:nvSpPr>
        <p:spPr/>
        <p:txBody>
          <a:bodyPr/>
          <a:lstStyle/>
          <a:p>
            <a:r>
              <a:rPr lang="en-US" dirty="0"/>
              <a:t>Sales Coaching Playbook</a:t>
            </a:r>
          </a:p>
        </p:txBody>
      </p:sp>
      <p:sp>
        <p:nvSpPr>
          <p:cNvPr id="5" name="Subtitle 4">
            <a:extLst>
              <a:ext uri="{FF2B5EF4-FFF2-40B4-BE49-F238E27FC236}">
                <a16:creationId xmlns:a16="http://schemas.microsoft.com/office/drawing/2014/main" id="{8C869C99-D541-70FF-4C6F-A9B90F065031}"/>
              </a:ext>
            </a:extLst>
          </p:cNvPr>
          <p:cNvSpPr>
            <a:spLocks noGrp="1"/>
          </p:cNvSpPr>
          <p:nvPr>
            <p:ph type="subTitle" idx="1"/>
          </p:nvPr>
        </p:nvSpPr>
        <p:spPr/>
        <p:txBody>
          <a:bodyPr/>
          <a:lstStyle/>
          <a:p>
            <a:r>
              <a:rPr lang="en-US" dirty="0"/>
              <a:t>A practical handbook for those who manage sales teams</a:t>
            </a:r>
          </a:p>
        </p:txBody>
      </p:sp>
    </p:spTree>
    <p:extLst>
      <p:ext uri="{BB962C8B-B14F-4D97-AF65-F5344CB8AC3E}">
        <p14:creationId xmlns:p14="http://schemas.microsoft.com/office/powerpoint/2010/main" val="2486921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413B-479E-FBBB-3E5B-E6DF29736676}"/>
              </a:ext>
            </a:extLst>
          </p:cNvPr>
          <p:cNvSpPr>
            <a:spLocks noGrp="1"/>
          </p:cNvSpPr>
          <p:nvPr>
            <p:ph type="title"/>
          </p:nvPr>
        </p:nvSpPr>
        <p:spPr/>
        <p:txBody>
          <a:bodyPr/>
          <a:lstStyle/>
          <a:p>
            <a:r>
              <a:rPr lang="en-US" dirty="0"/>
              <a:t>The Coaching Mindset (2 of 2)</a:t>
            </a:r>
            <a:endParaRPr lang="en-ID" dirty="0"/>
          </a:p>
        </p:txBody>
      </p:sp>
      <p:sp>
        <p:nvSpPr>
          <p:cNvPr id="3" name="Rectangle 2">
            <a:extLst>
              <a:ext uri="{FF2B5EF4-FFF2-40B4-BE49-F238E27FC236}">
                <a16:creationId xmlns:a16="http://schemas.microsoft.com/office/drawing/2014/main" id="{2700B07F-FB9C-BE49-C41E-2264BB07838D}"/>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4B7E304B-D2FF-876B-7976-BF51FEF98FC5}"/>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sp>
        <p:nvSpPr>
          <p:cNvPr id="6" name="Rectangle 5">
            <a:extLst>
              <a:ext uri="{FF2B5EF4-FFF2-40B4-BE49-F238E27FC236}">
                <a16:creationId xmlns:a16="http://schemas.microsoft.com/office/drawing/2014/main" id="{2D466BE6-50F1-A62B-7206-F2384084604B}"/>
              </a:ext>
            </a:extLst>
          </p:cNvPr>
          <p:cNvSpPr/>
          <p:nvPr/>
        </p:nvSpPr>
        <p:spPr>
          <a:xfrm>
            <a:off x="609602" y="1133475"/>
            <a:ext cx="10962288"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Guidelines for Coaching Success</a:t>
            </a:r>
          </a:p>
        </p:txBody>
      </p:sp>
      <p:sp>
        <p:nvSpPr>
          <p:cNvPr id="7" name="TextBox 6">
            <a:extLst>
              <a:ext uri="{FF2B5EF4-FFF2-40B4-BE49-F238E27FC236}">
                <a16:creationId xmlns:a16="http://schemas.microsoft.com/office/drawing/2014/main" id="{3504CA2A-5840-9C97-87DC-5A49A7F3C4D2}"/>
              </a:ext>
            </a:extLst>
          </p:cNvPr>
          <p:cNvSpPr txBox="1"/>
          <p:nvPr/>
        </p:nvSpPr>
        <p:spPr>
          <a:xfrm>
            <a:off x="609600" y="1702547"/>
            <a:ext cx="10962288" cy="169277"/>
          </a:xfrm>
          <a:prstGeom prst="rect">
            <a:avLst/>
          </a:prstGeom>
          <a:noFill/>
        </p:spPr>
        <p:txBody>
          <a:bodyPr wrap="square" lIns="0" tIns="0" rIns="0" bIns="0" rtlCol="0">
            <a:spAutoFit/>
          </a:bodyPr>
          <a:lstStyle/>
          <a:p>
            <a:pPr defTabSz="385767">
              <a:spcAft>
                <a:spcPts val="300"/>
              </a:spcAft>
              <a:defRPr/>
            </a:pPr>
            <a:r>
              <a:rPr lang="en-US" sz="1100" dirty="0"/>
              <a:t>For any coaching initiative to be effective and long lasting, there are important guidelines that the coach must follow consistently. </a:t>
            </a:r>
            <a:r>
              <a:rPr lang="en-US" sz="1100" b="1" dirty="0"/>
              <a:t>These guidelines are as follows: </a:t>
            </a:r>
          </a:p>
        </p:txBody>
      </p:sp>
      <p:grpSp>
        <p:nvGrpSpPr>
          <p:cNvPr id="13" name="Group 12">
            <a:extLst>
              <a:ext uri="{FF2B5EF4-FFF2-40B4-BE49-F238E27FC236}">
                <a16:creationId xmlns:a16="http://schemas.microsoft.com/office/drawing/2014/main" id="{BF029590-B909-68BE-B12B-66ED2881075D}"/>
              </a:ext>
            </a:extLst>
          </p:cNvPr>
          <p:cNvGrpSpPr/>
          <p:nvPr/>
        </p:nvGrpSpPr>
        <p:grpSpPr>
          <a:xfrm>
            <a:off x="609600" y="1995177"/>
            <a:ext cx="10962288" cy="392977"/>
            <a:chOff x="609600" y="1995177"/>
            <a:chExt cx="10962288" cy="392977"/>
          </a:xfrm>
        </p:grpSpPr>
        <p:sp>
          <p:nvSpPr>
            <p:cNvPr id="11" name="Oval 10">
              <a:extLst>
                <a:ext uri="{FF2B5EF4-FFF2-40B4-BE49-F238E27FC236}">
                  <a16:creationId xmlns:a16="http://schemas.microsoft.com/office/drawing/2014/main" id="{43EA705C-2036-B306-D313-A5D5A044EC90}"/>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endParaRPr lang="en-ID" sz="1200" b="1" dirty="0"/>
            </a:p>
          </p:txBody>
        </p:sp>
        <p:sp>
          <p:nvSpPr>
            <p:cNvPr id="12" name="TextBox 11">
              <a:extLst>
                <a:ext uri="{FF2B5EF4-FFF2-40B4-BE49-F238E27FC236}">
                  <a16:creationId xmlns:a16="http://schemas.microsoft.com/office/drawing/2014/main" id="{E42E0FBC-B8B3-22A5-C81D-ED1189107F11}"/>
                </a:ext>
              </a:extLst>
            </p:cNvPr>
            <p:cNvSpPr txBox="1"/>
            <p:nvPr/>
          </p:nvSpPr>
          <p:spPr>
            <a:xfrm>
              <a:off x="1028700" y="2049600"/>
              <a:ext cx="10543188" cy="338554"/>
            </a:xfrm>
            <a:prstGeom prst="rect">
              <a:avLst/>
            </a:prstGeom>
            <a:noFill/>
          </p:spPr>
          <p:txBody>
            <a:bodyPr wrap="square" lIns="0" tIns="0" rIns="0" bIns="0" rtlCol="0">
              <a:spAutoFit/>
            </a:bodyPr>
            <a:lstStyle/>
            <a:p>
              <a:pPr defTabSz="385767">
                <a:spcAft>
                  <a:spcPts val="300"/>
                </a:spcAft>
                <a:defRPr/>
              </a:pPr>
              <a:r>
                <a:rPr lang="en-US" sz="1100" b="1" dirty="0"/>
                <a:t>The Coach Must Have a Coach. </a:t>
              </a:r>
              <a:r>
                <a:rPr lang="en-US" sz="1100" dirty="0"/>
                <a:t>First, it is important for coaches to receive training in coaching methods and competencies. This is because it is often hard </a:t>
              </a:r>
              <a:br>
                <a:rPr lang="en-US" sz="1100" dirty="0"/>
              </a:br>
              <a:r>
                <a:rPr lang="en-US" sz="1100" dirty="0"/>
                <a:t>for managers to think like coaches should. In addition, every coach should themselves have a coach to guide and challenge them. </a:t>
              </a:r>
            </a:p>
          </p:txBody>
        </p:sp>
      </p:grpSp>
      <p:grpSp>
        <p:nvGrpSpPr>
          <p:cNvPr id="14" name="Group 13">
            <a:extLst>
              <a:ext uri="{FF2B5EF4-FFF2-40B4-BE49-F238E27FC236}">
                <a16:creationId xmlns:a16="http://schemas.microsoft.com/office/drawing/2014/main" id="{1F90ED01-D900-DA81-3EDD-AB4C725CAF37}"/>
              </a:ext>
            </a:extLst>
          </p:cNvPr>
          <p:cNvGrpSpPr/>
          <p:nvPr/>
        </p:nvGrpSpPr>
        <p:grpSpPr>
          <a:xfrm>
            <a:off x="609600" y="2628596"/>
            <a:ext cx="10962288" cy="392977"/>
            <a:chOff x="609600" y="1995177"/>
            <a:chExt cx="10962288" cy="392977"/>
          </a:xfrm>
        </p:grpSpPr>
        <p:sp>
          <p:nvSpPr>
            <p:cNvPr id="15" name="Oval 14">
              <a:extLst>
                <a:ext uri="{FF2B5EF4-FFF2-40B4-BE49-F238E27FC236}">
                  <a16:creationId xmlns:a16="http://schemas.microsoft.com/office/drawing/2014/main" id="{660D02AC-F40B-2F8D-FAB9-854A3BE89B7F}"/>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endParaRPr lang="en-ID" sz="1200" b="1" dirty="0"/>
            </a:p>
          </p:txBody>
        </p:sp>
        <p:sp>
          <p:nvSpPr>
            <p:cNvPr id="16" name="TextBox 15">
              <a:extLst>
                <a:ext uri="{FF2B5EF4-FFF2-40B4-BE49-F238E27FC236}">
                  <a16:creationId xmlns:a16="http://schemas.microsoft.com/office/drawing/2014/main" id="{6C2B8348-1370-83A4-3DD3-76643C90D399}"/>
                </a:ext>
              </a:extLst>
            </p:cNvPr>
            <p:cNvSpPr txBox="1"/>
            <p:nvPr/>
          </p:nvSpPr>
          <p:spPr>
            <a:xfrm>
              <a:off x="1028700" y="2049600"/>
              <a:ext cx="10543188" cy="338554"/>
            </a:xfrm>
            <a:prstGeom prst="rect">
              <a:avLst/>
            </a:prstGeom>
            <a:noFill/>
          </p:spPr>
          <p:txBody>
            <a:bodyPr wrap="square" lIns="0" tIns="0" rIns="0" bIns="0" rtlCol="0">
              <a:spAutoFit/>
            </a:bodyPr>
            <a:lstStyle/>
            <a:p>
              <a:pPr defTabSz="385767">
                <a:spcAft>
                  <a:spcPts val="300"/>
                </a:spcAft>
                <a:defRPr/>
              </a:pPr>
              <a:r>
                <a:rPr lang="en-US" sz="1100" b="1" dirty="0"/>
                <a:t>Coaching is a Choice, Not an Obligation. </a:t>
              </a:r>
              <a:r>
                <a:rPr lang="en-US" sz="1100" dirty="0"/>
                <a:t>The relationship between the coach and employee is one of collaboration and partnership, not obligation. </a:t>
              </a:r>
              <a:br>
                <a:rPr lang="en-US" sz="1100" dirty="0"/>
              </a:br>
              <a:r>
                <a:rPr lang="en-US" sz="1100" dirty="0"/>
                <a:t>Forced coaching will often be met with resistance. Participants must feel their best interests are primary to achieve real breakthroughs.</a:t>
              </a:r>
            </a:p>
          </p:txBody>
        </p:sp>
      </p:grpSp>
      <p:grpSp>
        <p:nvGrpSpPr>
          <p:cNvPr id="17" name="Group 16">
            <a:extLst>
              <a:ext uri="{FF2B5EF4-FFF2-40B4-BE49-F238E27FC236}">
                <a16:creationId xmlns:a16="http://schemas.microsoft.com/office/drawing/2014/main" id="{3339A3F6-00D6-CA87-3EBD-A09700DC93A5}"/>
              </a:ext>
            </a:extLst>
          </p:cNvPr>
          <p:cNvGrpSpPr/>
          <p:nvPr/>
        </p:nvGrpSpPr>
        <p:grpSpPr>
          <a:xfrm>
            <a:off x="609600" y="3262015"/>
            <a:ext cx="10962288" cy="392977"/>
            <a:chOff x="609600" y="1995177"/>
            <a:chExt cx="10962288" cy="392977"/>
          </a:xfrm>
        </p:grpSpPr>
        <p:sp>
          <p:nvSpPr>
            <p:cNvPr id="18" name="Oval 17">
              <a:extLst>
                <a:ext uri="{FF2B5EF4-FFF2-40B4-BE49-F238E27FC236}">
                  <a16:creationId xmlns:a16="http://schemas.microsoft.com/office/drawing/2014/main" id="{D3510608-2296-F001-35C5-3CF232B9CD04}"/>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endParaRPr lang="en-ID" sz="1200" b="1" dirty="0"/>
            </a:p>
          </p:txBody>
        </p:sp>
        <p:sp>
          <p:nvSpPr>
            <p:cNvPr id="19" name="TextBox 18">
              <a:extLst>
                <a:ext uri="{FF2B5EF4-FFF2-40B4-BE49-F238E27FC236}">
                  <a16:creationId xmlns:a16="http://schemas.microsoft.com/office/drawing/2014/main" id="{7AED07EF-3D73-8278-3CB9-A653BCFB2419}"/>
                </a:ext>
              </a:extLst>
            </p:cNvPr>
            <p:cNvSpPr txBox="1"/>
            <p:nvPr/>
          </p:nvSpPr>
          <p:spPr>
            <a:xfrm>
              <a:off x="1028700" y="2049600"/>
              <a:ext cx="10543188" cy="338554"/>
            </a:xfrm>
            <a:prstGeom prst="rect">
              <a:avLst/>
            </a:prstGeom>
            <a:noFill/>
          </p:spPr>
          <p:txBody>
            <a:bodyPr wrap="square" lIns="0" tIns="0" rIns="0" bIns="0" rtlCol="0">
              <a:spAutoFit/>
            </a:bodyPr>
            <a:lstStyle/>
            <a:p>
              <a:pPr defTabSz="385767">
                <a:spcAft>
                  <a:spcPts val="300"/>
                </a:spcAft>
                <a:defRPr/>
              </a:pPr>
              <a:r>
                <a:rPr lang="en-US" sz="1100" b="1" dirty="0"/>
                <a:t>Surrender Your Agenda. </a:t>
              </a:r>
              <a:r>
                <a:rPr lang="en-US" sz="1100" dirty="0"/>
                <a:t>Moving from a manager mindset to one of a coach is challenging. Separating your agenda from those you supervise is difficult. </a:t>
              </a:r>
              <a:br>
                <a:rPr lang="en-US" sz="1100" dirty="0"/>
              </a:br>
              <a:r>
                <a:rPr lang="en-US" sz="1100" dirty="0"/>
                <a:t>Recognize the differences and be sure to adjust your thinking to one of total commitment to the growth of your employee. </a:t>
              </a:r>
            </a:p>
          </p:txBody>
        </p:sp>
      </p:grpSp>
      <p:grpSp>
        <p:nvGrpSpPr>
          <p:cNvPr id="20" name="Group 19">
            <a:extLst>
              <a:ext uri="{FF2B5EF4-FFF2-40B4-BE49-F238E27FC236}">
                <a16:creationId xmlns:a16="http://schemas.microsoft.com/office/drawing/2014/main" id="{B308A76F-C44B-D2A5-9818-C9194AB9E78A}"/>
              </a:ext>
            </a:extLst>
          </p:cNvPr>
          <p:cNvGrpSpPr/>
          <p:nvPr/>
        </p:nvGrpSpPr>
        <p:grpSpPr>
          <a:xfrm>
            <a:off x="609600" y="3895434"/>
            <a:ext cx="10962288" cy="562254"/>
            <a:chOff x="609600" y="1995177"/>
            <a:chExt cx="10962288" cy="562254"/>
          </a:xfrm>
        </p:grpSpPr>
        <p:sp>
          <p:nvSpPr>
            <p:cNvPr id="21" name="Oval 20">
              <a:extLst>
                <a:ext uri="{FF2B5EF4-FFF2-40B4-BE49-F238E27FC236}">
                  <a16:creationId xmlns:a16="http://schemas.microsoft.com/office/drawing/2014/main" id="{CBE6D88C-BB9A-8ECF-8650-B3F094FA07F0}"/>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4</a:t>
              </a:r>
              <a:endParaRPr lang="en-ID" sz="1200" b="1" dirty="0"/>
            </a:p>
          </p:txBody>
        </p:sp>
        <p:sp>
          <p:nvSpPr>
            <p:cNvPr id="22" name="TextBox 21">
              <a:extLst>
                <a:ext uri="{FF2B5EF4-FFF2-40B4-BE49-F238E27FC236}">
                  <a16:creationId xmlns:a16="http://schemas.microsoft.com/office/drawing/2014/main" id="{95DCE1B8-0C93-C9FE-4986-230C0982F653}"/>
                </a:ext>
              </a:extLst>
            </p:cNvPr>
            <p:cNvSpPr txBox="1"/>
            <p:nvPr/>
          </p:nvSpPr>
          <p:spPr>
            <a:xfrm>
              <a:off x="1028700" y="2049600"/>
              <a:ext cx="10543188" cy="507831"/>
            </a:xfrm>
            <a:prstGeom prst="rect">
              <a:avLst/>
            </a:prstGeom>
            <a:noFill/>
          </p:spPr>
          <p:txBody>
            <a:bodyPr wrap="square" lIns="0" tIns="0" rIns="0" bIns="0" rtlCol="0">
              <a:spAutoFit/>
            </a:bodyPr>
            <a:lstStyle/>
            <a:p>
              <a:pPr defTabSz="385767">
                <a:spcAft>
                  <a:spcPts val="300"/>
                </a:spcAft>
                <a:defRPr/>
              </a:pPr>
              <a:r>
                <a:rPr lang="en-US" sz="1100" b="1" dirty="0"/>
                <a:t>You are Coaching People, Not Changing Them. </a:t>
              </a:r>
              <a:r>
                <a:rPr lang="en-US" sz="1100" dirty="0"/>
                <a:t>Coaching, at its core, is a process of personal discovery. Improvement in humans is a process, not an imposed action. The approach of mandating change or new behaviors typically will backfire. Your employee might comply temporarily, but there will be no personal growth, buy-in or loyalty developed. </a:t>
              </a:r>
            </a:p>
          </p:txBody>
        </p:sp>
      </p:grpSp>
      <p:grpSp>
        <p:nvGrpSpPr>
          <p:cNvPr id="23" name="Group 22">
            <a:extLst>
              <a:ext uri="{FF2B5EF4-FFF2-40B4-BE49-F238E27FC236}">
                <a16:creationId xmlns:a16="http://schemas.microsoft.com/office/drawing/2014/main" id="{B7F48E7A-75AA-96F1-8B41-D77728560823}"/>
              </a:ext>
            </a:extLst>
          </p:cNvPr>
          <p:cNvGrpSpPr/>
          <p:nvPr/>
        </p:nvGrpSpPr>
        <p:grpSpPr>
          <a:xfrm>
            <a:off x="609600" y="4698130"/>
            <a:ext cx="10962288" cy="392977"/>
            <a:chOff x="609600" y="1995177"/>
            <a:chExt cx="10962288" cy="392977"/>
          </a:xfrm>
        </p:grpSpPr>
        <p:sp>
          <p:nvSpPr>
            <p:cNvPr id="24" name="Oval 23">
              <a:extLst>
                <a:ext uri="{FF2B5EF4-FFF2-40B4-BE49-F238E27FC236}">
                  <a16:creationId xmlns:a16="http://schemas.microsoft.com/office/drawing/2014/main" id="{39EEF088-7C64-5B71-39D0-268D79A27C5E}"/>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5</a:t>
              </a:r>
              <a:endParaRPr lang="en-ID" sz="1200" b="1" dirty="0"/>
            </a:p>
          </p:txBody>
        </p:sp>
        <p:sp>
          <p:nvSpPr>
            <p:cNvPr id="25" name="TextBox 24">
              <a:extLst>
                <a:ext uri="{FF2B5EF4-FFF2-40B4-BE49-F238E27FC236}">
                  <a16:creationId xmlns:a16="http://schemas.microsoft.com/office/drawing/2014/main" id="{9D556548-B505-1CA2-9D12-B2DCD7814FEC}"/>
                </a:ext>
              </a:extLst>
            </p:cNvPr>
            <p:cNvSpPr txBox="1"/>
            <p:nvPr/>
          </p:nvSpPr>
          <p:spPr>
            <a:xfrm>
              <a:off x="1028700" y="2049600"/>
              <a:ext cx="10543188" cy="338554"/>
            </a:xfrm>
            <a:prstGeom prst="rect">
              <a:avLst/>
            </a:prstGeom>
            <a:noFill/>
          </p:spPr>
          <p:txBody>
            <a:bodyPr wrap="square" lIns="0" tIns="0" rIns="0" bIns="0" rtlCol="0">
              <a:spAutoFit/>
            </a:bodyPr>
            <a:lstStyle/>
            <a:p>
              <a:pPr defTabSz="385767">
                <a:spcAft>
                  <a:spcPts val="300"/>
                </a:spcAft>
                <a:defRPr/>
              </a:pPr>
              <a:r>
                <a:rPr lang="en-US" sz="1100" b="1" dirty="0"/>
                <a:t>Trust is the Basis of Coaching Success. </a:t>
              </a:r>
              <a:r>
                <a:rPr lang="en-US" sz="1100" dirty="0"/>
                <a:t>Safe and open communication is vital for personal breakthroughs to occur. Your employee must feel their best interests </a:t>
              </a:r>
              <a:br>
                <a:rPr lang="en-US" sz="1100" dirty="0"/>
              </a:br>
              <a:r>
                <a:rPr lang="en-US" sz="1100" dirty="0"/>
                <a:t>are paramount to you, or they will not confide in you. Breach of this trust is deadly to the coaching process. </a:t>
              </a:r>
            </a:p>
          </p:txBody>
        </p:sp>
      </p:grpSp>
      <p:grpSp>
        <p:nvGrpSpPr>
          <p:cNvPr id="26" name="Group 25">
            <a:extLst>
              <a:ext uri="{FF2B5EF4-FFF2-40B4-BE49-F238E27FC236}">
                <a16:creationId xmlns:a16="http://schemas.microsoft.com/office/drawing/2014/main" id="{1FB3A578-3786-64C0-C4C3-B3A6AFE1EDC9}"/>
              </a:ext>
            </a:extLst>
          </p:cNvPr>
          <p:cNvGrpSpPr/>
          <p:nvPr/>
        </p:nvGrpSpPr>
        <p:grpSpPr>
          <a:xfrm>
            <a:off x="609600" y="5331548"/>
            <a:ext cx="10962288" cy="392977"/>
            <a:chOff x="609600" y="1995177"/>
            <a:chExt cx="10962288" cy="392977"/>
          </a:xfrm>
        </p:grpSpPr>
        <p:sp>
          <p:nvSpPr>
            <p:cNvPr id="27" name="Oval 26">
              <a:extLst>
                <a:ext uri="{FF2B5EF4-FFF2-40B4-BE49-F238E27FC236}">
                  <a16:creationId xmlns:a16="http://schemas.microsoft.com/office/drawing/2014/main" id="{FCB06B5B-E0A4-4E50-D484-29FEF250135E}"/>
                </a:ext>
              </a:extLst>
            </p:cNvPr>
            <p:cNvSpPr/>
            <p:nvPr/>
          </p:nvSpPr>
          <p:spPr>
            <a:xfrm>
              <a:off x="609600" y="1995177"/>
              <a:ext cx="278123" cy="2781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5</a:t>
              </a:r>
              <a:endParaRPr lang="en-ID" sz="1200" b="1" dirty="0"/>
            </a:p>
          </p:txBody>
        </p:sp>
        <p:sp>
          <p:nvSpPr>
            <p:cNvPr id="28" name="TextBox 27">
              <a:extLst>
                <a:ext uri="{FF2B5EF4-FFF2-40B4-BE49-F238E27FC236}">
                  <a16:creationId xmlns:a16="http://schemas.microsoft.com/office/drawing/2014/main" id="{CA79347B-4744-05A8-C9B2-54DC62802B36}"/>
                </a:ext>
              </a:extLst>
            </p:cNvPr>
            <p:cNvSpPr txBox="1"/>
            <p:nvPr/>
          </p:nvSpPr>
          <p:spPr>
            <a:xfrm>
              <a:off x="1028700" y="2049600"/>
              <a:ext cx="10543188" cy="338554"/>
            </a:xfrm>
            <a:prstGeom prst="rect">
              <a:avLst/>
            </a:prstGeom>
            <a:noFill/>
          </p:spPr>
          <p:txBody>
            <a:bodyPr wrap="square" lIns="0" tIns="0" rIns="0" bIns="0" rtlCol="0">
              <a:spAutoFit/>
            </a:bodyPr>
            <a:lstStyle/>
            <a:p>
              <a:pPr defTabSz="385767">
                <a:spcAft>
                  <a:spcPts val="300"/>
                </a:spcAft>
                <a:defRPr/>
              </a:pPr>
              <a:r>
                <a:rPr lang="en-US" sz="1100" b="1" dirty="0"/>
                <a:t>Recognize That Coaching Skills Differ from Management Skills. </a:t>
              </a:r>
              <a:r>
                <a:rPr lang="en-US" sz="1100" dirty="0"/>
                <a:t>Good managers focus on process, results, sales, resources, customer satisfaction and the like. </a:t>
              </a:r>
              <a:br>
                <a:rPr lang="en-US" sz="1100" dirty="0"/>
              </a:br>
              <a:r>
                <a:rPr lang="en-US" sz="1100" dirty="0"/>
                <a:t>A good coach focuses on one thing: the progression of their employee as they improve the attitudes, skills and behaviors that the employee wants to improve. </a:t>
              </a:r>
            </a:p>
          </p:txBody>
        </p:sp>
      </p:grpSp>
      <p:cxnSp>
        <p:nvCxnSpPr>
          <p:cNvPr id="30" name="Straight Connector 29">
            <a:extLst>
              <a:ext uri="{FF2B5EF4-FFF2-40B4-BE49-F238E27FC236}">
                <a16:creationId xmlns:a16="http://schemas.microsoft.com/office/drawing/2014/main" id="{693BEA87-4E22-54A4-FC5D-97F2DEC7EF7F}"/>
              </a:ext>
            </a:extLst>
          </p:cNvPr>
          <p:cNvCxnSpPr/>
          <p:nvPr/>
        </p:nvCxnSpPr>
        <p:spPr>
          <a:xfrm>
            <a:off x="609600" y="2508375"/>
            <a:ext cx="109728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2199D4-8FE9-09CF-914E-77E815073069}"/>
              </a:ext>
            </a:extLst>
          </p:cNvPr>
          <p:cNvCxnSpPr/>
          <p:nvPr/>
        </p:nvCxnSpPr>
        <p:spPr>
          <a:xfrm>
            <a:off x="609600" y="3141794"/>
            <a:ext cx="109728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7AAE8B-E038-37FE-9B90-50BF58CDDA49}"/>
              </a:ext>
            </a:extLst>
          </p:cNvPr>
          <p:cNvCxnSpPr/>
          <p:nvPr/>
        </p:nvCxnSpPr>
        <p:spPr>
          <a:xfrm>
            <a:off x="609600" y="3775213"/>
            <a:ext cx="109728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4EB161-7349-58DE-92A7-6B0A7B850352}"/>
              </a:ext>
            </a:extLst>
          </p:cNvPr>
          <p:cNvCxnSpPr/>
          <p:nvPr/>
        </p:nvCxnSpPr>
        <p:spPr>
          <a:xfrm>
            <a:off x="609600" y="4577909"/>
            <a:ext cx="109728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043C6F-4D97-9355-8C70-D06AF0E675B9}"/>
              </a:ext>
            </a:extLst>
          </p:cNvPr>
          <p:cNvCxnSpPr/>
          <p:nvPr/>
        </p:nvCxnSpPr>
        <p:spPr>
          <a:xfrm>
            <a:off x="609600" y="5211328"/>
            <a:ext cx="109728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07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9C55-1747-4F27-D5AC-E02D1A00EF58}"/>
              </a:ext>
            </a:extLst>
          </p:cNvPr>
          <p:cNvSpPr>
            <a:spLocks noGrp="1"/>
          </p:cNvSpPr>
          <p:nvPr>
            <p:ph type="title"/>
          </p:nvPr>
        </p:nvSpPr>
        <p:spPr/>
        <p:txBody>
          <a:bodyPr/>
          <a:lstStyle/>
          <a:p>
            <a:r>
              <a:rPr lang="en-US" dirty="0"/>
              <a:t>Principles to become a more effective coach</a:t>
            </a:r>
            <a:endParaRPr lang="en-ID" dirty="0"/>
          </a:p>
        </p:txBody>
      </p:sp>
      <p:sp>
        <p:nvSpPr>
          <p:cNvPr id="3" name="Rectangle 2">
            <a:extLst>
              <a:ext uri="{FF2B5EF4-FFF2-40B4-BE49-F238E27FC236}">
                <a16:creationId xmlns:a16="http://schemas.microsoft.com/office/drawing/2014/main" id="{4814245C-0B1E-9089-B271-56E6C655B661}"/>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2E62D355-EF7A-391D-36F9-AA9075D8195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sp>
        <p:nvSpPr>
          <p:cNvPr id="6" name="Rectangle 5">
            <a:extLst>
              <a:ext uri="{FF2B5EF4-FFF2-40B4-BE49-F238E27FC236}">
                <a16:creationId xmlns:a16="http://schemas.microsoft.com/office/drawing/2014/main" id="{DB3E2DDA-A89B-4B79-BE4D-8B6EE38D55EE}"/>
              </a:ext>
            </a:extLst>
          </p:cNvPr>
          <p:cNvSpPr/>
          <p:nvPr/>
        </p:nvSpPr>
        <p:spPr>
          <a:xfrm>
            <a:off x="609599" y="1133475"/>
            <a:ext cx="10961151" cy="922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r>
              <a:rPr lang="en-US" sz="1600" i="1" dirty="0">
                <a:solidFill>
                  <a:schemeClr val="accent1"/>
                </a:solidFill>
              </a:rPr>
              <a:t>There are key coaching principles that set a foundation for a productive environment. These building blocks are critical to maximizing production from each team member, regardless of their tenure. </a:t>
            </a:r>
          </a:p>
        </p:txBody>
      </p:sp>
      <p:sp>
        <p:nvSpPr>
          <p:cNvPr id="7" name="Freeform 63">
            <a:extLst>
              <a:ext uri="{FF2B5EF4-FFF2-40B4-BE49-F238E27FC236}">
                <a16:creationId xmlns:a16="http://schemas.microsoft.com/office/drawing/2014/main" id="{2B612B6E-327C-10CC-0117-770843D5316B}"/>
              </a:ext>
            </a:extLst>
          </p:cNvPr>
          <p:cNvSpPr>
            <a:spLocks noEditPoints="1"/>
          </p:cNvSpPr>
          <p:nvPr/>
        </p:nvSpPr>
        <p:spPr bwMode="auto">
          <a:xfrm>
            <a:off x="800099" y="1413851"/>
            <a:ext cx="360363" cy="36195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1 w 96"/>
              <a:gd name="T19" fmla="*/ 49 h 96"/>
              <a:gd name="T20" fmla="*/ 37 w 96"/>
              <a:gd name="T21" fmla="*/ 73 h 96"/>
              <a:gd name="T22" fmla="*/ 36 w 96"/>
              <a:gd name="T23" fmla="*/ 74 h 96"/>
              <a:gd name="T24" fmla="*/ 35 w 96"/>
              <a:gd name="T25" fmla="*/ 73 h 96"/>
              <a:gd name="T26" fmla="*/ 35 w 96"/>
              <a:gd name="T27" fmla="*/ 71 h 96"/>
              <a:gd name="T28" fmla="*/ 57 w 96"/>
              <a:gd name="T29" fmla="*/ 48 h 96"/>
              <a:gd name="T30" fmla="*/ 35 w 96"/>
              <a:gd name="T31" fmla="*/ 25 h 96"/>
              <a:gd name="T32" fmla="*/ 35 w 96"/>
              <a:gd name="T33" fmla="*/ 23 h 96"/>
              <a:gd name="T34" fmla="*/ 37 w 96"/>
              <a:gd name="T35" fmla="*/ 23 h 96"/>
              <a:gd name="T36" fmla="*/ 61 w 96"/>
              <a:gd name="T37" fmla="*/ 47 h 96"/>
              <a:gd name="T38" fmla="*/ 61 w 96"/>
              <a:gd name="T3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1" y="49"/>
                </a:moveTo>
                <a:cubicBezTo>
                  <a:pt x="37" y="73"/>
                  <a:pt x="37" y="73"/>
                  <a:pt x="37" y="73"/>
                </a:cubicBezTo>
                <a:cubicBezTo>
                  <a:pt x="37" y="74"/>
                  <a:pt x="37" y="74"/>
                  <a:pt x="36" y="74"/>
                </a:cubicBezTo>
                <a:cubicBezTo>
                  <a:pt x="36" y="74"/>
                  <a:pt x="35" y="74"/>
                  <a:pt x="35" y="73"/>
                </a:cubicBezTo>
                <a:cubicBezTo>
                  <a:pt x="34" y="73"/>
                  <a:pt x="34" y="71"/>
                  <a:pt x="35" y="71"/>
                </a:cubicBezTo>
                <a:cubicBezTo>
                  <a:pt x="57" y="48"/>
                  <a:pt x="57" y="48"/>
                  <a:pt x="57" y="48"/>
                </a:cubicBezTo>
                <a:cubicBezTo>
                  <a:pt x="35" y="25"/>
                  <a:pt x="35" y="25"/>
                  <a:pt x="35" y="25"/>
                </a:cubicBezTo>
                <a:cubicBezTo>
                  <a:pt x="34" y="25"/>
                  <a:pt x="34" y="23"/>
                  <a:pt x="35" y="23"/>
                </a:cubicBezTo>
                <a:cubicBezTo>
                  <a:pt x="35" y="22"/>
                  <a:pt x="37" y="22"/>
                  <a:pt x="37" y="23"/>
                </a:cubicBezTo>
                <a:cubicBezTo>
                  <a:pt x="61" y="47"/>
                  <a:pt x="61" y="47"/>
                  <a:pt x="61" y="47"/>
                </a:cubicBezTo>
                <a:cubicBezTo>
                  <a:pt x="62" y="47"/>
                  <a:pt x="62" y="49"/>
                  <a:pt x="61" y="4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aphicFrame>
        <p:nvGraphicFramePr>
          <p:cNvPr id="8" name="Content Placeholder 8">
            <a:extLst>
              <a:ext uri="{FF2B5EF4-FFF2-40B4-BE49-F238E27FC236}">
                <a16:creationId xmlns:a16="http://schemas.microsoft.com/office/drawing/2014/main" id="{0DA4262A-FC7F-B3C1-BF0D-0DF93E1A986B}"/>
              </a:ext>
            </a:extLst>
          </p:cNvPr>
          <p:cNvGraphicFramePr>
            <a:graphicFrameLocks/>
          </p:cNvGraphicFramePr>
          <p:nvPr>
            <p:extLst>
              <p:ext uri="{D42A27DB-BD31-4B8C-83A1-F6EECF244321}">
                <p14:modId xmlns:p14="http://schemas.microsoft.com/office/powerpoint/2010/main" val="3704689304"/>
              </p:ext>
            </p:extLst>
          </p:nvPr>
        </p:nvGraphicFramePr>
        <p:xfrm>
          <a:off x="609599" y="2190750"/>
          <a:ext cx="10972803" cy="4090349"/>
        </p:xfrm>
        <a:graphic>
          <a:graphicData uri="http://schemas.openxmlformats.org/drawingml/2006/table">
            <a:tbl>
              <a:tblPr firstRow="1" bandRow="1">
                <a:tableStyleId>{5C22544A-7EE6-4342-B048-85BDC9FD1C3A}</a:tableStyleId>
              </a:tblPr>
              <a:tblGrid>
                <a:gridCol w="352426">
                  <a:extLst>
                    <a:ext uri="{9D8B030D-6E8A-4147-A177-3AD203B41FA5}">
                      <a16:colId xmlns:a16="http://schemas.microsoft.com/office/drawing/2014/main" val="2063743663"/>
                    </a:ext>
                  </a:extLst>
                </a:gridCol>
                <a:gridCol w="2266950">
                  <a:extLst>
                    <a:ext uri="{9D8B030D-6E8A-4147-A177-3AD203B41FA5}">
                      <a16:colId xmlns:a16="http://schemas.microsoft.com/office/drawing/2014/main" val="3936129224"/>
                    </a:ext>
                  </a:extLst>
                </a:gridCol>
                <a:gridCol w="8353427">
                  <a:extLst>
                    <a:ext uri="{9D8B030D-6E8A-4147-A177-3AD203B41FA5}">
                      <a16:colId xmlns:a16="http://schemas.microsoft.com/office/drawing/2014/main" val="2780228243"/>
                    </a:ext>
                  </a:extLst>
                </a:gridCol>
              </a:tblGrid>
              <a:tr h="579933">
                <a:tc>
                  <a:txBody>
                    <a:bodyPr/>
                    <a:lstStyle/>
                    <a:p>
                      <a:pPr marL="0" algn="ctr" defTabSz="914386" rtl="0" eaLnBrk="1" latinLnBrk="0" hangingPunct="1"/>
                      <a:r>
                        <a:rPr lang="en-US" sz="1000" b="1" kern="1200" dirty="0">
                          <a:solidFill>
                            <a:schemeClr val="bg1"/>
                          </a:solidFill>
                          <a:latin typeface="+mj-lt"/>
                          <a:ea typeface="+mn-ea"/>
                          <a:cs typeface="+mn-cs"/>
                        </a:rPr>
                        <a:t>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l" defTabSz="914400" rtl="0" eaLnBrk="1" latinLnBrk="0" hangingPunct="1"/>
                      <a:r>
                        <a:rPr lang="en-US" sz="1000" b="1" kern="1200" dirty="0">
                          <a:solidFill>
                            <a:schemeClr val="bg1"/>
                          </a:solidFill>
                          <a:latin typeface="+mj-lt"/>
                          <a:ea typeface="+mn-ea"/>
                          <a:cs typeface="+mn-cs"/>
                        </a:rPr>
                        <a:t>Maximize coaching impact by focusing on Emerging-Players</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l">
                        <a:spcAft>
                          <a:spcPts val="800"/>
                        </a:spcAft>
                        <a:buFont typeface="Arial" panose="020B0604020202020204" pitchFamily="34" charset="0"/>
                        <a:buNone/>
                      </a:pPr>
                      <a:r>
                        <a:rPr lang="en-US" sz="1000" b="0" kern="1200" dirty="0">
                          <a:solidFill>
                            <a:schemeClr val="tx1"/>
                          </a:solidFill>
                          <a:latin typeface="+mj-lt"/>
                          <a:cs typeface="Times New Roman" panose="02020603050405020304" pitchFamily="18" charset="0"/>
                        </a:rPr>
                        <a:t>Coaches should split their time accordingly: Excelling-players: 20%, Emerging-players: 70%, Developing-players: 10%.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6791672"/>
                  </a:ext>
                </a:extLst>
              </a:tr>
              <a:tr h="579933">
                <a:tc>
                  <a:txBody>
                    <a:bodyPr/>
                    <a:lstStyle/>
                    <a:p>
                      <a:pPr marL="0" algn="ctr" defTabSz="914386" rtl="0" eaLnBrk="1" latinLnBrk="0" hangingPunct="1"/>
                      <a:r>
                        <a:rPr lang="en-US" sz="1000" b="1" kern="1200">
                          <a:solidFill>
                            <a:schemeClr val="bg1"/>
                          </a:solidFill>
                          <a:latin typeface="+mj-lt"/>
                          <a:ea typeface="+mn-ea"/>
                          <a:cs typeface="+mn-cs"/>
                        </a:rPr>
                        <a:t>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dirty="0">
                          <a:solidFill>
                            <a:schemeClr val="bg1"/>
                          </a:solidFill>
                          <a:latin typeface="+mj-lt"/>
                          <a:ea typeface="+mn-ea"/>
                          <a:cs typeface="+mn-cs"/>
                        </a:rPr>
                        <a:t>Prioritize coaching time</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lvl="0" indent="0" algn="l" defTabSz="777240" rtl="0" eaLnBrk="1" latinLnBrk="0" hangingPunct="1">
                        <a:lnSpc>
                          <a:spcPct val="107000"/>
                        </a:lnSpc>
                        <a:buFont typeface="+mj-lt"/>
                        <a:buNone/>
                      </a:pPr>
                      <a:r>
                        <a:rPr lang="en-US" sz="1000" b="0" kern="1200" dirty="0">
                          <a:solidFill>
                            <a:schemeClr val="tx1"/>
                          </a:solidFill>
                          <a:latin typeface="+mj-lt"/>
                          <a:ea typeface="Calibri" panose="020F0502020204030204" pitchFamily="34" charset="0"/>
                          <a:cs typeface="Times New Roman" panose="02020603050405020304" pitchFamily="18" charset="0"/>
                        </a:rPr>
                        <a:t>Spend 60-70% of your time on coaching activities outlined in this playbook. It’s the highest leverage activity to scale your time and make your number.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7819690"/>
                  </a:ext>
                </a:extLst>
              </a:tr>
              <a:tr h="579933">
                <a:tc>
                  <a:txBody>
                    <a:bodyPr/>
                    <a:lstStyle/>
                    <a:p>
                      <a:pPr marL="0" algn="ctr" defTabSz="914386" rtl="0" eaLnBrk="1" latinLnBrk="0" hangingPunct="1"/>
                      <a:r>
                        <a:rPr lang="en-US" sz="1000" b="1" kern="1200" dirty="0">
                          <a:solidFill>
                            <a:schemeClr val="bg1"/>
                          </a:solidFill>
                          <a:latin typeface="+mj-lt"/>
                          <a:ea typeface="+mn-ea"/>
                          <a:cs typeface="+mn-cs"/>
                        </a:rPr>
                        <a:t>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dirty="0">
                          <a:solidFill>
                            <a:schemeClr val="bg1"/>
                          </a:solidFill>
                          <a:latin typeface="+mj-lt"/>
                          <a:ea typeface="+mn-ea"/>
                          <a:cs typeface="+mn-cs"/>
                        </a:rPr>
                        <a:t>Keep your commitment</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lvl="0" indent="0" algn="l" defTabSz="777240" rtl="0" eaLnBrk="1" latinLnBrk="0" hangingPunct="1">
                        <a:lnSpc>
                          <a:spcPct val="107000"/>
                        </a:lnSpc>
                        <a:buFont typeface="+mj-lt"/>
                        <a:buNone/>
                      </a:pPr>
                      <a:r>
                        <a:rPr lang="en-US" sz="1000" b="0" kern="1200" dirty="0">
                          <a:solidFill>
                            <a:schemeClr val="tx1"/>
                          </a:solidFill>
                          <a:latin typeface="+mj-lt"/>
                          <a:ea typeface="Calibri" panose="020F0502020204030204" pitchFamily="34" charset="0"/>
                          <a:cs typeface="Times New Roman" panose="02020603050405020304" pitchFamily="18" charset="0"/>
                        </a:rPr>
                        <a:t>Do everything you can to keep your scheduled call time. When rescheduling is necessary, whoever cancels the meeting immediately sets an alternate time.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3092545"/>
                  </a:ext>
                </a:extLst>
              </a:tr>
              <a:tr h="579933">
                <a:tc>
                  <a:txBody>
                    <a:bodyPr/>
                    <a:lstStyle/>
                    <a:p>
                      <a:pPr marL="0" algn="ctr" defTabSz="914386" rtl="0" eaLnBrk="1" latinLnBrk="0" hangingPunct="1"/>
                      <a:r>
                        <a:rPr lang="en-US" sz="1000" b="1" kern="1200">
                          <a:solidFill>
                            <a:schemeClr val="bg1"/>
                          </a:solidFill>
                          <a:latin typeface="+mj-lt"/>
                          <a:ea typeface="+mn-ea"/>
                          <a:cs typeface="+mn-cs"/>
                        </a:rPr>
                        <a:t>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a:solidFill>
                            <a:schemeClr val="bg1"/>
                          </a:solidFill>
                          <a:latin typeface="+mj-lt"/>
                          <a:ea typeface="+mn-ea"/>
                          <a:cs typeface="+mn-cs"/>
                        </a:rPr>
                        <a:t>Don’t default to deal review unless that is the set agenda</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lvl="0" indent="0" algn="l" defTabSz="777240">
                        <a:lnSpc>
                          <a:spcPct val="107000"/>
                        </a:lnSpc>
                        <a:buFont typeface="+mj-lt"/>
                        <a:buNone/>
                      </a:pPr>
                      <a:r>
                        <a:rPr lang="en-US" sz="1000" b="0" dirty="0">
                          <a:solidFill>
                            <a:schemeClr val="tx1"/>
                          </a:solidFill>
                          <a:latin typeface="+mj-lt"/>
                          <a:ea typeface="Calibri" panose="020F0502020204030204" pitchFamily="34" charset="0"/>
                          <a:cs typeface="Times New Roman" panose="02020603050405020304" pitchFamily="18" charset="0"/>
                        </a:rPr>
                        <a:t>While it’s important to be aware of the reps’ pipeline health, their coaching sessions are meant to have a focus on competencies that can be improved to help support and growth their business.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6062884"/>
                  </a:ext>
                </a:extLst>
              </a:tr>
              <a:tr h="579933">
                <a:tc>
                  <a:txBody>
                    <a:bodyPr/>
                    <a:lstStyle/>
                    <a:p>
                      <a:pPr algn="ctr"/>
                      <a:r>
                        <a:rPr lang="en-US" sz="1000" b="1" dirty="0">
                          <a:solidFill>
                            <a:schemeClr val="bg1"/>
                          </a:solidFill>
                          <a:latin typeface="+mj-lt"/>
                        </a:rPr>
                        <a:t>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dirty="0">
                          <a:solidFill>
                            <a:schemeClr val="bg1"/>
                          </a:solidFill>
                          <a:latin typeface="+mj-lt"/>
                          <a:ea typeface="+mn-ea"/>
                          <a:cs typeface="+mn-cs"/>
                        </a:rPr>
                        <a:t>Coach from the source of truth (e.g., SFDC)</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777240" rtl="0" eaLnBrk="1" fontAlgn="auto" latinLnBrk="0" hangingPunct="1">
                        <a:lnSpc>
                          <a:spcPct val="107000"/>
                        </a:lnSpc>
                        <a:spcBef>
                          <a:spcPts val="0"/>
                        </a:spcBef>
                        <a:spcAft>
                          <a:spcPts val="0"/>
                        </a:spcAft>
                        <a:buClrTx/>
                        <a:buSzTx/>
                        <a:buFont typeface="+mj-lt"/>
                        <a:buNone/>
                        <a:tabLst/>
                        <a:defRPr/>
                      </a:pPr>
                      <a:r>
                        <a:rPr lang="en-US" sz="1000" b="0" dirty="0">
                          <a:solidFill>
                            <a:schemeClr val="tx1"/>
                          </a:solidFill>
                          <a:latin typeface="+mj-lt"/>
                          <a:ea typeface="Calibri" panose="020F0502020204030204" pitchFamily="34" charset="0"/>
                          <a:cs typeface="Times New Roman" panose="02020603050405020304" pitchFamily="18" charset="0"/>
                        </a:rPr>
                        <a:t>Coaching from a single source of truth encourages cleanliness of data and proper reporting practices that reps across the organization can align to. No coaching from ad-hoc spreadsheets.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4204360"/>
                  </a:ext>
                </a:extLst>
              </a:tr>
              <a:tr h="611084">
                <a:tc>
                  <a:txBody>
                    <a:bodyPr/>
                    <a:lstStyle/>
                    <a:p>
                      <a:pPr algn="ctr"/>
                      <a:r>
                        <a:rPr lang="en-US" sz="1000" b="1" dirty="0">
                          <a:solidFill>
                            <a:schemeClr val="bg1"/>
                          </a:solidFill>
                          <a:latin typeface="+mj-lt"/>
                        </a:rPr>
                        <a:t>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a:solidFill>
                            <a:schemeClr val="bg1"/>
                          </a:solidFill>
                          <a:latin typeface="+mj-lt"/>
                          <a:ea typeface="+mn-ea"/>
                          <a:cs typeface="+mn-cs"/>
                        </a:rPr>
                        <a:t>Control the quality of the interaction</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228600" marR="0" lvl="0" indent="-228600" algn="l" defTabSz="777240" rtl="0" eaLnBrk="1" fontAlgn="auto" latinLnBrk="0" hangingPunct="1">
                        <a:lnSpc>
                          <a:spcPct val="107000"/>
                        </a:lnSpc>
                        <a:spcBef>
                          <a:spcPts val="0"/>
                        </a:spcBef>
                        <a:spcAft>
                          <a:spcPts val="0"/>
                        </a:spcAft>
                        <a:buClrTx/>
                        <a:buSzTx/>
                        <a:buFont typeface="+mj-lt"/>
                        <a:buAutoNum type="arabicPeriod"/>
                        <a:tabLst/>
                        <a:defRPr/>
                      </a:pPr>
                      <a:r>
                        <a:rPr lang="en-US" sz="1000" b="1" kern="1200" dirty="0">
                          <a:solidFill>
                            <a:schemeClr val="tx1"/>
                          </a:solidFill>
                          <a:latin typeface="+mj-lt"/>
                          <a:cs typeface="Times New Roman" panose="02020603050405020304" pitchFamily="18" charset="0"/>
                        </a:rPr>
                        <a:t>Be present</a:t>
                      </a:r>
                      <a:r>
                        <a:rPr lang="en-US" sz="1000" b="0" kern="1200" dirty="0">
                          <a:solidFill>
                            <a:schemeClr val="tx1"/>
                          </a:solidFill>
                          <a:latin typeface="+mj-lt"/>
                          <a:cs typeface="Times New Roman" panose="02020603050405020304" pitchFamily="18" charset="0"/>
                        </a:rPr>
                        <a:t>: video on for remote attendees, no distractions, and meet face-to-face in office setting</a:t>
                      </a:r>
                    </a:p>
                    <a:p>
                      <a:pPr marL="228600" marR="0" lvl="0" indent="-228600" algn="l" defTabSz="777240" rtl="0" eaLnBrk="1" fontAlgn="auto" latinLnBrk="0" hangingPunct="1">
                        <a:lnSpc>
                          <a:spcPct val="107000"/>
                        </a:lnSpc>
                        <a:spcBef>
                          <a:spcPts val="0"/>
                        </a:spcBef>
                        <a:spcAft>
                          <a:spcPts val="0"/>
                        </a:spcAft>
                        <a:buClrTx/>
                        <a:buSzTx/>
                        <a:buFont typeface="+mj-lt"/>
                        <a:buAutoNum type="arabicPeriod"/>
                        <a:tabLst/>
                        <a:defRPr/>
                      </a:pPr>
                      <a:r>
                        <a:rPr lang="en-US" sz="1000" b="1" kern="1200" dirty="0">
                          <a:solidFill>
                            <a:schemeClr val="tx1"/>
                          </a:solidFill>
                          <a:latin typeface="+mj-lt"/>
                          <a:cs typeface="Times New Roman" panose="02020603050405020304" pitchFamily="18" charset="0"/>
                        </a:rPr>
                        <a:t>Come prepared: </a:t>
                      </a:r>
                      <a:r>
                        <a:rPr lang="en-US" sz="1000" b="0" kern="1200" dirty="0">
                          <a:solidFill>
                            <a:schemeClr val="tx1"/>
                          </a:solidFill>
                          <a:latin typeface="+mj-lt"/>
                          <a:cs typeface="Times New Roman" panose="02020603050405020304" pitchFamily="18" charset="0"/>
                        </a:rPr>
                        <a:t>clear agenda and set expectations prior to call</a:t>
                      </a:r>
                    </a:p>
                    <a:p>
                      <a:pPr marL="228600" marR="0" lvl="0" indent="-228600" algn="l" defTabSz="777240" rtl="0" eaLnBrk="1" fontAlgn="auto" latinLnBrk="0" hangingPunct="1">
                        <a:lnSpc>
                          <a:spcPct val="107000"/>
                        </a:lnSpc>
                        <a:spcBef>
                          <a:spcPts val="0"/>
                        </a:spcBef>
                        <a:spcAft>
                          <a:spcPts val="0"/>
                        </a:spcAft>
                        <a:buClrTx/>
                        <a:buSzTx/>
                        <a:buFont typeface="+mj-lt"/>
                        <a:buAutoNum type="arabicPeriod"/>
                        <a:tabLst/>
                        <a:defRPr/>
                      </a:pPr>
                      <a:r>
                        <a:rPr lang="en-US" sz="1000" b="1" kern="1200" dirty="0">
                          <a:solidFill>
                            <a:schemeClr val="tx1"/>
                          </a:solidFill>
                          <a:latin typeface="+mj-lt"/>
                          <a:cs typeface="Times New Roman" panose="02020603050405020304" pitchFamily="18" charset="0"/>
                        </a:rPr>
                        <a:t>Be energetic: </a:t>
                      </a:r>
                      <a:r>
                        <a:rPr lang="en-US" sz="1000" b="0" kern="1200" dirty="0">
                          <a:solidFill>
                            <a:schemeClr val="tx1"/>
                          </a:solidFill>
                          <a:latin typeface="+mj-lt"/>
                          <a:cs typeface="Times New Roman" panose="02020603050405020304" pitchFamily="18" charset="0"/>
                        </a:rPr>
                        <a:t>the team takes on the personality of the Manager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3144026"/>
                  </a:ext>
                </a:extLst>
              </a:tr>
              <a:tr h="579600">
                <a:tc>
                  <a:txBody>
                    <a:bodyPr/>
                    <a:lstStyle/>
                    <a:p>
                      <a:pPr algn="ctr"/>
                      <a:r>
                        <a:rPr lang="en-US" sz="1000" b="1" dirty="0">
                          <a:solidFill>
                            <a:schemeClr val="bg1"/>
                          </a:solidFill>
                          <a:latin typeface="+mj-lt"/>
                        </a:rPr>
                        <a:t>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l" defTabSz="914386" rtl="0" eaLnBrk="1" latinLnBrk="0" hangingPunct="1">
                        <a:spcAft>
                          <a:spcPts val="800"/>
                        </a:spcAft>
                        <a:buFont typeface="+mj-lt"/>
                        <a:buNone/>
                      </a:pPr>
                      <a:r>
                        <a:rPr lang="en-US" sz="1000" b="1" kern="1200" dirty="0">
                          <a:solidFill>
                            <a:schemeClr val="bg1"/>
                          </a:solidFill>
                          <a:latin typeface="+mj-lt"/>
                          <a:ea typeface="+mn-ea"/>
                          <a:cs typeface="+mn-cs"/>
                        </a:rPr>
                        <a:t>Hold reps accountable to results, but provide execution support</a:t>
                      </a:r>
                    </a:p>
                  </a:txBody>
                  <a:tcPr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lvl="0" indent="0" algn="l" defTabSz="777240" rtl="0" eaLnBrk="1" latinLnBrk="0" hangingPunct="1">
                        <a:lnSpc>
                          <a:spcPct val="107000"/>
                        </a:lnSpc>
                        <a:buFont typeface="+mj-lt"/>
                        <a:buNone/>
                      </a:pPr>
                      <a:r>
                        <a:rPr lang="en-US" sz="1000" b="0" kern="1200" dirty="0">
                          <a:solidFill>
                            <a:schemeClr val="tx1"/>
                          </a:solidFill>
                          <a:latin typeface="+mj-lt"/>
                          <a:ea typeface="Calibri" panose="020F0502020204030204" pitchFamily="34" charset="0"/>
                          <a:cs typeface="Times New Roman" panose="02020603050405020304" pitchFamily="18" charset="0"/>
                        </a:rPr>
                        <a:t>The Sales Manager must monitor progress frequently, reset the pace, and push people often. The Sales Manager cannot wait until the end of a month to uncover that the team missed the mark on key metrics. A day missed is a day of future pipeline / opportunity that is lost.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607388"/>
                  </a:ext>
                </a:extLst>
              </a:tr>
            </a:tbl>
          </a:graphicData>
        </a:graphic>
      </p:graphicFrame>
    </p:spTree>
    <p:extLst>
      <p:ext uri="{BB962C8B-B14F-4D97-AF65-F5344CB8AC3E}">
        <p14:creationId xmlns:p14="http://schemas.microsoft.com/office/powerpoint/2010/main" val="94202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B22F-05A6-2F4C-D2CA-AE9F20602235}"/>
              </a:ext>
            </a:extLst>
          </p:cNvPr>
          <p:cNvSpPr>
            <a:spLocks noGrp="1"/>
          </p:cNvSpPr>
          <p:nvPr>
            <p:ph type="title"/>
          </p:nvPr>
        </p:nvSpPr>
        <p:spPr/>
        <p:txBody>
          <a:bodyPr/>
          <a:lstStyle/>
          <a:p>
            <a:r>
              <a:rPr lang="en-ID" dirty="0"/>
              <a:t>Avoiding the “One-Size-Fits-All” approach </a:t>
            </a:r>
          </a:p>
        </p:txBody>
      </p:sp>
      <p:graphicFrame>
        <p:nvGraphicFramePr>
          <p:cNvPr id="3" name="Content Placeholder 6">
            <a:extLst>
              <a:ext uri="{FF2B5EF4-FFF2-40B4-BE49-F238E27FC236}">
                <a16:creationId xmlns:a16="http://schemas.microsoft.com/office/drawing/2014/main" id="{1584F72C-E0BE-D162-965E-C69B9468DF8C}"/>
              </a:ext>
            </a:extLst>
          </p:cNvPr>
          <p:cNvGraphicFramePr>
            <a:graphicFrameLocks/>
          </p:cNvGraphicFramePr>
          <p:nvPr>
            <p:extLst>
              <p:ext uri="{D42A27DB-BD31-4B8C-83A1-F6EECF244321}">
                <p14:modId xmlns:p14="http://schemas.microsoft.com/office/powerpoint/2010/main" val="3799696552"/>
              </p:ext>
            </p:extLst>
          </p:nvPr>
        </p:nvGraphicFramePr>
        <p:xfrm>
          <a:off x="609601" y="1131900"/>
          <a:ext cx="10972800" cy="4950117"/>
        </p:xfrm>
        <a:graphic>
          <a:graphicData uri="http://schemas.openxmlformats.org/drawingml/2006/table">
            <a:tbl>
              <a:tblPr firstRow="1" bandRow="1">
                <a:tableStyleId>{69012ECD-51FC-41F1-AA8D-1B2483CD663E}</a:tableStyleId>
              </a:tblPr>
              <a:tblGrid>
                <a:gridCol w="2074876">
                  <a:extLst>
                    <a:ext uri="{9D8B030D-6E8A-4147-A177-3AD203B41FA5}">
                      <a16:colId xmlns:a16="http://schemas.microsoft.com/office/drawing/2014/main" val="1202570984"/>
                    </a:ext>
                  </a:extLst>
                </a:gridCol>
                <a:gridCol w="8897924">
                  <a:extLst>
                    <a:ext uri="{9D8B030D-6E8A-4147-A177-3AD203B41FA5}">
                      <a16:colId xmlns:a16="http://schemas.microsoft.com/office/drawing/2014/main" val="1572628236"/>
                    </a:ext>
                  </a:extLst>
                </a:gridCol>
              </a:tblGrid>
              <a:tr h="443067">
                <a:tc>
                  <a:txBody>
                    <a:bodyPr/>
                    <a:lstStyle/>
                    <a:p>
                      <a:pPr algn="l"/>
                      <a:r>
                        <a:rPr lang="en-US" sz="1600" dirty="0"/>
                        <a:t>Scenario</a:t>
                      </a:r>
                    </a:p>
                  </a:txBody>
                  <a:tcPr marL="81000" marR="81000" marT="81000" marB="81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dirty="0"/>
                        <a:t>What to check for…</a:t>
                      </a:r>
                    </a:p>
                  </a:txBody>
                  <a:tcPr marL="81000" marR="81000" marT="81000" marB="81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8397604"/>
                  </a:ext>
                </a:extLst>
              </a:tr>
              <a:tr h="1502350">
                <a:tc>
                  <a:txBody>
                    <a:bodyPr/>
                    <a:lstStyle/>
                    <a:p>
                      <a:pPr algn="l"/>
                      <a:r>
                        <a:rPr lang="en-US" sz="1100" b="1" dirty="0">
                          <a:solidFill>
                            <a:schemeClr val="tx1"/>
                          </a:solidFill>
                        </a:rPr>
                        <a:t>A sales rep has significantly fewer Booked/Executed meetings than other sales reps… </a:t>
                      </a: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914386"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100" b="1" kern="1200" dirty="0">
                          <a:solidFill>
                            <a:schemeClr val="tx1"/>
                          </a:solidFill>
                          <a:effectLst/>
                          <a:latin typeface="+mn-lt"/>
                          <a:ea typeface="+mn-ea"/>
                          <a:cs typeface="+mn-cs"/>
                        </a:rPr>
                        <a:t>Wrong Prospect</a:t>
                      </a:r>
                      <a:r>
                        <a:rPr lang="en-US" sz="1100" b="0" kern="1200" dirty="0">
                          <a:solidFill>
                            <a:schemeClr val="tx1"/>
                          </a:solidFill>
                          <a:effectLst/>
                          <a:latin typeface="+mn-lt"/>
                          <a:ea typeface="+mn-ea"/>
                          <a:cs typeface="+mn-cs"/>
                        </a:rPr>
                        <a:t> – The Rep is spending too much time on unqualified opportunities. Focus on selection criteria.</a:t>
                      </a:r>
                    </a:p>
                    <a:p>
                      <a:pPr marL="171450" marR="0" lvl="0" indent="-171450" algn="l" defTabSz="914386"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100" b="1" kern="1200" dirty="0">
                          <a:solidFill>
                            <a:schemeClr val="tx1"/>
                          </a:solidFill>
                          <a:effectLst/>
                          <a:latin typeface="+mn-lt"/>
                          <a:ea typeface="+mn-ea"/>
                          <a:cs typeface="+mn-cs"/>
                        </a:rPr>
                        <a:t>Time Management </a:t>
                      </a:r>
                      <a:r>
                        <a:rPr lang="en-US" sz="1100" b="0" kern="1200" dirty="0">
                          <a:solidFill>
                            <a:schemeClr val="tx1"/>
                          </a:solidFill>
                          <a:effectLst/>
                          <a:latin typeface="+mn-lt"/>
                          <a:ea typeface="+mn-ea"/>
                          <a:cs typeface="+mn-cs"/>
                        </a:rPr>
                        <a:t>– The Rep is not appropriately delegating time between selling and non-selling activities. Focus on the buyer’s decision process and metrics that can be monitored.</a:t>
                      </a:r>
                    </a:p>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Reluctance </a:t>
                      </a:r>
                      <a:r>
                        <a:rPr lang="en-US" sz="1100" b="0" kern="1200" dirty="0">
                          <a:solidFill>
                            <a:schemeClr val="tx1"/>
                          </a:solidFill>
                          <a:effectLst/>
                          <a:latin typeface="+mn-lt"/>
                          <a:ea typeface="+mn-ea"/>
                          <a:cs typeface="+mn-cs"/>
                        </a:rPr>
                        <a:t>–</a:t>
                      </a:r>
                      <a:r>
                        <a:rPr lang="en-US" sz="1100" b="1" kern="1200" dirty="0">
                          <a:solidFill>
                            <a:schemeClr val="tx1"/>
                          </a:solidFill>
                          <a:effectLst/>
                          <a:latin typeface="+mn-lt"/>
                          <a:ea typeface="+mn-ea"/>
                          <a:cs typeface="+mn-cs"/>
                        </a:rPr>
                        <a:t> </a:t>
                      </a:r>
                      <a:r>
                        <a:rPr lang="en-US" sz="1100" b="0" kern="1200" dirty="0">
                          <a:solidFill>
                            <a:schemeClr val="tx1"/>
                          </a:solidFill>
                          <a:effectLst/>
                          <a:latin typeface="+mn-lt"/>
                          <a:ea typeface="+mn-ea"/>
                          <a:cs typeface="+mn-cs"/>
                        </a:rPr>
                        <a:t>The Rep is reluctant to make calls or abandons prospects prematurely. They may even be relying on email communication as a primary source. Focus on the importance of nurturing a relationship with the buyer to make them a champion of our organization. </a:t>
                      </a:r>
                      <a:endParaRPr lang="en-US" sz="1100" b="1" kern="1200" dirty="0">
                        <a:solidFill>
                          <a:schemeClr val="tx1"/>
                        </a:solidFill>
                        <a:effectLst/>
                        <a:latin typeface="+mn-lt"/>
                        <a:ea typeface="+mn-ea"/>
                        <a:cs typeface="+mn-cs"/>
                      </a:endParaRP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61452796"/>
                  </a:ext>
                </a:extLst>
              </a:tr>
              <a:tr h="1502350">
                <a:tc>
                  <a:txBody>
                    <a:bodyPr/>
                    <a:lstStyle/>
                    <a:p>
                      <a:pPr algn="l"/>
                      <a:r>
                        <a:rPr lang="en-US" sz="1100" b="1" dirty="0">
                          <a:solidFill>
                            <a:schemeClr val="tx1"/>
                          </a:solidFill>
                        </a:rPr>
                        <a:t>A sales rep has many held Discovery Calls, but low opportunity created rates…</a:t>
                      </a: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Build Trust and Credibility </a:t>
                      </a:r>
                      <a:r>
                        <a:rPr lang="en-US" sz="1100" kern="1200" dirty="0">
                          <a:solidFill>
                            <a:schemeClr val="tx1"/>
                          </a:solidFill>
                          <a:effectLst/>
                          <a:latin typeface="+mn-lt"/>
                          <a:ea typeface="+mn-ea"/>
                          <a:cs typeface="+mn-cs"/>
                        </a:rPr>
                        <a:t>– The Rep is having trouble building trust and credibility with their champion during the Discovery Call or Qualification Stage. Focus on side-by-side coaching and observing reps with high conversion rates.</a:t>
                      </a:r>
                    </a:p>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Shallow Conversations </a:t>
                      </a:r>
                      <a:r>
                        <a:rPr lang="en-US" sz="1100" b="0" kern="1200" dirty="0">
                          <a:solidFill>
                            <a:schemeClr val="tx1"/>
                          </a:solidFill>
                          <a:effectLst/>
                          <a:latin typeface="+mn-lt"/>
                          <a:ea typeface="+mn-ea"/>
                          <a:cs typeface="+mn-cs"/>
                        </a:rPr>
                        <a:t>– The Rep Is not conducting discovery calls in sufficient depth. Focus on reinforcing the sales qualification framework so reps are asking the right questions. </a:t>
                      </a:r>
                    </a:p>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Selection Criteria </a:t>
                      </a:r>
                      <a:r>
                        <a:rPr lang="en-US" sz="1100" b="0" kern="1200" dirty="0">
                          <a:solidFill>
                            <a:schemeClr val="tx1"/>
                          </a:solidFill>
                          <a:effectLst/>
                          <a:latin typeface="+mn-lt"/>
                          <a:ea typeface="+mn-ea"/>
                          <a:cs typeface="+mn-cs"/>
                        </a:rPr>
                        <a:t>– Relates to </a:t>
                      </a:r>
                      <a:r>
                        <a:rPr lang="en-US" sz="1100" b="1" kern="1200" dirty="0">
                          <a:solidFill>
                            <a:schemeClr val="tx1"/>
                          </a:solidFill>
                          <a:effectLst/>
                          <a:latin typeface="+mn-lt"/>
                          <a:ea typeface="+mn-ea"/>
                          <a:cs typeface="+mn-cs"/>
                        </a:rPr>
                        <a:t>Wrong Prospect,</a:t>
                      </a:r>
                      <a:r>
                        <a:rPr lang="en-US" sz="1100" b="0" kern="1200" dirty="0">
                          <a:solidFill>
                            <a:schemeClr val="tx1"/>
                          </a:solidFill>
                          <a:effectLst/>
                          <a:latin typeface="+mn-lt"/>
                          <a:ea typeface="+mn-ea"/>
                          <a:cs typeface="+mn-cs"/>
                        </a:rPr>
                        <a:t> the Rep is doing too many discovery calls with poorly qualified prospects  which takes away from in-depth questioning with better qualified prospects. Focus on selection criteria.</a:t>
                      </a:r>
                      <a:endParaRPr lang="en-US" sz="1100" b="1" kern="1200" dirty="0">
                        <a:solidFill>
                          <a:schemeClr val="tx1"/>
                        </a:solidFill>
                        <a:effectLst/>
                        <a:latin typeface="+mn-lt"/>
                        <a:ea typeface="+mn-ea"/>
                        <a:cs typeface="+mn-cs"/>
                      </a:endParaRP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49057228"/>
                  </a:ext>
                </a:extLst>
              </a:tr>
              <a:tr h="1502350">
                <a:tc>
                  <a:txBody>
                    <a:bodyPr/>
                    <a:lstStyle/>
                    <a:p>
                      <a:pPr algn="l"/>
                      <a:r>
                        <a:rPr lang="en-US" sz="1100" b="1" dirty="0">
                          <a:solidFill>
                            <a:schemeClr val="tx1"/>
                          </a:solidFill>
                        </a:rPr>
                        <a:t>A sales rep has a good quantity of deals in pipeline stages, but struggles with closing the sale…</a:t>
                      </a: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Articulate Value </a:t>
                      </a:r>
                      <a:r>
                        <a:rPr lang="en-US" sz="1100" kern="1200" dirty="0">
                          <a:solidFill>
                            <a:schemeClr val="tx1"/>
                          </a:solidFill>
                          <a:effectLst/>
                          <a:latin typeface="+mn-lt"/>
                          <a:ea typeface="+mn-ea"/>
                          <a:cs typeface="+mn-cs"/>
                        </a:rPr>
                        <a:t>– The Rep has problems identifying and implicating the pain points with the customer. Focus on articulating the total value proposition and how the product translates into ROI or business needs aligned with pain points </a:t>
                      </a:r>
                    </a:p>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Address Customer Needs </a:t>
                      </a:r>
                      <a:r>
                        <a:rPr lang="en-US" sz="1100" b="0" kern="1200" dirty="0">
                          <a:solidFill>
                            <a:schemeClr val="tx1"/>
                          </a:solidFill>
                          <a:effectLst/>
                          <a:latin typeface="+mn-lt"/>
                          <a:ea typeface="+mn-ea"/>
                          <a:cs typeface="+mn-cs"/>
                        </a:rPr>
                        <a:t>– Relates to </a:t>
                      </a:r>
                      <a:r>
                        <a:rPr lang="en-US" sz="1100" b="1" kern="1200" dirty="0">
                          <a:solidFill>
                            <a:schemeClr val="tx1"/>
                          </a:solidFill>
                          <a:effectLst/>
                          <a:latin typeface="+mn-lt"/>
                          <a:ea typeface="+mn-ea"/>
                          <a:cs typeface="+mn-cs"/>
                        </a:rPr>
                        <a:t>Shallow Conversions, </a:t>
                      </a:r>
                      <a:r>
                        <a:rPr lang="en-US" sz="1100" b="0" kern="1200" dirty="0">
                          <a:solidFill>
                            <a:schemeClr val="tx1"/>
                          </a:solidFill>
                          <a:effectLst/>
                          <a:latin typeface="+mn-lt"/>
                          <a:ea typeface="+mn-ea"/>
                          <a:cs typeface="+mn-cs"/>
                        </a:rPr>
                        <a:t>the Rep did not get deep enough during discovery calls resulting in underwhelming key call summaries. Focus on appropriate follow-up with prospects and communicating metrics that demonstrate how the solution/our company solves their pain.</a:t>
                      </a:r>
                    </a:p>
                    <a:p>
                      <a:pPr marL="171450" marR="0" lvl="0" indent="-171450" algn="l" rtl="0" eaLnBrk="1" fontAlgn="auto" latinLnBrk="0" hangingPunct="1">
                        <a:lnSpc>
                          <a:spcPct val="100000"/>
                        </a:lnSpc>
                        <a:spcBef>
                          <a:spcPts val="0"/>
                        </a:spcBef>
                        <a:spcAft>
                          <a:spcPts val="600"/>
                        </a:spcAft>
                        <a:buClr>
                          <a:schemeClr val="accent1"/>
                        </a:buClr>
                        <a:buSzTx/>
                        <a:buFont typeface="Arial" panose="020B0604020202020204" pitchFamily="34" charset="0"/>
                        <a:buChar char="•"/>
                      </a:pPr>
                      <a:r>
                        <a:rPr lang="en-US" sz="1100" b="1" kern="1200" dirty="0">
                          <a:solidFill>
                            <a:schemeClr val="tx1"/>
                          </a:solidFill>
                          <a:effectLst/>
                          <a:latin typeface="+mn-lt"/>
                          <a:ea typeface="+mn-ea"/>
                          <a:cs typeface="+mn-cs"/>
                        </a:rPr>
                        <a:t>Non-Economic “Buyer”- </a:t>
                      </a:r>
                      <a:r>
                        <a:rPr lang="en-US" sz="1100" b="0" kern="1200" dirty="0">
                          <a:solidFill>
                            <a:schemeClr val="tx1"/>
                          </a:solidFill>
                          <a:effectLst/>
                          <a:latin typeface="+mn-lt"/>
                          <a:ea typeface="+mn-ea"/>
                          <a:cs typeface="+mn-cs"/>
                        </a:rPr>
                        <a:t>The Rep is doing all the right things but with the wrong person – someone who lacks the budget and/or buying authority. Focus on techniques to get the economic buyer to provide input and/or attend meetings.</a:t>
                      </a:r>
                      <a:endParaRPr lang="en-US" sz="1100" b="1" kern="1200" dirty="0">
                        <a:solidFill>
                          <a:schemeClr val="tx1"/>
                        </a:solidFill>
                        <a:effectLst/>
                        <a:latin typeface="+mn-lt"/>
                        <a:ea typeface="+mn-ea"/>
                        <a:cs typeface="+mn-cs"/>
                      </a:endParaRPr>
                    </a:p>
                  </a:txBody>
                  <a:tcPr marL="81000" marR="81000" marT="81000" marB="81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98021804"/>
                  </a:ext>
                </a:extLst>
              </a:tr>
            </a:tbl>
          </a:graphicData>
        </a:graphic>
      </p:graphicFrame>
    </p:spTree>
    <p:extLst>
      <p:ext uri="{BB962C8B-B14F-4D97-AF65-F5344CB8AC3E}">
        <p14:creationId xmlns:p14="http://schemas.microsoft.com/office/powerpoint/2010/main" val="339104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1F7E63-B23F-2C5E-095B-9A2BB0B17647}"/>
              </a:ext>
            </a:extLst>
          </p:cNvPr>
          <p:cNvSpPr>
            <a:spLocks noGrp="1"/>
          </p:cNvSpPr>
          <p:nvPr>
            <p:ph type="body" sz="quarter" idx="10"/>
          </p:nvPr>
        </p:nvSpPr>
        <p:spPr>
          <a:xfrm>
            <a:off x="2455817" y="2533650"/>
            <a:ext cx="9126582" cy="875211"/>
          </a:xfrm>
        </p:spPr>
        <p:txBody>
          <a:bodyPr/>
          <a:lstStyle/>
          <a:p>
            <a:r>
              <a:rPr lang="en-US" dirty="0"/>
              <a:t>5 Habits of Effective Coaches</a:t>
            </a:r>
            <a:endParaRPr lang="en-ID" dirty="0"/>
          </a:p>
        </p:txBody>
      </p:sp>
    </p:spTree>
    <p:extLst>
      <p:ext uri="{BB962C8B-B14F-4D97-AF65-F5344CB8AC3E}">
        <p14:creationId xmlns:p14="http://schemas.microsoft.com/office/powerpoint/2010/main" val="245479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talking to a person&#10;&#10;Description automatically generated with medium confidence">
            <a:extLst>
              <a:ext uri="{FF2B5EF4-FFF2-40B4-BE49-F238E27FC236}">
                <a16:creationId xmlns:a16="http://schemas.microsoft.com/office/drawing/2014/main" id="{2592CCEE-139B-1014-1E62-82FC2BF3AF9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905"/>
            <a:ext cx="4034967" cy="6172200"/>
          </a:xfrm>
          <a:custGeom>
            <a:avLst/>
            <a:gdLst>
              <a:gd name="connsiteX0" fmla="*/ 0 w 4034967"/>
              <a:gd name="connsiteY0" fmla="*/ 0 h 6172200"/>
              <a:gd name="connsiteX1" fmla="*/ 4034967 w 4034967"/>
              <a:gd name="connsiteY1" fmla="*/ 0 h 6172200"/>
              <a:gd name="connsiteX2" fmla="*/ 4034967 w 4034967"/>
              <a:gd name="connsiteY2" fmla="*/ 6172200 h 6172200"/>
              <a:gd name="connsiteX3" fmla="*/ 0 w 4034967"/>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4034967" h="6172200">
                <a:moveTo>
                  <a:pt x="0" y="0"/>
                </a:moveTo>
                <a:lnTo>
                  <a:pt x="4034967" y="0"/>
                </a:lnTo>
                <a:lnTo>
                  <a:pt x="4034967" y="6172200"/>
                </a:lnTo>
                <a:lnTo>
                  <a:pt x="0" y="6172200"/>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ID" dirty="0"/>
              <a:t>Coaching Habit 1: Explain Expectations</a:t>
            </a:r>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9" y="113347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Unclear expectations lead to unclear destinations</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7174061" cy="1508105"/>
          </a:xfrm>
          <a:prstGeom prst="rect">
            <a:avLst/>
          </a:prstGeom>
          <a:noFill/>
        </p:spPr>
        <p:txBody>
          <a:bodyPr wrap="square" lIns="0" tIns="0" rIns="0" bIns="0" rtlCol="0">
            <a:spAutoFit/>
          </a:bodyPr>
          <a:lstStyle/>
          <a:p>
            <a:pPr defTabSz="385767">
              <a:spcAft>
                <a:spcPts val="300"/>
              </a:spcAft>
              <a:defRPr/>
            </a:pPr>
            <a:r>
              <a:rPr lang="en-US" sz="1100" dirty="0"/>
              <a:t>Equipping your team is the most important job of a leader and coach. You are only successful when your team is successful. Some key aspects of that equipping process are:</a:t>
            </a:r>
          </a:p>
          <a:p>
            <a:pPr marL="171450" indent="-171450" defTabSz="385767">
              <a:spcAft>
                <a:spcPts val="300"/>
              </a:spcAft>
              <a:buFont typeface="Arial" panose="020B0604020202020204" pitchFamily="34" charset="0"/>
              <a:buChar char="•"/>
              <a:defRPr/>
            </a:pPr>
            <a:r>
              <a:rPr lang="en-US" sz="1100" dirty="0"/>
              <a:t>Start at the beginning of the performance process and inspire positive performance with crystal clear expectations; </a:t>
            </a:r>
            <a:br>
              <a:rPr lang="en-US" sz="1100" dirty="0"/>
            </a:br>
            <a:r>
              <a:rPr lang="en-US" sz="1100" dirty="0"/>
              <a:t>waiting too late in the process to set expectations will feel like consequences are being imposed</a:t>
            </a:r>
          </a:p>
          <a:p>
            <a:pPr marL="171450" indent="-171450" defTabSz="385767">
              <a:spcAft>
                <a:spcPts val="300"/>
              </a:spcAft>
              <a:buFont typeface="Arial" panose="020B0604020202020204" pitchFamily="34" charset="0"/>
              <a:buChar char="•"/>
              <a:defRPr/>
            </a:pPr>
            <a:r>
              <a:rPr lang="en-US" sz="1100" dirty="0"/>
              <a:t>Continually (and patiently) explain and educate with tips, tools, training and insights</a:t>
            </a:r>
          </a:p>
          <a:p>
            <a:pPr marL="171450" indent="-171450" defTabSz="385767">
              <a:spcAft>
                <a:spcPts val="300"/>
              </a:spcAft>
              <a:buFont typeface="Arial" panose="020B0604020202020204" pitchFamily="34" charset="0"/>
              <a:buChar char="•"/>
              <a:defRPr/>
            </a:pPr>
            <a:r>
              <a:rPr lang="en-US" sz="1100" dirty="0"/>
              <a:t>Remember that most performance issues come from not setting clear expectations up front</a:t>
            </a:r>
          </a:p>
          <a:p>
            <a:pPr marL="171450" indent="-171450" defTabSz="385767">
              <a:spcAft>
                <a:spcPts val="300"/>
              </a:spcAft>
              <a:buFont typeface="Arial" panose="020B0604020202020204" pitchFamily="34" charset="0"/>
              <a:buChar char="•"/>
              <a:defRPr/>
            </a:pPr>
            <a:r>
              <a:rPr lang="en-US" sz="1100" dirty="0"/>
              <a:t>Be very specific in setting expectations so there are no misconceptions </a:t>
            </a:r>
          </a:p>
        </p:txBody>
      </p:sp>
      <p:sp>
        <p:nvSpPr>
          <p:cNvPr id="13" name="Rectangle 12">
            <a:extLst>
              <a:ext uri="{FF2B5EF4-FFF2-40B4-BE49-F238E27FC236}">
                <a16:creationId xmlns:a16="http://schemas.microsoft.com/office/drawing/2014/main" id="{A9C5A45C-FE24-6BE8-39CD-A5D75284BA1F}"/>
              </a:ext>
            </a:extLst>
          </p:cNvPr>
          <p:cNvSpPr/>
          <p:nvPr/>
        </p:nvSpPr>
        <p:spPr>
          <a:xfrm>
            <a:off x="4397829" y="342816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Ask these questions to gain alignment</a:t>
            </a:r>
          </a:p>
        </p:txBody>
      </p:sp>
      <p:sp>
        <p:nvSpPr>
          <p:cNvPr id="14" name="TextBox 13">
            <a:extLst>
              <a:ext uri="{FF2B5EF4-FFF2-40B4-BE49-F238E27FC236}">
                <a16:creationId xmlns:a16="http://schemas.microsoft.com/office/drawing/2014/main" id="{CB6D629D-1316-6F06-B5FA-A59B4B3C7F40}"/>
              </a:ext>
            </a:extLst>
          </p:cNvPr>
          <p:cNvSpPr txBox="1"/>
          <p:nvPr/>
        </p:nvSpPr>
        <p:spPr>
          <a:xfrm>
            <a:off x="4397828" y="3997237"/>
            <a:ext cx="7174061" cy="1000274"/>
          </a:xfrm>
          <a:prstGeom prst="rect">
            <a:avLst/>
          </a:prstGeom>
          <a:noFill/>
        </p:spPr>
        <p:txBody>
          <a:bodyPr wrap="square" lIns="0" tIns="0" rIns="0" bIns="0" rtlCol="0">
            <a:spAutoFit/>
          </a:bodyPr>
          <a:lstStyle/>
          <a:p>
            <a:pPr defTabSz="385767">
              <a:spcAft>
                <a:spcPts val="300"/>
              </a:spcAft>
              <a:defRPr/>
            </a:pPr>
            <a:r>
              <a:rPr lang="en-US" sz="1100" dirty="0"/>
              <a:t>Every team member is asking these questions regardless of whether you hear them, or not:</a:t>
            </a:r>
          </a:p>
          <a:p>
            <a:pPr marL="171450" indent="-171450" defTabSz="385767">
              <a:spcAft>
                <a:spcPts val="300"/>
              </a:spcAft>
              <a:buFont typeface="Arial" panose="020B0604020202020204" pitchFamily="34" charset="0"/>
              <a:buChar char="•"/>
              <a:defRPr/>
            </a:pPr>
            <a:r>
              <a:rPr lang="en-US" sz="1100" i="1" dirty="0"/>
              <a:t>Where are we going? (Goals)</a:t>
            </a:r>
          </a:p>
          <a:p>
            <a:pPr marL="171450" indent="-171450" defTabSz="385767">
              <a:spcAft>
                <a:spcPts val="300"/>
              </a:spcAft>
              <a:buFont typeface="Arial" panose="020B0604020202020204" pitchFamily="34" charset="0"/>
              <a:buChar char="•"/>
              <a:defRPr/>
            </a:pPr>
            <a:r>
              <a:rPr lang="en-US" sz="1100" i="1" dirty="0"/>
              <a:t>What are we doing to get there? (Plans)</a:t>
            </a:r>
          </a:p>
          <a:p>
            <a:pPr marL="171450" indent="-171450" defTabSz="385767">
              <a:spcAft>
                <a:spcPts val="300"/>
              </a:spcAft>
              <a:buFont typeface="Arial" panose="020B0604020202020204" pitchFamily="34" charset="0"/>
              <a:buChar char="•"/>
              <a:defRPr/>
            </a:pPr>
            <a:r>
              <a:rPr lang="en-US" sz="1100" i="1" dirty="0"/>
              <a:t>How can I contribute? (Roles)</a:t>
            </a:r>
          </a:p>
          <a:p>
            <a:pPr marL="171450" indent="-171450" defTabSz="385767">
              <a:spcAft>
                <a:spcPts val="300"/>
              </a:spcAft>
              <a:buFont typeface="Arial" panose="020B0604020202020204" pitchFamily="34" charset="0"/>
              <a:buChar char="•"/>
              <a:defRPr/>
            </a:pPr>
            <a:r>
              <a:rPr lang="en-US" sz="1100" i="1" dirty="0"/>
              <a:t>What’s in it for me? (Rewards)</a:t>
            </a:r>
          </a:p>
        </p:txBody>
      </p:sp>
      <p:sp>
        <p:nvSpPr>
          <p:cNvPr id="15" name="TextBox 14">
            <a:extLst>
              <a:ext uri="{FF2B5EF4-FFF2-40B4-BE49-F238E27FC236}">
                <a16:creationId xmlns:a16="http://schemas.microsoft.com/office/drawing/2014/main" id="{3B63EA34-57E4-5F77-A1C6-1DC8C88FFA9C}"/>
              </a:ext>
            </a:extLst>
          </p:cNvPr>
          <p:cNvSpPr txBox="1"/>
          <p:nvPr/>
        </p:nvSpPr>
        <p:spPr>
          <a:xfrm>
            <a:off x="4397828" y="5520492"/>
            <a:ext cx="7174061" cy="677108"/>
          </a:xfrm>
          <a:prstGeom prst="rect">
            <a:avLst/>
          </a:prstGeom>
          <a:noFill/>
        </p:spPr>
        <p:txBody>
          <a:bodyPr wrap="square" lIns="0" tIns="0" rIns="0" bIns="0" rtlCol="0" anchor="b">
            <a:spAutoFit/>
          </a:bodyPr>
          <a:lstStyle/>
          <a:p>
            <a:pPr defTabSz="385767">
              <a:spcAft>
                <a:spcPts val="300"/>
              </a:spcAft>
              <a:defRPr/>
            </a:pPr>
            <a:r>
              <a:rPr lang="en-US" sz="1100" dirty="0"/>
              <a:t>Gaining alignment with your team does not just happen. These questions will serve as a guide to bridge today’s tasks with the broader team purpose. Focus should be placed on the longer-term results. The personal impact for team members achieving their goals could include promotion, development, recognition, expanded responsibilities, oversight of others, ownership of projects and financial rewards. </a:t>
            </a:r>
          </a:p>
        </p:txBody>
      </p:sp>
      <p:cxnSp>
        <p:nvCxnSpPr>
          <p:cNvPr id="17" name="Straight Connector 16">
            <a:extLst>
              <a:ext uri="{FF2B5EF4-FFF2-40B4-BE49-F238E27FC236}">
                <a16:creationId xmlns:a16="http://schemas.microsoft.com/office/drawing/2014/main" id="{77C70009-6354-BD96-BA92-4B678D11113B}"/>
              </a:ext>
            </a:extLst>
          </p:cNvPr>
          <p:cNvCxnSpPr>
            <a:cxnSpLocks/>
          </p:cNvCxnSpPr>
          <p:nvPr/>
        </p:nvCxnSpPr>
        <p:spPr>
          <a:xfrm>
            <a:off x="4397828" y="5387340"/>
            <a:ext cx="71740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28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suit and tie standing in front of a group of people&#10;&#10;Description automatically generated with low confidence">
            <a:extLst>
              <a:ext uri="{FF2B5EF4-FFF2-40B4-BE49-F238E27FC236}">
                <a16:creationId xmlns:a16="http://schemas.microsoft.com/office/drawing/2014/main" id="{E461403B-CE1D-6633-3834-3649BCEEA6B7}"/>
              </a:ext>
            </a:extLst>
          </p:cNvPr>
          <p:cNvPicPr>
            <a:picLocks noChangeAspect="1"/>
          </p:cNvPicPr>
          <p:nvPr/>
        </p:nvPicPr>
        <p:blipFill>
          <a:blip r:embed="rId2" cstate="print">
            <a:extLst>
              <a:ext uri="{28A0092B-C50C-407E-A947-70E740481C1C}">
                <a14:useLocalDpi xmlns:a14="http://schemas.microsoft.com/office/drawing/2010/main"/>
              </a:ext>
            </a:extLst>
          </a:blip>
          <a:srcRect l="33317" t="1103" r="29838" b="14354"/>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ID" dirty="0"/>
              <a:t>Coaching Habit 2: Ask Questions</a:t>
            </a:r>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Managers tell, coaches ask</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2600712"/>
          </a:xfrm>
          <a:prstGeom prst="rect">
            <a:avLst/>
          </a:prstGeom>
          <a:noFill/>
        </p:spPr>
        <p:txBody>
          <a:bodyPr wrap="square" lIns="0" tIns="0" rIns="0" bIns="0" rtlCol="0">
            <a:spAutoFit/>
          </a:bodyPr>
          <a:lstStyle/>
          <a:p>
            <a:pPr defTabSz="385767">
              <a:spcAft>
                <a:spcPts val="300"/>
              </a:spcAft>
              <a:defRPr/>
            </a:pPr>
            <a:r>
              <a:rPr lang="en-US" sz="1100" dirty="0"/>
              <a:t>At times, a lost art of managers is the ability to continually ask insightful questions. Setting clear expectations is the first step in coaching excellence. Then, we must engage our team members in the process of having them take ownership of delivering on those expectations. The best way to engage them is by asking purposeful questions. </a:t>
            </a:r>
          </a:p>
          <a:p>
            <a:pPr defTabSz="385767">
              <a:spcAft>
                <a:spcPts val="300"/>
              </a:spcAft>
              <a:defRPr/>
            </a:pPr>
            <a:r>
              <a:rPr lang="en-US" sz="1100" b="1" dirty="0"/>
              <a:t>The objective of asking those questions should be:</a:t>
            </a:r>
          </a:p>
          <a:p>
            <a:pPr marL="171450" indent="-171450" defTabSz="385767">
              <a:spcAft>
                <a:spcPts val="300"/>
              </a:spcAft>
              <a:buFont typeface="Arial" panose="020B0604020202020204" pitchFamily="34" charset="0"/>
              <a:buChar char="•"/>
              <a:defRPr/>
            </a:pPr>
            <a:r>
              <a:rPr lang="en-US" sz="1100" dirty="0"/>
              <a:t>To gain understanding</a:t>
            </a:r>
          </a:p>
          <a:p>
            <a:pPr marL="171450" indent="-171450" defTabSz="385767">
              <a:spcAft>
                <a:spcPts val="300"/>
              </a:spcAft>
              <a:buFont typeface="Arial" panose="020B0604020202020204" pitchFamily="34" charset="0"/>
              <a:buChar char="•"/>
              <a:defRPr/>
            </a:pPr>
            <a:r>
              <a:rPr lang="en-US" sz="1100" dirty="0"/>
              <a:t>To assess progress</a:t>
            </a:r>
          </a:p>
          <a:p>
            <a:pPr marL="171450" indent="-171450" defTabSz="385767">
              <a:spcAft>
                <a:spcPts val="300"/>
              </a:spcAft>
              <a:buFont typeface="Arial" panose="020B0604020202020204" pitchFamily="34" charset="0"/>
              <a:buChar char="•"/>
              <a:defRPr/>
            </a:pPr>
            <a:r>
              <a:rPr lang="en-US" sz="1100" dirty="0"/>
              <a:t>To innovate </a:t>
            </a:r>
          </a:p>
          <a:p>
            <a:pPr marL="171450" indent="-171450" defTabSz="385767">
              <a:spcAft>
                <a:spcPts val="300"/>
              </a:spcAft>
              <a:buFont typeface="Arial" panose="020B0604020202020204" pitchFamily="34" charset="0"/>
              <a:buChar char="•"/>
              <a:defRPr/>
            </a:pPr>
            <a:r>
              <a:rPr lang="en-US" sz="1100" dirty="0"/>
              <a:t>To motivate</a:t>
            </a:r>
          </a:p>
          <a:p>
            <a:pPr defTabSz="385767">
              <a:spcAft>
                <a:spcPts val="300"/>
              </a:spcAft>
              <a:defRPr/>
            </a:pPr>
            <a:endParaRPr lang="en-US" sz="1100" dirty="0"/>
          </a:p>
        </p:txBody>
      </p:sp>
      <p:grpSp>
        <p:nvGrpSpPr>
          <p:cNvPr id="23" name="Group 22">
            <a:extLst>
              <a:ext uri="{FF2B5EF4-FFF2-40B4-BE49-F238E27FC236}">
                <a16:creationId xmlns:a16="http://schemas.microsoft.com/office/drawing/2014/main" id="{B7200A1C-71C7-1955-6A6F-19DAD44A8D3F}"/>
              </a:ext>
            </a:extLst>
          </p:cNvPr>
          <p:cNvGrpSpPr/>
          <p:nvPr/>
        </p:nvGrpSpPr>
        <p:grpSpPr>
          <a:xfrm>
            <a:off x="4397828" y="4303259"/>
            <a:ext cx="3396346" cy="1584735"/>
            <a:chOff x="4397828" y="3626151"/>
            <a:chExt cx="7174062" cy="1584735"/>
          </a:xfrm>
        </p:grpSpPr>
        <p:sp>
          <p:nvSpPr>
            <p:cNvPr id="13" name="Rectangle 12">
              <a:extLst>
                <a:ext uri="{FF2B5EF4-FFF2-40B4-BE49-F238E27FC236}">
                  <a16:creationId xmlns:a16="http://schemas.microsoft.com/office/drawing/2014/main" id="{A9C5A45C-FE24-6BE8-39CD-A5D75284BA1F}"/>
                </a:ext>
              </a:extLst>
            </p:cNvPr>
            <p:cNvSpPr/>
            <p:nvPr/>
          </p:nvSpPr>
          <p:spPr>
            <a:xfrm>
              <a:off x="4397828" y="3626151"/>
              <a:ext cx="7174062"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Ask purposeful questions</a:t>
              </a:r>
            </a:p>
          </p:txBody>
        </p:sp>
        <p:sp>
          <p:nvSpPr>
            <p:cNvPr id="14" name="TextBox 13">
              <a:extLst>
                <a:ext uri="{FF2B5EF4-FFF2-40B4-BE49-F238E27FC236}">
                  <a16:creationId xmlns:a16="http://schemas.microsoft.com/office/drawing/2014/main" id="{CB6D629D-1316-6F06-B5FA-A59B4B3C7F40}"/>
                </a:ext>
              </a:extLst>
            </p:cNvPr>
            <p:cNvSpPr txBox="1"/>
            <p:nvPr/>
          </p:nvSpPr>
          <p:spPr>
            <a:xfrm>
              <a:off x="4397828" y="4195223"/>
              <a:ext cx="7174062" cy="1015663"/>
            </a:xfrm>
            <a:prstGeom prst="rect">
              <a:avLst/>
            </a:prstGeom>
            <a:noFill/>
          </p:spPr>
          <p:txBody>
            <a:bodyPr wrap="square" lIns="0" tIns="0" rIns="0" bIns="0" rtlCol="0">
              <a:spAutoFit/>
            </a:bodyPr>
            <a:lstStyle/>
            <a:p>
              <a:pPr defTabSz="385767">
                <a:spcAft>
                  <a:spcPts val="300"/>
                </a:spcAft>
                <a:defRPr/>
              </a:pPr>
              <a:r>
                <a:rPr lang="en-US" sz="1100" dirty="0"/>
                <a:t>Many managers start with questions focused on projects and processes. Instead, good coaches first focus on the person and how to improve their behaviors. Showing genuine interest in your team members as people is the foundation of a fully engaged team. </a:t>
              </a:r>
            </a:p>
          </p:txBody>
        </p:sp>
      </p:grpSp>
      <p:sp>
        <p:nvSpPr>
          <p:cNvPr id="25" name="Rectangle 24">
            <a:extLst>
              <a:ext uri="{FF2B5EF4-FFF2-40B4-BE49-F238E27FC236}">
                <a16:creationId xmlns:a16="http://schemas.microsoft.com/office/drawing/2014/main" id="{C0E2229A-9283-0EBE-A39D-ACB87EB4D641}"/>
              </a:ext>
            </a:extLst>
          </p:cNvPr>
          <p:cNvSpPr/>
          <p:nvPr/>
        </p:nvSpPr>
        <p:spPr>
          <a:xfrm>
            <a:off x="8166290" y="1133475"/>
            <a:ext cx="3396346" cy="1276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“The important thing is not to stop questioning. Curiosity has its own reason for existing.”</a:t>
            </a:r>
          </a:p>
          <a:p>
            <a:r>
              <a:rPr lang="en-US" sz="1050" b="1" dirty="0">
                <a:solidFill>
                  <a:schemeClr val="accent4"/>
                </a:solidFill>
              </a:rPr>
              <a:t>–  Albert Einstein</a:t>
            </a:r>
          </a:p>
        </p:txBody>
      </p:sp>
      <p:sp>
        <p:nvSpPr>
          <p:cNvPr id="26" name="TextBox 25">
            <a:extLst>
              <a:ext uri="{FF2B5EF4-FFF2-40B4-BE49-F238E27FC236}">
                <a16:creationId xmlns:a16="http://schemas.microsoft.com/office/drawing/2014/main" id="{0B396163-DCA2-D76C-8283-3202210DD8C8}"/>
              </a:ext>
            </a:extLst>
          </p:cNvPr>
          <p:cNvSpPr txBox="1"/>
          <p:nvPr/>
        </p:nvSpPr>
        <p:spPr>
          <a:xfrm>
            <a:off x="8166290" y="2573531"/>
            <a:ext cx="3396346" cy="3624069"/>
          </a:xfrm>
          <a:prstGeom prst="rect">
            <a:avLst/>
          </a:prstGeom>
          <a:noFill/>
        </p:spPr>
        <p:txBody>
          <a:bodyPr wrap="square" lIns="0" tIns="0" rIns="0" bIns="0" rtlCol="0">
            <a:spAutoFit/>
          </a:bodyPr>
          <a:lstStyle/>
          <a:p>
            <a:pPr defTabSz="385767">
              <a:spcAft>
                <a:spcPts val="300"/>
              </a:spcAft>
              <a:defRPr/>
            </a:pPr>
            <a:r>
              <a:rPr lang="en-US" sz="1100" b="1" dirty="0"/>
              <a:t>Purposeful questions to ask could start with: </a:t>
            </a:r>
          </a:p>
          <a:p>
            <a:pPr marL="171450" indent="-171450" defTabSz="385767">
              <a:spcAft>
                <a:spcPts val="300"/>
              </a:spcAft>
              <a:buFont typeface="Arial" panose="020B0604020202020204" pitchFamily="34" charset="0"/>
              <a:buChar char="•"/>
              <a:defRPr/>
            </a:pPr>
            <a:r>
              <a:rPr lang="en-US" sz="1100" i="1" dirty="0"/>
              <a:t>In which areas would you like to grow?</a:t>
            </a:r>
          </a:p>
          <a:p>
            <a:pPr marL="171450" indent="-171450" defTabSz="385767">
              <a:spcAft>
                <a:spcPts val="300"/>
              </a:spcAft>
              <a:buFont typeface="Arial" panose="020B0604020202020204" pitchFamily="34" charset="0"/>
              <a:buChar char="•"/>
              <a:defRPr/>
            </a:pPr>
            <a:r>
              <a:rPr lang="en-US" sz="1100" i="1" dirty="0"/>
              <a:t>What do you love to do?</a:t>
            </a:r>
          </a:p>
          <a:p>
            <a:pPr marL="171450" indent="-171450" defTabSz="385767">
              <a:spcAft>
                <a:spcPts val="600"/>
              </a:spcAft>
              <a:buFont typeface="Arial" panose="020B0604020202020204" pitchFamily="34" charset="0"/>
              <a:buChar char="•"/>
              <a:defRPr/>
            </a:pPr>
            <a:r>
              <a:rPr lang="en-US" sz="1100" i="1" dirty="0"/>
              <a:t>What do you need to be at your very best?</a:t>
            </a:r>
          </a:p>
          <a:p>
            <a:pPr defTabSz="385767">
              <a:spcAft>
                <a:spcPts val="300"/>
              </a:spcAft>
              <a:defRPr/>
            </a:pPr>
            <a:r>
              <a:rPr lang="en-US" sz="1100" b="1" dirty="0"/>
              <a:t>To motivate your people to action, you might ask:</a:t>
            </a:r>
          </a:p>
          <a:p>
            <a:pPr marL="171450" indent="-171450" defTabSz="385767">
              <a:spcAft>
                <a:spcPts val="300"/>
              </a:spcAft>
              <a:buFont typeface="Arial" panose="020B0604020202020204" pitchFamily="34" charset="0"/>
              <a:buChar char="•"/>
              <a:defRPr/>
            </a:pPr>
            <a:r>
              <a:rPr lang="en-US" sz="1100" i="1" dirty="0"/>
              <a:t>What needs to happen for this to succeed?</a:t>
            </a:r>
          </a:p>
          <a:p>
            <a:pPr marL="171450" indent="-171450" defTabSz="385767">
              <a:spcAft>
                <a:spcPts val="300"/>
              </a:spcAft>
              <a:buFont typeface="Arial" panose="020B0604020202020204" pitchFamily="34" charset="0"/>
              <a:buChar char="•"/>
              <a:defRPr/>
            </a:pPr>
            <a:r>
              <a:rPr lang="en-US" sz="1100" i="1" dirty="0"/>
              <a:t>What do you think the next steps should be?</a:t>
            </a:r>
          </a:p>
          <a:p>
            <a:pPr marL="171450" indent="-171450" defTabSz="385767">
              <a:spcAft>
                <a:spcPts val="600"/>
              </a:spcAft>
              <a:buFont typeface="Arial" panose="020B0604020202020204" pitchFamily="34" charset="0"/>
              <a:buChar char="•"/>
              <a:defRPr/>
            </a:pPr>
            <a:r>
              <a:rPr lang="en-US" sz="1100" i="1" dirty="0"/>
              <a:t>What is in it for you and the team if this is successful?</a:t>
            </a:r>
          </a:p>
          <a:p>
            <a:pPr defTabSz="385767">
              <a:spcAft>
                <a:spcPts val="300"/>
              </a:spcAft>
              <a:defRPr/>
            </a:pPr>
            <a:r>
              <a:rPr lang="en-US" sz="1100" b="1" dirty="0"/>
              <a:t>In most situations, these coaching questions are excellent:</a:t>
            </a:r>
          </a:p>
          <a:p>
            <a:pPr marL="171450" indent="-171450" defTabSz="385767">
              <a:spcAft>
                <a:spcPts val="300"/>
              </a:spcAft>
              <a:buFont typeface="Arial" panose="020B0604020202020204" pitchFamily="34" charset="0"/>
              <a:buChar char="•"/>
              <a:defRPr/>
            </a:pPr>
            <a:r>
              <a:rPr lang="en-US" sz="1100" i="1" dirty="0"/>
              <a:t>Why do you think this is happening?</a:t>
            </a:r>
          </a:p>
          <a:p>
            <a:pPr marL="171450" indent="-171450" defTabSz="385767">
              <a:spcAft>
                <a:spcPts val="300"/>
              </a:spcAft>
              <a:buFont typeface="Arial" panose="020B0604020202020204" pitchFamily="34" charset="0"/>
              <a:buChar char="•"/>
              <a:defRPr/>
            </a:pPr>
            <a:r>
              <a:rPr lang="en-US" sz="1100" i="1" dirty="0"/>
              <a:t>What should we start, stop and keep to improve?</a:t>
            </a:r>
          </a:p>
          <a:p>
            <a:pPr marL="171450" indent="-171450" defTabSz="385767">
              <a:spcAft>
                <a:spcPts val="600"/>
              </a:spcAft>
              <a:buFont typeface="Arial" panose="020B0604020202020204" pitchFamily="34" charset="0"/>
              <a:buChar char="•"/>
              <a:defRPr/>
            </a:pPr>
            <a:r>
              <a:rPr lang="en-US" sz="1100" i="1" dirty="0"/>
              <a:t>Is this your very best work?</a:t>
            </a:r>
          </a:p>
          <a:p>
            <a:pPr defTabSz="385767">
              <a:spcAft>
                <a:spcPts val="300"/>
              </a:spcAft>
              <a:defRPr/>
            </a:pPr>
            <a:r>
              <a:rPr lang="en-US" sz="1100" dirty="0"/>
              <a:t>Remember when asking these questions, let the other person respond without consequence or interruption. Be a great listener and remember, if you are talking, you are not learning.</a:t>
            </a:r>
          </a:p>
        </p:txBody>
      </p:sp>
    </p:spTree>
    <p:extLst>
      <p:ext uri="{BB962C8B-B14F-4D97-AF65-F5344CB8AC3E}">
        <p14:creationId xmlns:p14="http://schemas.microsoft.com/office/powerpoint/2010/main" val="2503379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round a table&#10;&#10;Description automatically generated with medium confidence">
            <a:extLst>
              <a:ext uri="{FF2B5EF4-FFF2-40B4-BE49-F238E27FC236}">
                <a16:creationId xmlns:a16="http://schemas.microsoft.com/office/drawing/2014/main" id="{00A216D3-2091-8395-9F94-70DCDF532132}"/>
              </a:ext>
            </a:extLst>
          </p:cNvPr>
          <p:cNvPicPr>
            <a:picLocks noChangeAspect="1"/>
          </p:cNvPicPr>
          <p:nvPr/>
        </p:nvPicPr>
        <p:blipFill>
          <a:blip r:embed="rId2" cstate="print">
            <a:extLst>
              <a:ext uri="{28A0092B-C50C-407E-A947-70E740481C1C}">
                <a14:useLocalDpi xmlns:a14="http://schemas.microsoft.com/office/drawing/2010/main"/>
              </a:ext>
            </a:extLst>
          </a:blip>
          <a:srcRect l="27655" t="1428" r="30008" b="1428"/>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3: Involve the Team</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9" y="113347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People will support what they help create</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7174061" cy="2416046"/>
          </a:xfrm>
          <a:prstGeom prst="rect">
            <a:avLst/>
          </a:prstGeom>
          <a:noFill/>
        </p:spPr>
        <p:txBody>
          <a:bodyPr wrap="square" lIns="0" tIns="0" rIns="0" bIns="0" rtlCol="0">
            <a:spAutoFit/>
          </a:bodyPr>
          <a:lstStyle/>
          <a:p>
            <a:pPr defTabSz="385767">
              <a:spcAft>
                <a:spcPts val="600"/>
              </a:spcAft>
              <a:defRPr/>
            </a:pPr>
            <a:r>
              <a:rPr lang="en-US" sz="1100" dirty="0"/>
              <a:t>Take the ideas your team members give you and involve them in developing solutions to issues you are facing. Be sure you are always asking for solutions when challenges are brought to you by your people. Then, task them to help implement the solution so they will take ownership. </a:t>
            </a:r>
          </a:p>
          <a:p>
            <a:pPr defTabSz="385767">
              <a:spcAft>
                <a:spcPts val="600"/>
              </a:spcAft>
              <a:defRPr/>
            </a:pPr>
            <a:r>
              <a:rPr lang="en-US" sz="1100" dirty="0"/>
              <a:t>Involving your team in developing solutions will help make their work more interesting and efficient. Underutilized skills are a huge treasure trove for most organizations to help develop solutions. Certainly, all team members have differing skill levels that can be utilized. If you take a team approach to solving issues, consider assigning the following roles, based on capabilities:</a:t>
            </a:r>
          </a:p>
          <a:p>
            <a:pPr marL="171450" indent="-171450" defTabSz="385767">
              <a:spcAft>
                <a:spcPts val="600"/>
              </a:spcAft>
              <a:buFont typeface="Arial" panose="020B0604020202020204" pitchFamily="34" charset="0"/>
              <a:buChar char="•"/>
              <a:defRPr/>
            </a:pPr>
            <a:r>
              <a:rPr lang="en-US" sz="1100" b="1" dirty="0"/>
              <a:t>Owner</a:t>
            </a:r>
            <a:r>
              <a:rPr lang="en-US" sz="1100" dirty="0"/>
              <a:t> – the person ultimately responsible for the completion of the task</a:t>
            </a:r>
          </a:p>
          <a:p>
            <a:pPr marL="171450" indent="-171450" defTabSz="385767">
              <a:spcAft>
                <a:spcPts val="600"/>
              </a:spcAft>
              <a:buFont typeface="Arial" panose="020B0604020202020204" pitchFamily="34" charset="0"/>
              <a:buChar char="•"/>
              <a:defRPr/>
            </a:pPr>
            <a:r>
              <a:rPr lang="en-US" sz="1100" b="1" dirty="0"/>
              <a:t>Performer</a:t>
            </a:r>
            <a:r>
              <a:rPr lang="en-US" sz="1100" dirty="0"/>
              <a:t> – those that directly perform the tasks; they collaborate with experts as needed</a:t>
            </a:r>
          </a:p>
          <a:p>
            <a:pPr marL="171450" indent="-171450" defTabSz="385767">
              <a:spcAft>
                <a:spcPts val="600"/>
              </a:spcAft>
              <a:buFont typeface="Arial" panose="020B0604020202020204" pitchFamily="34" charset="0"/>
              <a:buChar char="•"/>
              <a:defRPr/>
            </a:pPr>
            <a:r>
              <a:rPr lang="en-US" sz="1100" b="1" dirty="0"/>
              <a:t>Experts</a:t>
            </a:r>
            <a:r>
              <a:rPr lang="en-US" sz="1100" dirty="0"/>
              <a:t> – the person who provides subject-matter expertise as requested by the owner and performer; this will encourage constant communication about best practices, customer needs and alternative approaches</a:t>
            </a:r>
          </a:p>
          <a:p>
            <a:pPr marL="171450" indent="-171450" defTabSz="385767">
              <a:spcAft>
                <a:spcPts val="600"/>
              </a:spcAft>
              <a:buFont typeface="Arial" panose="020B0604020202020204" pitchFamily="34" charset="0"/>
              <a:buChar char="•"/>
              <a:defRPr/>
            </a:pPr>
            <a:r>
              <a:rPr lang="en-US" sz="1100" b="1" dirty="0"/>
              <a:t>Stakeholders </a:t>
            </a:r>
            <a:r>
              <a:rPr lang="en-US" sz="1100" dirty="0"/>
              <a:t>– those who are kept up to date on progress by owners</a:t>
            </a:r>
          </a:p>
        </p:txBody>
      </p:sp>
      <p:sp>
        <p:nvSpPr>
          <p:cNvPr id="6" name="Rectangle 5">
            <a:extLst>
              <a:ext uri="{FF2B5EF4-FFF2-40B4-BE49-F238E27FC236}">
                <a16:creationId xmlns:a16="http://schemas.microsoft.com/office/drawing/2014/main" id="{C3E8A87F-2E18-E23E-8F8B-02D25938965A}"/>
              </a:ext>
            </a:extLst>
          </p:cNvPr>
          <p:cNvSpPr/>
          <p:nvPr/>
        </p:nvSpPr>
        <p:spPr>
          <a:xfrm>
            <a:off x="4397828" y="5439410"/>
            <a:ext cx="7174060" cy="7581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“Tell me and I’ll forget; show me and I may remember; </a:t>
            </a:r>
            <a:r>
              <a:rPr lang="en-US" sz="1400" b="1" i="1" dirty="0">
                <a:solidFill>
                  <a:schemeClr val="accent4"/>
                </a:solidFill>
              </a:rPr>
              <a:t>involve me </a:t>
            </a:r>
            <a:r>
              <a:rPr lang="en-US" sz="1400" i="1" dirty="0">
                <a:solidFill>
                  <a:schemeClr val="bg1"/>
                </a:solidFill>
              </a:rPr>
              <a:t>and I’ll understand.”</a:t>
            </a:r>
          </a:p>
        </p:txBody>
      </p:sp>
    </p:spTree>
    <p:extLst>
      <p:ext uri="{BB962C8B-B14F-4D97-AF65-F5344CB8AC3E}">
        <p14:creationId xmlns:p14="http://schemas.microsoft.com/office/powerpoint/2010/main" val="379633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person&#10;&#10;Description automatically generated">
            <a:extLst>
              <a:ext uri="{FF2B5EF4-FFF2-40B4-BE49-F238E27FC236}">
                <a16:creationId xmlns:a16="http://schemas.microsoft.com/office/drawing/2014/main" id="{D39778BC-D7A8-05E5-B5D6-B08F9B543D31}"/>
              </a:ext>
            </a:extLst>
          </p:cNvPr>
          <p:cNvPicPr>
            <a:picLocks noChangeAspect="1"/>
          </p:cNvPicPr>
          <p:nvPr/>
        </p:nvPicPr>
        <p:blipFill>
          <a:blip r:embed="rId2"/>
          <a:srcRect l="28684" t="755" r="37634" b="21962"/>
          <a:stretch>
            <a:fillRect/>
          </a:stretch>
        </p:blipFill>
        <p:spPr>
          <a:xfrm>
            <a:off x="0" y="-1905"/>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4: Measure Results</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Measure results and skill </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3123932"/>
          </a:xfrm>
          <a:prstGeom prst="rect">
            <a:avLst/>
          </a:prstGeom>
          <a:noFill/>
        </p:spPr>
        <p:txBody>
          <a:bodyPr wrap="square" lIns="0" tIns="0" rIns="0" bIns="0" rtlCol="0">
            <a:spAutoFit/>
          </a:bodyPr>
          <a:lstStyle/>
          <a:p>
            <a:pPr defTabSz="385767">
              <a:spcAft>
                <a:spcPts val="300"/>
              </a:spcAft>
              <a:defRPr/>
            </a:pPr>
            <a:r>
              <a:rPr lang="en-US" sz="1100" dirty="0"/>
              <a:t>“We made our quarterly numbers” is a very common victory cry of management teams everywhere. Why? Because we all like to win! And you must keep score to know if you are winning, or you can be active but not productive. There is no lack of metrics to measure, so be sure to focus on those measures that tell you the real story of progress. </a:t>
            </a:r>
          </a:p>
          <a:p>
            <a:pPr defTabSz="385767">
              <a:spcAft>
                <a:spcPts val="300"/>
              </a:spcAft>
              <a:defRPr/>
            </a:pPr>
            <a:r>
              <a:rPr lang="en-US" sz="1100" dirty="0"/>
              <a:t>Getting results is great, but they will not be sustainable without the right skill set. Underdeveloped skills include professional communication, negotiation, opportunity management, and additional skills required to progress an opportunity through the sales cycle. </a:t>
            </a:r>
          </a:p>
          <a:p>
            <a:pPr defTabSz="385767">
              <a:spcAft>
                <a:spcPts val="300"/>
              </a:spcAft>
              <a:defRPr/>
            </a:pPr>
            <a:r>
              <a:rPr lang="en-US" sz="1100" dirty="0"/>
              <a:t>You get the behaviors you are willing to tolerate. Ignoring issues puts your credibility as a leader at risk. Unaddressed performance matters do not go away, they just rear their heads in uglier ways eventually. </a:t>
            </a:r>
          </a:p>
        </p:txBody>
      </p:sp>
      <p:sp>
        <p:nvSpPr>
          <p:cNvPr id="26" name="TextBox 25">
            <a:extLst>
              <a:ext uri="{FF2B5EF4-FFF2-40B4-BE49-F238E27FC236}">
                <a16:creationId xmlns:a16="http://schemas.microsoft.com/office/drawing/2014/main" id="{0B396163-DCA2-D76C-8283-3202210DD8C8}"/>
              </a:ext>
            </a:extLst>
          </p:cNvPr>
          <p:cNvSpPr txBox="1"/>
          <p:nvPr/>
        </p:nvSpPr>
        <p:spPr>
          <a:xfrm>
            <a:off x="8166290" y="1133475"/>
            <a:ext cx="3396346" cy="507831"/>
          </a:xfrm>
          <a:prstGeom prst="rect">
            <a:avLst/>
          </a:prstGeom>
          <a:noFill/>
        </p:spPr>
        <p:txBody>
          <a:bodyPr wrap="square" lIns="0" tIns="0" rIns="0" bIns="0" rtlCol="0">
            <a:spAutoFit/>
          </a:bodyPr>
          <a:lstStyle/>
          <a:p>
            <a:pPr defTabSz="385767">
              <a:spcAft>
                <a:spcPts val="300"/>
              </a:spcAft>
              <a:defRPr/>
            </a:pPr>
            <a:r>
              <a:rPr lang="en-US" sz="1100" b="1" dirty="0"/>
              <a:t>If we chart the measurement of results and behaviors, we can define the results in four quadrants as follows:</a:t>
            </a:r>
          </a:p>
        </p:txBody>
      </p:sp>
      <p:sp>
        <p:nvSpPr>
          <p:cNvPr id="5" name="Rectangle 4">
            <a:extLst>
              <a:ext uri="{FF2B5EF4-FFF2-40B4-BE49-F238E27FC236}">
                <a16:creationId xmlns:a16="http://schemas.microsoft.com/office/drawing/2014/main" id="{C50DFED8-7F55-4280-2D9C-D50E3DE5309D}"/>
              </a:ext>
            </a:extLst>
          </p:cNvPr>
          <p:cNvSpPr/>
          <p:nvPr/>
        </p:nvSpPr>
        <p:spPr>
          <a:xfrm>
            <a:off x="4397828" y="4921161"/>
            <a:ext cx="3396346" cy="1276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“What gets measured gets managed.” </a:t>
            </a:r>
            <a:br>
              <a:rPr lang="en-US" sz="1400" i="1" dirty="0">
                <a:solidFill>
                  <a:schemeClr val="bg1"/>
                </a:solidFill>
              </a:rPr>
            </a:br>
            <a:r>
              <a:rPr lang="en-US" sz="1400" b="1" i="1" dirty="0">
                <a:solidFill>
                  <a:schemeClr val="accent4"/>
                </a:solidFill>
              </a:rPr>
              <a:t>– Peter Drucker </a:t>
            </a:r>
          </a:p>
        </p:txBody>
      </p:sp>
      <p:grpSp>
        <p:nvGrpSpPr>
          <p:cNvPr id="17" name="Group 16">
            <a:extLst>
              <a:ext uri="{FF2B5EF4-FFF2-40B4-BE49-F238E27FC236}">
                <a16:creationId xmlns:a16="http://schemas.microsoft.com/office/drawing/2014/main" id="{8F7863CB-BE8C-8604-24BC-409BF2BE9342}"/>
              </a:ext>
            </a:extLst>
          </p:cNvPr>
          <p:cNvGrpSpPr/>
          <p:nvPr/>
        </p:nvGrpSpPr>
        <p:grpSpPr>
          <a:xfrm>
            <a:off x="8567888" y="1702547"/>
            <a:ext cx="2593150" cy="2378051"/>
            <a:chOff x="8865724" y="2077539"/>
            <a:chExt cx="2183276" cy="2002176"/>
          </a:xfrm>
        </p:grpSpPr>
        <p:pic>
          <p:nvPicPr>
            <p:cNvPr id="7" name="Picture 6">
              <a:extLst>
                <a:ext uri="{FF2B5EF4-FFF2-40B4-BE49-F238E27FC236}">
                  <a16:creationId xmlns:a16="http://schemas.microsoft.com/office/drawing/2014/main" id="{900B0B03-6621-0346-FA38-68D310855469}"/>
                </a:ext>
              </a:extLst>
            </p:cNvPr>
            <p:cNvPicPr>
              <a:picLocks noChangeAspect="1"/>
            </p:cNvPicPr>
            <p:nvPr/>
          </p:nvPicPr>
          <p:blipFill rotWithShape="1">
            <a:blip r:embed="rId3"/>
            <a:srcRect l="6619"/>
            <a:stretch/>
          </p:blipFill>
          <p:spPr>
            <a:xfrm>
              <a:off x="8865724" y="2077539"/>
              <a:ext cx="2183276" cy="2002176"/>
            </a:xfrm>
            <a:prstGeom prst="rect">
              <a:avLst/>
            </a:prstGeom>
          </p:spPr>
        </p:pic>
        <p:sp>
          <p:nvSpPr>
            <p:cNvPr id="8" name="Rectangle 7">
              <a:extLst>
                <a:ext uri="{FF2B5EF4-FFF2-40B4-BE49-F238E27FC236}">
                  <a16:creationId xmlns:a16="http://schemas.microsoft.com/office/drawing/2014/main" id="{8AD0F263-76EB-509B-5A94-109A19ACC9E1}"/>
                </a:ext>
              </a:extLst>
            </p:cNvPr>
            <p:cNvSpPr/>
            <p:nvPr/>
          </p:nvSpPr>
          <p:spPr>
            <a:xfrm>
              <a:off x="9108462" y="275589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B2</a:t>
              </a:r>
            </a:p>
          </p:txBody>
        </p:sp>
        <p:sp>
          <p:nvSpPr>
            <p:cNvPr id="12" name="Rectangle 11">
              <a:extLst>
                <a:ext uri="{FF2B5EF4-FFF2-40B4-BE49-F238E27FC236}">
                  <a16:creationId xmlns:a16="http://schemas.microsoft.com/office/drawing/2014/main" id="{44ED1D6B-5187-D59C-1863-4D7879977047}"/>
                </a:ext>
              </a:extLst>
            </p:cNvPr>
            <p:cNvSpPr/>
            <p:nvPr/>
          </p:nvSpPr>
          <p:spPr>
            <a:xfrm>
              <a:off x="9108461" y="365323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B1</a:t>
              </a:r>
            </a:p>
          </p:txBody>
        </p:sp>
        <p:sp>
          <p:nvSpPr>
            <p:cNvPr id="15" name="Rectangle 14">
              <a:extLst>
                <a:ext uri="{FF2B5EF4-FFF2-40B4-BE49-F238E27FC236}">
                  <a16:creationId xmlns:a16="http://schemas.microsoft.com/office/drawing/2014/main" id="{D02A74E9-67C2-1181-4A00-3314118D3E8A}"/>
                </a:ext>
              </a:extLst>
            </p:cNvPr>
            <p:cNvSpPr/>
            <p:nvPr/>
          </p:nvSpPr>
          <p:spPr>
            <a:xfrm>
              <a:off x="10525123" y="365323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B2</a:t>
              </a:r>
            </a:p>
          </p:txBody>
        </p:sp>
        <p:sp>
          <p:nvSpPr>
            <p:cNvPr id="16" name="Rectangle 15">
              <a:extLst>
                <a:ext uri="{FF2B5EF4-FFF2-40B4-BE49-F238E27FC236}">
                  <a16:creationId xmlns:a16="http://schemas.microsoft.com/office/drawing/2014/main" id="{2A28591A-4A51-39A1-AD52-9B98F5462F2A}"/>
                </a:ext>
              </a:extLst>
            </p:cNvPr>
            <p:cNvSpPr/>
            <p:nvPr/>
          </p:nvSpPr>
          <p:spPr>
            <a:xfrm>
              <a:off x="10525124" y="275589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B3</a:t>
              </a:r>
            </a:p>
          </p:txBody>
        </p:sp>
      </p:grpSp>
      <p:sp>
        <p:nvSpPr>
          <p:cNvPr id="18" name="TextBox 17">
            <a:extLst>
              <a:ext uri="{FF2B5EF4-FFF2-40B4-BE49-F238E27FC236}">
                <a16:creationId xmlns:a16="http://schemas.microsoft.com/office/drawing/2014/main" id="{6244FA00-B47A-7633-FEB1-C9E58E15A08D}"/>
              </a:ext>
            </a:extLst>
          </p:cNvPr>
          <p:cNvSpPr txBox="1"/>
          <p:nvPr/>
        </p:nvSpPr>
        <p:spPr>
          <a:xfrm>
            <a:off x="8166290" y="4255232"/>
            <a:ext cx="3396346" cy="792525"/>
          </a:xfrm>
          <a:prstGeom prst="rect">
            <a:avLst/>
          </a:prstGeom>
          <a:noFill/>
        </p:spPr>
        <p:txBody>
          <a:bodyPr wrap="square" lIns="0" tIns="0" rIns="0" bIns="0" rtlCol="0">
            <a:spAutoFit/>
          </a:bodyPr>
          <a:lstStyle/>
          <a:p>
            <a:pPr marL="171450" indent="-171450" defTabSz="385767">
              <a:spcAft>
                <a:spcPts val="300"/>
              </a:spcAft>
              <a:buFont typeface="Arial" panose="020B0604020202020204" pitchFamily="34" charset="0"/>
              <a:buChar char="•"/>
              <a:defRPr/>
            </a:pPr>
            <a:r>
              <a:rPr lang="en-US" sz="1100" dirty="0"/>
              <a:t>B1 | Developing | Coach for Teaching</a:t>
            </a:r>
          </a:p>
          <a:p>
            <a:pPr marL="171450" indent="-171450" defTabSz="385767">
              <a:spcAft>
                <a:spcPts val="300"/>
              </a:spcAft>
              <a:buFont typeface="Arial" panose="020B0604020202020204" pitchFamily="34" charset="0"/>
              <a:buChar char="•"/>
              <a:defRPr/>
            </a:pPr>
            <a:r>
              <a:rPr lang="en-US" sz="1100" dirty="0"/>
              <a:t>B2 | Emerging | Coach for Reinforcing</a:t>
            </a:r>
          </a:p>
          <a:p>
            <a:pPr marL="171450" indent="-171450" defTabSz="385767">
              <a:spcAft>
                <a:spcPts val="300"/>
              </a:spcAft>
              <a:buFont typeface="Arial" panose="020B0604020202020204" pitchFamily="34" charset="0"/>
              <a:buChar char="•"/>
              <a:defRPr/>
            </a:pPr>
            <a:r>
              <a:rPr lang="en-US" sz="1100" dirty="0"/>
              <a:t>B2 | Emerging | Coach for Addressing Obstacles</a:t>
            </a:r>
          </a:p>
          <a:p>
            <a:pPr marL="171450" indent="-171450" defTabSz="385767">
              <a:spcAft>
                <a:spcPts val="300"/>
              </a:spcAft>
              <a:buFont typeface="Arial" panose="020B0604020202020204" pitchFamily="34" charset="0"/>
              <a:buChar char="•"/>
              <a:defRPr/>
            </a:pPr>
            <a:r>
              <a:rPr lang="en-US" sz="1100" dirty="0"/>
              <a:t>B3 | Excelling | Coach for Motivation</a:t>
            </a:r>
          </a:p>
        </p:txBody>
      </p:sp>
      <p:sp>
        <p:nvSpPr>
          <p:cNvPr id="21" name="TextBox 20">
            <a:extLst>
              <a:ext uri="{FF2B5EF4-FFF2-40B4-BE49-F238E27FC236}">
                <a16:creationId xmlns:a16="http://schemas.microsoft.com/office/drawing/2014/main" id="{6DDB9AF7-0F13-C069-4D54-2583533DD931}"/>
              </a:ext>
            </a:extLst>
          </p:cNvPr>
          <p:cNvSpPr txBox="1"/>
          <p:nvPr/>
        </p:nvSpPr>
        <p:spPr>
          <a:xfrm>
            <a:off x="8166290" y="5160315"/>
            <a:ext cx="3396346" cy="338554"/>
          </a:xfrm>
          <a:prstGeom prst="rect">
            <a:avLst/>
          </a:prstGeom>
          <a:noFill/>
        </p:spPr>
        <p:txBody>
          <a:bodyPr wrap="square" lIns="0" tIns="0" rIns="0" bIns="0" rtlCol="0">
            <a:spAutoFit/>
          </a:bodyPr>
          <a:lstStyle/>
          <a:p>
            <a:pPr defTabSz="385767">
              <a:spcAft>
                <a:spcPts val="300"/>
              </a:spcAft>
              <a:defRPr/>
            </a:pPr>
            <a:r>
              <a:rPr lang="en-US" sz="1100" b="1" i="1" dirty="0"/>
              <a:t>Will be addressed further in Coaching Methodology</a:t>
            </a:r>
          </a:p>
        </p:txBody>
      </p:sp>
    </p:spTree>
    <p:extLst>
      <p:ext uri="{BB962C8B-B14F-4D97-AF65-F5344CB8AC3E}">
        <p14:creationId xmlns:p14="http://schemas.microsoft.com/office/powerpoint/2010/main" val="842460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person, indoor, computer, people&#10;&#10;Description automatically generated">
            <a:extLst>
              <a:ext uri="{FF2B5EF4-FFF2-40B4-BE49-F238E27FC236}">
                <a16:creationId xmlns:a16="http://schemas.microsoft.com/office/drawing/2014/main" id="{B2A68513-BA93-CAC6-0C2D-C7395CD61BCA}"/>
              </a:ext>
            </a:extLst>
          </p:cNvPr>
          <p:cNvPicPr>
            <a:picLocks noChangeAspect="1"/>
          </p:cNvPicPr>
          <p:nvPr/>
        </p:nvPicPr>
        <p:blipFill>
          <a:blip r:embed="rId2" cstate="print">
            <a:extLst>
              <a:ext uri="{28A0092B-C50C-407E-A947-70E740481C1C}">
                <a14:useLocalDpi xmlns:a14="http://schemas.microsoft.com/office/drawing/2010/main"/>
              </a:ext>
            </a:extLst>
          </a:blip>
          <a:srcRect l="18176" t="3050" r="42287" b="6950"/>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5: Appreciate People</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200" b="1" dirty="0">
                <a:solidFill>
                  <a:schemeClr val="bg1"/>
                </a:solidFill>
              </a:rPr>
              <a:t>Your team wants to feel fully appreciated </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3277820"/>
          </a:xfrm>
          <a:prstGeom prst="rect">
            <a:avLst/>
          </a:prstGeom>
          <a:noFill/>
        </p:spPr>
        <p:txBody>
          <a:bodyPr wrap="square" lIns="0" tIns="0" rIns="0" bIns="0" rtlCol="0">
            <a:spAutoFit/>
          </a:bodyPr>
          <a:lstStyle/>
          <a:p>
            <a:pPr defTabSz="385767">
              <a:spcAft>
                <a:spcPts val="300"/>
              </a:spcAft>
              <a:defRPr/>
            </a:pPr>
            <a:r>
              <a:rPr lang="en-US" sz="1100" dirty="0"/>
              <a:t>The primary influencer of employee retention is their relationship with their direct supervisor. Regardless of company name and its stature, people normally stay or leave their jobs due to their relationship with their supervisor. </a:t>
            </a:r>
          </a:p>
          <a:p>
            <a:pPr defTabSz="385767">
              <a:spcAft>
                <a:spcPts val="300"/>
              </a:spcAft>
              <a:defRPr/>
            </a:pPr>
            <a:r>
              <a:rPr lang="en-US" sz="1100" dirty="0"/>
              <a:t>Usually, there is a gap in what appreciation employees expect and what their supervisor provides in the way of actual appreciation. Good intentions and thoughts do not count. As the coach, you must convert those intentions into regular actions that consistently show your true appreciation. In other words, it must be demonstrated regularly.</a:t>
            </a:r>
          </a:p>
          <a:p>
            <a:pPr marL="171450" indent="-171450" defTabSz="385767">
              <a:spcAft>
                <a:spcPts val="300"/>
              </a:spcAft>
              <a:buFont typeface="Arial" panose="020B0604020202020204" pitchFamily="34" charset="0"/>
              <a:buChar char="•"/>
              <a:defRPr/>
            </a:pPr>
            <a:r>
              <a:rPr lang="en-US" sz="1100" dirty="0"/>
              <a:t>People who receive regular appreciation:</a:t>
            </a:r>
          </a:p>
          <a:p>
            <a:pPr marL="171450" indent="-171450" defTabSz="385767">
              <a:spcAft>
                <a:spcPts val="300"/>
              </a:spcAft>
              <a:buFont typeface="Arial" panose="020B0604020202020204" pitchFamily="34" charset="0"/>
              <a:buChar char="•"/>
              <a:defRPr/>
            </a:pPr>
            <a:r>
              <a:rPr lang="en-US" sz="1100" dirty="0"/>
              <a:t>Experience increased productivity</a:t>
            </a:r>
          </a:p>
          <a:p>
            <a:pPr marL="171450" indent="-171450" defTabSz="385767">
              <a:spcAft>
                <a:spcPts val="300"/>
              </a:spcAft>
              <a:buFont typeface="Arial" panose="020B0604020202020204" pitchFamily="34" charset="0"/>
              <a:buChar char="•"/>
              <a:defRPr/>
            </a:pPr>
            <a:r>
              <a:rPr lang="en-US" sz="1100" dirty="0"/>
              <a:t>Enjoy increased engagement with team members</a:t>
            </a:r>
          </a:p>
          <a:p>
            <a:pPr marL="171450" indent="-171450" defTabSz="385767">
              <a:spcAft>
                <a:spcPts val="300"/>
              </a:spcAft>
              <a:buFont typeface="Arial" panose="020B0604020202020204" pitchFamily="34" charset="0"/>
              <a:buChar char="•"/>
              <a:defRPr/>
            </a:pPr>
            <a:r>
              <a:rPr lang="en-US" sz="1100" dirty="0"/>
              <a:t>Are more likely to stay with the organization</a:t>
            </a:r>
          </a:p>
          <a:p>
            <a:pPr marL="171450" indent="-171450" defTabSz="385767">
              <a:spcAft>
                <a:spcPts val="300"/>
              </a:spcAft>
              <a:buFont typeface="Arial" panose="020B0604020202020204" pitchFamily="34" charset="0"/>
              <a:buChar char="•"/>
              <a:defRPr/>
            </a:pPr>
            <a:r>
              <a:rPr lang="en-US" sz="1100" dirty="0"/>
              <a:t>Receive higher loyalty and satisfaction scores from customers</a:t>
            </a:r>
          </a:p>
        </p:txBody>
      </p:sp>
      <p:sp>
        <p:nvSpPr>
          <p:cNvPr id="8" name="Rectangle 7">
            <a:extLst>
              <a:ext uri="{FF2B5EF4-FFF2-40B4-BE49-F238E27FC236}">
                <a16:creationId xmlns:a16="http://schemas.microsoft.com/office/drawing/2014/main" id="{016894DE-937B-17D5-63C7-49A794705589}"/>
              </a:ext>
            </a:extLst>
          </p:cNvPr>
          <p:cNvSpPr/>
          <p:nvPr/>
        </p:nvSpPr>
        <p:spPr>
          <a:xfrm>
            <a:off x="4397828" y="5111072"/>
            <a:ext cx="3396346" cy="1086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“Before you are a leader, success is all about growing yourself. When you become a leader, success is all about growing others.”</a:t>
            </a:r>
          </a:p>
          <a:p>
            <a:r>
              <a:rPr lang="en-US" sz="1050" b="1" dirty="0">
                <a:solidFill>
                  <a:schemeClr val="accent4"/>
                </a:solidFill>
              </a:rPr>
              <a:t>– Jack Welch</a:t>
            </a:r>
          </a:p>
        </p:txBody>
      </p:sp>
      <p:sp>
        <p:nvSpPr>
          <p:cNvPr id="12" name="Rectangle 11">
            <a:extLst>
              <a:ext uri="{FF2B5EF4-FFF2-40B4-BE49-F238E27FC236}">
                <a16:creationId xmlns:a16="http://schemas.microsoft.com/office/drawing/2014/main" id="{EAA8A31E-8F1C-12E8-AEF8-8F7D609B2096}"/>
              </a:ext>
            </a:extLst>
          </p:cNvPr>
          <p:cNvSpPr/>
          <p:nvPr/>
        </p:nvSpPr>
        <p:spPr>
          <a:xfrm>
            <a:off x="8175543"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200" b="1" dirty="0">
                <a:solidFill>
                  <a:schemeClr val="bg1"/>
                </a:solidFill>
              </a:rPr>
              <a:t>Looking for the good in everyone</a:t>
            </a:r>
          </a:p>
        </p:txBody>
      </p:sp>
      <p:sp>
        <p:nvSpPr>
          <p:cNvPr id="15" name="TextBox 14">
            <a:extLst>
              <a:ext uri="{FF2B5EF4-FFF2-40B4-BE49-F238E27FC236}">
                <a16:creationId xmlns:a16="http://schemas.microsoft.com/office/drawing/2014/main" id="{F9C33C90-FDDC-F4E0-8B7A-064B33691B5B}"/>
              </a:ext>
            </a:extLst>
          </p:cNvPr>
          <p:cNvSpPr txBox="1"/>
          <p:nvPr/>
        </p:nvSpPr>
        <p:spPr>
          <a:xfrm>
            <a:off x="8175543" y="1702547"/>
            <a:ext cx="3396346" cy="3954929"/>
          </a:xfrm>
          <a:prstGeom prst="rect">
            <a:avLst/>
          </a:prstGeom>
          <a:noFill/>
        </p:spPr>
        <p:txBody>
          <a:bodyPr wrap="square" lIns="0" tIns="0" rIns="0" bIns="0" rtlCol="0">
            <a:spAutoFit/>
          </a:bodyPr>
          <a:lstStyle/>
          <a:p>
            <a:pPr defTabSz="385767">
              <a:spcAft>
                <a:spcPts val="600"/>
              </a:spcAft>
              <a:defRPr/>
            </a:pPr>
            <a:r>
              <a:rPr lang="en-US" sz="1100" dirty="0"/>
              <a:t>As humans and especially as businesspeople, we are inclined to identify problems, issues and challenges quickly. But do we identify and recognize good behaviors and attitudes just as rapidly?</a:t>
            </a:r>
          </a:p>
          <a:p>
            <a:pPr defTabSz="385767">
              <a:spcAft>
                <a:spcPts val="600"/>
              </a:spcAft>
              <a:defRPr/>
            </a:pPr>
            <a:r>
              <a:rPr lang="en-US" sz="1100" dirty="0"/>
              <a:t>When we are hungry, our search for food becomes paramount. We look in the refrigerator, or the pantry for our next meal if we are at home. Or, if we are out of our home, the search for a restaurant is a high priority. The point is this: we block out all other inputs to satisfy our craving. </a:t>
            </a:r>
          </a:p>
          <a:p>
            <a:pPr defTabSz="385767">
              <a:spcAft>
                <a:spcPts val="600"/>
              </a:spcAft>
              <a:defRPr/>
            </a:pPr>
            <a:r>
              <a:rPr lang="en-US" sz="1100" dirty="0"/>
              <a:t>Do we do the same to find the good points in our team members? Do we block out the obvious challenges and issues to focus on the positives within everyone on our team? Are we identifying the good behaviors, results and attitudes just as quickly as we do any challenges?</a:t>
            </a:r>
          </a:p>
          <a:p>
            <a:pPr defTabSz="385767">
              <a:defRPr/>
            </a:pPr>
            <a:r>
              <a:rPr lang="en-US" sz="1100" b="1" dirty="0"/>
              <a:t>The list of behaviors to appreciate is endless, but here are a few to get the process started:</a:t>
            </a:r>
          </a:p>
          <a:p>
            <a:pPr marL="171450" indent="-171450" defTabSz="385767">
              <a:buFont typeface="Arial" panose="020B0604020202020204" pitchFamily="34" charset="0"/>
              <a:buChar char="•"/>
              <a:defRPr/>
            </a:pPr>
            <a:r>
              <a:rPr lang="en-US" sz="1100" dirty="0"/>
              <a:t>A team member constantly encouraging others</a:t>
            </a:r>
          </a:p>
          <a:p>
            <a:pPr marL="171450" indent="-171450" defTabSz="385767">
              <a:buFont typeface="Arial" panose="020B0604020202020204" pitchFamily="34" charset="0"/>
              <a:buChar char="•"/>
              <a:defRPr/>
            </a:pPr>
            <a:r>
              <a:rPr lang="en-US" sz="1100" dirty="0"/>
              <a:t>A team member exhibiting strong focus </a:t>
            </a:r>
          </a:p>
          <a:p>
            <a:pPr marL="171450" indent="-171450" defTabSz="385767">
              <a:buFont typeface="Arial" panose="020B0604020202020204" pitchFamily="34" charset="0"/>
              <a:buChar char="•"/>
              <a:defRPr/>
            </a:pPr>
            <a:r>
              <a:rPr lang="en-US" sz="1100" dirty="0"/>
              <a:t>A team member consistently meeting quota or presenting high quality work</a:t>
            </a:r>
          </a:p>
        </p:txBody>
      </p:sp>
    </p:spTree>
    <p:extLst>
      <p:ext uri="{BB962C8B-B14F-4D97-AF65-F5344CB8AC3E}">
        <p14:creationId xmlns:p14="http://schemas.microsoft.com/office/powerpoint/2010/main" val="262359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4E0FAE-F271-B038-15FA-C8263CC75C5D}"/>
              </a:ext>
            </a:extLst>
          </p:cNvPr>
          <p:cNvSpPr>
            <a:spLocks noGrp="1"/>
          </p:cNvSpPr>
          <p:nvPr>
            <p:ph type="body" sz="quarter" idx="10"/>
          </p:nvPr>
        </p:nvSpPr>
        <p:spPr>
          <a:xfrm>
            <a:off x="2455817" y="2533650"/>
            <a:ext cx="9126582" cy="875211"/>
          </a:xfrm>
        </p:spPr>
        <p:txBody>
          <a:bodyPr/>
          <a:lstStyle/>
          <a:p>
            <a:r>
              <a:rPr lang="en-ID" dirty="0"/>
              <a:t>Sales Coaching Methodology</a:t>
            </a:r>
          </a:p>
        </p:txBody>
      </p:sp>
    </p:spTree>
    <p:extLst>
      <p:ext uri="{BB962C8B-B14F-4D97-AF65-F5344CB8AC3E}">
        <p14:creationId xmlns:p14="http://schemas.microsoft.com/office/powerpoint/2010/main" val="188096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856F-426E-6457-658D-95573506B41B}"/>
              </a:ext>
            </a:extLst>
          </p:cNvPr>
          <p:cNvSpPr>
            <a:spLocks noGrp="1"/>
          </p:cNvSpPr>
          <p:nvPr>
            <p:ph type="title"/>
          </p:nvPr>
        </p:nvSpPr>
        <p:spPr>
          <a:xfrm>
            <a:off x="609600" y="37589"/>
            <a:ext cx="10962290" cy="767853"/>
          </a:xfrm>
        </p:spPr>
        <p:txBody>
          <a:bodyPr/>
          <a:lstStyle/>
          <a:p>
            <a:r>
              <a:rPr lang="en-US" dirty="0"/>
              <a:t>Agenda</a:t>
            </a:r>
            <a:endParaRPr lang="en-ID" dirty="0"/>
          </a:p>
        </p:txBody>
      </p:sp>
      <p:grpSp>
        <p:nvGrpSpPr>
          <p:cNvPr id="34" name="Group 33">
            <a:extLst>
              <a:ext uri="{FF2B5EF4-FFF2-40B4-BE49-F238E27FC236}">
                <a16:creationId xmlns:a16="http://schemas.microsoft.com/office/drawing/2014/main" id="{05F8D842-5C06-9589-266A-62A43AD435FB}"/>
              </a:ext>
            </a:extLst>
          </p:cNvPr>
          <p:cNvGrpSpPr/>
          <p:nvPr/>
        </p:nvGrpSpPr>
        <p:grpSpPr>
          <a:xfrm>
            <a:off x="609601" y="1051833"/>
            <a:ext cx="10962289" cy="318130"/>
            <a:chOff x="609601" y="1175658"/>
            <a:chExt cx="10962289" cy="318130"/>
          </a:xfrm>
        </p:grpSpPr>
        <p:sp>
          <p:nvSpPr>
            <p:cNvPr id="4" name="Rectangle 3">
              <a:extLst>
                <a:ext uri="{FF2B5EF4-FFF2-40B4-BE49-F238E27FC236}">
                  <a16:creationId xmlns:a16="http://schemas.microsoft.com/office/drawing/2014/main" id="{C3A1E1F7-B0AD-B913-2F07-412391430818}"/>
                </a:ext>
              </a:extLst>
            </p:cNvPr>
            <p:cNvSpPr/>
            <p:nvPr/>
          </p:nvSpPr>
          <p:spPr>
            <a:xfrm>
              <a:off x="609601" y="1175658"/>
              <a:ext cx="10962289" cy="318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t>0. Introduction</a:t>
              </a:r>
              <a:endParaRPr lang="en-ID" sz="1100" b="1" dirty="0"/>
            </a:p>
          </p:txBody>
        </p:sp>
        <p:sp>
          <p:nvSpPr>
            <p:cNvPr id="5" name="Rectangle 4">
              <a:extLst>
                <a:ext uri="{FF2B5EF4-FFF2-40B4-BE49-F238E27FC236}">
                  <a16:creationId xmlns:a16="http://schemas.microsoft.com/office/drawing/2014/main" id="{C543DA8C-EDEC-0DFC-4958-D1E899CAF957}"/>
                </a:ext>
              </a:extLst>
            </p:cNvPr>
            <p:cNvSpPr/>
            <p:nvPr/>
          </p:nvSpPr>
          <p:spPr>
            <a:xfrm>
              <a:off x="11253109" y="1175658"/>
              <a:ext cx="318781" cy="31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12</a:t>
              </a:r>
              <a:endParaRPr lang="en-ID" sz="1100" b="1" dirty="0"/>
            </a:p>
          </p:txBody>
        </p:sp>
      </p:grpSp>
      <p:grpSp>
        <p:nvGrpSpPr>
          <p:cNvPr id="13" name="Group 12">
            <a:extLst>
              <a:ext uri="{FF2B5EF4-FFF2-40B4-BE49-F238E27FC236}">
                <a16:creationId xmlns:a16="http://schemas.microsoft.com/office/drawing/2014/main" id="{B63E86CB-A19A-E0FE-1837-C168DF8EAFB1}"/>
              </a:ext>
            </a:extLst>
          </p:cNvPr>
          <p:cNvGrpSpPr/>
          <p:nvPr/>
        </p:nvGrpSpPr>
        <p:grpSpPr>
          <a:xfrm>
            <a:off x="609601" y="1438396"/>
            <a:ext cx="10962289" cy="1744741"/>
            <a:chOff x="609601" y="1556658"/>
            <a:chExt cx="10962289" cy="1744741"/>
          </a:xfrm>
        </p:grpSpPr>
        <p:sp>
          <p:nvSpPr>
            <p:cNvPr id="9" name="Rectangle 8">
              <a:extLst>
                <a:ext uri="{FF2B5EF4-FFF2-40B4-BE49-F238E27FC236}">
                  <a16:creationId xmlns:a16="http://schemas.microsoft.com/office/drawing/2014/main" id="{000D3728-505F-91C6-56A9-F776E1914DF4}"/>
                </a:ext>
              </a:extLst>
            </p:cNvPr>
            <p:cNvSpPr/>
            <p:nvPr/>
          </p:nvSpPr>
          <p:spPr>
            <a:xfrm>
              <a:off x="609601" y="1556658"/>
              <a:ext cx="10962289" cy="318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t>I. Sales Coaching Excellence</a:t>
              </a:r>
              <a:endParaRPr lang="en-ID" sz="1100" b="1" dirty="0"/>
            </a:p>
          </p:txBody>
        </p:sp>
        <p:sp>
          <p:nvSpPr>
            <p:cNvPr id="10" name="Rectangle 9">
              <a:extLst>
                <a:ext uri="{FF2B5EF4-FFF2-40B4-BE49-F238E27FC236}">
                  <a16:creationId xmlns:a16="http://schemas.microsoft.com/office/drawing/2014/main" id="{DFC22DC5-5E63-34DB-0410-BEFE35620173}"/>
                </a:ext>
              </a:extLst>
            </p:cNvPr>
            <p:cNvSpPr/>
            <p:nvPr/>
          </p:nvSpPr>
          <p:spPr>
            <a:xfrm>
              <a:off x="11253109" y="1556658"/>
              <a:ext cx="318781" cy="31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17</a:t>
              </a:r>
              <a:endParaRPr lang="en-ID" sz="1050" b="1" dirty="0"/>
            </a:p>
          </p:txBody>
        </p:sp>
        <p:sp>
          <p:nvSpPr>
            <p:cNvPr id="11" name="TextBox 10">
              <a:extLst>
                <a:ext uri="{FF2B5EF4-FFF2-40B4-BE49-F238E27FC236}">
                  <a16:creationId xmlns:a16="http://schemas.microsoft.com/office/drawing/2014/main" id="{29CE2F8D-429B-4B48-E93D-4124FFED2B7B}"/>
                </a:ext>
              </a:extLst>
            </p:cNvPr>
            <p:cNvSpPr txBox="1"/>
            <p:nvPr/>
          </p:nvSpPr>
          <p:spPr>
            <a:xfrm>
              <a:off x="609601" y="1947182"/>
              <a:ext cx="6804659" cy="1354217"/>
            </a:xfrm>
            <a:prstGeom prst="rect">
              <a:avLst/>
            </a:prstGeom>
            <a:noFill/>
          </p:spPr>
          <p:txBody>
            <a:bodyPr wrap="square" tIns="0" rIns="0" bIns="0" rtlCol="0">
              <a:spAutoFit/>
            </a:bodyPr>
            <a:lstStyle/>
            <a:p>
              <a:pPr marL="216000" lvl="1" indent="-216000">
                <a:lnSpc>
                  <a:spcPct val="100000"/>
                </a:lnSpc>
                <a:spcAft>
                  <a:spcPts val="3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The Coaching Mindset</a:t>
              </a:r>
              <a:r>
                <a:rPr lang="en-US" sz="800" dirty="0">
                  <a:solidFill>
                    <a:schemeClr val="tx1"/>
                  </a:solidFill>
                </a:rPr>
                <a:t>					</a:t>
              </a:r>
            </a:p>
            <a:p>
              <a:pPr marL="216000" lvl="1" indent="-216000">
                <a:lnSpc>
                  <a:spcPct val="100000"/>
                </a:lnSpc>
                <a:spcAft>
                  <a:spcPts val="3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5 Habits of Effective Coaches</a:t>
              </a:r>
              <a:r>
                <a:rPr lang="en-US" sz="800" dirty="0">
                  <a:solidFill>
                    <a:schemeClr val="tx1"/>
                  </a:solidFill>
                </a:rPr>
                <a:t>					</a:t>
              </a:r>
            </a:p>
            <a:p>
              <a:pPr marL="216000" lvl="1" indent="-216000">
                <a:lnSpc>
                  <a:spcPct val="100000"/>
                </a:lnSpc>
                <a:spcAft>
                  <a:spcPts val="3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Coaching Methodology</a:t>
              </a:r>
              <a:r>
                <a:rPr lang="en-US" sz="800" dirty="0">
                  <a:solidFill>
                    <a:schemeClr val="tx1"/>
                  </a:solidFill>
                </a:rPr>
                <a:t>					</a:t>
              </a:r>
            </a:p>
            <a:p>
              <a:pPr marL="432000" lvl="2" indent="-216000">
                <a:lnSpc>
                  <a:spcPct val="100000"/>
                </a:lnSpc>
                <a:spcAft>
                  <a:spcPts val="300"/>
                </a:spcAft>
                <a:buFont typeface="+mj-lt"/>
                <a:buAutoNum type="romanUcPeriod"/>
              </a:pPr>
              <a:r>
                <a:rPr lang="en-US" sz="700" i="1" dirty="0">
                  <a:solidFill>
                    <a:schemeClr val="tx1"/>
                  </a:solidFill>
                  <a:hlinkClick r:id="" action="ppaction://noaction">
                    <a:extLst>
                      <a:ext uri="{A12FA001-AC4F-418D-AE19-62706E023703}">
                        <ahyp:hlinkClr xmlns:ahyp="http://schemas.microsoft.com/office/drawing/2018/hyperlinkcolor" val="tx"/>
                      </a:ext>
                    </a:extLst>
                  </a:hlinkClick>
                </a:rPr>
                <a:t>Skills Assessment</a:t>
              </a:r>
              <a:r>
                <a:rPr lang="en-US" sz="700" i="1" dirty="0">
                  <a:solidFill>
                    <a:schemeClr val="tx1"/>
                  </a:solidFill>
                </a:rPr>
                <a:t>						</a:t>
              </a:r>
            </a:p>
            <a:p>
              <a:pPr marL="432000" lvl="2" indent="-216000">
                <a:lnSpc>
                  <a:spcPct val="100000"/>
                </a:lnSpc>
                <a:spcAft>
                  <a:spcPts val="300"/>
                </a:spcAft>
                <a:buFont typeface="+mj-lt"/>
                <a:buAutoNum type="romanUcPeriod"/>
              </a:pPr>
              <a:r>
                <a:rPr lang="en-US" sz="700" i="1" dirty="0">
                  <a:solidFill>
                    <a:schemeClr val="tx1"/>
                  </a:solidFill>
                  <a:hlinkClick r:id="" action="ppaction://noaction">
                    <a:extLst>
                      <a:ext uri="{A12FA001-AC4F-418D-AE19-62706E023703}">
                        <ahyp:hlinkClr xmlns:ahyp="http://schemas.microsoft.com/office/drawing/2018/hyperlinkcolor" val="tx"/>
                      </a:ext>
                    </a:extLst>
                  </a:hlinkClick>
                </a:rPr>
                <a:t>Coaching Guidance</a:t>
              </a:r>
              <a:r>
                <a:rPr lang="en-US" sz="700" i="1" dirty="0">
                  <a:solidFill>
                    <a:schemeClr val="tx1"/>
                  </a:solidFill>
                </a:rPr>
                <a:t>					</a:t>
              </a:r>
            </a:p>
            <a:p>
              <a:pPr marL="432000" lvl="2" indent="-216000">
                <a:lnSpc>
                  <a:spcPct val="100000"/>
                </a:lnSpc>
                <a:spcAft>
                  <a:spcPts val="300"/>
                </a:spcAft>
                <a:buFont typeface="+mj-lt"/>
                <a:buAutoNum type="romanUcPeriod"/>
              </a:pPr>
              <a:r>
                <a:rPr lang="en-US" sz="700" i="1" dirty="0">
                  <a:solidFill>
                    <a:schemeClr val="tx1"/>
                  </a:solidFill>
                  <a:hlinkClick r:id="" action="ppaction://noaction">
                    <a:extLst>
                      <a:ext uri="{A12FA001-AC4F-418D-AE19-62706E023703}">
                        <ahyp:hlinkClr xmlns:ahyp="http://schemas.microsoft.com/office/drawing/2018/hyperlinkcolor" val="tx"/>
                      </a:ext>
                    </a:extLst>
                  </a:hlinkClick>
                </a:rPr>
                <a:t>Skills Development Plan</a:t>
              </a:r>
              <a:r>
                <a:rPr lang="en-US" sz="700" i="1" dirty="0">
                  <a:solidFill>
                    <a:schemeClr val="tx1"/>
                  </a:solidFill>
                </a:rPr>
                <a:t>					</a:t>
              </a:r>
            </a:p>
            <a:p>
              <a:pPr marL="432000" lvl="2" indent="-216000">
                <a:lnSpc>
                  <a:spcPct val="100000"/>
                </a:lnSpc>
                <a:spcAft>
                  <a:spcPts val="300"/>
                </a:spcAft>
                <a:buFont typeface="+mj-lt"/>
                <a:buAutoNum type="romanUcPeriod"/>
              </a:pPr>
              <a:r>
                <a:rPr lang="en-US" sz="700" i="1" dirty="0">
                  <a:solidFill>
                    <a:schemeClr val="tx1"/>
                  </a:solidFill>
                  <a:hlinkClick r:id="" action="ppaction://noaction">
                    <a:extLst>
                      <a:ext uri="{A12FA001-AC4F-418D-AE19-62706E023703}">
                        <ahyp:hlinkClr xmlns:ahyp="http://schemas.microsoft.com/office/drawing/2018/hyperlinkcolor" val="tx"/>
                      </a:ext>
                    </a:extLst>
                  </a:hlinkClick>
                </a:rPr>
                <a:t>Skills Coaching Guidance</a:t>
              </a:r>
              <a:r>
                <a:rPr lang="en-US" sz="700" i="1" dirty="0">
                  <a:solidFill>
                    <a:schemeClr val="tx1"/>
                  </a:solidFill>
                </a:rPr>
                <a:t>					</a:t>
              </a:r>
            </a:p>
            <a:p>
              <a:pPr marL="432000" lvl="2" indent="-216000">
                <a:lnSpc>
                  <a:spcPct val="100000"/>
                </a:lnSpc>
                <a:spcAft>
                  <a:spcPts val="300"/>
                </a:spcAft>
                <a:buFont typeface="+mj-lt"/>
                <a:buAutoNum type="romanUcPeriod"/>
              </a:pPr>
              <a:r>
                <a:rPr lang="en-US" sz="700" i="1" u="sng" dirty="0"/>
                <a:t>Skill Rubrics</a:t>
              </a:r>
              <a:r>
                <a:rPr lang="en-US" sz="700" i="1" u="sng" dirty="0">
                  <a:solidFill>
                    <a:schemeClr val="tx1"/>
                  </a:solidFill>
                </a:rPr>
                <a:t>	</a:t>
              </a:r>
              <a:r>
                <a:rPr lang="en-US" sz="600" i="1" dirty="0">
                  <a:solidFill>
                    <a:schemeClr val="tx1"/>
                  </a:solidFill>
                </a:rPr>
                <a:t>				</a:t>
              </a:r>
            </a:p>
            <a:p>
              <a:pPr marL="216000" lvl="1" indent="-216000">
                <a:lnSpc>
                  <a:spcPct val="100000"/>
                </a:lnSpc>
                <a:spcAft>
                  <a:spcPts val="3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Establishing a Sales Management Cadence</a:t>
              </a:r>
              <a:r>
                <a:rPr lang="en-US" sz="800" dirty="0">
                  <a:solidFill>
                    <a:schemeClr val="tx1"/>
                  </a:solidFill>
                </a:rPr>
                <a:t>				</a:t>
              </a:r>
            </a:p>
          </p:txBody>
        </p:sp>
        <p:sp>
          <p:nvSpPr>
            <p:cNvPr id="12" name="TextBox 11">
              <a:extLst>
                <a:ext uri="{FF2B5EF4-FFF2-40B4-BE49-F238E27FC236}">
                  <a16:creationId xmlns:a16="http://schemas.microsoft.com/office/drawing/2014/main" id="{AF53DE40-70D0-A7FC-0F37-FBD4E752BFD4}"/>
                </a:ext>
              </a:extLst>
            </p:cNvPr>
            <p:cNvSpPr txBox="1"/>
            <p:nvPr/>
          </p:nvSpPr>
          <p:spPr>
            <a:xfrm>
              <a:off x="4767231" y="1947182"/>
              <a:ext cx="6804659" cy="1354217"/>
            </a:xfrm>
            <a:prstGeom prst="rect">
              <a:avLst/>
            </a:prstGeom>
            <a:noFill/>
          </p:spPr>
          <p:txBody>
            <a:bodyPr wrap="square" tIns="0" rIns="0" bIns="0" rtlCol="0">
              <a:spAutoFit/>
            </a:bodyPr>
            <a:lstStyle/>
            <a:p>
              <a:pPr marL="0" lvl="1" algn="r">
                <a:lnSpc>
                  <a:spcPct val="100000"/>
                </a:lnSpc>
                <a:spcAft>
                  <a:spcPts val="300"/>
                </a:spcAft>
              </a:pPr>
              <a:r>
                <a:rPr lang="en-US" sz="800" dirty="0">
                  <a:solidFill>
                    <a:schemeClr val="tx1"/>
                  </a:solidFill>
                </a:rPr>
                <a:t>18</a:t>
              </a:r>
            </a:p>
            <a:p>
              <a:pPr marL="0" lvl="1" algn="r">
                <a:lnSpc>
                  <a:spcPct val="100000"/>
                </a:lnSpc>
                <a:spcAft>
                  <a:spcPts val="300"/>
                </a:spcAft>
              </a:pPr>
              <a:r>
                <a:rPr lang="en-US" sz="800" dirty="0"/>
                <a:t>23</a:t>
              </a:r>
            </a:p>
            <a:p>
              <a:pPr marL="0" lvl="1" algn="r">
                <a:lnSpc>
                  <a:spcPct val="100000"/>
                </a:lnSpc>
                <a:spcAft>
                  <a:spcPts val="300"/>
                </a:spcAft>
              </a:pPr>
              <a:r>
                <a:rPr lang="en-US" sz="800" dirty="0">
                  <a:solidFill>
                    <a:schemeClr val="tx1"/>
                  </a:solidFill>
                </a:rPr>
                <a:t>29</a:t>
              </a:r>
            </a:p>
            <a:p>
              <a:pPr marL="0" lvl="1" algn="r">
                <a:lnSpc>
                  <a:spcPct val="100000"/>
                </a:lnSpc>
                <a:spcAft>
                  <a:spcPts val="300"/>
                </a:spcAft>
              </a:pPr>
              <a:r>
                <a:rPr lang="en-US" sz="700" i="1" dirty="0"/>
                <a:t>33</a:t>
              </a:r>
            </a:p>
            <a:p>
              <a:pPr marL="0" lvl="1" algn="r">
                <a:lnSpc>
                  <a:spcPct val="100000"/>
                </a:lnSpc>
                <a:spcAft>
                  <a:spcPts val="300"/>
                </a:spcAft>
              </a:pPr>
              <a:r>
                <a:rPr lang="en-US" sz="700" i="1" dirty="0">
                  <a:solidFill>
                    <a:schemeClr val="tx1"/>
                  </a:solidFill>
                </a:rPr>
                <a:t>40</a:t>
              </a:r>
            </a:p>
            <a:p>
              <a:pPr marL="0" lvl="1" algn="r">
                <a:lnSpc>
                  <a:spcPct val="100000"/>
                </a:lnSpc>
                <a:spcAft>
                  <a:spcPts val="300"/>
                </a:spcAft>
              </a:pPr>
              <a:r>
                <a:rPr lang="en-US" sz="700" i="1" dirty="0"/>
                <a:t>47</a:t>
              </a:r>
            </a:p>
            <a:p>
              <a:pPr marL="0" lvl="1" algn="r">
                <a:lnSpc>
                  <a:spcPct val="100000"/>
                </a:lnSpc>
                <a:spcAft>
                  <a:spcPts val="300"/>
                </a:spcAft>
              </a:pPr>
              <a:r>
                <a:rPr lang="en-US" sz="700" i="1" dirty="0">
                  <a:solidFill>
                    <a:schemeClr val="tx1"/>
                  </a:solidFill>
                </a:rPr>
                <a:t>55</a:t>
              </a:r>
            </a:p>
            <a:p>
              <a:pPr marL="0" lvl="1" algn="r">
                <a:lnSpc>
                  <a:spcPct val="100000"/>
                </a:lnSpc>
                <a:spcAft>
                  <a:spcPts val="300"/>
                </a:spcAft>
              </a:pPr>
              <a:r>
                <a:rPr lang="en-US" sz="700" i="1" dirty="0"/>
                <a:t>85</a:t>
              </a:r>
            </a:p>
            <a:p>
              <a:pPr marL="0" lvl="1" algn="r">
                <a:lnSpc>
                  <a:spcPct val="100000"/>
                </a:lnSpc>
                <a:spcAft>
                  <a:spcPts val="300"/>
                </a:spcAft>
              </a:pPr>
              <a:r>
                <a:rPr lang="en-US" sz="800" dirty="0">
                  <a:solidFill>
                    <a:schemeClr val="tx1"/>
                  </a:solidFill>
                </a:rPr>
                <a:t>60</a:t>
              </a:r>
            </a:p>
          </p:txBody>
        </p:sp>
      </p:grpSp>
      <p:grpSp>
        <p:nvGrpSpPr>
          <p:cNvPr id="19" name="Group 18">
            <a:extLst>
              <a:ext uri="{FF2B5EF4-FFF2-40B4-BE49-F238E27FC236}">
                <a16:creationId xmlns:a16="http://schemas.microsoft.com/office/drawing/2014/main" id="{48B6CEB0-D690-280B-8461-A8FC23768009}"/>
              </a:ext>
            </a:extLst>
          </p:cNvPr>
          <p:cNvGrpSpPr/>
          <p:nvPr/>
        </p:nvGrpSpPr>
        <p:grpSpPr>
          <a:xfrm>
            <a:off x="609601" y="3251570"/>
            <a:ext cx="10962289" cy="862448"/>
            <a:chOff x="609601" y="1556658"/>
            <a:chExt cx="10962289" cy="862448"/>
          </a:xfrm>
        </p:grpSpPr>
        <p:sp>
          <p:nvSpPr>
            <p:cNvPr id="20" name="Rectangle 19">
              <a:extLst>
                <a:ext uri="{FF2B5EF4-FFF2-40B4-BE49-F238E27FC236}">
                  <a16:creationId xmlns:a16="http://schemas.microsoft.com/office/drawing/2014/main" id="{261E0559-4F6A-E5F2-4277-DD28ED710808}"/>
                </a:ext>
              </a:extLst>
            </p:cNvPr>
            <p:cNvSpPr/>
            <p:nvPr/>
          </p:nvSpPr>
          <p:spPr>
            <a:xfrm>
              <a:off x="609601" y="1556658"/>
              <a:ext cx="10962289" cy="318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t>II. 1:1 Sales Coaching Cadence Meetings</a:t>
              </a:r>
              <a:endParaRPr lang="en-ID" sz="1100" b="1" dirty="0"/>
            </a:p>
          </p:txBody>
        </p:sp>
        <p:sp>
          <p:nvSpPr>
            <p:cNvPr id="21" name="Rectangle 20">
              <a:extLst>
                <a:ext uri="{FF2B5EF4-FFF2-40B4-BE49-F238E27FC236}">
                  <a16:creationId xmlns:a16="http://schemas.microsoft.com/office/drawing/2014/main" id="{E3F4F727-B6FB-C879-244B-996C008ED70F}"/>
                </a:ext>
              </a:extLst>
            </p:cNvPr>
            <p:cNvSpPr/>
            <p:nvPr/>
          </p:nvSpPr>
          <p:spPr>
            <a:xfrm>
              <a:off x="11253109" y="1556658"/>
              <a:ext cx="318781" cy="31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65</a:t>
              </a:r>
              <a:endParaRPr lang="en-ID" sz="1050" b="1" dirty="0"/>
            </a:p>
          </p:txBody>
        </p:sp>
        <p:sp>
          <p:nvSpPr>
            <p:cNvPr id="22" name="TextBox 21">
              <a:extLst>
                <a:ext uri="{FF2B5EF4-FFF2-40B4-BE49-F238E27FC236}">
                  <a16:creationId xmlns:a16="http://schemas.microsoft.com/office/drawing/2014/main" id="{A403B29F-3178-16F4-7221-655B0D333BDF}"/>
                </a:ext>
              </a:extLst>
            </p:cNvPr>
            <p:cNvSpPr txBox="1"/>
            <p:nvPr/>
          </p:nvSpPr>
          <p:spPr>
            <a:xfrm>
              <a:off x="609601" y="1947182"/>
              <a:ext cx="6804659" cy="471924"/>
            </a:xfrm>
            <a:prstGeom prst="rect">
              <a:avLst/>
            </a:prstGeom>
            <a:noFill/>
          </p:spPr>
          <p:txBody>
            <a:bodyPr wrap="square" tIns="0" rIns="0" bIns="0" rtlCol="0">
              <a:spAutoFit/>
            </a:bodyPr>
            <a:lstStyle/>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1:1 Coaching Session</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Deal Deep Dive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Side-by-side Coaching Session</a:t>
              </a:r>
              <a:r>
                <a:rPr lang="en-US" sz="800" dirty="0">
                  <a:solidFill>
                    <a:schemeClr val="tx1"/>
                  </a:solidFill>
                </a:rPr>
                <a:t>	</a:t>
              </a:r>
            </a:p>
          </p:txBody>
        </p:sp>
        <p:sp>
          <p:nvSpPr>
            <p:cNvPr id="23" name="TextBox 22">
              <a:extLst>
                <a:ext uri="{FF2B5EF4-FFF2-40B4-BE49-F238E27FC236}">
                  <a16:creationId xmlns:a16="http://schemas.microsoft.com/office/drawing/2014/main" id="{2530E931-9129-9122-CEA1-077F5C5DFB50}"/>
                </a:ext>
              </a:extLst>
            </p:cNvPr>
            <p:cNvSpPr txBox="1"/>
            <p:nvPr/>
          </p:nvSpPr>
          <p:spPr>
            <a:xfrm>
              <a:off x="7289800" y="1947182"/>
              <a:ext cx="4282090" cy="446276"/>
            </a:xfrm>
            <a:prstGeom prst="rect">
              <a:avLst/>
            </a:prstGeom>
            <a:noFill/>
          </p:spPr>
          <p:txBody>
            <a:bodyPr wrap="square" tIns="0" rIns="0" bIns="0" rtlCol="0">
              <a:spAutoFit/>
            </a:bodyPr>
            <a:lstStyle/>
            <a:p>
              <a:pPr marL="0" lvl="1" algn="r">
                <a:lnSpc>
                  <a:spcPct val="100000"/>
                </a:lnSpc>
                <a:spcAft>
                  <a:spcPts val="300"/>
                </a:spcAft>
              </a:pPr>
              <a:r>
                <a:rPr lang="en-US" sz="800" dirty="0">
                  <a:solidFill>
                    <a:schemeClr val="tx1"/>
                  </a:solidFill>
                </a:rPr>
                <a:t>66</a:t>
              </a:r>
            </a:p>
            <a:p>
              <a:pPr marL="0" lvl="1" algn="r">
                <a:lnSpc>
                  <a:spcPct val="100000"/>
                </a:lnSpc>
                <a:spcAft>
                  <a:spcPts val="300"/>
                </a:spcAft>
              </a:pPr>
              <a:r>
                <a:rPr lang="en-US" sz="800" dirty="0"/>
                <a:t>68</a:t>
              </a:r>
            </a:p>
            <a:p>
              <a:pPr marL="0" lvl="1" algn="r">
                <a:lnSpc>
                  <a:spcPct val="100000"/>
                </a:lnSpc>
                <a:spcAft>
                  <a:spcPts val="300"/>
                </a:spcAft>
              </a:pPr>
              <a:r>
                <a:rPr lang="en-US" sz="800" dirty="0">
                  <a:solidFill>
                    <a:schemeClr val="tx1"/>
                  </a:solidFill>
                </a:rPr>
                <a:t>70</a:t>
              </a:r>
            </a:p>
          </p:txBody>
        </p:sp>
      </p:grpSp>
      <p:grpSp>
        <p:nvGrpSpPr>
          <p:cNvPr id="24" name="Group 23">
            <a:extLst>
              <a:ext uri="{FF2B5EF4-FFF2-40B4-BE49-F238E27FC236}">
                <a16:creationId xmlns:a16="http://schemas.microsoft.com/office/drawing/2014/main" id="{1CE87FED-E69B-004F-34D4-80EC56F98756}"/>
              </a:ext>
            </a:extLst>
          </p:cNvPr>
          <p:cNvGrpSpPr/>
          <p:nvPr/>
        </p:nvGrpSpPr>
        <p:grpSpPr>
          <a:xfrm>
            <a:off x="609601" y="4182451"/>
            <a:ext cx="10962289" cy="1036855"/>
            <a:chOff x="609601" y="1556658"/>
            <a:chExt cx="10962289" cy="1036855"/>
          </a:xfrm>
        </p:grpSpPr>
        <p:sp>
          <p:nvSpPr>
            <p:cNvPr id="25" name="Rectangle 24">
              <a:extLst>
                <a:ext uri="{FF2B5EF4-FFF2-40B4-BE49-F238E27FC236}">
                  <a16:creationId xmlns:a16="http://schemas.microsoft.com/office/drawing/2014/main" id="{D4725FDA-C843-B5FF-888F-3F173747C1DD}"/>
                </a:ext>
              </a:extLst>
            </p:cNvPr>
            <p:cNvSpPr/>
            <p:nvPr/>
          </p:nvSpPr>
          <p:spPr>
            <a:xfrm>
              <a:off x="609601" y="1556658"/>
              <a:ext cx="10962289" cy="318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t>III. Sales Team Cadence Meetings</a:t>
              </a:r>
              <a:endParaRPr lang="en-ID" sz="1100" b="1" dirty="0"/>
            </a:p>
          </p:txBody>
        </p:sp>
        <p:sp>
          <p:nvSpPr>
            <p:cNvPr id="26" name="Rectangle 25">
              <a:extLst>
                <a:ext uri="{FF2B5EF4-FFF2-40B4-BE49-F238E27FC236}">
                  <a16:creationId xmlns:a16="http://schemas.microsoft.com/office/drawing/2014/main" id="{714C4550-D70A-0E75-3117-ED9B1BA6D758}"/>
                </a:ext>
              </a:extLst>
            </p:cNvPr>
            <p:cNvSpPr/>
            <p:nvPr/>
          </p:nvSpPr>
          <p:spPr>
            <a:xfrm>
              <a:off x="11253109" y="1556658"/>
              <a:ext cx="318781" cy="31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72</a:t>
              </a:r>
              <a:endParaRPr lang="en-ID" sz="1050" b="1" dirty="0"/>
            </a:p>
          </p:txBody>
        </p:sp>
        <p:sp>
          <p:nvSpPr>
            <p:cNvPr id="27" name="TextBox 26">
              <a:extLst>
                <a:ext uri="{FF2B5EF4-FFF2-40B4-BE49-F238E27FC236}">
                  <a16:creationId xmlns:a16="http://schemas.microsoft.com/office/drawing/2014/main" id="{66D85C67-8FB6-A922-67C8-7B1687F1D4E9}"/>
                </a:ext>
              </a:extLst>
            </p:cNvPr>
            <p:cNvSpPr txBox="1"/>
            <p:nvPr/>
          </p:nvSpPr>
          <p:spPr>
            <a:xfrm>
              <a:off x="609601" y="1947182"/>
              <a:ext cx="6804659" cy="646331"/>
            </a:xfrm>
            <a:prstGeom prst="rect">
              <a:avLst/>
            </a:prstGeom>
            <a:noFill/>
          </p:spPr>
          <p:txBody>
            <a:bodyPr wrap="square" tIns="0" rIns="0" bIns="0" rtlCol="0">
              <a:spAutoFit/>
            </a:bodyPr>
            <a:lstStyle/>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Daily Stand-Up Meeting</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Pipeline Review</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Forecast Review</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Skill Building Session</a:t>
              </a:r>
              <a:r>
                <a:rPr lang="en-US" sz="800" dirty="0">
                  <a:solidFill>
                    <a:schemeClr val="tx1"/>
                  </a:solidFill>
                </a:rPr>
                <a:t>	</a:t>
              </a:r>
            </a:p>
          </p:txBody>
        </p:sp>
        <p:sp>
          <p:nvSpPr>
            <p:cNvPr id="28" name="TextBox 27">
              <a:extLst>
                <a:ext uri="{FF2B5EF4-FFF2-40B4-BE49-F238E27FC236}">
                  <a16:creationId xmlns:a16="http://schemas.microsoft.com/office/drawing/2014/main" id="{9688E604-652A-7663-7C9F-A0318AB32A39}"/>
                </a:ext>
              </a:extLst>
            </p:cNvPr>
            <p:cNvSpPr txBox="1"/>
            <p:nvPr/>
          </p:nvSpPr>
          <p:spPr>
            <a:xfrm>
              <a:off x="7289800" y="1947182"/>
              <a:ext cx="4282090" cy="607859"/>
            </a:xfrm>
            <a:prstGeom prst="rect">
              <a:avLst/>
            </a:prstGeom>
            <a:noFill/>
          </p:spPr>
          <p:txBody>
            <a:bodyPr wrap="square" tIns="0" rIns="0" bIns="0" rtlCol="0">
              <a:spAutoFit/>
            </a:bodyPr>
            <a:lstStyle/>
            <a:p>
              <a:pPr marL="0" lvl="1" algn="r">
                <a:lnSpc>
                  <a:spcPct val="100000"/>
                </a:lnSpc>
                <a:spcAft>
                  <a:spcPts val="300"/>
                </a:spcAft>
              </a:pPr>
              <a:r>
                <a:rPr lang="en-US" sz="800" dirty="0">
                  <a:solidFill>
                    <a:schemeClr val="tx1"/>
                  </a:solidFill>
                </a:rPr>
                <a:t>73</a:t>
              </a:r>
            </a:p>
            <a:p>
              <a:pPr marL="0" lvl="1" algn="r">
                <a:lnSpc>
                  <a:spcPct val="100000"/>
                </a:lnSpc>
                <a:spcAft>
                  <a:spcPts val="300"/>
                </a:spcAft>
              </a:pPr>
              <a:r>
                <a:rPr lang="en-US" sz="800" dirty="0"/>
                <a:t>74</a:t>
              </a:r>
            </a:p>
            <a:p>
              <a:pPr marL="0" lvl="1" algn="r">
                <a:lnSpc>
                  <a:spcPct val="100000"/>
                </a:lnSpc>
                <a:spcAft>
                  <a:spcPts val="300"/>
                </a:spcAft>
              </a:pPr>
              <a:r>
                <a:rPr lang="en-US" sz="800" dirty="0">
                  <a:solidFill>
                    <a:schemeClr val="tx1"/>
                  </a:solidFill>
                </a:rPr>
                <a:t>76</a:t>
              </a:r>
            </a:p>
            <a:p>
              <a:pPr marL="0" lvl="1" algn="r">
                <a:lnSpc>
                  <a:spcPct val="100000"/>
                </a:lnSpc>
                <a:spcAft>
                  <a:spcPts val="300"/>
                </a:spcAft>
              </a:pPr>
              <a:r>
                <a:rPr lang="en-US" sz="800" dirty="0"/>
                <a:t>78</a:t>
              </a:r>
              <a:endParaRPr lang="en-US" sz="800" dirty="0">
                <a:solidFill>
                  <a:schemeClr val="tx1"/>
                </a:solidFill>
              </a:endParaRPr>
            </a:p>
          </p:txBody>
        </p:sp>
      </p:grpSp>
      <p:grpSp>
        <p:nvGrpSpPr>
          <p:cNvPr id="29" name="Group 28">
            <a:extLst>
              <a:ext uri="{FF2B5EF4-FFF2-40B4-BE49-F238E27FC236}">
                <a16:creationId xmlns:a16="http://schemas.microsoft.com/office/drawing/2014/main" id="{D7D51E68-9EDA-75C5-FAD1-9B1987220379}"/>
              </a:ext>
            </a:extLst>
          </p:cNvPr>
          <p:cNvGrpSpPr/>
          <p:nvPr/>
        </p:nvGrpSpPr>
        <p:grpSpPr>
          <a:xfrm>
            <a:off x="609601" y="5287739"/>
            <a:ext cx="10962289" cy="1036855"/>
            <a:chOff x="609601" y="1556658"/>
            <a:chExt cx="10962289" cy="1036855"/>
          </a:xfrm>
        </p:grpSpPr>
        <p:sp>
          <p:nvSpPr>
            <p:cNvPr id="30" name="Rectangle 29">
              <a:extLst>
                <a:ext uri="{FF2B5EF4-FFF2-40B4-BE49-F238E27FC236}">
                  <a16:creationId xmlns:a16="http://schemas.microsoft.com/office/drawing/2014/main" id="{D25B49D2-8549-0057-3BF7-93D1E417F94B}"/>
                </a:ext>
              </a:extLst>
            </p:cNvPr>
            <p:cNvSpPr/>
            <p:nvPr/>
          </p:nvSpPr>
          <p:spPr>
            <a:xfrm>
              <a:off x="609601" y="1556658"/>
              <a:ext cx="10962289" cy="318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t>IV. Sales Director Cadence Meetings </a:t>
              </a:r>
              <a:endParaRPr lang="en-ID" sz="1100" b="1" dirty="0"/>
            </a:p>
          </p:txBody>
        </p:sp>
        <p:sp>
          <p:nvSpPr>
            <p:cNvPr id="31" name="Rectangle 30">
              <a:extLst>
                <a:ext uri="{FF2B5EF4-FFF2-40B4-BE49-F238E27FC236}">
                  <a16:creationId xmlns:a16="http://schemas.microsoft.com/office/drawing/2014/main" id="{C69A15A3-B2C6-955F-A8FD-E4C270C08D3B}"/>
                </a:ext>
              </a:extLst>
            </p:cNvPr>
            <p:cNvSpPr/>
            <p:nvPr/>
          </p:nvSpPr>
          <p:spPr>
            <a:xfrm>
              <a:off x="11253109" y="1556658"/>
              <a:ext cx="318781" cy="31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80</a:t>
              </a:r>
              <a:endParaRPr lang="en-ID" sz="1050" b="1" dirty="0"/>
            </a:p>
          </p:txBody>
        </p:sp>
        <p:sp>
          <p:nvSpPr>
            <p:cNvPr id="32" name="TextBox 31">
              <a:extLst>
                <a:ext uri="{FF2B5EF4-FFF2-40B4-BE49-F238E27FC236}">
                  <a16:creationId xmlns:a16="http://schemas.microsoft.com/office/drawing/2014/main" id="{ED2BDA6D-BAA8-69DC-8744-5F2ADBF27F59}"/>
                </a:ext>
              </a:extLst>
            </p:cNvPr>
            <p:cNvSpPr txBox="1"/>
            <p:nvPr/>
          </p:nvSpPr>
          <p:spPr>
            <a:xfrm>
              <a:off x="609601" y="1947182"/>
              <a:ext cx="6804659" cy="646331"/>
            </a:xfrm>
            <a:prstGeom prst="rect">
              <a:avLst/>
            </a:prstGeom>
            <a:noFill/>
          </p:spPr>
          <p:txBody>
            <a:bodyPr wrap="square" tIns="0" rIns="0" bIns="0" rtlCol="0">
              <a:spAutoFit/>
            </a:bodyPr>
            <a:lstStyle/>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1:1 Sales Manager Coaching Session</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Pipeline Review</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Forecast Review</a:t>
              </a:r>
              <a:r>
                <a:rPr lang="en-US" sz="800" dirty="0">
                  <a:solidFill>
                    <a:schemeClr val="tx1"/>
                  </a:solidFill>
                </a:rPr>
                <a:t>					</a:t>
              </a:r>
            </a:p>
            <a:p>
              <a:pPr marL="216000" lvl="1" indent="-216000">
                <a:lnSpc>
                  <a:spcPct val="100000"/>
                </a:lnSpc>
                <a:spcBef>
                  <a:spcPts val="200"/>
                </a:spcBef>
                <a:spcAft>
                  <a:spcPts val="200"/>
                </a:spcAft>
                <a:buFont typeface="+mj-lt"/>
                <a:buAutoNum type="romanUcPeriod"/>
              </a:pPr>
              <a:r>
                <a:rPr lang="en-US" sz="800" dirty="0">
                  <a:solidFill>
                    <a:schemeClr val="tx1"/>
                  </a:solidFill>
                  <a:hlinkClick r:id="" action="ppaction://noaction">
                    <a:extLst>
                      <a:ext uri="{A12FA001-AC4F-418D-AE19-62706E023703}">
                        <ahyp:hlinkClr xmlns:ahyp="http://schemas.microsoft.com/office/drawing/2018/hyperlinkcolor" val="tx"/>
                      </a:ext>
                    </a:extLst>
                  </a:hlinkClick>
                </a:rPr>
                <a:t>Team Meeting	</a:t>
              </a:r>
              <a:r>
                <a:rPr lang="en-US" sz="800" dirty="0">
                  <a:solidFill>
                    <a:schemeClr val="tx1"/>
                  </a:solidFill>
                </a:rPr>
                <a:t>	</a:t>
              </a:r>
            </a:p>
          </p:txBody>
        </p:sp>
        <p:sp>
          <p:nvSpPr>
            <p:cNvPr id="33" name="TextBox 32">
              <a:extLst>
                <a:ext uri="{FF2B5EF4-FFF2-40B4-BE49-F238E27FC236}">
                  <a16:creationId xmlns:a16="http://schemas.microsoft.com/office/drawing/2014/main" id="{0E1339EB-9D72-F886-5E92-452BB5807702}"/>
                </a:ext>
              </a:extLst>
            </p:cNvPr>
            <p:cNvSpPr txBox="1"/>
            <p:nvPr/>
          </p:nvSpPr>
          <p:spPr>
            <a:xfrm>
              <a:off x="7289800" y="1947182"/>
              <a:ext cx="4282090" cy="607859"/>
            </a:xfrm>
            <a:prstGeom prst="rect">
              <a:avLst/>
            </a:prstGeom>
            <a:noFill/>
          </p:spPr>
          <p:txBody>
            <a:bodyPr wrap="square" tIns="0" rIns="0" bIns="0" rtlCol="0">
              <a:spAutoFit/>
            </a:bodyPr>
            <a:lstStyle/>
            <a:p>
              <a:pPr marL="0" lvl="1" algn="r">
                <a:lnSpc>
                  <a:spcPct val="100000"/>
                </a:lnSpc>
                <a:spcAft>
                  <a:spcPts val="300"/>
                </a:spcAft>
              </a:pPr>
              <a:r>
                <a:rPr lang="en-US" sz="800" dirty="0">
                  <a:solidFill>
                    <a:schemeClr val="tx1"/>
                  </a:solidFill>
                </a:rPr>
                <a:t>81</a:t>
              </a:r>
            </a:p>
            <a:p>
              <a:pPr marL="0" lvl="1" algn="r">
                <a:lnSpc>
                  <a:spcPct val="100000"/>
                </a:lnSpc>
                <a:spcAft>
                  <a:spcPts val="300"/>
                </a:spcAft>
              </a:pPr>
              <a:r>
                <a:rPr lang="en-US" sz="800" dirty="0"/>
                <a:t>82</a:t>
              </a:r>
            </a:p>
            <a:p>
              <a:pPr marL="0" lvl="1" algn="r">
                <a:lnSpc>
                  <a:spcPct val="100000"/>
                </a:lnSpc>
                <a:spcAft>
                  <a:spcPts val="300"/>
                </a:spcAft>
              </a:pPr>
              <a:r>
                <a:rPr lang="en-US" sz="800" dirty="0">
                  <a:solidFill>
                    <a:schemeClr val="tx1"/>
                  </a:solidFill>
                </a:rPr>
                <a:t>83</a:t>
              </a:r>
            </a:p>
            <a:p>
              <a:pPr marL="0" lvl="1" algn="r">
                <a:lnSpc>
                  <a:spcPct val="100000"/>
                </a:lnSpc>
                <a:spcAft>
                  <a:spcPts val="300"/>
                </a:spcAft>
              </a:pPr>
              <a:r>
                <a:rPr lang="en-US" sz="800" dirty="0"/>
                <a:t>84</a:t>
              </a:r>
              <a:endParaRPr lang="en-US" sz="800" dirty="0">
                <a:solidFill>
                  <a:schemeClr val="tx1"/>
                </a:solidFill>
              </a:endParaRPr>
            </a:p>
          </p:txBody>
        </p:sp>
      </p:grpSp>
    </p:spTree>
    <p:extLst>
      <p:ext uri="{BB962C8B-B14F-4D97-AF65-F5344CB8AC3E}">
        <p14:creationId xmlns:p14="http://schemas.microsoft.com/office/powerpoint/2010/main" val="2265102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40BC-A528-E869-7963-6E650B382B69}"/>
              </a:ext>
            </a:extLst>
          </p:cNvPr>
          <p:cNvSpPr>
            <a:spLocks noGrp="1"/>
          </p:cNvSpPr>
          <p:nvPr>
            <p:ph type="title"/>
          </p:nvPr>
        </p:nvSpPr>
        <p:spPr/>
        <p:txBody>
          <a:bodyPr/>
          <a:lstStyle/>
          <a:p>
            <a:r>
              <a:rPr lang="en-US" dirty="0"/>
              <a:t>Sales Coaching Methodology (1 of 2)</a:t>
            </a:r>
            <a:endParaRPr lang="en-ID" dirty="0"/>
          </a:p>
        </p:txBody>
      </p:sp>
      <p:sp>
        <p:nvSpPr>
          <p:cNvPr id="3" name="Rectangle 2">
            <a:extLst>
              <a:ext uri="{FF2B5EF4-FFF2-40B4-BE49-F238E27FC236}">
                <a16:creationId xmlns:a16="http://schemas.microsoft.com/office/drawing/2014/main" id="{EFC0910A-3186-3BFD-DE2B-F296E9C1FC8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E7FEB3E2-B819-D21A-E014-747E9451A544}"/>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sp>
        <p:nvSpPr>
          <p:cNvPr id="5" name="Rectangle 4">
            <a:extLst>
              <a:ext uri="{FF2B5EF4-FFF2-40B4-BE49-F238E27FC236}">
                <a16:creationId xmlns:a16="http://schemas.microsoft.com/office/drawing/2014/main" id="{368932E4-81D4-9F14-FE90-5BC3541D9116}"/>
              </a:ext>
            </a:extLst>
          </p:cNvPr>
          <p:cNvSpPr/>
          <p:nvPr/>
        </p:nvSpPr>
        <p:spPr>
          <a:xfrm>
            <a:off x="609599" y="1133476"/>
            <a:ext cx="10961151" cy="642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r>
              <a:rPr lang="en-US" sz="1600" b="1" dirty="0">
                <a:solidFill>
                  <a:schemeClr val="accent1"/>
                </a:solidFill>
              </a:rPr>
              <a:t>Apply the appropriate type &amp; level of coaching for the observed effectiveness of each Sales Rep</a:t>
            </a:r>
          </a:p>
        </p:txBody>
      </p:sp>
      <p:sp>
        <p:nvSpPr>
          <p:cNvPr id="6" name="Freeform 63">
            <a:extLst>
              <a:ext uri="{FF2B5EF4-FFF2-40B4-BE49-F238E27FC236}">
                <a16:creationId xmlns:a16="http://schemas.microsoft.com/office/drawing/2014/main" id="{47ACD606-9B58-BC75-4F56-248C6137F56D}"/>
              </a:ext>
            </a:extLst>
          </p:cNvPr>
          <p:cNvSpPr>
            <a:spLocks noEditPoints="1"/>
          </p:cNvSpPr>
          <p:nvPr/>
        </p:nvSpPr>
        <p:spPr bwMode="auto">
          <a:xfrm>
            <a:off x="800099" y="1273664"/>
            <a:ext cx="360363" cy="36195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1 w 96"/>
              <a:gd name="T19" fmla="*/ 49 h 96"/>
              <a:gd name="T20" fmla="*/ 37 w 96"/>
              <a:gd name="T21" fmla="*/ 73 h 96"/>
              <a:gd name="T22" fmla="*/ 36 w 96"/>
              <a:gd name="T23" fmla="*/ 74 h 96"/>
              <a:gd name="T24" fmla="*/ 35 w 96"/>
              <a:gd name="T25" fmla="*/ 73 h 96"/>
              <a:gd name="T26" fmla="*/ 35 w 96"/>
              <a:gd name="T27" fmla="*/ 71 h 96"/>
              <a:gd name="T28" fmla="*/ 57 w 96"/>
              <a:gd name="T29" fmla="*/ 48 h 96"/>
              <a:gd name="T30" fmla="*/ 35 w 96"/>
              <a:gd name="T31" fmla="*/ 25 h 96"/>
              <a:gd name="T32" fmla="*/ 35 w 96"/>
              <a:gd name="T33" fmla="*/ 23 h 96"/>
              <a:gd name="T34" fmla="*/ 37 w 96"/>
              <a:gd name="T35" fmla="*/ 23 h 96"/>
              <a:gd name="T36" fmla="*/ 61 w 96"/>
              <a:gd name="T37" fmla="*/ 47 h 96"/>
              <a:gd name="T38" fmla="*/ 61 w 96"/>
              <a:gd name="T3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1" y="49"/>
                </a:moveTo>
                <a:cubicBezTo>
                  <a:pt x="37" y="73"/>
                  <a:pt x="37" y="73"/>
                  <a:pt x="37" y="73"/>
                </a:cubicBezTo>
                <a:cubicBezTo>
                  <a:pt x="37" y="74"/>
                  <a:pt x="37" y="74"/>
                  <a:pt x="36" y="74"/>
                </a:cubicBezTo>
                <a:cubicBezTo>
                  <a:pt x="36" y="74"/>
                  <a:pt x="35" y="74"/>
                  <a:pt x="35" y="73"/>
                </a:cubicBezTo>
                <a:cubicBezTo>
                  <a:pt x="34" y="73"/>
                  <a:pt x="34" y="71"/>
                  <a:pt x="35" y="71"/>
                </a:cubicBezTo>
                <a:cubicBezTo>
                  <a:pt x="57" y="48"/>
                  <a:pt x="57" y="48"/>
                  <a:pt x="57" y="48"/>
                </a:cubicBezTo>
                <a:cubicBezTo>
                  <a:pt x="35" y="25"/>
                  <a:pt x="35" y="25"/>
                  <a:pt x="35" y="25"/>
                </a:cubicBezTo>
                <a:cubicBezTo>
                  <a:pt x="34" y="25"/>
                  <a:pt x="34" y="23"/>
                  <a:pt x="35" y="23"/>
                </a:cubicBezTo>
                <a:cubicBezTo>
                  <a:pt x="35" y="22"/>
                  <a:pt x="37" y="22"/>
                  <a:pt x="37" y="23"/>
                </a:cubicBezTo>
                <a:cubicBezTo>
                  <a:pt x="61" y="47"/>
                  <a:pt x="61" y="47"/>
                  <a:pt x="61" y="47"/>
                </a:cubicBezTo>
                <a:cubicBezTo>
                  <a:pt x="62" y="47"/>
                  <a:pt x="62" y="49"/>
                  <a:pt x="61" y="4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aphicFrame>
        <p:nvGraphicFramePr>
          <p:cNvPr id="7" name="Table 6">
            <a:extLst>
              <a:ext uri="{FF2B5EF4-FFF2-40B4-BE49-F238E27FC236}">
                <a16:creationId xmlns:a16="http://schemas.microsoft.com/office/drawing/2014/main" id="{4597A62F-6844-66DF-874B-3B96181F2031}"/>
              </a:ext>
            </a:extLst>
          </p:cNvPr>
          <p:cNvGraphicFramePr>
            <a:graphicFrameLocks noGrp="1"/>
          </p:cNvGraphicFramePr>
          <p:nvPr>
            <p:extLst>
              <p:ext uri="{D42A27DB-BD31-4B8C-83A1-F6EECF244321}">
                <p14:modId xmlns:p14="http://schemas.microsoft.com/office/powerpoint/2010/main" val="1087858770"/>
              </p:ext>
            </p:extLst>
          </p:nvPr>
        </p:nvGraphicFramePr>
        <p:xfrm>
          <a:off x="609599" y="1879600"/>
          <a:ext cx="8466941" cy="4343400"/>
        </p:xfrm>
        <a:graphic>
          <a:graphicData uri="http://schemas.openxmlformats.org/drawingml/2006/table">
            <a:tbl>
              <a:tblPr firstRow="1" bandRow="1">
                <a:tableStyleId>{2D5ABB26-0587-4C30-8999-92F81FD0307C}</a:tableStyleId>
              </a:tblPr>
              <a:tblGrid>
                <a:gridCol w="979919">
                  <a:extLst>
                    <a:ext uri="{9D8B030D-6E8A-4147-A177-3AD203B41FA5}">
                      <a16:colId xmlns:a16="http://schemas.microsoft.com/office/drawing/2014/main" val="20000"/>
                    </a:ext>
                  </a:extLst>
                </a:gridCol>
                <a:gridCol w="1110953">
                  <a:extLst>
                    <a:ext uri="{9D8B030D-6E8A-4147-A177-3AD203B41FA5}">
                      <a16:colId xmlns:a16="http://schemas.microsoft.com/office/drawing/2014/main" val="2977095112"/>
                    </a:ext>
                  </a:extLst>
                </a:gridCol>
                <a:gridCol w="2563738">
                  <a:extLst>
                    <a:ext uri="{9D8B030D-6E8A-4147-A177-3AD203B41FA5}">
                      <a16:colId xmlns:a16="http://schemas.microsoft.com/office/drawing/2014/main" val="20001"/>
                    </a:ext>
                  </a:extLst>
                </a:gridCol>
                <a:gridCol w="384561">
                  <a:extLst>
                    <a:ext uri="{9D8B030D-6E8A-4147-A177-3AD203B41FA5}">
                      <a16:colId xmlns:a16="http://schemas.microsoft.com/office/drawing/2014/main" val="1140146079"/>
                    </a:ext>
                  </a:extLst>
                </a:gridCol>
                <a:gridCol w="3427770">
                  <a:extLst>
                    <a:ext uri="{9D8B030D-6E8A-4147-A177-3AD203B41FA5}">
                      <a16:colId xmlns:a16="http://schemas.microsoft.com/office/drawing/2014/main" val="3493290273"/>
                    </a:ext>
                  </a:extLst>
                </a:gridCol>
              </a:tblGrid>
              <a:tr h="1156490">
                <a:tc gridSpan="3">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mj-lt"/>
                          <a:ea typeface="+mn-ea"/>
                          <a:cs typeface="+mn-cs"/>
                        </a:rPr>
                        <a:t>Defining performance</a:t>
                      </a:r>
                      <a:br>
                        <a:rPr kumimoji="0" lang="en-US" sz="1100" b="1" i="0" u="none" strike="noStrike" kern="1200" cap="none" spc="0" normalizeH="0" baseline="0" noProof="0" dirty="0">
                          <a:ln>
                            <a:noFill/>
                          </a:ln>
                          <a:solidFill>
                            <a:schemeClr val="tx1"/>
                          </a:solidFill>
                          <a:effectLst/>
                          <a:uLnTx/>
                          <a:uFillTx/>
                          <a:latin typeface="+mj-lt"/>
                          <a:ea typeface="+mn-ea"/>
                          <a:cs typeface="+mn-cs"/>
                        </a:rPr>
                      </a:br>
                      <a:r>
                        <a:rPr kumimoji="0" lang="en-US" sz="1000" b="0" i="0" u="none" strike="noStrike" kern="1200" cap="none" spc="0" normalizeH="0" baseline="0" noProof="0" dirty="0">
                          <a:ln>
                            <a:noFill/>
                          </a:ln>
                          <a:solidFill>
                            <a:schemeClr val="tx1"/>
                          </a:solidFill>
                          <a:effectLst/>
                          <a:uLnTx/>
                          <a:uFillTx/>
                          <a:latin typeface="+mj-lt"/>
                          <a:ea typeface="+mn-ea"/>
                          <a:cs typeface="+mn-cs"/>
                        </a:rPr>
                        <a:t>Sales performance and individual skills have three levels of development </a:t>
                      </a:r>
                      <a:br>
                        <a:rPr kumimoji="0" lang="en-US" sz="1000" b="0" i="0" u="none" strike="noStrike" kern="1200" cap="none" spc="0" normalizeH="0" baseline="0" noProof="0" dirty="0">
                          <a:ln>
                            <a:noFill/>
                          </a:ln>
                          <a:solidFill>
                            <a:schemeClr val="tx1"/>
                          </a:solidFill>
                          <a:effectLst/>
                          <a:uLnTx/>
                          <a:uFillTx/>
                          <a:latin typeface="+mj-lt"/>
                          <a:ea typeface="+mn-ea"/>
                          <a:cs typeface="+mn-cs"/>
                        </a:rPr>
                      </a:br>
                      <a:r>
                        <a:rPr kumimoji="0" lang="en-US" sz="1000" b="0" i="0" u="none" strike="noStrike" kern="1200" cap="none" spc="0" normalizeH="0" baseline="0" noProof="0" dirty="0">
                          <a:ln>
                            <a:noFill/>
                          </a:ln>
                          <a:solidFill>
                            <a:schemeClr val="tx1"/>
                          </a:solidFill>
                          <a:effectLst/>
                          <a:uLnTx/>
                          <a:uFillTx/>
                          <a:latin typeface="+mj-lt"/>
                          <a:ea typeface="+mn-ea"/>
                          <a:cs typeface="+mn-cs"/>
                        </a:rPr>
                        <a:t>and each one requires varied levels of direction and support from a Sales Manager. Defining performance is NOT only about attaining quota or sales goals. Sales Managers should consider the entire skill set of each rep and measure against a comprehensive list of selling skills and competencies.  </a:t>
                      </a:r>
                      <a:endParaRPr kumimoji="0" lang="en-US" sz="700" b="0" i="0" u="none" strike="noStrike" kern="1200" cap="none" spc="0" normalizeH="0" baseline="0" noProof="0" dirty="0">
                        <a:ln>
                          <a:noFill/>
                        </a:ln>
                        <a:solidFill>
                          <a:schemeClr val="tx1"/>
                        </a:solidFill>
                        <a:effectLst/>
                        <a:uLnTx/>
                        <a:uFillTx/>
                        <a:latin typeface="+mj-lt"/>
                        <a:ea typeface="+mn-ea"/>
                        <a:cs typeface="+mn-cs"/>
                      </a:endParaRPr>
                    </a:p>
                  </a:txBody>
                  <a:tcPr marT="45719" marB="45719">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lang="en-US" sz="1400" b="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777240" rtl="0" eaLnBrk="1" fontAlgn="auto" latinLnBrk="0" hangingPunct="1">
                        <a:lnSpc>
                          <a:spcPct val="110000"/>
                        </a:lnSpc>
                        <a:spcBef>
                          <a:spcPts val="0"/>
                        </a:spcBef>
                        <a:spcAft>
                          <a:spcPts val="0"/>
                        </a:spcAft>
                        <a:buClrTx/>
                        <a:buSzTx/>
                        <a:buFontTx/>
                        <a:buNone/>
                        <a:tabLst/>
                        <a:defRPr/>
                      </a:pPr>
                      <a:endParaRPr lang="en-US" sz="1000" b="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777240" rtl="0" eaLnBrk="1" fontAlgn="auto" latinLnBrk="0" hangingPunct="1">
                        <a:lnSpc>
                          <a:spcPct val="100000"/>
                        </a:lnSpc>
                        <a:spcBef>
                          <a:spcPts val="600"/>
                        </a:spcBef>
                        <a:spcAft>
                          <a:spcPts val="600"/>
                        </a:spcAft>
                        <a:buClrTx/>
                        <a:buSzTx/>
                        <a:buFontTx/>
                        <a:buNone/>
                        <a:tabLst/>
                        <a:defRPr/>
                      </a:pPr>
                      <a:endParaRPr lang="en-US" sz="700" b="0" dirty="0">
                        <a:solidFill>
                          <a:schemeClr val="tx1"/>
                        </a:solidFill>
                        <a:latin typeface="+mj-lt"/>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dirty="0">
                          <a:ln>
                            <a:noFill/>
                          </a:ln>
                          <a:solidFill>
                            <a:schemeClr val="tx1"/>
                          </a:solidFill>
                          <a:effectLst/>
                          <a:uLnTx/>
                          <a:uFillTx/>
                          <a:latin typeface="+mj-lt"/>
                          <a:ea typeface="+mn-ea"/>
                          <a:cs typeface="+mn-cs"/>
                        </a:rPr>
                        <a:t>The right coaching motion</a:t>
                      </a:r>
                      <a:br>
                        <a:rPr kumimoji="0" lang="en-US" sz="1100" b="1" i="0" u="none" strike="noStrike" kern="1200" cap="none" spc="0" normalizeH="0" baseline="0" noProof="0" dirty="0">
                          <a:ln>
                            <a:noFill/>
                          </a:ln>
                          <a:solidFill>
                            <a:schemeClr val="tx1"/>
                          </a:solidFill>
                          <a:effectLst/>
                          <a:uLnTx/>
                          <a:uFillTx/>
                          <a:latin typeface="+mj-lt"/>
                          <a:ea typeface="+mn-ea"/>
                          <a:cs typeface="+mn-cs"/>
                        </a:rPr>
                      </a:br>
                      <a:r>
                        <a:rPr lang="en-US" sz="1000" b="0" dirty="0">
                          <a:solidFill>
                            <a:schemeClr val="tx1"/>
                          </a:solidFill>
                          <a:latin typeface="+mj-lt"/>
                        </a:rPr>
                        <a:t>Coaches should align their coaching motion to the level of rep performance to provide balanced improvement across the entire selling skillset. </a:t>
                      </a:r>
                    </a:p>
                  </a:txBody>
                  <a:tcPr marT="45719" marB="45719">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024310"/>
                  </a:ext>
                </a:extLst>
              </a:tr>
              <a:tr h="952202">
                <a:tc>
                  <a:txBody>
                    <a:bodyPr/>
                    <a:lstStyle/>
                    <a:p>
                      <a:pPr algn="r">
                        <a:lnSpc>
                          <a:spcPct val="100000"/>
                        </a:lnSpc>
                      </a:pPr>
                      <a:r>
                        <a:rPr lang="en-US" sz="1200" b="1" dirty="0">
                          <a:solidFill>
                            <a:schemeClr val="tx1"/>
                          </a:solidFill>
                          <a:latin typeface="+mj-lt"/>
                        </a:rPr>
                        <a:t>Level 1 </a:t>
                      </a:r>
                    </a:p>
                  </a:txBody>
                  <a:tcPr marT="45719" marB="45719"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latin typeface="+mj-lt"/>
                        </a:rPr>
                        <a:t>Developing</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rPr>
                        <a:t>The AE has been taught the skill but is demonstrating observable difficulties optimizing their performance.</a:t>
                      </a:r>
                      <a:endParaRPr lang="en-US" sz="1000" b="0" dirty="0">
                        <a:solidFill>
                          <a:schemeClr val="tx1"/>
                        </a:solidFill>
                        <a:latin typeface="+mj-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just" defTabSz="777240" rtl="0" eaLnBrk="1" fontAlgn="auto" latinLnBrk="0" hangingPunct="1">
                        <a:lnSpc>
                          <a:spcPct val="100000"/>
                        </a:lnSpc>
                        <a:spcBef>
                          <a:spcPts val="0"/>
                        </a:spcBef>
                        <a:spcAft>
                          <a:spcPts val="0"/>
                        </a:spcAft>
                        <a:buClrTx/>
                        <a:buSzTx/>
                        <a:buFontTx/>
                        <a:buNone/>
                        <a:tabLst/>
                        <a:defRPr/>
                      </a:pPr>
                      <a:endParaRPr lang="en-US" sz="700" b="0" dirty="0">
                        <a:solidFill>
                          <a:schemeClr val="tx1"/>
                        </a:solidFill>
                        <a:latin typeface="+mj-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1" dirty="0">
                          <a:solidFill>
                            <a:schemeClr val="accent2"/>
                          </a:solidFill>
                          <a:latin typeface="+mj-lt"/>
                        </a:rPr>
                        <a:t>TEACHING</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j-lt"/>
                        </a:rPr>
                        <a:t>Sales Managers must give significant direction on the selected skill. Coaches need to show reps what to do, how to do it, and ensure the reps can observe the skill in action on a repetitive schedule.</a:t>
                      </a:r>
                      <a:endParaRPr lang="en-US" sz="900" b="0" dirty="0">
                        <a:solidFill>
                          <a:schemeClr val="tx1"/>
                        </a:solidFill>
                        <a:latin typeface="+mj-lt"/>
                      </a:endParaRPr>
                    </a:p>
                  </a:txBody>
                  <a:tcPr marT="45719" marB="45719"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117354">
                <a:tc>
                  <a:txBody>
                    <a:bodyPr/>
                    <a:lstStyle/>
                    <a:p>
                      <a:pPr algn="r">
                        <a:lnSpc>
                          <a:spcPct val="100000"/>
                        </a:lnSpc>
                      </a:pPr>
                      <a:r>
                        <a:rPr lang="en-US" sz="1200" b="1" dirty="0">
                          <a:solidFill>
                            <a:schemeClr val="tx1"/>
                          </a:solidFill>
                          <a:latin typeface="+mj-lt"/>
                        </a:rPr>
                        <a:t>Level 2 </a:t>
                      </a:r>
                    </a:p>
                  </a:txBody>
                  <a:tcPr marT="45719" marB="45719" anchor="ctr">
                    <a:lnL>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200" b="1" dirty="0">
                          <a:solidFill>
                            <a:schemeClr val="accent3"/>
                          </a:solidFill>
                          <a:latin typeface="+mj-lt"/>
                        </a:rPr>
                        <a:t>Emerging</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rPr>
                        <a:t>The AE can demonstrate the skill and execute well, but they are not yet consistently performing at a level that requires minimal coaching.</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just" defTabSz="777240" rtl="0" eaLnBrk="1" fontAlgn="auto" latinLnBrk="0" hangingPunct="1">
                        <a:lnSpc>
                          <a:spcPct val="100000"/>
                        </a:lnSpc>
                        <a:spcBef>
                          <a:spcPts val="0"/>
                        </a:spcBef>
                        <a:spcAft>
                          <a:spcPts val="0"/>
                        </a:spcAft>
                        <a:buClrTx/>
                        <a:buSzTx/>
                        <a:buFontTx/>
                        <a:buNone/>
                        <a:tabLst/>
                        <a:defRPr/>
                      </a:pPr>
                      <a:endParaRPr lang="en-US" sz="700">
                        <a:solidFill>
                          <a:schemeClr val="tx1"/>
                        </a:solidFill>
                        <a:latin typeface="+mj-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1" dirty="0">
                          <a:solidFill>
                            <a:schemeClr val="accent3"/>
                          </a:solidFill>
                          <a:latin typeface="+mj-lt"/>
                        </a:rPr>
                        <a:t>COACHING</a:t>
                      </a:r>
                      <a:endParaRPr lang="en-US" sz="1000" b="1" dirty="0">
                        <a:solidFill>
                          <a:schemeClr val="accent3"/>
                        </a:solidFill>
                        <a:latin typeface="+mj-lt"/>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j-lt"/>
                        </a:rPr>
                        <a:t>Sales Managers should apply some direction, but the AE is now doing most of the work while receiving coaching on their performance during sales calls. Coaches should be observing reps in sales calls, spotting positive trends, and coaching rough edges.</a:t>
                      </a:r>
                    </a:p>
                  </a:txBody>
                  <a:tcPr marT="45719" marB="45719" anchor="ctr">
                    <a:lnL w="12700" cap="flat" cmpd="sng" algn="ctr">
                      <a:no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117354">
                <a:tc>
                  <a:txBody>
                    <a:bodyPr/>
                    <a:lstStyle/>
                    <a:p>
                      <a:pPr algn="r">
                        <a:lnSpc>
                          <a:spcPct val="100000"/>
                        </a:lnSpc>
                      </a:pPr>
                      <a:r>
                        <a:rPr lang="en-US" sz="1200" b="1" dirty="0">
                          <a:solidFill>
                            <a:schemeClr val="tx1"/>
                          </a:solidFill>
                          <a:latin typeface="+mj-lt"/>
                        </a:rPr>
                        <a:t>Level 3 </a:t>
                      </a:r>
                    </a:p>
                  </a:txBody>
                  <a:tcPr marT="45719" marB="45719" anchor="ctr">
                    <a:lnL>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00000"/>
                        </a:lnSpc>
                      </a:pPr>
                      <a:r>
                        <a:rPr lang="en-US" sz="1200" b="1" dirty="0">
                          <a:solidFill>
                            <a:schemeClr val="accent4"/>
                          </a:solidFill>
                          <a:latin typeface="+mj-lt"/>
                        </a:rPr>
                        <a:t>Excelling</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a:lnSpc>
                          <a:spcPct val="100000"/>
                        </a:lnSpc>
                      </a:pPr>
                      <a:r>
                        <a:rPr lang="en-US" sz="1000" dirty="0">
                          <a:solidFill>
                            <a:schemeClr val="tx1"/>
                          </a:solidFill>
                          <a:latin typeface="+mj-lt"/>
                        </a:rPr>
                        <a:t>The AE is achieving consistent results with the skill, requires little coaching, and can execute at a level where they can teach others.</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just">
                        <a:lnSpc>
                          <a:spcPct val="100000"/>
                        </a:lnSpc>
                      </a:pPr>
                      <a:endParaRPr lang="en-US" sz="700">
                        <a:solidFill>
                          <a:schemeClr val="tx1"/>
                        </a:solidFill>
                        <a:latin typeface="+mj-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lnSpc>
                          <a:spcPct val="100000"/>
                        </a:lnSpc>
                      </a:pPr>
                      <a:r>
                        <a:rPr lang="en-US" sz="1100" b="1" dirty="0">
                          <a:solidFill>
                            <a:schemeClr val="accent4"/>
                          </a:solidFill>
                          <a:latin typeface="+mj-lt"/>
                        </a:rPr>
                        <a:t>SUPPORT</a:t>
                      </a:r>
                    </a:p>
                    <a:p>
                      <a:pPr algn="l">
                        <a:lnSpc>
                          <a:spcPct val="100000"/>
                        </a:lnSpc>
                      </a:pPr>
                      <a:r>
                        <a:rPr lang="en-US" sz="900" dirty="0">
                          <a:solidFill>
                            <a:schemeClr val="tx1"/>
                          </a:solidFill>
                          <a:latin typeface="+mj-lt"/>
                        </a:rPr>
                        <a:t>Sales Managers can apply little to no direction and the AE can do all the work. Sales Managers can expect even higher levels of performance against a skill. Coaches should ensure reps stay on track and can demonstrate what “good looks like” to other team members. </a:t>
                      </a:r>
                    </a:p>
                  </a:txBody>
                  <a:tcPr marT="45719" marB="45719" anchor="ctr">
                    <a:lnL w="12700" cap="flat" cmpd="sng" algn="ctr">
                      <a:no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8" name="Arrow: Right 7">
            <a:extLst>
              <a:ext uri="{FF2B5EF4-FFF2-40B4-BE49-F238E27FC236}">
                <a16:creationId xmlns:a16="http://schemas.microsoft.com/office/drawing/2014/main" id="{62F9D6DC-5256-EAD4-8D09-D89BF8663FF9}"/>
              </a:ext>
            </a:extLst>
          </p:cNvPr>
          <p:cNvSpPr/>
          <p:nvPr/>
        </p:nvSpPr>
        <p:spPr>
          <a:xfrm>
            <a:off x="5332035" y="3375527"/>
            <a:ext cx="249818" cy="249819"/>
          </a:xfrm>
          <a:prstGeom prst="rightArrow">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9"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9" name="Arrow: Right 8">
            <a:extLst>
              <a:ext uri="{FF2B5EF4-FFF2-40B4-BE49-F238E27FC236}">
                <a16:creationId xmlns:a16="http://schemas.microsoft.com/office/drawing/2014/main" id="{10923727-EEB8-8B60-C270-6FD887DEB47D}"/>
              </a:ext>
            </a:extLst>
          </p:cNvPr>
          <p:cNvSpPr/>
          <p:nvPr/>
        </p:nvSpPr>
        <p:spPr>
          <a:xfrm>
            <a:off x="5332035" y="4428016"/>
            <a:ext cx="249819" cy="249819"/>
          </a:xfrm>
          <a:prstGeom prst="rightArrow">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9"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10" name="Arrow: Right 9">
            <a:extLst>
              <a:ext uri="{FF2B5EF4-FFF2-40B4-BE49-F238E27FC236}">
                <a16:creationId xmlns:a16="http://schemas.microsoft.com/office/drawing/2014/main" id="{5C54B27D-70F0-5858-755C-EDDDA1C4C110}"/>
              </a:ext>
            </a:extLst>
          </p:cNvPr>
          <p:cNvSpPr/>
          <p:nvPr/>
        </p:nvSpPr>
        <p:spPr>
          <a:xfrm>
            <a:off x="5332035" y="5532401"/>
            <a:ext cx="249819" cy="249819"/>
          </a:xfrm>
          <a:prstGeom prst="rightArrow">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9"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11" name="TextBox 10">
            <a:extLst>
              <a:ext uri="{FF2B5EF4-FFF2-40B4-BE49-F238E27FC236}">
                <a16:creationId xmlns:a16="http://schemas.microsoft.com/office/drawing/2014/main" id="{ECCF498D-BB6C-5785-7D84-43B954AE5A28}"/>
              </a:ext>
            </a:extLst>
          </p:cNvPr>
          <p:cNvSpPr txBox="1"/>
          <p:nvPr/>
        </p:nvSpPr>
        <p:spPr>
          <a:xfrm>
            <a:off x="9304090" y="1879600"/>
            <a:ext cx="2266660" cy="4343400"/>
          </a:xfrm>
          <a:prstGeom prst="rect">
            <a:avLst/>
          </a:prstGeom>
          <a:solidFill>
            <a:schemeClr val="accent1"/>
          </a:solidFill>
        </p:spPr>
        <p:txBody>
          <a:bodyPr wrap="square" lIns="144000" rIns="144000">
            <a:noAutofit/>
          </a:bodyPr>
          <a:lstStyle/>
          <a:p>
            <a:pPr>
              <a:spcAft>
                <a:spcPts val="600"/>
              </a:spcAft>
            </a:pPr>
            <a:r>
              <a:rPr lang="en-US" sz="1600" b="1" dirty="0">
                <a:solidFill>
                  <a:schemeClr val="accent3"/>
                </a:solidFill>
              </a:rPr>
              <a:t>CRITICAL CONCEPT </a:t>
            </a:r>
          </a:p>
          <a:p>
            <a:pPr>
              <a:spcAft>
                <a:spcPts val="600"/>
              </a:spcAft>
            </a:pPr>
            <a:r>
              <a:rPr lang="en-US" sz="1200" dirty="0">
                <a:solidFill>
                  <a:schemeClr val="bg1"/>
                </a:solidFill>
              </a:rPr>
              <a:t>Defining performance is NOT just about a sales rep being at quota or sales goal.  Performance is the entire list of selling skills or competencies.  Sales leaders need to consider the entire skill set of each employee.  </a:t>
            </a:r>
          </a:p>
          <a:p>
            <a:pPr>
              <a:spcAft>
                <a:spcPts val="600"/>
              </a:spcAft>
            </a:pPr>
            <a:endParaRPr lang="en-US" sz="1200" dirty="0">
              <a:solidFill>
                <a:schemeClr val="bg1"/>
              </a:solidFill>
            </a:endParaRPr>
          </a:p>
          <a:p>
            <a:pPr>
              <a:spcAft>
                <a:spcPts val="600"/>
              </a:spcAft>
            </a:pPr>
            <a:r>
              <a:rPr lang="en-US" sz="1200" b="1" dirty="0">
                <a:solidFill>
                  <a:schemeClr val="bg1"/>
                </a:solidFill>
              </a:rPr>
              <a:t>Applying the appropriate level of coaching for the observed effectiveness level</a:t>
            </a:r>
          </a:p>
        </p:txBody>
      </p:sp>
    </p:spTree>
    <p:extLst>
      <p:ext uri="{BB962C8B-B14F-4D97-AF65-F5344CB8AC3E}">
        <p14:creationId xmlns:p14="http://schemas.microsoft.com/office/powerpoint/2010/main" val="2332480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2866-B1D3-6CF0-C8A1-BA10655B6792}"/>
              </a:ext>
            </a:extLst>
          </p:cNvPr>
          <p:cNvSpPr>
            <a:spLocks noGrp="1"/>
          </p:cNvSpPr>
          <p:nvPr>
            <p:ph type="title"/>
          </p:nvPr>
        </p:nvSpPr>
        <p:spPr/>
        <p:txBody>
          <a:bodyPr/>
          <a:lstStyle/>
          <a:p>
            <a:r>
              <a:rPr lang="en-US" sz="2400" dirty="0"/>
              <a:t>Sales Coaching Methodology (2 of 2)</a:t>
            </a:r>
            <a:endParaRPr lang="en-US" dirty="0"/>
          </a:p>
        </p:txBody>
      </p:sp>
      <p:sp>
        <p:nvSpPr>
          <p:cNvPr id="3" name="Rectangle 2">
            <a:extLst>
              <a:ext uri="{FF2B5EF4-FFF2-40B4-BE49-F238E27FC236}">
                <a16:creationId xmlns:a16="http://schemas.microsoft.com/office/drawing/2014/main" id="{BA180C3F-3483-7C52-D729-90FC5B05A6DB}"/>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ABDE54D7-0FE8-1EF2-4A51-A67C344484B6}"/>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graphicFrame>
        <p:nvGraphicFramePr>
          <p:cNvPr id="5" name="Table 3">
            <a:extLst>
              <a:ext uri="{FF2B5EF4-FFF2-40B4-BE49-F238E27FC236}">
                <a16:creationId xmlns:a16="http://schemas.microsoft.com/office/drawing/2014/main" id="{7B216C4A-E109-993A-B44E-A6D7059EB9CE}"/>
              </a:ext>
            </a:extLst>
          </p:cNvPr>
          <p:cNvGraphicFramePr>
            <a:graphicFrameLocks/>
          </p:cNvGraphicFramePr>
          <p:nvPr>
            <p:extLst>
              <p:ext uri="{D42A27DB-BD31-4B8C-83A1-F6EECF244321}">
                <p14:modId xmlns:p14="http://schemas.microsoft.com/office/powerpoint/2010/main" val="1744288745"/>
              </p:ext>
            </p:extLst>
          </p:nvPr>
        </p:nvGraphicFramePr>
        <p:xfrm>
          <a:off x="609600" y="1139826"/>
          <a:ext cx="10972799" cy="5054503"/>
        </p:xfrm>
        <a:graphic>
          <a:graphicData uri="http://schemas.openxmlformats.org/drawingml/2006/table">
            <a:tbl>
              <a:tblPr firstRow="1" bandRow="1">
                <a:tableStyleId>{2D5ABB26-0587-4C30-8999-92F81FD0307C}</a:tableStyleId>
              </a:tblPr>
              <a:tblGrid>
                <a:gridCol w="3750091">
                  <a:extLst>
                    <a:ext uri="{9D8B030D-6E8A-4147-A177-3AD203B41FA5}">
                      <a16:colId xmlns:a16="http://schemas.microsoft.com/office/drawing/2014/main" val="924326712"/>
                    </a:ext>
                  </a:extLst>
                </a:gridCol>
                <a:gridCol w="7222708">
                  <a:extLst>
                    <a:ext uri="{9D8B030D-6E8A-4147-A177-3AD203B41FA5}">
                      <a16:colId xmlns:a16="http://schemas.microsoft.com/office/drawing/2014/main" val="909117839"/>
                    </a:ext>
                  </a:extLst>
                </a:gridCol>
              </a:tblGrid>
              <a:tr h="823636">
                <a:tc gridSpan="2">
                  <a:txBody>
                    <a:bodyPr/>
                    <a:lstStyle/>
                    <a:p>
                      <a:r>
                        <a:rPr lang="en-US" sz="1400" b="1" dirty="0">
                          <a:solidFill>
                            <a:schemeClr val="tx1"/>
                          </a:solidFill>
                          <a:latin typeface="+mn-lt"/>
                        </a:rPr>
                        <a:t>Moving the performance needle</a:t>
                      </a:r>
                    </a:p>
                    <a:p>
                      <a:r>
                        <a:rPr lang="en-US" sz="1100" dirty="0">
                          <a:solidFill>
                            <a:schemeClr val="tx1"/>
                          </a:solidFill>
                          <a:latin typeface="+mn-lt"/>
                        </a:rPr>
                        <a:t>Once you have identified the skill(s) being coached and the level of performance, a Sales Manager must provide structured feedback and coaching using an action-oriented approach. This structured approach is a proven way to help AEs move the needle.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000">
                        <a:solidFill>
                          <a:schemeClr val="accent1"/>
                        </a:solidFill>
                      </a:endParaRPr>
                    </a:p>
                  </a:txBody>
                  <a:tcPr>
                    <a:lnL>
                      <a:noFill/>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994369"/>
                  </a:ext>
                </a:extLst>
              </a:tr>
              <a:tr h="299761">
                <a:tc>
                  <a:txBody>
                    <a:bodyPr/>
                    <a:lstStyle/>
                    <a:p>
                      <a:pPr marL="0" algn="l"/>
                      <a:r>
                        <a:rPr lang="en-US" sz="1200" b="1" dirty="0">
                          <a:solidFill>
                            <a:schemeClr val="tx1"/>
                          </a:solidFill>
                          <a:latin typeface="+mn-lt"/>
                        </a:rPr>
                        <a:t>Topic / Skill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1100">
                          <a:solidFill>
                            <a:schemeClr val="tx1"/>
                          </a:solidFill>
                          <a:latin typeface="+mn-lt"/>
                        </a:rPr>
                        <a:t>Identify the topic or the skill that needs to be isolated and coached</a:t>
                      </a:r>
                      <a:endParaRPr lang="en-US" sz="100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8317357"/>
                  </a:ext>
                </a:extLst>
              </a:tr>
              <a:tr h="299761">
                <a:tc>
                  <a:txBody>
                    <a:bodyPr/>
                    <a:lstStyle/>
                    <a:p>
                      <a:pPr marL="0" algn="l"/>
                      <a:r>
                        <a:rPr lang="en-US" sz="1200" b="1" dirty="0">
                          <a:solidFill>
                            <a:schemeClr val="tx1"/>
                          </a:solidFill>
                          <a:latin typeface="+mn-lt"/>
                        </a:rPr>
                        <a:t>Goal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1100">
                          <a:solidFill>
                            <a:schemeClr val="tx1"/>
                          </a:solidFill>
                          <a:latin typeface="+mn-lt"/>
                        </a:rPr>
                        <a:t>Identify the goals and what specifically needs to happen in relation to the coaching interaction</a:t>
                      </a:r>
                      <a:endParaRPr lang="en-US" sz="100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5418691"/>
                  </a:ext>
                </a:extLst>
              </a:tr>
              <a:tr h="404593">
                <a:tc>
                  <a:txBody>
                    <a:bodyPr/>
                    <a:lstStyle/>
                    <a:p>
                      <a:pPr marL="0" algn="l"/>
                      <a:r>
                        <a:rPr lang="en-US" sz="1200" b="1" dirty="0">
                          <a:solidFill>
                            <a:schemeClr val="tx1"/>
                          </a:solidFill>
                          <a:latin typeface="+mn-lt"/>
                        </a:rPr>
                        <a:t>Reality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77724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Clearly explain the impacts (positive/negative) of the skill(s) being coached on selling interactions with prospects/customers</a:t>
                      </a:r>
                      <a:endParaRPr lang="en-US" sz="100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7688936"/>
                  </a:ext>
                </a:extLst>
              </a:tr>
              <a:tr h="299761">
                <a:tc>
                  <a:txBody>
                    <a:bodyPr/>
                    <a:lstStyle/>
                    <a:p>
                      <a:pPr marL="0" algn="l"/>
                      <a:r>
                        <a:rPr lang="en-US" sz="1200" b="1" dirty="0">
                          <a:solidFill>
                            <a:schemeClr val="tx1"/>
                          </a:solidFill>
                          <a:latin typeface="+mn-lt"/>
                        </a:rPr>
                        <a:t>Options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77724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Brainstorm options for improvement (ask don’t tell unless they are struggling) and empower the AE</a:t>
                      </a:r>
                      <a:endParaRPr lang="en-US" sz="100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01919"/>
                  </a:ext>
                </a:extLst>
              </a:tr>
              <a:tr h="299761">
                <a:tc>
                  <a:txBody>
                    <a:bodyPr/>
                    <a:lstStyle/>
                    <a:p>
                      <a:pPr marL="0" algn="l"/>
                      <a:r>
                        <a:rPr lang="en-US" sz="1200" b="1" dirty="0">
                          <a:solidFill>
                            <a:schemeClr val="tx1"/>
                          </a:solidFill>
                          <a:latin typeface="+mn-lt"/>
                        </a:rPr>
                        <a:t>What’s Next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77724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Identify specific steps and obstacles and craft a timeline that includes actions, timelines and follow-up dates</a:t>
                      </a:r>
                      <a:endParaRPr lang="en-US" sz="1000" dirty="0">
                        <a:solidFill>
                          <a:schemeClr val="accent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142242"/>
                  </a:ext>
                </a:extLst>
              </a:tr>
              <a:tr h="317895">
                <a:tc gridSpan="2">
                  <a:txBody>
                    <a:bodyPr/>
                    <a:lstStyle/>
                    <a:p>
                      <a:pPr marL="0" algn="l" defTabSz="914379" rtl="0" eaLnBrk="1" latinLnBrk="0" hangingPunct="1"/>
                      <a:r>
                        <a:rPr lang="en-US" sz="1200" b="1" kern="1200" dirty="0">
                          <a:solidFill>
                            <a:schemeClr val="tx1"/>
                          </a:solidFill>
                          <a:latin typeface="+mn-lt"/>
                          <a:ea typeface="+mn-ea"/>
                          <a:cs typeface="+mn-cs"/>
                        </a:rPr>
                        <a:t>Key mistakes to avoid</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algn="l" defTabSz="914379" rtl="0" eaLnBrk="1" latinLnBrk="0" hangingPunct="1"/>
                      <a:endParaRPr lang="en-US" sz="1400" b="1" kern="1200">
                        <a:solidFill>
                          <a:schemeClr val="tx1"/>
                        </a:solidFill>
                        <a:latin typeface="+mn-lt"/>
                        <a:ea typeface="+mn-ea"/>
                        <a:cs typeface="+mn-cs"/>
                      </a:endParaRPr>
                    </a:p>
                  </a:txBody>
                  <a:tcPr anchor="b">
                    <a:lnL>
                      <a:noFill/>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87082177"/>
                  </a:ext>
                </a:extLst>
              </a:tr>
              <a:tr h="444404">
                <a:tc>
                  <a:txBody>
                    <a:bodyPr/>
                    <a:lstStyle/>
                    <a:p>
                      <a:pPr marL="0" algn="l" defTabSz="914379" rtl="0" eaLnBrk="1" latinLnBrk="0" hangingPunct="1"/>
                      <a:r>
                        <a:rPr lang="en-US" sz="1200" b="1" kern="1200" dirty="0">
                          <a:solidFill>
                            <a:schemeClr val="tx1"/>
                          </a:solidFill>
                          <a:latin typeface="+mn-lt"/>
                          <a:ea typeface="+mn-ea"/>
                          <a:cs typeface="+mn-cs"/>
                        </a:rPr>
                        <a:t>All talk and no direction or action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This is the mistake of a Sales Manager who either doesn’t know the skills they are coaching or is afraid to give harder feedback</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6793305"/>
                  </a:ext>
                </a:extLst>
              </a:tr>
              <a:tr h="444404">
                <a:tc>
                  <a:txBody>
                    <a:bodyPr/>
                    <a:lstStyle/>
                    <a:p>
                      <a:pPr marL="0" algn="l" defTabSz="914379" rtl="0" eaLnBrk="1" latinLnBrk="0" hangingPunct="1"/>
                      <a:r>
                        <a:rPr lang="en-US" sz="1200" b="1" kern="1200" dirty="0">
                          <a:solidFill>
                            <a:schemeClr val="tx1"/>
                          </a:solidFill>
                          <a:latin typeface="+mn-lt"/>
                          <a:ea typeface="+mn-ea"/>
                          <a:cs typeface="+mn-cs"/>
                        </a:rPr>
                        <a:t>Not having good examples to use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latin typeface="+mn-lt"/>
                        </a:rPr>
                        <a:t>This is the mistake of the “hands off” Sales Manager who either has not listened to calls or spent enough time at the desk listening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988743"/>
                  </a:ext>
                </a:extLst>
              </a:tr>
              <a:tr h="444404">
                <a:tc>
                  <a:txBody>
                    <a:bodyPr/>
                    <a:lstStyle/>
                    <a:p>
                      <a:pPr marL="0" algn="l" defTabSz="914379" rtl="0" eaLnBrk="1" latinLnBrk="0" hangingPunct="1"/>
                      <a:r>
                        <a:rPr lang="en-US" sz="1200" b="1" kern="1200" dirty="0">
                          <a:solidFill>
                            <a:schemeClr val="tx1"/>
                          </a:solidFill>
                          <a:latin typeface="+mn-lt"/>
                          <a:ea typeface="+mn-ea"/>
                          <a:cs typeface="+mn-cs"/>
                        </a:rPr>
                        <a:t>All bark and no positive reinforcement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latin typeface="+mn-lt"/>
                        </a:rPr>
                        <a:t>This is the mistake of a Sales Manager who forgets that coaching is not just about identifying mistakes – it is about balanced feedback and building on strengths as well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95666"/>
                  </a:ext>
                </a:extLst>
              </a:tr>
              <a:tr h="509592">
                <a:tc>
                  <a:txBody>
                    <a:bodyPr/>
                    <a:lstStyle/>
                    <a:p>
                      <a:pPr marL="0" algn="l" defTabSz="914379" rtl="0" eaLnBrk="1" latinLnBrk="0" hangingPunct="1"/>
                      <a:r>
                        <a:rPr lang="en-US" sz="1200" b="1" kern="1200" dirty="0">
                          <a:solidFill>
                            <a:schemeClr val="tx1"/>
                          </a:solidFill>
                          <a:latin typeface="+mn-lt"/>
                          <a:ea typeface="+mn-ea"/>
                          <a:cs typeface="+mn-cs"/>
                        </a:rPr>
                        <a:t>Not discussing consequences when appropriate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latin typeface="+mn-lt"/>
                        </a:rPr>
                        <a:t>When performance gaps reach the point of no return, Sales Managers must be able to elevate the conversation to levels where reps realize their job is on the line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569660"/>
                  </a:ext>
                </a:extLst>
              </a:tr>
              <a:tr h="444404">
                <a:tc>
                  <a:txBody>
                    <a:bodyPr/>
                    <a:lstStyle/>
                    <a:p>
                      <a:pPr marL="0" algn="l" defTabSz="914379" rtl="0" eaLnBrk="1" latinLnBrk="0" hangingPunct="1"/>
                      <a:r>
                        <a:rPr lang="en-US" sz="1200" b="1" kern="1200" dirty="0">
                          <a:solidFill>
                            <a:schemeClr val="tx1"/>
                          </a:solidFill>
                          <a:latin typeface="+mn-lt"/>
                          <a:ea typeface="+mn-ea"/>
                          <a:cs typeface="+mn-cs"/>
                        </a:rPr>
                        <a:t>Lack of follow-up in a timely manner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latin typeface="+mn-lt"/>
                        </a:rPr>
                        <a:t>The investment in coaching requires an investment in follow-up at a near-term 1:1 (the next week) or reps know that they can hide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927909"/>
                  </a:ext>
                </a:extLst>
              </a:tr>
            </a:tbl>
          </a:graphicData>
        </a:graphic>
      </p:graphicFrame>
    </p:spTree>
    <p:extLst>
      <p:ext uri="{BB962C8B-B14F-4D97-AF65-F5344CB8AC3E}">
        <p14:creationId xmlns:p14="http://schemas.microsoft.com/office/powerpoint/2010/main" val="298259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F63D-539B-7FDC-BAD5-3B10EA9250E6}"/>
              </a:ext>
            </a:extLst>
          </p:cNvPr>
          <p:cNvSpPr>
            <a:spLocks noGrp="1"/>
          </p:cNvSpPr>
          <p:nvPr>
            <p:ph type="title"/>
          </p:nvPr>
        </p:nvSpPr>
        <p:spPr/>
        <p:txBody>
          <a:bodyPr/>
          <a:lstStyle/>
          <a:p>
            <a:r>
              <a:rPr lang="en-US" dirty="0"/>
              <a:t>Classifying your reps to apply the appropriate coaching motion </a:t>
            </a:r>
            <a:br>
              <a:rPr lang="en-US" dirty="0"/>
            </a:br>
            <a:r>
              <a:rPr lang="en-US" dirty="0"/>
              <a:t>and guide on specific skill development</a:t>
            </a:r>
          </a:p>
        </p:txBody>
      </p:sp>
      <p:graphicFrame>
        <p:nvGraphicFramePr>
          <p:cNvPr id="3" name="Content Placeholder 3">
            <a:extLst>
              <a:ext uri="{FF2B5EF4-FFF2-40B4-BE49-F238E27FC236}">
                <a16:creationId xmlns:a16="http://schemas.microsoft.com/office/drawing/2014/main" id="{3034AB74-1590-B6F7-5368-1EEE62DA7C4A}"/>
              </a:ext>
            </a:extLst>
          </p:cNvPr>
          <p:cNvGraphicFramePr>
            <a:graphicFrameLocks/>
          </p:cNvGraphicFramePr>
          <p:nvPr>
            <p:extLst>
              <p:ext uri="{D42A27DB-BD31-4B8C-83A1-F6EECF244321}">
                <p14:modId xmlns:p14="http://schemas.microsoft.com/office/powerpoint/2010/main" val="1069490086"/>
              </p:ext>
            </p:extLst>
          </p:nvPr>
        </p:nvGraphicFramePr>
        <p:xfrm>
          <a:off x="609600" y="1143000"/>
          <a:ext cx="8143878" cy="5025052"/>
        </p:xfrm>
        <a:graphic>
          <a:graphicData uri="http://schemas.openxmlformats.org/drawingml/2006/table">
            <a:tbl>
              <a:tblPr>
                <a:noFill/>
              </a:tblPr>
              <a:tblGrid>
                <a:gridCol w="853440">
                  <a:extLst>
                    <a:ext uri="{9D8B030D-6E8A-4147-A177-3AD203B41FA5}">
                      <a16:colId xmlns:a16="http://schemas.microsoft.com/office/drawing/2014/main" val="2313771074"/>
                    </a:ext>
                  </a:extLst>
                </a:gridCol>
                <a:gridCol w="1215073">
                  <a:extLst>
                    <a:ext uri="{9D8B030D-6E8A-4147-A177-3AD203B41FA5}">
                      <a16:colId xmlns:a16="http://schemas.microsoft.com/office/drawing/2014/main" val="4205217736"/>
                    </a:ext>
                  </a:extLst>
                </a:gridCol>
                <a:gridCol w="1215073">
                  <a:extLst>
                    <a:ext uri="{9D8B030D-6E8A-4147-A177-3AD203B41FA5}">
                      <a16:colId xmlns:a16="http://schemas.microsoft.com/office/drawing/2014/main" val="3198362180"/>
                    </a:ext>
                  </a:extLst>
                </a:gridCol>
                <a:gridCol w="1215073">
                  <a:extLst>
                    <a:ext uri="{9D8B030D-6E8A-4147-A177-3AD203B41FA5}">
                      <a16:colId xmlns:a16="http://schemas.microsoft.com/office/drawing/2014/main" val="2441665588"/>
                    </a:ext>
                  </a:extLst>
                </a:gridCol>
                <a:gridCol w="1215073">
                  <a:extLst>
                    <a:ext uri="{9D8B030D-6E8A-4147-A177-3AD203B41FA5}">
                      <a16:colId xmlns:a16="http://schemas.microsoft.com/office/drawing/2014/main" val="1561526894"/>
                    </a:ext>
                  </a:extLst>
                </a:gridCol>
                <a:gridCol w="1215073">
                  <a:extLst>
                    <a:ext uri="{9D8B030D-6E8A-4147-A177-3AD203B41FA5}">
                      <a16:colId xmlns:a16="http://schemas.microsoft.com/office/drawing/2014/main" val="1669135246"/>
                    </a:ext>
                  </a:extLst>
                </a:gridCol>
                <a:gridCol w="1215073">
                  <a:extLst>
                    <a:ext uri="{9D8B030D-6E8A-4147-A177-3AD203B41FA5}">
                      <a16:colId xmlns:a16="http://schemas.microsoft.com/office/drawing/2014/main" val="2375141275"/>
                    </a:ext>
                  </a:extLst>
                </a:gridCol>
              </a:tblGrid>
              <a:tr h="635932">
                <a:tc>
                  <a:txBody>
                    <a:bodyPr/>
                    <a:lstStyle/>
                    <a:p>
                      <a:pPr marL="0" marR="0" lvl="0" indent="0" algn="ctr" defTabSz="914400" rtl="0" eaLnBrk="1" latinLnBrk="0" hangingPunct="1">
                        <a:lnSpc>
                          <a:spcPct val="100000"/>
                        </a:lnSpc>
                        <a:spcBef>
                          <a:spcPts val="0"/>
                        </a:spcBef>
                        <a:spcAft>
                          <a:spcPts val="0"/>
                        </a:spcAft>
                        <a:buClr>
                          <a:srgbClr val="000000"/>
                        </a:buClr>
                        <a:buSzPts val="1200"/>
                        <a:buFont typeface="Arial"/>
                        <a:buNone/>
                      </a:pPr>
                      <a:r>
                        <a:rPr lang="en-US" sz="1050" b="1" i="0" u="none" strike="noStrike" kern="1200" cap="none" dirty="0">
                          <a:solidFill>
                            <a:schemeClr val="bg1"/>
                          </a:solidFill>
                          <a:latin typeface="+mn-lt"/>
                          <a:ea typeface="Avenir"/>
                          <a:cs typeface="Avenir"/>
                          <a:sym typeface="Avenir Next LT Pro" panose="020B0504020202020204" pitchFamily="34" charset="0"/>
                        </a:rPr>
                        <a:t>Step</a:t>
                      </a:r>
                      <a:endParaRPr sz="1050" b="1" i="0" u="none" strike="noStrike" kern="1200" cap="none" dirty="0">
                        <a:solidFill>
                          <a:schemeClr val="bg1"/>
                        </a:solidFill>
                        <a:latin typeface="+mn-lt"/>
                        <a:ea typeface="Avenir"/>
                        <a:cs typeface="Avenir"/>
                        <a:sym typeface="Avenir Next LT Pro" panose="020B0504020202020204" pitchFamily="34" charset="0"/>
                      </a:endParaRPr>
                    </a:p>
                  </a:txBody>
                  <a:tcPr marL="91450" marR="91450" marT="45725" marB="45725"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Assess</a:t>
                      </a:r>
                      <a:endParaRPr sz="1050" b="1" i="0" u="none" strike="noStrike" cap="none" dirty="0">
                        <a:solidFill>
                          <a:schemeClr val="bg1"/>
                        </a:solidFill>
                        <a:latin typeface="+mn-lt"/>
                        <a:ea typeface="Avenir"/>
                        <a:cs typeface="Avenir"/>
                        <a:sym typeface="Avenir Next LT Pro" panose="020B0504020202020204" pitchFamily="34" charset="0"/>
                      </a:endParaRP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Classify</a:t>
                      </a: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Development Plan</a:t>
                      </a:r>
                      <a:endParaRPr sz="1050" b="1" i="0" u="none" strike="noStrike" cap="none" dirty="0">
                        <a:solidFill>
                          <a:schemeClr val="bg1"/>
                        </a:solidFill>
                        <a:latin typeface="+mn-lt"/>
                        <a:ea typeface="Avenir"/>
                        <a:cs typeface="Avenir"/>
                        <a:sym typeface="Avenir Next LT Pro" panose="020B0504020202020204" pitchFamily="34" charset="0"/>
                      </a:endParaRP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Upskill</a:t>
                      </a: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Measure</a:t>
                      </a: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solidFill>
                          <a:latin typeface="+mn-lt"/>
                          <a:ea typeface="Avenir"/>
                          <a:cs typeface="Avenir"/>
                          <a:sym typeface="Avenir Next LT Pro" panose="020B0504020202020204" pitchFamily="34" charset="0"/>
                        </a:rPr>
                        <a:t>Re-Assess</a:t>
                      </a:r>
                      <a:endParaRPr sz="1050" b="1" i="0" u="none" strike="noStrike" cap="none" dirty="0">
                        <a:solidFill>
                          <a:schemeClr val="bg1"/>
                        </a:solidFill>
                        <a:latin typeface="+mn-lt"/>
                        <a:ea typeface="Avenir"/>
                        <a:cs typeface="Avenir"/>
                        <a:sym typeface="Avenir Next LT Pro" panose="020B0504020202020204" pitchFamily="34" charset="0"/>
                      </a:endParaRPr>
                    </a:p>
                  </a:txBody>
                  <a:tcPr marL="45725" marR="45725"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65361623"/>
                  </a:ext>
                </a:extLst>
              </a:tr>
              <a:tr h="1005840">
                <a:tc>
                  <a:txBody>
                    <a:bodyPr/>
                    <a:lstStyle/>
                    <a:p>
                      <a:pPr marL="0" marR="0" lvl="0" indent="0" algn="l" defTabSz="914400" rtl="0" eaLnBrk="1" latinLnBrk="0" hangingPunct="1">
                        <a:lnSpc>
                          <a:spcPct val="100000"/>
                        </a:lnSpc>
                        <a:spcBef>
                          <a:spcPts val="0"/>
                        </a:spcBef>
                        <a:spcAft>
                          <a:spcPts val="0"/>
                        </a:spcAft>
                        <a:buClr>
                          <a:srgbClr val="000000"/>
                        </a:buClr>
                        <a:buSzPts val="1200"/>
                        <a:buFont typeface="Arial" panose="020B0604020202020204" pitchFamily="34" charset="0"/>
                        <a:buNone/>
                      </a:pPr>
                      <a:r>
                        <a:rPr lang="en-US" sz="1000" b="1" i="0" u="none" strike="noStrike" kern="1200" cap="none" dirty="0">
                          <a:solidFill>
                            <a:schemeClr val="tx1"/>
                          </a:solidFill>
                          <a:latin typeface="+mn-lt"/>
                          <a:ea typeface="Arial"/>
                          <a:cs typeface="Arial"/>
                          <a:sym typeface="Arial"/>
                        </a:rPr>
                        <a:t>Activity</a:t>
                      </a:r>
                      <a:endParaRPr sz="1000" b="1" i="0" u="none" strike="noStrike" kern="1200" cap="none" dirty="0">
                        <a:solidFill>
                          <a:schemeClr val="tx1"/>
                        </a:solidFill>
                        <a:latin typeface="+mn-lt"/>
                        <a:ea typeface="Arial"/>
                        <a:cs typeface="Arial"/>
                        <a:sym typeface="Arial"/>
                      </a:endParaRPr>
                    </a:p>
                  </a:txBody>
                  <a:tcPr>
                    <a:lnL w="12700" cap="flat" cmpd="sng" algn="ctr">
                      <a:noFill/>
                      <a:prstDash val="dash"/>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pitchFamily="34" charset="0"/>
                        <a:buNone/>
                      </a:pPr>
                      <a:r>
                        <a:rPr lang="en-US" sz="1000" i="0" u="none" strike="noStrike" cap="none" dirty="0">
                          <a:solidFill>
                            <a:schemeClr val="tx1"/>
                          </a:solidFill>
                          <a:latin typeface="+mn-lt"/>
                          <a:ea typeface="Arial"/>
                          <a:cs typeface="Arial"/>
                          <a:sym typeface="Arial"/>
                        </a:rPr>
                        <a:t>Performance and Skill Assessment</a:t>
                      </a:r>
                      <a:r>
                        <a:rPr lang="en-US" sz="1000" i="0" u="none" strike="noStrike" cap="none" dirty="0">
                          <a:solidFill>
                            <a:schemeClr val="tx1"/>
                          </a:solidFill>
                          <a:latin typeface="+mn-lt"/>
                          <a:ea typeface="Arial"/>
                          <a:cs typeface="Arial"/>
                        </a:rPr>
                        <a:t> </a:t>
                      </a:r>
                      <a:endParaRPr lang="en-US" sz="1000" i="0" u="none" strike="noStrike" cap="none" dirty="0">
                        <a:solidFill>
                          <a:schemeClr val="tx1"/>
                        </a:solidFill>
                        <a:latin typeface="+mn-lt"/>
                        <a:ea typeface="Arial"/>
                        <a:cs typeface="Arial"/>
                        <a:sym typeface="Arial"/>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lang="en-US" sz="1000" i="0" u="none" strike="noStrike" cap="none" dirty="0">
                          <a:solidFill>
                            <a:schemeClr val="tx1"/>
                          </a:solidFill>
                          <a:latin typeface="+mn-lt"/>
                          <a:ea typeface="Arial"/>
                          <a:cs typeface="Arial"/>
                          <a:sym typeface="Arial"/>
                        </a:rPr>
                        <a:t>Determine appropriate level for employee </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lang="en-US" sz="1000" i="0" u="none" strike="noStrike" cap="none" dirty="0">
                          <a:solidFill>
                            <a:schemeClr val="tx1"/>
                          </a:solidFill>
                          <a:latin typeface="+mn-lt"/>
                          <a:ea typeface="Arial"/>
                          <a:cs typeface="Arial"/>
                          <a:sym typeface="Arial"/>
                        </a:rPr>
                        <a:t>(</a:t>
                      </a:r>
                      <a:r>
                        <a:rPr lang="en-US" sz="1000" i="0" u="none" strike="noStrike" cap="none" dirty="0" err="1">
                          <a:solidFill>
                            <a:schemeClr val="tx1"/>
                          </a:solidFill>
                          <a:latin typeface="+mn-lt"/>
                          <a:ea typeface="Arial"/>
                          <a:cs typeface="Arial"/>
                          <a:sym typeface="Arial"/>
                        </a:rPr>
                        <a:t>ie</a:t>
                      </a:r>
                      <a:r>
                        <a:rPr lang="en-US" sz="1000" i="0" u="none" strike="noStrike" cap="none" dirty="0">
                          <a:solidFill>
                            <a:schemeClr val="tx1"/>
                          </a:solidFill>
                          <a:latin typeface="+mn-lt"/>
                          <a:ea typeface="Arial"/>
                          <a:cs typeface="Arial"/>
                          <a:sym typeface="Arial"/>
                        </a:rPr>
                        <a:t>. Developing, Emerging, Excelling)</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Font typeface="Arial" panose="020B0604020202020204" pitchFamily="34" charset="0"/>
                        <a:buNone/>
                      </a:pPr>
                      <a:r>
                        <a:rPr lang="en-US" sz="1000" dirty="0">
                          <a:solidFill>
                            <a:schemeClr val="tx1"/>
                          </a:solidFill>
                          <a:latin typeface="+mn-lt"/>
                        </a:rPr>
                        <a:t>Create development plan</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pitchFamily="34" charset="0"/>
                        <a:buNone/>
                      </a:pPr>
                      <a:r>
                        <a:rPr lang="en-US" sz="1000" i="0" u="none" strike="noStrike" cap="none" dirty="0">
                          <a:solidFill>
                            <a:schemeClr val="tx1"/>
                          </a:solidFill>
                          <a:latin typeface="+mn-lt"/>
                          <a:ea typeface="Arial"/>
                          <a:cs typeface="Arial"/>
                          <a:sym typeface="Arial"/>
                        </a:rPr>
                        <a:t>Coach to appropriate method of upskilling</a:t>
                      </a:r>
                      <a:r>
                        <a:rPr lang="en-US" sz="1000" i="0" u="none" strike="noStrike" cap="none" dirty="0">
                          <a:solidFill>
                            <a:schemeClr val="tx1"/>
                          </a:solidFill>
                          <a:latin typeface="+mn-lt"/>
                          <a:ea typeface="Arial"/>
                          <a:cs typeface="Arial"/>
                        </a:rPr>
                        <a:t> </a:t>
                      </a:r>
                      <a:endParaRPr lang="en-US" sz="1000" i="0" u="none" strike="noStrike" cap="none" dirty="0">
                        <a:solidFill>
                          <a:schemeClr val="tx1"/>
                        </a:solidFill>
                        <a:latin typeface="+mn-lt"/>
                        <a:ea typeface="Arial"/>
                        <a:cs typeface="Arial"/>
                        <a:sym typeface="Arial"/>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pitchFamily="34" charset="0"/>
                        <a:buNone/>
                      </a:pPr>
                      <a:r>
                        <a:rPr lang="en-US" sz="1000" i="0" u="none" strike="noStrike" cap="none" dirty="0">
                          <a:solidFill>
                            <a:schemeClr val="tx1"/>
                          </a:solidFill>
                          <a:latin typeface="+mn-lt"/>
                          <a:ea typeface="Arial"/>
                          <a:cs typeface="Arial"/>
                          <a:sym typeface="Arial"/>
                        </a:rPr>
                        <a:t>Document progress and upskilling efforts</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pitchFamily="34" charset="0"/>
                        <a:buNone/>
                      </a:pPr>
                      <a:r>
                        <a:rPr lang="en-US" sz="1000" i="0" u="none" strike="noStrike" cap="none" dirty="0">
                          <a:solidFill>
                            <a:schemeClr val="tx1"/>
                          </a:solidFill>
                          <a:latin typeface="+mn-lt"/>
                          <a:ea typeface="Arial"/>
                          <a:cs typeface="Arial"/>
                          <a:sym typeface="Arial"/>
                        </a:rPr>
                        <a:t>Reassess quarterly</a:t>
                      </a:r>
                      <a:r>
                        <a:rPr lang="en-US" sz="1000" i="0" u="none" strike="noStrike" cap="none" dirty="0">
                          <a:solidFill>
                            <a:schemeClr val="tx1"/>
                          </a:solidFill>
                          <a:latin typeface="+mn-lt"/>
                          <a:ea typeface="Arial"/>
                          <a:cs typeface="Arial"/>
                        </a:rPr>
                        <a:t> </a:t>
                      </a:r>
                      <a:endParaRPr lang="en-US" sz="1000" i="0" u="none" strike="noStrike" cap="none" dirty="0">
                        <a:solidFill>
                          <a:schemeClr val="tx1"/>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200"/>
                        <a:buFont typeface="Arial" panose="020B0604020202020204" pitchFamily="34" charset="0"/>
                        <a:buNone/>
                      </a:pPr>
                      <a:r>
                        <a:rPr lang="en-US" sz="1000" i="1" u="none" strike="noStrike" cap="none" dirty="0">
                          <a:solidFill>
                            <a:schemeClr val="tx1"/>
                          </a:solidFill>
                          <a:latin typeface="+mn-lt"/>
                          <a:ea typeface="Arial"/>
                          <a:cs typeface="Arial"/>
                          <a:sym typeface="Arial"/>
                        </a:rPr>
                        <a:t>Repeat process</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62377"/>
                  </a:ext>
                </a:extLst>
              </a:tr>
              <a:tr h="3383280">
                <a:tc>
                  <a:txBody>
                    <a:bodyPr/>
                    <a:lstStyle/>
                    <a:p>
                      <a:pPr marL="0" marR="0" lvl="0" indent="0" algn="l" defTabSz="914400" rtl="0" eaLnBrk="1" latinLnBrk="0" hangingPunct="1">
                        <a:lnSpc>
                          <a:spcPct val="100000"/>
                        </a:lnSpc>
                        <a:spcBef>
                          <a:spcPts val="0"/>
                        </a:spcBef>
                        <a:spcAft>
                          <a:spcPts val="0"/>
                        </a:spcAft>
                        <a:buClr>
                          <a:srgbClr val="000000"/>
                        </a:buClr>
                        <a:buSzPts val="1200"/>
                        <a:buFont typeface="Arial" panose="020B0604020202020204" pitchFamily="34" charset="0"/>
                        <a:buNone/>
                      </a:pPr>
                      <a:r>
                        <a:rPr lang="en-US" sz="1000" b="1" i="0" u="none" strike="noStrike" kern="1200" cap="none" dirty="0">
                          <a:solidFill>
                            <a:schemeClr val="tx1"/>
                          </a:solidFill>
                          <a:latin typeface="+mn-lt"/>
                          <a:ea typeface="Arial"/>
                          <a:cs typeface="Arial"/>
                          <a:sym typeface="Arial"/>
                        </a:rPr>
                        <a:t>Resources</a:t>
                      </a:r>
                      <a:endParaRPr sz="1000" b="1" i="0" u="none" strike="noStrike" kern="1200" cap="none" dirty="0">
                        <a:solidFill>
                          <a:schemeClr val="tx1"/>
                        </a:solidFill>
                        <a:latin typeface="+mn-lt"/>
                        <a:ea typeface="Arial"/>
                        <a:cs typeface="Arial"/>
                        <a:sym typeface="Arial"/>
                      </a:endParaRPr>
                    </a:p>
                  </a:txBody>
                  <a:tcPr>
                    <a:lnL w="12700" cap="flat" cmpd="sng" algn="ctr">
                      <a:noFill/>
                      <a:prstDash val="dash"/>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Skills Assessment</a:t>
                      </a:r>
                    </a:p>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Skills Rubrics</a:t>
                      </a:r>
                    </a:p>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Bookings Report</a:t>
                      </a:r>
                    </a:p>
                    <a:p>
                      <a:pPr marL="137160" marR="0" lvl="0" indent="-137160" algn="l">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rPr>
                        <a:t>Quota Attainment</a:t>
                      </a:r>
                    </a:p>
                    <a:p>
                      <a:pPr marL="137160" marR="0" lvl="0" indent="-137160" algn="l">
                        <a:lnSpc>
                          <a:spcPct val="100000"/>
                        </a:lnSpc>
                        <a:spcBef>
                          <a:spcPts val="0"/>
                        </a:spcBef>
                        <a:spcAft>
                          <a:spcPts val="0"/>
                        </a:spcAft>
                        <a:buClr>
                          <a:srgbClr val="000000"/>
                        </a:buClr>
                        <a:buSzPts val="1200"/>
                        <a:buNone/>
                      </a:pPr>
                      <a:endParaRPr lang="en-US" sz="1000" i="0" u="none" strike="noStrike" cap="none" dirty="0">
                        <a:solidFill>
                          <a:schemeClr val="tx1"/>
                        </a:solidFill>
                        <a:latin typeface="+mn-lt"/>
                        <a:ea typeface="Arial"/>
                        <a:cs typeface="Arial"/>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000" i="0" u="none" strike="noStrike" cap="none" dirty="0">
                          <a:solidFill>
                            <a:schemeClr val="tx1"/>
                          </a:solidFill>
                          <a:latin typeface="+mn-lt"/>
                          <a:ea typeface="Arial"/>
                          <a:cs typeface="Arial"/>
                          <a:sym typeface="Arial"/>
                        </a:rPr>
                        <a:t>Evaluation Matrix</a:t>
                      </a:r>
                    </a:p>
                    <a:p>
                      <a:pPr marL="137160" marR="0" lvl="0" indent="-13716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000" i="0" u="none" strike="noStrike" cap="none" dirty="0">
                          <a:solidFill>
                            <a:schemeClr val="tx1"/>
                          </a:solidFill>
                          <a:latin typeface="+mn-lt"/>
                          <a:ea typeface="Arial"/>
                          <a:cs typeface="Arial"/>
                          <a:sym typeface="Arial"/>
                        </a:rPr>
                        <a:t>Coach according to the appropriate level</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rtl="0">
                        <a:lnSpc>
                          <a:spcPct val="100000"/>
                        </a:lnSpc>
                        <a:spcBef>
                          <a:spcPts val="0"/>
                        </a:spcBef>
                        <a:spcAft>
                          <a:spcPts val="0"/>
                        </a:spcAft>
                        <a:buFont typeface="Arial" panose="020B0604020202020204" pitchFamily="34" charset="0"/>
                        <a:buChar char="•"/>
                      </a:pPr>
                      <a:r>
                        <a:rPr lang="en-US" sz="1000" dirty="0">
                          <a:solidFill>
                            <a:schemeClr val="tx1"/>
                          </a:solidFill>
                          <a:latin typeface="+mn-lt"/>
                        </a:rPr>
                        <a:t>Skills Development Plan</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Skill Coaching Approach</a:t>
                      </a:r>
                    </a:p>
                    <a:p>
                      <a:pPr marL="137160" marR="0" lvl="0" indent="-13716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000" i="0" u="none" strike="noStrike" cap="none" dirty="0">
                          <a:solidFill>
                            <a:schemeClr val="tx1"/>
                          </a:solidFill>
                          <a:latin typeface="+mn-lt"/>
                          <a:ea typeface="Arial"/>
                          <a:cs typeface="Arial"/>
                          <a:sym typeface="Arial"/>
                        </a:rPr>
                        <a:t>Company training programs</a:t>
                      </a:r>
                    </a:p>
                    <a:p>
                      <a:pPr marL="137160" marR="0" lvl="0" indent="-13716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000" i="0" u="none" strike="noStrike" cap="none" dirty="0">
                          <a:solidFill>
                            <a:schemeClr val="tx1"/>
                          </a:solidFill>
                          <a:latin typeface="+mn-lt"/>
                          <a:ea typeface="Arial"/>
                          <a:cs typeface="Arial"/>
                          <a:sym typeface="Arial"/>
                        </a:rPr>
                        <a:t>External training</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Evaluation report</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160" marR="0" lvl="0" indent="-137160" algn="l" rtl="0">
                        <a:lnSpc>
                          <a:spcPct val="100000"/>
                        </a:lnSpc>
                        <a:spcBef>
                          <a:spcPts val="0"/>
                        </a:spcBef>
                        <a:spcAft>
                          <a:spcPts val="0"/>
                        </a:spcAft>
                        <a:buClr>
                          <a:srgbClr val="000000"/>
                        </a:buClr>
                        <a:buSzPts val="1200"/>
                        <a:buFont typeface="Arial" panose="020B0604020202020204" pitchFamily="34" charset="0"/>
                        <a:buChar char="•"/>
                      </a:pPr>
                      <a:r>
                        <a:rPr lang="en-US" sz="1000" i="0" u="none" strike="noStrike" cap="none" dirty="0">
                          <a:solidFill>
                            <a:schemeClr val="tx1"/>
                          </a:solidFill>
                          <a:latin typeface="+mn-lt"/>
                          <a:ea typeface="Arial"/>
                          <a:cs typeface="Arial"/>
                          <a:sym typeface="Arial"/>
                        </a:rPr>
                        <a:t>Re-evaluate to determine focus</a:t>
                      </a:r>
                      <a:endParaRPr sz="1000" i="0" u="none" strike="noStrike" cap="none" dirty="0">
                        <a:solidFill>
                          <a:schemeClr val="tx1"/>
                        </a:solidFill>
                        <a:latin typeface="+mn-lt"/>
                        <a:ea typeface="Arial"/>
                        <a:cs typeface="Arial"/>
                        <a:sym typeface="Arial"/>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486962"/>
                  </a:ext>
                </a:extLst>
              </a:tr>
            </a:tbl>
          </a:graphicData>
        </a:graphic>
      </p:graphicFrame>
      <p:grpSp>
        <p:nvGrpSpPr>
          <p:cNvPr id="6" name="Group 5">
            <a:extLst>
              <a:ext uri="{FF2B5EF4-FFF2-40B4-BE49-F238E27FC236}">
                <a16:creationId xmlns:a16="http://schemas.microsoft.com/office/drawing/2014/main" id="{B80229A3-B8E7-E4C0-17D1-E3736E88282C}"/>
              </a:ext>
            </a:extLst>
          </p:cNvPr>
          <p:cNvGrpSpPr/>
          <p:nvPr/>
        </p:nvGrpSpPr>
        <p:grpSpPr>
          <a:xfrm>
            <a:off x="8951423" y="1143000"/>
            <a:ext cx="2706192" cy="4572000"/>
            <a:chOff x="8753477" y="1143000"/>
            <a:chExt cx="3083744" cy="5209859"/>
          </a:xfrm>
        </p:grpSpPr>
        <p:graphicFrame>
          <p:nvGraphicFramePr>
            <p:cNvPr id="4" name="Chart 3">
              <a:extLst>
                <a:ext uri="{FF2B5EF4-FFF2-40B4-BE49-F238E27FC236}">
                  <a16:creationId xmlns:a16="http://schemas.microsoft.com/office/drawing/2014/main" id="{7D2F1E46-0099-368A-2A45-106BC1464E80}"/>
                </a:ext>
              </a:extLst>
            </p:cNvPr>
            <p:cNvGraphicFramePr/>
            <p:nvPr>
              <p:extLst>
                <p:ext uri="{D42A27DB-BD31-4B8C-83A1-F6EECF244321}">
                  <p14:modId xmlns:p14="http://schemas.microsoft.com/office/powerpoint/2010/main" val="3893986764"/>
                </p:ext>
              </p:extLst>
            </p:nvPr>
          </p:nvGraphicFramePr>
          <p:xfrm>
            <a:off x="8753477" y="1143000"/>
            <a:ext cx="3083744" cy="5209859"/>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5A00C22C-EE4B-54BF-BFB9-B8911A05B5C9}"/>
                </a:ext>
              </a:extLst>
            </p:cNvPr>
            <p:cNvSpPr/>
            <p:nvPr/>
          </p:nvSpPr>
          <p:spPr>
            <a:xfrm>
              <a:off x="9617820" y="2865331"/>
              <a:ext cx="1355057" cy="139941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7" name="Picture 6">
            <a:extLst>
              <a:ext uri="{FF2B5EF4-FFF2-40B4-BE49-F238E27FC236}">
                <a16:creationId xmlns:a16="http://schemas.microsoft.com/office/drawing/2014/main" id="{5C754242-FF80-2564-01A7-C94C3E197FAC}"/>
              </a:ext>
            </a:extLst>
          </p:cNvPr>
          <p:cNvPicPr>
            <a:picLocks noChangeAspect="1"/>
          </p:cNvPicPr>
          <p:nvPr/>
        </p:nvPicPr>
        <p:blipFill>
          <a:blip r:embed="rId4"/>
          <a:stretch>
            <a:fillRect/>
          </a:stretch>
        </p:blipFill>
        <p:spPr>
          <a:xfrm>
            <a:off x="1544539" y="4074018"/>
            <a:ext cx="1058040" cy="453334"/>
          </a:xfrm>
          <a:prstGeom prst="rect">
            <a:avLst/>
          </a:prstGeom>
          <a:ln>
            <a:noFill/>
          </a:ln>
          <a:effectLst/>
        </p:spPr>
      </p:pic>
      <p:pic>
        <p:nvPicPr>
          <p:cNvPr id="8" name="Picture 7">
            <a:extLst>
              <a:ext uri="{FF2B5EF4-FFF2-40B4-BE49-F238E27FC236}">
                <a16:creationId xmlns:a16="http://schemas.microsoft.com/office/drawing/2014/main" id="{C0D1C076-C52E-EAF7-A969-932103DC14D4}"/>
              </a:ext>
            </a:extLst>
          </p:cNvPr>
          <p:cNvPicPr>
            <a:picLocks noChangeAspect="1"/>
          </p:cNvPicPr>
          <p:nvPr/>
        </p:nvPicPr>
        <p:blipFill rotWithShape="1">
          <a:blip r:embed="rId5"/>
          <a:srcRect b="13817"/>
          <a:stretch/>
        </p:blipFill>
        <p:spPr>
          <a:xfrm>
            <a:off x="1544538" y="4605090"/>
            <a:ext cx="1058041" cy="519640"/>
          </a:xfrm>
          <a:prstGeom prst="rect">
            <a:avLst/>
          </a:prstGeom>
          <a:ln>
            <a:noFill/>
          </a:ln>
          <a:effectLst/>
        </p:spPr>
      </p:pic>
      <p:pic>
        <p:nvPicPr>
          <p:cNvPr id="9" name="Picture 8">
            <a:extLst>
              <a:ext uri="{FF2B5EF4-FFF2-40B4-BE49-F238E27FC236}">
                <a16:creationId xmlns:a16="http://schemas.microsoft.com/office/drawing/2014/main" id="{D519B0E5-0F7B-4C0F-B891-280A4523D745}"/>
              </a:ext>
            </a:extLst>
          </p:cNvPr>
          <p:cNvPicPr>
            <a:picLocks noChangeAspect="1"/>
          </p:cNvPicPr>
          <p:nvPr/>
        </p:nvPicPr>
        <p:blipFill>
          <a:blip r:embed="rId6"/>
          <a:stretch>
            <a:fillRect/>
          </a:stretch>
        </p:blipFill>
        <p:spPr>
          <a:xfrm>
            <a:off x="2753003" y="4074018"/>
            <a:ext cx="1034920" cy="886257"/>
          </a:xfrm>
          <a:prstGeom prst="rect">
            <a:avLst/>
          </a:prstGeom>
          <a:ln>
            <a:noFill/>
          </a:ln>
          <a:effectLst/>
        </p:spPr>
      </p:pic>
      <p:pic>
        <p:nvPicPr>
          <p:cNvPr id="10" name="Picture 9">
            <a:extLst>
              <a:ext uri="{FF2B5EF4-FFF2-40B4-BE49-F238E27FC236}">
                <a16:creationId xmlns:a16="http://schemas.microsoft.com/office/drawing/2014/main" id="{F6091DD3-BE8E-D8CF-02D0-B1D8D1AAD5A6}"/>
              </a:ext>
            </a:extLst>
          </p:cNvPr>
          <p:cNvPicPr>
            <a:picLocks noChangeAspect="1"/>
          </p:cNvPicPr>
          <p:nvPr/>
        </p:nvPicPr>
        <p:blipFill>
          <a:blip r:embed="rId7"/>
          <a:stretch>
            <a:fillRect/>
          </a:stretch>
        </p:blipFill>
        <p:spPr>
          <a:xfrm>
            <a:off x="3967357" y="4074018"/>
            <a:ext cx="1045439" cy="585431"/>
          </a:xfrm>
          <a:prstGeom prst="rect">
            <a:avLst/>
          </a:prstGeom>
          <a:ln>
            <a:noFill/>
          </a:ln>
          <a:effectLst/>
        </p:spPr>
      </p:pic>
      <p:pic>
        <p:nvPicPr>
          <p:cNvPr id="11" name="Picture 10">
            <a:extLst>
              <a:ext uri="{FF2B5EF4-FFF2-40B4-BE49-F238E27FC236}">
                <a16:creationId xmlns:a16="http://schemas.microsoft.com/office/drawing/2014/main" id="{0774EB9B-5C1E-EB1F-F226-B315EE45F980}"/>
              </a:ext>
            </a:extLst>
          </p:cNvPr>
          <p:cNvPicPr>
            <a:picLocks noChangeAspect="1"/>
          </p:cNvPicPr>
          <p:nvPr/>
        </p:nvPicPr>
        <p:blipFill>
          <a:blip r:embed="rId8"/>
          <a:stretch>
            <a:fillRect/>
          </a:stretch>
        </p:blipFill>
        <p:spPr>
          <a:xfrm>
            <a:off x="3973925" y="4720025"/>
            <a:ext cx="1032408" cy="585433"/>
          </a:xfrm>
          <a:prstGeom prst="rect">
            <a:avLst/>
          </a:prstGeom>
          <a:ln>
            <a:noFill/>
          </a:ln>
          <a:effectLst/>
        </p:spPr>
      </p:pic>
      <p:pic>
        <p:nvPicPr>
          <p:cNvPr id="12" name="Picture 11">
            <a:extLst>
              <a:ext uri="{FF2B5EF4-FFF2-40B4-BE49-F238E27FC236}">
                <a16:creationId xmlns:a16="http://schemas.microsoft.com/office/drawing/2014/main" id="{954F27D2-0FDC-FE14-6C97-C7537DD7CBAA}"/>
              </a:ext>
            </a:extLst>
          </p:cNvPr>
          <p:cNvPicPr>
            <a:picLocks noChangeAspect="1"/>
          </p:cNvPicPr>
          <p:nvPr/>
        </p:nvPicPr>
        <p:blipFill>
          <a:blip r:embed="rId9"/>
          <a:stretch>
            <a:fillRect/>
          </a:stretch>
        </p:blipFill>
        <p:spPr>
          <a:xfrm>
            <a:off x="3973924" y="5366034"/>
            <a:ext cx="1030585" cy="585432"/>
          </a:xfrm>
          <a:prstGeom prst="rect">
            <a:avLst/>
          </a:prstGeom>
          <a:ln>
            <a:noFill/>
          </a:ln>
          <a:effectLst/>
        </p:spPr>
      </p:pic>
      <p:pic>
        <p:nvPicPr>
          <p:cNvPr id="13" name="Picture 12">
            <a:extLst>
              <a:ext uri="{FF2B5EF4-FFF2-40B4-BE49-F238E27FC236}">
                <a16:creationId xmlns:a16="http://schemas.microsoft.com/office/drawing/2014/main" id="{B9EA7378-DED1-D969-1C94-7680CD33D931}"/>
              </a:ext>
            </a:extLst>
          </p:cNvPr>
          <p:cNvPicPr>
            <a:picLocks noChangeAspect="1"/>
          </p:cNvPicPr>
          <p:nvPr/>
        </p:nvPicPr>
        <p:blipFill>
          <a:blip r:embed="rId10"/>
          <a:stretch>
            <a:fillRect/>
          </a:stretch>
        </p:blipFill>
        <p:spPr>
          <a:xfrm>
            <a:off x="5192230" y="4074018"/>
            <a:ext cx="1089255" cy="613096"/>
          </a:xfrm>
          <a:prstGeom prst="rect">
            <a:avLst/>
          </a:prstGeom>
          <a:ln>
            <a:noFill/>
          </a:ln>
          <a:effectLst/>
        </p:spPr>
      </p:pic>
      <p:pic>
        <p:nvPicPr>
          <p:cNvPr id="14" name="Picture 13">
            <a:extLst>
              <a:ext uri="{FF2B5EF4-FFF2-40B4-BE49-F238E27FC236}">
                <a16:creationId xmlns:a16="http://schemas.microsoft.com/office/drawing/2014/main" id="{EB7C2609-71F4-78C1-D49F-CF85CC490FA9}"/>
              </a:ext>
            </a:extLst>
          </p:cNvPr>
          <p:cNvPicPr>
            <a:picLocks noChangeAspect="1"/>
          </p:cNvPicPr>
          <p:nvPr/>
        </p:nvPicPr>
        <p:blipFill>
          <a:blip r:embed="rId11"/>
          <a:stretch>
            <a:fillRect/>
          </a:stretch>
        </p:blipFill>
        <p:spPr>
          <a:xfrm>
            <a:off x="5190511" y="4752939"/>
            <a:ext cx="1100603" cy="613095"/>
          </a:xfrm>
          <a:prstGeom prst="rect">
            <a:avLst/>
          </a:prstGeom>
          <a:ln>
            <a:noFill/>
          </a:ln>
          <a:effectLst/>
        </p:spPr>
      </p:pic>
      <p:pic>
        <p:nvPicPr>
          <p:cNvPr id="15" name="Picture 14">
            <a:extLst>
              <a:ext uri="{FF2B5EF4-FFF2-40B4-BE49-F238E27FC236}">
                <a16:creationId xmlns:a16="http://schemas.microsoft.com/office/drawing/2014/main" id="{34074180-DA20-7809-202C-FAA2FBEFF238}"/>
              </a:ext>
            </a:extLst>
          </p:cNvPr>
          <p:cNvPicPr>
            <a:picLocks noChangeAspect="1"/>
          </p:cNvPicPr>
          <p:nvPr/>
        </p:nvPicPr>
        <p:blipFill>
          <a:blip r:embed="rId9"/>
          <a:stretch>
            <a:fillRect/>
          </a:stretch>
        </p:blipFill>
        <p:spPr>
          <a:xfrm>
            <a:off x="6384142" y="4078219"/>
            <a:ext cx="1071890" cy="608896"/>
          </a:xfrm>
          <a:prstGeom prst="rect">
            <a:avLst/>
          </a:prstGeom>
          <a:ln>
            <a:noFill/>
          </a:ln>
          <a:effectLst/>
        </p:spPr>
      </p:pic>
      <p:pic>
        <p:nvPicPr>
          <p:cNvPr id="16" name="Picture 15">
            <a:extLst>
              <a:ext uri="{FF2B5EF4-FFF2-40B4-BE49-F238E27FC236}">
                <a16:creationId xmlns:a16="http://schemas.microsoft.com/office/drawing/2014/main" id="{8FD09E74-9799-CEEE-CB02-0BEE9099028C}"/>
              </a:ext>
            </a:extLst>
          </p:cNvPr>
          <p:cNvPicPr>
            <a:picLocks noChangeAspect="1"/>
          </p:cNvPicPr>
          <p:nvPr/>
        </p:nvPicPr>
        <p:blipFill>
          <a:blip r:embed="rId4"/>
          <a:stretch>
            <a:fillRect/>
          </a:stretch>
        </p:blipFill>
        <p:spPr>
          <a:xfrm>
            <a:off x="7602552" y="4074018"/>
            <a:ext cx="1068129" cy="631181"/>
          </a:xfrm>
          <a:prstGeom prst="rect">
            <a:avLst/>
          </a:prstGeom>
          <a:ln>
            <a:noFill/>
          </a:ln>
          <a:effectLst/>
        </p:spPr>
      </p:pic>
      <p:pic>
        <p:nvPicPr>
          <p:cNvPr id="17" name="Picture 16">
            <a:extLst>
              <a:ext uri="{FF2B5EF4-FFF2-40B4-BE49-F238E27FC236}">
                <a16:creationId xmlns:a16="http://schemas.microsoft.com/office/drawing/2014/main" id="{58BDE9B8-C0D5-5A86-ECDC-33AE72CDA576}"/>
              </a:ext>
            </a:extLst>
          </p:cNvPr>
          <p:cNvPicPr>
            <a:picLocks noChangeAspect="1"/>
          </p:cNvPicPr>
          <p:nvPr/>
        </p:nvPicPr>
        <p:blipFill rotWithShape="1">
          <a:blip r:embed="rId5"/>
          <a:srcRect b="13817"/>
          <a:stretch/>
        </p:blipFill>
        <p:spPr>
          <a:xfrm>
            <a:off x="7602552" y="4841441"/>
            <a:ext cx="1068128" cy="524594"/>
          </a:xfrm>
          <a:prstGeom prst="rect">
            <a:avLst/>
          </a:prstGeom>
          <a:ln>
            <a:noFill/>
          </a:ln>
          <a:effectLst/>
        </p:spPr>
      </p:pic>
    </p:spTree>
    <p:extLst>
      <p:ext uri="{BB962C8B-B14F-4D97-AF65-F5344CB8AC3E}">
        <p14:creationId xmlns:p14="http://schemas.microsoft.com/office/powerpoint/2010/main" val="4265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2FDFFC-12CC-3194-66B3-9213A5BA42EF}"/>
              </a:ext>
            </a:extLst>
          </p:cNvPr>
          <p:cNvSpPr>
            <a:spLocks noGrp="1"/>
          </p:cNvSpPr>
          <p:nvPr>
            <p:ph type="body" sz="quarter" idx="10"/>
          </p:nvPr>
        </p:nvSpPr>
        <p:spPr/>
        <p:txBody>
          <a:bodyPr/>
          <a:lstStyle/>
          <a:p>
            <a:r>
              <a:rPr lang="en-US" sz="4400" dirty="0"/>
              <a:t>Skills Assessment</a:t>
            </a:r>
            <a:endParaRPr lang="en-US" dirty="0"/>
          </a:p>
        </p:txBody>
      </p:sp>
    </p:spTree>
    <p:extLst>
      <p:ext uri="{BB962C8B-B14F-4D97-AF65-F5344CB8AC3E}">
        <p14:creationId xmlns:p14="http://schemas.microsoft.com/office/powerpoint/2010/main" val="348664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F13E-E874-7D6B-5373-1E221E534C92}"/>
              </a:ext>
            </a:extLst>
          </p:cNvPr>
          <p:cNvSpPr>
            <a:spLocks noGrp="1"/>
          </p:cNvSpPr>
          <p:nvPr>
            <p:ph type="title"/>
          </p:nvPr>
        </p:nvSpPr>
        <p:spPr/>
        <p:txBody>
          <a:bodyPr/>
          <a:lstStyle/>
          <a:p>
            <a:r>
              <a:rPr lang="en-US" dirty="0"/>
              <a:t>Cadence Event : Skills Assessment </a:t>
            </a:r>
          </a:p>
        </p:txBody>
      </p:sp>
      <p:sp>
        <p:nvSpPr>
          <p:cNvPr id="4" name="Rectangle 3">
            <a:extLst>
              <a:ext uri="{FF2B5EF4-FFF2-40B4-BE49-F238E27FC236}">
                <a16:creationId xmlns:a16="http://schemas.microsoft.com/office/drawing/2014/main" id="{13804784-B2E2-7A3C-749A-6A2762EC9A20}"/>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dirty="0">
                <a:ln>
                  <a:noFill/>
                </a:ln>
                <a:solidFill>
                  <a:srgbClr val="FFFFFF"/>
                </a:solidFill>
                <a:effectLst/>
                <a:uLnTx/>
                <a:uFillTx/>
                <a:ea typeface="+mn-ea"/>
                <a:cs typeface="+mn-cs"/>
              </a:rPr>
              <a:t>Skills Assessment</a:t>
            </a:r>
            <a:endParaRPr lang="en-ID" sz="1000" b="1" dirty="0"/>
          </a:p>
        </p:txBody>
      </p:sp>
      <p:sp>
        <p:nvSpPr>
          <p:cNvPr id="5" name="Rectangle 4">
            <a:extLst>
              <a:ext uri="{FF2B5EF4-FFF2-40B4-BE49-F238E27FC236}">
                <a16:creationId xmlns:a16="http://schemas.microsoft.com/office/drawing/2014/main" id="{800A6012-E450-0D32-2C05-9F25224F32EB}"/>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6</a:t>
            </a:r>
            <a:endParaRPr lang="en-ID" sz="1600" b="1" dirty="0"/>
          </a:p>
        </p:txBody>
      </p:sp>
      <p:pic>
        <p:nvPicPr>
          <p:cNvPr id="10" name="Picture 9">
            <a:extLst>
              <a:ext uri="{FF2B5EF4-FFF2-40B4-BE49-F238E27FC236}">
                <a16:creationId xmlns:a16="http://schemas.microsoft.com/office/drawing/2014/main" id="{3F4AC449-3FA3-9AF8-4E35-62F749FB3B45}"/>
              </a:ext>
            </a:extLst>
          </p:cNvPr>
          <p:cNvPicPr>
            <a:picLocks noChangeAspect="1"/>
          </p:cNvPicPr>
          <p:nvPr/>
        </p:nvPicPr>
        <p:blipFill>
          <a:blip r:embed="rId2"/>
          <a:srcRect l="10300" r="10300" b="3430"/>
          <a:stretch>
            <a:fillRect/>
          </a:stretch>
        </p:blipFill>
        <p:spPr>
          <a:xfrm>
            <a:off x="10099198" y="124281"/>
            <a:ext cx="1485444" cy="1485444"/>
          </a:xfrm>
          <a:custGeom>
            <a:avLst/>
            <a:gdLst>
              <a:gd name="connsiteX0" fmla="*/ 0 w 1485444"/>
              <a:gd name="connsiteY0" fmla="*/ 0 h 1485444"/>
              <a:gd name="connsiteX1" fmla="*/ 1485444 w 1485444"/>
              <a:gd name="connsiteY1" fmla="*/ 0 h 1485444"/>
              <a:gd name="connsiteX2" fmla="*/ 1485444 w 1485444"/>
              <a:gd name="connsiteY2" fmla="*/ 1485444 h 1485444"/>
              <a:gd name="connsiteX3" fmla="*/ 0 w 1485444"/>
              <a:gd name="connsiteY3" fmla="*/ 1485444 h 1485444"/>
            </a:gdLst>
            <a:ahLst/>
            <a:cxnLst>
              <a:cxn ang="0">
                <a:pos x="connsiteX0" y="connsiteY0"/>
              </a:cxn>
              <a:cxn ang="0">
                <a:pos x="connsiteX1" y="connsiteY1"/>
              </a:cxn>
              <a:cxn ang="0">
                <a:pos x="connsiteX2" y="connsiteY2"/>
              </a:cxn>
              <a:cxn ang="0">
                <a:pos x="connsiteX3" y="connsiteY3"/>
              </a:cxn>
            </a:cxnLst>
            <a:rect l="l" t="t" r="r" b="b"/>
            <a:pathLst>
              <a:path w="1485444" h="1485444">
                <a:moveTo>
                  <a:pt x="0" y="0"/>
                </a:moveTo>
                <a:lnTo>
                  <a:pt x="1485444" y="0"/>
                </a:lnTo>
                <a:lnTo>
                  <a:pt x="1485444" y="1485444"/>
                </a:lnTo>
                <a:lnTo>
                  <a:pt x="0" y="1485444"/>
                </a:lnTo>
                <a:close/>
              </a:path>
            </a:pathLst>
          </a:custGeom>
        </p:spPr>
      </p:pic>
      <p:graphicFrame>
        <p:nvGraphicFramePr>
          <p:cNvPr id="11" name="Table 10">
            <a:extLst>
              <a:ext uri="{FF2B5EF4-FFF2-40B4-BE49-F238E27FC236}">
                <a16:creationId xmlns:a16="http://schemas.microsoft.com/office/drawing/2014/main" id="{32BCA493-BF12-97C1-4A04-C67DF0A7BF61}"/>
              </a:ext>
            </a:extLst>
          </p:cNvPr>
          <p:cNvGraphicFramePr>
            <a:graphicFrameLocks noGrp="1"/>
          </p:cNvGraphicFramePr>
          <p:nvPr>
            <p:extLst>
              <p:ext uri="{D42A27DB-BD31-4B8C-83A1-F6EECF244321}">
                <p14:modId xmlns:p14="http://schemas.microsoft.com/office/powerpoint/2010/main" val="94082513"/>
              </p:ext>
            </p:extLst>
          </p:nvPr>
        </p:nvGraphicFramePr>
        <p:xfrm>
          <a:off x="607358" y="1601672"/>
          <a:ext cx="5212080" cy="4557164"/>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588595">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rPr>
                        <a:t>AE and manager to complete the assessment using the skill rubrics provided to inform the Skills Development Plan. </a:t>
                      </a:r>
                      <a:endParaRPr lang="en-US" sz="1100" b="0" kern="1200" dirty="0">
                        <a:solidFill>
                          <a:schemeClr val="tx1"/>
                        </a:solidFill>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60844">
                <a:tc>
                  <a:txBody>
                    <a:bodyPr/>
                    <a:lstStyle/>
                    <a:p>
                      <a:pPr algn="l"/>
                      <a:r>
                        <a:rPr lang="en-US" sz="1100" b="1" dirty="0">
                          <a:solidFill>
                            <a:schemeClr val="tx1"/>
                          </a:solidFill>
                        </a:rPr>
                        <a:t>Frequency</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100" b="1" kern="1200" dirty="0">
                          <a:solidFill>
                            <a:schemeClr val="tx1"/>
                          </a:solidFill>
                          <a:effectLst/>
                        </a:rPr>
                        <a:t>Quarterly / 30 minutes</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60844">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kern="1200" dirty="0">
                          <a:solidFill>
                            <a:schemeClr val="tx1"/>
                          </a:solidFill>
                          <a:effectLst/>
                        </a:rPr>
                        <a:t>Sales Manager and Sales Rep</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560844">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kern="1200" dirty="0">
                          <a:solidFill>
                            <a:schemeClr val="tx1"/>
                          </a:solidFill>
                          <a:effectLst/>
                        </a:rPr>
                        <a:t>Skill assessment template</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2761557"/>
                  </a:ext>
                </a:extLst>
              </a:tr>
              <a:tr h="2280272">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10000"/>
                        </a:lnSpc>
                        <a:spcBef>
                          <a:spcPts val="300"/>
                        </a:spcBef>
                        <a:spcAft>
                          <a:spcPts val="300"/>
                        </a:spcAft>
                        <a:buClrTx/>
                        <a:buSzTx/>
                        <a:buFont typeface="+mj-lt"/>
                        <a:buNone/>
                        <a:tabLst/>
                        <a:defRPr/>
                      </a:pPr>
                      <a:r>
                        <a:rPr kumimoji="0" lang="en-US" sz="1100" b="1" u="none" strike="noStrike" kern="1200" cap="none" spc="0" normalizeH="0" baseline="0" noProof="0" dirty="0">
                          <a:ln>
                            <a:noFill/>
                          </a:ln>
                          <a:solidFill>
                            <a:schemeClr val="tx1"/>
                          </a:solidFill>
                          <a:effectLst/>
                          <a:uLnTx/>
                          <a:uFillTx/>
                        </a:rPr>
                        <a:t>Sales Rep</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100" kern="1200" dirty="0">
                          <a:solidFill>
                            <a:schemeClr val="tx1"/>
                          </a:solidFill>
                        </a:rPr>
                        <a:t>AE </a:t>
                      </a:r>
                      <a:r>
                        <a:rPr lang="en-US" sz="1100" b="0" kern="1200" dirty="0">
                          <a:solidFill>
                            <a:schemeClr val="tx1"/>
                          </a:solidFill>
                        </a:rPr>
                        <a:t>to complete the self- assessment using the skill rubrics provided and submit to Coach prior to meeting.</a:t>
                      </a:r>
                      <a:endParaRPr lang="en-US" sz="1100" kern="1200" dirty="0">
                        <a:solidFill>
                          <a:schemeClr val="tx1"/>
                        </a:solidFill>
                      </a:endParaRPr>
                    </a:p>
                    <a:p>
                      <a:pPr marL="0" marR="0" lvl="0" indent="0" algn="l" defTabSz="914400" rtl="0" eaLnBrk="1" fontAlgn="auto" latinLnBrk="0" hangingPunct="1">
                        <a:lnSpc>
                          <a:spcPct val="110000"/>
                        </a:lnSpc>
                        <a:spcBef>
                          <a:spcPts val="300"/>
                        </a:spcBef>
                        <a:spcAft>
                          <a:spcPts val="300"/>
                        </a:spcAft>
                        <a:buClrTx/>
                        <a:buSzTx/>
                        <a:buFont typeface="+mj-lt"/>
                        <a:buNone/>
                        <a:tabLst/>
                        <a:defRPr/>
                      </a:pPr>
                      <a:r>
                        <a:rPr kumimoji="0" lang="en-US" sz="1100" b="1" u="none" strike="noStrike" kern="1200" cap="none" spc="0" normalizeH="0" baseline="0" noProof="0" dirty="0">
                          <a:ln>
                            <a:noFill/>
                          </a:ln>
                          <a:solidFill>
                            <a:schemeClr val="tx1"/>
                          </a:solidFill>
                          <a:effectLst/>
                          <a:uLnTx/>
                          <a:uFillTx/>
                        </a:rPr>
                        <a:t>Sale Manager</a:t>
                      </a:r>
                      <a:endParaRPr kumimoji="0" lang="en-US" sz="1100" b="0" u="none" strike="noStrike" kern="1200" cap="none" spc="0" normalizeH="0" baseline="0" noProof="0" dirty="0">
                        <a:ln>
                          <a:noFill/>
                        </a:ln>
                        <a:solidFill>
                          <a:schemeClr val="tx1"/>
                        </a:solidFill>
                        <a:effectLst/>
                        <a:uLnTx/>
                        <a:uFillTx/>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100" kern="1200" dirty="0">
                          <a:solidFill>
                            <a:schemeClr val="tx1"/>
                          </a:solidFill>
                          <a:sym typeface="Arial"/>
                        </a:rPr>
                        <a:t>Complete the skills assessment for each AE </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100" kern="1200" dirty="0">
                          <a:solidFill>
                            <a:schemeClr val="tx1"/>
                          </a:solidFill>
                          <a:sym typeface="Arial"/>
                        </a:rPr>
                        <a:t>Discuss the self-assessment and coach assessment to identify opportunities for growth for key skills for a seller</a:t>
                      </a:r>
                      <a:endParaRPr lang="en-US" sz="1100" u="none" strike="noStrike" cap="none" dirty="0">
                        <a:solidFill>
                          <a:schemeClr val="tx1"/>
                        </a:solidFill>
                      </a:endParaRP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2" name="Table 11">
            <a:extLst>
              <a:ext uri="{FF2B5EF4-FFF2-40B4-BE49-F238E27FC236}">
                <a16:creationId xmlns:a16="http://schemas.microsoft.com/office/drawing/2014/main" id="{600072EE-849F-3BAE-8201-3FC358C5C592}"/>
              </a:ext>
            </a:extLst>
          </p:cNvPr>
          <p:cNvGraphicFramePr>
            <a:graphicFrameLocks noGrp="1"/>
          </p:cNvGraphicFramePr>
          <p:nvPr>
            <p:extLst>
              <p:ext uri="{D42A27DB-BD31-4B8C-83A1-F6EECF244321}">
                <p14:modId xmlns:p14="http://schemas.microsoft.com/office/powerpoint/2010/main" val="711745771"/>
              </p:ext>
            </p:extLst>
          </p:nvPr>
        </p:nvGraphicFramePr>
        <p:xfrm>
          <a:off x="6372562" y="1606832"/>
          <a:ext cx="5212080" cy="4551398"/>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5638">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223664">
                <a:tc>
                  <a:txBody>
                    <a:bodyPr/>
                    <a:lstStyle/>
                    <a:p>
                      <a:pPr algn="l"/>
                      <a:r>
                        <a:rPr lang="en-US" sz="1100" b="1" kern="1200" dirty="0">
                          <a:solidFill>
                            <a:schemeClr val="tx1"/>
                          </a:solidFill>
                          <a:effectLst/>
                          <a:latin typeface="+mn-lt"/>
                        </a:rPr>
                        <a:t>Review Prior Skill Development Plan (SDP)</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rtl="0">
                        <a:spcBef>
                          <a:spcPts val="0"/>
                        </a:spcBef>
                        <a:spcAft>
                          <a:spcPts val="600"/>
                        </a:spcAft>
                        <a:buFont typeface="+mj-lt"/>
                        <a:buAutoNum type="arabicPeriod"/>
                      </a:pPr>
                      <a:r>
                        <a:rPr lang="en-US" sz="1100" kern="1200" dirty="0">
                          <a:solidFill>
                            <a:schemeClr val="tx1"/>
                          </a:solidFill>
                          <a:effectLst/>
                          <a:latin typeface="+mn-lt"/>
                        </a:rPr>
                        <a:t>What key factors impacted the previous quarter performance?</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rPr>
                        <a:t>What are the primary lessons learned from previous quarter performance?</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rPr>
                        <a:t>How does this impact the upcoming quarter or year? What are you changing?</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724975">
                <a:tc>
                  <a:txBody>
                    <a:bodyPr/>
                    <a:lstStyle/>
                    <a:p>
                      <a:pPr marL="0" lvl="0" indent="0" algn="l" rtl="0" eaLnBrk="1" latinLnBrk="0" hangingPunct="1">
                        <a:spcBef>
                          <a:spcPts val="400"/>
                        </a:spcBef>
                        <a:spcAft>
                          <a:spcPts val="600"/>
                        </a:spcAft>
                        <a:buFont typeface="+mj-lt"/>
                        <a:buNone/>
                      </a:pPr>
                      <a:r>
                        <a:rPr lang="en-US" sz="1100" b="1" kern="1200" dirty="0">
                          <a:solidFill>
                            <a:schemeClr val="tx1"/>
                          </a:solidFill>
                          <a:effectLst/>
                          <a:latin typeface="+mn-lt"/>
                        </a:rPr>
                        <a:t>Activating Performance </a:t>
                      </a:r>
                      <a:endParaRPr lang="en-US" sz="1100" b="1"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rPr>
                        <a:t>What are your personal growth areas? How do they impact quota attainment?</a:t>
                      </a:r>
                    </a:p>
                    <a:p>
                      <a:pPr marL="228600" lvl="0" indent="-228600" algn="l" rtl="0" eaLnBrk="1" latinLnBrk="0" hangingPunct="1">
                        <a:spcBef>
                          <a:spcPts val="0"/>
                        </a:spcBef>
                        <a:spcAft>
                          <a:spcPts val="600"/>
                        </a:spcAft>
                        <a:buFont typeface="+mj-lt"/>
                        <a:buAutoNum type="arabicPeriod"/>
                      </a:pPr>
                      <a:r>
                        <a:rPr lang="en-US" sz="1100" kern="1200" dirty="0">
                          <a:solidFill>
                            <a:schemeClr val="tx1"/>
                          </a:solidFill>
                          <a:effectLst/>
                          <a:latin typeface="+mn-lt"/>
                        </a:rPr>
                        <a:t>What controllable actions drive achievement most significantly? </a:t>
                      </a:r>
                    </a:p>
                    <a:p>
                      <a:pPr marL="228600" lvl="0" indent="-228600" algn="l" rtl="0" eaLnBrk="1" latinLnBrk="0" hangingPunct="1">
                        <a:spcBef>
                          <a:spcPts val="0"/>
                        </a:spcBef>
                        <a:spcAft>
                          <a:spcPts val="600"/>
                        </a:spcAft>
                        <a:buFont typeface="+mj-lt"/>
                        <a:buAutoNum type="arabicPeriod"/>
                      </a:pPr>
                      <a:r>
                        <a:rPr lang="en-US" sz="1100" kern="1200" dirty="0">
                          <a:solidFill>
                            <a:schemeClr val="tx1"/>
                          </a:solidFill>
                          <a:effectLst/>
                          <a:latin typeface="+mn-lt"/>
                        </a:rPr>
                        <a:t>What competencies need to be development to achieve better results? </a:t>
                      </a:r>
                    </a:p>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rPr>
                        <a:t>Do the above areas, actions, and competencies align with the sales rep’s SDP? What should be added and/or removed for greater alignment?</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09728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rPr>
                        <a:t>Assessing Readiness</a:t>
                      </a:r>
                      <a:endParaRPr lang="en-US" sz="1100" b="1"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rtl="0">
                        <a:spcBef>
                          <a:spcPts val="0"/>
                        </a:spcBef>
                        <a:spcAft>
                          <a:spcPts val="600"/>
                        </a:spcAft>
                        <a:buFont typeface="+mj-lt"/>
                        <a:buAutoNum type="arabicPeriod"/>
                      </a:pPr>
                      <a:r>
                        <a:rPr lang="en-US" sz="1100" kern="1200" dirty="0">
                          <a:solidFill>
                            <a:schemeClr val="tx1"/>
                          </a:solidFill>
                          <a:effectLst/>
                          <a:latin typeface="+mn-lt"/>
                        </a:rPr>
                        <a:t>How well did you articulate your plan to attain quota in the coming quarter?</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rPr>
                        <a:t>What can I do to help better support you in achieving your next quarter goals</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Tree>
    <p:extLst>
      <p:ext uri="{BB962C8B-B14F-4D97-AF65-F5344CB8AC3E}">
        <p14:creationId xmlns:p14="http://schemas.microsoft.com/office/powerpoint/2010/main" val="2584780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Sample skills used to assess AE’s and Sales Managers </a:t>
            </a:r>
          </a:p>
        </p:txBody>
      </p:sp>
      <p:grpSp>
        <p:nvGrpSpPr>
          <p:cNvPr id="12" name="Group 11">
            <a:extLst>
              <a:ext uri="{FF2B5EF4-FFF2-40B4-BE49-F238E27FC236}">
                <a16:creationId xmlns:a16="http://schemas.microsoft.com/office/drawing/2014/main" id="{31DBCEEE-9F61-4155-1449-E073915C7F0D}"/>
              </a:ext>
            </a:extLst>
          </p:cNvPr>
          <p:cNvGrpSpPr/>
          <p:nvPr/>
        </p:nvGrpSpPr>
        <p:grpSpPr>
          <a:xfrm>
            <a:off x="609600" y="1672317"/>
            <a:ext cx="10962290" cy="3883438"/>
            <a:chOff x="609600" y="1133475"/>
            <a:chExt cx="10962290" cy="3883438"/>
          </a:xfrm>
        </p:grpSpPr>
        <p:sp>
          <p:nvSpPr>
            <p:cNvPr id="3" name="TextBox 2">
              <a:extLst>
                <a:ext uri="{FF2B5EF4-FFF2-40B4-BE49-F238E27FC236}">
                  <a16:creationId xmlns:a16="http://schemas.microsoft.com/office/drawing/2014/main" id="{ECF9F057-3A4A-230A-9111-31B540AF8CEE}"/>
                </a:ext>
              </a:extLst>
            </p:cNvPr>
            <p:cNvSpPr txBox="1"/>
            <p:nvPr/>
          </p:nvSpPr>
          <p:spPr>
            <a:xfrm>
              <a:off x="609600" y="1133475"/>
              <a:ext cx="2914650" cy="3883438"/>
            </a:xfrm>
            <a:prstGeom prst="rect">
              <a:avLst/>
            </a:prstGeom>
            <a:solidFill>
              <a:schemeClr val="accent1"/>
            </a:solidFill>
          </p:spPr>
          <p:txBody>
            <a:bodyPr wrap="square" lIns="144000" tIns="396000" rIns="144000" bIns="396000">
              <a:noAutofit/>
            </a:bodyPr>
            <a:lstStyle/>
            <a:p>
              <a:pPr fontAlgn="ctr">
                <a:tabLst>
                  <a:tab pos="457200" algn="l"/>
                </a:tabLst>
              </a:pPr>
              <a:r>
                <a:rPr lang="en-US" sz="3200" b="1" dirty="0">
                  <a:solidFill>
                    <a:schemeClr val="accent3"/>
                  </a:solidFill>
                </a:rPr>
                <a:t>Skills</a:t>
              </a:r>
            </a:p>
            <a:p>
              <a:pPr fontAlgn="ctr">
                <a:tabLst>
                  <a:tab pos="457200" algn="l"/>
                </a:tabLst>
              </a:pPr>
              <a:endParaRPr lang="en-US" b="1" dirty="0">
                <a:solidFill>
                  <a:schemeClr val="bg1"/>
                </a:solidFill>
              </a:endParaRPr>
            </a:p>
            <a:p>
              <a:pPr marL="0" indent="0" fontAlgn="ctr">
                <a:buNone/>
                <a:tabLst>
                  <a:tab pos="457200" algn="l"/>
                </a:tabLst>
              </a:pPr>
              <a:r>
                <a:rPr lang="en-US" i="0" u="none" strike="noStrike" dirty="0">
                  <a:solidFill>
                    <a:schemeClr val="bg1"/>
                  </a:solidFill>
                  <a:effectLst/>
                </a:rPr>
                <a:t>Select skills for Account Executives and Sales Managers based on specific behaviors that align with the competencies required for a highly productive AE / Sales Manager. </a:t>
              </a:r>
              <a:endParaRPr lang="en-US" sz="3200" i="0" u="none" strike="noStrike" dirty="0">
                <a:solidFill>
                  <a:schemeClr val="bg1"/>
                </a:solidFill>
                <a:effectLst/>
              </a:endParaRPr>
            </a:p>
          </p:txBody>
        </p:sp>
        <p:sp>
          <p:nvSpPr>
            <p:cNvPr id="5" name="Rectangle 4">
              <a:extLst>
                <a:ext uri="{FF2B5EF4-FFF2-40B4-BE49-F238E27FC236}">
                  <a16:creationId xmlns:a16="http://schemas.microsoft.com/office/drawing/2014/main" id="{298BEF7B-AF12-EAC9-7627-8322D4D74FFD}"/>
                </a:ext>
              </a:extLst>
            </p:cNvPr>
            <p:cNvSpPr/>
            <p:nvPr/>
          </p:nvSpPr>
          <p:spPr>
            <a:xfrm>
              <a:off x="3918098" y="1133475"/>
              <a:ext cx="3629972" cy="56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b="1" dirty="0"/>
                <a:t>Account executive Skills</a:t>
              </a:r>
            </a:p>
          </p:txBody>
        </p:sp>
        <p:sp>
          <p:nvSpPr>
            <p:cNvPr id="6" name="TextBox 5">
              <a:extLst>
                <a:ext uri="{FF2B5EF4-FFF2-40B4-BE49-F238E27FC236}">
                  <a16:creationId xmlns:a16="http://schemas.microsoft.com/office/drawing/2014/main" id="{03E770A2-2878-012A-3987-D5B4F47B1485}"/>
                </a:ext>
              </a:extLst>
            </p:cNvPr>
            <p:cNvSpPr txBox="1"/>
            <p:nvPr/>
          </p:nvSpPr>
          <p:spPr>
            <a:xfrm>
              <a:off x="3918098" y="1862203"/>
              <a:ext cx="3629972" cy="3154710"/>
            </a:xfrm>
            <a:prstGeom prst="rect">
              <a:avLst/>
            </a:prstGeom>
            <a:noFill/>
          </p:spPr>
          <p:txBody>
            <a:bodyPr wrap="square" lIns="0" tIns="0" rIns="0" bIns="0" rtlCol="0">
              <a:spAutoFit/>
            </a:bodyPr>
            <a:lstStyle/>
            <a:p>
              <a:pPr marL="274320" indent="-274320" fontAlgn="ctr">
                <a:spcBef>
                  <a:spcPts val="600"/>
                </a:spcBef>
                <a:buClr>
                  <a:schemeClr val="tx2"/>
                </a:buClr>
                <a:buFont typeface="+mj-lt"/>
                <a:buAutoNum type="arabicPeriod"/>
                <a:tabLst>
                  <a:tab pos="457200" algn="l"/>
                </a:tabLst>
              </a:pPr>
              <a:r>
                <a:rPr lang="en-US" sz="1600" i="0" u="none" strike="noStrike" kern="1200" dirty="0">
                  <a:effectLst/>
                </a:rPr>
                <a:t>Professional Communication</a:t>
              </a:r>
              <a:endParaRPr lang="en-US" sz="1600" i="0" u="none" strike="noStrike" dirty="0">
                <a:effectLst/>
              </a:endParaRPr>
            </a:p>
            <a:p>
              <a:pPr marL="274320" indent="-274320">
                <a:spcBef>
                  <a:spcPts val="600"/>
                </a:spcBef>
                <a:buClr>
                  <a:schemeClr val="tx2"/>
                </a:buClr>
                <a:buFont typeface="+mj-lt"/>
                <a:buAutoNum type="arabicPeriod"/>
              </a:pPr>
              <a:r>
                <a:rPr lang="en-US" sz="1600" i="0" u="none" strike="noStrike" kern="1200" dirty="0">
                  <a:effectLst/>
                </a:rPr>
                <a:t>Storytelling</a:t>
              </a:r>
              <a:endParaRPr lang="en-US" sz="1600" i="0" u="none" strike="noStrike" dirty="0">
                <a:effectLst/>
              </a:endParaRPr>
            </a:p>
            <a:p>
              <a:pPr marL="274320" indent="-274320">
                <a:spcBef>
                  <a:spcPts val="600"/>
                </a:spcBef>
                <a:buClr>
                  <a:schemeClr val="tx2"/>
                </a:buClr>
                <a:buFont typeface="+mj-lt"/>
                <a:buAutoNum type="arabicPeriod"/>
              </a:pPr>
              <a:r>
                <a:rPr lang="en-US" sz="1600" i="0" u="none" strike="noStrike" kern="1200" dirty="0">
                  <a:effectLst/>
                </a:rPr>
                <a:t>Value Messaging</a:t>
              </a:r>
              <a:endParaRPr lang="en-US" sz="1600" i="0" u="none" strike="noStrike" dirty="0">
                <a:effectLst/>
              </a:endParaRPr>
            </a:p>
            <a:p>
              <a:pPr marL="274320" indent="-274320">
                <a:spcBef>
                  <a:spcPts val="600"/>
                </a:spcBef>
                <a:buClr>
                  <a:schemeClr val="tx2"/>
                </a:buClr>
                <a:buFont typeface="+mj-lt"/>
                <a:buAutoNum type="arabicPeriod"/>
              </a:pPr>
              <a:r>
                <a:rPr lang="en-US" sz="1600" i="0" u="none" strike="noStrike" kern="1200" dirty="0">
                  <a:effectLst/>
                </a:rPr>
                <a:t>Negotiation</a:t>
              </a:r>
              <a:endParaRPr lang="en-US" sz="1600" i="0" u="none" strike="noStrike" dirty="0">
                <a:effectLst/>
              </a:endParaRPr>
            </a:p>
            <a:p>
              <a:pPr marL="274320" indent="-274320" fontAlgn="ctr">
                <a:spcBef>
                  <a:spcPts val="600"/>
                </a:spcBef>
                <a:buClr>
                  <a:schemeClr val="tx2"/>
                </a:buClr>
                <a:buFont typeface="+mj-lt"/>
                <a:buAutoNum type="arabicPeriod"/>
              </a:pPr>
              <a:r>
                <a:rPr lang="en-US" sz="1600" i="0" u="none" strike="noStrike" kern="1200" dirty="0">
                  <a:effectLst/>
                </a:rPr>
                <a:t>Conflict Management</a:t>
              </a:r>
              <a:endParaRPr lang="en-US" sz="1600" i="0" u="none" strike="noStrike" dirty="0">
                <a:effectLst/>
              </a:endParaRPr>
            </a:p>
            <a:p>
              <a:pPr marL="274320" indent="-274320" fontAlgn="ctr">
                <a:spcBef>
                  <a:spcPts val="600"/>
                </a:spcBef>
                <a:buClr>
                  <a:schemeClr val="tx2"/>
                </a:buClr>
                <a:buFont typeface="+mj-lt"/>
                <a:buAutoNum type="arabicPeriod"/>
                <a:tabLst>
                  <a:tab pos="457200" algn="l"/>
                </a:tabLst>
              </a:pPr>
              <a:r>
                <a:rPr lang="en-US" sz="1600" i="0" u="none" strike="noStrike" kern="1200" dirty="0">
                  <a:effectLst/>
                </a:rPr>
                <a:t>Opportunity Management</a:t>
              </a:r>
              <a:endParaRPr lang="en-US" sz="1600" i="0" u="none" strike="noStrike" dirty="0">
                <a:effectLst/>
              </a:endParaRPr>
            </a:p>
            <a:p>
              <a:pPr marL="274320" indent="-274320">
                <a:spcBef>
                  <a:spcPts val="600"/>
                </a:spcBef>
                <a:buClr>
                  <a:schemeClr val="tx2"/>
                </a:buClr>
                <a:buFont typeface="+mj-lt"/>
                <a:buAutoNum type="arabicPeriod"/>
                <a:tabLst>
                  <a:tab pos="457200" algn="l"/>
                </a:tabLst>
              </a:pPr>
              <a:r>
                <a:rPr lang="en-US" sz="1600" i="0" u="none" strike="noStrike" kern="1200" dirty="0">
                  <a:effectLst/>
                </a:rPr>
                <a:t>Account Planning</a:t>
              </a:r>
              <a:endParaRPr lang="en-US" sz="1600" i="0" u="none" strike="noStrike" dirty="0">
                <a:effectLst/>
              </a:endParaRPr>
            </a:p>
            <a:p>
              <a:pPr marL="274320" indent="-274320">
                <a:spcBef>
                  <a:spcPts val="600"/>
                </a:spcBef>
                <a:buClr>
                  <a:schemeClr val="tx2"/>
                </a:buClr>
                <a:buFont typeface="+mj-lt"/>
                <a:buAutoNum type="arabicPeriod"/>
                <a:tabLst>
                  <a:tab pos="457200" algn="l"/>
                </a:tabLst>
              </a:pPr>
              <a:r>
                <a:rPr lang="en-US" sz="1600" i="0" u="none" strike="noStrike" kern="1200" dirty="0">
                  <a:effectLst/>
                </a:rPr>
                <a:t>Sales Approach</a:t>
              </a:r>
              <a:endParaRPr lang="en-US" sz="1600" i="0" u="none" strike="noStrike" dirty="0">
                <a:effectLst/>
              </a:endParaRPr>
            </a:p>
            <a:p>
              <a:pPr marL="274320" indent="-274320">
                <a:spcBef>
                  <a:spcPts val="600"/>
                </a:spcBef>
                <a:buClr>
                  <a:schemeClr val="tx2"/>
                </a:buClr>
                <a:buFont typeface="+mj-lt"/>
                <a:buAutoNum type="arabicPeriod"/>
                <a:tabLst>
                  <a:tab pos="457200" algn="l"/>
                </a:tabLst>
              </a:pPr>
              <a:r>
                <a:rPr lang="en-US" sz="1600" i="0" u="none" strike="noStrike" kern="1200" dirty="0">
                  <a:effectLst/>
                </a:rPr>
                <a:t>Convert Strategy to Tactics</a:t>
              </a:r>
              <a:endParaRPr lang="en-US" sz="1600" i="0" u="none" strike="noStrike" dirty="0">
                <a:effectLst/>
              </a:endParaRPr>
            </a:p>
            <a:p>
              <a:pPr marL="274320" indent="-274320">
                <a:spcBef>
                  <a:spcPts val="600"/>
                </a:spcBef>
                <a:buClr>
                  <a:schemeClr val="tx2"/>
                </a:buClr>
                <a:buFont typeface="+mj-lt"/>
                <a:buAutoNum type="arabicPeriod"/>
                <a:tabLst>
                  <a:tab pos="457200" algn="l"/>
                </a:tabLst>
              </a:pPr>
              <a:r>
                <a:rPr lang="en-US" sz="1600" i="0" u="none" strike="noStrike" kern="1200" dirty="0">
                  <a:effectLst/>
                </a:rPr>
                <a:t>Closing Ability</a:t>
              </a:r>
              <a:endParaRPr lang="en-US" sz="1600" dirty="0"/>
            </a:p>
          </p:txBody>
        </p:sp>
        <p:sp>
          <p:nvSpPr>
            <p:cNvPr id="7" name="Rectangle 6">
              <a:extLst>
                <a:ext uri="{FF2B5EF4-FFF2-40B4-BE49-F238E27FC236}">
                  <a16:creationId xmlns:a16="http://schemas.microsoft.com/office/drawing/2014/main" id="{B105A46E-3D84-1A1A-9DC1-A8FFD9A951EB}"/>
                </a:ext>
              </a:extLst>
            </p:cNvPr>
            <p:cNvSpPr/>
            <p:nvPr/>
          </p:nvSpPr>
          <p:spPr>
            <a:xfrm>
              <a:off x="7941918" y="1133475"/>
              <a:ext cx="3629972" cy="56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b="1"/>
                <a:t>Sales Manager Skills</a:t>
              </a:r>
              <a:endParaRPr lang="en-US" b="1" dirty="0"/>
            </a:p>
          </p:txBody>
        </p:sp>
        <p:sp>
          <p:nvSpPr>
            <p:cNvPr id="8" name="TextBox 7">
              <a:extLst>
                <a:ext uri="{FF2B5EF4-FFF2-40B4-BE49-F238E27FC236}">
                  <a16:creationId xmlns:a16="http://schemas.microsoft.com/office/drawing/2014/main" id="{D23FEE7D-81E8-6C67-796E-7838D0310B3A}"/>
                </a:ext>
              </a:extLst>
            </p:cNvPr>
            <p:cNvSpPr txBox="1"/>
            <p:nvPr/>
          </p:nvSpPr>
          <p:spPr>
            <a:xfrm>
              <a:off x="7941918" y="1862203"/>
              <a:ext cx="3629972" cy="3154710"/>
            </a:xfrm>
            <a:prstGeom prst="rect">
              <a:avLst/>
            </a:prstGeom>
            <a:noFill/>
          </p:spPr>
          <p:txBody>
            <a:bodyPr wrap="square" lIns="0" tIns="0" rIns="0" bIns="0" rtlCol="0">
              <a:spAutoFit/>
            </a:bodyPr>
            <a:lstStyle/>
            <a:p>
              <a:pPr marL="274320" marR="0" indent="-274320" fontAlgn="auto">
                <a:spcBef>
                  <a:spcPts val="600"/>
                </a:spcBef>
                <a:buClr>
                  <a:schemeClr val="tx2"/>
                </a:buClr>
                <a:buFont typeface="+mj-lt"/>
                <a:buAutoNum type="arabicPeriod"/>
              </a:pPr>
              <a:r>
                <a:rPr lang="en-US" sz="1600" dirty="0"/>
                <a:t>Coaching and Talent Development</a:t>
              </a:r>
            </a:p>
            <a:p>
              <a:pPr marL="274320" marR="0" indent="-274320" fontAlgn="auto">
                <a:spcBef>
                  <a:spcPts val="600"/>
                </a:spcBef>
                <a:buClr>
                  <a:schemeClr val="tx2"/>
                </a:buClr>
                <a:buFont typeface="+mj-lt"/>
                <a:buAutoNum type="arabicPeriod"/>
              </a:pPr>
              <a:r>
                <a:rPr lang="en-US" sz="1600" dirty="0"/>
                <a:t>Managing Processes</a:t>
              </a:r>
            </a:p>
            <a:p>
              <a:pPr marL="274320" marR="0" indent="-274320" fontAlgn="auto">
                <a:spcBef>
                  <a:spcPts val="600"/>
                </a:spcBef>
                <a:buClr>
                  <a:schemeClr val="tx2"/>
                </a:buClr>
                <a:buFont typeface="+mj-lt"/>
                <a:buAutoNum type="arabicPeriod"/>
              </a:pPr>
              <a:r>
                <a:rPr lang="en-US" sz="1600" dirty="0"/>
                <a:t>Talent Management</a:t>
              </a:r>
            </a:p>
            <a:p>
              <a:pPr marL="274320" marR="0" indent="-274320" fontAlgn="auto">
                <a:spcBef>
                  <a:spcPts val="600"/>
                </a:spcBef>
                <a:buClr>
                  <a:schemeClr val="tx2"/>
                </a:buClr>
                <a:buFont typeface="+mj-lt"/>
                <a:buAutoNum type="arabicPeriod"/>
              </a:pPr>
              <a:r>
                <a:rPr lang="en-US" sz="1600" dirty="0"/>
                <a:t>Conflict Management</a:t>
              </a:r>
            </a:p>
            <a:p>
              <a:pPr marL="274320" marR="0" indent="-274320" fontAlgn="auto">
                <a:spcBef>
                  <a:spcPts val="600"/>
                </a:spcBef>
                <a:buClr>
                  <a:schemeClr val="tx2"/>
                </a:buClr>
                <a:buFont typeface="+mj-lt"/>
                <a:buAutoNum type="arabicPeriod"/>
              </a:pPr>
              <a:r>
                <a:rPr lang="en-US" sz="1600" dirty="0"/>
                <a:t>Team Builder</a:t>
              </a:r>
            </a:p>
            <a:p>
              <a:pPr marL="274320" marR="0" indent="-274320" fontAlgn="auto">
                <a:spcBef>
                  <a:spcPts val="600"/>
                </a:spcBef>
                <a:buClr>
                  <a:schemeClr val="tx2"/>
                </a:buClr>
                <a:buFont typeface="+mj-lt"/>
                <a:buAutoNum type="arabicPeriod"/>
              </a:pPr>
              <a:r>
                <a:rPr lang="en-US" sz="1600" dirty="0"/>
                <a:t>Managing Diversity &amp; Inclusion</a:t>
              </a:r>
            </a:p>
            <a:p>
              <a:pPr marL="274320" marR="0" indent="-274320" fontAlgn="auto">
                <a:spcBef>
                  <a:spcPts val="600"/>
                </a:spcBef>
                <a:buClr>
                  <a:schemeClr val="tx2"/>
                </a:buClr>
                <a:buFont typeface="+mj-lt"/>
                <a:buAutoNum type="arabicPeriod"/>
              </a:pPr>
              <a:r>
                <a:rPr lang="en-US" sz="1600" dirty="0"/>
                <a:t>Organization/ Planning</a:t>
              </a:r>
            </a:p>
            <a:p>
              <a:pPr marL="274320" marR="0" indent="-274320" fontAlgn="auto">
                <a:spcBef>
                  <a:spcPts val="600"/>
                </a:spcBef>
                <a:buClr>
                  <a:schemeClr val="tx2"/>
                </a:buClr>
                <a:buFont typeface="+mj-lt"/>
                <a:buAutoNum type="arabicPeriod"/>
              </a:pPr>
              <a:r>
                <a:rPr lang="en-US" sz="1600" dirty="0"/>
                <a:t>Presentation Skills </a:t>
              </a:r>
            </a:p>
            <a:p>
              <a:pPr marL="274320" marR="0" indent="-274320" fontAlgn="auto">
                <a:spcBef>
                  <a:spcPts val="600"/>
                </a:spcBef>
                <a:buClr>
                  <a:schemeClr val="tx2"/>
                </a:buClr>
                <a:buFont typeface="+mj-lt"/>
                <a:buAutoNum type="arabicPeriod"/>
              </a:pPr>
              <a:r>
                <a:rPr lang="en-US" sz="1600" dirty="0"/>
                <a:t>Strategic Skills</a:t>
              </a:r>
            </a:p>
            <a:p>
              <a:pPr marL="274320" marR="0" indent="-274320" fontAlgn="auto">
                <a:spcBef>
                  <a:spcPts val="600"/>
                </a:spcBef>
                <a:buClr>
                  <a:schemeClr val="tx2"/>
                </a:buClr>
                <a:buFont typeface="+mj-lt"/>
                <a:buAutoNum type="arabicPeriod"/>
              </a:pPr>
              <a:r>
                <a:rPr lang="en-US" sz="1600" dirty="0"/>
                <a:t>Drive for Results</a:t>
              </a:r>
            </a:p>
          </p:txBody>
        </p:sp>
      </p:grpSp>
    </p:spTree>
    <p:extLst>
      <p:ext uri="{BB962C8B-B14F-4D97-AF65-F5344CB8AC3E}">
        <p14:creationId xmlns:p14="http://schemas.microsoft.com/office/powerpoint/2010/main" val="3330298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6F9A-4A37-FC24-F47F-73E4DB148E32}"/>
              </a:ext>
            </a:extLst>
          </p:cNvPr>
          <p:cNvSpPr>
            <a:spLocks noGrp="1"/>
          </p:cNvSpPr>
          <p:nvPr>
            <p:ph type="title"/>
          </p:nvPr>
        </p:nvSpPr>
        <p:spPr/>
        <p:txBody>
          <a:bodyPr/>
          <a:lstStyle/>
          <a:p>
            <a:r>
              <a:rPr lang="en-US" dirty="0"/>
              <a:t>Skill Assessment  - AE &amp; Sales Managers</a:t>
            </a:r>
          </a:p>
        </p:txBody>
      </p:sp>
      <p:sp>
        <p:nvSpPr>
          <p:cNvPr id="3" name="Rectangle 2">
            <a:extLst>
              <a:ext uri="{FF2B5EF4-FFF2-40B4-BE49-F238E27FC236}">
                <a16:creationId xmlns:a16="http://schemas.microsoft.com/office/drawing/2014/main" id="{8EC3D58D-6B1F-B5CE-6A00-E09999F28C30}"/>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dirty="0">
                <a:ln>
                  <a:noFill/>
                </a:ln>
                <a:solidFill>
                  <a:srgbClr val="FFFFFF"/>
                </a:solidFill>
                <a:effectLst/>
                <a:uLnTx/>
                <a:uFillTx/>
                <a:ea typeface="+mn-ea"/>
                <a:cs typeface="+mn-cs"/>
              </a:rPr>
              <a:t>Skills Assessment</a:t>
            </a:r>
            <a:endParaRPr lang="en-ID" sz="1000" b="1" dirty="0"/>
          </a:p>
        </p:txBody>
      </p:sp>
      <p:sp>
        <p:nvSpPr>
          <p:cNvPr id="4" name="Rectangle 3">
            <a:extLst>
              <a:ext uri="{FF2B5EF4-FFF2-40B4-BE49-F238E27FC236}">
                <a16:creationId xmlns:a16="http://schemas.microsoft.com/office/drawing/2014/main" id="{96E4180A-3C0C-BEBC-634A-568959C41973}"/>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6</a:t>
            </a:r>
            <a:endParaRPr lang="en-ID" sz="1600" b="1" dirty="0"/>
          </a:p>
        </p:txBody>
      </p:sp>
      <p:graphicFrame>
        <p:nvGraphicFramePr>
          <p:cNvPr id="5" name="Table 11">
            <a:extLst>
              <a:ext uri="{FF2B5EF4-FFF2-40B4-BE49-F238E27FC236}">
                <a16:creationId xmlns:a16="http://schemas.microsoft.com/office/drawing/2014/main" id="{D2A3E645-BF45-81F8-10BD-45A5A48B4AFC}"/>
              </a:ext>
            </a:extLst>
          </p:cNvPr>
          <p:cNvGraphicFramePr>
            <a:graphicFrameLocks noGrp="1"/>
          </p:cNvGraphicFramePr>
          <p:nvPr>
            <p:extLst>
              <p:ext uri="{D42A27DB-BD31-4B8C-83A1-F6EECF244321}">
                <p14:modId xmlns:p14="http://schemas.microsoft.com/office/powerpoint/2010/main" val="3433361906"/>
              </p:ext>
            </p:extLst>
          </p:nvPr>
        </p:nvGraphicFramePr>
        <p:xfrm>
          <a:off x="609600" y="1606832"/>
          <a:ext cx="10975044" cy="4565367"/>
        </p:xfrm>
        <a:graphic>
          <a:graphicData uri="http://schemas.openxmlformats.org/drawingml/2006/table">
            <a:tbl>
              <a:tblPr firstRow="1" bandRow="1">
                <a:tableStyleId>{5C22544A-7EE6-4342-B048-85BDC9FD1C3A}</a:tableStyleId>
              </a:tblPr>
              <a:tblGrid>
                <a:gridCol w="1829174">
                  <a:extLst>
                    <a:ext uri="{9D8B030D-6E8A-4147-A177-3AD203B41FA5}">
                      <a16:colId xmlns:a16="http://schemas.microsoft.com/office/drawing/2014/main" val="661705733"/>
                    </a:ext>
                  </a:extLst>
                </a:gridCol>
                <a:gridCol w="1829174">
                  <a:extLst>
                    <a:ext uri="{9D8B030D-6E8A-4147-A177-3AD203B41FA5}">
                      <a16:colId xmlns:a16="http://schemas.microsoft.com/office/drawing/2014/main" val="4031318838"/>
                    </a:ext>
                  </a:extLst>
                </a:gridCol>
                <a:gridCol w="1829174">
                  <a:extLst>
                    <a:ext uri="{9D8B030D-6E8A-4147-A177-3AD203B41FA5}">
                      <a16:colId xmlns:a16="http://schemas.microsoft.com/office/drawing/2014/main" val="3543819330"/>
                    </a:ext>
                  </a:extLst>
                </a:gridCol>
                <a:gridCol w="1829174">
                  <a:extLst>
                    <a:ext uri="{9D8B030D-6E8A-4147-A177-3AD203B41FA5}">
                      <a16:colId xmlns:a16="http://schemas.microsoft.com/office/drawing/2014/main" val="1154092006"/>
                    </a:ext>
                  </a:extLst>
                </a:gridCol>
                <a:gridCol w="1829174">
                  <a:extLst>
                    <a:ext uri="{9D8B030D-6E8A-4147-A177-3AD203B41FA5}">
                      <a16:colId xmlns:a16="http://schemas.microsoft.com/office/drawing/2014/main" val="950485288"/>
                    </a:ext>
                  </a:extLst>
                </a:gridCol>
                <a:gridCol w="1829174">
                  <a:extLst>
                    <a:ext uri="{9D8B030D-6E8A-4147-A177-3AD203B41FA5}">
                      <a16:colId xmlns:a16="http://schemas.microsoft.com/office/drawing/2014/main" val="2006977053"/>
                    </a:ext>
                  </a:extLst>
                </a:gridCol>
              </a:tblGrid>
              <a:tr h="1051106">
                <a:tc gridSpan="6">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Rep on skill development takes time and requires a continuous coaching cadence. Begin the coaching journey with your reps by asking them to fill out the self-assessment below. You should also fill out the same assessment of them and then compare responses. The biggest areas of disconnect warrant further discussion and from there you should highlight 2-3 skills to focus on for the next 4-6 weeks of coaching.</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79"/>
                        </a:spcBef>
                        <a:spcAft>
                          <a:spcPts val="89"/>
                        </a:spcAft>
                        <a:buClrTx/>
                        <a:buSzPts val="1200"/>
                        <a:buFontTx/>
                        <a:buNone/>
                        <a:tabLst/>
                        <a:defRPr/>
                      </a:pP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These skills align with the competencies of a highly productive Rep. Development across identified areas should be viewed as building blocks that support the Rep’s long term career advancement.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65241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Proxima Nova"/>
                          <a:cs typeface="Proxima Nova"/>
                          <a:sym typeface="Proxima Nova"/>
                        </a:rPr>
                        <a:t>Instructions: </a:t>
                      </a:r>
                      <a:r>
                        <a:rPr lang="en-US" sz="1200" kern="1200" dirty="0">
                          <a:solidFill>
                            <a:schemeClr val="accent3"/>
                          </a:solidFill>
                          <a:latin typeface="+mn-lt"/>
                          <a:ea typeface="Proxima Nova"/>
                          <a:cs typeface="Proxima Nova"/>
                          <a:sym typeface="Proxima Nova"/>
                        </a:rPr>
                        <a:t>AE and Manager individually provide a 1-5 rating for each skill where 1 = no evidence of skill and 5 = skill mastery. Top 3 largest gaps should receive special coaching priority. </a:t>
                      </a:r>
                      <a:endParaRPr lang="en-US" sz="1200" kern="1200" dirty="0">
                        <a:solidFill>
                          <a:schemeClr val="tx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b="1">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T w="38100" cmpd="sng">
                      <a:noFill/>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0959029"/>
                  </a:ext>
                </a:extLst>
              </a:tr>
              <a:tr h="476975">
                <a:tc>
                  <a:txBody>
                    <a:bodyPr/>
                    <a:lstStyle/>
                    <a:p>
                      <a:pPr algn="ctr"/>
                      <a:r>
                        <a:rPr lang="en-US" sz="1200" b="1" dirty="0">
                          <a:solidFill>
                            <a:schemeClr val="bg1"/>
                          </a:solidFill>
                        </a:rPr>
                        <a:t>Skill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Self</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Manager</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Skill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Self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Manager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476975">
                <a:tc>
                  <a:txBody>
                    <a:bodyPr/>
                    <a:lstStyle/>
                    <a:p>
                      <a:pPr marL="0" marR="0" lvl="0" indent="0">
                        <a:spcBef>
                          <a:spcPts val="0"/>
                        </a:spcBef>
                        <a:spcAft>
                          <a:spcPts val="0"/>
                        </a:spcAft>
                        <a:buFont typeface="+mj-lt"/>
                        <a:buNone/>
                        <a:tabLst>
                          <a:tab pos="457200" algn="l"/>
                        </a:tabLst>
                      </a:pPr>
                      <a:r>
                        <a:rPr lang="en-US" sz="1100" b="1" dirty="0">
                          <a:solidFill>
                            <a:schemeClr val="bg1"/>
                          </a:solidFill>
                          <a:effectLst/>
                          <a:latin typeface="+mn-lt"/>
                        </a:rPr>
                        <a:t>Professional Communication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latinLnBrk="0" hangingPunct="1">
                        <a:spcBef>
                          <a:spcPts val="0"/>
                        </a:spcBef>
                        <a:spcAft>
                          <a:spcPts val="0"/>
                        </a:spcAft>
                        <a:buFont typeface="+mj-lt"/>
                        <a:buNone/>
                        <a:tabLst>
                          <a:tab pos="457200" algn="l"/>
                        </a:tabLst>
                      </a:pPr>
                      <a:r>
                        <a:rPr lang="en-US" sz="1100" b="1" kern="1200" dirty="0">
                          <a:solidFill>
                            <a:schemeClr val="bg1"/>
                          </a:solidFill>
                          <a:effectLst/>
                          <a:latin typeface="+mn-lt"/>
                          <a:ea typeface="+mn-ea"/>
                          <a:cs typeface="+mn-cs"/>
                        </a:rPr>
                        <a:t>Opportunity Management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fontAlgn="auto" latinLnBrk="0" hangingPunct="1">
                        <a:lnSpc>
                          <a:spcPct val="100000"/>
                        </a:lnSpc>
                        <a:spcBef>
                          <a:spcPts val="0"/>
                        </a:spcBef>
                        <a:spcAft>
                          <a:spcPts val="0"/>
                        </a:spcAft>
                        <a:buClr>
                          <a:srgbClr val="000000"/>
                        </a:buClr>
                        <a:buSzPts val="1050"/>
                        <a:buFont typeface="Arial"/>
                        <a:buNone/>
                        <a:tabLst/>
                        <a:defRPr/>
                      </a:pPr>
                      <a:endParaRPr lang="en-US" sz="1100" b="0" kern="1200">
                        <a:solidFill>
                          <a:schemeClr val="tx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fontAlgn="auto" latinLnBrk="0" hangingPunct="1">
                        <a:lnSpc>
                          <a:spcPct val="100000"/>
                        </a:lnSpc>
                        <a:spcBef>
                          <a:spcPts val="0"/>
                        </a:spcBef>
                        <a:spcAft>
                          <a:spcPts val="0"/>
                        </a:spcAft>
                        <a:buClr>
                          <a:srgbClr val="000000"/>
                        </a:buClr>
                        <a:buSzPts val="1050"/>
                        <a:buFont typeface="Arial"/>
                        <a:buNone/>
                        <a:tabLst/>
                        <a:defRPr/>
                      </a:pPr>
                      <a:endParaRPr lang="en-US" sz="1100" b="0" kern="1200">
                        <a:solidFill>
                          <a:schemeClr val="tx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Storytelling</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100" b="1" kern="1200">
                          <a:solidFill>
                            <a:schemeClr val="bg1"/>
                          </a:solidFill>
                          <a:effectLst/>
                          <a:latin typeface="+mn-lt"/>
                          <a:ea typeface="+mn-ea"/>
                          <a:cs typeface="+mn-cs"/>
                        </a:rPr>
                        <a:t>Account Planning</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Value Messaging</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100" b="1" kern="1200" dirty="0">
                          <a:solidFill>
                            <a:schemeClr val="bg1"/>
                          </a:solidFill>
                          <a:effectLst/>
                          <a:latin typeface="+mn-lt"/>
                          <a:ea typeface="+mn-ea"/>
                          <a:cs typeface="+mn-cs"/>
                        </a:rPr>
                        <a:t>Sales Approach</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761557"/>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Negotiation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100" b="1" kern="1200" dirty="0">
                          <a:solidFill>
                            <a:schemeClr val="bg1"/>
                          </a:solidFill>
                          <a:effectLst/>
                          <a:latin typeface="+mn-lt"/>
                          <a:ea typeface="+mn-ea"/>
                          <a:cs typeface="+mn-cs"/>
                        </a:rPr>
                        <a:t>Convert Strategy to Tactics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3265181"/>
                  </a:ext>
                </a:extLst>
              </a:tr>
              <a:tr h="476975">
                <a:tc>
                  <a:txBody>
                    <a:bodyPr/>
                    <a:lstStyle/>
                    <a:p>
                      <a:r>
                        <a:rPr lang="en-US" sz="1100" b="1" dirty="0">
                          <a:solidFill>
                            <a:schemeClr val="bg1"/>
                          </a:solidFill>
                          <a:latin typeface="+mn-lt"/>
                        </a:rPr>
                        <a:t>Conflict Management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100" b="1" kern="1200" dirty="0">
                          <a:solidFill>
                            <a:schemeClr val="bg1"/>
                          </a:solidFill>
                          <a:effectLst/>
                          <a:latin typeface="+mn-lt"/>
                          <a:ea typeface="+mn-ea"/>
                          <a:cs typeface="+mn-cs"/>
                        </a:rPr>
                        <a:t>Closing Ability</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5921305"/>
                  </a:ext>
                </a:extLst>
              </a:tr>
            </a:tbl>
          </a:graphicData>
        </a:graphic>
      </p:graphicFrame>
      <p:pic>
        <p:nvPicPr>
          <p:cNvPr id="6" name="Picture 5">
            <a:extLst>
              <a:ext uri="{FF2B5EF4-FFF2-40B4-BE49-F238E27FC236}">
                <a16:creationId xmlns:a16="http://schemas.microsoft.com/office/drawing/2014/main" id="{E6245F6C-687E-DAD2-A27D-735472501DD0}"/>
              </a:ext>
            </a:extLst>
          </p:cNvPr>
          <p:cNvPicPr>
            <a:picLocks noChangeAspect="1"/>
          </p:cNvPicPr>
          <p:nvPr/>
        </p:nvPicPr>
        <p:blipFill>
          <a:blip r:embed="rId2"/>
          <a:srcRect l="10300" r="10300" b="3430"/>
          <a:stretch>
            <a:fillRect/>
          </a:stretch>
        </p:blipFill>
        <p:spPr>
          <a:xfrm>
            <a:off x="10099198" y="124281"/>
            <a:ext cx="1485444" cy="1485444"/>
          </a:xfrm>
          <a:custGeom>
            <a:avLst/>
            <a:gdLst>
              <a:gd name="connsiteX0" fmla="*/ 0 w 1485444"/>
              <a:gd name="connsiteY0" fmla="*/ 0 h 1485444"/>
              <a:gd name="connsiteX1" fmla="*/ 1485444 w 1485444"/>
              <a:gd name="connsiteY1" fmla="*/ 0 h 1485444"/>
              <a:gd name="connsiteX2" fmla="*/ 1485444 w 1485444"/>
              <a:gd name="connsiteY2" fmla="*/ 1485444 h 1485444"/>
              <a:gd name="connsiteX3" fmla="*/ 0 w 1485444"/>
              <a:gd name="connsiteY3" fmla="*/ 1485444 h 1485444"/>
            </a:gdLst>
            <a:ahLst/>
            <a:cxnLst>
              <a:cxn ang="0">
                <a:pos x="connsiteX0" y="connsiteY0"/>
              </a:cxn>
              <a:cxn ang="0">
                <a:pos x="connsiteX1" y="connsiteY1"/>
              </a:cxn>
              <a:cxn ang="0">
                <a:pos x="connsiteX2" y="connsiteY2"/>
              </a:cxn>
              <a:cxn ang="0">
                <a:pos x="connsiteX3" y="connsiteY3"/>
              </a:cxn>
            </a:cxnLst>
            <a:rect l="l" t="t" r="r" b="b"/>
            <a:pathLst>
              <a:path w="1485444" h="1485444">
                <a:moveTo>
                  <a:pt x="0" y="0"/>
                </a:moveTo>
                <a:lnTo>
                  <a:pt x="1485444" y="0"/>
                </a:lnTo>
                <a:lnTo>
                  <a:pt x="1485444" y="1485444"/>
                </a:lnTo>
                <a:lnTo>
                  <a:pt x="0" y="1485444"/>
                </a:lnTo>
                <a:close/>
              </a:path>
            </a:pathLst>
          </a:custGeom>
        </p:spPr>
      </p:pic>
      <p:sp>
        <p:nvSpPr>
          <p:cNvPr id="8" name="TextBox 7">
            <a:extLst>
              <a:ext uri="{FF2B5EF4-FFF2-40B4-BE49-F238E27FC236}">
                <a16:creationId xmlns:a16="http://schemas.microsoft.com/office/drawing/2014/main" id="{233A8179-42A0-1C1C-D044-2CBB9A9AC140}"/>
              </a:ext>
            </a:extLst>
          </p:cNvPr>
          <p:cNvSpPr txBox="1"/>
          <p:nvPr/>
        </p:nvSpPr>
        <p:spPr>
          <a:xfrm>
            <a:off x="6656398" y="6257418"/>
            <a:ext cx="4915492" cy="123111"/>
          </a:xfrm>
          <a:prstGeom prst="rect">
            <a:avLst/>
          </a:prstGeom>
          <a:noFill/>
        </p:spPr>
        <p:txBody>
          <a:bodyPr wrap="square" lIns="0" tIns="0" rIns="0" bIns="0" rtlCol="0">
            <a:spAutoFit/>
          </a:bodyPr>
          <a:lstStyle/>
          <a:p>
            <a:pPr algn="r"/>
            <a:r>
              <a:rPr lang="en-US" sz="800" dirty="0"/>
              <a:t>*Refer to the Skills rubrics for the description of excelling vs. developing</a:t>
            </a:r>
          </a:p>
        </p:txBody>
      </p:sp>
    </p:spTree>
    <p:extLst>
      <p:ext uri="{BB962C8B-B14F-4D97-AF65-F5344CB8AC3E}">
        <p14:creationId xmlns:p14="http://schemas.microsoft.com/office/powerpoint/2010/main" val="227415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E06C-8DC5-F71D-BC3B-9D8CF2BAF81A}"/>
              </a:ext>
            </a:extLst>
          </p:cNvPr>
          <p:cNvSpPr>
            <a:spLocks noGrp="1"/>
          </p:cNvSpPr>
          <p:nvPr>
            <p:ph type="title"/>
          </p:nvPr>
        </p:nvSpPr>
        <p:spPr/>
        <p:txBody>
          <a:bodyPr/>
          <a:lstStyle/>
          <a:p>
            <a:r>
              <a:rPr lang="en-US" dirty="0"/>
              <a:t>Skill Assessment  - Sales Managers &amp; Directors</a:t>
            </a:r>
          </a:p>
        </p:txBody>
      </p:sp>
      <p:sp>
        <p:nvSpPr>
          <p:cNvPr id="3" name="Rectangle 2">
            <a:extLst>
              <a:ext uri="{FF2B5EF4-FFF2-40B4-BE49-F238E27FC236}">
                <a16:creationId xmlns:a16="http://schemas.microsoft.com/office/drawing/2014/main" id="{592950B9-4E4C-549A-3281-04A83C256C0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dirty="0">
                <a:ln>
                  <a:noFill/>
                </a:ln>
                <a:solidFill>
                  <a:srgbClr val="FFFFFF"/>
                </a:solidFill>
                <a:effectLst/>
                <a:uLnTx/>
                <a:uFillTx/>
                <a:ea typeface="+mn-ea"/>
                <a:cs typeface="+mn-cs"/>
              </a:rPr>
              <a:t>Skills Assessment</a:t>
            </a:r>
            <a:endParaRPr lang="en-ID" sz="1000" b="1" dirty="0"/>
          </a:p>
        </p:txBody>
      </p:sp>
      <p:sp>
        <p:nvSpPr>
          <p:cNvPr id="4" name="Rectangle 3">
            <a:extLst>
              <a:ext uri="{FF2B5EF4-FFF2-40B4-BE49-F238E27FC236}">
                <a16:creationId xmlns:a16="http://schemas.microsoft.com/office/drawing/2014/main" id="{A61AEF11-6484-1F9A-BB2D-2F2D13B503F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6</a:t>
            </a:r>
            <a:endParaRPr lang="en-ID" sz="1600" b="1" dirty="0"/>
          </a:p>
        </p:txBody>
      </p:sp>
      <p:pic>
        <p:nvPicPr>
          <p:cNvPr id="5" name="Picture 4">
            <a:extLst>
              <a:ext uri="{FF2B5EF4-FFF2-40B4-BE49-F238E27FC236}">
                <a16:creationId xmlns:a16="http://schemas.microsoft.com/office/drawing/2014/main" id="{4756A742-F5FE-EF4E-E172-0DC4F32FDBF0}"/>
              </a:ext>
            </a:extLst>
          </p:cNvPr>
          <p:cNvPicPr>
            <a:picLocks noChangeAspect="1"/>
          </p:cNvPicPr>
          <p:nvPr/>
        </p:nvPicPr>
        <p:blipFill>
          <a:blip r:embed="rId2"/>
          <a:srcRect l="10300" r="10300" b="3430"/>
          <a:stretch>
            <a:fillRect/>
          </a:stretch>
        </p:blipFill>
        <p:spPr>
          <a:xfrm>
            <a:off x="10099198" y="124281"/>
            <a:ext cx="1485444" cy="1485444"/>
          </a:xfrm>
          <a:custGeom>
            <a:avLst/>
            <a:gdLst>
              <a:gd name="connsiteX0" fmla="*/ 0 w 1485444"/>
              <a:gd name="connsiteY0" fmla="*/ 0 h 1485444"/>
              <a:gd name="connsiteX1" fmla="*/ 1485444 w 1485444"/>
              <a:gd name="connsiteY1" fmla="*/ 0 h 1485444"/>
              <a:gd name="connsiteX2" fmla="*/ 1485444 w 1485444"/>
              <a:gd name="connsiteY2" fmla="*/ 1485444 h 1485444"/>
              <a:gd name="connsiteX3" fmla="*/ 0 w 1485444"/>
              <a:gd name="connsiteY3" fmla="*/ 1485444 h 1485444"/>
            </a:gdLst>
            <a:ahLst/>
            <a:cxnLst>
              <a:cxn ang="0">
                <a:pos x="connsiteX0" y="connsiteY0"/>
              </a:cxn>
              <a:cxn ang="0">
                <a:pos x="connsiteX1" y="connsiteY1"/>
              </a:cxn>
              <a:cxn ang="0">
                <a:pos x="connsiteX2" y="connsiteY2"/>
              </a:cxn>
              <a:cxn ang="0">
                <a:pos x="connsiteX3" y="connsiteY3"/>
              </a:cxn>
            </a:cxnLst>
            <a:rect l="l" t="t" r="r" b="b"/>
            <a:pathLst>
              <a:path w="1485444" h="1485444">
                <a:moveTo>
                  <a:pt x="0" y="0"/>
                </a:moveTo>
                <a:lnTo>
                  <a:pt x="1485444" y="0"/>
                </a:lnTo>
                <a:lnTo>
                  <a:pt x="1485444" y="1485444"/>
                </a:lnTo>
                <a:lnTo>
                  <a:pt x="0" y="1485444"/>
                </a:lnTo>
                <a:close/>
              </a:path>
            </a:pathLst>
          </a:custGeom>
        </p:spPr>
      </p:pic>
      <p:graphicFrame>
        <p:nvGraphicFramePr>
          <p:cNvPr id="6" name="Table 11">
            <a:extLst>
              <a:ext uri="{FF2B5EF4-FFF2-40B4-BE49-F238E27FC236}">
                <a16:creationId xmlns:a16="http://schemas.microsoft.com/office/drawing/2014/main" id="{D38E0EC0-C79D-BC4F-F915-8C10F2EB4AB3}"/>
              </a:ext>
            </a:extLst>
          </p:cNvPr>
          <p:cNvGraphicFramePr>
            <a:graphicFrameLocks noGrp="1"/>
          </p:cNvGraphicFramePr>
          <p:nvPr>
            <p:extLst>
              <p:ext uri="{D42A27DB-BD31-4B8C-83A1-F6EECF244321}">
                <p14:modId xmlns:p14="http://schemas.microsoft.com/office/powerpoint/2010/main" val="303302618"/>
              </p:ext>
            </p:extLst>
          </p:nvPr>
        </p:nvGraphicFramePr>
        <p:xfrm>
          <a:off x="609600" y="1606832"/>
          <a:ext cx="10975044" cy="4565367"/>
        </p:xfrm>
        <a:graphic>
          <a:graphicData uri="http://schemas.openxmlformats.org/drawingml/2006/table">
            <a:tbl>
              <a:tblPr firstRow="1" bandRow="1">
                <a:tableStyleId>{5C22544A-7EE6-4342-B048-85BDC9FD1C3A}</a:tableStyleId>
              </a:tblPr>
              <a:tblGrid>
                <a:gridCol w="1829174">
                  <a:extLst>
                    <a:ext uri="{9D8B030D-6E8A-4147-A177-3AD203B41FA5}">
                      <a16:colId xmlns:a16="http://schemas.microsoft.com/office/drawing/2014/main" val="661705733"/>
                    </a:ext>
                  </a:extLst>
                </a:gridCol>
                <a:gridCol w="1829174">
                  <a:extLst>
                    <a:ext uri="{9D8B030D-6E8A-4147-A177-3AD203B41FA5}">
                      <a16:colId xmlns:a16="http://schemas.microsoft.com/office/drawing/2014/main" val="4031318838"/>
                    </a:ext>
                  </a:extLst>
                </a:gridCol>
                <a:gridCol w="1829174">
                  <a:extLst>
                    <a:ext uri="{9D8B030D-6E8A-4147-A177-3AD203B41FA5}">
                      <a16:colId xmlns:a16="http://schemas.microsoft.com/office/drawing/2014/main" val="3543819330"/>
                    </a:ext>
                  </a:extLst>
                </a:gridCol>
                <a:gridCol w="1829174">
                  <a:extLst>
                    <a:ext uri="{9D8B030D-6E8A-4147-A177-3AD203B41FA5}">
                      <a16:colId xmlns:a16="http://schemas.microsoft.com/office/drawing/2014/main" val="1154092006"/>
                    </a:ext>
                  </a:extLst>
                </a:gridCol>
                <a:gridCol w="1829174">
                  <a:extLst>
                    <a:ext uri="{9D8B030D-6E8A-4147-A177-3AD203B41FA5}">
                      <a16:colId xmlns:a16="http://schemas.microsoft.com/office/drawing/2014/main" val="950485288"/>
                    </a:ext>
                  </a:extLst>
                </a:gridCol>
                <a:gridCol w="1829174">
                  <a:extLst>
                    <a:ext uri="{9D8B030D-6E8A-4147-A177-3AD203B41FA5}">
                      <a16:colId xmlns:a16="http://schemas.microsoft.com/office/drawing/2014/main" val="2006977053"/>
                    </a:ext>
                  </a:extLst>
                </a:gridCol>
              </a:tblGrid>
              <a:tr h="1051106">
                <a:tc gridSpan="6">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Sales Manager on skill development takes time and requires a continuous coaching cadence. Begin the coaching journey with your reps by asking them to fill out the self-assessment below. You should also fill out the same assessment of them and then compare responses. The biggest areas of disconnect warrant further discussion and from there you should highlight 2-3 skills to focus on for the next 4-6 weeks of coaching.</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79"/>
                        </a:spcBef>
                        <a:spcAft>
                          <a:spcPts val="89"/>
                        </a:spcAft>
                        <a:buClrTx/>
                        <a:buSzPts val="1200"/>
                        <a:buFontTx/>
                        <a:buNone/>
                        <a:tabLst/>
                        <a:defRPr/>
                      </a:pP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These skills align with the competencies of a highly productive Rep. Development across identified areas should be viewed as building blocks that support the Rep’s long term career advancement.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65241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Proxima Nova"/>
                          <a:cs typeface="Proxima Nova"/>
                          <a:sym typeface="Proxima Nova"/>
                        </a:rPr>
                        <a:t>Instructions: </a:t>
                      </a:r>
                      <a:r>
                        <a:rPr lang="en-US" sz="1200" kern="1200" dirty="0">
                          <a:solidFill>
                            <a:schemeClr val="accent3"/>
                          </a:solidFill>
                          <a:latin typeface="+mn-lt"/>
                          <a:ea typeface="Proxima Nova"/>
                          <a:cs typeface="Proxima Nova"/>
                          <a:sym typeface="Proxima Nova"/>
                        </a:rPr>
                        <a:t>Manager and Director individually provide a 1-5 rating for each skill where 1 = no evidence of skill and 5 = skill mastery. Top 3 largest gaps should receive special coaching priority. </a:t>
                      </a:r>
                      <a:endParaRPr lang="en-US" sz="1200" kern="1200" dirty="0">
                        <a:solidFill>
                          <a:schemeClr val="accent3"/>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b="1">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T w="38100" cmpd="sng">
                      <a:noFill/>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lang="en-US" sz="1200" b="1">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0959029"/>
                  </a:ext>
                </a:extLst>
              </a:tr>
              <a:tr h="476975">
                <a:tc>
                  <a:txBody>
                    <a:bodyPr/>
                    <a:lstStyle/>
                    <a:p>
                      <a:pPr algn="ctr"/>
                      <a:r>
                        <a:rPr lang="en-US" sz="1200" b="1" dirty="0">
                          <a:solidFill>
                            <a:schemeClr val="bg1"/>
                          </a:solidFill>
                        </a:rPr>
                        <a:t>Skill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Self</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Manager</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Skill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Self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Manager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Coaching and Talent Development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Managing Diversity &amp; Inclusion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fontAlgn="auto" latinLnBrk="0" hangingPunct="1">
                        <a:lnSpc>
                          <a:spcPct val="100000"/>
                        </a:lnSpc>
                        <a:spcBef>
                          <a:spcPts val="0"/>
                        </a:spcBef>
                        <a:spcAft>
                          <a:spcPts val="0"/>
                        </a:spcAft>
                        <a:buClr>
                          <a:srgbClr val="000000"/>
                        </a:buClr>
                        <a:buSzPts val="1050"/>
                        <a:buFont typeface="Arial"/>
                        <a:buNone/>
                        <a:tabLst/>
                        <a:defRPr/>
                      </a:pPr>
                      <a:endParaRPr lang="en-US" sz="1100" b="0" kern="1200">
                        <a:solidFill>
                          <a:schemeClr val="tx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fontAlgn="auto" latinLnBrk="0" hangingPunct="1">
                        <a:lnSpc>
                          <a:spcPct val="100000"/>
                        </a:lnSpc>
                        <a:spcBef>
                          <a:spcPts val="0"/>
                        </a:spcBef>
                        <a:spcAft>
                          <a:spcPts val="0"/>
                        </a:spcAft>
                        <a:buClr>
                          <a:srgbClr val="000000"/>
                        </a:buClr>
                        <a:buSzPts val="1050"/>
                        <a:buFont typeface="Arial"/>
                        <a:buNone/>
                        <a:tabLst/>
                        <a:defRPr/>
                      </a:pPr>
                      <a:endParaRPr lang="en-US" sz="1100" b="0" kern="1200">
                        <a:solidFill>
                          <a:schemeClr val="tx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Managing Processes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Organization/ Planning</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Talent Management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Presentation Skills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761557"/>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Conflict Management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Strategic Skills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91450" marB="9145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3265181"/>
                  </a:ext>
                </a:extLst>
              </a:tr>
              <a:tr h="476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Team Builder</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Drive for Results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386" rtl="0" eaLnBrk="1" latinLnBrk="0" hangingPunct="1">
                        <a:lnSpc>
                          <a:spcPct val="100000"/>
                        </a:lnSpc>
                        <a:spcBef>
                          <a:spcPts val="0"/>
                        </a:spcBef>
                        <a:spcAft>
                          <a:spcPts val="0"/>
                        </a:spcAft>
                        <a:buClr>
                          <a:srgbClr val="000000"/>
                        </a:buClr>
                        <a:buSzPts val="1050"/>
                        <a:buFont typeface="Arial"/>
                        <a:buNone/>
                      </a:pPr>
                      <a:endParaRPr sz="1100" b="0" kern="1200" dirty="0">
                        <a:solidFill>
                          <a:schemeClr val="tx1"/>
                        </a:solidFill>
                        <a:latin typeface="+mn-lt"/>
                        <a:ea typeface="+mn-ea"/>
                        <a:cs typeface="+mn-cs"/>
                      </a:endParaRPr>
                    </a:p>
                  </a:txBody>
                  <a:tcPr marL="91450" marR="91450" marT="45725" marB="457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5921305"/>
                  </a:ext>
                </a:extLst>
              </a:tr>
            </a:tbl>
          </a:graphicData>
        </a:graphic>
      </p:graphicFrame>
      <p:sp>
        <p:nvSpPr>
          <p:cNvPr id="7" name="TextBox 6">
            <a:extLst>
              <a:ext uri="{FF2B5EF4-FFF2-40B4-BE49-F238E27FC236}">
                <a16:creationId xmlns:a16="http://schemas.microsoft.com/office/drawing/2014/main" id="{A396FC1D-7ECC-15BC-F146-6093F9AE0FD7}"/>
              </a:ext>
            </a:extLst>
          </p:cNvPr>
          <p:cNvSpPr txBox="1"/>
          <p:nvPr/>
        </p:nvSpPr>
        <p:spPr>
          <a:xfrm>
            <a:off x="6656398" y="6257418"/>
            <a:ext cx="4915492" cy="123111"/>
          </a:xfrm>
          <a:prstGeom prst="rect">
            <a:avLst/>
          </a:prstGeom>
          <a:noFill/>
        </p:spPr>
        <p:txBody>
          <a:bodyPr wrap="square" lIns="0" tIns="0" rIns="0" bIns="0" rtlCol="0">
            <a:spAutoFit/>
          </a:bodyPr>
          <a:lstStyle/>
          <a:p>
            <a:pPr algn="r"/>
            <a:r>
              <a:rPr lang="en-US" sz="800" dirty="0">
                <a:solidFill>
                  <a:schemeClr val="accent1"/>
                </a:solidFill>
              </a:rPr>
              <a:t>*Refer to the Skills rubrics for the description of excelling vs. developing</a:t>
            </a:r>
          </a:p>
        </p:txBody>
      </p:sp>
    </p:spTree>
    <p:extLst>
      <p:ext uri="{BB962C8B-B14F-4D97-AF65-F5344CB8AC3E}">
        <p14:creationId xmlns:p14="http://schemas.microsoft.com/office/powerpoint/2010/main" val="1654387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BDF9-2A63-5731-25DF-CB956297D61C}"/>
              </a:ext>
            </a:extLst>
          </p:cNvPr>
          <p:cNvSpPr>
            <a:spLocks noGrp="1"/>
          </p:cNvSpPr>
          <p:nvPr>
            <p:ph type="title"/>
          </p:nvPr>
        </p:nvSpPr>
        <p:spPr>
          <a:xfrm>
            <a:off x="609600" y="37589"/>
            <a:ext cx="10769600" cy="767853"/>
          </a:xfrm>
        </p:spPr>
        <p:txBody>
          <a:bodyPr/>
          <a:lstStyle/>
          <a:p>
            <a:r>
              <a:rPr lang="en-US" dirty="0"/>
              <a:t>Tailor your coaching approach based on sellers' performance </a:t>
            </a:r>
            <a:br>
              <a:rPr lang="en-US" dirty="0"/>
            </a:br>
            <a:r>
              <a:rPr lang="en-US" dirty="0"/>
              <a:t>to focus on specific areas for growth </a:t>
            </a:r>
          </a:p>
        </p:txBody>
      </p:sp>
      <p:sp>
        <p:nvSpPr>
          <p:cNvPr id="3" name="Rectangle 2">
            <a:extLst>
              <a:ext uri="{FF2B5EF4-FFF2-40B4-BE49-F238E27FC236}">
                <a16:creationId xmlns:a16="http://schemas.microsoft.com/office/drawing/2014/main" id="{C990D328-5E86-AFC7-00AE-0EB38111279D}"/>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4" name="Rectangle 3">
            <a:extLst>
              <a:ext uri="{FF2B5EF4-FFF2-40B4-BE49-F238E27FC236}">
                <a16:creationId xmlns:a16="http://schemas.microsoft.com/office/drawing/2014/main" id="{3CBB5A56-BD84-E43B-E011-B0C249A360E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pic>
        <p:nvPicPr>
          <p:cNvPr id="6" name="Picture 5">
            <a:extLst>
              <a:ext uri="{FF2B5EF4-FFF2-40B4-BE49-F238E27FC236}">
                <a16:creationId xmlns:a16="http://schemas.microsoft.com/office/drawing/2014/main" id="{F7DBA675-0B56-2248-EA82-969A17AD7E9E}"/>
              </a:ext>
            </a:extLst>
          </p:cNvPr>
          <p:cNvPicPr>
            <a:picLocks noChangeAspect="1"/>
          </p:cNvPicPr>
          <p:nvPr/>
        </p:nvPicPr>
        <p:blipFill>
          <a:blip r:embed="rId2"/>
          <a:srcRect l="9749" r="9749" b="5227"/>
          <a:stretch>
            <a:fillRect/>
          </a:stretch>
        </p:blipFill>
        <p:spPr>
          <a:xfrm>
            <a:off x="10099198" y="124281"/>
            <a:ext cx="1485444" cy="1437814"/>
          </a:xfrm>
          <a:custGeom>
            <a:avLst/>
            <a:gdLst>
              <a:gd name="connsiteX0" fmla="*/ 0 w 1485444"/>
              <a:gd name="connsiteY0" fmla="*/ 0 h 1437814"/>
              <a:gd name="connsiteX1" fmla="*/ 1485444 w 1485444"/>
              <a:gd name="connsiteY1" fmla="*/ 0 h 1437814"/>
              <a:gd name="connsiteX2" fmla="*/ 1485444 w 1485444"/>
              <a:gd name="connsiteY2" fmla="*/ 1437814 h 1437814"/>
              <a:gd name="connsiteX3" fmla="*/ 0 w 1485444"/>
              <a:gd name="connsiteY3" fmla="*/ 1437814 h 1437814"/>
            </a:gdLst>
            <a:ahLst/>
            <a:cxnLst>
              <a:cxn ang="0">
                <a:pos x="connsiteX0" y="connsiteY0"/>
              </a:cxn>
              <a:cxn ang="0">
                <a:pos x="connsiteX1" y="connsiteY1"/>
              </a:cxn>
              <a:cxn ang="0">
                <a:pos x="connsiteX2" y="connsiteY2"/>
              </a:cxn>
              <a:cxn ang="0">
                <a:pos x="connsiteX3" y="connsiteY3"/>
              </a:cxn>
            </a:cxnLst>
            <a:rect l="l" t="t" r="r" b="b"/>
            <a:pathLst>
              <a:path w="1485444" h="1437814">
                <a:moveTo>
                  <a:pt x="0" y="0"/>
                </a:moveTo>
                <a:lnTo>
                  <a:pt x="1485444" y="0"/>
                </a:lnTo>
                <a:lnTo>
                  <a:pt x="1485444" y="1437814"/>
                </a:lnTo>
                <a:lnTo>
                  <a:pt x="0" y="1437814"/>
                </a:lnTo>
                <a:close/>
              </a:path>
            </a:pathLst>
          </a:custGeom>
        </p:spPr>
      </p:pic>
      <p:sp>
        <p:nvSpPr>
          <p:cNvPr id="7" name="Rectangle 6">
            <a:extLst>
              <a:ext uri="{FF2B5EF4-FFF2-40B4-BE49-F238E27FC236}">
                <a16:creationId xmlns:a16="http://schemas.microsoft.com/office/drawing/2014/main" id="{90B52473-F094-B27D-DC47-57C5A398B9A1}"/>
              </a:ext>
            </a:extLst>
          </p:cNvPr>
          <p:cNvSpPr/>
          <p:nvPr/>
        </p:nvSpPr>
        <p:spPr>
          <a:xfrm>
            <a:off x="609600" y="1606832"/>
            <a:ext cx="4622800" cy="456536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8" name="Rectangle 7">
            <a:extLst>
              <a:ext uri="{FF2B5EF4-FFF2-40B4-BE49-F238E27FC236}">
                <a16:creationId xmlns:a16="http://schemas.microsoft.com/office/drawing/2014/main" id="{94061605-4525-DE9B-B78D-1D2527354437}"/>
              </a:ext>
            </a:extLst>
          </p:cNvPr>
          <p:cNvSpPr/>
          <p:nvPr/>
        </p:nvSpPr>
        <p:spPr>
          <a:xfrm>
            <a:off x="609600" y="1606832"/>
            <a:ext cx="4622800" cy="419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Evaluation MATRIX</a:t>
            </a:r>
            <a:endParaRPr lang="en-US" sz="1800" b="1" dirty="0">
              <a:cs typeface="Segoe UI"/>
            </a:endParaRPr>
          </a:p>
        </p:txBody>
      </p:sp>
      <p:pic>
        <p:nvPicPr>
          <p:cNvPr id="9" name="Content Placeholder 8">
            <a:extLst>
              <a:ext uri="{FF2B5EF4-FFF2-40B4-BE49-F238E27FC236}">
                <a16:creationId xmlns:a16="http://schemas.microsoft.com/office/drawing/2014/main" id="{D09E50C8-8A5F-54FA-8481-9C0F1E091637}"/>
              </a:ext>
            </a:extLst>
          </p:cNvPr>
          <p:cNvPicPr>
            <a:picLocks noChangeAspect="1"/>
          </p:cNvPicPr>
          <p:nvPr/>
        </p:nvPicPr>
        <p:blipFill rotWithShape="1">
          <a:blip r:embed="rId3"/>
          <a:srcRect l="6603" r="1647" b="2530"/>
          <a:stretch/>
        </p:blipFill>
        <p:spPr>
          <a:xfrm>
            <a:off x="842121" y="2284779"/>
            <a:ext cx="4157758" cy="3785822"/>
          </a:xfrm>
          <a:prstGeom prst="rect">
            <a:avLst/>
          </a:prstGeom>
        </p:spPr>
      </p:pic>
      <p:sp>
        <p:nvSpPr>
          <p:cNvPr id="12" name="TextBox 11">
            <a:extLst>
              <a:ext uri="{FF2B5EF4-FFF2-40B4-BE49-F238E27FC236}">
                <a16:creationId xmlns:a16="http://schemas.microsoft.com/office/drawing/2014/main" id="{58A66987-3FDF-9B0E-630A-64E084923789}"/>
              </a:ext>
            </a:extLst>
          </p:cNvPr>
          <p:cNvSpPr txBox="1"/>
          <p:nvPr/>
        </p:nvSpPr>
        <p:spPr>
          <a:xfrm>
            <a:off x="5600700" y="1606832"/>
            <a:ext cx="5981700" cy="3662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2880" indent="-182880">
              <a:buClr>
                <a:schemeClr val="tx1"/>
              </a:buClr>
              <a:buFont typeface="Arial" panose="020B0604020202020204" pitchFamily="34" charset="0"/>
              <a:buChar char="•"/>
            </a:pPr>
            <a:r>
              <a:rPr lang="en-US" sz="1400" b="1" dirty="0"/>
              <a:t>Performance: </a:t>
            </a:r>
            <a:endParaRPr lang="en-US" sz="1400" dirty="0">
              <a:cs typeface="Segoe UI"/>
            </a:endParaRPr>
          </a:p>
          <a:p>
            <a:pPr marL="365760" lvl="1" indent="-182880">
              <a:buClr>
                <a:schemeClr val="tx1"/>
              </a:buClr>
              <a:buFont typeface="Avenir Next LT Pro" panose="020B0504020202020204" pitchFamily="34" charset="0"/>
              <a:buChar char="–"/>
            </a:pPr>
            <a:r>
              <a:rPr lang="en-US" sz="1400" b="1" dirty="0"/>
              <a:t>High </a:t>
            </a:r>
            <a:r>
              <a:rPr lang="en-US" sz="1400" dirty="0"/>
              <a:t>– 90% and above quota attainment</a:t>
            </a:r>
            <a:endParaRPr lang="en-US" sz="1400" dirty="0">
              <a:cs typeface="Segoe UI"/>
            </a:endParaRPr>
          </a:p>
          <a:p>
            <a:pPr marL="365760" lvl="1" indent="-182880">
              <a:buClr>
                <a:schemeClr val="tx1"/>
              </a:buClr>
              <a:buFont typeface="Avenir Next LT Pro" panose="020B0504020202020204" pitchFamily="34" charset="0"/>
              <a:buChar char="–"/>
            </a:pPr>
            <a:r>
              <a:rPr lang="en-US" sz="1400" b="1" dirty="0"/>
              <a:t>Low</a:t>
            </a:r>
            <a:r>
              <a:rPr lang="en-US" sz="1400" dirty="0"/>
              <a:t> – below 90% quota attainment</a:t>
            </a:r>
          </a:p>
          <a:p>
            <a:pPr lvl="1"/>
            <a:endParaRPr lang="en-US" sz="1400" dirty="0">
              <a:cs typeface="Segoe UI"/>
            </a:endParaRPr>
          </a:p>
          <a:p>
            <a:pPr marL="182880" indent="-182880">
              <a:buClr>
                <a:schemeClr val="tx1"/>
              </a:buClr>
              <a:buFont typeface="Arial" panose="020B0604020202020204" pitchFamily="34" charset="0"/>
              <a:buChar char="•"/>
            </a:pPr>
            <a:r>
              <a:rPr lang="en-US" sz="1400" b="1" dirty="0"/>
              <a:t>Skills:</a:t>
            </a:r>
            <a:endParaRPr lang="en-US" sz="1400" b="1" dirty="0">
              <a:cs typeface="Segoe UI"/>
            </a:endParaRPr>
          </a:p>
          <a:p>
            <a:pPr marL="365760" lvl="1" indent="-182880">
              <a:buClr>
                <a:schemeClr val="tx1"/>
              </a:buClr>
              <a:buFont typeface="Avenir Next LT Pro" panose="020B0504020202020204" pitchFamily="34" charset="0"/>
              <a:buChar char="–"/>
            </a:pPr>
            <a:r>
              <a:rPr lang="en-US" sz="1400" b="1" dirty="0"/>
              <a:t>High - </a:t>
            </a:r>
            <a:r>
              <a:rPr lang="en-US" sz="1400" dirty="0"/>
              <a:t> 3.0 or higher average from skills assessment  </a:t>
            </a:r>
            <a:endParaRPr lang="en-US" sz="1400" dirty="0">
              <a:cs typeface="Segoe UI"/>
            </a:endParaRPr>
          </a:p>
          <a:p>
            <a:pPr marL="365760" lvl="1" indent="-182880">
              <a:buClr>
                <a:schemeClr val="tx1"/>
              </a:buClr>
              <a:buFont typeface="Avenir Next LT Pro" panose="020B0504020202020204" pitchFamily="34" charset="0"/>
              <a:buChar char="–"/>
            </a:pPr>
            <a:r>
              <a:rPr lang="en-US" sz="1400" b="1" dirty="0"/>
              <a:t>Low –</a:t>
            </a:r>
            <a:r>
              <a:rPr lang="en-US" sz="1400" dirty="0"/>
              <a:t> below a 3.0 average on skills assessment </a:t>
            </a:r>
          </a:p>
          <a:p>
            <a:pPr lvl="1"/>
            <a:endParaRPr lang="en-US" sz="1400" dirty="0"/>
          </a:p>
          <a:p>
            <a:pPr marL="182880" indent="-182880">
              <a:buClr>
                <a:schemeClr val="tx1"/>
              </a:buClr>
              <a:buFont typeface="Arial" panose="020B0604020202020204" pitchFamily="34" charset="0"/>
              <a:buChar char="•"/>
            </a:pPr>
            <a:r>
              <a:rPr lang="en-US" sz="1400" b="1" dirty="0">
                <a:ea typeface="+mn-lt"/>
                <a:cs typeface="+mn-lt"/>
              </a:rPr>
              <a:t>Developing Players: B1</a:t>
            </a:r>
            <a:endParaRPr lang="en-US" sz="1400" dirty="0"/>
          </a:p>
          <a:p>
            <a:pPr marL="365760" lvl="1" indent="-182880">
              <a:buClr>
                <a:schemeClr val="tx1"/>
              </a:buClr>
              <a:buSzPct val="80000"/>
              <a:buFont typeface="Avenir Next LT Pro" panose="020B0504020202020204" pitchFamily="34" charset="0"/>
              <a:buChar char="–"/>
            </a:pPr>
            <a:r>
              <a:rPr lang="en-US" sz="1400" dirty="0">
                <a:ea typeface="+mn-lt"/>
                <a:cs typeface="+mn-lt"/>
              </a:rPr>
              <a:t>Low skill proficiency / Low Performance</a:t>
            </a:r>
          </a:p>
          <a:p>
            <a:pPr lvl="1">
              <a:buSzPct val="80000"/>
            </a:pPr>
            <a:endParaRPr lang="en-US" sz="1400" dirty="0">
              <a:ea typeface="+mn-lt"/>
              <a:cs typeface="+mn-lt"/>
            </a:endParaRPr>
          </a:p>
          <a:p>
            <a:pPr marL="182880" indent="-182880">
              <a:buClr>
                <a:schemeClr val="tx1"/>
              </a:buClr>
              <a:buFont typeface="Arial" panose="020B0604020202020204" pitchFamily="34" charset="0"/>
              <a:buChar char="•"/>
            </a:pPr>
            <a:r>
              <a:rPr lang="en-US" sz="1400" b="1" dirty="0">
                <a:ea typeface="+mn-lt"/>
                <a:cs typeface="+mn-lt"/>
              </a:rPr>
              <a:t>Emerging Players: B2 </a:t>
            </a:r>
            <a:endParaRPr lang="en-US" sz="1400" b="1" dirty="0">
              <a:cs typeface="Segoe UI"/>
            </a:endParaRPr>
          </a:p>
          <a:p>
            <a:pPr marL="365760" lvl="1" indent="-182880">
              <a:buClr>
                <a:schemeClr val="tx1"/>
              </a:buClr>
              <a:buSzPct val="80000"/>
              <a:buFont typeface="Avenir Next LT Pro" panose="020B0504020202020204" pitchFamily="34" charset="0"/>
              <a:buChar char="–"/>
            </a:pPr>
            <a:r>
              <a:rPr lang="en-US" sz="1400" dirty="0">
                <a:ea typeface="+mn-lt"/>
                <a:cs typeface="+mn-lt"/>
              </a:rPr>
              <a:t>Some to moderate skill proficiency / Moderate or variable Performance</a:t>
            </a:r>
            <a:endParaRPr lang="en-US" sz="1400" dirty="0"/>
          </a:p>
          <a:p>
            <a:pPr lvl="1"/>
            <a:endParaRPr lang="en-US" sz="1400" dirty="0">
              <a:ea typeface="+mn-lt"/>
              <a:cs typeface="+mn-lt"/>
            </a:endParaRPr>
          </a:p>
          <a:p>
            <a:pPr marL="182880" indent="-182880">
              <a:buClr>
                <a:schemeClr val="tx1"/>
              </a:buClr>
              <a:buFont typeface="Arial" panose="020B0604020202020204" pitchFamily="34" charset="0"/>
              <a:buChar char="•"/>
            </a:pPr>
            <a:r>
              <a:rPr lang="en-US" sz="1400" b="1" dirty="0">
                <a:ea typeface="+mn-lt"/>
                <a:cs typeface="+mn-lt"/>
              </a:rPr>
              <a:t>Excelling Players: B3</a:t>
            </a:r>
            <a:endParaRPr lang="en-US" sz="1400" dirty="0"/>
          </a:p>
          <a:p>
            <a:pPr marL="365760" lvl="1" indent="-182880">
              <a:buClr>
                <a:schemeClr val="tx1"/>
              </a:buClr>
              <a:buSzPct val="80000"/>
              <a:buFont typeface="Avenir Next LT Pro" panose="020B0504020202020204" pitchFamily="34" charset="0"/>
              <a:buChar char="–"/>
            </a:pPr>
            <a:r>
              <a:rPr lang="en-US" sz="1400" dirty="0">
                <a:ea typeface="+mn-lt"/>
                <a:cs typeface="+mn-lt"/>
              </a:rPr>
              <a:t>High skill proficiency / High Performance</a:t>
            </a:r>
            <a:endParaRPr lang="en-US" sz="1400" dirty="0"/>
          </a:p>
        </p:txBody>
      </p:sp>
      <p:sp>
        <p:nvSpPr>
          <p:cNvPr id="13" name="TextBox 12">
            <a:extLst>
              <a:ext uri="{FF2B5EF4-FFF2-40B4-BE49-F238E27FC236}">
                <a16:creationId xmlns:a16="http://schemas.microsoft.com/office/drawing/2014/main" id="{714F3B0A-9B0C-DD02-7A4F-35C58CA099E6}"/>
              </a:ext>
            </a:extLst>
          </p:cNvPr>
          <p:cNvSpPr txBox="1"/>
          <p:nvPr/>
        </p:nvSpPr>
        <p:spPr>
          <a:xfrm>
            <a:off x="5600700" y="5422900"/>
            <a:ext cx="5981700" cy="749300"/>
          </a:xfrm>
          <a:prstGeom prst="rect">
            <a:avLst/>
          </a:prstGeom>
          <a:solidFill>
            <a:schemeClr val="accent3"/>
          </a:solidFill>
          <a:ln>
            <a:noFill/>
          </a:ln>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r>
              <a:rPr lang="en-US" sz="1400" b="1" dirty="0">
                <a:solidFill>
                  <a:schemeClr val="bg1"/>
                </a:solidFill>
                <a:cs typeface="Segoe UI"/>
              </a:rPr>
              <a:t>Example: An Account Executive classification</a:t>
            </a:r>
            <a:endParaRPr lang="en-US" sz="1400" dirty="0">
              <a:solidFill>
                <a:schemeClr val="bg1"/>
              </a:solidFill>
              <a:cs typeface="Segoe UI"/>
            </a:endParaRPr>
          </a:p>
          <a:p>
            <a:r>
              <a:rPr lang="en-US" sz="1400" b="1" dirty="0">
                <a:solidFill>
                  <a:schemeClr val="bg1"/>
                </a:solidFill>
                <a:cs typeface="Segoe UI"/>
              </a:rPr>
              <a:t>Skill Assessment: </a:t>
            </a:r>
            <a:r>
              <a:rPr lang="en-US" sz="1400" dirty="0">
                <a:solidFill>
                  <a:schemeClr val="bg1"/>
                </a:solidFill>
                <a:cs typeface="Segoe UI"/>
              </a:rPr>
              <a:t>Scored an average of a 2.7</a:t>
            </a:r>
          </a:p>
          <a:p>
            <a:r>
              <a:rPr lang="en-US" sz="1400" b="1" dirty="0">
                <a:solidFill>
                  <a:schemeClr val="bg1"/>
                </a:solidFill>
                <a:cs typeface="Segoe UI"/>
              </a:rPr>
              <a:t>Performance:</a:t>
            </a:r>
            <a:r>
              <a:rPr lang="en-US" sz="1400" dirty="0">
                <a:solidFill>
                  <a:schemeClr val="bg1"/>
                </a:solidFill>
                <a:cs typeface="Segoe UI"/>
              </a:rPr>
              <a:t> At 92% of quota for the past three quarters</a:t>
            </a:r>
            <a:endParaRPr lang="en-US" sz="1400" dirty="0">
              <a:solidFill>
                <a:schemeClr val="accent1"/>
              </a:solidFill>
              <a:cs typeface="Segoe UI"/>
            </a:endParaRPr>
          </a:p>
        </p:txBody>
      </p:sp>
    </p:spTree>
    <p:extLst>
      <p:ext uri="{BB962C8B-B14F-4D97-AF65-F5344CB8AC3E}">
        <p14:creationId xmlns:p14="http://schemas.microsoft.com/office/powerpoint/2010/main" val="183354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0CE65-6CF0-45A6-B756-231077A64113}"/>
              </a:ext>
            </a:extLst>
          </p:cNvPr>
          <p:cNvSpPr>
            <a:spLocks noGrp="1"/>
          </p:cNvSpPr>
          <p:nvPr>
            <p:ph type="title"/>
          </p:nvPr>
        </p:nvSpPr>
        <p:spPr/>
        <p:txBody>
          <a:bodyPr/>
          <a:lstStyle/>
          <a:p>
            <a:r>
              <a:rPr lang="en-US" dirty="0"/>
              <a:t>Assessment Template</a:t>
            </a:r>
          </a:p>
        </p:txBody>
      </p:sp>
      <p:sp>
        <p:nvSpPr>
          <p:cNvPr id="3" name="Rectangle 2">
            <a:extLst>
              <a:ext uri="{FF2B5EF4-FFF2-40B4-BE49-F238E27FC236}">
                <a16:creationId xmlns:a16="http://schemas.microsoft.com/office/drawing/2014/main" id="{1F5ACE29-6E2A-927B-F030-D384DECB06EA}"/>
              </a:ext>
            </a:extLst>
          </p:cNvPr>
          <p:cNvSpPr/>
          <p:nvPr/>
        </p:nvSpPr>
        <p:spPr>
          <a:xfrm>
            <a:off x="609600" y="1606832"/>
            <a:ext cx="4622800" cy="456536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4" name="Rectangle 3">
            <a:extLst>
              <a:ext uri="{FF2B5EF4-FFF2-40B4-BE49-F238E27FC236}">
                <a16:creationId xmlns:a16="http://schemas.microsoft.com/office/drawing/2014/main" id="{BC537123-605F-FA13-584A-C59B1FDFB4A6}"/>
              </a:ext>
            </a:extLst>
          </p:cNvPr>
          <p:cNvSpPr/>
          <p:nvPr/>
        </p:nvSpPr>
        <p:spPr>
          <a:xfrm>
            <a:off x="609600" y="1606832"/>
            <a:ext cx="4622800" cy="419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Evaluation MATRIX</a:t>
            </a:r>
            <a:endParaRPr lang="en-US" sz="1800" b="1" dirty="0">
              <a:cs typeface="Segoe UI"/>
            </a:endParaRPr>
          </a:p>
        </p:txBody>
      </p:sp>
      <p:pic>
        <p:nvPicPr>
          <p:cNvPr id="5" name="Content Placeholder 8">
            <a:extLst>
              <a:ext uri="{FF2B5EF4-FFF2-40B4-BE49-F238E27FC236}">
                <a16:creationId xmlns:a16="http://schemas.microsoft.com/office/drawing/2014/main" id="{6AC6E734-2B0C-654C-120D-20D81CB676EF}"/>
              </a:ext>
            </a:extLst>
          </p:cNvPr>
          <p:cNvPicPr>
            <a:picLocks noChangeAspect="1"/>
          </p:cNvPicPr>
          <p:nvPr/>
        </p:nvPicPr>
        <p:blipFill rotWithShape="1">
          <a:blip r:embed="rId2"/>
          <a:srcRect l="6603" r="1647" b="2530"/>
          <a:stretch/>
        </p:blipFill>
        <p:spPr>
          <a:xfrm>
            <a:off x="1640261" y="2053014"/>
            <a:ext cx="2561479" cy="2332340"/>
          </a:xfrm>
          <a:prstGeom prst="rect">
            <a:avLst/>
          </a:prstGeom>
        </p:spPr>
      </p:pic>
      <p:sp>
        <p:nvSpPr>
          <p:cNvPr id="6" name="TextBox 5">
            <a:extLst>
              <a:ext uri="{FF2B5EF4-FFF2-40B4-BE49-F238E27FC236}">
                <a16:creationId xmlns:a16="http://schemas.microsoft.com/office/drawing/2014/main" id="{AD6A2603-13C6-8352-701C-183CF1D75E8E}"/>
              </a:ext>
            </a:extLst>
          </p:cNvPr>
          <p:cNvSpPr txBox="1"/>
          <p:nvPr/>
        </p:nvSpPr>
        <p:spPr>
          <a:xfrm>
            <a:off x="751260" y="4519722"/>
            <a:ext cx="2095500"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2880" indent="-182880">
              <a:buClr>
                <a:schemeClr val="tx1"/>
              </a:buClr>
              <a:buFont typeface="Arial" panose="020B0604020202020204" pitchFamily="34" charset="0"/>
              <a:buChar char="•"/>
            </a:pPr>
            <a:r>
              <a:rPr lang="en-US" sz="1000" b="1" dirty="0"/>
              <a:t>Performance: </a:t>
            </a:r>
            <a:endParaRPr lang="en-US" sz="1000" dirty="0">
              <a:cs typeface="Segoe UI"/>
            </a:endParaRPr>
          </a:p>
          <a:p>
            <a:pPr marL="365760" lvl="1" indent="-182880">
              <a:buClr>
                <a:schemeClr val="tx1"/>
              </a:buClr>
              <a:buFont typeface="Avenir Next LT Pro" panose="020B0504020202020204" pitchFamily="34" charset="0"/>
              <a:buChar char="–"/>
            </a:pPr>
            <a:r>
              <a:rPr lang="en-US" sz="1000" b="1" dirty="0"/>
              <a:t>High </a:t>
            </a:r>
            <a:r>
              <a:rPr lang="en-US" sz="1000" dirty="0"/>
              <a:t>– 90% and above quota attainment</a:t>
            </a:r>
            <a:endParaRPr lang="en-US" sz="1000" dirty="0">
              <a:cs typeface="Segoe UI"/>
            </a:endParaRPr>
          </a:p>
          <a:p>
            <a:pPr marL="365760" lvl="1" indent="-182880">
              <a:buClr>
                <a:schemeClr val="tx1"/>
              </a:buClr>
              <a:buFont typeface="Avenir Next LT Pro" panose="020B0504020202020204" pitchFamily="34" charset="0"/>
              <a:buChar char="–"/>
            </a:pPr>
            <a:r>
              <a:rPr lang="en-US" sz="1000" b="1" dirty="0"/>
              <a:t>Low</a:t>
            </a:r>
            <a:r>
              <a:rPr lang="en-US" sz="1000" dirty="0"/>
              <a:t> – below 90% quota attainment</a:t>
            </a:r>
          </a:p>
          <a:p>
            <a:pPr marL="182880" indent="-182880">
              <a:buClr>
                <a:schemeClr val="tx1"/>
              </a:buClr>
              <a:buFont typeface="Arial" panose="020B0604020202020204" pitchFamily="34" charset="0"/>
              <a:buChar char="•"/>
            </a:pPr>
            <a:r>
              <a:rPr lang="en-US" sz="1000" b="1" dirty="0"/>
              <a:t>Skills:</a:t>
            </a:r>
            <a:endParaRPr lang="en-US" sz="1000" b="1" dirty="0">
              <a:cs typeface="Segoe UI"/>
            </a:endParaRPr>
          </a:p>
          <a:p>
            <a:pPr marL="365760" lvl="1" indent="-182880">
              <a:buClr>
                <a:schemeClr val="tx1"/>
              </a:buClr>
              <a:buFont typeface="Avenir Next LT Pro" panose="020B0504020202020204" pitchFamily="34" charset="0"/>
              <a:buChar char="–"/>
            </a:pPr>
            <a:r>
              <a:rPr lang="en-US" sz="1000" b="1" dirty="0"/>
              <a:t>High - </a:t>
            </a:r>
            <a:r>
              <a:rPr lang="en-US" sz="1000" dirty="0"/>
              <a:t> 3.0 or higher average from skills assessment  </a:t>
            </a:r>
            <a:endParaRPr lang="en-US" sz="1000" dirty="0">
              <a:cs typeface="Segoe UI"/>
            </a:endParaRPr>
          </a:p>
          <a:p>
            <a:pPr marL="365760" lvl="1" indent="-182880">
              <a:buClr>
                <a:schemeClr val="tx1"/>
              </a:buClr>
              <a:buFont typeface="Avenir Next LT Pro" panose="020B0504020202020204" pitchFamily="34" charset="0"/>
              <a:buChar char="–"/>
            </a:pPr>
            <a:r>
              <a:rPr lang="en-US" sz="1000" b="1" dirty="0"/>
              <a:t>Low –</a:t>
            </a:r>
            <a:r>
              <a:rPr lang="en-US" sz="1000" dirty="0"/>
              <a:t> below a 3.0 average on skills assessment </a:t>
            </a:r>
          </a:p>
        </p:txBody>
      </p:sp>
      <p:sp>
        <p:nvSpPr>
          <p:cNvPr id="7" name="TextBox 6">
            <a:extLst>
              <a:ext uri="{FF2B5EF4-FFF2-40B4-BE49-F238E27FC236}">
                <a16:creationId xmlns:a16="http://schemas.microsoft.com/office/drawing/2014/main" id="{4A1C7BD2-1678-E5C9-B7B3-0868E10CC03E}"/>
              </a:ext>
            </a:extLst>
          </p:cNvPr>
          <p:cNvSpPr txBox="1"/>
          <p:nvPr/>
        </p:nvSpPr>
        <p:spPr>
          <a:xfrm>
            <a:off x="2959100" y="4519722"/>
            <a:ext cx="2095500"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2880" indent="-182880">
              <a:buClr>
                <a:schemeClr val="tx1"/>
              </a:buClr>
              <a:buFont typeface="Arial" panose="020B0604020202020204" pitchFamily="34" charset="0"/>
              <a:buChar char="•"/>
            </a:pPr>
            <a:r>
              <a:rPr lang="en-US" sz="1000" b="1" dirty="0">
                <a:ea typeface="+mn-lt"/>
                <a:cs typeface="+mn-lt"/>
              </a:rPr>
              <a:t>Developing Players: B1</a:t>
            </a:r>
            <a:endParaRPr lang="en-US" sz="1000" dirty="0"/>
          </a:p>
          <a:p>
            <a:pPr marL="365760" lvl="1" indent="-182880">
              <a:buClr>
                <a:schemeClr val="tx1"/>
              </a:buClr>
              <a:buSzPct val="80000"/>
              <a:buFont typeface="Avenir Next LT Pro" panose="020B0504020202020204" pitchFamily="34" charset="0"/>
              <a:buChar char="–"/>
            </a:pPr>
            <a:r>
              <a:rPr lang="en-US" sz="1000" dirty="0">
                <a:ea typeface="+mn-lt"/>
                <a:cs typeface="+mn-lt"/>
              </a:rPr>
              <a:t>Low skill proficiency / Low Performance</a:t>
            </a:r>
          </a:p>
          <a:p>
            <a:pPr marL="182880" indent="-182880">
              <a:buClr>
                <a:schemeClr val="tx1"/>
              </a:buClr>
              <a:buFont typeface="Arial" panose="020B0604020202020204" pitchFamily="34" charset="0"/>
              <a:buChar char="•"/>
            </a:pPr>
            <a:r>
              <a:rPr lang="en-US" sz="1000" b="1" dirty="0">
                <a:ea typeface="+mn-lt"/>
                <a:cs typeface="+mn-lt"/>
              </a:rPr>
              <a:t>Emerging Players: B2 </a:t>
            </a:r>
            <a:endParaRPr lang="en-US" sz="1000" b="1" dirty="0">
              <a:cs typeface="Segoe UI"/>
            </a:endParaRPr>
          </a:p>
          <a:p>
            <a:pPr marL="365760" lvl="1" indent="-182880">
              <a:buClr>
                <a:schemeClr val="tx1"/>
              </a:buClr>
              <a:buSzPct val="80000"/>
              <a:buFont typeface="Avenir Next LT Pro" panose="020B0504020202020204" pitchFamily="34" charset="0"/>
              <a:buChar char="–"/>
            </a:pPr>
            <a:r>
              <a:rPr lang="en-US" sz="1000" dirty="0">
                <a:ea typeface="+mn-lt"/>
                <a:cs typeface="+mn-lt"/>
              </a:rPr>
              <a:t>Some to moderate skill proficiency / Moderate or variable Performance</a:t>
            </a:r>
          </a:p>
          <a:p>
            <a:pPr marL="182880" indent="-182880">
              <a:buClr>
                <a:schemeClr val="tx1"/>
              </a:buClr>
              <a:buFont typeface="Arial" panose="020B0604020202020204" pitchFamily="34" charset="0"/>
              <a:buChar char="•"/>
            </a:pPr>
            <a:r>
              <a:rPr lang="en-US" sz="1000" b="1" dirty="0">
                <a:ea typeface="+mn-lt"/>
                <a:cs typeface="+mn-lt"/>
              </a:rPr>
              <a:t>Excelling Players: B3</a:t>
            </a:r>
            <a:endParaRPr lang="en-US" sz="1000" dirty="0"/>
          </a:p>
          <a:p>
            <a:pPr marL="365760" lvl="1" indent="-182880">
              <a:buClr>
                <a:schemeClr val="tx1"/>
              </a:buClr>
              <a:buSzPct val="80000"/>
              <a:buFont typeface="Avenir Next LT Pro" panose="020B0504020202020204" pitchFamily="34" charset="0"/>
              <a:buChar char="–"/>
            </a:pPr>
            <a:r>
              <a:rPr lang="en-US" sz="1000" dirty="0">
                <a:ea typeface="+mn-lt"/>
                <a:cs typeface="+mn-lt"/>
              </a:rPr>
              <a:t>High skill proficiency / High Performance</a:t>
            </a:r>
            <a:endParaRPr lang="en-US" sz="1000" dirty="0"/>
          </a:p>
        </p:txBody>
      </p:sp>
      <p:graphicFrame>
        <p:nvGraphicFramePr>
          <p:cNvPr id="8" name="Table 13">
            <a:extLst>
              <a:ext uri="{FF2B5EF4-FFF2-40B4-BE49-F238E27FC236}">
                <a16:creationId xmlns:a16="http://schemas.microsoft.com/office/drawing/2014/main" id="{4D9FA002-645F-F1F8-70C4-018075DCAD4D}"/>
              </a:ext>
            </a:extLst>
          </p:cNvPr>
          <p:cNvGraphicFramePr>
            <a:graphicFrameLocks noGrp="1"/>
          </p:cNvGraphicFramePr>
          <p:nvPr>
            <p:extLst>
              <p:ext uri="{D42A27DB-BD31-4B8C-83A1-F6EECF244321}">
                <p14:modId xmlns:p14="http://schemas.microsoft.com/office/powerpoint/2010/main" val="2943628374"/>
              </p:ext>
            </p:extLst>
          </p:nvPr>
        </p:nvGraphicFramePr>
        <p:xfrm>
          <a:off x="5493657" y="1606832"/>
          <a:ext cx="6110862" cy="4565365"/>
        </p:xfrm>
        <a:graphic>
          <a:graphicData uri="http://schemas.openxmlformats.org/drawingml/2006/table">
            <a:tbl>
              <a:tblPr firstRow="1" bandRow="1">
                <a:tableStyleId>{5C22544A-7EE6-4342-B048-85BDC9FD1C3A}</a:tableStyleId>
              </a:tblPr>
              <a:tblGrid>
                <a:gridCol w="946963">
                  <a:extLst>
                    <a:ext uri="{9D8B030D-6E8A-4147-A177-3AD203B41FA5}">
                      <a16:colId xmlns:a16="http://schemas.microsoft.com/office/drawing/2014/main" val="1629177293"/>
                    </a:ext>
                  </a:extLst>
                </a:gridCol>
                <a:gridCol w="645075">
                  <a:extLst>
                    <a:ext uri="{9D8B030D-6E8A-4147-A177-3AD203B41FA5}">
                      <a16:colId xmlns:a16="http://schemas.microsoft.com/office/drawing/2014/main" val="1571976019"/>
                    </a:ext>
                  </a:extLst>
                </a:gridCol>
                <a:gridCol w="1529684">
                  <a:extLst>
                    <a:ext uri="{9D8B030D-6E8A-4147-A177-3AD203B41FA5}">
                      <a16:colId xmlns:a16="http://schemas.microsoft.com/office/drawing/2014/main" val="2413149260"/>
                    </a:ext>
                  </a:extLst>
                </a:gridCol>
                <a:gridCol w="208280">
                  <a:extLst>
                    <a:ext uri="{9D8B030D-6E8A-4147-A177-3AD203B41FA5}">
                      <a16:colId xmlns:a16="http://schemas.microsoft.com/office/drawing/2014/main" val="2320634900"/>
                    </a:ext>
                  </a:extLst>
                </a:gridCol>
                <a:gridCol w="961016">
                  <a:extLst>
                    <a:ext uri="{9D8B030D-6E8A-4147-A177-3AD203B41FA5}">
                      <a16:colId xmlns:a16="http://schemas.microsoft.com/office/drawing/2014/main" val="2911678565"/>
                    </a:ext>
                  </a:extLst>
                </a:gridCol>
                <a:gridCol w="658263">
                  <a:extLst>
                    <a:ext uri="{9D8B030D-6E8A-4147-A177-3AD203B41FA5}">
                      <a16:colId xmlns:a16="http://schemas.microsoft.com/office/drawing/2014/main" val="1295797233"/>
                    </a:ext>
                  </a:extLst>
                </a:gridCol>
                <a:gridCol w="1161581">
                  <a:extLst>
                    <a:ext uri="{9D8B030D-6E8A-4147-A177-3AD203B41FA5}">
                      <a16:colId xmlns:a16="http://schemas.microsoft.com/office/drawing/2014/main" val="3764779288"/>
                    </a:ext>
                  </a:extLst>
                </a:gridCol>
              </a:tblGrid>
              <a:tr h="394132">
                <a:tc>
                  <a:txBody>
                    <a:bodyPr/>
                    <a:lstStyle/>
                    <a:p>
                      <a:pPr algn="r"/>
                      <a:r>
                        <a:rPr lang="en-US" sz="1050" b="1" dirty="0"/>
                        <a:t>Name</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050" b="1" dirty="0"/>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600"/>
                    </a:p>
                  </a:txBody>
                  <a:tcPr anchor="ctr"/>
                </a:tc>
                <a:tc>
                  <a:txBody>
                    <a:bodyPr/>
                    <a:lstStyle/>
                    <a:p>
                      <a:endParaRPr lang="en-US" sz="1050" b="1"/>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r"/>
                      <a:r>
                        <a:rPr lang="en-US" sz="1050" b="1" dirty="0"/>
                        <a:t>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050" b="1" dirty="0"/>
                        <a:t>mm/dd/</a:t>
                      </a:r>
                      <a:r>
                        <a:rPr lang="en-US" sz="1050" b="1" dirty="0" err="1"/>
                        <a:t>yy</a:t>
                      </a:r>
                      <a:endParaRPr lang="en-US" sz="1050"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r>
                        <a:rPr lang="en-US" sz="1600"/>
                        <a:t>mm/dd/yy</a:t>
                      </a:r>
                    </a:p>
                  </a:txBody>
                  <a:tcPr anchor="ctr"/>
                </a:tc>
                <a:extLst>
                  <a:ext uri="{0D108BD9-81ED-4DB2-BD59-A6C34878D82A}">
                    <a16:rowId xmlns:a16="http://schemas.microsoft.com/office/drawing/2014/main" val="4132611099"/>
                  </a:ext>
                </a:extLst>
              </a:tr>
              <a:tr h="624043">
                <a:tc gridSpan="3">
                  <a:txBody>
                    <a:bodyPr/>
                    <a:lstStyle/>
                    <a:p>
                      <a:pPr algn="ctr"/>
                      <a:r>
                        <a:rPr lang="en-US" sz="1050" b="1" dirty="0">
                          <a:solidFill>
                            <a:schemeClr val="bg1"/>
                          </a:solidFill>
                        </a:rPr>
                        <a:t>Performance Assessment</a:t>
                      </a:r>
                    </a:p>
                    <a:p>
                      <a:pPr algn="ctr"/>
                      <a:r>
                        <a:rPr lang="en-US" sz="1050" b="1" dirty="0">
                          <a:solidFill>
                            <a:schemeClr val="bg1"/>
                          </a:solidFill>
                        </a:rPr>
                        <a:t>(Quota Attainment)</a:t>
                      </a:r>
                    </a:p>
                  </a:txBody>
                  <a:tcPr anchor="ctr">
                    <a:lnT w="12700" cap="flat" cmpd="sng" algn="ctr">
                      <a:solidFill>
                        <a:schemeClr val="bg1"/>
                      </a:solidFill>
                      <a:prstDash val="solid"/>
                      <a:round/>
                      <a:headEnd type="none" w="med" len="med"/>
                      <a:tailEnd type="none" w="med" len="med"/>
                    </a:lnT>
                    <a:solidFill>
                      <a:schemeClr val="accent3"/>
                    </a:solidFill>
                  </a:tcPr>
                </a:tc>
                <a:tc hMerge="1">
                  <a:txBody>
                    <a:bodyPr/>
                    <a:lstStyle/>
                    <a:p>
                      <a:endParaRPr lang="en-US"/>
                    </a:p>
                  </a:txBody>
                  <a:tcPr/>
                </a:tc>
                <a:tc hMerge="1">
                  <a:txBody>
                    <a:bodyPr/>
                    <a:lstStyle/>
                    <a:p>
                      <a:pPr algn="ctr"/>
                      <a:endParaRPr lang="en-US" sz="1400">
                        <a:solidFill>
                          <a:schemeClr val="bg1"/>
                        </a:solidFill>
                      </a:endParaRPr>
                    </a:p>
                  </a:txBody>
                  <a:tcPr>
                    <a:solidFill>
                      <a:schemeClr val="tx2"/>
                    </a:solidFill>
                  </a:tcPr>
                </a:tc>
                <a:tc>
                  <a:txBody>
                    <a:bodyPr/>
                    <a:lstStyle/>
                    <a:p>
                      <a:endParaRPr lang="en-US" sz="1050" b="1"/>
                    </a:p>
                  </a:txBody>
                  <a:tcPr anchor="ctr">
                    <a:lnT w="12700" cap="flat" cmpd="sng" algn="ctr">
                      <a:solidFill>
                        <a:schemeClr val="bg1"/>
                      </a:solidFill>
                      <a:prstDash val="solid"/>
                      <a:round/>
                      <a:headEnd type="none" w="med" len="med"/>
                      <a:tailEnd type="none" w="med" len="med"/>
                    </a:lnT>
                    <a:noFill/>
                  </a:tcPr>
                </a:tc>
                <a:tc gridSpan="3">
                  <a:txBody>
                    <a:bodyPr/>
                    <a:lstStyle/>
                    <a:p>
                      <a:pPr algn="ctr"/>
                      <a:r>
                        <a:rPr lang="en-US" sz="1050" b="1" dirty="0">
                          <a:solidFill>
                            <a:schemeClr val="bg1"/>
                          </a:solidFill>
                        </a:rPr>
                        <a:t>Skills Assessment</a:t>
                      </a:r>
                    </a:p>
                    <a:p>
                      <a:pPr marL="0" algn="ctr" defTabSz="914400" rtl="0" eaLnBrk="1" latinLnBrk="0" hangingPunct="1"/>
                      <a:r>
                        <a:rPr lang="en-US" sz="1050" b="1" kern="1200" dirty="0">
                          <a:solidFill>
                            <a:schemeClr val="bg1"/>
                          </a:solidFill>
                          <a:latin typeface="+mn-lt"/>
                          <a:ea typeface="+mn-ea"/>
                          <a:cs typeface="+mn-cs"/>
                        </a:rPr>
                        <a:t>(Average of scores)</a:t>
                      </a:r>
                    </a:p>
                  </a:txBody>
                  <a:tcPr anchor="ctr">
                    <a:lnT w="12700" cap="flat" cmpd="sng" algn="ctr">
                      <a:solidFill>
                        <a:schemeClr val="bg1"/>
                      </a:solidFill>
                      <a:prstDash val="solid"/>
                      <a:round/>
                      <a:headEnd type="none" w="med" len="med"/>
                      <a:tailEnd type="none" w="med" len="med"/>
                    </a:lnT>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5651879"/>
                  </a:ext>
                </a:extLst>
              </a:tr>
              <a:tr h="394132">
                <a:tc gridSpan="3">
                  <a:txBody>
                    <a:bodyPr/>
                    <a:lstStyle/>
                    <a:p>
                      <a:pPr algn="l"/>
                      <a:r>
                        <a:rPr lang="en-US" sz="1050" i="1" dirty="0">
                          <a:solidFill>
                            <a:schemeClr val="tx1"/>
                          </a:solidFill>
                        </a:rPr>
                        <a:t>Previous 3 quarters: </a:t>
                      </a:r>
                    </a:p>
                  </a:txBody>
                  <a:tcPr anchor="ctr">
                    <a:noFill/>
                  </a:tcPr>
                </a:tc>
                <a:tc hMerge="1">
                  <a:txBody>
                    <a:bodyPr/>
                    <a:lstStyle/>
                    <a:p>
                      <a:endParaRPr lang="en-US"/>
                    </a:p>
                  </a:txBody>
                  <a:tcPr/>
                </a:tc>
                <a:tc hMerge="1">
                  <a:txBody>
                    <a:bodyPr/>
                    <a:lstStyle/>
                    <a:p>
                      <a:pPr algn="l"/>
                      <a:endParaRPr lang="en-US" sz="1600" i="1"/>
                    </a:p>
                  </a:txBody>
                  <a:tcPr anchor="ctr">
                    <a:noFill/>
                  </a:tcPr>
                </a:tc>
                <a:tc>
                  <a:txBody>
                    <a:bodyPr/>
                    <a:lstStyle/>
                    <a:p>
                      <a:endParaRPr lang="en-US" sz="1050">
                        <a:solidFill>
                          <a:schemeClr val="tx1"/>
                        </a:solidFill>
                      </a:endParaRPr>
                    </a:p>
                  </a:txBody>
                  <a:tcPr>
                    <a:noFill/>
                  </a:tcPr>
                </a:tc>
                <a:tc gridSpan="3">
                  <a:txBody>
                    <a:bodyPr/>
                    <a:lstStyle/>
                    <a:p>
                      <a:endParaRPr lang="en-US" sz="1050">
                        <a:solidFill>
                          <a:schemeClr val="tx1"/>
                        </a:solidFill>
                      </a:endParaRPr>
                    </a:p>
                  </a:txBody>
                  <a:tcP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3702451"/>
                  </a:ext>
                </a:extLst>
              </a:tr>
              <a:tr h="394132">
                <a:tc gridSpan="2">
                  <a:txBody>
                    <a:bodyPr/>
                    <a:lstStyle/>
                    <a:p>
                      <a:pPr algn="r"/>
                      <a:r>
                        <a:rPr lang="en-US" sz="1050" dirty="0">
                          <a:solidFill>
                            <a:schemeClr val="tx1"/>
                          </a:solidFill>
                        </a:rPr>
                        <a:t> 1:</a:t>
                      </a: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_____%</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_____%</a:t>
                      </a:r>
                    </a:p>
                  </a:txBody>
                  <a:tcPr>
                    <a:noFill/>
                  </a:tcPr>
                </a:tc>
                <a:tc>
                  <a:txBody>
                    <a:bodyPr/>
                    <a:lstStyle/>
                    <a:p>
                      <a:endParaRPr lang="en-US" sz="1050">
                        <a:solidFill>
                          <a:schemeClr val="tx1"/>
                        </a:solidFill>
                      </a:endParaRPr>
                    </a:p>
                  </a:txBody>
                  <a:tcPr>
                    <a:noFill/>
                  </a:tcPr>
                </a:tc>
                <a:tc gridSpan="2">
                  <a:txBody>
                    <a:bodyPr/>
                    <a:lstStyle/>
                    <a:p>
                      <a:pPr algn="r"/>
                      <a:r>
                        <a:rPr lang="en-US" sz="1050">
                          <a:solidFill>
                            <a:schemeClr val="tx1"/>
                          </a:solidFill>
                        </a:rPr>
                        <a:t>Average:</a:t>
                      </a:r>
                    </a:p>
                  </a:txBody>
                  <a:tcPr>
                    <a:noFill/>
                  </a:tcPr>
                </a:tc>
                <a:tc hMerge="1">
                  <a:txBody>
                    <a:bodyPr/>
                    <a:lstStyle/>
                    <a:p>
                      <a:pPr algn="r"/>
                      <a:endParaRPr lang="en-US"/>
                    </a:p>
                  </a:txBody>
                  <a:tcPr>
                    <a:noFill/>
                  </a:tcPr>
                </a:tc>
                <a:tc>
                  <a:txBody>
                    <a:bodyPr/>
                    <a:lstStyle/>
                    <a:p>
                      <a:r>
                        <a:rPr lang="en-US" sz="1050">
                          <a:solidFill>
                            <a:schemeClr val="tx1"/>
                          </a:solidFill>
                        </a:rPr>
                        <a:t>_____ / 5</a:t>
                      </a:r>
                    </a:p>
                  </a:txBody>
                  <a:tcPr>
                    <a:noFill/>
                  </a:tcPr>
                </a:tc>
                <a:extLst>
                  <a:ext uri="{0D108BD9-81ED-4DB2-BD59-A6C34878D82A}">
                    <a16:rowId xmlns:a16="http://schemas.microsoft.com/office/drawing/2014/main" val="353271929"/>
                  </a:ext>
                </a:extLst>
              </a:tr>
              <a:tr h="394132">
                <a:tc gridSpan="2">
                  <a:txBody>
                    <a:bodyPr/>
                    <a:lstStyle/>
                    <a:p>
                      <a:pPr algn="r"/>
                      <a:r>
                        <a:rPr lang="en-US" sz="1050" dirty="0">
                          <a:solidFill>
                            <a:schemeClr val="tx1"/>
                          </a:solidFill>
                        </a:rPr>
                        <a:t>2:</a:t>
                      </a: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_____%</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_____%</a:t>
                      </a:r>
                    </a:p>
                  </a:txBody>
                  <a:tcPr>
                    <a:noFill/>
                  </a:tcPr>
                </a:tc>
                <a:tc>
                  <a:txBody>
                    <a:bodyPr/>
                    <a:lstStyle/>
                    <a:p>
                      <a:endParaRPr lang="en-US" sz="1050">
                        <a:solidFill>
                          <a:schemeClr val="tx1"/>
                        </a:solidFill>
                      </a:endParaRPr>
                    </a:p>
                  </a:txBody>
                  <a:tcPr>
                    <a:noFill/>
                  </a:tcPr>
                </a:tc>
                <a:tc gridSpan="2">
                  <a:txBody>
                    <a:bodyPr/>
                    <a:lstStyle/>
                    <a:p>
                      <a:endParaRPr lang="en-US" sz="1050">
                        <a:solidFill>
                          <a:schemeClr val="tx1"/>
                        </a:solidFill>
                      </a:endParaRPr>
                    </a:p>
                  </a:txBody>
                  <a:tcPr>
                    <a:noFill/>
                  </a:tcPr>
                </a:tc>
                <a:tc hMerge="1">
                  <a:txBody>
                    <a:bodyPr/>
                    <a:lstStyle/>
                    <a:p>
                      <a:endParaRPr lang="en-US"/>
                    </a:p>
                  </a:txBody>
                  <a:tcPr>
                    <a:noFill/>
                  </a:tcPr>
                </a:tc>
                <a:tc>
                  <a:txBody>
                    <a:bodyPr/>
                    <a:lstStyle/>
                    <a:p>
                      <a:endParaRPr lang="en-US" sz="1050">
                        <a:solidFill>
                          <a:schemeClr val="tx1"/>
                        </a:solidFill>
                      </a:endParaRPr>
                    </a:p>
                  </a:txBody>
                  <a:tcPr>
                    <a:noFill/>
                  </a:tcPr>
                </a:tc>
                <a:extLst>
                  <a:ext uri="{0D108BD9-81ED-4DB2-BD59-A6C34878D82A}">
                    <a16:rowId xmlns:a16="http://schemas.microsoft.com/office/drawing/2014/main" val="1605779487"/>
                  </a:ext>
                </a:extLst>
              </a:tr>
              <a:tr h="394132">
                <a:tc gridSpan="2">
                  <a:txBody>
                    <a:bodyPr/>
                    <a:lstStyle/>
                    <a:p>
                      <a:pPr algn="r"/>
                      <a:r>
                        <a:rPr lang="en-US" sz="1050">
                          <a:solidFill>
                            <a:schemeClr val="tx1"/>
                          </a:solidFill>
                        </a:rPr>
                        <a:t>3:</a:t>
                      </a:r>
                    </a:p>
                  </a:txBody>
                  <a:tcPr>
                    <a:noFill/>
                  </a:tcPr>
                </a:tc>
                <a:tc hMerge="1">
                  <a:txBody>
                    <a:bodyPr/>
                    <a:lstStyle/>
                    <a:p>
                      <a:r>
                        <a:rPr lang="en-US"/>
                        <a:t>_____%</a:t>
                      </a:r>
                    </a:p>
                  </a:txBody>
                  <a:tcPr>
                    <a:noFill/>
                  </a:tcPr>
                </a:tc>
                <a:tc>
                  <a:txBody>
                    <a:bodyPr/>
                    <a:lstStyle/>
                    <a:p>
                      <a:r>
                        <a:rPr lang="en-US" sz="1050">
                          <a:solidFill>
                            <a:schemeClr val="tx1"/>
                          </a:solidFill>
                        </a:rPr>
                        <a:t>_____%</a:t>
                      </a:r>
                    </a:p>
                  </a:txBody>
                  <a:tcPr>
                    <a:noFill/>
                  </a:tcPr>
                </a:tc>
                <a:tc>
                  <a:txBody>
                    <a:bodyPr/>
                    <a:lstStyle/>
                    <a:p>
                      <a:endParaRPr lang="en-US" sz="1050">
                        <a:solidFill>
                          <a:schemeClr val="tx1"/>
                        </a:solidFill>
                      </a:endParaRPr>
                    </a:p>
                  </a:txBody>
                  <a:tcPr>
                    <a:noFill/>
                  </a:tcPr>
                </a:tc>
                <a:tc gridSpan="2">
                  <a:txBody>
                    <a:bodyPr/>
                    <a:lstStyle/>
                    <a:p>
                      <a:endParaRPr lang="en-US" sz="1050">
                        <a:solidFill>
                          <a:schemeClr val="tx1"/>
                        </a:solidFill>
                      </a:endParaRPr>
                    </a:p>
                  </a:txBody>
                  <a:tcPr>
                    <a:noFill/>
                  </a:tcPr>
                </a:tc>
                <a:tc hMerge="1">
                  <a:txBody>
                    <a:bodyPr/>
                    <a:lstStyle/>
                    <a:p>
                      <a:endParaRPr lang="en-US"/>
                    </a:p>
                  </a:txBody>
                  <a:tcPr>
                    <a:noFill/>
                  </a:tcPr>
                </a:tc>
                <a:tc>
                  <a:txBody>
                    <a:bodyPr/>
                    <a:lstStyle/>
                    <a:p>
                      <a:endParaRPr lang="en-US" sz="1050">
                        <a:solidFill>
                          <a:schemeClr val="tx1"/>
                        </a:solidFill>
                      </a:endParaRPr>
                    </a:p>
                  </a:txBody>
                  <a:tcPr>
                    <a:noFill/>
                  </a:tcPr>
                </a:tc>
                <a:extLst>
                  <a:ext uri="{0D108BD9-81ED-4DB2-BD59-A6C34878D82A}">
                    <a16:rowId xmlns:a16="http://schemas.microsoft.com/office/drawing/2014/main" val="4206277468"/>
                  </a:ext>
                </a:extLst>
              </a:tr>
              <a:tr h="985331">
                <a:tc gridSpan="2">
                  <a:txBody>
                    <a:bodyPr/>
                    <a:lstStyle/>
                    <a:p>
                      <a:r>
                        <a:rPr lang="en-US" sz="1050" dirty="0">
                          <a:solidFill>
                            <a:schemeClr val="tx1"/>
                          </a:solidFill>
                        </a:rPr>
                        <a:t>Performance</a:t>
                      </a:r>
                    </a:p>
                    <a:p>
                      <a:r>
                        <a:rPr lang="en-US" sz="1050" dirty="0">
                          <a:solidFill>
                            <a:schemeClr val="tx1"/>
                          </a:solidFill>
                        </a:rPr>
                        <a:t>Average: </a:t>
                      </a:r>
                    </a:p>
                    <a:p>
                      <a:r>
                        <a:rPr lang="en-US" sz="1050" i="1" dirty="0">
                          <a:solidFill>
                            <a:schemeClr val="tx1"/>
                          </a:solidFill>
                        </a:rPr>
                        <a:t>(High / Low)</a:t>
                      </a:r>
                    </a:p>
                  </a:txBody>
                  <a:tcPr anchor="ctr">
                    <a:solidFill>
                      <a:schemeClr val="bg1">
                        <a:lumMod val="95000"/>
                      </a:schemeClr>
                    </a:solidFill>
                  </a:tcPr>
                </a:tc>
                <a:tc hMerge="1">
                  <a:txBody>
                    <a:bodyPr/>
                    <a:lstStyle/>
                    <a:p>
                      <a:r>
                        <a:rPr lang="en-US"/>
                        <a:t>_____________</a:t>
                      </a:r>
                    </a:p>
                  </a:txBody>
                  <a:tcPr>
                    <a:noFill/>
                  </a:tcPr>
                </a:tc>
                <a:tc>
                  <a:txBody>
                    <a:bodyPr/>
                    <a:lstStyle/>
                    <a:p>
                      <a:endParaRPr lang="en-US" sz="1050">
                        <a:solidFill>
                          <a:schemeClr val="tx1"/>
                        </a:solidFill>
                      </a:endParaRPr>
                    </a:p>
                    <a:p>
                      <a:r>
                        <a:rPr lang="en-US" sz="1050">
                          <a:solidFill>
                            <a:schemeClr val="tx1"/>
                          </a:solidFill>
                        </a:rPr>
                        <a:t>_____________</a:t>
                      </a:r>
                    </a:p>
                  </a:txBody>
                  <a:tcPr anchor="ctr">
                    <a:solidFill>
                      <a:schemeClr val="bg1">
                        <a:lumMod val="95000"/>
                      </a:schemeClr>
                    </a:solidFill>
                  </a:tcPr>
                </a:tc>
                <a:tc>
                  <a:txBody>
                    <a:bodyPr/>
                    <a:lstStyle/>
                    <a:p>
                      <a:pPr algn="l"/>
                      <a:endParaRPr lang="en-US" sz="1050">
                        <a:solidFill>
                          <a:schemeClr val="tx1"/>
                        </a:solidFill>
                      </a:endParaRPr>
                    </a:p>
                  </a:txBody>
                  <a:tcPr anchor="ctr">
                    <a:solidFill>
                      <a:schemeClr val="bg1">
                        <a:lumMod val="95000"/>
                      </a:schemeClr>
                    </a:solidFill>
                  </a:tcPr>
                </a:tc>
                <a:tc gridSpan="2">
                  <a:txBody>
                    <a:bodyPr/>
                    <a:lstStyle/>
                    <a:p>
                      <a:pPr algn="l"/>
                      <a:r>
                        <a:rPr lang="en-US" sz="1050" dirty="0">
                          <a:solidFill>
                            <a:schemeClr val="tx1"/>
                          </a:solidFill>
                        </a:rPr>
                        <a:t>Skills: </a:t>
                      </a:r>
                    </a:p>
                    <a:p>
                      <a:pPr algn="l"/>
                      <a:r>
                        <a:rPr lang="en-US" sz="1050" i="1" dirty="0">
                          <a:solidFill>
                            <a:schemeClr val="tx1"/>
                          </a:solidFill>
                        </a:rPr>
                        <a:t>(High / Low)</a:t>
                      </a:r>
                    </a:p>
                  </a:txBody>
                  <a:tcPr anchor="ctr">
                    <a:solidFill>
                      <a:schemeClr val="bg1">
                        <a:lumMod val="95000"/>
                      </a:schemeClr>
                    </a:solidFill>
                  </a:tcPr>
                </a:tc>
                <a:tc hMerge="1">
                  <a:txBody>
                    <a:bodyPr/>
                    <a:lstStyle/>
                    <a:p>
                      <a:endParaRPr lang="en-US" sz="1400" i="1"/>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___________</a:t>
                      </a:r>
                    </a:p>
                  </a:txBody>
                  <a:tcPr anchor="ctr">
                    <a:solidFill>
                      <a:schemeClr val="bg1">
                        <a:lumMod val="95000"/>
                      </a:schemeClr>
                    </a:solidFill>
                  </a:tcPr>
                </a:tc>
                <a:extLst>
                  <a:ext uri="{0D108BD9-81ED-4DB2-BD59-A6C34878D82A}">
                    <a16:rowId xmlns:a16="http://schemas.microsoft.com/office/drawing/2014/main" val="1577439277"/>
                  </a:ext>
                </a:extLst>
              </a:tr>
              <a:tr h="985331">
                <a:tc gridSpan="2">
                  <a:txBody>
                    <a:bodyPr/>
                    <a:lstStyle/>
                    <a:p>
                      <a:endParaRPr lang="en-US" sz="1050" dirty="0">
                        <a:solidFill>
                          <a:schemeClr val="tx1"/>
                        </a:solidFill>
                      </a:endParaRPr>
                    </a:p>
                  </a:txBody>
                  <a:tcPr>
                    <a:lnB w="12700" cap="flat" cmpd="sng" algn="ctr">
                      <a:solidFill>
                        <a:schemeClr val="accent3"/>
                      </a:solidFill>
                      <a:prstDash val="solid"/>
                      <a:round/>
                      <a:headEnd type="none" w="med" len="med"/>
                      <a:tailEnd type="none" w="med" len="med"/>
                    </a:lnB>
                    <a:noFill/>
                  </a:tcPr>
                </a:tc>
                <a:tc hMerge="1">
                  <a:txBody>
                    <a:bodyPr/>
                    <a:lstStyle/>
                    <a:p>
                      <a:endParaRPr lang="en-US"/>
                    </a:p>
                  </a:txBody>
                  <a:tcPr>
                    <a:noFill/>
                  </a:tcPr>
                </a:tc>
                <a:tc>
                  <a:txBody>
                    <a:bodyPr/>
                    <a:lstStyle/>
                    <a:p>
                      <a:endParaRPr lang="en-US" sz="1050" dirty="0">
                        <a:solidFill>
                          <a:schemeClr val="tx1"/>
                        </a:solidFill>
                      </a:endParaRPr>
                    </a:p>
                  </a:txBody>
                  <a:tcPr>
                    <a:lnB w="12700" cap="flat" cmpd="sng" algn="ctr">
                      <a:solidFill>
                        <a:schemeClr val="accent3"/>
                      </a:solidFill>
                      <a:prstDash val="solid"/>
                      <a:round/>
                      <a:headEnd type="none" w="med" len="med"/>
                      <a:tailEnd type="none" w="med" len="med"/>
                    </a:lnB>
                    <a:noFill/>
                  </a:tcPr>
                </a:tc>
                <a:tc gridSpan="3">
                  <a:txBody>
                    <a:bodyPr/>
                    <a:lstStyle/>
                    <a:p>
                      <a:pPr marL="274320" algn="l"/>
                      <a:r>
                        <a:rPr lang="en-US" sz="1050" dirty="0">
                          <a:solidFill>
                            <a:schemeClr val="tx1"/>
                          </a:solidFill>
                        </a:rPr>
                        <a:t>Level:</a:t>
                      </a:r>
                    </a:p>
                    <a:p>
                      <a:pPr marL="274320" algn="l"/>
                      <a:r>
                        <a:rPr lang="en-US" sz="1050" i="1" dirty="0">
                          <a:solidFill>
                            <a:schemeClr val="tx1"/>
                          </a:solidFill>
                        </a:rPr>
                        <a:t>(Developing, Emerging, Excelling)</a:t>
                      </a:r>
                    </a:p>
                  </a:txBody>
                  <a:tcPr anchor="ctr">
                    <a:lnB w="12700" cap="flat" cmpd="sng" algn="ctr">
                      <a:solidFill>
                        <a:schemeClr val="accent3"/>
                      </a:solidFill>
                      <a:prstDash val="solid"/>
                      <a:round/>
                      <a:headEnd type="none" w="med" len="med"/>
                      <a:tailEnd type="none" w="med" len="med"/>
                    </a:lnB>
                    <a:solidFill>
                      <a:schemeClr val="tx2">
                        <a:lumMod val="10000"/>
                        <a:lumOff val="90000"/>
                      </a:schemeClr>
                    </a:solidFill>
                  </a:tcPr>
                </a:tc>
                <a:tc hMerge="1">
                  <a:txBody>
                    <a:bodyPr/>
                    <a:lstStyle/>
                    <a:p>
                      <a:r>
                        <a:rPr lang="en-US"/>
                        <a:t>Level</a:t>
                      </a:r>
                    </a:p>
                    <a:p>
                      <a:r>
                        <a:rPr lang="en-US" sz="1200" i="1"/>
                        <a:t>(Developing, Emerging, Excelling)</a:t>
                      </a:r>
                    </a:p>
                  </a:txBody>
                  <a:tcPr/>
                </a:tc>
                <a:tc hMerge="1">
                  <a:txBody>
                    <a:bodyPr/>
                    <a:lstStyle/>
                    <a:p>
                      <a:pPr algn="r"/>
                      <a:endParaRPr lang="en-US" sz="1200" i="1"/>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___________</a:t>
                      </a:r>
                    </a:p>
                  </a:txBody>
                  <a:tcPr anchor="ctr">
                    <a:lnB w="12700" cap="flat" cmpd="sng" algn="ctr">
                      <a:solidFill>
                        <a:schemeClr val="accent3"/>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91165209"/>
                  </a:ext>
                </a:extLst>
              </a:tr>
            </a:tbl>
          </a:graphicData>
        </a:graphic>
      </p:graphicFrame>
    </p:spTree>
    <p:extLst>
      <p:ext uri="{BB962C8B-B14F-4D97-AF65-F5344CB8AC3E}">
        <p14:creationId xmlns:p14="http://schemas.microsoft.com/office/powerpoint/2010/main" val="2957170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4F9023-6C4A-78AC-0B6A-4EB15F1DCC33}"/>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Playbook Introduction</a:t>
            </a:r>
          </a:p>
        </p:txBody>
      </p:sp>
      <p:sp>
        <p:nvSpPr>
          <p:cNvPr id="4" name="Rectangle 3">
            <a:extLst>
              <a:ext uri="{FF2B5EF4-FFF2-40B4-BE49-F238E27FC236}">
                <a16:creationId xmlns:a16="http://schemas.microsoft.com/office/drawing/2014/main" id="{976C71FC-612B-3AAC-26AA-A61C81DAE613}"/>
              </a:ext>
            </a:extLst>
          </p:cNvPr>
          <p:cNvSpPr/>
          <p:nvPr/>
        </p:nvSpPr>
        <p:spPr>
          <a:xfrm>
            <a:off x="609599" y="1290684"/>
            <a:ext cx="3852597" cy="4276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D3669183-169B-AB9C-29A5-2578446B3BB3}"/>
              </a:ext>
            </a:extLst>
          </p:cNvPr>
          <p:cNvSpPr/>
          <p:nvPr/>
        </p:nvSpPr>
        <p:spPr>
          <a:xfrm rot="10800000" flipV="1">
            <a:off x="4769762" y="1290685"/>
            <a:ext cx="3246036" cy="5775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b="1"/>
              <a:t>Benefit</a:t>
            </a:r>
          </a:p>
        </p:txBody>
      </p:sp>
      <p:sp>
        <p:nvSpPr>
          <p:cNvPr id="15" name="Rectangle 14">
            <a:extLst>
              <a:ext uri="{FF2B5EF4-FFF2-40B4-BE49-F238E27FC236}">
                <a16:creationId xmlns:a16="http://schemas.microsoft.com/office/drawing/2014/main" id="{FDF12F04-B9DF-5908-6331-2BCC33C2C896}"/>
              </a:ext>
            </a:extLst>
          </p:cNvPr>
          <p:cNvSpPr/>
          <p:nvPr/>
        </p:nvSpPr>
        <p:spPr>
          <a:xfrm rot="10800000" flipV="1">
            <a:off x="8325855" y="1290685"/>
            <a:ext cx="3246036" cy="5775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b="1"/>
              <a:t>Data</a:t>
            </a:r>
          </a:p>
        </p:txBody>
      </p:sp>
      <p:sp>
        <p:nvSpPr>
          <p:cNvPr id="16" name="Rectangle 15">
            <a:extLst>
              <a:ext uri="{FF2B5EF4-FFF2-40B4-BE49-F238E27FC236}">
                <a16:creationId xmlns:a16="http://schemas.microsoft.com/office/drawing/2014/main" id="{68D52F02-8F0E-1B04-278A-19B3804AF86F}"/>
              </a:ext>
            </a:extLst>
          </p:cNvPr>
          <p:cNvSpPr/>
          <p:nvPr/>
        </p:nvSpPr>
        <p:spPr>
          <a:xfrm>
            <a:off x="4769762" y="2112993"/>
            <a:ext cx="336976" cy="336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1</a:t>
            </a:r>
            <a:endParaRPr lang="en-ID" sz="1200" b="1" dirty="0">
              <a:solidFill>
                <a:schemeClr val="bg1"/>
              </a:solidFill>
            </a:endParaRPr>
          </a:p>
        </p:txBody>
      </p:sp>
      <p:sp>
        <p:nvSpPr>
          <p:cNvPr id="18" name="TextBox 17">
            <a:extLst>
              <a:ext uri="{FF2B5EF4-FFF2-40B4-BE49-F238E27FC236}">
                <a16:creationId xmlns:a16="http://schemas.microsoft.com/office/drawing/2014/main" id="{F582B721-93FB-CFC2-9562-FE9EA0B6D565}"/>
              </a:ext>
            </a:extLst>
          </p:cNvPr>
          <p:cNvSpPr txBox="1"/>
          <p:nvPr/>
        </p:nvSpPr>
        <p:spPr>
          <a:xfrm>
            <a:off x="5242560" y="2112993"/>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A coaching playbook </a:t>
            </a:r>
            <a:r>
              <a:rPr lang="en-US" sz="1000" b="1" dirty="0">
                <a:latin typeface="+mn-lt"/>
              </a:rPr>
              <a:t>helps managers deliver consistent, effective coaching</a:t>
            </a:r>
            <a:r>
              <a:rPr lang="en-US" sz="1000" dirty="0">
                <a:latin typeface="+mn-lt"/>
              </a:rPr>
              <a:t> in a systemic manner that elevates the training all AEs receive</a:t>
            </a:r>
          </a:p>
        </p:txBody>
      </p:sp>
      <p:sp>
        <p:nvSpPr>
          <p:cNvPr id="30" name="Rectangle 29">
            <a:extLst>
              <a:ext uri="{FF2B5EF4-FFF2-40B4-BE49-F238E27FC236}">
                <a16:creationId xmlns:a16="http://schemas.microsoft.com/office/drawing/2014/main" id="{3B5817A2-4AE7-0B07-A835-6C0E51FD3A3F}"/>
              </a:ext>
            </a:extLst>
          </p:cNvPr>
          <p:cNvSpPr/>
          <p:nvPr/>
        </p:nvSpPr>
        <p:spPr>
          <a:xfrm>
            <a:off x="8325855" y="2112993"/>
            <a:ext cx="336976" cy="336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endParaRPr lang="en-ID" sz="1200" b="1" dirty="0"/>
          </a:p>
        </p:txBody>
      </p:sp>
      <p:sp>
        <p:nvSpPr>
          <p:cNvPr id="31" name="TextBox 30">
            <a:extLst>
              <a:ext uri="{FF2B5EF4-FFF2-40B4-BE49-F238E27FC236}">
                <a16:creationId xmlns:a16="http://schemas.microsoft.com/office/drawing/2014/main" id="{5344517B-F231-3706-5C5D-F813EE35A010}"/>
              </a:ext>
            </a:extLst>
          </p:cNvPr>
          <p:cNvSpPr txBox="1"/>
          <p:nvPr/>
        </p:nvSpPr>
        <p:spPr>
          <a:xfrm>
            <a:off x="8798653" y="2127546"/>
            <a:ext cx="2773238" cy="307777"/>
          </a:xfrm>
          <a:prstGeom prst="rect">
            <a:avLst/>
          </a:prstGeom>
          <a:noFill/>
        </p:spPr>
        <p:txBody>
          <a:bodyPr wrap="square" lIns="0" tIns="0" rIns="0" bIns="0" rtlCol="0">
            <a:spAutoFit/>
          </a:bodyPr>
          <a:lstStyle/>
          <a:p>
            <a:pPr marR="0" lvl="0" algn="l" rtl="0" eaLnBrk="1" fontAlgn="auto" latinLnBrk="0" hangingPunct="1">
              <a:lnSpc>
                <a:spcPct val="100000"/>
              </a:lnSpc>
              <a:spcBef>
                <a:spcPts val="0"/>
              </a:spcBef>
              <a:spcAft>
                <a:spcPts val="0"/>
              </a:spcAft>
              <a:buClrTx/>
              <a:buSzTx/>
            </a:pPr>
            <a:r>
              <a:rPr lang="en-US" sz="1000" dirty="0">
                <a:latin typeface="+mn-lt"/>
              </a:rPr>
              <a:t>80% of Senior Executives say that </a:t>
            </a:r>
            <a:r>
              <a:rPr lang="en-US" sz="1000" b="1" dirty="0">
                <a:latin typeface="+mn-lt"/>
              </a:rPr>
              <a:t>meetings fail to achieve expectations </a:t>
            </a:r>
            <a:r>
              <a:rPr lang="en-US" sz="1000" dirty="0">
                <a:latin typeface="+mn-lt"/>
              </a:rPr>
              <a:t>and create value </a:t>
            </a:r>
          </a:p>
        </p:txBody>
      </p:sp>
      <p:sp>
        <p:nvSpPr>
          <p:cNvPr id="21" name="Rectangle 20">
            <a:extLst>
              <a:ext uri="{FF2B5EF4-FFF2-40B4-BE49-F238E27FC236}">
                <a16:creationId xmlns:a16="http://schemas.microsoft.com/office/drawing/2014/main" id="{35B6B87A-81BB-68F8-C75F-15DBCFE38593}"/>
              </a:ext>
            </a:extLst>
          </p:cNvPr>
          <p:cNvSpPr/>
          <p:nvPr/>
        </p:nvSpPr>
        <p:spPr>
          <a:xfrm>
            <a:off x="4769762" y="2998252"/>
            <a:ext cx="336976" cy="336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a:t>
            </a:r>
            <a:endParaRPr lang="en-ID" sz="1200" b="1" dirty="0">
              <a:solidFill>
                <a:schemeClr val="bg1"/>
              </a:solidFill>
            </a:endParaRPr>
          </a:p>
        </p:txBody>
      </p:sp>
      <p:sp>
        <p:nvSpPr>
          <p:cNvPr id="22" name="TextBox 21">
            <a:extLst>
              <a:ext uri="{FF2B5EF4-FFF2-40B4-BE49-F238E27FC236}">
                <a16:creationId xmlns:a16="http://schemas.microsoft.com/office/drawing/2014/main" id="{76957A5C-60C7-12E6-A61C-C7189CA0EF36}"/>
              </a:ext>
            </a:extLst>
          </p:cNvPr>
          <p:cNvSpPr txBox="1"/>
          <p:nvPr/>
        </p:nvSpPr>
        <p:spPr>
          <a:xfrm>
            <a:off x="5242560" y="2998252"/>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Dedicated coaching helps reps </a:t>
            </a:r>
            <a:r>
              <a:rPr lang="en-US" sz="1000" b="1" dirty="0">
                <a:latin typeface="+mn-lt"/>
              </a:rPr>
              <a:t>improve their win rates, shorten deal cycles, and increase deal size</a:t>
            </a:r>
            <a:r>
              <a:rPr lang="en-US" sz="1000" dirty="0">
                <a:latin typeface="+mn-lt"/>
              </a:rPr>
              <a:t>; a coaching culture can help sales managers achieve their number</a:t>
            </a:r>
          </a:p>
        </p:txBody>
      </p:sp>
      <p:sp>
        <p:nvSpPr>
          <p:cNvPr id="33" name="Rectangle 32">
            <a:extLst>
              <a:ext uri="{FF2B5EF4-FFF2-40B4-BE49-F238E27FC236}">
                <a16:creationId xmlns:a16="http://schemas.microsoft.com/office/drawing/2014/main" id="{DE418D53-AA95-EF84-FE5E-466F03431793}"/>
              </a:ext>
            </a:extLst>
          </p:cNvPr>
          <p:cNvSpPr/>
          <p:nvPr/>
        </p:nvSpPr>
        <p:spPr>
          <a:xfrm>
            <a:off x="8325855" y="2998252"/>
            <a:ext cx="336976" cy="336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endParaRPr lang="en-ID" sz="1200" b="1" dirty="0"/>
          </a:p>
        </p:txBody>
      </p:sp>
      <p:sp>
        <p:nvSpPr>
          <p:cNvPr id="34" name="TextBox 33">
            <a:extLst>
              <a:ext uri="{FF2B5EF4-FFF2-40B4-BE49-F238E27FC236}">
                <a16:creationId xmlns:a16="http://schemas.microsoft.com/office/drawing/2014/main" id="{564454AF-D0D8-C8A6-4141-C69170DADB75}"/>
              </a:ext>
            </a:extLst>
          </p:cNvPr>
          <p:cNvSpPr txBox="1"/>
          <p:nvPr/>
        </p:nvSpPr>
        <p:spPr>
          <a:xfrm>
            <a:off x="8798653" y="3012805"/>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66% of surveyed AEs say that </a:t>
            </a:r>
            <a:r>
              <a:rPr lang="en-US" sz="1000" b="1" dirty="0">
                <a:latin typeface="+mn-lt"/>
              </a:rPr>
              <a:t>managers’ coaching positively affected their deal outcomes</a:t>
            </a:r>
            <a:r>
              <a:rPr lang="en-US" sz="1000" dirty="0">
                <a:latin typeface="+mn-lt"/>
              </a:rPr>
              <a:t>; learning new skills and improving existing skills are the largest factors (53%, 49%)</a:t>
            </a:r>
            <a:endParaRPr lang="en-US" sz="1000" dirty="0">
              <a:latin typeface="+mn-lt"/>
              <a:ea typeface="Lato"/>
              <a:cs typeface="Lato"/>
            </a:endParaRPr>
          </a:p>
        </p:txBody>
      </p:sp>
      <p:sp>
        <p:nvSpPr>
          <p:cNvPr id="24" name="Rectangle 23">
            <a:extLst>
              <a:ext uri="{FF2B5EF4-FFF2-40B4-BE49-F238E27FC236}">
                <a16:creationId xmlns:a16="http://schemas.microsoft.com/office/drawing/2014/main" id="{C26AB170-DA52-0C7A-79AD-F7F05B281244}"/>
              </a:ext>
            </a:extLst>
          </p:cNvPr>
          <p:cNvSpPr/>
          <p:nvPr/>
        </p:nvSpPr>
        <p:spPr>
          <a:xfrm>
            <a:off x="4769762" y="3898064"/>
            <a:ext cx="336976" cy="336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3</a:t>
            </a:r>
            <a:endParaRPr lang="en-ID" sz="1200" b="1" dirty="0">
              <a:solidFill>
                <a:schemeClr val="bg1"/>
              </a:solidFill>
            </a:endParaRPr>
          </a:p>
        </p:txBody>
      </p:sp>
      <p:sp>
        <p:nvSpPr>
          <p:cNvPr id="25" name="TextBox 24">
            <a:extLst>
              <a:ext uri="{FF2B5EF4-FFF2-40B4-BE49-F238E27FC236}">
                <a16:creationId xmlns:a16="http://schemas.microsoft.com/office/drawing/2014/main" id="{E6E2E9E6-9934-8C98-6BDE-2274DA9547CD}"/>
              </a:ext>
            </a:extLst>
          </p:cNvPr>
          <p:cNvSpPr txBox="1"/>
          <p:nvPr/>
        </p:nvSpPr>
        <p:spPr>
          <a:xfrm>
            <a:off x="5242560" y="3898064"/>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The </a:t>
            </a:r>
            <a:r>
              <a:rPr lang="en-US" sz="1000" b="1" dirty="0">
                <a:latin typeface="+mn-lt"/>
              </a:rPr>
              <a:t>biggest constraint to coaching is manager time</a:t>
            </a:r>
            <a:r>
              <a:rPr lang="en-US" sz="1000" dirty="0">
                <a:latin typeface="+mn-lt"/>
              </a:rPr>
              <a:t>; defined coaching cadences and motions provide reps with the time needed to learn new skills</a:t>
            </a:r>
          </a:p>
        </p:txBody>
      </p:sp>
      <p:sp>
        <p:nvSpPr>
          <p:cNvPr id="36" name="Rectangle 35">
            <a:extLst>
              <a:ext uri="{FF2B5EF4-FFF2-40B4-BE49-F238E27FC236}">
                <a16:creationId xmlns:a16="http://schemas.microsoft.com/office/drawing/2014/main" id="{7206857E-5162-96F4-3D8B-F7DF13C13F15}"/>
              </a:ext>
            </a:extLst>
          </p:cNvPr>
          <p:cNvSpPr/>
          <p:nvPr/>
        </p:nvSpPr>
        <p:spPr>
          <a:xfrm>
            <a:off x="8325855" y="3898064"/>
            <a:ext cx="336976" cy="336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endParaRPr lang="en-ID" sz="1200" b="1" dirty="0"/>
          </a:p>
        </p:txBody>
      </p:sp>
      <p:sp>
        <p:nvSpPr>
          <p:cNvPr id="37" name="TextBox 36">
            <a:extLst>
              <a:ext uri="{FF2B5EF4-FFF2-40B4-BE49-F238E27FC236}">
                <a16:creationId xmlns:a16="http://schemas.microsoft.com/office/drawing/2014/main" id="{3B05090F-8E52-52DA-EFF8-44B1A0C68BF3}"/>
              </a:ext>
            </a:extLst>
          </p:cNvPr>
          <p:cNvSpPr txBox="1"/>
          <p:nvPr/>
        </p:nvSpPr>
        <p:spPr>
          <a:xfrm>
            <a:off x="8798653" y="3912617"/>
            <a:ext cx="2773238" cy="461665"/>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Only 63% of AEs say their managers provide enough coaching while </a:t>
            </a:r>
            <a:r>
              <a:rPr lang="en-US" sz="1000" b="1" dirty="0">
                <a:latin typeface="+mn-lt"/>
              </a:rPr>
              <a:t>sales managers tend to overestimate the time </a:t>
            </a:r>
            <a:r>
              <a:rPr lang="en-US" sz="1000" dirty="0">
                <a:latin typeface="+mn-lt"/>
              </a:rPr>
              <a:t>they spend coaching</a:t>
            </a:r>
            <a:endParaRPr lang="en-US" sz="1000" dirty="0">
              <a:latin typeface="+mn-lt"/>
              <a:ea typeface="Lato"/>
              <a:cs typeface="Lato"/>
            </a:endParaRPr>
          </a:p>
        </p:txBody>
      </p:sp>
      <p:sp>
        <p:nvSpPr>
          <p:cNvPr id="27" name="Rectangle 26">
            <a:extLst>
              <a:ext uri="{FF2B5EF4-FFF2-40B4-BE49-F238E27FC236}">
                <a16:creationId xmlns:a16="http://schemas.microsoft.com/office/drawing/2014/main" id="{28F8AE56-4C28-3030-38D2-997359100559}"/>
              </a:ext>
            </a:extLst>
          </p:cNvPr>
          <p:cNvSpPr/>
          <p:nvPr/>
        </p:nvSpPr>
        <p:spPr>
          <a:xfrm>
            <a:off x="4769762" y="4783323"/>
            <a:ext cx="336976" cy="336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4</a:t>
            </a:r>
            <a:endParaRPr lang="en-ID" sz="1200" b="1" dirty="0">
              <a:solidFill>
                <a:schemeClr val="bg1"/>
              </a:solidFill>
            </a:endParaRPr>
          </a:p>
        </p:txBody>
      </p:sp>
      <p:sp>
        <p:nvSpPr>
          <p:cNvPr id="28" name="TextBox 27">
            <a:extLst>
              <a:ext uri="{FF2B5EF4-FFF2-40B4-BE49-F238E27FC236}">
                <a16:creationId xmlns:a16="http://schemas.microsoft.com/office/drawing/2014/main" id="{E1D91918-0D99-F138-F54F-E722B7ABA741}"/>
              </a:ext>
            </a:extLst>
          </p:cNvPr>
          <p:cNvSpPr txBox="1"/>
          <p:nvPr/>
        </p:nvSpPr>
        <p:spPr>
          <a:xfrm>
            <a:off x="5242560" y="4783323"/>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Coaching scales well as initial investments pay dividends; continually </a:t>
            </a:r>
            <a:r>
              <a:rPr lang="en-US" sz="1000" b="1" dirty="0">
                <a:latin typeface="+mn-lt"/>
              </a:rPr>
              <a:t>growing seller competencies allows reps to rely upon and utilize each other </a:t>
            </a:r>
            <a:r>
              <a:rPr lang="en-US" sz="1000" dirty="0">
                <a:latin typeface="+mn-lt"/>
              </a:rPr>
              <a:t>as resources</a:t>
            </a:r>
          </a:p>
        </p:txBody>
      </p:sp>
      <p:sp>
        <p:nvSpPr>
          <p:cNvPr id="39" name="Rectangle 38">
            <a:extLst>
              <a:ext uri="{FF2B5EF4-FFF2-40B4-BE49-F238E27FC236}">
                <a16:creationId xmlns:a16="http://schemas.microsoft.com/office/drawing/2014/main" id="{3A4C4423-10E4-C202-A6DA-CA0EE6E2E2C8}"/>
              </a:ext>
            </a:extLst>
          </p:cNvPr>
          <p:cNvSpPr/>
          <p:nvPr/>
        </p:nvSpPr>
        <p:spPr>
          <a:xfrm>
            <a:off x="8325855" y="4783323"/>
            <a:ext cx="336976" cy="336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4</a:t>
            </a:r>
            <a:endParaRPr lang="en-ID" sz="1200" b="1" dirty="0"/>
          </a:p>
        </p:txBody>
      </p:sp>
      <p:sp>
        <p:nvSpPr>
          <p:cNvPr id="40" name="TextBox 39">
            <a:extLst>
              <a:ext uri="{FF2B5EF4-FFF2-40B4-BE49-F238E27FC236}">
                <a16:creationId xmlns:a16="http://schemas.microsoft.com/office/drawing/2014/main" id="{B9E4DAE3-6616-AB7F-3D30-2636EB7950B3}"/>
              </a:ext>
            </a:extLst>
          </p:cNvPr>
          <p:cNvSpPr txBox="1"/>
          <p:nvPr/>
        </p:nvSpPr>
        <p:spPr>
          <a:xfrm>
            <a:off x="8798653" y="4797876"/>
            <a:ext cx="2773238" cy="769441"/>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000" dirty="0">
                <a:latin typeface="+mn-lt"/>
              </a:rPr>
              <a:t>At a leading technology firm, </a:t>
            </a:r>
            <a:r>
              <a:rPr lang="en-US" sz="1000" b="1" dirty="0">
                <a:latin typeface="+mn-lt"/>
              </a:rPr>
              <a:t>56% of AEs utilize peers to improve as a salesperson</a:t>
            </a:r>
            <a:r>
              <a:rPr lang="en-US" sz="1000" dirty="0">
                <a:latin typeface="+mn-lt"/>
              </a:rPr>
              <a:t>; if the entire sales team is aligned on process and skills, then top performers can effectively disseminate skills</a:t>
            </a:r>
            <a:endParaRPr lang="en-US" sz="1000" dirty="0">
              <a:latin typeface="+mn-lt"/>
              <a:ea typeface="Lato"/>
              <a:cs typeface="Lato"/>
            </a:endParaRPr>
          </a:p>
        </p:txBody>
      </p:sp>
      <p:grpSp>
        <p:nvGrpSpPr>
          <p:cNvPr id="52" name="Group 51">
            <a:extLst>
              <a:ext uri="{FF2B5EF4-FFF2-40B4-BE49-F238E27FC236}">
                <a16:creationId xmlns:a16="http://schemas.microsoft.com/office/drawing/2014/main" id="{229056D4-FB6E-D87A-3C9B-19F907C81D80}"/>
              </a:ext>
            </a:extLst>
          </p:cNvPr>
          <p:cNvGrpSpPr/>
          <p:nvPr/>
        </p:nvGrpSpPr>
        <p:grpSpPr>
          <a:xfrm>
            <a:off x="4769763" y="2863399"/>
            <a:ext cx="3246036" cy="1785071"/>
            <a:chOff x="4769762" y="2863399"/>
            <a:chExt cx="6802129" cy="1785071"/>
          </a:xfrm>
        </p:grpSpPr>
        <p:cxnSp>
          <p:nvCxnSpPr>
            <p:cNvPr id="48" name="Straight Connector 47">
              <a:extLst>
                <a:ext uri="{FF2B5EF4-FFF2-40B4-BE49-F238E27FC236}">
                  <a16:creationId xmlns:a16="http://schemas.microsoft.com/office/drawing/2014/main" id="{FDEEB004-C204-5773-60A7-C8B9E012933E}"/>
                </a:ext>
              </a:extLst>
            </p:cNvPr>
            <p:cNvCxnSpPr/>
            <p:nvPr/>
          </p:nvCxnSpPr>
          <p:spPr>
            <a:xfrm flipH="1">
              <a:off x="4769762" y="2863399"/>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CEED350-E498-2CDC-4924-26788221B35D}"/>
                </a:ext>
              </a:extLst>
            </p:cNvPr>
            <p:cNvCxnSpPr/>
            <p:nvPr/>
          </p:nvCxnSpPr>
          <p:spPr>
            <a:xfrm flipH="1">
              <a:off x="4769762" y="3763211"/>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64D6DE-993B-AA20-045D-2AD33FA1A840}"/>
                </a:ext>
              </a:extLst>
            </p:cNvPr>
            <p:cNvCxnSpPr/>
            <p:nvPr/>
          </p:nvCxnSpPr>
          <p:spPr>
            <a:xfrm flipH="1">
              <a:off x="4769762" y="4648470"/>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6E556EC-6784-20DF-17DB-1FD0FBD565B1}"/>
              </a:ext>
            </a:extLst>
          </p:cNvPr>
          <p:cNvGrpSpPr/>
          <p:nvPr/>
        </p:nvGrpSpPr>
        <p:grpSpPr>
          <a:xfrm>
            <a:off x="8325855" y="2863399"/>
            <a:ext cx="3246036" cy="1785071"/>
            <a:chOff x="4769762" y="2863399"/>
            <a:chExt cx="6802129" cy="1785071"/>
          </a:xfrm>
        </p:grpSpPr>
        <p:cxnSp>
          <p:nvCxnSpPr>
            <p:cNvPr id="54" name="Straight Connector 53">
              <a:extLst>
                <a:ext uri="{FF2B5EF4-FFF2-40B4-BE49-F238E27FC236}">
                  <a16:creationId xmlns:a16="http://schemas.microsoft.com/office/drawing/2014/main" id="{D45AEC95-2A13-A857-67A0-49CA666CE5C2}"/>
                </a:ext>
              </a:extLst>
            </p:cNvPr>
            <p:cNvCxnSpPr/>
            <p:nvPr/>
          </p:nvCxnSpPr>
          <p:spPr>
            <a:xfrm flipH="1">
              <a:off x="4769762" y="2863399"/>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851BE91-5576-D76C-14E6-C6BF0AE329A6}"/>
                </a:ext>
              </a:extLst>
            </p:cNvPr>
            <p:cNvCxnSpPr/>
            <p:nvPr/>
          </p:nvCxnSpPr>
          <p:spPr>
            <a:xfrm flipH="1">
              <a:off x="4769762" y="3763211"/>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2321ECA-D716-216A-3A56-28E790A47F5C}"/>
                </a:ext>
              </a:extLst>
            </p:cNvPr>
            <p:cNvCxnSpPr/>
            <p:nvPr/>
          </p:nvCxnSpPr>
          <p:spPr>
            <a:xfrm flipH="1">
              <a:off x="4769762" y="4648470"/>
              <a:ext cx="680212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B7451C1-316B-A94E-5085-AA558682FF18}"/>
              </a:ext>
            </a:extLst>
          </p:cNvPr>
          <p:cNvGrpSpPr/>
          <p:nvPr/>
        </p:nvGrpSpPr>
        <p:grpSpPr>
          <a:xfrm>
            <a:off x="1149278" y="2383425"/>
            <a:ext cx="2773238" cy="2091150"/>
            <a:chOff x="1149278" y="2261180"/>
            <a:chExt cx="2773238" cy="2091150"/>
          </a:xfrm>
        </p:grpSpPr>
        <p:sp>
          <p:nvSpPr>
            <p:cNvPr id="57" name="TextBox 56">
              <a:extLst>
                <a:ext uri="{FF2B5EF4-FFF2-40B4-BE49-F238E27FC236}">
                  <a16:creationId xmlns:a16="http://schemas.microsoft.com/office/drawing/2014/main" id="{CE5A106F-17A9-11D4-4A14-15399179BD74}"/>
                </a:ext>
              </a:extLst>
            </p:cNvPr>
            <p:cNvSpPr txBox="1"/>
            <p:nvPr/>
          </p:nvSpPr>
          <p:spPr>
            <a:xfrm>
              <a:off x="1149278" y="2505671"/>
              <a:ext cx="2773238" cy="184665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Benefits of a Coaching Playbook</a:t>
              </a:r>
            </a:p>
          </p:txBody>
        </p:sp>
        <p:sp>
          <p:nvSpPr>
            <p:cNvPr id="58" name="Rectangle 57">
              <a:extLst>
                <a:ext uri="{FF2B5EF4-FFF2-40B4-BE49-F238E27FC236}">
                  <a16:creationId xmlns:a16="http://schemas.microsoft.com/office/drawing/2014/main" id="{ADA97161-DA36-5449-C07E-3CCBB072AE29}"/>
                </a:ext>
              </a:extLst>
            </p:cNvPr>
            <p:cNvSpPr/>
            <p:nvPr/>
          </p:nvSpPr>
          <p:spPr>
            <a:xfrm>
              <a:off x="1149278" y="2261180"/>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60" name="Rectangle 59">
            <a:extLst>
              <a:ext uri="{FF2B5EF4-FFF2-40B4-BE49-F238E27FC236}">
                <a16:creationId xmlns:a16="http://schemas.microsoft.com/office/drawing/2014/main" id="{03B04B32-514B-65F0-1DEF-28E0630A258C}"/>
              </a:ext>
            </a:extLst>
          </p:cNvPr>
          <p:cNvSpPr/>
          <p:nvPr/>
        </p:nvSpPr>
        <p:spPr>
          <a:xfrm>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1" name="Group 60">
            <a:extLst>
              <a:ext uri="{FF2B5EF4-FFF2-40B4-BE49-F238E27FC236}">
                <a16:creationId xmlns:a16="http://schemas.microsoft.com/office/drawing/2014/main" id="{A394950A-08B2-E3F3-5ABA-3B619B0BF297}"/>
              </a:ext>
            </a:extLst>
          </p:cNvPr>
          <p:cNvGrpSpPr/>
          <p:nvPr/>
        </p:nvGrpSpPr>
        <p:grpSpPr>
          <a:xfrm rot="5400000">
            <a:off x="11893443" y="1757174"/>
            <a:ext cx="203415" cy="204311"/>
            <a:chOff x="2670175" y="2886076"/>
            <a:chExt cx="360363" cy="361950"/>
          </a:xfrm>
          <a:solidFill>
            <a:schemeClr val="bg1"/>
          </a:solidFill>
        </p:grpSpPr>
        <p:sp>
          <p:nvSpPr>
            <p:cNvPr id="62" name="Freeform 24">
              <a:extLst>
                <a:ext uri="{FF2B5EF4-FFF2-40B4-BE49-F238E27FC236}">
                  <a16:creationId xmlns:a16="http://schemas.microsoft.com/office/drawing/2014/main" id="{8E760FC9-102A-AC28-629F-BACEB4DACEB0}"/>
                </a:ext>
              </a:extLst>
            </p:cNvPr>
            <p:cNvSpPr>
              <a:spLocks/>
            </p:cNvSpPr>
            <p:nvPr/>
          </p:nvSpPr>
          <p:spPr bwMode="auto">
            <a:xfrm>
              <a:off x="2881313" y="2932113"/>
              <a:ext cx="44450" cy="115888"/>
            </a:xfrm>
            <a:custGeom>
              <a:avLst/>
              <a:gdLst>
                <a:gd name="T0" fmla="*/ 12 w 12"/>
                <a:gd name="T1" fmla="*/ 2 h 31"/>
                <a:gd name="T2" fmla="*/ 10 w 12"/>
                <a:gd name="T3" fmla="*/ 0 h 31"/>
                <a:gd name="T4" fmla="*/ 0 w 12"/>
                <a:gd name="T5" fmla="*/ 0 h 31"/>
                <a:gd name="T6" fmla="*/ 0 w 12"/>
                <a:gd name="T7" fmla="*/ 31 h 31"/>
                <a:gd name="T8" fmla="*/ 12 w 12"/>
                <a:gd name="T9" fmla="*/ 28 h 31"/>
                <a:gd name="T10" fmla="*/ 12 w 12"/>
                <a:gd name="T11" fmla="*/ 2 h 31"/>
              </a:gdLst>
              <a:ahLst/>
              <a:cxnLst>
                <a:cxn ang="0">
                  <a:pos x="T0" y="T1"/>
                </a:cxn>
                <a:cxn ang="0">
                  <a:pos x="T2" y="T3"/>
                </a:cxn>
                <a:cxn ang="0">
                  <a:pos x="T4" y="T5"/>
                </a:cxn>
                <a:cxn ang="0">
                  <a:pos x="T6" y="T7"/>
                </a:cxn>
                <a:cxn ang="0">
                  <a:pos x="T8" y="T9"/>
                </a:cxn>
                <a:cxn ang="0">
                  <a:pos x="T10" y="T11"/>
                </a:cxn>
              </a:cxnLst>
              <a:rect l="0" t="0" r="r" b="b"/>
              <a:pathLst>
                <a:path w="12" h="31">
                  <a:moveTo>
                    <a:pt x="12" y="2"/>
                  </a:moveTo>
                  <a:cubicBezTo>
                    <a:pt x="12" y="1"/>
                    <a:pt x="11" y="0"/>
                    <a:pt x="10" y="0"/>
                  </a:cubicBezTo>
                  <a:cubicBezTo>
                    <a:pt x="0" y="0"/>
                    <a:pt x="0" y="0"/>
                    <a:pt x="0" y="0"/>
                  </a:cubicBezTo>
                  <a:cubicBezTo>
                    <a:pt x="0" y="31"/>
                    <a:pt x="0" y="31"/>
                    <a:pt x="0" y="31"/>
                  </a:cubicBezTo>
                  <a:cubicBezTo>
                    <a:pt x="4" y="30"/>
                    <a:pt x="8" y="28"/>
                    <a:pt x="12" y="28"/>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25">
              <a:extLst>
                <a:ext uri="{FF2B5EF4-FFF2-40B4-BE49-F238E27FC236}">
                  <a16:creationId xmlns:a16="http://schemas.microsoft.com/office/drawing/2014/main" id="{9F891F23-9A9E-A81A-653A-6D4401B38762}"/>
                </a:ext>
              </a:extLst>
            </p:cNvPr>
            <p:cNvSpPr>
              <a:spLocks/>
            </p:cNvSpPr>
            <p:nvPr/>
          </p:nvSpPr>
          <p:spPr bwMode="auto">
            <a:xfrm>
              <a:off x="2670175" y="2932113"/>
              <a:ext cx="173038" cy="285750"/>
            </a:xfrm>
            <a:custGeom>
              <a:avLst/>
              <a:gdLst>
                <a:gd name="T0" fmla="*/ 12 w 46"/>
                <a:gd name="T1" fmla="*/ 64 h 76"/>
                <a:gd name="T2" fmla="*/ 12 w 46"/>
                <a:gd name="T3" fmla="*/ 0 h 76"/>
                <a:gd name="T4" fmla="*/ 2 w 46"/>
                <a:gd name="T5" fmla="*/ 0 h 76"/>
                <a:gd name="T6" fmla="*/ 0 w 46"/>
                <a:gd name="T7" fmla="*/ 2 h 76"/>
                <a:gd name="T8" fmla="*/ 0 w 46"/>
                <a:gd name="T9" fmla="*/ 66 h 76"/>
                <a:gd name="T10" fmla="*/ 10 w 46"/>
                <a:gd name="T11" fmla="*/ 76 h 76"/>
                <a:gd name="T12" fmla="*/ 46 w 46"/>
                <a:gd name="T13" fmla="*/ 76 h 76"/>
                <a:gd name="T14" fmla="*/ 41 w 46"/>
                <a:gd name="T15" fmla="*/ 64 h 76"/>
                <a:gd name="T16" fmla="*/ 12 w 46"/>
                <a:gd name="T17"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6">
                  <a:moveTo>
                    <a:pt x="12" y="64"/>
                  </a:move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6" y="76"/>
                    <a:pt x="46" y="76"/>
                    <a:pt x="46" y="76"/>
                  </a:cubicBezTo>
                  <a:cubicBezTo>
                    <a:pt x="43" y="73"/>
                    <a:pt x="42" y="68"/>
                    <a:pt x="41" y="64"/>
                  </a:cubicBezTo>
                  <a:lnTo>
                    <a:pt x="1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26">
              <a:extLst>
                <a:ext uri="{FF2B5EF4-FFF2-40B4-BE49-F238E27FC236}">
                  <a16:creationId xmlns:a16="http://schemas.microsoft.com/office/drawing/2014/main" id="{3EEA0DC2-DB50-AE1C-C970-BDE52B56EFCC}"/>
                </a:ext>
              </a:extLst>
            </p:cNvPr>
            <p:cNvSpPr>
              <a:spLocks/>
            </p:cNvSpPr>
            <p:nvPr/>
          </p:nvSpPr>
          <p:spPr bwMode="auto">
            <a:xfrm>
              <a:off x="2744788" y="3022601"/>
              <a:ext cx="90488" cy="14288"/>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27">
              <a:extLst>
                <a:ext uri="{FF2B5EF4-FFF2-40B4-BE49-F238E27FC236}">
                  <a16:creationId xmlns:a16="http://schemas.microsoft.com/office/drawing/2014/main" id="{AB251208-A681-573A-6AD5-ED40E779082C}"/>
                </a:ext>
              </a:extLst>
            </p:cNvPr>
            <p:cNvSpPr>
              <a:spLocks/>
            </p:cNvSpPr>
            <p:nvPr/>
          </p:nvSpPr>
          <p:spPr bwMode="auto">
            <a:xfrm>
              <a:off x="2744788" y="3052763"/>
              <a:ext cx="90488" cy="14288"/>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28">
              <a:extLst>
                <a:ext uri="{FF2B5EF4-FFF2-40B4-BE49-F238E27FC236}">
                  <a16:creationId xmlns:a16="http://schemas.microsoft.com/office/drawing/2014/main" id="{99B69D28-BB51-DCAC-49B0-57E14E7247CE}"/>
                </a:ext>
              </a:extLst>
            </p:cNvPr>
            <p:cNvSpPr>
              <a:spLocks/>
            </p:cNvSpPr>
            <p:nvPr/>
          </p:nvSpPr>
          <p:spPr bwMode="auto">
            <a:xfrm>
              <a:off x="2744788" y="3082926"/>
              <a:ext cx="90488" cy="14288"/>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9">
              <a:extLst>
                <a:ext uri="{FF2B5EF4-FFF2-40B4-BE49-F238E27FC236}">
                  <a16:creationId xmlns:a16="http://schemas.microsoft.com/office/drawing/2014/main" id="{9ED164E6-077A-15F7-C941-46699301883E}"/>
                </a:ext>
              </a:extLst>
            </p:cNvPr>
            <p:cNvSpPr>
              <a:spLocks/>
            </p:cNvSpPr>
            <p:nvPr/>
          </p:nvSpPr>
          <p:spPr bwMode="auto">
            <a:xfrm>
              <a:off x="2744788" y="3113088"/>
              <a:ext cx="60325" cy="14288"/>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0">
              <a:extLst>
                <a:ext uri="{FF2B5EF4-FFF2-40B4-BE49-F238E27FC236}">
                  <a16:creationId xmlns:a16="http://schemas.microsoft.com/office/drawing/2014/main" id="{BEB2D8F3-07AF-4152-E1DF-5C47170CAA48}"/>
                </a:ext>
              </a:extLst>
            </p:cNvPr>
            <p:cNvSpPr>
              <a:spLocks/>
            </p:cNvSpPr>
            <p:nvPr/>
          </p:nvSpPr>
          <p:spPr bwMode="auto">
            <a:xfrm>
              <a:off x="2730500" y="2886076"/>
              <a:ext cx="134938" cy="106363"/>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1">
              <a:extLst>
                <a:ext uri="{FF2B5EF4-FFF2-40B4-BE49-F238E27FC236}">
                  <a16:creationId xmlns:a16="http://schemas.microsoft.com/office/drawing/2014/main" id="{98ABAD4A-383D-6328-2BF4-5EA8146A3355}"/>
                </a:ext>
              </a:extLst>
            </p:cNvPr>
            <p:cNvSpPr>
              <a:spLocks noEditPoints="1"/>
            </p:cNvSpPr>
            <p:nvPr/>
          </p:nvSpPr>
          <p:spPr bwMode="auto">
            <a:xfrm>
              <a:off x="2835275" y="3052763"/>
              <a:ext cx="195263" cy="195263"/>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41 w 52"/>
                <a:gd name="T11" fmla="*/ 21 h 52"/>
                <a:gd name="T12" fmla="*/ 24 w 52"/>
                <a:gd name="T13" fmla="*/ 39 h 52"/>
                <a:gd name="T14" fmla="*/ 11 w 52"/>
                <a:gd name="T15" fmla="*/ 27 h 52"/>
                <a:gd name="T16" fmla="*/ 11 w 52"/>
                <a:gd name="T17" fmla="*/ 24 h 52"/>
                <a:gd name="T18" fmla="*/ 14 w 52"/>
                <a:gd name="T19" fmla="*/ 24 h 52"/>
                <a:gd name="T20" fmla="*/ 24 w 52"/>
                <a:gd name="T21" fmla="*/ 33 h 52"/>
                <a:gd name="T22" fmla="*/ 38 w 52"/>
                <a:gd name="T23" fmla="*/ 18 h 52"/>
                <a:gd name="T24" fmla="*/ 40 w 52"/>
                <a:gd name="T25" fmla="*/ 18 h 52"/>
                <a:gd name="T26" fmla="*/ 41 w 52"/>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41" y="21"/>
                  </a:moveTo>
                  <a:cubicBezTo>
                    <a:pt x="24" y="39"/>
                    <a:pt x="24" y="39"/>
                    <a:pt x="24" y="39"/>
                  </a:cubicBezTo>
                  <a:cubicBezTo>
                    <a:pt x="11" y="27"/>
                    <a:pt x="11" y="27"/>
                    <a:pt x="11" y="27"/>
                  </a:cubicBezTo>
                  <a:cubicBezTo>
                    <a:pt x="11" y="26"/>
                    <a:pt x="11" y="25"/>
                    <a:pt x="11" y="24"/>
                  </a:cubicBezTo>
                  <a:cubicBezTo>
                    <a:pt x="12" y="23"/>
                    <a:pt x="14" y="23"/>
                    <a:pt x="14" y="24"/>
                  </a:cubicBezTo>
                  <a:cubicBezTo>
                    <a:pt x="24" y="33"/>
                    <a:pt x="24" y="33"/>
                    <a:pt x="24" y="33"/>
                  </a:cubicBezTo>
                  <a:cubicBezTo>
                    <a:pt x="38" y="18"/>
                    <a:pt x="38" y="18"/>
                    <a:pt x="38" y="18"/>
                  </a:cubicBezTo>
                  <a:cubicBezTo>
                    <a:pt x="38" y="17"/>
                    <a:pt x="40" y="17"/>
                    <a:pt x="40" y="18"/>
                  </a:cubicBezTo>
                  <a:cubicBezTo>
                    <a:pt x="41" y="19"/>
                    <a:pt x="41" y="20"/>
                    <a:pt x="4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7182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19F85F-549D-60D1-8338-E59265873717}"/>
              </a:ext>
            </a:extLst>
          </p:cNvPr>
          <p:cNvSpPr>
            <a:spLocks noGrp="1"/>
          </p:cNvSpPr>
          <p:nvPr>
            <p:ph type="body" sz="quarter" idx="10"/>
          </p:nvPr>
        </p:nvSpPr>
        <p:spPr/>
        <p:txBody>
          <a:bodyPr/>
          <a:lstStyle/>
          <a:p>
            <a:r>
              <a:rPr lang="en-US" kern="1200" spc="-100" baseline="0" dirty="0">
                <a:latin typeface="+mj-lt"/>
                <a:ea typeface="+mj-ea"/>
                <a:cs typeface="+mj-cs"/>
              </a:rPr>
              <a:t>Coaching Guidance</a:t>
            </a:r>
            <a:endParaRPr lang="en-US" dirty="0"/>
          </a:p>
        </p:txBody>
      </p:sp>
    </p:spTree>
    <p:extLst>
      <p:ext uri="{BB962C8B-B14F-4D97-AF65-F5344CB8AC3E}">
        <p14:creationId xmlns:p14="http://schemas.microsoft.com/office/powerpoint/2010/main" val="3148938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71B1-7473-E60F-8153-1EAA9BD1573E}"/>
              </a:ext>
            </a:extLst>
          </p:cNvPr>
          <p:cNvSpPr>
            <a:spLocks noGrp="1"/>
          </p:cNvSpPr>
          <p:nvPr>
            <p:ph type="title"/>
          </p:nvPr>
        </p:nvSpPr>
        <p:spPr/>
        <p:txBody>
          <a:bodyPr/>
          <a:lstStyle/>
          <a:p>
            <a:r>
              <a:rPr lang="en-US" sz="2400" b="1" spc="-10" dirty="0">
                <a:cs typeface="Calibri" panose="020F0502020204030204" pitchFamily="34" charset="0"/>
              </a:rPr>
              <a:t>Coaching for ‘Developing’ Sellers</a:t>
            </a:r>
            <a:endParaRPr lang="en-US" dirty="0"/>
          </a:p>
        </p:txBody>
      </p:sp>
      <p:sp>
        <p:nvSpPr>
          <p:cNvPr id="3" name="Rectangle 2">
            <a:extLst>
              <a:ext uri="{FF2B5EF4-FFF2-40B4-BE49-F238E27FC236}">
                <a16:creationId xmlns:a16="http://schemas.microsoft.com/office/drawing/2014/main" id="{FFDC7176-6754-E9CD-5B8D-EF16E733BACE}"/>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4" name="Rectangle 3">
            <a:extLst>
              <a:ext uri="{FF2B5EF4-FFF2-40B4-BE49-F238E27FC236}">
                <a16:creationId xmlns:a16="http://schemas.microsoft.com/office/drawing/2014/main" id="{EB075D3A-33AE-46E3-EBBC-A6D430B9F2D0}"/>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pic>
        <p:nvPicPr>
          <p:cNvPr id="5" name="Content Placeholder 8">
            <a:extLst>
              <a:ext uri="{FF2B5EF4-FFF2-40B4-BE49-F238E27FC236}">
                <a16:creationId xmlns:a16="http://schemas.microsoft.com/office/drawing/2014/main" id="{33E0ABAE-C715-3C06-808E-83BBD5DC48B1}"/>
              </a:ext>
            </a:extLst>
          </p:cNvPr>
          <p:cNvPicPr>
            <a:picLocks noChangeAspect="1"/>
          </p:cNvPicPr>
          <p:nvPr/>
        </p:nvPicPr>
        <p:blipFill rotWithShape="1">
          <a:blip r:embed="rId2"/>
          <a:srcRect l="6603" r="1647" b="2530"/>
          <a:stretch/>
        </p:blipFill>
        <p:spPr>
          <a:xfrm>
            <a:off x="10036887" y="151239"/>
            <a:ext cx="957504" cy="871850"/>
          </a:xfrm>
          <a:prstGeom prst="rect">
            <a:avLst/>
          </a:prstGeom>
        </p:spPr>
      </p:pic>
      <p:sp>
        <p:nvSpPr>
          <p:cNvPr id="6" name="Arrow: Right 5">
            <a:extLst>
              <a:ext uri="{FF2B5EF4-FFF2-40B4-BE49-F238E27FC236}">
                <a16:creationId xmlns:a16="http://schemas.microsoft.com/office/drawing/2014/main" id="{25222586-0078-BB6C-29AC-497530B8C4C1}"/>
              </a:ext>
            </a:extLst>
          </p:cNvPr>
          <p:cNvSpPr/>
          <p:nvPr/>
        </p:nvSpPr>
        <p:spPr>
          <a:xfrm>
            <a:off x="9806811" y="703783"/>
            <a:ext cx="224497" cy="20331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C38CC9-4DD6-5A30-A033-23781855BE95}"/>
              </a:ext>
            </a:extLst>
          </p:cNvPr>
          <p:cNvSpPr/>
          <p:nvPr/>
        </p:nvSpPr>
        <p:spPr>
          <a:xfrm rot="10800000" flipV="1">
            <a:off x="609600"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US" sz="1400" b="1" dirty="0">
                <a:latin typeface="Avenir Next LT Pro" panose="020B0504020202020204" pitchFamily="34" charset="0"/>
                <a:cs typeface="Calibri" panose="020F0502020204030204" pitchFamily="34" charset="0"/>
              </a:rPr>
              <a:t>B1 (low skill proficiency / low performance)</a:t>
            </a:r>
          </a:p>
        </p:txBody>
      </p:sp>
      <p:sp>
        <p:nvSpPr>
          <p:cNvPr id="8" name="Rectangle 7">
            <a:extLst>
              <a:ext uri="{FF2B5EF4-FFF2-40B4-BE49-F238E27FC236}">
                <a16:creationId xmlns:a16="http://schemas.microsoft.com/office/drawing/2014/main" id="{6BC8DE71-6A9F-8A48-3FBF-CC2254BE950A}"/>
              </a:ext>
            </a:extLst>
          </p:cNvPr>
          <p:cNvSpPr/>
          <p:nvPr/>
        </p:nvSpPr>
        <p:spPr>
          <a:xfrm rot="10800000" flipV="1">
            <a:off x="6340589"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bg1"/>
                </a:solidFill>
                <a:latin typeface="Avenir Next LT Pro" panose="020B0504020202020204" pitchFamily="34" charset="0"/>
                <a:cs typeface="Calibri" panose="020F0502020204030204" pitchFamily="34" charset="0"/>
              </a:rPr>
              <a:t>Coaching Approach</a:t>
            </a:r>
            <a:endParaRPr lang="en-US" sz="1400" b="1" dirty="0">
              <a:solidFill>
                <a:schemeClr val="bg1"/>
              </a:solidFill>
              <a:latin typeface="Avenir Next LT Pro" panose="020B05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32D5DA7-DE30-7793-28A3-4E8FF74CE5A1}"/>
              </a:ext>
            </a:extLst>
          </p:cNvPr>
          <p:cNvSpPr txBox="1"/>
          <p:nvPr/>
        </p:nvSpPr>
        <p:spPr>
          <a:xfrm>
            <a:off x="609600" y="1508228"/>
            <a:ext cx="5231302" cy="547950"/>
          </a:xfrm>
          <a:prstGeom prst="rect">
            <a:avLst/>
          </a:prstGeom>
          <a:solidFill>
            <a:schemeClr val="bg1">
              <a:lumMod val="95000"/>
            </a:schemeClr>
          </a:solidFill>
        </p:spPr>
        <p:txBody>
          <a:bodyPr wrap="square" lIns="91440" tIns="91440" rIns="91440" bIns="91440" rtlCol="0">
            <a:no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Low skill proficiency  </a:t>
            </a:r>
            <a:r>
              <a:rPr kumimoji="0" lang="en-US" sz="11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Below expectations on some or most competencies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Low performance </a:t>
            </a:r>
            <a:r>
              <a:rPr kumimoji="0" lang="en-US" sz="11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Struggles to achieve quota in any given period</a:t>
            </a:r>
            <a:endParaRPr kumimoji="0" lang="en-GB" sz="105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DA195DB3-D949-999F-C7ED-A732303DCF98}"/>
              </a:ext>
            </a:extLst>
          </p:cNvPr>
          <p:cNvSpPr txBox="1"/>
          <p:nvPr/>
        </p:nvSpPr>
        <p:spPr>
          <a:xfrm>
            <a:off x="6340589" y="1508228"/>
            <a:ext cx="5231302" cy="547950"/>
          </a:xfrm>
          <a:prstGeom prst="rect">
            <a:avLst/>
          </a:prstGeom>
          <a:solidFill>
            <a:schemeClr val="bg1">
              <a:lumMod val="95000"/>
            </a:schemeClr>
          </a:solidFill>
        </p:spPr>
        <p:txBody>
          <a:bodyPr wrap="square" lIns="91440" tIns="91440" rIns="91440" bIns="91440" rtlCol="0">
            <a:noAutofit/>
          </a:bodyPr>
          <a:lstStyle/>
          <a:p>
            <a:pPr marR="0" lvl="0" algn="l" rtl="0" eaLnBrk="1" fontAlgn="auto" latinLnBrk="0" hangingPunct="1">
              <a:lnSpc>
                <a:spcPct val="100000"/>
              </a:lnSpc>
              <a:spcBef>
                <a:spcPts val="0"/>
              </a:spcBef>
              <a:spcAft>
                <a:spcPts val="0"/>
              </a:spcAft>
              <a:buClrTx/>
              <a:buSzTx/>
            </a:pPr>
            <a:r>
              <a:rPr lang="en-US" sz="1100" dirty="0">
                <a:latin typeface="Avenir Next LT Pro" panose="020B0504020202020204" pitchFamily="34" charset="0"/>
                <a:cs typeface="Calibri Light" panose="020F0302020204030204" pitchFamily="34" charset="0"/>
              </a:rPr>
              <a:t>This individual requires very specific teaching and guidance on what to do. Help them to improve their pipeline and close deals with specific actions</a:t>
            </a:r>
            <a:endParaRPr lang="en-US" sz="1100" dirty="0">
              <a:latin typeface="+mn-lt"/>
            </a:endParaRPr>
          </a:p>
        </p:txBody>
      </p:sp>
      <p:graphicFrame>
        <p:nvGraphicFramePr>
          <p:cNvPr id="13" name="Table 12">
            <a:extLst>
              <a:ext uri="{FF2B5EF4-FFF2-40B4-BE49-F238E27FC236}">
                <a16:creationId xmlns:a16="http://schemas.microsoft.com/office/drawing/2014/main" id="{2A068775-B070-4268-41F9-26DA5F158F80}"/>
              </a:ext>
            </a:extLst>
          </p:cNvPr>
          <p:cNvGraphicFramePr>
            <a:graphicFrameLocks noGrp="1"/>
          </p:cNvGraphicFramePr>
          <p:nvPr>
            <p:extLst>
              <p:ext uri="{D42A27DB-BD31-4B8C-83A1-F6EECF244321}">
                <p14:modId xmlns:p14="http://schemas.microsoft.com/office/powerpoint/2010/main" val="4132847255"/>
              </p:ext>
            </p:extLst>
          </p:nvPr>
        </p:nvGraphicFramePr>
        <p:xfrm>
          <a:off x="609600" y="4525940"/>
          <a:ext cx="10972800" cy="1628277"/>
        </p:xfrm>
        <a:graphic>
          <a:graphicData uri="http://schemas.openxmlformats.org/drawingml/2006/table">
            <a:tbl>
              <a:tblPr>
                <a:tableStyleId>{2D5ABB26-0587-4C30-8999-92F81FD0307C}</a:tableStyleId>
              </a:tblPr>
              <a:tblGrid>
                <a:gridCol w="3657600">
                  <a:extLst>
                    <a:ext uri="{9D8B030D-6E8A-4147-A177-3AD203B41FA5}">
                      <a16:colId xmlns:a16="http://schemas.microsoft.com/office/drawing/2014/main" val="693352487"/>
                    </a:ext>
                  </a:extLst>
                </a:gridCol>
                <a:gridCol w="3657600">
                  <a:extLst>
                    <a:ext uri="{9D8B030D-6E8A-4147-A177-3AD203B41FA5}">
                      <a16:colId xmlns:a16="http://schemas.microsoft.com/office/drawing/2014/main" val="340444736"/>
                    </a:ext>
                  </a:extLst>
                </a:gridCol>
                <a:gridCol w="3657600">
                  <a:extLst>
                    <a:ext uri="{9D8B030D-6E8A-4147-A177-3AD203B41FA5}">
                      <a16:colId xmlns:a16="http://schemas.microsoft.com/office/drawing/2014/main" val="978129904"/>
                    </a:ext>
                  </a:extLst>
                </a:gridCol>
              </a:tblGrid>
              <a:tr h="282635">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400" b="1" u="none" strike="noStrike" kern="1200" noProof="0" dirty="0">
                          <a:solidFill>
                            <a:schemeClr val="bg1"/>
                          </a:solidFill>
                          <a:effectLst/>
                        </a:rPr>
                        <a:t>Pipeline Development and Management</a:t>
                      </a:r>
                      <a:endParaRPr lang="en-US" sz="14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400" b="1" u="none" strike="noStrike" kern="1200" noProof="0" dirty="0">
                          <a:solidFill>
                            <a:schemeClr val="bg1"/>
                          </a:solidFill>
                          <a:effectLst/>
                        </a:rPr>
                        <a:t>Sales Performance</a:t>
                      </a:r>
                      <a:endParaRPr lang="en-US" sz="14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400" b="1" u="none" strike="noStrike" kern="1200" noProof="0" dirty="0">
                          <a:solidFill>
                            <a:schemeClr val="bg1"/>
                          </a:solidFill>
                          <a:effectLst/>
                        </a:rPr>
                        <a:t>Opportunity Development</a:t>
                      </a:r>
                      <a:endParaRPr lang="en-US" sz="14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extLst>
                  <a:ext uri="{0D108BD9-81ED-4DB2-BD59-A6C34878D82A}">
                    <a16:rowId xmlns:a16="http://schemas.microsoft.com/office/drawing/2014/main" val="3117578738"/>
                  </a:ext>
                </a:extLst>
              </a:tr>
              <a:tr h="1345642">
                <a:tc>
                  <a:txBody>
                    <a:bodyPr/>
                    <a:lstStyle/>
                    <a:p>
                      <a:pPr marL="182880" lvl="0" indent="-137160" defTabSz="457200">
                        <a:lnSpc>
                          <a:spcPts val="1600"/>
                        </a:lnSpc>
                        <a:buFont typeface="Arial" panose="020B0604020202020204" pitchFamily="34" charset="0"/>
                        <a:buChar char="•"/>
                        <a:defRPr/>
                      </a:pPr>
                      <a:r>
                        <a:rPr lang="en-US" sz="1200" b="1" dirty="0">
                          <a:solidFill>
                            <a:schemeClr val="tx1"/>
                          </a:solidFill>
                        </a:rPr>
                        <a:t>New Opportunities: </a:t>
                      </a:r>
                      <a:r>
                        <a:rPr lang="en-US" sz="1200" dirty="0">
                          <a:solidFill>
                            <a:schemeClr val="tx1"/>
                          </a:solidFill>
                        </a:rPr>
                        <a:t>Give them a target number of new opportunities </a:t>
                      </a:r>
                    </a:p>
                    <a:p>
                      <a:pPr marL="182880" lvl="0" indent="-137160" defTabSz="457200">
                        <a:lnSpc>
                          <a:spcPts val="1600"/>
                        </a:lnSpc>
                        <a:buFont typeface="Arial" panose="020B0604020202020204" pitchFamily="34" charset="0"/>
                        <a:buChar char="•"/>
                        <a:defRPr/>
                      </a:pPr>
                      <a:r>
                        <a:rPr lang="en-US" sz="1200" b="1" dirty="0">
                          <a:solidFill>
                            <a:schemeClr val="tx1"/>
                          </a:solidFill>
                        </a:rPr>
                        <a:t>Stage Duration: </a:t>
                      </a:r>
                      <a:r>
                        <a:rPr lang="en-US" sz="1200" dirty="0">
                          <a:solidFill>
                            <a:schemeClr val="tx1"/>
                          </a:solidFill>
                        </a:rPr>
                        <a:t>Inspect deals with stages exceeding 100 days</a:t>
                      </a:r>
                    </a:p>
                    <a:p>
                      <a:pPr marL="182880" lvl="0" indent="-137160" defTabSz="457200">
                        <a:lnSpc>
                          <a:spcPts val="1600"/>
                        </a:lnSpc>
                        <a:buFont typeface="Arial" panose="020B0604020202020204" pitchFamily="34" charset="0"/>
                        <a:buChar char="•"/>
                        <a:defRPr/>
                      </a:pPr>
                      <a:r>
                        <a:rPr lang="en-US" sz="1200" b="1" dirty="0">
                          <a:solidFill>
                            <a:schemeClr val="tx1"/>
                          </a:solidFill>
                        </a:rPr>
                        <a:t>Pipeline Coverage</a:t>
                      </a:r>
                      <a:r>
                        <a:rPr lang="en-US" sz="1200" dirty="0">
                          <a:solidFill>
                            <a:schemeClr val="tx1"/>
                          </a:solidFill>
                        </a:rPr>
                        <a:t>: Inspect coverage weekly</a:t>
                      </a:r>
                      <a:endParaRPr lang="en-US" sz="1200" dirty="0">
                        <a:solidFill>
                          <a:schemeClr val="tx1"/>
                        </a:solidFill>
                        <a:latin typeface="Avenir Next LT Pro" panose="020B0504020202020204" pitchFamily="34" charset="0"/>
                        <a:cs typeface="Calibri Light" panose="020F0302020204030204" pitchFamily="34" charset="0"/>
                      </a:endParaRPr>
                    </a:p>
                  </a:txBody>
                  <a:tcPr marL="6350" marR="6350" marB="0">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lvl="0" indent="-137160" defTabSz="457200">
                        <a:lnSpc>
                          <a:spcPts val="1600"/>
                        </a:lnSpc>
                        <a:buFont typeface="Arial" panose="020B0604020202020204" pitchFamily="34" charset="0"/>
                        <a:buChar char="•"/>
                        <a:defRPr/>
                      </a:pPr>
                      <a:r>
                        <a:rPr lang="en-US" sz="1200" b="1" dirty="0">
                          <a:solidFill>
                            <a:schemeClr val="tx1"/>
                          </a:solidFill>
                        </a:rPr>
                        <a:t>YTD Sales Performance</a:t>
                      </a:r>
                      <a:r>
                        <a:rPr lang="en-US" sz="1200" dirty="0">
                          <a:solidFill>
                            <a:schemeClr val="tx1"/>
                          </a:solidFill>
                        </a:rPr>
                        <a:t>: Develop monthly goals – review weekly progress towards them in coaching calls</a:t>
                      </a:r>
                    </a:p>
                    <a:p>
                      <a:pPr marL="182880" lvl="0" indent="-137160" defTabSz="457200">
                        <a:lnSpc>
                          <a:spcPts val="1600"/>
                        </a:lnSpc>
                        <a:buFont typeface="Arial" panose="020B0604020202020204" pitchFamily="34" charset="0"/>
                        <a:buChar char="•"/>
                        <a:defRPr/>
                      </a:pPr>
                      <a:r>
                        <a:rPr lang="en-US" sz="1200" b="1" dirty="0">
                          <a:solidFill>
                            <a:schemeClr val="tx1"/>
                          </a:solidFill>
                        </a:rPr>
                        <a:t>Quarterly Quota Performance: </a:t>
                      </a:r>
                      <a:r>
                        <a:rPr lang="en-US" sz="1200" dirty="0">
                          <a:solidFill>
                            <a:schemeClr val="tx1"/>
                          </a:solidFill>
                        </a:rPr>
                        <a:t>Have monthly mock quarterly reviews to discuss progress towards goals</a:t>
                      </a:r>
                      <a:endParaRPr lang="en-US" sz="1200" dirty="0">
                        <a:solidFill>
                          <a:schemeClr val="tx1"/>
                        </a:solidFill>
                        <a:latin typeface="Avenir Next LT Pro" panose="020B0504020202020204" pitchFamily="34" charset="0"/>
                        <a:cs typeface="Calibri Light" panose="020F0302020204030204" pitchFamily="34" charset="0"/>
                      </a:endParaRPr>
                    </a:p>
                  </a:txBody>
                  <a:tcPr marL="6350" marR="6350" marB="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marR="0" lvl="0" indent="-137160" algn="l" defTabSz="914400" rtl="0" eaLnBrk="1" fontAlgn="b" latinLnBrk="0" hangingPunct="1">
                        <a:lnSpc>
                          <a:spcPts val="1600"/>
                        </a:lnSpc>
                        <a:spcBef>
                          <a:spcPts val="0"/>
                        </a:spcBef>
                        <a:spcAft>
                          <a:spcPts val="0"/>
                        </a:spcAft>
                        <a:buClrTx/>
                        <a:buSzTx/>
                        <a:buFont typeface="Arial" panose="020B0604020202020204" pitchFamily="34" charset="0"/>
                        <a:buChar char="•"/>
                        <a:tabLst/>
                        <a:defRPr/>
                      </a:pPr>
                      <a:r>
                        <a:rPr lang="en-US" sz="1200" b="1" dirty="0">
                          <a:solidFill>
                            <a:schemeClr val="tx1"/>
                          </a:solidFill>
                        </a:rPr>
                        <a:t>Opportunity Planning: </a:t>
                      </a:r>
                      <a:r>
                        <a:rPr lang="en-US" sz="1200" dirty="0">
                          <a:solidFill>
                            <a:schemeClr val="tx1"/>
                          </a:solidFill>
                        </a:rPr>
                        <a:t>Tie account planning to a metric – any deal that exceeds a stage by 100 days needs to have a completed Sales Strategy Form and Evaluation Plan reviewed with the AE and manager</a:t>
                      </a:r>
                      <a:endParaRPr lang="en-US" sz="1200" dirty="0">
                        <a:solidFill>
                          <a:schemeClr val="tx1"/>
                        </a:solidFill>
                        <a:latin typeface="Avenir Next LT Pro" panose="020B0504020202020204" pitchFamily="34" charset="0"/>
                        <a:cs typeface="Calibri Light" panose="020F0302020204030204" pitchFamily="34" charset="0"/>
                      </a:endParaRPr>
                    </a:p>
                  </a:txBody>
                  <a:tcPr marL="6350" marR="6350" marB="0">
                    <a:lnL w="3175" cap="flat" cmpd="sng" algn="ctr">
                      <a:solidFill>
                        <a:schemeClr val="bg1">
                          <a:lumMod val="85000"/>
                        </a:schemeClr>
                      </a:solidFill>
                      <a:prstDash val="solid"/>
                      <a:round/>
                      <a:headEnd type="none" w="med" len="med"/>
                      <a:tailEnd type="none" w="med" len="med"/>
                    </a:lnL>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530354978"/>
                  </a:ext>
                </a:extLst>
              </a:tr>
            </a:tbl>
          </a:graphicData>
        </a:graphic>
      </p:graphicFrame>
      <p:grpSp>
        <p:nvGrpSpPr>
          <p:cNvPr id="28" name="Group 27">
            <a:extLst>
              <a:ext uri="{FF2B5EF4-FFF2-40B4-BE49-F238E27FC236}">
                <a16:creationId xmlns:a16="http://schemas.microsoft.com/office/drawing/2014/main" id="{A63D802C-4C08-C3CC-E0A0-06AF9968836F}"/>
              </a:ext>
            </a:extLst>
          </p:cNvPr>
          <p:cNvGrpSpPr/>
          <p:nvPr/>
        </p:nvGrpSpPr>
        <p:grpSpPr>
          <a:xfrm>
            <a:off x="609600" y="2329278"/>
            <a:ext cx="10972800" cy="1923562"/>
            <a:chOff x="609600" y="2227524"/>
            <a:chExt cx="10972800" cy="1923562"/>
          </a:xfrm>
        </p:grpSpPr>
        <p:sp>
          <p:nvSpPr>
            <p:cNvPr id="12" name="Rectangle 11">
              <a:extLst>
                <a:ext uri="{FF2B5EF4-FFF2-40B4-BE49-F238E27FC236}">
                  <a16:creationId xmlns:a16="http://schemas.microsoft.com/office/drawing/2014/main" id="{5A46B0E4-3437-C3DA-9F5F-1DEA85DE93F3}"/>
                </a:ext>
              </a:extLst>
            </p:cNvPr>
            <p:cNvSpPr/>
            <p:nvPr/>
          </p:nvSpPr>
          <p:spPr>
            <a:xfrm rot="10800000" flipV="1">
              <a:off x="609600" y="2227524"/>
              <a:ext cx="10972800" cy="19235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1"/>
                  </a:solidFill>
                  <a:effectLst/>
                  <a:uLnTx/>
                  <a:uFillTx/>
                  <a:latin typeface="Avenir Next LT Pro" panose="020B0504020202020204" pitchFamily="34" charset="0"/>
                  <a:cs typeface="Calibri" panose="020F0502020204030204" pitchFamily="34" charset="0"/>
                </a:rPr>
                <a:t>Sample Questions to ask:</a:t>
              </a:r>
            </a:p>
          </p:txBody>
        </p:sp>
        <p:grpSp>
          <p:nvGrpSpPr>
            <p:cNvPr id="27" name="Group 26">
              <a:extLst>
                <a:ext uri="{FF2B5EF4-FFF2-40B4-BE49-F238E27FC236}">
                  <a16:creationId xmlns:a16="http://schemas.microsoft.com/office/drawing/2014/main" id="{6D2D4DDC-13F8-5DF4-3F4C-2A3DC919B3A3}"/>
                </a:ext>
              </a:extLst>
            </p:cNvPr>
            <p:cNvGrpSpPr/>
            <p:nvPr/>
          </p:nvGrpSpPr>
          <p:grpSpPr>
            <a:xfrm>
              <a:off x="834205" y="2745085"/>
              <a:ext cx="10523591" cy="1244041"/>
              <a:chOff x="1048299" y="2745085"/>
              <a:chExt cx="10523591" cy="1244041"/>
            </a:xfrm>
          </p:grpSpPr>
          <p:grpSp>
            <p:nvGrpSpPr>
              <p:cNvPr id="26" name="Group 25">
                <a:extLst>
                  <a:ext uri="{FF2B5EF4-FFF2-40B4-BE49-F238E27FC236}">
                    <a16:creationId xmlns:a16="http://schemas.microsoft.com/office/drawing/2014/main" id="{4B798DCF-6401-2390-5497-836B2966EB8A}"/>
                  </a:ext>
                </a:extLst>
              </p:cNvPr>
              <p:cNvGrpSpPr/>
              <p:nvPr/>
            </p:nvGrpSpPr>
            <p:grpSpPr>
              <a:xfrm>
                <a:off x="1048299" y="2745085"/>
                <a:ext cx="3345560" cy="1244041"/>
                <a:chOff x="1048299" y="2745085"/>
                <a:chExt cx="3345560" cy="1244041"/>
              </a:xfrm>
            </p:grpSpPr>
            <p:sp>
              <p:nvSpPr>
                <p:cNvPr id="14" name="Rectangle 13">
                  <a:extLst>
                    <a:ext uri="{FF2B5EF4-FFF2-40B4-BE49-F238E27FC236}">
                      <a16:creationId xmlns:a16="http://schemas.microsoft.com/office/drawing/2014/main" id="{C2BC6D05-23FD-2FFD-F7DF-E8F1F52AEB37}"/>
                    </a:ext>
                  </a:extLst>
                </p:cNvPr>
                <p:cNvSpPr/>
                <p:nvPr/>
              </p:nvSpPr>
              <p:spPr>
                <a:xfrm>
                  <a:off x="1048299" y="27450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GB" sz="1200" kern="0" dirty="0">
                      <a:solidFill>
                        <a:schemeClr val="bg1"/>
                      </a:solidFill>
                      <a:latin typeface="Avenir Next LT Pro" panose="020B0504020202020204" pitchFamily="34" charset="0"/>
                      <a:cs typeface="Calibri" panose="020F0502020204030204" pitchFamily="34" charset="0"/>
                    </a:rPr>
                    <a:t>“ When did you learn about this deal?</a:t>
                  </a:r>
                </a:p>
                <a:p>
                  <a:pPr algn="ctr">
                    <a:spcAft>
                      <a:spcPts val="0"/>
                    </a:spcAft>
                    <a:defRPr/>
                  </a:pPr>
                  <a:r>
                    <a:rPr lang="en-GB" sz="1200" kern="0" dirty="0">
                      <a:solidFill>
                        <a:schemeClr val="bg1"/>
                      </a:solidFill>
                      <a:latin typeface="Avenir Next LT Pro" panose="020B0504020202020204" pitchFamily="34" charset="0"/>
                      <a:cs typeface="Calibri" panose="020F0502020204030204" pitchFamily="34" charset="0"/>
                    </a:rPr>
                    <a:t>“What have you done to influence the decision makers?”</a:t>
                  </a:r>
                </a:p>
              </p:txBody>
            </p:sp>
            <p:sp>
              <p:nvSpPr>
                <p:cNvPr id="15" name="Isosceles Triangle 14">
                  <a:extLst>
                    <a:ext uri="{FF2B5EF4-FFF2-40B4-BE49-F238E27FC236}">
                      <a16:creationId xmlns:a16="http://schemas.microsoft.com/office/drawing/2014/main" id="{2FD382AC-196D-9716-DF34-1874E815EDE7}"/>
                    </a:ext>
                  </a:extLst>
                </p:cNvPr>
                <p:cNvSpPr/>
                <p:nvPr/>
              </p:nvSpPr>
              <p:spPr>
                <a:xfrm flipV="1">
                  <a:off x="2459142" y="38101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9080A8B-7375-706A-348E-3F11319D899F}"/>
                  </a:ext>
                </a:extLst>
              </p:cNvPr>
              <p:cNvGrpSpPr/>
              <p:nvPr/>
            </p:nvGrpSpPr>
            <p:grpSpPr>
              <a:xfrm>
                <a:off x="4637315" y="2745085"/>
                <a:ext cx="3345560" cy="1244041"/>
                <a:chOff x="4637315" y="2745085"/>
                <a:chExt cx="3345560" cy="1244041"/>
              </a:xfrm>
            </p:grpSpPr>
            <p:sp>
              <p:nvSpPr>
                <p:cNvPr id="16" name="Rectangle 15">
                  <a:extLst>
                    <a:ext uri="{FF2B5EF4-FFF2-40B4-BE49-F238E27FC236}">
                      <a16:creationId xmlns:a16="http://schemas.microsoft.com/office/drawing/2014/main" id="{5F11ECC0-ED09-1EA5-C5CB-4B417BFFEECD}"/>
                    </a:ext>
                  </a:extLst>
                </p:cNvPr>
                <p:cNvSpPr/>
                <p:nvPr/>
              </p:nvSpPr>
              <p:spPr>
                <a:xfrm>
                  <a:off x="4637315" y="27450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R="0" lvl="0" indent="0" algn="ctr" fontAlgn="auto">
                    <a:lnSpc>
                      <a:spcPct val="100000"/>
                    </a:lnSpc>
                    <a:spcBef>
                      <a:spcPts val="0"/>
                    </a:spcBef>
                    <a:spcAft>
                      <a:spcPts val="600"/>
                    </a:spcAft>
                    <a:buClrTx/>
                    <a:buSzTx/>
                    <a:buFontTx/>
                    <a:buNone/>
                    <a:tabLst/>
                    <a:defRPr/>
                  </a:pPr>
                  <a:r>
                    <a:rPr lang="en-GB" sz="1200" kern="0" dirty="0">
                      <a:solidFill>
                        <a:schemeClr val="bg1"/>
                      </a:solidFill>
                      <a:latin typeface="Avenir Next LT Pro" panose="020B0504020202020204" pitchFamily="34" charset="0"/>
                      <a:cs typeface="Calibri" panose="020F0502020204030204" pitchFamily="34" charset="0"/>
                    </a:rPr>
                    <a:t>“What percent of your quota does this deal represent?”</a:t>
                  </a:r>
                </a:p>
                <a:p>
                  <a:pPr marR="0" lvl="0" indent="0" algn="ctr" fontAlgn="auto">
                    <a:lnSpc>
                      <a:spcPct val="100000"/>
                    </a:lnSpc>
                    <a:spcBef>
                      <a:spcPts val="0"/>
                    </a:spcBef>
                    <a:spcAft>
                      <a:spcPts val="0"/>
                    </a:spcAft>
                    <a:buClrTx/>
                    <a:buSzTx/>
                    <a:buFontTx/>
                    <a:buNone/>
                    <a:tabLst/>
                    <a:defRPr/>
                  </a:pPr>
                  <a:r>
                    <a:rPr lang="en-GB" sz="1200" kern="0" dirty="0">
                      <a:solidFill>
                        <a:schemeClr val="bg1"/>
                      </a:solidFill>
                      <a:latin typeface="Avenir Next LT Pro" panose="020B0504020202020204" pitchFamily="34" charset="0"/>
                      <a:cs typeface="Calibri" panose="020F0502020204030204" pitchFamily="34" charset="0"/>
                    </a:rPr>
                    <a:t>“Do you have a close plan?”</a:t>
                  </a:r>
                </a:p>
              </p:txBody>
            </p:sp>
            <p:sp>
              <p:nvSpPr>
                <p:cNvPr id="17" name="Isosceles Triangle 16">
                  <a:extLst>
                    <a:ext uri="{FF2B5EF4-FFF2-40B4-BE49-F238E27FC236}">
                      <a16:creationId xmlns:a16="http://schemas.microsoft.com/office/drawing/2014/main" id="{C697CF16-729F-A1FA-5E07-BDDE218C33B9}"/>
                    </a:ext>
                  </a:extLst>
                </p:cNvPr>
                <p:cNvSpPr/>
                <p:nvPr/>
              </p:nvSpPr>
              <p:spPr>
                <a:xfrm flipV="1">
                  <a:off x="6048158" y="38101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A9CCFB1-6265-058F-F4F5-8BF0115A1E5F}"/>
                  </a:ext>
                </a:extLst>
              </p:cNvPr>
              <p:cNvGrpSpPr/>
              <p:nvPr/>
            </p:nvGrpSpPr>
            <p:grpSpPr>
              <a:xfrm>
                <a:off x="8226330" y="2745085"/>
                <a:ext cx="3345560" cy="1244041"/>
                <a:chOff x="8226330" y="2745085"/>
                <a:chExt cx="3345560" cy="1244041"/>
              </a:xfrm>
            </p:grpSpPr>
            <p:sp>
              <p:nvSpPr>
                <p:cNvPr id="18" name="Rectangle 17">
                  <a:extLst>
                    <a:ext uri="{FF2B5EF4-FFF2-40B4-BE49-F238E27FC236}">
                      <a16:creationId xmlns:a16="http://schemas.microsoft.com/office/drawing/2014/main" id="{E9FA7AC7-75D2-1A97-7C9C-677DB8A777C8}"/>
                    </a:ext>
                  </a:extLst>
                </p:cNvPr>
                <p:cNvSpPr/>
                <p:nvPr/>
              </p:nvSpPr>
              <p:spPr>
                <a:xfrm>
                  <a:off x="8226330" y="27450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GB" sz="1200" kern="0" dirty="0">
                      <a:solidFill>
                        <a:schemeClr val="bg1"/>
                      </a:solidFill>
                      <a:latin typeface="Avenir Next LT Pro" panose="020B0504020202020204" pitchFamily="34" charset="0"/>
                      <a:cs typeface="Calibri" panose="020F0502020204030204" pitchFamily="34" charset="0"/>
                    </a:rPr>
                    <a:t>“Is your [internal sales strategy deliverable] complete? “</a:t>
                  </a:r>
                </a:p>
                <a:p>
                  <a:pPr algn="ctr">
                    <a:spcAft>
                      <a:spcPts val="0"/>
                    </a:spcAft>
                    <a:defRPr/>
                  </a:pPr>
                  <a:r>
                    <a:rPr lang="en-GB" sz="1200" kern="0" dirty="0">
                      <a:solidFill>
                        <a:schemeClr val="bg1"/>
                      </a:solidFill>
                      <a:latin typeface="Avenir Next LT Pro" panose="020B0504020202020204" pitchFamily="34" charset="0"/>
                      <a:cs typeface="Calibri" panose="020F0502020204030204" pitchFamily="34" charset="0"/>
                    </a:rPr>
                    <a:t>“Has the buyer/sponsor agreed to the plan to evaluate the solution?” </a:t>
                  </a:r>
                </a:p>
              </p:txBody>
            </p:sp>
            <p:sp>
              <p:nvSpPr>
                <p:cNvPr id="19" name="Isosceles Triangle 18">
                  <a:extLst>
                    <a:ext uri="{FF2B5EF4-FFF2-40B4-BE49-F238E27FC236}">
                      <a16:creationId xmlns:a16="http://schemas.microsoft.com/office/drawing/2014/main" id="{A43B1910-1B05-7158-7743-F9738420605A}"/>
                    </a:ext>
                  </a:extLst>
                </p:cNvPr>
                <p:cNvSpPr/>
                <p:nvPr/>
              </p:nvSpPr>
              <p:spPr>
                <a:xfrm flipV="1">
                  <a:off x="9637173" y="38101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577549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B2FA-3E83-BEB5-B442-13E7D904F804}"/>
              </a:ext>
            </a:extLst>
          </p:cNvPr>
          <p:cNvSpPr>
            <a:spLocks noGrp="1"/>
          </p:cNvSpPr>
          <p:nvPr>
            <p:ph type="title"/>
          </p:nvPr>
        </p:nvSpPr>
        <p:spPr/>
        <p:txBody>
          <a:bodyPr/>
          <a:lstStyle/>
          <a:p>
            <a:r>
              <a:rPr lang="en-US" sz="2400" b="1" spc="-10" dirty="0">
                <a:cs typeface="Calibri" panose="020F0502020204030204" pitchFamily="34" charset="0"/>
              </a:rPr>
              <a:t>Additional Conversation Starters for ‘Developing’ Sellers</a:t>
            </a:r>
            <a:endParaRPr lang="en-US" dirty="0"/>
          </a:p>
        </p:txBody>
      </p:sp>
      <p:graphicFrame>
        <p:nvGraphicFramePr>
          <p:cNvPr id="3" name="Table 2">
            <a:extLst>
              <a:ext uri="{FF2B5EF4-FFF2-40B4-BE49-F238E27FC236}">
                <a16:creationId xmlns:a16="http://schemas.microsoft.com/office/drawing/2014/main" id="{BF4B5C2F-9375-4B02-7F57-5034DA9551C1}"/>
              </a:ext>
            </a:extLst>
          </p:cNvPr>
          <p:cNvGraphicFramePr>
            <a:graphicFrameLocks noGrp="1"/>
          </p:cNvGraphicFramePr>
          <p:nvPr>
            <p:extLst>
              <p:ext uri="{D42A27DB-BD31-4B8C-83A1-F6EECF244321}">
                <p14:modId xmlns:p14="http://schemas.microsoft.com/office/powerpoint/2010/main" val="2996188459"/>
              </p:ext>
            </p:extLst>
          </p:nvPr>
        </p:nvGraphicFramePr>
        <p:xfrm>
          <a:off x="609600" y="1143001"/>
          <a:ext cx="10972800" cy="5029197"/>
        </p:xfrm>
        <a:graphic>
          <a:graphicData uri="http://schemas.openxmlformats.org/drawingml/2006/table">
            <a:tbl>
              <a:tblPr bandRow="1">
                <a:tableStyleId>{2D5ABB26-0587-4C30-8999-92F81FD0307C}</a:tableStyleId>
              </a:tblPr>
              <a:tblGrid>
                <a:gridCol w="3620530">
                  <a:extLst>
                    <a:ext uri="{9D8B030D-6E8A-4147-A177-3AD203B41FA5}">
                      <a16:colId xmlns:a16="http://schemas.microsoft.com/office/drawing/2014/main" val="2288571501"/>
                    </a:ext>
                  </a:extLst>
                </a:gridCol>
                <a:gridCol w="7352270">
                  <a:extLst>
                    <a:ext uri="{9D8B030D-6E8A-4147-A177-3AD203B41FA5}">
                      <a16:colId xmlns:a16="http://schemas.microsoft.com/office/drawing/2014/main" val="384720447"/>
                    </a:ext>
                  </a:extLst>
                </a:gridCol>
              </a:tblGrid>
              <a:tr h="301039">
                <a:tc>
                  <a:txBody>
                    <a:bodyPr/>
                    <a:lstStyle/>
                    <a:p>
                      <a:r>
                        <a:rPr lang="en-GB" sz="1200" b="1" dirty="0">
                          <a:solidFill>
                            <a:schemeClr val="bg1"/>
                          </a:solidFill>
                        </a:rPr>
                        <a:t>Identify purpose of meeting</a:t>
                      </a:r>
                    </a:p>
                  </a:txBody>
                  <a:tcPr marL="88366" marR="88366" marT="44183" marB="44183" anchor="ctr">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“What I want to talk to you about is…”</a:t>
                      </a:r>
                    </a:p>
                  </a:txBody>
                  <a:tcPr marL="88366" marR="88366" marT="44183" marB="44183"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93684566"/>
                  </a:ext>
                </a:extLst>
              </a:tr>
              <a:tr h="301039">
                <a:tc>
                  <a:txBody>
                    <a:bodyPr/>
                    <a:lstStyle/>
                    <a:p>
                      <a:r>
                        <a:rPr lang="en-GB" sz="1200" b="1" dirty="0">
                          <a:solidFill>
                            <a:schemeClr val="bg1"/>
                          </a:solidFill>
                        </a:rPr>
                        <a:t>Acknowledge sales drive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“I appreciate your commercial initiative…drive to make your number…”</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1849292"/>
                  </a:ext>
                </a:extLst>
              </a:tr>
              <a:tr h="301039">
                <a:tc>
                  <a:txBody>
                    <a:bodyPr/>
                    <a:lstStyle/>
                    <a:p>
                      <a:r>
                        <a:rPr lang="en-GB" sz="1200" b="1" dirty="0">
                          <a:solidFill>
                            <a:schemeClr val="bg1"/>
                          </a:solidFill>
                        </a:rPr>
                        <a:t>Acknowledge transferrable skills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“Your skills of…will be really helpful on…I’d like to have you use your skills of…to…”</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7885063"/>
                  </a:ext>
                </a:extLst>
              </a:tr>
              <a:tr h="504006">
                <a:tc>
                  <a:txBody>
                    <a:bodyPr/>
                    <a:lstStyle/>
                    <a:p>
                      <a:r>
                        <a:rPr lang="en-GB" sz="1200" b="1" dirty="0">
                          <a:solidFill>
                            <a:schemeClr val="bg1"/>
                          </a:solidFill>
                        </a:rPr>
                        <a:t>Get B1 “Coaching for ‘Developing’ Sellers” agreement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“Since you haven’t done this before, would it be useful if I provided you with some direction… resources…. information?”</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4116857"/>
                  </a:ext>
                </a:extLst>
              </a:tr>
              <a:tr h="706973">
                <a:tc>
                  <a:txBody>
                    <a:bodyPr/>
                    <a:lstStyle/>
                    <a:p>
                      <a:r>
                        <a:rPr lang="en-GB" sz="1200" b="1" dirty="0">
                          <a:solidFill>
                            <a:schemeClr val="bg1"/>
                          </a:solidFill>
                        </a:rPr>
                        <a:t>Define targets, quotas, priorities, timelines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“What I’d like you to do is…by…  I’d like to talk to you today about a project to…over the next…months…. Here’s where we are now and what we need to achieve… What a good quarter looks like is…”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02108888"/>
                  </a:ext>
                </a:extLst>
              </a:tr>
              <a:tr h="504006">
                <a:tc>
                  <a:txBody>
                    <a:bodyPr/>
                    <a:lstStyle/>
                    <a:p>
                      <a:r>
                        <a:rPr lang="en-GB" sz="1200" b="1" dirty="0">
                          <a:solidFill>
                            <a:schemeClr val="bg1"/>
                          </a:solidFill>
                        </a:rPr>
                        <a:t>Clarify how performance will be tracked and monitored: set up follow-up meetings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“For the next few weeks, we should meet… We’ll track your sales performance by…(reviewing CRM reports…talking to others…observe actual performance etc.)”</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48648754"/>
                  </a:ext>
                </a:extLst>
              </a:tr>
              <a:tr h="395071">
                <a:tc>
                  <a:txBody>
                    <a:bodyPr/>
                    <a:lstStyle/>
                    <a:p>
                      <a:r>
                        <a:rPr lang="en-GB" sz="1200" b="1" dirty="0">
                          <a:solidFill>
                            <a:schemeClr val="bg1"/>
                          </a:solidFill>
                        </a:rPr>
                        <a:t>Take the lead in action planning</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“Here are the next steps to make your number…What I need you to do first, second, third, etc. is...”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2387978"/>
                  </a:ext>
                </a:extLst>
              </a:tr>
              <a:tr h="504006">
                <a:tc>
                  <a:txBody>
                    <a:bodyPr/>
                    <a:lstStyle/>
                    <a:p>
                      <a:r>
                        <a:rPr lang="en-GB" sz="1200" b="1" dirty="0">
                          <a:solidFill>
                            <a:schemeClr val="bg1"/>
                          </a:solidFill>
                        </a:rPr>
                        <a:t>Define limits and clarify roles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“What you need to do is…Here’s what I’ll do to help you…When you get to this point, you need to check in or we’ll need to get together…”</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43592393"/>
                  </a:ext>
                </a:extLst>
              </a:tr>
              <a:tr h="504006">
                <a:tc>
                  <a:txBody>
                    <a:bodyPr/>
                    <a:lstStyle/>
                    <a:p>
                      <a:r>
                        <a:rPr lang="en-GB" sz="1200" b="1" dirty="0">
                          <a:solidFill>
                            <a:schemeClr val="bg1"/>
                          </a:solidFill>
                        </a:rPr>
                        <a:t>Provide information / resources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“here’s some information that will be helpful/that you’ll need…Here’s the name of the person you should talk to…Here’s the name of the sales rep you should observe…”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24799911"/>
                  </a:ext>
                </a:extLst>
              </a:tr>
              <a:tr h="504006">
                <a:tc>
                  <a:txBody>
                    <a:bodyPr/>
                    <a:lstStyle/>
                    <a:p>
                      <a:r>
                        <a:rPr lang="en-GB" sz="1200" b="1" dirty="0">
                          <a:solidFill>
                            <a:schemeClr val="bg1"/>
                          </a:solidFill>
                        </a:rPr>
                        <a:t>Develop plan to learn new skills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“To learn how to do this, it would be good for you to…I’ve arranged for you to…Together, we should…Why don’t you observe…study…read…I’ll ask this person to coach you.”</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93843680"/>
                  </a:ext>
                </a:extLst>
              </a:tr>
              <a:tr h="504006">
                <a:tc>
                  <a:txBody>
                    <a:bodyPr/>
                    <a:lstStyle/>
                    <a:p>
                      <a:r>
                        <a:rPr lang="en-GB" sz="1200" b="1" dirty="0">
                          <a:solidFill>
                            <a:schemeClr val="bg1"/>
                          </a:solidFill>
                        </a:rPr>
                        <a:t>Check for understanding</a:t>
                      </a:r>
                    </a:p>
                  </a:txBody>
                  <a:tcPr marL="88366" marR="88366" marT="44183" marB="44183"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r>
                        <a:rPr lang="en-GB" sz="1200" i="1" dirty="0"/>
                        <a:t>“So, why don’t you recap/tell me what you’ve heard so I can make sure I’ve given you everything you need to be successful…so I can make sure I’ve been clear…”</a:t>
                      </a:r>
                    </a:p>
                  </a:txBody>
                  <a:tcPr marL="88366" marR="88366" marT="44183" marB="44183"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3377065"/>
                  </a:ext>
                </a:extLst>
              </a:tr>
            </a:tbl>
          </a:graphicData>
        </a:graphic>
      </p:graphicFrame>
    </p:spTree>
    <p:extLst>
      <p:ext uri="{BB962C8B-B14F-4D97-AF65-F5344CB8AC3E}">
        <p14:creationId xmlns:p14="http://schemas.microsoft.com/office/powerpoint/2010/main" val="1737973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1323-CF51-059C-576E-2BAB65E919C8}"/>
              </a:ext>
            </a:extLst>
          </p:cNvPr>
          <p:cNvSpPr>
            <a:spLocks noGrp="1"/>
          </p:cNvSpPr>
          <p:nvPr>
            <p:ph type="title"/>
          </p:nvPr>
        </p:nvSpPr>
        <p:spPr/>
        <p:txBody>
          <a:bodyPr/>
          <a:lstStyle/>
          <a:p>
            <a:r>
              <a:rPr lang="en-US" sz="2400" b="1" spc="-10" dirty="0">
                <a:cs typeface="Calibri" panose="020F0502020204030204" pitchFamily="34" charset="0"/>
              </a:rPr>
              <a:t>Coaching for ‘Emerging’ Sellers</a:t>
            </a:r>
            <a:endParaRPr lang="en-US" dirty="0"/>
          </a:p>
        </p:txBody>
      </p:sp>
      <p:sp>
        <p:nvSpPr>
          <p:cNvPr id="3" name="Rectangle 2">
            <a:extLst>
              <a:ext uri="{FF2B5EF4-FFF2-40B4-BE49-F238E27FC236}">
                <a16:creationId xmlns:a16="http://schemas.microsoft.com/office/drawing/2014/main" id="{ECCF1DD5-13F4-5AB8-0907-C8E38B87CB6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4" name="Rectangle 3">
            <a:extLst>
              <a:ext uri="{FF2B5EF4-FFF2-40B4-BE49-F238E27FC236}">
                <a16:creationId xmlns:a16="http://schemas.microsoft.com/office/drawing/2014/main" id="{B0BB05A6-35ED-EC52-12FE-177A3234312F}"/>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pic>
        <p:nvPicPr>
          <p:cNvPr id="5" name="Content Placeholder 8">
            <a:extLst>
              <a:ext uri="{FF2B5EF4-FFF2-40B4-BE49-F238E27FC236}">
                <a16:creationId xmlns:a16="http://schemas.microsoft.com/office/drawing/2014/main" id="{BE2C687C-89AC-495D-25F6-514E291356D6}"/>
              </a:ext>
            </a:extLst>
          </p:cNvPr>
          <p:cNvPicPr>
            <a:picLocks noChangeAspect="1"/>
          </p:cNvPicPr>
          <p:nvPr/>
        </p:nvPicPr>
        <p:blipFill rotWithShape="1">
          <a:blip r:embed="rId2"/>
          <a:srcRect l="6603" r="1647" b="2530"/>
          <a:stretch/>
        </p:blipFill>
        <p:spPr>
          <a:xfrm>
            <a:off x="10036887" y="151239"/>
            <a:ext cx="957504" cy="871850"/>
          </a:xfrm>
          <a:prstGeom prst="rect">
            <a:avLst/>
          </a:prstGeom>
        </p:spPr>
      </p:pic>
      <p:sp>
        <p:nvSpPr>
          <p:cNvPr id="6" name="Arrow: Right 5">
            <a:extLst>
              <a:ext uri="{FF2B5EF4-FFF2-40B4-BE49-F238E27FC236}">
                <a16:creationId xmlns:a16="http://schemas.microsoft.com/office/drawing/2014/main" id="{76CE00ED-31F3-068F-18AC-32236FC78F32}"/>
              </a:ext>
            </a:extLst>
          </p:cNvPr>
          <p:cNvSpPr/>
          <p:nvPr/>
        </p:nvSpPr>
        <p:spPr>
          <a:xfrm>
            <a:off x="9806811" y="284683"/>
            <a:ext cx="224497" cy="20331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FBEA622-B76A-B787-B6C5-A98CD4B2D5CD}"/>
              </a:ext>
            </a:extLst>
          </p:cNvPr>
          <p:cNvSpPr/>
          <p:nvPr/>
        </p:nvSpPr>
        <p:spPr>
          <a:xfrm rot="2002333" flipH="1">
            <a:off x="11031803" y="805442"/>
            <a:ext cx="224497" cy="20331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667DC3-0ED1-0A53-D8D7-6948247DF2ED}"/>
              </a:ext>
            </a:extLst>
          </p:cNvPr>
          <p:cNvSpPr/>
          <p:nvPr/>
        </p:nvSpPr>
        <p:spPr>
          <a:xfrm rot="10800000" flipV="1">
            <a:off x="609600"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US" sz="1100" b="1" dirty="0">
                <a:latin typeface="Avenir Next LT Pro" panose="020B0504020202020204" pitchFamily="34" charset="0"/>
                <a:cs typeface="Calibri" panose="020F0502020204030204" pitchFamily="34" charset="0"/>
              </a:rPr>
              <a:t>B2 (some to moderate skill proficiency / moderate or variable performance</a:t>
            </a:r>
          </a:p>
        </p:txBody>
      </p:sp>
      <p:sp>
        <p:nvSpPr>
          <p:cNvPr id="9" name="Rectangle 8">
            <a:extLst>
              <a:ext uri="{FF2B5EF4-FFF2-40B4-BE49-F238E27FC236}">
                <a16:creationId xmlns:a16="http://schemas.microsoft.com/office/drawing/2014/main" id="{DE6A8009-DA63-A503-17BE-5BCF6C8C58E9}"/>
              </a:ext>
            </a:extLst>
          </p:cNvPr>
          <p:cNvSpPr/>
          <p:nvPr/>
        </p:nvSpPr>
        <p:spPr>
          <a:xfrm rot="10800000" flipV="1">
            <a:off x="6340589"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a:solidFill>
                  <a:schemeClr val="bg1"/>
                </a:solidFill>
                <a:latin typeface="Avenir Next LT Pro" panose="020B0504020202020204" pitchFamily="34" charset="0"/>
                <a:cs typeface="Calibri" panose="020F0502020204030204" pitchFamily="34" charset="0"/>
              </a:rPr>
              <a:t>Coaching Approach</a:t>
            </a:r>
            <a:endParaRPr lang="en-US" sz="1100" b="1" dirty="0">
              <a:solidFill>
                <a:schemeClr val="bg1"/>
              </a:solidFill>
              <a:latin typeface="Avenir Next LT Pro" panose="020B0504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C4A2B41-322B-B79A-1105-D6CEE2C662A5}"/>
              </a:ext>
            </a:extLst>
          </p:cNvPr>
          <p:cNvSpPr txBox="1"/>
          <p:nvPr/>
        </p:nvSpPr>
        <p:spPr>
          <a:xfrm>
            <a:off x="609600" y="1508227"/>
            <a:ext cx="5231302" cy="949841"/>
          </a:xfrm>
          <a:prstGeom prst="rect">
            <a:avLst/>
          </a:prstGeom>
          <a:solidFill>
            <a:schemeClr val="bg1">
              <a:lumMod val="95000"/>
            </a:schemeClr>
          </a:solidFill>
        </p:spPr>
        <p:txBody>
          <a:bodyPr wrap="square" lIns="91440" tIns="91440" rIns="91440" bIns="91440" rtlCol="0">
            <a:no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venir Next LT Pro" panose="020B0504020202020204" pitchFamily="34" charset="0"/>
                <a:cs typeface="Calibri Light" panose="020F0302020204030204" pitchFamily="34" charset="0"/>
              </a:rPr>
              <a:t>Some to moderate </a:t>
            </a:r>
            <a:r>
              <a:rPr lang="en-US" sz="1000" b="1" dirty="0">
                <a:latin typeface="Avenir Next LT Pro" panose="020B0504020202020204" pitchFamily="34" charset="0"/>
                <a:cs typeface="Calibri" panose="020F0502020204030204" pitchFamily="34" charset="0"/>
              </a:rPr>
              <a:t>skill proficiency</a:t>
            </a:r>
            <a:r>
              <a:rPr kumimoji="0" lang="en-US" sz="10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a:t>
            </a:r>
            <a:r>
              <a:rPr kumimoji="0" lang="en-US" sz="10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Meets expectations on most competencies; below or above expectations on some competencies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Moderate or variable </a:t>
            </a:r>
            <a:r>
              <a:rPr lang="en-US" sz="1000" b="1" dirty="0">
                <a:latin typeface="Avenir Next LT Pro" panose="020B0504020202020204" pitchFamily="34" charset="0"/>
                <a:cs typeface="Calibri Light" panose="020F0302020204030204" pitchFamily="34" charset="0"/>
              </a:rPr>
              <a:t>performance</a:t>
            </a:r>
            <a:r>
              <a:rPr kumimoji="0" lang="en-US" sz="10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a:t>
            </a:r>
            <a:r>
              <a:rPr kumimoji="0" lang="en-US" sz="10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Meets or exceeds quota some of the time</a:t>
            </a:r>
            <a:endParaRPr kumimoji="0" lang="en-GB" sz="10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BDB64589-409A-EA9C-73F9-FF7D9E03FC90}"/>
              </a:ext>
            </a:extLst>
          </p:cNvPr>
          <p:cNvSpPr txBox="1"/>
          <p:nvPr/>
        </p:nvSpPr>
        <p:spPr>
          <a:xfrm>
            <a:off x="6340589" y="1508227"/>
            <a:ext cx="5231302" cy="949841"/>
          </a:xfrm>
          <a:prstGeom prst="rect">
            <a:avLst/>
          </a:prstGeom>
          <a:solidFill>
            <a:schemeClr val="bg1">
              <a:lumMod val="95000"/>
            </a:schemeClr>
          </a:solidFill>
        </p:spPr>
        <p:txBody>
          <a:bodyPr wrap="square" lIns="91440" tIns="91440" rIns="91440" bIns="91440" rtlCol="0">
            <a:noAutofit/>
          </a:bodyPr>
          <a:lstStyle/>
          <a:p>
            <a:r>
              <a:rPr lang="en-US" sz="1000" dirty="0">
                <a:solidFill>
                  <a:schemeClr val="tx1"/>
                </a:solidFill>
                <a:latin typeface="Avenir Next LT Pro" panose="020B0504020202020204" pitchFamily="34" charset="0"/>
                <a:cs typeface="Calibri Light" panose="020F0302020204030204" pitchFamily="34" charset="0"/>
              </a:rPr>
              <a:t>Using  the skills assessment and coaching matrix, determine the best approach. Coaching focus on </a:t>
            </a:r>
            <a:r>
              <a:rPr lang="en-US" sz="1000" b="1" dirty="0">
                <a:solidFill>
                  <a:schemeClr val="tx1"/>
                </a:solidFill>
                <a:latin typeface="Avenir Next LT Pro" panose="020B0504020202020204" pitchFamily="34" charset="0"/>
                <a:cs typeface="Calibri Light" panose="020F0302020204030204" pitchFamily="34" charset="0"/>
              </a:rPr>
              <a:t>reinforcing</a:t>
            </a:r>
            <a:r>
              <a:rPr lang="en-US" sz="1000" dirty="0">
                <a:solidFill>
                  <a:schemeClr val="tx1"/>
                </a:solidFill>
                <a:latin typeface="Avenir Next LT Pro" panose="020B0504020202020204" pitchFamily="34" charset="0"/>
                <a:cs typeface="Calibri Light" panose="020F0302020204030204" pitchFamily="34" charset="0"/>
              </a:rPr>
              <a:t> the core sales techniques to advance opportunities through the stages, helping the seller understand the reasons why their pipeline is not converting to closed deals, and helping to </a:t>
            </a:r>
            <a:r>
              <a:rPr lang="en-US" sz="1000" b="1" dirty="0">
                <a:solidFill>
                  <a:schemeClr val="tx1"/>
                </a:solidFill>
                <a:latin typeface="Avenir Next LT Pro" panose="020B0504020202020204" pitchFamily="34" charset="0"/>
                <a:cs typeface="Calibri Light" panose="020F0302020204030204" pitchFamily="34" charset="0"/>
              </a:rPr>
              <a:t>address obstacles </a:t>
            </a:r>
            <a:r>
              <a:rPr lang="en-US" sz="1000" dirty="0">
                <a:solidFill>
                  <a:schemeClr val="tx1"/>
                </a:solidFill>
                <a:latin typeface="Avenir Next LT Pro" panose="020B0504020202020204" pitchFamily="34" charset="0"/>
                <a:cs typeface="Calibri Light" panose="020F0302020204030204" pitchFamily="34" charset="0"/>
              </a:rPr>
              <a:t>that might be preventing sellers from achieving their true potential.</a:t>
            </a:r>
            <a:endParaRPr lang="en-US" sz="1200" dirty="0">
              <a:solidFill>
                <a:schemeClr val="tx1"/>
              </a:solidFill>
              <a:latin typeface="Avenir Next LT Pro" panose="020B0504020202020204" pitchFamily="34" charset="0"/>
              <a:cs typeface="Calibri Light" panose="020F0302020204030204" pitchFamily="34" charset="0"/>
            </a:endParaRPr>
          </a:p>
        </p:txBody>
      </p:sp>
      <p:graphicFrame>
        <p:nvGraphicFramePr>
          <p:cNvPr id="12" name="Table 11">
            <a:extLst>
              <a:ext uri="{FF2B5EF4-FFF2-40B4-BE49-F238E27FC236}">
                <a16:creationId xmlns:a16="http://schemas.microsoft.com/office/drawing/2014/main" id="{5392DC08-B027-F7E2-28F7-967E1E9532F2}"/>
              </a:ext>
            </a:extLst>
          </p:cNvPr>
          <p:cNvGraphicFramePr>
            <a:graphicFrameLocks noGrp="1"/>
          </p:cNvGraphicFramePr>
          <p:nvPr>
            <p:extLst>
              <p:ext uri="{D42A27DB-BD31-4B8C-83A1-F6EECF244321}">
                <p14:modId xmlns:p14="http://schemas.microsoft.com/office/powerpoint/2010/main" val="4170712910"/>
              </p:ext>
            </p:extLst>
          </p:nvPr>
        </p:nvGraphicFramePr>
        <p:xfrm>
          <a:off x="609600" y="4729141"/>
          <a:ext cx="10972800" cy="1443059"/>
        </p:xfrm>
        <a:graphic>
          <a:graphicData uri="http://schemas.openxmlformats.org/drawingml/2006/table">
            <a:tbl>
              <a:tblPr>
                <a:tableStyleId>{2D5ABB26-0587-4C30-8999-92F81FD0307C}</a:tableStyleId>
              </a:tblPr>
              <a:tblGrid>
                <a:gridCol w="3657600">
                  <a:extLst>
                    <a:ext uri="{9D8B030D-6E8A-4147-A177-3AD203B41FA5}">
                      <a16:colId xmlns:a16="http://schemas.microsoft.com/office/drawing/2014/main" val="693352487"/>
                    </a:ext>
                  </a:extLst>
                </a:gridCol>
                <a:gridCol w="3657600">
                  <a:extLst>
                    <a:ext uri="{9D8B030D-6E8A-4147-A177-3AD203B41FA5}">
                      <a16:colId xmlns:a16="http://schemas.microsoft.com/office/drawing/2014/main" val="340444736"/>
                    </a:ext>
                  </a:extLst>
                </a:gridCol>
                <a:gridCol w="3657600">
                  <a:extLst>
                    <a:ext uri="{9D8B030D-6E8A-4147-A177-3AD203B41FA5}">
                      <a16:colId xmlns:a16="http://schemas.microsoft.com/office/drawing/2014/main" val="978129904"/>
                    </a:ext>
                  </a:extLst>
                </a:gridCol>
              </a:tblGrid>
              <a:tr h="297336">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100" b="1" u="none" strike="noStrike" kern="1200" noProof="0" dirty="0">
                          <a:solidFill>
                            <a:schemeClr val="bg1"/>
                          </a:solidFill>
                          <a:effectLst/>
                        </a:rPr>
                        <a:t>Pipeline Development and Management</a:t>
                      </a:r>
                      <a:endParaRPr lang="en-US" sz="11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100" b="1" u="none" strike="noStrike" kern="1200" noProof="0" dirty="0">
                          <a:solidFill>
                            <a:schemeClr val="bg1"/>
                          </a:solidFill>
                          <a:effectLst/>
                        </a:rPr>
                        <a:t>Sales Performance</a:t>
                      </a:r>
                      <a:endParaRPr lang="en-US" sz="11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100" b="1" u="none" strike="noStrike" kern="1200" noProof="0" dirty="0">
                          <a:solidFill>
                            <a:schemeClr val="bg1"/>
                          </a:solidFill>
                          <a:effectLst/>
                        </a:rPr>
                        <a:t>Opportunity Development</a:t>
                      </a:r>
                      <a:endParaRPr lang="en-US" sz="11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extLst>
                  <a:ext uri="{0D108BD9-81ED-4DB2-BD59-A6C34878D82A}">
                    <a16:rowId xmlns:a16="http://schemas.microsoft.com/office/drawing/2014/main" val="3117578738"/>
                  </a:ext>
                </a:extLst>
              </a:tr>
              <a:tr h="1145723">
                <a:tc>
                  <a:txBody>
                    <a:bodyPr/>
                    <a:lstStyle/>
                    <a:p>
                      <a:pPr marL="182880" lvl="0" indent="-137160" defTabSz="457200">
                        <a:lnSpc>
                          <a:spcPct val="100000"/>
                        </a:lnSpc>
                        <a:buFont typeface="Arial" panose="020B0604020202020204" pitchFamily="34" charset="0"/>
                        <a:buChar char="•"/>
                        <a:defRPr/>
                      </a:pPr>
                      <a:r>
                        <a:rPr lang="en-US" sz="1000" b="1" dirty="0">
                          <a:latin typeface="Avenir Next LT Pro" panose="020B0504020202020204" pitchFamily="34" charset="0"/>
                          <a:cs typeface="Calibri Light" panose="020F0302020204030204" pitchFamily="34" charset="0"/>
                        </a:rPr>
                        <a:t>New Opportunities: </a:t>
                      </a:r>
                      <a:r>
                        <a:rPr lang="en-US" sz="1000" dirty="0">
                          <a:latin typeface="Avenir Next LT Pro" panose="020B0504020202020204" pitchFamily="34" charset="0"/>
                          <a:cs typeface="Calibri Light" panose="020F0302020204030204" pitchFamily="34" charset="0"/>
                        </a:rPr>
                        <a:t>Ensure proper qualification with new opportunities; Diversify opportunities – products, customer segments, personas</a:t>
                      </a:r>
                    </a:p>
                    <a:p>
                      <a:pPr marL="182880" lvl="0" indent="-137160" defTabSz="457200">
                        <a:lnSpc>
                          <a:spcPct val="100000"/>
                        </a:lnSpc>
                        <a:buFont typeface="Arial" panose="020B0604020202020204" pitchFamily="34" charset="0"/>
                        <a:buChar char="•"/>
                        <a:defRPr/>
                      </a:pPr>
                      <a:r>
                        <a:rPr lang="en-US" sz="1000" b="1" dirty="0">
                          <a:latin typeface="Avenir Next LT Pro" panose="020B0504020202020204" pitchFamily="34" charset="0"/>
                          <a:cs typeface="Calibri Light" panose="020F0302020204030204" pitchFamily="34" charset="0"/>
                        </a:rPr>
                        <a:t>Stage Duration: </a:t>
                      </a:r>
                      <a:r>
                        <a:rPr lang="en-US" sz="1000" dirty="0">
                          <a:latin typeface="Avenir Next LT Pro" panose="020B0504020202020204" pitchFamily="34" charset="0"/>
                          <a:cs typeface="Calibri Light" panose="020F0302020204030204" pitchFamily="34" charset="0"/>
                        </a:rPr>
                        <a:t>Identify stage(s) where the opportunities are stalling or breaking down; ensure deals are not moving “too quickly”</a:t>
                      </a:r>
                    </a:p>
                    <a:p>
                      <a:pPr marL="182880" lvl="0" indent="-137160" defTabSz="457200">
                        <a:lnSpc>
                          <a:spcPct val="100000"/>
                        </a:lnSpc>
                        <a:buFont typeface="Arial" panose="020B0604020202020204" pitchFamily="34" charset="0"/>
                        <a:buChar char="•"/>
                        <a:defRPr/>
                      </a:pPr>
                      <a:r>
                        <a:rPr lang="en-US" sz="1000" b="1" dirty="0">
                          <a:latin typeface="Avenir Next LT Pro" panose="020B0504020202020204" pitchFamily="34" charset="0"/>
                          <a:cs typeface="Calibri Light" panose="020F0302020204030204" pitchFamily="34" charset="0"/>
                        </a:rPr>
                        <a:t>Pipeline Coverage</a:t>
                      </a:r>
                      <a:r>
                        <a:rPr lang="en-US" sz="1000" dirty="0">
                          <a:latin typeface="Avenir Next LT Pro" panose="020B0504020202020204" pitchFamily="34" charset="0"/>
                          <a:cs typeface="Calibri Light" panose="020F0302020204030204" pitchFamily="34" charset="0"/>
                        </a:rPr>
                        <a:t>: Inspect coverage weekly</a:t>
                      </a:r>
                    </a:p>
                  </a:txBody>
                  <a:tcPr marL="6350" marR="6350" marB="0">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lvl="0" indent="-137160" algn="l" defTabSz="457200" rtl="0" eaLnBrk="1" latinLnBrk="0" hangingPunct="1">
                        <a:lnSpc>
                          <a:spcPct val="100000"/>
                        </a:lnSpc>
                        <a:buFont typeface="Arial" panose="020B0604020202020204" pitchFamily="34" charset="0"/>
                        <a:buChar char="•"/>
                        <a:defRPr/>
                      </a:pPr>
                      <a:r>
                        <a:rPr lang="en-US" sz="1000" b="1" kern="1200" dirty="0">
                          <a:solidFill>
                            <a:schemeClr val="dk1"/>
                          </a:solidFill>
                          <a:latin typeface="Avenir Next LT Pro" panose="020B0504020202020204" pitchFamily="34" charset="0"/>
                          <a:ea typeface="+mn-ea"/>
                          <a:cs typeface="Calibri Light" panose="020F0302020204030204" pitchFamily="34" charset="0"/>
                        </a:rPr>
                        <a:t>YTD Sales Performance: </a:t>
                      </a:r>
                      <a:r>
                        <a:rPr lang="en-US" sz="1000" b="0" kern="1200" dirty="0">
                          <a:solidFill>
                            <a:schemeClr val="dk1"/>
                          </a:solidFill>
                          <a:latin typeface="Avenir Next LT Pro" panose="020B0504020202020204" pitchFamily="34" charset="0"/>
                          <a:ea typeface="+mn-ea"/>
                          <a:cs typeface="Calibri Light" panose="020F0302020204030204" pitchFamily="34" charset="0"/>
                        </a:rPr>
                        <a:t>Develop monthly goals – review weekly progress towards them in coaching calls</a:t>
                      </a:r>
                    </a:p>
                    <a:p>
                      <a:pPr marL="182880" lvl="0" indent="-137160" algn="l" defTabSz="457200" rtl="0" eaLnBrk="1" latinLnBrk="0" hangingPunct="1">
                        <a:lnSpc>
                          <a:spcPct val="100000"/>
                        </a:lnSpc>
                        <a:buFont typeface="Arial" panose="020B0604020202020204" pitchFamily="34" charset="0"/>
                        <a:buChar char="•"/>
                        <a:defRPr/>
                      </a:pPr>
                      <a:r>
                        <a:rPr lang="en-US" sz="1000" b="1" kern="1200" dirty="0">
                          <a:solidFill>
                            <a:schemeClr val="dk1"/>
                          </a:solidFill>
                          <a:latin typeface="Avenir Next LT Pro" panose="020B0504020202020204" pitchFamily="34" charset="0"/>
                          <a:ea typeface="+mn-ea"/>
                          <a:cs typeface="Calibri Light" panose="020F0302020204030204" pitchFamily="34" charset="0"/>
                        </a:rPr>
                        <a:t>Quarterly Quota Performance: </a:t>
                      </a:r>
                      <a:r>
                        <a:rPr lang="en-GB" sz="1000" b="0" kern="1200" dirty="0">
                          <a:solidFill>
                            <a:schemeClr val="dk1"/>
                          </a:solidFill>
                          <a:latin typeface="Avenir Next LT Pro" panose="020B0504020202020204" pitchFamily="34" charset="0"/>
                          <a:ea typeface="+mn-ea"/>
                          <a:cs typeface="Calibri Light" panose="020F0302020204030204" pitchFamily="34" charset="0"/>
                        </a:rPr>
                        <a:t>Prioritize</a:t>
                      </a:r>
                      <a:r>
                        <a:rPr lang="en-US" sz="1000" b="0" kern="1200" dirty="0">
                          <a:solidFill>
                            <a:schemeClr val="dk1"/>
                          </a:solidFill>
                          <a:latin typeface="Avenir Next LT Pro" panose="020B0504020202020204" pitchFamily="34" charset="0"/>
                          <a:ea typeface="+mn-ea"/>
                          <a:cs typeface="Calibri Light" panose="020F0302020204030204" pitchFamily="34" charset="0"/>
                        </a:rPr>
                        <a:t> top forecasted opportunities and ensure team is running proper plays to close the deal; </a:t>
                      </a:r>
                      <a:r>
                        <a:rPr lang="en-US" sz="1000" dirty="0">
                          <a:latin typeface="Avenir Next LT Pro" panose="020B0504020202020204" pitchFamily="34" charset="0"/>
                          <a:cs typeface="Calibri Light" panose="020F0302020204030204" pitchFamily="34" charset="0"/>
                        </a:rPr>
                        <a:t>prioritize time spent on converting latest stage opportunities and getting them “across the line”</a:t>
                      </a:r>
                      <a:endParaRPr lang="en-US" sz="1000" b="0" kern="1200" dirty="0">
                        <a:solidFill>
                          <a:schemeClr val="dk1"/>
                        </a:solidFill>
                        <a:latin typeface="Avenir Next LT Pro" panose="020B0504020202020204" pitchFamily="34" charset="0"/>
                        <a:ea typeface="+mn-ea"/>
                        <a:cs typeface="Calibri Light" panose="020F0302020204030204" pitchFamily="34" charset="0"/>
                      </a:endParaRPr>
                    </a:p>
                  </a:txBody>
                  <a:tcPr marL="6350" marR="6350" marB="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lvl="0" indent="-137160" algn="l" defTabSz="457200" rtl="0" eaLnBrk="1" latinLnBrk="0" hangingPunct="1">
                        <a:lnSpc>
                          <a:spcPct val="100000"/>
                        </a:lnSpc>
                        <a:buFont typeface="Arial" panose="020B0604020202020204" pitchFamily="34" charset="0"/>
                        <a:buChar char="•"/>
                        <a:defRPr/>
                      </a:pPr>
                      <a:r>
                        <a:rPr lang="en-US" sz="1000" b="1" kern="1200" dirty="0">
                          <a:solidFill>
                            <a:schemeClr val="dk1"/>
                          </a:solidFill>
                          <a:latin typeface="Avenir Next LT Pro" panose="020B0504020202020204" pitchFamily="34" charset="0"/>
                          <a:ea typeface="+mn-ea"/>
                          <a:cs typeface="Calibri Light" panose="020F0302020204030204" pitchFamily="34" charset="0"/>
                        </a:rPr>
                        <a:t>Account Planning: </a:t>
                      </a:r>
                      <a:r>
                        <a:rPr lang="en-US" sz="1000" b="0" kern="1200" dirty="0">
                          <a:solidFill>
                            <a:schemeClr val="dk1"/>
                          </a:solidFill>
                          <a:latin typeface="Avenir Next LT Pro" panose="020B0504020202020204" pitchFamily="34" charset="0"/>
                          <a:ea typeface="+mn-ea"/>
                          <a:cs typeface="Calibri Light" panose="020F0302020204030204" pitchFamily="34" charset="0"/>
                        </a:rPr>
                        <a:t>Focus account planning efforts on converting early opportunities into middle, then late-stage opportunities; </a:t>
                      </a:r>
                      <a:r>
                        <a:rPr lang="en-US" sz="1000" dirty="0">
                          <a:latin typeface="Avenir Next LT Pro" panose="020B0504020202020204" pitchFamily="34" charset="0"/>
                          <a:cs typeface="Calibri Light" panose="020F0302020204030204" pitchFamily="34" charset="0"/>
                        </a:rPr>
                        <a:t>ensure account plans are in place for top 20% of opportunities being worked</a:t>
                      </a:r>
                      <a:endParaRPr lang="en-US" sz="1000" b="0" kern="1200" dirty="0">
                        <a:solidFill>
                          <a:schemeClr val="dk1"/>
                        </a:solidFill>
                        <a:latin typeface="Avenir Next LT Pro" panose="020B0504020202020204" pitchFamily="34" charset="0"/>
                        <a:ea typeface="+mn-ea"/>
                        <a:cs typeface="Calibri Light" panose="020F0302020204030204" pitchFamily="34" charset="0"/>
                      </a:endParaRPr>
                    </a:p>
                  </a:txBody>
                  <a:tcPr marL="6350" marR="6350" marB="0">
                    <a:lnL w="3175" cap="flat" cmpd="sng" algn="ctr">
                      <a:solidFill>
                        <a:schemeClr val="bg1">
                          <a:lumMod val="85000"/>
                        </a:schemeClr>
                      </a:solidFill>
                      <a:prstDash val="solid"/>
                      <a:round/>
                      <a:headEnd type="none" w="med" len="med"/>
                      <a:tailEnd type="none" w="med" len="med"/>
                    </a:lnL>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530354978"/>
                  </a:ext>
                </a:extLst>
              </a:tr>
            </a:tbl>
          </a:graphicData>
        </a:graphic>
      </p:graphicFrame>
      <p:sp>
        <p:nvSpPr>
          <p:cNvPr id="26" name="Rectangle 25">
            <a:extLst>
              <a:ext uri="{FF2B5EF4-FFF2-40B4-BE49-F238E27FC236}">
                <a16:creationId xmlns:a16="http://schemas.microsoft.com/office/drawing/2014/main" id="{1523EBAA-B03D-00CF-7828-99D956F56E1E}"/>
              </a:ext>
            </a:extLst>
          </p:cNvPr>
          <p:cNvSpPr/>
          <p:nvPr/>
        </p:nvSpPr>
        <p:spPr>
          <a:xfrm rot="10800000" flipV="1">
            <a:off x="609600" y="2631824"/>
            <a:ext cx="10972800" cy="19235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1"/>
                </a:solidFill>
                <a:effectLst/>
                <a:uLnTx/>
                <a:uFillTx/>
                <a:latin typeface="Avenir Next LT Pro" panose="020B0504020202020204" pitchFamily="34" charset="0"/>
                <a:cs typeface="Calibri" panose="020F0502020204030204" pitchFamily="34" charset="0"/>
              </a:rPr>
              <a:t>Sample Questions to ask:</a:t>
            </a:r>
          </a:p>
        </p:txBody>
      </p:sp>
      <p:sp>
        <p:nvSpPr>
          <p:cNvPr id="35" name="Rectangle 34">
            <a:extLst>
              <a:ext uri="{FF2B5EF4-FFF2-40B4-BE49-F238E27FC236}">
                <a16:creationId xmlns:a16="http://schemas.microsoft.com/office/drawing/2014/main" id="{57B9D656-0C22-8402-CB53-F4A96F87230F}"/>
              </a:ext>
            </a:extLst>
          </p:cNvPr>
          <p:cNvSpPr/>
          <p:nvPr/>
        </p:nvSpPr>
        <p:spPr>
          <a:xfrm>
            <a:off x="834205"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“Where are you having success generating new opportunities?”</a:t>
            </a:r>
          </a:p>
          <a:p>
            <a:pPr algn="ctr">
              <a:spcAft>
                <a:spcPts val="0"/>
              </a:spcAft>
              <a:defRPr/>
            </a:pPr>
            <a:r>
              <a:rPr lang="en-US" sz="1200" kern="0" dirty="0">
                <a:solidFill>
                  <a:schemeClr val="bg1"/>
                </a:solidFill>
                <a:latin typeface="Avenir Next LT Pro" panose="020B0504020202020204" pitchFamily="34" charset="0"/>
                <a:cs typeface="Calibri" panose="020F0502020204030204" pitchFamily="34" charset="0"/>
              </a:rPr>
              <a:t>“Are you running the full range of early-stage opportunity plays?”</a:t>
            </a:r>
          </a:p>
        </p:txBody>
      </p:sp>
      <p:sp>
        <p:nvSpPr>
          <p:cNvPr id="36" name="Isosceles Triangle 35">
            <a:extLst>
              <a:ext uri="{FF2B5EF4-FFF2-40B4-BE49-F238E27FC236}">
                <a16:creationId xmlns:a16="http://schemas.microsoft.com/office/drawing/2014/main" id="{CA2FB44F-0A87-3279-12FA-9D7F37635CFD}"/>
              </a:ext>
            </a:extLst>
          </p:cNvPr>
          <p:cNvSpPr/>
          <p:nvPr/>
        </p:nvSpPr>
        <p:spPr>
          <a:xfrm flipV="1">
            <a:off x="2245048"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2B50C5C-3D17-CDDE-F95D-882B118CF0E6}"/>
              </a:ext>
            </a:extLst>
          </p:cNvPr>
          <p:cNvSpPr/>
          <p:nvPr/>
        </p:nvSpPr>
        <p:spPr>
          <a:xfrm>
            <a:off x="4423221"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R="0" lvl="0" indent="0" algn="ctr" fontAlgn="auto">
              <a:lnSpc>
                <a:spcPct val="100000"/>
              </a:lnSpc>
              <a:spcBef>
                <a:spcPts val="0"/>
              </a:spcBef>
              <a:spcAft>
                <a:spcPts val="600"/>
              </a:spcAft>
              <a:buClrTx/>
              <a:buSzTx/>
              <a:buFontTx/>
              <a:buNone/>
              <a:tabLst/>
              <a:defRPr/>
            </a:pPr>
            <a:r>
              <a:rPr lang="en-US" sz="1200" kern="0" dirty="0">
                <a:solidFill>
                  <a:schemeClr val="bg1"/>
                </a:solidFill>
                <a:latin typeface="Avenir Next LT Pro" panose="020B0504020202020204" pitchFamily="34" charset="0"/>
                <a:cs typeface="Calibri" panose="020F0502020204030204" pitchFamily="34" charset="0"/>
              </a:rPr>
              <a:t>“Which job aids are you finding the most effective and why?”</a:t>
            </a:r>
            <a:endParaRPr lang="en-GB" sz="1200" kern="0" dirty="0">
              <a:solidFill>
                <a:schemeClr val="bg1"/>
              </a:solidFill>
              <a:latin typeface="Avenir Next LT Pro" panose="020B0504020202020204" pitchFamily="34" charset="0"/>
              <a:cs typeface="Calibri" panose="020F0502020204030204" pitchFamily="34" charset="0"/>
            </a:endParaRPr>
          </a:p>
          <a:p>
            <a:pPr marR="0" lvl="0" indent="0" algn="ctr" fontAlgn="auto">
              <a:lnSpc>
                <a:spcPct val="100000"/>
              </a:lnSpc>
              <a:spcBef>
                <a:spcPts val="0"/>
              </a:spcBef>
              <a:spcAft>
                <a:spcPts val="0"/>
              </a:spcAft>
              <a:buClrTx/>
              <a:buSzTx/>
              <a:buFontTx/>
              <a:buNone/>
              <a:tabLst/>
              <a:defRPr/>
            </a:pPr>
            <a:r>
              <a:rPr lang="en-US" sz="1200" kern="0" dirty="0">
                <a:solidFill>
                  <a:schemeClr val="bg1"/>
                </a:solidFill>
                <a:latin typeface="Avenir Next LT Pro" panose="020B0504020202020204" pitchFamily="34" charset="0"/>
                <a:cs typeface="Calibri" panose="020F0502020204030204" pitchFamily="34" charset="0"/>
              </a:rPr>
              <a:t>“What are your under-penetrated market segments?”</a:t>
            </a:r>
          </a:p>
        </p:txBody>
      </p:sp>
      <p:sp>
        <p:nvSpPr>
          <p:cNvPr id="34" name="Isosceles Triangle 33">
            <a:extLst>
              <a:ext uri="{FF2B5EF4-FFF2-40B4-BE49-F238E27FC236}">
                <a16:creationId xmlns:a16="http://schemas.microsoft.com/office/drawing/2014/main" id="{EE6A1E3C-A1FA-AD6C-6BC3-854B29E0173E}"/>
              </a:ext>
            </a:extLst>
          </p:cNvPr>
          <p:cNvSpPr/>
          <p:nvPr/>
        </p:nvSpPr>
        <p:spPr>
          <a:xfrm flipV="1">
            <a:off x="5834064"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5E7B154-D462-5B83-D863-4B6949655060}"/>
              </a:ext>
            </a:extLst>
          </p:cNvPr>
          <p:cNvSpPr/>
          <p:nvPr/>
        </p:nvSpPr>
        <p:spPr>
          <a:xfrm>
            <a:off x="8012236"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“Are you properly qualifying leads into early-stage opportunities?</a:t>
            </a:r>
          </a:p>
          <a:p>
            <a:pPr algn="ctr">
              <a:spcAft>
                <a:spcPts val="0"/>
              </a:spcAft>
              <a:defRPr/>
            </a:pPr>
            <a:r>
              <a:rPr lang="en-US" sz="1200" kern="0" dirty="0">
                <a:solidFill>
                  <a:schemeClr val="bg1"/>
                </a:solidFill>
                <a:latin typeface="Avenir Next LT Pro" panose="020B0504020202020204" pitchFamily="34" charset="0"/>
                <a:cs typeface="Calibri" panose="020F0502020204030204" pitchFamily="34" charset="0"/>
              </a:rPr>
              <a:t>Do you have a mobilizer for your biggest deals?”</a:t>
            </a:r>
          </a:p>
        </p:txBody>
      </p:sp>
      <p:sp>
        <p:nvSpPr>
          <p:cNvPr id="32" name="Isosceles Triangle 31">
            <a:extLst>
              <a:ext uri="{FF2B5EF4-FFF2-40B4-BE49-F238E27FC236}">
                <a16:creationId xmlns:a16="http://schemas.microsoft.com/office/drawing/2014/main" id="{34958208-C0CF-CACF-589F-F0501D8E94A0}"/>
              </a:ext>
            </a:extLst>
          </p:cNvPr>
          <p:cNvSpPr/>
          <p:nvPr/>
        </p:nvSpPr>
        <p:spPr>
          <a:xfrm flipV="1">
            <a:off x="9423079"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73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0307-651B-202E-13E3-29BED6D1AD09}"/>
              </a:ext>
            </a:extLst>
          </p:cNvPr>
          <p:cNvSpPr>
            <a:spLocks noGrp="1"/>
          </p:cNvSpPr>
          <p:nvPr>
            <p:ph type="title"/>
          </p:nvPr>
        </p:nvSpPr>
        <p:spPr/>
        <p:txBody>
          <a:bodyPr/>
          <a:lstStyle/>
          <a:p>
            <a:r>
              <a:rPr lang="en-US" sz="2400" b="1" spc="-10" dirty="0">
                <a:cs typeface="Calibri" panose="020F0502020204030204" pitchFamily="34" charset="0"/>
              </a:rPr>
              <a:t>Additional Conversation Starters for ‘Emerging’ Sellers</a:t>
            </a:r>
            <a:endParaRPr lang="en-US" dirty="0"/>
          </a:p>
        </p:txBody>
      </p:sp>
      <p:graphicFrame>
        <p:nvGraphicFramePr>
          <p:cNvPr id="3" name="Table 2">
            <a:extLst>
              <a:ext uri="{FF2B5EF4-FFF2-40B4-BE49-F238E27FC236}">
                <a16:creationId xmlns:a16="http://schemas.microsoft.com/office/drawing/2014/main" id="{DBCCFEE9-A596-7FA9-D282-C02C6929AAD9}"/>
              </a:ext>
            </a:extLst>
          </p:cNvPr>
          <p:cNvGraphicFramePr>
            <a:graphicFrameLocks noGrp="1"/>
          </p:cNvGraphicFramePr>
          <p:nvPr>
            <p:extLst>
              <p:ext uri="{D42A27DB-BD31-4B8C-83A1-F6EECF244321}">
                <p14:modId xmlns:p14="http://schemas.microsoft.com/office/powerpoint/2010/main" val="2186454407"/>
              </p:ext>
            </p:extLst>
          </p:nvPr>
        </p:nvGraphicFramePr>
        <p:xfrm>
          <a:off x="609600" y="1143001"/>
          <a:ext cx="10972800" cy="5145759"/>
        </p:xfrm>
        <a:graphic>
          <a:graphicData uri="http://schemas.openxmlformats.org/drawingml/2006/table">
            <a:tbl>
              <a:tblPr bandRow="1">
                <a:tableStyleId>{2D5ABB26-0587-4C30-8999-92F81FD0307C}</a:tableStyleId>
              </a:tblPr>
              <a:tblGrid>
                <a:gridCol w="3620530">
                  <a:extLst>
                    <a:ext uri="{9D8B030D-6E8A-4147-A177-3AD203B41FA5}">
                      <a16:colId xmlns:a16="http://schemas.microsoft.com/office/drawing/2014/main" val="2288571501"/>
                    </a:ext>
                  </a:extLst>
                </a:gridCol>
                <a:gridCol w="7352270">
                  <a:extLst>
                    <a:ext uri="{9D8B030D-6E8A-4147-A177-3AD203B41FA5}">
                      <a16:colId xmlns:a16="http://schemas.microsoft.com/office/drawing/2014/main" val="384720447"/>
                    </a:ext>
                  </a:extLst>
                </a:gridCol>
              </a:tblGrid>
              <a:tr h="310859">
                <a:tc>
                  <a:txBody>
                    <a:bodyPr/>
                    <a:lstStyle/>
                    <a:p>
                      <a:r>
                        <a:rPr lang="en-GB" sz="1200" b="1" dirty="0">
                          <a:solidFill>
                            <a:schemeClr val="bg1"/>
                          </a:solidFill>
                        </a:rPr>
                        <a:t>Clarify purpose of meeting</a:t>
                      </a:r>
                    </a:p>
                  </a:txBody>
                  <a:tcPr marL="88366" marR="88366" marT="44183" marB="44183" anchor="ctr">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“I wanted to meet today to talk to you about…Remember, your target was to achieve…by…”</a:t>
                      </a:r>
                    </a:p>
                  </a:txBody>
                  <a:tcPr marL="88366" marR="88366" marT="44183" marB="44183"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93684566"/>
                  </a:ext>
                </a:extLst>
              </a:tr>
              <a:tr h="468939">
                <a:tc>
                  <a:txBody>
                    <a:bodyPr/>
                    <a:lstStyle/>
                    <a:p>
                      <a:r>
                        <a:rPr lang="en-GB" sz="1200" b="1">
                          <a:solidFill>
                            <a:schemeClr val="bg1"/>
                          </a:solidFill>
                        </a:rPr>
                        <a:t>Help the person consider alternatives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“What else could you do? What are the alternatives? Here’s some ideas/next steps that we may want to consider… What are the pros and cons to each alternative we’ve discussed?”</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1849292"/>
                  </a:ext>
                </a:extLst>
              </a:tr>
              <a:tr h="310859">
                <a:tc>
                  <a:txBody>
                    <a:bodyPr/>
                    <a:lstStyle/>
                    <a:p>
                      <a:r>
                        <a:rPr lang="en-GB" sz="1200" b="1">
                          <a:solidFill>
                            <a:schemeClr val="bg1"/>
                          </a:solidFill>
                        </a:rPr>
                        <a:t>Make final decisions about action plans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a:t>“Given what we’ve talked about, I think you ought to…So, do you agree that the next steps are to…”</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7885063"/>
                  </a:ext>
                </a:extLst>
              </a:tr>
              <a:tr h="657785">
                <a:tc>
                  <a:txBody>
                    <a:bodyPr/>
                    <a:lstStyle/>
                    <a:p>
                      <a:r>
                        <a:rPr lang="en-GB" sz="1200" b="1">
                          <a:solidFill>
                            <a:schemeClr val="bg1"/>
                          </a:solidFill>
                        </a:rPr>
                        <a:t>Provide coaching</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“Here’s what I might do next…what do you think? Often, it’s helpful to…what do you think? You may want to spend some time doing…I’ll be here to…or I’ll ask this rep to work with you…Here’s how you might want to think about that further… Here are some more sales resources…”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4116857"/>
                  </a:ext>
                </a:extLst>
              </a:tr>
              <a:tr h="730034">
                <a:tc>
                  <a:txBody>
                    <a:bodyPr/>
                    <a:lstStyle/>
                    <a:p>
                      <a:r>
                        <a:rPr lang="en-GB" sz="1200" b="1">
                          <a:solidFill>
                            <a:schemeClr val="bg1"/>
                          </a:solidFill>
                        </a:rPr>
                        <a:t>Explain why; link to business results and self-interest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“Remember, this is important because…Let’s think about why you wanted to do this in the first place…As you think back to when you first started working towards this target, why were you excited? If you make this target, it will mean more money for you and for the organisation.”</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02108888"/>
                  </a:ext>
                </a:extLst>
              </a:tr>
              <a:tr h="520446">
                <a:tc>
                  <a:txBody>
                    <a:bodyPr/>
                    <a:lstStyle/>
                    <a:p>
                      <a:r>
                        <a:rPr lang="en-GB" sz="1200" b="1">
                          <a:solidFill>
                            <a:schemeClr val="bg1"/>
                          </a:solidFill>
                        </a:rPr>
                        <a:t>Provide support, reassurance, praise and encouragement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“I know you can do this…I know this is harder than you thought it was going to be…Hang in there…I’m here to help…”</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48648754"/>
                  </a:ext>
                </a:extLst>
              </a:tr>
              <a:tr h="468939">
                <a:tc>
                  <a:txBody>
                    <a:bodyPr/>
                    <a:lstStyle/>
                    <a:p>
                      <a:r>
                        <a:rPr lang="en-GB" sz="1200" b="1">
                          <a:solidFill>
                            <a:schemeClr val="bg1"/>
                          </a:solidFill>
                        </a:rPr>
                        <a:t>Listen</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“Can you tell me more about…? What did you mean when you said…? Do you have anything else you want to talk to me about? Concerns? Problems?”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2387978"/>
                  </a:ext>
                </a:extLst>
              </a:tr>
              <a:tr h="520446">
                <a:tc>
                  <a:txBody>
                    <a:bodyPr/>
                    <a:lstStyle/>
                    <a:p>
                      <a:r>
                        <a:rPr lang="en-GB" sz="1200" b="1">
                          <a:solidFill>
                            <a:schemeClr val="bg1"/>
                          </a:solidFill>
                        </a:rPr>
                        <a:t>Explain ways to make the goal/task more interesting and challenging if motivation is low</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“What would it take for you to be excited about this again? How could we restructure this so it’s more fun? More challenging? So that you continue to grow and develop?”</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43592393"/>
                  </a:ext>
                </a:extLst>
              </a:tr>
              <a:tr h="520446">
                <a:tc>
                  <a:txBody>
                    <a:bodyPr/>
                    <a:lstStyle/>
                    <a:p>
                      <a:r>
                        <a:rPr lang="en-GB" sz="1200" b="1">
                          <a:solidFill>
                            <a:schemeClr val="bg1"/>
                          </a:solidFill>
                        </a:rPr>
                        <a:t>Reflect on past successes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“Just like last time, you…Do you remember when you…? What feedback have you gotten from others about the success you’ve been having? You’ve already used those skills to...”</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24799911"/>
                  </a:ext>
                </a:extLst>
              </a:tr>
              <a:tr h="520446">
                <a:tc>
                  <a:txBody>
                    <a:bodyPr/>
                    <a:lstStyle/>
                    <a:p>
                      <a:r>
                        <a:rPr lang="en-GB" sz="1200" b="1">
                          <a:solidFill>
                            <a:schemeClr val="bg1"/>
                          </a:solidFill>
                        </a:rPr>
                        <a:t>Get B2 “Coaching for ‘Emerging’ Sellers” agreement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t>“Here’s an idea…what do you think? How can I help? What’s getting in your way? Is there anything I can do?”</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93843680"/>
                  </a:ext>
                </a:extLst>
              </a:tr>
            </a:tbl>
          </a:graphicData>
        </a:graphic>
      </p:graphicFrame>
    </p:spTree>
    <p:extLst>
      <p:ext uri="{BB962C8B-B14F-4D97-AF65-F5344CB8AC3E}">
        <p14:creationId xmlns:p14="http://schemas.microsoft.com/office/powerpoint/2010/main" val="1702581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9250-169A-E291-DFEF-323B63B0CB77}"/>
              </a:ext>
            </a:extLst>
          </p:cNvPr>
          <p:cNvSpPr>
            <a:spLocks noGrp="1"/>
          </p:cNvSpPr>
          <p:nvPr>
            <p:ph type="title"/>
          </p:nvPr>
        </p:nvSpPr>
        <p:spPr/>
        <p:txBody>
          <a:bodyPr/>
          <a:lstStyle/>
          <a:p>
            <a:r>
              <a:rPr lang="en-US" sz="2400" b="1" spc="-10" dirty="0">
                <a:cs typeface="Calibri" panose="020F0502020204030204" pitchFamily="34" charset="0"/>
              </a:rPr>
              <a:t>Coaching for ‘Excelling’ Sellers</a:t>
            </a:r>
            <a:endParaRPr lang="en-US" dirty="0"/>
          </a:p>
        </p:txBody>
      </p:sp>
      <p:sp>
        <p:nvSpPr>
          <p:cNvPr id="3" name="Rectangle 2">
            <a:extLst>
              <a:ext uri="{FF2B5EF4-FFF2-40B4-BE49-F238E27FC236}">
                <a16:creationId xmlns:a16="http://schemas.microsoft.com/office/drawing/2014/main" id="{750669C8-FB92-B8EE-0165-968D5EEB2925}"/>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4" name="Rectangle 3">
            <a:extLst>
              <a:ext uri="{FF2B5EF4-FFF2-40B4-BE49-F238E27FC236}">
                <a16:creationId xmlns:a16="http://schemas.microsoft.com/office/drawing/2014/main" id="{A15312CD-EC9F-A648-3736-FD1CCB03554A}"/>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pic>
        <p:nvPicPr>
          <p:cNvPr id="5" name="Content Placeholder 8">
            <a:extLst>
              <a:ext uri="{FF2B5EF4-FFF2-40B4-BE49-F238E27FC236}">
                <a16:creationId xmlns:a16="http://schemas.microsoft.com/office/drawing/2014/main" id="{E62588EE-984F-DB63-D681-9F2680E03208}"/>
              </a:ext>
            </a:extLst>
          </p:cNvPr>
          <p:cNvPicPr>
            <a:picLocks noChangeAspect="1"/>
          </p:cNvPicPr>
          <p:nvPr/>
        </p:nvPicPr>
        <p:blipFill rotWithShape="1">
          <a:blip r:embed="rId2"/>
          <a:srcRect l="6603" r="1647" b="2530"/>
          <a:stretch/>
        </p:blipFill>
        <p:spPr>
          <a:xfrm>
            <a:off x="10036887" y="151239"/>
            <a:ext cx="957504" cy="871850"/>
          </a:xfrm>
          <a:prstGeom prst="rect">
            <a:avLst/>
          </a:prstGeom>
        </p:spPr>
      </p:pic>
      <p:sp>
        <p:nvSpPr>
          <p:cNvPr id="7" name="Arrow: Right 6">
            <a:extLst>
              <a:ext uri="{FF2B5EF4-FFF2-40B4-BE49-F238E27FC236}">
                <a16:creationId xmlns:a16="http://schemas.microsoft.com/office/drawing/2014/main" id="{F12302CC-51E3-1036-CFAF-290AE9D8BD5D}"/>
              </a:ext>
            </a:extLst>
          </p:cNvPr>
          <p:cNvSpPr/>
          <p:nvPr/>
        </p:nvSpPr>
        <p:spPr>
          <a:xfrm rot="2002333" flipH="1">
            <a:off x="11031803" y="319654"/>
            <a:ext cx="224497" cy="20331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CC5CF7-6BA4-06AF-FDAE-1EC000E70C15}"/>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9" name="Rectangle 8">
            <a:extLst>
              <a:ext uri="{FF2B5EF4-FFF2-40B4-BE49-F238E27FC236}">
                <a16:creationId xmlns:a16="http://schemas.microsoft.com/office/drawing/2014/main" id="{6317FB9A-E887-E9E9-15F2-889D2755E6E5}"/>
              </a:ext>
            </a:extLst>
          </p:cNvPr>
          <p:cNvSpPr/>
          <p:nvPr/>
        </p:nvSpPr>
        <p:spPr>
          <a:xfrm rot="10800000" flipV="1">
            <a:off x="609600"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US" sz="1200" b="1" dirty="0">
                <a:latin typeface="Avenir Next LT Pro" panose="020B0504020202020204" pitchFamily="34" charset="0"/>
                <a:cs typeface="Calibri" panose="020F0502020204030204" pitchFamily="34" charset="0"/>
              </a:rPr>
              <a:t>B3 (high skill proficiency / high performance)</a:t>
            </a:r>
          </a:p>
        </p:txBody>
      </p:sp>
      <p:sp>
        <p:nvSpPr>
          <p:cNvPr id="10" name="Rectangle 9">
            <a:extLst>
              <a:ext uri="{FF2B5EF4-FFF2-40B4-BE49-F238E27FC236}">
                <a16:creationId xmlns:a16="http://schemas.microsoft.com/office/drawing/2014/main" id="{41D0570A-CA60-1891-659F-6D7064B56873}"/>
              </a:ext>
            </a:extLst>
          </p:cNvPr>
          <p:cNvSpPr/>
          <p:nvPr/>
        </p:nvSpPr>
        <p:spPr>
          <a:xfrm rot="10800000" flipV="1">
            <a:off x="6340589" y="1150985"/>
            <a:ext cx="5231302"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venir Next LT Pro" panose="020B0504020202020204" pitchFamily="34" charset="0"/>
                <a:cs typeface="Calibri" panose="020F0502020204030204" pitchFamily="34" charset="0"/>
              </a:rPr>
              <a:t>Coaching Approach</a:t>
            </a:r>
            <a:endParaRPr lang="en-US" sz="1200" b="1" dirty="0">
              <a:solidFill>
                <a:schemeClr val="bg1"/>
              </a:solidFill>
              <a:latin typeface="Avenir Next LT Pro" panose="020B0504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3F55DEE-28C7-F558-CD34-0E21E004206B}"/>
              </a:ext>
            </a:extLst>
          </p:cNvPr>
          <p:cNvSpPr txBox="1"/>
          <p:nvPr/>
        </p:nvSpPr>
        <p:spPr>
          <a:xfrm>
            <a:off x="609600" y="1508227"/>
            <a:ext cx="5231302" cy="949841"/>
          </a:xfrm>
          <a:prstGeom prst="rect">
            <a:avLst/>
          </a:prstGeom>
          <a:solidFill>
            <a:schemeClr val="bg1">
              <a:lumMod val="95000"/>
            </a:schemeClr>
          </a:solidFill>
        </p:spPr>
        <p:txBody>
          <a:bodyPr wrap="square" lIns="91440" tIns="91440" rIns="91440" bIns="91440" rtlCol="0">
            <a:no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High </a:t>
            </a:r>
            <a:r>
              <a:rPr lang="en-US" sz="1100" b="1" dirty="0">
                <a:latin typeface="Avenir Next LT Pro" panose="020B0504020202020204" pitchFamily="34" charset="0"/>
                <a:cs typeface="Calibri" panose="020F0502020204030204" pitchFamily="34" charset="0"/>
              </a:rPr>
              <a:t>skill proficiency</a:t>
            </a:r>
            <a:r>
              <a:rPr kumimoji="0" lang="en-US" sz="11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 – </a:t>
            </a:r>
            <a:r>
              <a:rPr kumimoji="0" lang="en-US" sz="11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Meets or exceeds expectations on all core competencies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High performance – </a:t>
            </a:r>
            <a:r>
              <a:rPr kumimoji="0" lang="en-US" sz="1100" i="0" u="none" strike="noStrike" kern="1200" cap="none" spc="0" normalizeH="0" baseline="0" noProof="0" dirty="0">
                <a:ln>
                  <a:noFill/>
                </a:ln>
                <a:effectLst/>
                <a:uLnTx/>
                <a:uFillTx/>
                <a:latin typeface="Avenir Next LT Pro" panose="020B0504020202020204" pitchFamily="34" charset="0"/>
                <a:cs typeface="Calibri Light" panose="020F0302020204030204" pitchFamily="34" charset="0"/>
              </a:rPr>
              <a:t>Able to consistently close deals and generate revenue above and beyond their quota</a:t>
            </a:r>
          </a:p>
        </p:txBody>
      </p:sp>
      <p:sp>
        <p:nvSpPr>
          <p:cNvPr id="12" name="TextBox 11">
            <a:extLst>
              <a:ext uri="{FF2B5EF4-FFF2-40B4-BE49-F238E27FC236}">
                <a16:creationId xmlns:a16="http://schemas.microsoft.com/office/drawing/2014/main" id="{FDEDDB2B-4119-5452-9748-8D4CE6C8536E}"/>
              </a:ext>
            </a:extLst>
          </p:cNvPr>
          <p:cNvSpPr txBox="1"/>
          <p:nvPr/>
        </p:nvSpPr>
        <p:spPr>
          <a:xfrm>
            <a:off x="6340589" y="1508227"/>
            <a:ext cx="5231302" cy="949841"/>
          </a:xfrm>
          <a:prstGeom prst="rect">
            <a:avLst/>
          </a:prstGeom>
          <a:solidFill>
            <a:schemeClr val="bg1">
              <a:lumMod val="95000"/>
            </a:schemeClr>
          </a:solidFill>
        </p:spPr>
        <p:txBody>
          <a:bodyPr wrap="square" lIns="91440" tIns="91440" rIns="91440" bIns="91440" rtlCol="0">
            <a:noAutofit/>
          </a:bodyPr>
          <a:lstStyle/>
          <a:p>
            <a:pPr>
              <a:defRPr/>
            </a:pPr>
            <a:r>
              <a:rPr lang="en-US" sz="1100" dirty="0">
                <a:solidFill>
                  <a:schemeClr val="tx1"/>
                </a:solidFill>
                <a:latin typeface="Avenir Next LT Pro" panose="020B0504020202020204" pitchFamily="34" charset="0"/>
                <a:cs typeface="Calibri Light" panose="020F0302020204030204" pitchFamily="34" charset="0"/>
              </a:rPr>
              <a:t>This individual can consistently provide results that exceed their individual target without too much guidance. The objective with this individual is to </a:t>
            </a:r>
            <a:r>
              <a:rPr lang="en-US" sz="1100" b="1" dirty="0">
                <a:solidFill>
                  <a:schemeClr val="tx1"/>
                </a:solidFill>
                <a:latin typeface="Avenir Next LT Pro" panose="020B0504020202020204" pitchFamily="34" charset="0"/>
                <a:cs typeface="Calibri Light" panose="020F0302020204030204" pitchFamily="34" charset="0"/>
              </a:rPr>
              <a:t>motivate</a:t>
            </a:r>
            <a:r>
              <a:rPr lang="en-US" sz="1100" dirty="0">
                <a:solidFill>
                  <a:schemeClr val="tx1"/>
                </a:solidFill>
                <a:latin typeface="Avenir Next LT Pro" panose="020B0504020202020204" pitchFamily="34" charset="0"/>
                <a:cs typeface="Calibri Light" panose="020F0302020204030204" pitchFamily="34" charset="0"/>
              </a:rPr>
              <a:t> them to become even more targeted on who they are generating opportunities with, ensuring that these are the highest quality and can bring the biggest returns.</a:t>
            </a:r>
          </a:p>
        </p:txBody>
      </p:sp>
      <p:graphicFrame>
        <p:nvGraphicFramePr>
          <p:cNvPr id="13" name="Table 12">
            <a:extLst>
              <a:ext uri="{FF2B5EF4-FFF2-40B4-BE49-F238E27FC236}">
                <a16:creationId xmlns:a16="http://schemas.microsoft.com/office/drawing/2014/main" id="{008EB1CF-882E-9002-0EB4-08ECA07034F3}"/>
              </a:ext>
            </a:extLst>
          </p:cNvPr>
          <p:cNvGraphicFramePr>
            <a:graphicFrameLocks noGrp="1"/>
          </p:cNvGraphicFramePr>
          <p:nvPr>
            <p:extLst>
              <p:ext uri="{D42A27DB-BD31-4B8C-83A1-F6EECF244321}">
                <p14:modId xmlns:p14="http://schemas.microsoft.com/office/powerpoint/2010/main" val="3348715165"/>
              </p:ext>
            </p:extLst>
          </p:nvPr>
        </p:nvGraphicFramePr>
        <p:xfrm>
          <a:off x="609600" y="4729141"/>
          <a:ext cx="10972800" cy="1443059"/>
        </p:xfrm>
        <a:graphic>
          <a:graphicData uri="http://schemas.openxmlformats.org/drawingml/2006/table">
            <a:tbl>
              <a:tblPr>
                <a:tableStyleId>{2D5ABB26-0587-4C30-8999-92F81FD0307C}</a:tableStyleId>
              </a:tblPr>
              <a:tblGrid>
                <a:gridCol w="3657600">
                  <a:extLst>
                    <a:ext uri="{9D8B030D-6E8A-4147-A177-3AD203B41FA5}">
                      <a16:colId xmlns:a16="http://schemas.microsoft.com/office/drawing/2014/main" val="693352487"/>
                    </a:ext>
                  </a:extLst>
                </a:gridCol>
                <a:gridCol w="3657600">
                  <a:extLst>
                    <a:ext uri="{9D8B030D-6E8A-4147-A177-3AD203B41FA5}">
                      <a16:colId xmlns:a16="http://schemas.microsoft.com/office/drawing/2014/main" val="340444736"/>
                    </a:ext>
                  </a:extLst>
                </a:gridCol>
                <a:gridCol w="3657600">
                  <a:extLst>
                    <a:ext uri="{9D8B030D-6E8A-4147-A177-3AD203B41FA5}">
                      <a16:colId xmlns:a16="http://schemas.microsoft.com/office/drawing/2014/main" val="978129904"/>
                    </a:ext>
                  </a:extLst>
                </a:gridCol>
              </a:tblGrid>
              <a:tr h="297336">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b="1" u="none" strike="noStrike" kern="1200" noProof="0" dirty="0">
                          <a:solidFill>
                            <a:schemeClr val="bg1"/>
                          </a:solidFill>
                          <a:effectLst/>
                        </a:rPr>
                        <a:t>Pipeline Development and Management</a:t>
                      </a:r>
                      <a:endParaRPr lang="en-US" sz="12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b="1" u="none" strike="noStrike" kern="1200" noProof="0" dirty="0">
                          <a:solidFill>
                            <a:schemeClr val="bg1"/>
                          </a:solidFill>
                          <a:effectLst/>
                        </a:rPr>
                        <a:t>Sales Performance</a:t>
                      </a:r>
                      <a:endParaRPr lang="en-US" sz="12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b="1" u="none" strike="noStrike" kern="1200" noProof="0" dirty="0">
                          <a:solidFill>
                            <a:schemeClr val="bg1"/>
                          </a:solidFill>
                          <a:effectLst/>
                        </a:rPr>
                        <a:t>Opportunity Development</a:t>
                      </a:r>
                      <a:endParaRPr lang="en-US" sz="1200" b="1" u="none" strike="noStrike" kern="1200" noProof="0" dirty="0">
                        <a:solidFill>
                          <a:schemeClr val="bg1"/>
                        </a:solidFill>
                        <a:effectLst/>
                        <a:latin typeface="+mn-lt"/>
                        <a:ea typeface="+mn-ea"/>
                        <a:cs typeface="+mn-cs"/>
                      </a:endParaRPr>
                    </a:p>
                  </a:txBody>
                  <a:tcPr marL="6350" marR="6350" marT="6350" marB="0" anchor="ctr">
                    <a:solidFill>
                      <a:schemeClr val="tx1"/>
                    </a:solidFill>
                  </a:tcPr>
                </a:tc>
                <a:extLst>
                  <a:ext uri="{0D108BD9-81ED-4DB2-BD59-A6C34878D82A}">
                    <a16:rowId xmlns:a16="http://schemas.microsoft.com/office/drawing/2014/main" val="3117578738"/>
                  </a:ext>
                </a:extLst>
              </a:tr>
              <a:tr h="1145723">
                <a:tc>
                  <a:txBody>
                    <a:bodyPr/>
                    <a:lstStyle/>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New Opportunities: </a:t>
                      </a:r>
                      <a:r>
                        <a:rPr lang="en-US" sz="1100" dirty="0">
                          <a:latin typeface="Avenir Next LT Pro" panose="020B0504020202020204" pitchFamily="34" charset="0"/>
                          <a:cs typeface="Calibri Light" panose="020F0302020204030204" pitchFamily="34" charset="0"/>
                        </a:rPr>
                        <a:t>Focus on </a:t>
                      </a:r>
                      <a:r>
                        <a:rPr lang="en-US" sz="1100" u="sng" dirty="0">
                          <a:latin typeface="Avenir Next LT Pro" panose="020B0504020202020204" pitchFamily="34" charset="0"/>
                          <a:cs typeface="Calibri Light" panose="020F0302020204030204" pitchFamily="34" charset="0"/>
                        </a:rPr>
                        <a:t>quality</a:t>
                      </a:r>
                      <a:r>
                        <a:rPr lang="en-US" sz="1100" dirty="0">
                          <a:latin typeface="Avenir Next LT Pro" panose="020B0504020202020204" pitchFamily="34" charset="0"/>
                          <a:cs typeface="Calibri Light" panose="020F0302020204030204" pitchFamily="34" charset="0"/>
                        </a:rPr>
                        <a:t> opportunities over quantity</a:t>
                      </a:r>
                    </a:p>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Stage Duration: </a:t>
                      </a:r>
                      <a:r>
                        <a:rPr lang="en-US" sz="1100" dirty="0">
                          <a:latin typeface="Avenir Next LT Pro" panose="020B0504020202020204" pitchFamily="34" charset="0"/>
                          <a:cs typeface="Calibri Light" panose="020F0302020204030204" pitchFamily="34" charset="0"/>
                        </a:rPr>
                        <a:t>Identify best practices that are enabling strong conversions</a:t>
                      </a:r>
                    </a:p>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Pipeline Coverage</a:t>
                      </a:r>
                      <a:r>
                        <a:rPr lang="en-US" sz="1100" dirty="0">
                          <a:latin typeface="Avenir Next LT Pro" panose="020B0504020202020204" pitchFamily="34" charset="0"/>
                          <a:cs typeface="Calibri Light" panose="020F0302020204030204" pitchFamily="34" charset="0"/>
                        </a:rPr>
                        <a:t>: Manage your pipeline to at least a 4x pipeline to quota coverage</a:t>
                      </a:r>
                    </a:p>
                  </a:txBody>
                  <a:tcPr marL="6350" marR="6350" marB="0">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YTD Sales Performance</a:t>
                      </a:r>
                      <a:r>
                        <a:rPr lang="en-US" sz="1100" dirty="0">
                          <a:latin typeface="Avenir Next LT Pro" panose="020B0504020202020204" pitchFamily="34" charset="0"/>
                          <a:cs typeface="Calibri Light" panose="020F0302020204030204" pitchFamily="34" charset="0"/>
                        </a:rPr>
                        <a:t>: Develop monthly goals – review bi-weekly progress towards them in coaching calls</a:t>
                      </a:r>
                    </a:p>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Quarterly Quota Performance: </a:t>
                      </a:r>
                      <a:r>
                        <a:rPr lang="en-US" sz="1100" dirty="0">
                          <a:latin typeface="Avenir Next LT Pro" panose="020B0504020202020204" pitchFamily="34" charset="0"/>
                          <a:cs typeface="Calibri Light" panose="020F0302020204030204" pitchFamily="34" charset="0"/>
                        </a:rPr>
                        <a:t>Identify any roadblocks to closing business and have a plan in place to remove those obstacles</a:t>
                      </a:r>
                    </a:p>
                  </a:txBody>
                  <a:tcPr marL="6350" marR="6350" marB="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182880" lvl="0" indent="-137160" defTabSz="457200">
                        <a:lnSpc>
                          <a:spcPct val="100000"/>
                        </a:lnSpc>
                        <a:buFont typeface="Arial" panose="020B0604020202020204" pitchFamily="34" charset="0"/>
                        <a:buChar char="•"/>
                        <a:defRPr/>
                      </a:pPr>
                      <a:r>
                        <a:rPr lang="en-US" sz="1100" b="1" dirty="0">
                          <a:latin typeface="Avenir Next LT Pro" panose="020B0504020202020204" pitchFamily="34" charset="0"/>
                          <a:cs typeface="Calibri Light" panose="020F0302020204030204" pitchFamily="34" charset="0"/>
                        </a:rPr>
                        <a:t>Territory Planning: </a:t>
                      </a:r>
                      <a:r>
                        <a:rPr lang="en-US" sz="1100" dirty="0">
                          <a:latin typeface="Avenir Next LT Pro" panose="020B0504020202020204" pitchFamily="34" charset="0"/>
                          <a:cs typeface="Calibri Light" panose="020F0302020204030204" pitchFamily="34" charset="0"/>
                        </a:rPr>
                        <a:t>Identify short, medium and long-term opportunities in account plans, begin to “plant seeds” for future opportunities</a:t>
                      </a:r>
                    </a:p>
                  </a:txBody>
                  <a:tcPr marL="6350" marR="6350" marB="0">
                    <a:lnL w="3175" cap="flat" cmpd="sng" algn="ctr">
                      <a:solidFill>
                        <a:schemeClr val="bg1">
                          <a:lumMod val="85000"/>
                        </a:schemeClr>
                      </a:solidFill>
                      <a:prstDash val="solid"/>
                      <a:round/>
                      <a:headEnd type="none" w="med" len="med"/>
                      <a:tailEnd type="none" w="med" len="med"/>
                    </a:lnL>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530354978"/>
                  </a:ext>
                </a:extLst>
              </a:tr>
            </a:tbl>
          </a:graphicData>
        </a:graphic>
      </p:graphicFrame>
      <p:sp>
        <p:nvSpPr>
          <p:cNvPr id="14" name="Rectangle 13">
            <a:extLst>
              <a:ext uri="{FF2B5EF4-FFF2-40B4-BE49-F238E27FC236}">
                <a16:creationId xmlns:a16="http://schemas.microsoft.com/office/drawing/2014/main" id="{3027012E-96C8-A1D4-2EFD-6DC838F97EEB}"/>
              </a:ext>
            </a:extLst>
          </p:cNvPr>
          <p:cNvSpPr/>
          <p:nvPr/>
        </p:nvSpPr>
        <p:spPr>
          <a:xfrm rot="10800000" flipV="1">
            <a:off x="609600" y="2631824"/>
            <a:ext cx="10972800" cy="19235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1"/>
                </a:solidFill>
                <a:effectLst/>
                <a:uLnTx/>
                <a:uFillTx/>
                <a:latin typeface="Avenir Next LT Pro" panose="020B0504020202020204" pitchFamily="34" charset="0"/>
                <a:cs typeface="Calibri" panose="020F0502020204030204" pitchFamily="34" charset="0"/>
              </a:rPr>
              <a:t>Sample Questions to ask:</a:t>
            </a:r>
          </a:p>
        </p:txBody>
      </p:sp>
      <p:sp>
        <p:nvSpPr>
          <p:cNvPr id="15" name="Rectangle 14">
            <a:extLst>
              <a:ext uri="{FF2B5EF4-FFF2-40B4-BE49-F238E27FC236}">
                <a16:creationId xmlns:a16="http://schemas.microsoft.com/office/drawing/2014/main" id="{C8CDC081-1A97-2B1D-39A9-EBDC842EFF79}"/>
              </a:ext>
            </a:extLst>
          </p:cNvPr>
          <p:cNvSpPr/>
          <p:nvPr/>
        </p:nvSpPr>
        <p:spPr>
          <a:xfrm>
            <a:off x="834205"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“Do you understand the opportunity cost of your prospecting efforts?”</a:t>
            </a:r>
          </a:p>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“To whom can you delegate long-tail opportunities?”</a:t>
            </a:r>
          </a:p>
        </p:txBody>
      </p:sp>
      <p:sp>
        <p:nvSpPr>
          <p:cNvPr id="16" name="Isosceles Triangle 15">
            <a:extLst>
              <a:ext uri="{FF2B5EF4-FFF2-40B4-BE49-F238E27FC236}">
                <a16:creationId xmlns:a16="http://schemas.microsoft.com/office/drawing/2014/main" id="{3B39BD92-735B-81FF-6D9A-26CC5D26AD41}"/>
              </a:ext>
            </a:extLst>
          </p:cNvPr>
          <p:cNvSpPr/>
          <p:nvPr/>
        </p:nvSpPr>
        <p:spPr>
          <a:xfrm flipV="1">
            <a:off x="2245048"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C42715-AE77-0B10-5CA9-B2AF14A93ABB}"/>
              </a:ext>
            </a:extLst>
          </p:cNvPr>
          <p:cNvSpPr/>
          <p:nvPr/>
        </p:nvSpPr>
        <p:spPr>
          <a:xfrm>
            <a:off x="4423221"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R="0" lvl="0" indent="0" algn="ctr" fontAlgn="auto">
              <a:lnSpc>
                <a:spcPct val="100000"/>
              </a:lnSpc>
              <a:spcBef>
                <a:spcPts val="0"/>
              </a:spcBef>
              <a:spcAft>
                <a:spcPts val="600"/>
              </a:spcAft>
              <a:buClrTx/>
              <a:buSzTx/>
              <a:buFontTx/>
              <a:buNone/>
              <a:tabLst/>
              <a:defRPr/>
            </a:pPr>
            <a:r>
              <a:rPr lang="en-US" sz="1200" kern="0" dirty="0">
                <a:solidFill>
                  <a:schemeClr val="bg1"/>
                </a:solidFill>
                <a:latin typeface="Avenir Next LT Pro" panose="020B0504020202020204" pitchFamily="34" charset="0"/>
                <a:cs typeface="Calibri" panose="020F0502020204030204" pitchFamily="34" charset="0"/>
              </a:rPr>
              <a:t>“What tactics will double deal size?”</a:t>
            </a:r>
          </a:p>
          <a:p>
            <a:pPr marR="0" lvl="0" indent="0" algn="ctr" fontAlgn="auto">
              <a:lnSpc>
                <a:spcPct val="100000"/>
              </a:lnSpc>
              <a:spcBef>
                <a:spcPts val="0"/>
              </a:spcBef>
              <a:spcAft>
                <a:spcPts val="600"/>
              </a:spcAft>
              <a:buClrTx/>
              <a:buSzTx/>
              <a:buFontTx/>
              <a:buNone/>
              <a:tabLst/>
              <a:defRPr/>
            </a:pPr>
            <a:r>
              <a:rPr lang="en-US" sz="1200" kern="0" dirty="0">
                <a:solidFill>
                  <a:schemeClr val="bg1"/>
                </a:solidFill>
                <a:latin typeface="Avenir Next LT Pro" panose="020B0504020202020204" pitchFamily="34" charset="0"/>
                <a:cs typeface="Calibri" panose="020F0502020204030204" pitchFamily="34" charset="0"/>
              </a:rPr>
              <a:t>“What negotiation strategy will minimize discount requests?”</a:t>
            </a:r>
          </a:p>
        </p:txBody>
      </p:sp>
      <p:sp>
        <p:nvSpPr>
          <p:cNvPr id="18" name="Isosceles Triangle 17">
            <a:extLst>
              <a:ext uri="{FF2B5EF4-FFF2-40B4-BE49-F238E27FC236}">
                <a16:creationId xmlns:a16="http://schemas.microsoft.com/office/drawing/2014/main" id="{C0C10763-E343-FD4A-7AAE-ABA5941254EB}"/>
              </a:ext>
            </a:extLst>
          </p:cNvPr>
          <p:cNvSpPr/>
          <p:nvPr/>
        </p:nvSpPr>
        <p:spPr>
          <a:xfrm flipV="1">
            <a:off x="5834064"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9F001F-4389-49B1-6682-570812B7A8F9}"/>
              </a:ext>
            </a:extLst>
          </p:cNvPr>
          <p:cNvSpPr/>
          <p:nvPr/>
        </p:nvSpPr>
        <p:spPr>
          <a:xfrm>
            <a:off x="8012236" y="3149385"/>
            <a:ext cx="3345560" cy="107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“Have you marshalled internal pre-sales resources to differentiate?”</a:t>
            </a:r>
          </a:p>
          <a:p>
            <a:pPr algn="ctr">
              <a:spcAft>
                <a:spcPts val="600"/>
              </a:spcAft>
              <a:defRPr/>
            </a:pPr>
            <a:r>
              <a:rPr lang="en-US" sz="1200" kern="0" dirty="0">
                <a:solidFill>
                  <a:schemeClr val="bg1"/>
                </a:solidFill>
                <a:latin typeface="Avenir Next LT Pro" panose="020B0504020202020204" pitchFamily="34" charset="0"/>
                <a:cs typeface="Calibri" panose="020F0502020204030204" pitchFamily="34" charset="0"/>
              </a:rPr>
              <a:t>“What percentage of your pipeline is </a:t>
            </a:r>
            <a:r>
              <a:rPr lang="en-US" sz="1200" kern="0" dirty="0" err="1">
                <a:solidFill>
                  <a:schemeClr val="bg1"/>
                </a:solidFill>
                <a:latin typeface="Avenir Next LT Pro" panose="020B0504020202020204" pitchFamily="34" charset="0"/>
                <a:cs typeface="Calibri" panose="020F0502020204030204" pitchFamily="34" charset="0"/>
              </a:rPr>
              <a:t>crosssell</a:t>
            </a:r>
            <a:r>
              <a:rPr lang="en-US" sz="1200" kern="0" dirty="0">
                <a:solidFill>
                  <a:schemeClr val="bg1"/>
                </a:solidFill>
                <a:latin typeface="Avenir Next LT Pro" panose="020B0504020202020204" pitchFamily="34" charset="0"/>
                <a:cs typeface="Calibri" panose="020F0502020204030204" pitchFamily="34" charset="0"/>
              </a:rPr>
              <a:t>?”</a:t>
            </a:r>
          </a:p>
        </p:txBody>
      </p:sp>
      <p:sp>
        <p:nvSpPr>
          <p:cNvPr id="20" name="Isosceles Triangle 19">
            <a:extLst>
              <a:ext uri="{FF2B5EF4-FFF2-40B4-BE49-F238E27FC236}">
                <a16:creationId xmlns:a16="http://schemas.microsoft.com/office/drawing/2014/main" id="{5307D30E-0F06-6788-671C-CA9EF849645E}"/>
              </a:ext>
            </a:extLst>
          </p:cNvPr>
          <p:cNvSpPr/>
          <p:nvPr/>
        </p:nvSpPr>
        <p:spPr>
          <a:xfrm flipV="1">
            <a:off x="9423079" y="4214427"/>
            <a:ext cx="523875" cy="1789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20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B21D-3B84-05E7-16CA-F7B557478848}"/>
              </a:ext>
            </a:extLst>
          </p:cNvPr>
          <p:cNvSpPr>
            <a:spLocks noGrp="1"/>
          </p:cNvSpPr>
          <p:nvPr>
            <p:ph type="title"/>
          </p:nvPr>
        </p:nvSpPr>
        <p:spPr/>
        <p:txBody>
          <a:bodyPr/>
          <a:lstStyle/>
          <a:p>
            <a:r>
              <a:rPr lang="en-US" sz="2400" b="1" spc="-10" dirty="0">
                <a:cs typeface="Calibri" panose="020F0502020204030204" pitchFamily="34" charset="0"/>
              </a:rPr>
              <a:t>Additional Conversation Starters for ‘Excelling’ Sellers</a:t>
            </a:r>
            <a:endParaRPr lang="en-US" dirty="0"/>
          </a:p>
        </p:txBody>
      </p:sp>
      <p:graphicFrame>
        <p:nvGraphicFramePr>
          <p:cNvPr id="3" name="Table 2">
            <a:extLst>
              <a:ext uri="{FF2B5EF4-FFF2-40B4-BE49-F238E27FC236}">
                <a16:creationId xmlns:a16="http://schemas.microsoft.com/office/drawing/2014/main" id="{AB57C109-F852-C624-944C-C01D4D26BA69}"/>
              </a:ext>
            </a:extLst>
          </p:cNvPr>
          <p:cNvGraphicFramePr>
            <a:graphicFrameLocks noGrp="1"/>
          </p:cNvGraphicFramePr>
          <p:nvPr>
            <p:extLst>
              <p:ext uri="{D42A27DB-BD31-4B8C-83A1-F6EECF244321}">
                <p14:modId xmlns:p14="http://schemas.microsoft.com/office/powerpoint/2010/main" val="584133501"/>
              </p:ext>
            </p:extLst>
          </p:nvPr>
        </p:nvGraphicFramePr>
        <p:xfrm>
          <a:off x="609600" y="1143001"/>
          <a:ext cx="10972800" cy="5041779"/>
        </p:xfrm>
        <a:graphic>
          <a:graphicData uri="http://schemas.openxmlformats.org/drawingml/2006/table">
            <a:tbl>
              <a:tblPr bandRow="1">
                <a:tableStyleId>{2D5ABB26-0587-4C30-8999-92F81FD0307C}</a:tableStyleId>
              </a:tblPr>
              <a:tblGrid>
                <a:gridCol w="3620530">
                  <a:extLst>
                    <a:ext uri="{9D8B030D-6E8A-4147-A177-3AD203B41FA5}">
                      <a16:colId xmlns:a16="http://schemas.microsoft.com/office/drawing/2014/main" val="2288571501"/>
                    </a:ext>
                  </a:extLst>
                </a:gridCol>
                <a:gridCol w="7352270">
                  <a:extLst>
                    <a:ext uri="{9D8B030D-6E8A-4147-A177-3AD203B41FA5}">
                      <a16:colId xmlns:a16="http://schemas.microsoft.com/office/drawing/2014/main" val="384720447"/>
                    </a:ext>
                  </a:extLst>
                </a:gridCol>
              </a:tblGrid>
              <a:tr h="441548">
                <a:tc>
                  <a:txBody>
                    <a:bodyPr/>
                    <a:lstStyle/>
                    <a:p>
                      <a:r>
                        <a:rPr lang="en-GB" sz="1200" b="1" dirty="0">
                          <a:solidFill>
                            <a:schemeClr val="bg1"/>
                          </a:solidFill>
                        </a:rPr>
                        <a:t>Clarify purpose of meeting</a:t>
                      </a:r>
                    </a:p>
                  </a:txBody>
                  <a:tcPr marL="88366" marR="88366" marT="44183" marB="44183" anchor="ctr">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“Tell me what you’ve been working on…what you’re most excited about…what you’ve accomplished…what you’re proud of…”</a:t>
                      </a:r>
                    </a:p>
                  </a:txBody>
                  <a:tcPr marL="88366" marR="88366" marT="44183" marB="44183"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93684566"/>
                  </a:ext>
                </a:extLst>
              </a:tr>
              <a:tr h="455950">
                <a:tc>
                  <a:txBody>
                    <a:bodyPr/>
                    <a:lstStyle/>
                    <a:p>
                      <a:r>
                        <a:rPr lang="en-GB" sz="1200" b="1" dirty="0">
                          <a:solidFill>
                            <a:schemeClr val="bg1"/>
                          </a:solidFill>
                        </a:rPr>
                        <a:t>Get B3 “Coaching for ‘Excelling’ Sellers” agreement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a:solidFill>
                            <a:schemeClr val="tx1"/>
                          </a:solidFill>
                        </a:rPr>
                        <a:t>“I know you’re taking the lead, but I’m here when you need me…we need to figure out a way for me to stay in touch / informed with what you’re doing…”</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1849292"/>
                  </a:ext>
                </a:extLst>
              </a:tr>
              <a:tr h="302249">
                <a:tc>
                  <a:txBody>
                    <a:bodyPr/>
                    <a:lstStyle/>
                    <a:p>
                      <a:r>
                        <a:rPr lang="en-GB" sz="1200" b="1">
                          <a:solidFill>
                            <a:schemeClr val="bg1"/>
                          </a:solidFill>
                        </a:rPr>
                        <a:t>Review goals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“Let’s review the targets you’ve set…I agree that your targets are…”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7885063"/>
                  </a:ext>
                </a:extLst>
              </a:tr>
              <a:tr h="639566">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GB" sz="1200" b="1">
                          <a:solidFill>
                            <a:schemeClr val="bg1"/>
                          </a:solidFill>
                        </a:rPr>
                        <a:t>Discuss career progression and possible promotion goals </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“In your development plan, you had mentioned… I want to help you get there, so let’s look at where you are.  Let’s talk through and agree actions that move you closer to …”</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4116857"/>
                  </a:ext>
                </a:extLst>
              </a:tr>
              <a:tr h="709814">
                <a:tc>
                  <a:txBody>
                    <a:bodyPr/>
                    <a:lstStyle/>
                    <a:p>
                      <a:r>
                        <a:rPr lang="en-GB" sz="1200" b="1">
                          <a:solidFill>
                            <a:schemeClr val="bg1"/>
                          </a:solidFill>
                        </a:rPr>
                        <a:t>Evaluate/share successes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“So, how do you think you’re doing on…? What success have you had with…? What feedback have you been getting? What is still exciting/new for you? What are you doing to keep your work fresh? What ideas have you had about…?”</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02108888"/>
                  </a:ext>
                </a:extLst>
              </a:tr>
              <a:tr h="506031">
                <a:tc>
                  <a:txBody>
                    <a:bodyPr/>
                    <a:lstStyle/>
                    <a:p>
                      <a:r>
                        <a:rPr lang="en-GB" sz="1200" b="1">
                          <a:solidFill>
                            <a:schemeClr val="bg1"/>
                          </a:solidFill>
                        </a:rPr>
                        <a:t>Encourage innovation/challenge the person to even higher levels of performance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“What are you dreaming about? What new projects interest you? What would a ‘stretch goal’ look like?”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48648754"/>
                  </a:ext>
                </a:extLst>
              </a:tr>
              <a:tr h="455950">
                <a:tc>
                  <a:txBody>
                    <a:bodyPr/>
                    <a:lstStyle/>
                    <a:p>
                      <a:r>
                        <a:rPr lang="en-GB" sz="1200" b="1">
                          <a:solidFill>
                            <a:schemeClr val="bg1"/>
                          </a:solidFill>
                        </a:rPr>
                        <a:t>Provide opportunities to teach/mentor others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“Would you be willing to teach…? Could I ask you to work with…? Could you share what you’ve learned/what you think ‘best practices are with…?”</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2387978"/>
                  </a:ext>
                </a:extLst>
              </a:tr>
              <a:tr h="506031">
                <a:tc>
                  <a:txBody>
                    <a:bodyPr/>
                    <a:lstStyle/>
                    <a:p>
                      <a:r>
                        <a:rPr lang="en-GB" sz="1200" b="1">
                          <a:solidFill>
                            <a:schemeClr val="bg1"/>
                          </a:solidFill>
                        </a:rPr>
                        <a:t>Acknowledge contributions</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“We’ve always benefited from…You’ve exceeded expectations by…You have made a major contribution to…by…How would you like to be acknowledged for the work you’ve done?”</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43592393"/>
                  </a:ext>
                </a:extLst>
              </a:tr>
              <a:tr h="506031">
                <a:tc>
                  <a:txBody>
                    <a:bodyPr/>
                    <a:lstStyle/>
                    <a:p>
                      <a:r>
                        <a:rPr lang="en-GB" sz="1200" b="1">
                          <a:solidFill>
                            <a:schemeClr val="bg1"/>
                          </a:solidFill>
                        </a:rPr>
                        <a:t>Provide additional resources if necessary</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“Is there anything I can do to help? Do you need anything to make your work easier? Do you need anything to be more successful?”</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24799911"/>
                  </a:ext>
                </a:extLst>
              </a:tr>
              <a:tr h="506031">
                <a:tc>
                  <a:txBody>
                    <a:bodyPr/>
                    <a:lstStyle/>
                    <a:p>
                      <a:r>
                        <a:rPr lang="en-GB" sz="1200" b="1" dirty="0">
                          <a:solidFill>
                            <a:schemeClr val="bg1"/>
                          </a:solidFill>
                        </a:rPr>
                        <a:t>Stay in touch</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200" i="1" dirty="0">
                          <a:solidFill>
                            <a:schemeClr val="tx1"/>
                          </a:solidFill>
                        </a:rPr>
                        <a:t>“How do we stay in touch?”</a:t>
                      </a:r>
                    </a:p>
                  </a:txBody>
                  <a:tcPr marL="88366" marR="88366" marT="44183" marB="44183"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93843680"/>
                  </a:ext>
                </a:extLst>
              </a:tr>
            </a:tbl>
          </a:graphicData>
        </a:graphic>
      </p:graphicFrame>
    </p:spTree>
    <p:extLst>
      <p:ext uri="{BB962C8B-B14F-4D97-AF65-F5344CB8AC3E}">
        <p14:creationId xmlns:p14="http://schemas.microsoft.com/office/powerpoint/2010/main" val="115704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D816EA-D0B0-394F-820A-2AE52B9CCC0A}"/>
              </a:ext>
            </a:extLst>
          </p:cNvPr>
          <p:cNvSpPr>
            <a:spLocks noGrp="1"/>
          </p:cNvSpPr>
          <p:nvPr>
            <p:ph type="body" sz="quarter" idx="10"/>
          </p:nvPr>
        </p:nvSpPr>
        <p:spPr/>
        <p:txBody>
          <a:bodyPr/>
          <a:lstStyle/>
          <a:p>
            <a:r>
              <a:rPr lang="en-US" sz="4400" dirty="0">
                <a:latin typeface="+mj-lt"/>
              </a:rPr>
              <a:t>Skills Development Plan</a:t>
            </a:r>
            <a:endParaRPr lang="en-US" dirty="0">
              <a:latin typeface="+mj-lt"/>
            </a:endParaRPr>
          </a:p>
        </p:txBody>
      </p:sp>
    </p:spTree>
    <p:extLst>
      <p:ext uri="{BB962C8B-B14F-4D97-AF65-F5344CB8AC3E}">
        <p14:creationId xmlns:p14="http://schemas.microsoft.com/office/powerpoint/2010/main" val="411184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9E2298-E655-3713-2790-000969ABA31E}"/>
              </a:ext>
            </a:extLst>
          </p:cNvPr>
          <p:cNvPicPr>
            <a:picLocks noChangeAspect="1"/>
          </p:cNvPicPr>
          <p:nvPr/>
        </p:nvPicPr>
        <p:blipFill rotWithShape="1">
          <a:blip r:embed="rId2"/>
          <a:srcRect l="19772" t="13259"/>
          <a:stretch/>
        </p:blipFill>
        <p:spPr>
          <a:xfrm>
            <a:off x="10249950" y="102848"/>
            <a:ext cx="1356408" cy="1387813"/>
          </a:xfrm>
          <a:prstGeom prst="rect">
            <a:avLst/>
          </a:prstGeom>
        </p:spPr>
      </p:pic>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Skill Development Plan (SDP)	</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extLst>
              <p:ext uri="{D42A27DB-BD31-4B8C-83A1-F6EECF244321}">
                <p14:modId xmlns:p14="http://schemas.microsoft.com/office/powerpoint/2010/main" val="3955451227"/>
              </p:ext>
            </p:extLst>
          </p:nvPr>
        </p:nvGraphicFramePr>
        <p:xfrm>
          <a:off x="607358" y="1601672"/>
          <a:ext cx="5212080" cy="4581686"/>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915907">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Rep to create action plan and evaluate performance vs. goals on a quarterly basis to review achievement and planning on SDP within 7 days of QBR with sales manager 1:1. This meeting should drive completion of the QBR template.</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100" b="1" kern="1200" dirty="0">
                          <a:solidFill>
                            <a:schemeClr val="tx1"/>
                          </a:solidFill>
                          <a:effectLst/>
                          <a:latin typeface="+mn-lt"/>
                          <a:ea typeface="+mn-ea"/>
                          <a:cs typeface="+mn-cs"/>
                        </a:rPr>
                        <a:t>Quarterly / 60 minutes</a:t>
                      </a:r>
                      <a:endParaRPr lang="en-US" sz="11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kern="1200" dirty="0">
                          <a:solidFill>
                            <a:schemeClr val="tx1"/>
                          </a:solidFill>
                          <a:effectLst/>
                          <a:latin typeface="+mn-lt"/>
                          <a:ea typeface="+mn-ea"/>
                          <a:cs typeface="+mn-cs"/>
                        </a:rPr>
                        <a:t>Sales Manager and Sales Rep</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516863">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kern="1200" dirty="0">
                          <a:solidFill>
                            <a:schemeClr val="tx1"/>
                          </a:solidFill>
                          <a:effectLst/>
                          <a:latin typeface="+mn-lt"/>
                          <a:ea typeface="+mn-ea"/>
                          <a:cs typeface="+mn-cs"/>
                        </a:rPr>
                        <a:t>Skill development plan template</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2761557"/>
                  </a:ext>
                </a:extLst>
              </a:tr>
              <a:tr h="2101457">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marR="0" lvl="2" indent="-228600" algn="l" rtl="0">
                        <a:spcBef>
                          <a:spcPts val="0"/>
                        </a:spcBef>
                        <a:spcAft>
                          <a:spcPts val="600"/>
                        </a:spcAft>
                        <a:buSzPts val="1000"/>
                        <a:buFont typeface="+mj-lt"/>
                        <a:buAutoNum type="arabicPeriod"/>
                      </a:pPr>
                      <a:r>
                        <a:rPr lang="en-US" sz="1100" u="none" strike="noStrike" cap="none" dirty="0">
                          <a:solidFill>
                            <a:schemeClr val="tx1"/>
                          </a:solidFill>
                        </a:rPr>
                        <a:t>Prepare performance metrics for the seller from previous quarter (quota attainment, pipeline metrics, etc.) and YTD</a:t>
                      </a:r>
                    </a:p>
                    <a:p>
                      <a:pPr marL="228600" marR="0" lvl="2" indent="-228600" algn="l">
                        <a:spcBef>
                          <a:spcPts val="0"/>
                        </a:spcBef>
                        <a:spcAft>
                          <a:spcPts val="600"/>
                        </a:spcAft>
                        <a:buSzPts val="1000"/>
                        <a:buFont typeface="+mj-lt"/>
                        <a:buAutoNum type="arabicPeriod"/>
                      </a:pPr>
                      <a:r>
                        <a:rPr lang="en-US" sz="1100" u="none" strike="noStrike" cap="none" dirty="0">
                          <a:solidFill>
                            <a:schemeClr val="tx1"/>
                          </a:solidFill>
                        </a:rPr>
                        <a:t>Gather feedback from colleagues they have worked with</a:t>
                      </a:r>
                    </a:p>
                    <a:p>
                      <a:pPr marL="228600" marR="0" lvl="2" indent="-228600" algn="l" rtl="0">
                        <a:spcBef>
                          <a:spcPts val="0"/>
                        </a:spcBef>
                        <a:spcAft>
                          <a:spcPts val="600"/>
                        </a:spcAft>
                        <a:buSzPts val="1000"/>
                        <a:buFont typeface="+mj-lt"/>
                        <a:buAutoNum type="arabicPeriod"/>
                      </a:pPr>
                      <a:r>
                        <a:rPr lang="en-US" sz="1100" u="none" strike="noStrike" cap="none" dirty="0">
                          <a:solidFill>
                            <a:schemeClr val="tx1"/>
                          </a:solidFill>
                        </a:rPr>
                        <a:t>Review SDP and make necessary updates to align future action to areas of highest priority</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5" name="Table 4">
            <a:extLst>
              <a:ext uri="{FF2B5EF4-FFF2-40B4-BE49-F238E27FC236}">
                <a16:creationId xmlns:a16="http://schemas.microsoft.com/office/drawing/2014/main" id="{DA9BA87F-E5F0-2C57-4AB9-E8DFBC1A3F50}"/>
              </a:ext>
            </a:extLst>
          </p:cNvPr>
          <p:cNvGraphicFramePr>
            <a:graphicFrameLocks noGrp="1"/>
          </p:cNvGraphicFramePr>
          <p:nvPr>
            <p:extLst>
              <p:ext uri="{D42A27DB-BD31-4B8C-83A1-F6EECF244321}">
                <p14:modId xmlns:p14="http://schemas.microsoft.com/office/powerpoint/2010/main" val="927841322"/>
              </p:ext>
            </p:extLst>
          </p:nvPr>
        </p:nvGraphicFramePr>
        <p:xfrm>
          <a:off x="6372562" y="1606832"/>
          <a:ext cx="5212080" cy="455502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235493">
                <a:tc>
                  <a:txBody>
                    <a:bodyPr/>
                    <a:lstStyle/>
                    <a:p>
                      <a:pPr algn="l"/>
                      <a:r>
                        <a:rPr lang="en-US" sz="1100" b="1" kern="1200" dirty="0">
                          <a:solidFill>
                            <a:schemeClr val="tx1"/>
                          </a:solidFill>
                          <a:effectLst/>
                          <a:latin typeface="+mn-lt"/>
                          <a:ea typeface="+mn-ea"/>
                          <a:cs typeface="+mn-cs"/>
                        </a:rPr>
                        <a:t>Review Prior SDP</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rtl="0">
                        <a:spcBef>
                          <a:spcPts val="0"/>
                        </a:spcBef>
                        <a:spcAft>
                          <a:spcPts val="600"/>
                        </a:spcAft>
                        <a:buFont typeface="+mj-lt"/>
                        <a:buAutoNum type="arabicPeriod"/>
                      </a:pPr>
                      <a:r>
                        <a:rPr lang="en-US" sz="1100" kern="1200" dirty="0">
                          <a:solidFill>
                            <a:schemeClr val="tx1"/>
                          </a:solidFill>
                          <a:effectLst/>
                          <a:latin typeface="+mn-lt"/>
                          <a:ea typeface="+mn-ea"/>
                          <a:cs typeface="+mn-cs"/>
                        </a:rPr>
                        <a:t>What key factors impacted the previous quarter performance?</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ea typeface="+mn-ea"/>
                          <a:cs typeface="+mn-cs"/>
                        </a:rPr>
                        <a:t>What are the primary lessons learned from previous quarters performance?</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ea typeface="+mn-ea"/>
                          <a:cs typeface="+mn-cs"/>
                        </a:rPr>
                        <a:t>How does this impact the upcoming year? What are you changing?</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74165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Activating Performance </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ea typeface="+mn-ea"/>
                          <a:cs typeface="+mn-cs"/>
                        </a:rPr>
                        <a:t>What are your personal growth areas? How do they impact quota attainment?</a:t>
                      </a:r>
                    </a:p>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ea typeface="+mn-ea"/>
                          <a:cs typeface="+mn-cs"/>
                        </a:rPr>
                        <a:t>What controllable actions drive achievement most significantly? </a:t>
                      </a:r>
                    </a:p>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ea typeface="+mn-ea"/>
                          <a:cs typeface="+mn-cs"/>
                        </a:rPr>
                        <a:t>What competencies need to be development to achieve better results? </a:t>
                      </a:r>
                    </a:p>
                    <a:p>
                      <a:pPr marL="228600" lvl="0" indent="-228600" algn="l" defTabSz="914386" rtl="0" eaLnBrk="1" latinLnBrk="0" hangingPunct="1">
                        <a:spcBef>
                          <a:spcPts val="0"/>
                        </a:spcBef>
                        <a:spcAft>
                          <a:spcPts val="600"/>
                        </a:spcAft>
                        <a:buFont typeface="+mj-lt"/>
                        <a:buAutoNum type="arabicPeriod"/>
                      </a:pPr>
                      <a:r>
                        <a:rPr lang="en-US" sz="1100" kern="1200" dirty="0">
                          <a:solidFill>
                            <a:schemeClr val="tx1"/>
                          </a:solidFill>
                          <a:effectLst/>
                          <a:latin typeface="+mn-lt"/>
                          <a:ea typeface="+mn-ea"/>
                          <a:cs typeface="+mn-cs"/>
                        </a:rPr>
                        <a:t>Do the above areas, actions, and competencies align with the sales rep’s SDP? What should be added and/or removed for greater alignment?</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09728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Assessing Readiness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rtl="0">
                        <a:spcBef>
                          <a:spcPts val="0"/>
                        </a:spcBef>
                        <a:spcAft>
                          <a:spcPts val="600"/>
                        </a:spcAft>
                        <a:buFont typeface="+mj-lt"/>
                        <a:buAutoNum type="arabicPeriod"/>
                      </a:pPr>
                      <a:r>
                        <a:rPr lang="en-US" sz="1100" kern="1200" dirty="0">
                          <a:solidFill>
                            <a:schemeClr val="tx1"/>
                          </a:solidFill>
                          <a:effectLst/>
                          <a:latin typeface="+mn-lt"/>
                          <a:ea typeface="+mn-ea"/>
                          <a:cs typeface="+mn-cs"/>
                        </a:rPr>
                        <a:t>How well did you articulate your plan to attain quota in the coming quarter?</a:t>
                      </a:r>
                    </a:p>
                    <a:p>
                      <a:pPr marL="228600" lvl="0" indent="-228600" algn="l" rtl="0">
                        <a:spcBef>
                          <a:spcPts val="0"/>
                        </a:spcBef>
                        <a:spcAft>
                          <a:spcPts val="600"/>
                        </a:spcAft>
                        <a:buFont typeface="+mj-lt"/>
                        <a:buAutoNum type="arabicPeriod"/>
                      </a:pPr>
                      <a:r>
                        <a:rPr lang="en-US" sz="1100" kern="1200" dirty="0">
                          <a:solidFill>
                            <a:schemeClr val="tx1"/>
                          </a:solidFill>
                          <a:effectLst/>
                          <a:latin typeface="+mn-lt"/>
                          <a:ea typeface="+mn-ea"/>
                          <a:cs typeface="+mn-cs"/>
                        </a:rPr>
                        <a:t>What can I do to help better support you in achieving your next quarter goals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
        <p:nvSpPr>
          <p:cNvPr id="8" name="Rectangle 7">
            <a:extLst>
              <a:ext uri="{FF2B5EF4-FFF2-40B4-BE49-F238E27FC236}">
                <a16:creationId xmlns:a16="http://schemas.microsoft.com/office/drawing/2014/main" id="{042A8B8D-0075-956F-A050-FE2C262D440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9" name="Rectangle 8">
            <a:extLst>
              <a:ext uri="{FF2B5EF4-FFF2-40B4-BE49-F238E27FC236}">
                <a16:creationId xmlns:a16="http://schemas.microsoft.com/office/drawing/2014/main" id="{718C07DF-E0D3-628A-5FA6-59A7C0DDC8F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0" name="Rectangle 9">
            <a:extLst>
              <a:ext uri="{FF2B5EF4-FFF2-40B4-BE49-F238E27FC236}">
                <a16:creationId xmlns:a16="http://schemas.microsoft.com/office/drawing/2014/main" id="{3045A105-6CC4-BA82-C458-BFF96FB9737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spTree>
    <p:extLst>
      <p:ext uri="{BB962C8B-B14F-4D97-AF65-F5344CB8AC3E}">
        <p14:creationId xmlns:p14="http://schemas.microsoft.com/office/powerpoint/2010/main" val="4277165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E75A-FD3F-3969-CC18-5E4285E52EE7}"/>
              </a:ext>
            </a:extLst>
          </p:cNvPr>
          <p:cNvSpPr>
            <a:spLocks noGrp="1"/>
          </p:cNvSpPr>
          <p:nvPr>
            <p:ph type="title"/>
          </p:nvPr>
        </p:nvSpPr>
        <p:spPr/>
        <p:txBody>
          <a:bodyPr>
            <a:normAutofit/>
          </a:bodyPr>
          <a:lstStyle/>
          <a:p>
            <a:r>
              <a:rPr lang="en-US" dirty="0"/>
              <a:t>Cadence Event : Skill Development Plan (SDP) </a:t>
            </a:r>
            <a:r>
              <a:rPr lang="en-US" i="1" dirty="0">
                <a:solidFill>
                  <a:schemeClr val="accent3"/>
                </a:solidFill>
              </a:rPr>
              <a:t>Thought Starters</a:t>
            </a:r>
            <a:endParaRPr lang="en-US" dirty="0">
              <a:solidFill>
                <a:schemeClr val="accent3"/>
              </a:solidFill>
            </a:endParaRPr>
          </a:p>
        </p:txBody>
      </p:sp>
      <p:pic>
        <p:nvPicPr>
          <p:cNvPr id="3" name="Picture 2">
            <a:extLst>
              <a:ext uri="{FF2B5EF4-FFF2-40B4-BE49-F238E27FC236}">
                <a16:creationId xmlns:a16="http://schemas.microsoft.com/office/drawing/2014/main" id="{283AC6E9-036F-4530-14FB-1A34C38765EE}"/>
              </a:ext>
            </a:extLst>
          </p:cNvPr>
          <p:cNvPicPr>
            <a:picLocks noChangeAspect="1"/>
          </p:cNvPicPr>
          <p:nvPr/>
        </p:nvPicPr>
        <p:blipFill rotWithShape="1">
          <a:blip r:embed="rId2"/>
          <a:srcRect l="19772" t="13259"/>
          <a:stretch/>
        </p:blipFill>
        <p:spPr>
          <a:xfrm>
            <a:off x="10249950" y="102848"/>
            <a:ext cx="1356408" cy="1387813"/>
          </a:xfrm>
          <a:prstGeom prst="rect">
            <a:avLst/>
          </a:prstGeom>
        </p:spPr>
      </p:pic>
      <p:graphicFrame>
        <p:nvGraphicFramePr>
          <p:cNvPr id="4" name="Table 3">
            <a:extLst>
              <a:ext uri="{FF2B5EF4-FFF2-40B4-BE49-F238E27FC236}">
                <a16:creationId xmlns:a16="http://schemas.microsoft.com/office/drawing/2014/main" id="{366FC862-5C23-69AE-6779-8753CEB5C279}"/>
              </a:ext>
            </a:extLst>
          </p:cNvPr>
          <p:cNvGraphicFramePr>
            <a:graphicFrameLocks noGrp="1"/>
          </p:cNvGraphicFramePr>
          <p:nvPr>
            <p:extLst>
              <p:ext uri="{D42A27DB-BD31-4B8C-83A1-F6EECF244321}">
                <p14:modId xmlns:p14="http://schemas.microsoft.com/office/powerpoint/2010/main" val="1969770243"/>
              </p:ext>
            </p:extLst>
          </p:nvPr>
        </p:nvGraphicFramePr>
        <p:xfrm>
          <a:off x="609600" y="1606832"/>
          <a:ext cx="10962290" cy="4565370"/>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469770">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Exercise Example</a:t>
                      </a:r>
                    </a:p>
                  </a:txBody>
                  <a:tcPr anchor="ctr">
                    <a:solidFill>
                      <a:schemeClr val="accent1"/>
                    </a:solidFill>
                  </a:tcPr>
                </a:tc>
                <a:extLst>
                  <a:ext uri="{0D108BD9-81ED-4DB2-BD59-A6C34878D82A}">
                    <a16:rowId xmlns:a16="http://schemas.microsoft.com/office/drawing/2014/main" val="2427399793"/>
                  </a:ext>
                </a:extLst>
              </a:tr>
              <a:tr h="819120">
                <a:tc>
                  <a:txBody>
                    <a:bodyPr/>
                    <a:lstStyle/>
                    <a:p>
                      <a:pPr algn="ctr"/>
                      <a:r>
                        <a:rPr lang="en-US" sz="1400" b="1"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Skill Development </a:t>
                      </a:r>
                      <a:r>
                        <a:rPr lang="en-US" sz="1400" kern="1200" dirty="0">
                          <a:solidFill>
                            <a:schemeClr val="tx1"/>
                          </a:solidFill>
                          <a:effectLst/>
                        </a:rPr>
                        <a:t>– Leverage reps SDP to reinforce the why behind this meeting. Make sure to monitor progress against SDP and Skills goals – Keep the end goals in mind.</a:t>
                      </a:r>
                      <a:endParaRPr lang="en-US" sz="1400" kern="1200" dirty="0">
                        <a:solidFill>
                          <a:schemeClr val="tx1"/>
                        </a:solidFill>
                        <a:effectLst/>
                        <a:latin typeface="+mn-lt"/>
                        <a:ea typeface="+mn-ea"/>
                        <a:cs typeface="+mn-cs"/>
                      </a:endParaRP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819120">
                <a:tc>
                  <a:txBody>
                    <a:bodyPr/>
                    <a:lstStyle/>
                    <a:p>
                      <a:pPr algn="ctr"/>
                      <a:r>
                        <a:rPr lang="en-US" sz="1400" b="1" dirty="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Success Metrics </a:t>
                      </a:r>
                      <a:r>
                        <a:rPr lang="en-US" sz="1400" kern="1200" dirty="0">
                          <a:solidFill>
                            <a:schemeClr val="tx1"/>
                          </a:solidFill>
                          <a:effectLst/>
                        </a:rPr>
                        <a:t>- Keep reps focused on demos, new contacts, demo to close percentage, deal sizes, etc. Coaches need to enforce the “how” behind metrics, ensuring skill develop rather than simply coaching to outcomes</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819120">
                <a:tc>
                  <a:txBody>
                    <a:bodyPr/>
                    <a:lstStyle/>
                    <a:p>
                      <a:pPr algn="ctr"/>
                      <a:r>
                        <a:rPr lang="en-US" sz="1400" b="1" dirty="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The Stretch Goal </a:t>
                      </a:r>
                      <a:r>
                        <a:rPr lang="en-US" sz="1400" kern="1200" dirty="0">
                          <a:solidFill>
                            <a:schemeClr val="tx1"/>
                          </a:solidFill>
                          <a:effectLst/>
                        </a:rPr>
                        <a:t>- Use their personal goals and game-changing money desires to chart a path for them to turning it into reality</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819120">
                <a:tc>
                  <a:txBody>
                    <a:bodyPr/>
                    <a:lstStyle/>
                    <a:p>
                      <a:pPr algn="ctr"/>
                      <a:r>
                        <a:rPr lang="en-US" sz="1400" b="1" dirty="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The Stark Reality </a:t>
                      </a:r>
                      <a:r>
                        <a:rPr lang="en-US" sz="1400" kern="1200" dirty="0">
                          <a:solidFill>
                            <a:schemeClr val="tx1"/>
                          </a:solidFill>
                          <a:effectLst/>
                        </a:rPr>
                        <a:t>- If someone falls way behind, help them chart a path to recovery that focuses on the controllable levers – activity and closing deals. Don’t let someone get so far off pace that they lose motivation</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08991064"/>
                  </a:ext>
                </a:extLst>
              </a:tr>
              <a:tr h="819120">
                <a:tc>
                  <a:txBody>
                    <a:bodyPr/>
                    <a:lstStyle/>
                    <a:p>
                      <a:pPr algn="ctr"/>
                      <a:r>
                        <a:rPr lang="en-US" sz="1400" b="1" dirty="0">
                          <a:solidFill>
                            <a:schemeClr val="tx1"/>
                          </a:solidFill>
                        </a:rPr>
                        <a:t>1</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Skill Development </a:t>
                      </a:r>
                      <a:r>
                        <a:rPr lang="en-US" sz="1400" kern="1200" dirty="0">
                          <a:solidFill>
                            <a:schemeClr val="tx1"/>
                          </a:solidFill>
                          <a:effectLst/>
                        </a:rPr>
                        <a:t>– Leverage reps SDP to reinforce the why behind this meeting. Make sure to monitor progress against SDP and Skills goals – Keep the end goals in mind.</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178401849"/>
                  </a:ext>
                </a:extLst>
              </a:tr>
            </a:tbl>
          </a:graphicData>
        </a:graphic>
      </p:graphicFrame>
      <p:sp>
        <p:nvSpPr>
          <p:cNvPr id="6" name="Rectangle 5">
            <a:extLst>
              <a:ext uri="{FF2B5EF4-FFF2-40B4-BE49-F238E27FC236}">
                <a16:creationId xmlns:a16="http://schemas.microsoft.com/office/drawing/2014/main" id="{8B5BDBBE-1F44-DCF7-B7F8-41EE9687E529}"/>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7" name="Rectangle 6">
            <a:extLst>
              <a:ext uri="{FF2B5EF4-FFF2-40B4-BE49-F238E27FC236}">
                <a16:creationId xmlns:a16="http://schemas.microsoft.com/office/drawing/2014/main" id="{9F3C7C89-4525-FC74-B547-364A69076AF2}"/>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8" name="Rectangle 7">
            <a:extLst>
              <a:ext uri="{FF2B5EF4-FFF2-40B4-BE49-F238E27FC236}">
                <a16:creationId xmlns:a16="http://schemas.microsoft.com/office/drawing/2014/main" id="{5CEF1167-5375-EAD6-3215-B07E72A6A23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spTree>
    <p:extLst>
      <p:ext uri="{BB962C8B-B14F-4D97-AF65-F5344CB8AC3E}">
        <p14:creationId xmlns:p14="http://schemas.microsoft.com/office/powerpoint/2010/main" val="327312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B918BB0-4B79-97AD-2C44-36FD4442F70A}"/>
              </a:ext>
            </a:extLst>
          </p:cNvPr>
          <p:cNvSpPr txBox="1"/>
          <p:nvPr/>
        </p:nvSpPr>
        <p:spPr>
          <a:xfrm>
            <a:off x="9065465" y="2205323"/>
            <a:ext cx="2485138" cy="369332"/>
          </a:xfrm>
          <a:prstGeom prst="rect">
            <a:avLst/>
          </a:prstGeom>
          <a:noFill/>
        </p:spPr>
        <p:txBody>
          <a:bodyPr wrap="square" lIns="0" tIns="0" rIns="0" bIns="0" rtlCol="0">
            <a:spAutoFit/>
          </a:bodyPr>
          <a:lstStyle/>
          <a:p>
            <a:pPr marR="0" lvl="0" algn="r" defTabSz="385767" rtl="0" eaLnBrk="1" fontAlgn="auto" latinLnBrk="0" hangingPunct="1">
              <a:lnSpc>
                <a:spcPct val="100000"/>
              </a:lnSpc>
              <a:spcBef>
                <a:spcPts val="0"/>
              </a:spcBef>
              <a:spcAft>
                <a:spcPts val="600"/>
              </a:spcAft>
              <a:buClrTx/>
              <a:buSzTx/>
              <a:tabLst/>
              <a:defRPr/>
            </a:pPr>
            <a:r>
              <a:rPr lang="en-US" sz="2400" b="1" i="1" dirty="0">
                <a:solidFill>
                  <a:schemeClr val="bg1">
                    <a:lumMod val="85000"/>
                  </a:schemeClr>
                </a:solidFill>
                <a:latin typeface="+mn-lt"/>
              </a:rPr>
              <a:t>04</a:t>
            </a:r>
          </a:p>
        </p:txBody>
      </p:sp>
      <p:sp>
        <p:nvSpPr>
          <p:cNvPr id="53" name="TextBox 52">
            <a:extLst>
              <a:ext uri="{FF2B5EF4-FFF2-40B4-BE49-F238E27FC236}">
                <a16:creationId xmlns:a16="http://schemas.microsoft.com/office/drawing/2014/main" id="{275194B3-3DC7-048B-1BC2-0D9DFDADBCBB}"/>
              </a:ext>
            </a:extLst>
          </p:cNvPr>
          <p:cNvSpPr txBox="1"/>
          <p:nvPr/>
        </p:nvSpPr>
        <p:spPr>
          <a:xfrm>
            <a:off x="6239748" y="2205323"/>
            <a:ext cx="2485138" cy="369332"/>
          </a:xfrm>
          <a:prstGeom prst="rect">
            <a:avLst/>
          </a:prstGeom>
          <a:noFill/>
        </p:spPr>
        <p:txBody>
          <a:bodyPr wrap="square" lIns="0" tIns="0" rIns="0" bIns="0" rtlCol="0">
            <a:spAutoFit/>
          </a:bodyPr>
          <a:lstStyle/>
          <a:p>
            <a:pPr marR="0" lvl="0" algn="r" defTabSz="385767" rtl="0" eaLnBrk="1" fontAlgn="auto" latinLnBrk="0" hangingPunct="1">
              <a:lnSpc>
                <a:spcPct val="100000"/>
              </a:lnSpc>
              <a:spcBef>
                <a:spcPts val="0"/>
              </a:spcBef>
              <a:spcAft>
                <a:spcPts val="600"/>
              </a:spcAft>
              <a:buClrTx/>
              <a:buSzTx/>
              <a:tabLst/>
              <a:defRPr/>
            </a:pPr>
            <a:r>
              <a:rPr lang="en-US" sz="2400" b="1" i="1" dirty="0">
                <a:solidFill>
                  <a:schemeClr val="bg1">
                    <a:lumMod val="85000"/>
                  </a:schemeClr>
                </a:solidFill>
                <a:latin typeface="+mn-lt"/>
              </a:rPr>
              <a:t>03</a:t>
            </a:r>
          </a:p>
        </p:txBody>
      </p:sp>
      <p:sp>
        <p:nvSpPr>
          <p:cNvPr id="54" name="TextBox 53">
            <a:extLst>
              <a:ext uri="{FF2B5EF4-FFF2-40B4-BE49-F238E27FC236}">
                <a16:creationId xmlns:a16="http://schemas.microsoft.com/office/drawing/2014/main" id="{1CC79A57-4583-A098-D97C-D336E61D2FD0}"/>
              </a:ext>
            </a:extLst>
          </p:cNvPr>
          <p:cNvSpPr txBox="1"/>
          <p:nvPr/>
        </p:nvSpPr>
        <p:spPr>
          <a:xfrm>
            <a:off x="3435317" y="2205323"/>
            <a:ext cx="2485138" cy="369332"/>
          </a:xfrm>
          <a:prstGeom prst="rect">
            <a:avLst/>
          </a:prstGeom>
          <a:noFill/>
        </p:spPr>
        <p:txBody>
          <a:bodyPr wrap="square" lIns="0" tIns="0" rIns="0" bIns="0" rtlCol="0">
            <a:spAutoFit/>
          </a:bodyPr>
          <a:lstStyle/>
          <a:p>
            <a:pPr marR="0" lvl="0" algn="r" defTabSz="385767" rtl="0" eaLnBrk="1" fontAlgn="auto" latinLnBrk="0" hangingPunct="1">
              <a:lnSpc>
                <a:spcPct val="100000"/>
              </a:lnSpc>
              <a:spcBef>
                <a:spcPts val="0"/>
              </a:spcBef>
              <a:spcAft>
                <a:spcPts val="600"/>
              </a:spcAft>
              <a:buClrTx/>
              <a:buSzTx/>
              <a:tabLst/>
              <a:defRPr/>
            </a:pPr>
            <a:r>
              <a:rPr lang="en-US" sz="2400" b="1" i="1" dirty="0">
                <a:solidFill>
                  <a:schemeClr val="bg1">
                    <a:lumMod val="85000"/>
                  </a:schemeClr>
                </a:solidFill>
                <a:latin typeface="+mn-lt"/>
              </a:rPr>
              <a:t>02</a:t>
            </a:r>
          </a:p>
        </p:txBody>
      </p:sp>
      <p:sp>
        <p:nvSpPr>
          <p:cNvPr id="55" name="TextBox 54">
            <a:extLst>
              <a:ext uri="{FF2B5EF4-FFF2-40B4-BE49-F238E27FC236}">
                <a16:creationId xmlns:a16="http://schemas.microsoft.com/office/drawing/2014/main" id="{D3E0D899-4C18-B384-9F82-B381B7202CAB}"/>
              </a:ext>
            </a:extLst>
          </p:cNvPr>
          <p:cNvSpPr txBox="1"/>
          <p:nvPr/>
        </p:nvSpPr>
        <p:spPr>
          <a:xfrm>
            <a:off x="609600" y="2205323"/>
            <a:ext cx="2485138" cy="369332"/>
          </a:xfrm>
          <a:prstGeom prst="rect">
            <a:avLst/>
          </a:prstGeom>
          <a:noFill/>
        </p:spPr>
        <p:txBody>
          <a:bodyPr wrap="square" lIns="0" tIns="0" rIns="0" bIns="0" rtlCol="0">
            <a:spAutoFit/>
          </a:bodyPr>
          <a:lstStyle/>
          <a:p>
            <a:pPr marR="0" lvl="0" algn="r" defTabSz="385767" rtl="0" eaLnBrk="1" fontAlgn="auto" latinLnBrk="0" hangingPunct="1">
              <a:lnSpc>
                <a:spcPct val="100000"/>
              </a:lnSpc>
              <a:spcBef>
                <a:spcPts val="0"/>
              </a:spcBef>
              <a:spcAft>
                <a:spcPts val="600"/>
              </a:spcAft>
              <a:buClrTx/>
              <a:buSzTx/>
              <a:tabLst/>
              <a:defRPr/>
            </a:pPr>
            <a:r>
              <a:rPr lang="en-US" sz="2400" b="1" i="1" dirty="0">
                <a:solidFill>
                  <a:schemeClr val="bg1">
                    <a:lumMod val="85000"/>
                  </a:schemeClr>
                </a:solidFill>
                <a:latin typeface="+mn-lt"/>
              </a:rPr>
              <a:t>01</a:t>
            </a:r>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a:lstStyle/>
          <a:p>
            <a:r>
              <a:rPr lang="en-US" dirty="0"/>
              <a:t>The Learn-Watch-Do-Reinforce Framework ensure managers knowledge and ability to leverage the Sales Leader Playbook effectively </a:t>
            </a:r>
          </a:p>
        </p:txBody>
      </p:sp>
      <p:sp>
        <p:nvSpPr>
          <p:cNvPr id="29" name="Arrow: Chevron 28">
            <a:extLst>
              <a:ext uri="{FF2B5EF4-FFF2-40B4-BE49-F238E27FC236}">
                <a16:creationId xmlns:a16="http://schemas.microsoft.com/office/drawing/2014/main" id="{55433CCE-ECF7-2AB8-2A0D-F13515F60097}"/>
              </a:ext>
            </a:extLst>
          </p:cNvPr>
          <p:cNvSpPr/>
          <p:nvPr/>
        </p:nvSpPr>
        <p:spPr>
          <a:xfrm>
            <a:off x="609600" y="1169388"/>
            <a:ext cx="10962290" cy="421287"/>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Sales Leader Playbook Training and Adoption</a:t>
            </a:r>
          </a:p>
        </p:txBody>
      </p:sp>
      <p:sp>
        <p:nvSpPr>
          <p:cNvPr id="30" name="Arrow: Chevron 29">
            <a:extLst>
              <a:ext uri="{FF2B5EF4-FFF2-40B4-BE49-F238E27FC236}">
                <a16:creationId xmlns:a16="http://schemas.microsoft.com/office/drawing/2014/main" id="{05138345-77B5-C855-F911-52FCB8C68C32}"/>
              </a:ext>
            </a:extLst>
          </p:cNvPr>
          <p:cNvSpPr/>
          <p:nvPr/>
        </p:nvSpPr>
        <p:spPr>
          <a:xfrm>
            <a:off x="11418094" y="1262257"/>
            <a:ext cx="120458" cy="23555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endParaRPr>
          </a:p>
        </p:txBody>
      </p:sp>
      <p:grpSp>
        <p:nvGrpSpPr>
          <p:cNvPr id="35" name="Group 34">
            <a:extLst>
              <a:ext uri="{FF2B5EF4-FFF2-40B4-BE49-F238E27FC236}">
                <a16:creationId xmlns:a16="http://schemas.microsoft.com/office/drawing/2014/main" id="{43CA8060-08BB-02DC-5BED-A160A7F8B3E3}"/>
              </a:ext>
            </a:extLst>
          </p:cNvPr>
          <p:cNvGrpSpPr/>
          <p:nvPr/>
        </p:nvGrpSpPr>
        <p:grpSpPr>
          <a:xfrm>
            <a:off x="609600" y="3373014"/>
            <a:ext cx="10962290" cy="2000548"/>
            <a:chOff x="609600" y="2112993"/>
            <a:chExt cx="7730962" cy="2000548"/>
          </a:xfrm>
        </p:grpSpPr>
        <p:sp>
          <p:nvSpPr>
            <p:cNvPr id="31" name="TextBox 30">
              <a:extLst>
                <a:ext uri="{FF2B5EF4-FFF2-40B4-BE49-F238E27FC236}">
                  <a16:creationId xmlns:a16="http://schemas.microsoft.com/office/drawing/2014/main" id="{926D5855-EB15-C223-0F35-C95DB7E7BCBF}"/>
                </a:ext>
              </a:extLst>
            </p:cNvPr>
            <p:cNvSpPr txBox="1"/>
            <p:nvPr/>
          </p:nvSpPr>
          <p:spPr>
            <a:xfrm>
              <a:off x="609600" y="2112993"/>
              <a:ext cx="1752600" cy="1815882"/>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Conduct a series of Sales Leader Playbook overview sessions with managers and directors</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Review key components of the playbook, with separate sessions for each section (The Coach, The Manager, etc.)</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Discuss ways to leverage the various tools available</a:t>
              </a:r>
            </a:p>
          </p:txBody>
        </p:sp>
        <p:sp>
          <p:nvSpPr>
            <p:cNvPr id="32" name="TextBox 31">
              <a:extLst>
                <a:ext uri="{FF2B5EF4-FFF2-40B4-BE49-F238E27FC236}">
                  <a16:creationId xmlns:a16="http://schemas.microsoft.com/office/drawing/2014/main" id="{D277FE14-4779-7EFE-9298-AF2670965750}"/>
                </a:ext>
              </a:extLst>
            </p:cNvPr>
            <p:cNvSpPr txBox="1"/>
            <p:nvPr/>
          </p:nvSpPr>
          <p:spPr>
            <a:xfrm>
              <a:off x="2602387" y="2112993"/>
              <a:ext cx="1752600" cy="1815882"/>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Reinforce the content and behaviors learned through observing the lesson in action</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Watching activities can be pre-recorded, live shadowing or best in class reference material</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Only topics that require a behavior or action to emulate will move to this step</a:t>
              </a:r>
            </a:p>
          </p:txBody>
        </p:sp>
        <p:sp>
          <p:nvSpPr>
            <p:cNvPr id="33" name="TextBox 32">
              <a:extLst>
                <a:ext uri="{FF2B5EF4-FFF2-40B4-BE49-F238E27FC236}">
                  <a16:creationId xmlns:a16="http://schemas.microsoft.com/office/drawing/2014/main" id="{B2D2DD8A-16CA-5A25-0782-B3298AD2BA14}"/>
                </a:ext>
              </a:extLst>
            </p:cNvPr>
            <p:cNvSpPr txBox="1"/>
            <p:nvPr/>
          </p:nvSpPr>
          <p:spPr>
            <a:xfrm>
              <a:off x="4595174" y="2112993"/>
              <a:ext cx="1752600" cy="1923604"/>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Managers will demonstrate proficiency in topics and behaviors discussed</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This will include conducting skills assessments creating skill development plans with AEs, scheduling the proper cadence with their teams, and conducting live sessions (1:1 coaching, team building, etc.)</a:t>
              </a:r>
            </a:p>
          </p:txBody>
        </p:sp>
        <p:sp>
          <p:nvSpPr>
            <p:cNvPr id="34" name="TextBox 33">
              <a:extLst>
                <a:ext uri="{FF2B5EF4-FFF2-40B4-BE49-F238E27FC236}">
                  <a16:creationId xmlns:a16="http://schemas.microsoft.com/office/drawing/2014/main" id="{0E672F08-A96A-BD5B-BF74-A42E21E7A568}"/>
                </a:ext>
              </a:extLst>
            </p:cNvPr>
            <p:cNvSpPr txBox="1"/>
            <p:nvPr/>
          </p:nvSpPr>
          <p:spPr>
            <a:xfrm>
              <a:off x="6587962" y="2112993"/>
              <a:ext cx="1752600" cy="2000548"/>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Managers consistently apply knowledge of coaching activities in their day-to-day role</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Activities are improved through coaching by directors and sr. directors</a:t>
              </a:r>
            </a:p>
            <a:p>
              <a:pPr marL="171450" marR="0" lvl="0" indent="-1714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Ongoing sales leader sessions will be leveraged to continue instilling coaching structure within the organization</a:t>
              </a:r>
            </a:p>
          </p:txBody>
        </p:sp>
      </p:grpSp>
      <p:sp>
        <p:nvSpPr>
          <p:cNvPr id="36" name="Rectangle 35">
            <a:extLst>
              <a:ext uri="{FF2B5EF4-FFF2-40B4-BE49-F238E27FC236}">
                <a16:creationId xmlns:a16="http://schemas.microsoft.com/office/drawing/2014/main" id="{44A14C4F-E3D3-3E0B-6C07-3CDA34DEB87F}"/>
              </a:ext>
            </a:extLst>
          </p:cNvPr>
          <p:cNvSpPr/>
          <p:nvPr/>
        </p:nvSpPr>
        <p:spPr>
          <a:xfrm>
            <a:off x="609600" y="2649195"/>
            <a:ext cx="2484000" cy="554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LEARN</a:t>
            </a:r>
          </a:p>
        </p:txBody>
      </p:sp>
      <p:sp>
        <p:nvSpPr>
          <p:cNvPr id="37" name="Rectangle 36">
            <a:extLst>
              <a:ext uri="{FF2B5EF4-FFF2-40B4-BE49-F238E27FC236}">
                <a16:creationId xmlns:a16="http://schemas.microsoft.com/office/drawing/2014/main" id="{67E6DC3B-2B8B-20B6-18B8-3E022B6A6F05}"/>
              </a:ext>
            </a:extLst>
          </p:cNvPr>
          <p:cNvSpPr/>
          <p:nvPr/>
        </p:nvSpPr>
        <p:spPr>
          <a:xfrm>
            <a:off x="3435317" y="2649195"/>
            <a:ext cx="2484000" cy="554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a:t>WATCH</a:t>
            </a:r>
          </a:p>
        </p:txBody>
      </p:sp>
      <p:sp>
        <p:nvSpPr>
          <p:cNvPr id="38" name="Rectangle 37">
            <a:extLst>
              <a:ext uri="{FF2B5EF4-FFF2-40B4-BE49-F238E27FC236}">
                <a16:creationId xmlns:a16="http://schemas.microsoft.com/office/drawing/2014/main" id="{A59B23F7-D204-256F-FA7F-47654224F109}"/>
              </a:ext>
            </a:extLst>
          </p:cNvPr>
          <p:cNvSpPr/>
          <p:nvPr/>
        </p:nvSpPr>
        <p:spPr>
          <a:xfrm>
            <a:off x="6261034" y="2649195"/>
            <a:ext cx="2484000" cy="554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a:t>DO</a:t>
            </a:r>
          </a:p>
        </p:txBody>
      </p:sp>
      <p:sp>
        <p:nvSpPr>
          <p:cNvPr id="39" name="Rectangle 38">
            <a:extLst>
              <a:ext uri="{FF2B5EF4-FFF2-40B4-BE49-F238E27FC236}">
                <a16:creationId xmlns:a16="http://schemas.microsoft.com/office/drawing/2014/main" id="{B473187C-D60D-1878-88DB-805B50C9DED6}"/>
              </a:ext>
            </a:extLst>
          </p:cNvPr>
          <p:cNvSpPr/>
          <p:nvPr/>
        </p:nvSpPr>
        <p:spPr>
          <a:xfrm>
            <a:off x="9086751" y="2649195"/>
            <a:ext cx="2484000" cy="554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REINFORCE</a:t>
            </a:r>
          </a:p>
        </p:txBody>
      </p:sp>
      <p:sp>
        <p:nvSpPr>
          <p:cNvPr id="40" name="Rectangle 39">
            <a:extLst>
              <a:ext uri="{FF2B5EF4-FFF2-40B4-BE49-F238E27FC236}">
                <a16:creationId xmlns:a16="http://schemas.microsoft.com/office/drawing/2014/main" id="{CEEB8234-1789-2D3D-6DA2-63A74183D85C}"/>
              </a:ext>
            </a:extLst>
          </p:cNvPr>
          <p:cNvSpPr/>
          <p:nvPr/>
        </p:nvSpPr>
        <p:spPr>
          <a:xfrm>
            <a:off x="609600" y="1999005"/>
            <a:ext cx="577550" cy="57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ectangle 40">
            <a:extLst>
              <a:ext uri="{FF2B5EF4-FFF2-40B4-BE49-F238E27FC236}">
                <a16:creationId xmlns:a16="http://schemas.microsoft.com/office/drawing/2014/main" id="{1A70D069-C269-2994-A561-762BFCE8AF49}"/>
              </a:ext>
            </a:extLst>
          </p:cNvPr>
          <p:cNvSpPr/>
          <p:nvPr/>
        </p:nvSpPr>
        <p:spPr>
          <a:xfrm>
            <a:off x="3435317" y="1999005"/>
            <a:ext cx="577550" cy="57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ectangle 41">
            <a:extLst>
              <a:ext uri="{FF2B5EF4-FFF2-40B4-BE49-F238E27FC236}">
                <a16:creationId xmlns:a16="http://schemas.microsoft.com/office/drawing/2014/main" id="{3F7A6A2E-B944-3847-2984-9141E3D55F36}"/>
              </a:ext>
            </a:extLst>
          </p:cNvPr>
          <p:cNvSpPr/>
          <p:nvPr/>
        </p:nvSpPr>
        <p:spPr>
          <a:xfrm>
            <a:off x="6261034" y="1999005"/>
            <a:ext cx="577550" cy="57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Rectangle 42">
            <a:extLst>
              <a:ext uri="{FF2B5EF4-FFF2-40B4-BE49-F238E27FC236}">
                <a16:creationId xmlns:a16="http://schemas.microsoft.com/office/drawing/2014/main" id="{B32E6F25-A896-29F8-7ABB-82ACE836ADA8}"/>
              </a:ext>
            </a:extLst>
          </p:cNvPr>
          <p:cNvSpPr/>
          <p:nvPr/>
        </p:nvSpPr>
        <p:spPr>
          <a:xfrm>
            <a:off x="9086751" y="1999005"/>
            <a:ext cx="577550" cy="57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5" name="Straight Connector 44">
            <a:extLst>
              <a:ext uri="{FF2B5EF4-FFF2-40B4-BE49-F238E27FC236}">
                <a16:creationId xmlns:a16="http://schemas.microsoft.com/office/drawing/2014/main" id="{6D9EF413-2CD7-F23E-77D6-3D2758A7C227}"/>
              </a:ext>
            </a:extLst>
          </p:cNvPr>
          <p:cNvCxnSpPr>
            <a:cxnSpLocks/>
          </p:cNvCxnSpPr>
          <p:nvPr/>
        </p:nvCxnSpPr>
        <p:spPr>
          <a:xfrm>
            <a:off x="2712720" y="2653908"/>
            <a:ext cx="380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A74235-6400-5634-3F6C-3629213F245F}"/>
              </a:ext>
            </a:extLst>
          </p:cNvPr>
          <p:cNvCxnSpPr>
            <a:cxnSpLocks/>
          </p:cNvCxnSpPr>
          <p:nvPr/>
        </p:nvCxnSpPr>
        <p:spPr>
          <a:xfrm>
            <a:off x="5538437" y="2653908"/>
            <a:ext cx="380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0CC4CA-5AD5-83FB-B2A8-B4E2CEADF2B7}"/>
              </a:ext>
            </a:extLst>
          </p:cNvPr>
          <p:cNvCxnSpPr>
            <a:cxnSpLocks/>
          </p:cNvCxnSpPr>
          <p:nvPr/>
        </p:nvCxnSpPr>
        <p:spPr>
          <a:xfrm>
            <a:off x="8364154" y="2653908"/>
            <a:ext cx="380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A9918BC-4A3F-834D-F84D-4C6308E7630B}"/>
              </a:ext>
            </a:extLst>
          </p:cNvPr>
          <p:cNvCxnSpPr>
            <a:cxnSpLocks/>
          </p:cNvCxnSpPr>
          <p:nvPr/>
        </p:nvCxnSpPr>
        <p:spPr>
          <a:xfrm>
            <a:off x="11189871" y="2653908"/>
            <a:ext cx="3808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5" name="Graphic 24" descr="Head with gears with solid fill">
            <a:extLst>
              <a:ext uri="{FF2B5EF4-FFF2-40B4-BE49-F238E27FC236}">
                <a16:creationId xmlns:a16="http://schemas.microsoft.com/office/drawing/2014/main" id="{2209512A-7130-C88F-FD1D-720B93BD7C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87315" y="2098619"/>
            <a:ext cx="376422" cy="376422"/>
          </a:xfrm>
          <a:prstGeom prst="rect">
            <a:avLst/>
          </a:prstGeom>
        </p:spPr>
      </p:pic>
      <p:pic>
        <p:nvPicPr>
          <p:cNvPr id="26" name="Graphic 25" descr="Presentation with checklist with solid fill">
            <a:extLst>
              <a:ext uri="{FF2B5EF4-FFF2-40B4-BE49-F238E27FC236}">
                <a16:creationId xmlns:a16="http://schemas.microsoft.com/office/drawing/2014/main" id="{2B748FDA-81E4-413B-3886-236BF7D9BE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1598" y="2098619"/>
            <a:ext cx="376422" cy="376422"/>
          </a:xfrm>
          <a:prstGeom prst="rect">
            <a:avLst/>
          </a:prstGeom>
        </p:spPr>
      </p:pic>
      <p:pic>
        <p:nvPicPr>
          <p:cNvPr id="27" name="Graphic 26" descr="Clipboard with solid fill">
            <a:extLst>
              <a:ext uri="{FF2B5EF4-FFF2-40B4-BE49-F238E27FC236}">
                <a16:creationId xmlns:a16="http://schemas.microsoft.com/office/drawing/2014/main" id="{8E83E7F8-530A-0ACB-3AD1-15316AF646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5881" y="2098619"/>
            <a:ext cx="376422" cy="376422"/>
          </a:xfrm>
          <a:prstGeom prst="rect">
            <a:avLst/>
          </a:prstGeom>
        </p:spPr>
      </p:pic>
      <p:pic>
        <p:nvPicPr>
          <p:cNvPr id="28" name="Graphic 27" descr="Classroom with solid fill">
            <a:extLst>
              <a:ext uri="{FF2B5EF4-FFF2-40B4-BE49-F238E27FC236}">
                <a16:creationId xmlns:a16="http://schemas.microsoft.com/office/drawing/2014/main" id="{67991437-4291-0ABC-6659-BC459D90B81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164" y="2098619"/>
            <a:ext cx="376422" cy="376422"/>
          </a:xfrm>
          <a:prstGeom prst="rect">
            <a:avLst/>
          </a:prstGeom>
        </p:spPr>
      </p:pic>
    </p:spTree>
    <p:extLst>
      <p:ext uri="{BB962C8B-B14F-4D97-AF65-F5344CB8AC3E}">
        <p14:creationId xmlns:p14="http://schemas.microsoft.com/office/powerpoint/2010/main" val="2728170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00996-C35B-12BF-F69A-64911F99FB1E}"/>
              </a:ext>
            </a:extLst>
          </p:cNvPr>
          <p:cNvSpPr>
            <a:spLocks noGrp="1"/>
          </p:cNvSpPr>
          <p:nvPr>
            <p:ph type="title"/>
          </p:nvPr>
        </p:nvSpPr>
        <p:spPr/>
        <p:txBody>
          <a:bodyPr/>
          <a:lstStyle/>
          <a:p>
            <a:r>
              <a:rPr lang="en-US" dirty="0"/>
              <a:t>Skill Development Plan</a:t>
            </a:r>
          </a:p>
        </p:txBody>
      </p:sp>
      <p:sp>
        <p:nvSpPr>
          <p:cNvPr id="3" name="Rectangle 2">
            <a:extLst>
              <a:ext uri="{FF2B5EF4-FFF2-40B4-BE49-F238E27FC236}">
                <a16:creationId xmlns:a16="http://schemas.microsoft.com/office/drawing/2014/main" id="{1CA5D992-27FF-64EA-E0B5-0CA591BED4B1}"/>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4" name="Rectangle 3">
            <a:extLst>
              <a:ext uri="{FF2B5EF4-FFF2-40B4-BE49-F238E27FC236}">
                <a16:creationId xmlns:a16="http://schemas.microsoft.com/office/drawing/2014/main" id="{D35BC418-2F4C-41AC-A74B-CF0EAC0B1458}"/>
              </a:ext>
            </a:extLst>
          </p:cNvPr>
          <p:cNvSpPr/>
          <p:nvPr/>
        </p:nvSpPr>
        <p:spPr>
          <a:xfrm rot="5400000">
            <a:off x="11798301" y="1606832"/>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5" name="Rectangle 4">
            <a:extLst>
              <a:ext uri="{FF2B5EF4-FFF2-40B4-BE49-F238E27FC236}">
                <a16:creationId xmlns:a16="http://schemas.microsoft.com/office/drawing/2014/main" id="{4B249B81-E288-D25F-028D-792A8FD281B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pic>
        <p:nvPicPr>
          <p:cNvPr id="6" name="Picture 5">
            <a:extLst>
              <a:ext uri="{FF2B5EF4-FFF2-40B4-BE49-F238E27FC236}">
                <a16:creationId xmlns:a16="http://schemas.microsoft.com/office/drawing/2014/main" id="{24F6B337-F046-1551-E37F-2625A334AEA3}"/>
              </a:ext>
            </a:extLst>
          </p:cNvPr>
          <p:cNvPicPr>
            <a:picLocks noChangeAspect="1"/>
          </p:cNvPicPr>
          <p:nvPr/>
        </p:nvPicPr>
        <p:blipFill rotWithShape="1">
          <a:blip r:embed="rId2"/>
          <a:srcRect l="19772" t="13259"/>
          <a:stretch/>
        </p:blipFill>
        <p:spPr>
          <a:xfrm>
            <a:off x="10249950" y="102848"/>
            <a:ext cx="1356408" cy="1387813"/>
          </a:xfrm>
          <a:prstGeom prst="rect">
            <a:avLst/>
          </a:prstGeom>
        </p:spPr>
      </p:pic>
      <p:grpSp>
        <p:nvGrpSpPr>
          <p:cNvPr id="9" name="Group 8">
            <a:extLst>
              <a:ext uri="{FF2B5EF4-FFF2-40B4-BE49-F238E27FC236}">
                <a16:creationId xmlns:a16="http://schemas.microsoft.com/office/drawing/2014/main" id="{E49D0C26-BD43-C3F5-B354-EAC9389AE4D1}"/>
              </a:ext>
            </a:extLst>
          </p:cNvPr>
          <p:cNvGrpSpPr/>
          <p:nvPr/>
        </p:nvGrpSpPr>
        <p:grpSpPr>
          <a:xfrm>
            <a:off x="609599" y="1606832"/>
            <a:ext cx="10961151" cy="642326"/>
            <a:chOff x="609599" y="1133476"/>
            <a:chExt cx="10961151" cy="642326"/>
          </a:xfrm>
        </p:grpSpPr>
        <p:sp>
          <p:nvSpPr>
            <p:cNvPr id="7" name="Rectangle 6">
              <a:extLst>
                <a:ext uri="{FF2B5EF4-FFF2-40B4-BE49-F238E27FC236}">
                  <a16:creationId xmlns:a16="http://schemas.microsoft.com/office/drawing/2014/main" id="{2F5D3019-E499-76EB-560F-C04D24DE6EFB}"/>
                </a:ext>
              </a:extLst>
            </p:cNvPr>
            <p:cNvSpPr/>
            <p:nvPr/>
          </p:nvSpPr>
          <p:spPr>
            <a:xfrm>
              <a:off x="609599" y="1133476"/>
              <a:ext cx="10961151" cy="642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0" bIns="0" rtlCol="0" anchor="ctr"/>
            <a:lstStyle/>
            <a:p>
              <a:pPr algn="l"/>
              <a:r>
                <a:rPr lang="en-US" sz="1600" b="1" dirty="0">
                  <a:solidFill>
                    <a:schemeClr val="accent1"/>
                  </a:solidFill>
                </a:rPr>
                <a:t>This is intended for the </a:t>
              </a:r>
              <a:r>
                <a:rPr lang="en-US" sz="1600" b="1" dirty="0" err="1">
                  <a:solidFill>
                    <a:schemeClr val="accent1"/>
                  </a:solidFill>
                </a:rPr>
                <a:t>coachee</a:t>
              </a:r>
              <a:r>
                <a:rPr lang="en-US" sz="1600" b="1" dirty="0">
                  <a:solidFill>
                    <a:schemeClr val="accent1"/>
                  </a:solidFill>
                </a:rPr>
                <a:t> to complete – the AE being coached by their Sales Manager or the Manager being coached by their Director.</a:t>
              </a:r>
            </a:p>
          </p:txBody>
        </p:sp>
        <p:sp>
          <p:nvSpPr>
            <p:cNvPr id="8" name="Freeform 63">
              <a:extLst>
                <a:ext uri="{FF2B5EF4-FFF2-40B4-BE49-F238E27FC236}">
                  <a16:creationId xmlns:a16="http://schemas.microsoft.com/office/drawing/2014/main" id="{2BD1279D-F1DE-6E4A-F818-84A282DA1BB4}"/>
                </a:ext>
              </a:extLst>
            </p:cNvPr>
            <p:cNvSpPr>
              <a:spLocks noEditPoints="1"/>
            </p:cNvSpPr>
            <p:nvPr/>
          </p:nvSpPr>
          <p:spPr bwMode="auto">
            <a:xfrm>
              <a:off x="800099" y="1273664"/>
              <a:ext cx="360363" cy="36195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1 w 96"/>
                <a:gd name="T19" fmla="*/ 49 h 96"/>
                <a:gd name="T20" fmla="*/ 37 w 96"/>
                <a:gd name="T21" fmla="*/ 73 h 96"/>
                <a:gd name="T22" fmla="*/ 36 w 96"/>
                <a:gd name="T23" fmla="*/ 74 h 96"/>
                <a:gd name="T24" fmla="*/ 35 w 96"/>
                <a:gd name="T25" fmla="*/ 73 h 96"/>
                <a:gd name="T26" fmla="*/ 35 w 96"/>
                <a:gd name="T27" fmla="*/ 71 h 96"/>
                <a:gd name="T28" fmla="*/ 57 w 96"/>
                <a:gd name="T29" fmla="*/ 48 h 96"/>
                <a:gd name="T30" fmla="*/ 35 w 96"/>
                <a:gd name="T31" fmla="*/ 25 h 96"/>
                <a:gd name="T32" fmla="*/ 35 w 96"/>
                <a:gd name="T33" fmla="*/ 23 h 96"/>
                <a:gd name="T34" fmla="*/ 37 w 96"/>
                <a:gd name="T35" fmla="*/ 23 h 96"/>
                <a:gd name="T36" fmla="*/ 61 w 96"/>
                <a:gd name="T37" fmla="*/ 47 h 96"/>
                <a:gd name="T38" fmla="*/ 61 w 96"/>
                <a:gd name="T3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1" y="49"/>
                  </a:moveTo>
                  <a:cubicBezTo>
                    <a:pt x="37" y="73"/>
                    <a:pt x="37" y="73"/>
                    <a:pt x="37" y="73"/>
                  </a:cubicBezTo>
                  <a:cubicBezTo>
                    <a:pt x="37" y="74"/>
                    <a:pt x="37" y="74"/>
                    <a:pt x="36" y="74"/>
                  </a:cubicBezTo>
                  <a:cubicBezTo>
                    <a:pt x="36" y="74"/>
                    <a:pt x="35" y="74"/>
                    <a:pt x="35" y="73"/>
                  </a:cubicBezTo>
                  <a:cubicBezTo>
                    <a:pt x="34" y="73"/>
                    <a:pt x="34" y="71"/>
                    <a:pt x="35" y="71"/>
                  </a:cubicBezTo>
                  <a:cubicBezTo>
                    <a:pt x="57" y="48"/>
                    <a:pt x="57" y="48"/>
                    <a:pt x="57" y="48"/>
                  </a:cubicBezTo>
                  <a:cubicBezTo>
                    <a:pt x="35" y="25"/>
                    <a:pt x="35" y="25"/>
                    <a:pt x="35" y="25"/>
                  </a:cubicBezTo>
                  <a:cubicBezTo>
                    <a:pt x="34" y="25"/>
                    <a:pt x="34" y="23"/>
                    <a:pt x="35" y="23"/>
                  </a:cubicBezTo>
                  <a:cubicBezTo>
                    <a:pt x="35" y="22"/>
                    <a:pt x="37" y="22"/>
                    <a:pt x="37" y="23"/>
                  </a:cubicBezTo>
                  <a:cubicBezTo>
                    <a:pt x="61" y="47"/>
                    <a:pt x="61" y="47"/>
                    <a:pt x="61" y="47"/>
                  </a:cubicBezTo>
                  <a:cubicBezTo>
                    <a:pt x="62" y="47"/>
                    <a:pt x="62" y="49"/>
                    <a:pt x="61" y="4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11" name="Content Placeholder 3">
            <a:extLst>
              <a:ext uri="{FF2B5EF4-FFF2-40B4-BE49-F238E27FC236}">
                <a16:creationId xmlns:a16="http://schemas.microsoft.com/office/drawing/2014/main" id="{63B2ABCA-CE18-0531-FB90-2E55DE6D010B}"/>
              </a:ext>
            </a:extLst>
          </p:cNvPr>
          <p:cNvSpPr txBox="1">
            <a:spLocks/>
          </p:cNvSpPr>
          <p:nvPr/>
        </p:nvSpPr>
        <p:spPr>
          <a:xfrm>
            <a:off x="515759" y="2365329"/>
            <a:ext cx="5313541" cy="37749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Note: To receive the most benefit from the Skill Development Plan (SDP):</a:t>
            </a:r>
          </a:p>
          <a:p>
            <a:pPr marL="365760" indent="-182880">
              <a:lnSpc>
                <a:spcPct val="100000"/>
              </a:lnSpc>
              <a:spcBef>
                <a:spcPts val="0"/>
              </a:spcBef>
              <a:buFont typeface="Avenir Next LT Pro" panose="020B0504020202020204" pitchFamily="34" charset="0"/>
              <a:buChar char="–"/>
            </a:pPr>
            <a:r>
              <a:rPr lang="en-US" sz="1100" dirty="0">
                <a:ea typeface="ヒラギノ角ゴ Pro W3"/>
              </a:rPr>
              <a:t>Meet with your supervisor and other mentors, coaches, or peers to get their suggestions </a:t>
            </a:r>
          </a:p>
          <a:p>
            <a:pPr marL="365760" indent="-182880">
              <a:lnSpc>
                <a:spcPct val="100000"/>
              </a:lnSpc>
              <a:spcBef>
                <a:spcPts val="0"/>
              </a:spcBef>
              <a:buFont typeface="Avenir Next LT Pro" panose="020B0504020202020204" pitchFamily="34" charset="0"/>
              <a:buChar char="–"/>
            </a:pPr>
            <a:r>
              <a:rPr lang="en-US" sz="1100" dirty="0">
                <a:ea typeface="ヒラギノ角ゴ Pro W3"/>
              </a:rPr>
              <a:t>Meet 1:1 with your supervisor on a quarterly basis to review progress against goal</a:t>
            </a:r>
          </a:p>
          <a:p>
            <a:pPr marL="365760" indent="-182880">
              <a:lnSpc>
                <a:spcPct val="100000"/>
              </a:lnSpc>
              <a:spcBef>
                <a:spcPts val="0"/>
              </a:spcBef>
              <a:buFont typeface="Avenir Next LT Pro" panose="020B0504020202020204" pitchFamily="34" charset="0"/>
              <a:buChar char="–"/>
            </a:pPr>
            <a:endParaRPr lang="en-US" sz="1100" dirty="0">
              <a:ea typeface="Times New Roman" panose="02020603050405020304" pitchFamily="18" charset="0"/>
            </a:endParaRPr>
          </a:p>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The items listed under ‘Key Strengths’ and ‘Key Opportunities’ should be role competencies that align with the relevant performance scorecard.</a:t>
            </a:r>
          </a:p>
          <a:p>
            <a:pPr marL="182880" indent="-182880">
              <a:lnSpc>
                <a:spcPct val="100000"/>
              </a:lnSpc>
              <a:spcBef>
                <a:spcPts val="0"/>
              </a:spcBef>
              <a:buFont typeface="Arial" panose="020B0604020202020204" pitchFamily="34" charset="0"/>
              <a:buChar char="•"/>
            </a:pPr>
            <a:endParaRPr lang="en-US" sz="1200" dirty="0">
              <a:ea typeface="Times New Roman" panose="02020603050405020304" pitchFamily="18" charset="0"/>
            </a:endParaRPr>
          </a:p>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Include as many developmental items as you wish, but don’t overdo it.  It is better to have three items and follow-through on all three, than six items with partial follow-through on all six.  This is a quarterly exercise, so although we all have many ways to improve our strengths and lessen our weaker points, we want to prioritize actions.</a:t>
            </a:r>
          </a:p>
        </p:txBody>
      </p:sp>
      <p:sp>
        <p:nvSpPr>
          <p:cNvPr id="12" name="Content Placeholder 3">
            <a:extLst>
              <a:ext uri="{FF2B5EF4-FFF2-40B4-BE49-F238E27FC236}">
                <a16:creationId xmlns:a16="http://schemas.microsoft.com/office/drawing/2014/main" id="{5ECACA31-5137-87AE-CA48-FB55B0238D51}"/>
              </a:ext>
            </a:extLst>
          </p:cNvPr>
          <p:cNvSpPr txBox="1">
            <a:spLocks/>
          </p:cNvSpPr>
          <p:nvPr/>
        </p:nvSpPr>
        <p:spPr>
          <a:xfrm>
            <a:off x="6257209" y="2365329"/>
            <a:ext cx="5313541" cy="37749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The way to prioritize required improvements is to tie them back to the impact they have on the responsibilities of a given role.  A “high impact” item for a “high priority” responsibility would be a better area of focus than a “high impact” item for a “low priority” responsibility. </a:t>
            </a:r>
          </a:p>
          <a:p>
            <a:pPr marL="182880" indent="-182880">
              <a:lnSpc>
                <a:spcPct val="100000"/>
              </a:lnSpc>
              <a:spcBef>
                <a:spcPts val="0"/>
              </a:spcBef>
              <a:buFont typeface="Arial" panose="020B0604020202020204" pitchFamily="34" charset="0"/>
              <a:buChar char="•"/>
            </a:pPr>
            <a:endParaRPr lang="en-US" sz="1200" dirty="0">
              <a:ea typeface="Times New Roman" panose="02020603050405020304" pitchFamily="18" charset="0"/>
            </a:endParaRPr>
          </a:p>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Each item chosen for action/implementation should conform to the SMART - Specific, Measurable, Attainable, Realistic, and Timely. Example quarterly action plans could include:</a:t>
            </a:r>
          </a:p>
          <a:p>
            <a:pPr marL="365760" indent="-182880" fontAlgn="base">
              <a:lnSpc>
                <a:spcPct val="100000"/>
              </a:lnSpc>
              <a:spcBef>
                <a:spcPts val="0"/>
              </a:spcBef>
              <a:buFont typeface="Avenir Next LT Pro" panose="020B0504020202020204" pitchFamily="34" charset="0"/>
              <a:buChar char="–"/>
            </a:pPr>
            <a:r>
              <a:rPr lang="en-US" sz="1100" dirty="0">
                <a:ea typeface="Times New Roman" panose="02020603050405020304" pitchFamily="18" charset="0"/>
              </a:rPr>
              <a:t>Training, coaching, mentoring​</a:t>
            </a:r>
          </a:p>
          <a:p>
            <a:pPr marL="365760" indent="-182880" fontAlgn="base">
              <a:lnSpc>
                <a:spcPct val="100000"/>
              </a:lnSpc>
              <a:spcBef>
                <a:spcPts val="0"/>
              </a:spcBef>
              <a:buFont typeface="Avenir Next LT Pro" panose="020B0504020202020204" pitchFamily="34" charset="0"/>
              <a:buChar char="–"/>
            </a:pPr>
            <a:r>
              <a:rPr lang="en-US" sz="1100" dirty="0">
                <a:ea typeface="Times New Roman" panose="02020603050405020304" pitchFamily="18" charset="0"/>
              </a:rPr>
              <a:t>E-learning, books, audio, other media​</a:t>
            </a:r>
          </a:p>
          <a:p>
            <a:pPr marL="365760" indent="-182880" fontAlgn="base">
              <a:lnSpc>
                <a:spcPct val="100000"/>
              </a:lnSpc>
              <a:spcBef>
                <a:spcPts val="0"/>
              </a:spcBef>
              <a:buFont typeface="Avenir Next LT Pro" panose="020B0504020202020204" pitchFamily="34" charset="0"/>
              <a:buChar char="–"/>
            </a:pPr>
            <a:r>
              <a:rPr lang="en-US" sz="1100" dirty="0">
                <a:ea typeface="Times New Roman" panose="02020603050405020304" pitchFamily="18" charset="0"/>
              </a:rPr>
              <a:t>Specific projects and assignments​</a:t>
            </a:r>
          </a:p>
          <a:p>
            <a:pPr marL="365760" indent="-182880" fontAlgn="base">
              <a:lnSpc>
                <a:spcPct val="100000"/>
              </a:lnSpc>
              <a:spcBef>
                <a:spcPts val="0"/>
              </a:spcBef>
              <a:buFont typeface="Avenir Next LT Pro" panose="020B0504020202020204" pitchFamily="34" charset="0"/>
              <a:buChar char="–"/>
            </a:pPr>
            <a:r>
              <a:rPr lang="en-US" sz="1100" dirty="0">
                <a:ea typeface="Times New Roman" panose="02020603050405020304" pitchFamily="18" charset="0"/>
              </a:rPr>
              <a:t>Peer-to-peer support/insight</a:t>
            </a:r>
          </a:p>
          <a:p>
            <a:pPr marL="365760" indent="-182880" fontAlgn="base">
              <a:lnSpc>
                <a:spcPct val="100000"/>
              </a:lnSpc>
              <a:spcBef>
                <a:spcPts val="0"/>
              </a:spcBef>
              <a:buFont typeface="Avenir Next LT Pro" panose="020B0504020202020204" pitchFamily="34" charset="0"/>
              <a:buChar char="–"/>
            </a:pPr>
            <a:endParaRPr lang="en-US" sz="1100" dirty="0">
              <a:ea typeface="Times New Roman" panose="02020603050405020304" pitchFamily="18" charset="0"/>
            </a:endParaRPr>
          </a:p>
          <a:p>
            <a:pPr marL="182880" indent="-182880">
              <a:lnSpc>
                <a:spcPct val="100000"/>
              </a:lnSpc>
              <a:spcBef>
                <a:spcPts val="0"/>
              </a:spcBef>
              <a:buFont typeface="Arial" panose="020B0604020202020204" pitchFamily="34" charset="0"/>
              <a:buChar char="•"/>
            </a:pPr>
            <a:r>
              <a:rPr lang="en-US" sz="1200" dirty="0">
                <a:ea typeface="Times New Roman" panose="02020603050405020304" pitchFamily="18" charset="0"/>
              </a:rPr>
              <a:t>Managers should retain the SDP as an ongoing tool to measure performance – both formally and informally. Progress should be measured and tracked. For those employees who are going on their second or subsequent quarter of evaluation, the SDP should include a section at the beginning that tracks progress against the previous period’s actions. </a:t>
            </a:r>
            <a:endParaRPr lang="en-US" sz="1200" dirty="0"/>
          </a:p>
        </p:txBody>
      </p:sp>
      <p:cxnSp>
        <p:nvCxnSpPr>
          <p:cNvPr id="14" name="Straight Connector 13">
            <a:extLst>
              <a:ext uri="{FF2B5EF4-FFF2-40B4-BE49-F238E27FC236}">
                <a16:creationId xmlns:a16="http://schemas.microsoft.com/office/drawing/2014/main" id="{4F427BC5-4938-4EE3-9007-369CAE9EFFB4}"/>
              </a:ext>
            </a:extLst>
          </p:cNvPr>
          <p:cNvCxnSpPr>
            <a:cxnSpLocks/>
          </p:cNvCxnSpPr>
          <p:nvPr/>
        </p:nvCxnSpPr>
        <p:spPr>
          <a:xfrm>
            <a:off x="6043254" y="2365329"/>
            <a:ext cx="0" cy="377494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870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417F-F7E3-8A7F-F822-357F3EC53894}"/>
              </a:ext>
            </a:extLst>
          </p:cNvPr>
          <p:cNvSpPr>
            <a:spLocks noGrp="1"/>
          </p:cNvSpPr>
          <p:nvPr>
            <p:ph type="title"/>
          </p:nvPr>
        </p:nvSpPr>
        <p:spPr/>
        <p:txBody>
          <a:bodyPr/>
          <a:lstStyle/>
          <a:p>
            <a:r>
              <a:rPr lang="en-US" dirty="0"/>
              <a:t>Skill Development Plan (1/3)</a:t>
            </a:r>
          </a:p>
        </p:txBody>
      </p:sp>
      <p:pic>
        <p:nvPicPr>
          <p:cNvPr id="3" name="Picture 2">
            <a:extLst>
              <a:ext uri="{FF2B5EF4-FFF2-40B4-BE49-F238E27FC236}">
                <a16:creationId xmlns:a16="http://schemas.microsoft.com/office/drawing/2014/main" id="{B8889244-AA0B-C995-5860-0956B8A9D938}"/>
              </a:ext>
            </a:extLst>
          </p:cNvPr>
          <p:cNvPicPr>
            <a:picLocks noChangeAspect="1"/>
          </p:cNvPicPr>
          <p:nvPr/>
        </p:nvPicPr>
        <p:blipFill rotWithShape="1">
          <a:blip r:embed="rId2"/>
          <a:srcRect l="19772" t="13259"/>
          <a:stretch/>
        </p:blipFill>
        <p:spPr>
          <a:xfrm>
            <a:off x="10249950" y="102848"/>
            <a:ext cx="1356408" cy="1387813"/>
          </a:xfrm>
          <a:prstGeom prst="rect">
            <a:avLst/>
          </a:prstGeom>
        </p:spPr>
      </p:pic>
      <p:graphicFrame>
        <p:nvGraphicFramePr>
          <p:cNvPr id="4" name="Table 3">
            <a:extLst>
              <a:ext uri="{FF2B5EF4-FFF2-40B4-BE49-F238E27FC236}">
                <a16:creationId xmlns:a16="http://schemas.microsoft.com/office/drawing/2014/main" id="{E4F26D17-0B62-4A0E-615C-11DB043945A4}"/>
              </a:ext>
            </a:extLst>
          </p:cNvPr>
          <p:cNvGraphicFramePr>
            <a:graphicFrameLocks noGrp="1"/>
          </p:cNvGraphicFramePr>
          <p:nvPr>
            <p:extLst>
              <p:ext uri="{D42A27DB-BD31-4B8C-83A1-F6EECF244321}">
                <p14:modId xmlns:p14="http://schemas.microsoft.com/office/powerpoint/2010/main" val="1877414406"/>
              </p:ext>
            </p:extLst>
          </p:nvPr>
        </p:nvGraphicFramePr>
        <p:xfrm>
          <a:off x="619602" y="1542614"/>
          <a:ext cx="10962798" cy="1341120"/>
        </p:xfrm>
        <a:graphic>
          <a:graphicData uri="http://schemas.openxmlformats.org/drawingml/2006/table">
            <a:tbl>
              <a:tblPr firstRow="1" firstCol="1" bandRow="1">
                <a:tableStyleId>{2D5ABB26-0587-4C30-8999-92F81FD0307C}</a:tableStyleId>
              </a:tblPr>
              <a:tblGrid>
                <a:gridCol w="5667532">
                  <a:extLst>
                    <a:ext uri="{9D8B030D-6E8A-4147-A177-3AD203B41FA5}">
                      <a16:colId xmlns:a16="http://schemas.microsoft.com/office/drawing/2014/main" val="270160009"/>
                    </a:ext>
                  </a:extLst>
                </a:gridCol>
                <a:gridCol w="5295266">
                  <a:extLst>
                    <a:ext uri="{9D8B030D-6E8A-4147-A177-3AD203B41FA5}">
                      <a16:colId xmlns:a16="http://schemas.microsoft.com/office/drawing/2014/main" val="2591545318"/>
                    </a:ext>
                  </a:extLst>
                </a:gridCol>
              </a:tblGrid>
              <a:tr h="379095">
                <a:tc>
                  <a:txBody>
                    <a:bodyPr/>
                    <a:lstStyle/>
                    <a:p>
                      <a:pPr marL="0" marR="0" algn="ctr">
                        <a:spcBef>
                          <a:spcPts val="0"/>
                        </a:spcBef>
                        <a:spcAft>
                          <a:spcPts val="0"/>
                        </a:spcAft>
                      </a:pPr>
                      <a:r>
                        <a:rPr lang="en-US" sz="1200" b="1" u="sng" dirty="0">
                          <a:solidFill>
                            <a:schemeClr val="bg1"/>
                          </a:solidFill>
                          <a:effectLst/>
                        </a:rPr>
                        <a:t>Key Strengths</a:t>
                      </a:r>
                      <a:endParaRPr lang="en-US" sz="1200" b="1" dirty="0">
                        <a:solidFill>
                          <a:schemeClr val="bg1"/>
                        </a:solidFill>
                        <a:effectLst/>
                      </a:endParaRPr>
                    </a:p>
                    <a:p>
                      <a:pPr marL="0" marR="0" algn="ctr">
                        <a:spcBef>
                          <a:spcPts val="0"/>
                        </a:spcBef>
                        <a:spcAft>
                          <a:spcPts val="0"/>
                        </a:spcAft>
                      </a:pPr>
                      <a:r>
                        <a:rPr lang="en-US" sz="1000" dirty="0">
                          <a:solidFill>
                            <a:schemeClr val="bg1"/>
                          </a:solidFill>
                          <a:effectLst/>
                        </a:rPr>
                        <a:t>Top 1-3 Skills (use role profile/competencies )</a:t>
                      </a:r>
                      <a:endParaRPr lang="en-US" sz="1200" dirty="0">
                        <a:solidFill>
                          <a:schemeClr val="bg1"/>
                        </a:solidFill>
                        <a:effectLst/>
                        <a:latin typeface="Avenir Next LT Pro" panose="020B0504020202020204" pitchFamily="34" charset="0"/>
                        <a:ea typeface="Times New Roman" panose="02020603050405020304" pitchFamily="18" charset="0"/>
                      </a:endParaRPr>
                    </a:p>
                  </a:txBody>
                  <a:tcPr marT="91440" marB="91440">
                    <a:solidFill>
                      <a:schemeClr val="accent1"/>
                    </a:solidFill>
                  </a:tcPr>
                </a:tc>
                <a:tc>
                  <a:txBody>
                    <a:bodyPr/>
                    <a:lstStyle/>
                    <a:p>
                      <a:pPr marL="0" marR="0" algn="ctr">
                        <a:spcBef>
                          <a:spcPts val="0"/>
                        </a:spcBef>
                        <a:spcAft>
                          <a:spcPts val="0"/>
                        </a:spcAft>
                      </a:pPr>
                      <a:r>
                        <a:rPr lang="en-US" sz="1200" b="1" u="sng" dirty="0">
                          <a:solidFill>
                            <a:schemeClr val="bg1"/>
                          </a:solidFill>
                          <a:effectLst/>
                        </a:rPr>
                        <a:t>Key Opportunities</a:t>
                      </a:r>
                      <a:endParaRPr lang="en-US" sz="1200" b="1" dirty="0">
                        <a:solidFill>
                          <a:schemeClr val="bg1"/>
                        </a:solidFill>
                        <a:effectLst/>
                      </a:endParaRPr>
                    </a:p>
                    <a:p>
                      <a:pPr marL="0" marR="0" algn="ctr">
                        <a:spcBef>
                          <a:spcPts val="0"/>
                        </a:spcBef>
                        <a:spcAft>
                          <a:spcPts val="0"/>
                        </a:spcAft>
                      </a:pPr>
                      <a:r>
                        <a:rPr lang="en-US" sz="1000" dirty="0">
                          <a:solidFill>
                            <a:schemeClr val="bg1"/>
                          </a:solidFill>
                          <a:effectLst/>
                        </a:rPr>
                        <a:t>Top 1-3 Skills for Development (use role profile/competencies)</a:t>
                      </a:r>
                      <a:endParaRPr lang="en-US" sz="1200" dirty="0">
                        <a:solidFill>
                          <a:schemeClr val="bg1"/>
                        </a:solidFill>
                        <a:effectLst/>
                        <a:latin typeface="Avenir Next LT Pro" panose="020B0504020202020204" pitchFamily="34" charset="0"/>
                        <a:ea typeface="Times New Roman" panose="02020603050405020304" pitchFamily="18" charset="0"/>
                      </a:endParaRPr>
                    </a:p>
                  </a:txBody>
                  <a:tcPr marT="91440" marB="91440">
                    <a:solidFill>
                      <a:schemeClr val="accent1"/>
                    </a:solidFill>
                  </a:tcPr>
                </a:tc>
                <a:extLst>
                  <a:ext uri="{0D108BD9-81ED-4DB2-BD59-A6C34878D82A}">
                    <a16:rowId xmlns:a16="http://schemas.microsoft.com/office/drawing/2014/main" val="3991551084"/>
                  </a:ext>
                </a:extLst>
              </a:tr>
              <a:tr h="274320">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6280373"/>
                  </a:ext>
                </a:extLst>
              </a:tr>
              <a:tr h="274320">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9919084"/>
                  </a:ext>
                </a:extLst>
              </a:tr>
              <a:tr h="274320">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71450" marR="0" lvl="0" indent="-171450">
                        <a:spcBef>
                          <a:spcPts val="0"/>
                        </a:spcBef>
                        <a:spcAft>
                          <a:spcPts val="0"/>
                        </a:spcAft>
                        <a:buFont typeface="Arial" panose="020B0604020202020204" pitchFamily="34" charset="0"/>
                        <a:buChar char="•"/>
                      </a:pPr>
                      <a:r>
                        <a:rPr lang="en-US" sz="1000" dirty="0">
                          <a:solidFill>
                            <a:schemeClr val="tx2"/>
                          </a:solidFill>
                          <a:effectLst/>
                        </a:rPr>
                        <a:t> </a:t>
                      </a:r>
                      <a:endParaRPr lang="en-US" sz="1000" dirty="0">
                        <a:solidFill>
                          <a:schemeClr val="tx2"/>
                        </a:solidFill>
                        <a:effectLst/>
                        <a:latin typeface="Avenir Next LT Pro" panose="020B0504020202020204" pitchFamily="34" charset="0"/>
                        <a:ea typeface="ヒラギノ角ゴ Pro W3"/>
                      </a:endParaRPr>
                    </a:p>
                  </a:txBody>
                  <a:tcPr marL="68580" marR="68580" marT="0" marB="0" anchor="ct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21254902"/>
                  </a:ext>
                </a:extLst>
              </a:tr>
            </a:tbl>
          </a:graphicData>
        </a:graphic>
      </p:graphicFrame>
      <p:graphicFrame>
        <p:nvGraphicFramePr>
          <p:cNvPr id="5" name="Table 4">
            <a:extLst>
              <a:ext uri="{FF2B5EF4-FFF2-40B4-BE49-F238E27FC236}">
                <a16:creationId xmlns:a16="http://schemas.microsoft.com/office/drawing/2014/main" id="{B859751C-748B-81F7-FF0B-77B37E4619FF}"/>
              </a:ext>
            </a:extLst>
          </p:cNvPr>
          <p:cNvGraphicFramePr>
            <a:graphicFrameLocks noGrp="1"/>
          </p:cNvGraphicFramePr>
          <p:nvPr>
            <p:extLst>
              <p:ext uri="{D42A27DB-BD31-4B8C-83A1-F6EECF244321}">
                <p14:modId xmlns:p14="http://schemas.microsoft.com/office/powerpoint/2010/main" val="1013463866"/>
              </p:ext>
            </p:extLst>
          </p:nvPr>
        </p:nvGraphicFramePr>
        <p:xfrm>
          <a:off x="619601" y="3224646"/>
          <a:ext cx="10986758" cy="2928716"/>
        </p:xfrm>
        <a:graphic>
          <a:graphicData uri="http://schemas.openxmlformats.org/drawingml/2006/table">
            <a:tbl>
              <a:tblPr firstRow="1" firstCol="1" lastRow="1" lastCol="1" bandRow="1" bandCol="1">
                <a:tableStyleId>{2D5ABB26-0587-4C30-8999-92F81FD0307C}</a:tableStyleId>
              </a:tblPr>
              <a:tblGrid>
                <a:gridCol w="1640999">
                  <a:extLst>
                    <a:ext uri="{9D8B030D-6E8A-4147-A177-3AD203B41FA5}">
                      <a16:colId xmlns:a16="http://schemas.microsoft.com/office/drawing/2014/main" val="1758278646"/>
                    </a:ext>
                  </a:extLst>
                </a:gridCol>
                <a:gridCol w="3860800">
                  <a:extLst>
                    <a:ext uri="{9D8B030D-6E8A-4147-A177-3AD203B41FA5}">
                      <a16:colId xmlns:a16="http://schemas.microsoft.com/office/drawing/2014/main" val="3896138264"/>
                    </a:ext>
                  </a:extLst>
                </a:gridCol>
                <a:gridCol w="1638300">
                  <a:extLst>
                    <a:ext uri="{9D8B030D-6E8A-4147-A177-3AD203B41FA5}">
                      <a16:colId xmlns:a16="http://schemas.microsoft.com/office/drawing/2014/main" val="2127202832"/>
                    </a:ext>
                  </a:extLst>
                </a:gridCol>
                <a:gridCol w="3846659">
                  <a:extLst>
                    <a:ext uri="{9D8B030D-6E8A-4147-A177-3AD203B41FA5}">
                      <a16:colId xmlns:a16="http://schemas.microsoft.com/office/drawing/2014/main" val="3810526000"/>
                    </a:ext>
                  </a:extLst>
                </a:gridCol>
              </a:tblGrid>
              <a:tr h="734156">
                <a:tc>
                  <a:txBody>
                    <a:bodyPr/>
                    <a:lstStyle/>
                    <a:p>
                      <a:pPr marL="0" marR="0">
                        <a:spcBef>
                          <a:spcPts val="0"/>
                        </a:spcBef>
                        <a:spcAft>
                          <a:spcPts val="0"/>
                        </a:spcAft>
                      </a:pPr>
                      <a:r>
                        <a:rPr lang="en-US" sz="1050" b="1" dirty="0">
                          <a:solidFill>
                            <a:schemeClr val="bg1"/>
                          </a:solidFill>
                          <a:effectLst/>
                        </a:rPr>
                        <a:t>Quarterly Goals</a:t>
                      </a:r>
                      <a:endParaRPr lang="en-US" sz="1050" b="1" dirty="0">
                        <a:solidFill>
                          <a:schemeClr val="bg1"/>
                        </a:solidFill>
                        <a:effectLst/>
                        <a:latin typeface="Avenir Next LT Pro" panose="020B0504020202020204" pitchFamily="34" charset="0"/>
                        <a:ea typeface="Times New Roman" panose="02020603050405020304" pitchFamily="18" charset="0"/>
                      </a:endParaRPr>
                    </a:p>
                  </a:txBody>
                  <a:tcPr marT="91440" marB="91440" anchor="ctr">
                    <a:solidFill>
                      <a:schemeClr val="accent1"/>
                    </a:solidFill>
                  </a:tcPr>
                </a:tc>
                <a:tc>
                  <a:txBody>
                    <a:bodyPr/>
                    <a:lstStyle/>
                    <a:p>
                      <a:pPr marL="0" marR="0">
                        <a:spcBef>
                          <a:spcPts val="0"/>
                        </a:spcBef>
                        <a:spcAft>
                          <a:spcPts val="0"/>
                        </a:spcAft>
                      </a:pPr>
                      <a:r>
                        <a:rPr lang="en-US" sz="1050" b="1" dirty="0">
                          <a:solidFill>
                            <a:schemeClr val="bg1"/>
                          </a:solidFill>
                          <a:effectLst/>
                        </a:rPr>
                        <a:t>Ways to Leverage Strengths to Achieve Goals</a:t>
                      </a:r>
                      <a:endParaRPr lang="en-US" sz="1050" b="1" dirty="0">
                        <a:solidFill>
                          <a:schemeClr val="bg1"/>
                        </a:solidFill>
                        <a:effectLst/>
                        <a:latin typeface="Avenir Next LT Pro" panose="020B0504020202020204" pitchFamily="34" charset="0"/>
                        <a:ea typeface="Times New Roman" panose="02020603050405020304" pitchFamily="18" charset="0"/>
                      </a:endParaRPr>
                    </a:p>
                  </a:txBody>
                  <a:tcPr marT="91440" marB="91440" anchor="ctr">
                    <a:solidFill>
                      <a:schemeClr val="accent1"/>
                    </a:solidFill>
                  </a:tcPr>
                </a:tc>
                <a:tc>
                  <a:txBody>
                    <a:bodyPr/>
                    <a:lstStyle/>
                    <a:p>
                      <a:pPr marL="0" marR="0">
                        <a:spcBef>
                          <a:spcPts val="0"/>
                        </a:spcBef>
                        <a:spcAft>
                          <a:spcPts val="0"/>
                        </a:spcAft>
                      </a:pPr>
                      <a:r>
                        <a:rPr lang="en-US" sz="1050" b="1" dirty="0">
                          <a:solidFill>
                            <a:schemeClr val="bg1"/>
                          </a:solidFill>
                          <a:effectLst/>
                        </a:rPr>
                        <a:t>Complete</a:t>
                      </a:r>
                      <a:endParaRPr lang="en-US" sz="1050" b="1" dirty="0">
                        <a:solidFill>
                          <a:schemeClr val="bg1"/>
                        </a:solidFill>
                        <a:effectLst/>
                        <a:latin typeface="Avenir Next LT Pro" panose="020B0504020202020204" pitchFamily="34" charset="0"/>
                        <a:ea typeface="Times New Roman" panose="02020603050405020304" pitchFamily="18" charset="0"/>
                      </a:endParaRPr>
                    </a:p>
                  </a:txBody>
                  <a:tcPr marT="91440" marB="91440" anchor="ctr">
                    <a:solidFill>
                      <a:schemeClr val="accent1"/>
                    </a:solidFill>
                  </a:tcPr>
                </a:tc>
                <a:tc>
                  <a:txBody>
                    <a:bodyPr/>
                    <a:lstStyle/>
                    <a:p>
                      <a:pPr marL="0" marR="0">
                        <a:spcBef>
                          <a:spcPts val="0"/>
                        </a:spcBef>
                        <a:spcAft>
                          <a:spcPts val="0"/>
                        </a:spcAft>
                      </a:pPr>
                      <a:r>
                        <a:rPr lang="en-US" sz="1050" b="1" dirty="0">
                          <a:solidFill>
                            <a:schemeClr val="bg1"/>
                          </a:solidFill>
                          <a:effectLst/>
                        </a:rPr>
                        <a:t>Measurement</a:t>
                      </a:r>
                    </a:p>
                    <a:p>
                      <a:pPr marL="0" marR="0">
                        <a:spcBef>
                          <a:spcPts val="0"/>
                        </a:spcBef>
                        <a:spcAft>
                          <a:spcPts val="0"/>
                        </a:spcAft>
                      </a:pPr>
                      <a:r>
                        <a:rPr lang="en-US" sz="1050" b="0" dirty="0">
                          <a:solidFill>
                            <a:schemeClr val="bg1"/>
                          </a:solidFill>
                          <a:effectLst/>
                        </a:rPr>
                        <a:t>(These metrics should be relevant to each skill and have both leading and lagging indicators of success)</a:t>
                      </a:r>
                      <a:endParaRPr lang="en-US" sz="1050" b="0" i="1" dirty="0">
                        <a:solidFill>
                          <a:schemeClr val="bg1"/>
                        </a:solidFill>
                        <a:effectLst/>
                        <a:latin typeface="Avenir Next LT Pro" panose="020B0504020202020204" pitchFamily="34" charset="0"/>
                        <a:ea typeface="Times New Roman" panose="02020603050405020304" pitchFamily="18" charset="0"/>
                      </a:endParaRPr>
                    </a:p>
                  </a:txBody>
                  <a:tcPr marT="91440" marB="91440" anchor="ctr">
                    <a:solidFill>
                      <a:schemeClr val="accent1"/>
                    </a:solidFill>
                  </a:tcPr>
                </a:tc>
                <a:extLst>
                  <a:ext uri="{0D108BD9-81ED-4DB2-BD59-A6C34878D82A}">
                    <a16:rowId xmlns:a16="http://schemas.microsoft.com/office/drawing/2014/main" val="3016342451"/>
                  </a:ext>
                </a:extLst>
              </a:tr>
              <a:tr h="731520">
                <a:tc rowSpan="3">
                  <a:txBody>
                    <a:bodyPr/>
                    <a:lstStyle/>
                    <a:p>
                      <a:pPr marL="171450" marR="0" lvl="0" indent="-171450">
                        <a:spcBef>
                          <a:spcPts val="0"/>
                        </a:spcBef>
                        <a:spcAft>
                          <a:spcPts val="0"/>
                        </a:spcAft>
                        <a:buFont typeface="Arial" panose="020B0604020202020204" pitchFamily="34" charset="0"/>
                        <a:buChar char="•"/>
                      </a:pPr>
                      <a:r>
                        <a:rPr lang="en-US" sz="900" dirty="0">
                          <a:solidFill>
                            <a:schemeClr val="tx1"/>
                          </a:solidFill>
                          <a:effectLst/>
                        </a:rPr>
                        <a:t> </a:t>
                      </a:r>
                      <a:endParaRPr lang="en-US" sz="900" dirty="0">
                        <a:solidFill>
                          <a:schemeClr val="tx1"/>
                        </a:solidFill>
                        <a:effectLst/>
                        <a:latin typeface="Avenir Next LT Pro" panose="020B0504020202020204" pitchFamily="34" charset="0"/>
                        <a:ea typeface="ヒラギノ角ゴ Pro W3"/>
                      </a:endParaRPr>
                    </a:p>
                  </a:txBody>
                  <a:tcPr marL="58388" marR="58388" marT="0" marB="0" anchor="ctr">
                    <a:lnR w="6350" cap="flat" cmpd="sng" algn="ctr">
                      <a:solidFill>
                        <a:schemeClr val="bg1">
                          <a:lumMod val="75000"/>
                        </a:schemeClr>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spcBef>
                          <a:spcPts val="0"/>
                        </a:spcBef>
                        <a:spcAft>
                          <a:spcPts val="0"/>
                        </a:spcAft>
                        <a:buFont typeface="+mj-lt"/>
                        <a:buNone/>
                      </a:pPr>
                      <a:r>
                        <a:rPr lang="en-US" sz="900" dirty="0">
                          <a:solidFill>
                            <a:schemeClr val="tx1"/>
                          </a:solidFill>
                          <a:effectLst/>
                        </a:rPr>
                        <a:t>1. </a:t>
                      </a:r>
                      <a:endParaRPr lang="en-US" sz="900" dirty="0">
                        <a:solidFill>
                          <a:schemeClr val="tx1"/>
                        </a:solidFill>
                        <a:effectLst/>
                        <a:latin typeface="Avenir Next LT Pro" panose="020B0504020202020204" pitchFamily="34" charset="0"/>
                        <a:ea typeface="ヒラギノ角ゴ Pro W3"/>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7003210"/>
                  </a:ext>
                </a:extLst>
              </a:tr>
              <a:tr h="731520">
                <a:tc vMerge="1">
                  <a:txBody>
                    <a:bodyPr/>
                    <a:lstStyle/>
                    <a:p>
                      <a:endParaRPr lang="en-US"/>
                    </a:p>
                  </a:txBody>
                  <a:tcPr/>
                </a:tc>
                <a:tc>
                  <a:txBody>
                    <a:bodyPr/>
                    <a:lstStyle/>
                    <a:p>
                      <a:pPr marL="0" marR="0" lvl="0" indent="0">
                        <a:spcBef>
                          <a:spcPts val="0"/>
                        </a:spcBef>
                        <a:spcAft>
                          <a:spcPts val="0"/>
                        </a:spcAft>
                        <a:buFont typeface="+mj-lt"/>
                        <a:buNone/>
                      </a:pPr>
                      <a:r>
                        <a:rPr lang="en-US" sz="900" dirty="0">
                          <a:solidFill>
                            <a:schemeClr val="tx1"/>
                          </a:solidFill>
                          <a:effectLst/>
                        </a:rPr>
                        <a:t>2. </a:t>
                      </a:r>
                      <a:endParaRPr lang="en-US" sz="900" dirty="0">
                        <a:solidFill>
                          <a:schemeClr val="tx1"/>
                        </a:solidFill>
                        <a:effectLst/>
                        <a:latin typeface="Avenir Next LT Pro" panose="020B0504020202020204" pitchFamily="34" charset="0"/>
                        <a:ea typeface="ヒラギノ角ゴ Pro W3"/>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1724818"/>
                  </a:ext>
                </a:extLst>
              </a:tr>
              <a:tr h="731520">
                <a:tc vMerge="1">
                  <a:txBody>
                    <a:bodyPr/>
                    <a:lstStyle/>
                    <a:p>
                      <a:endParaRPr lang="en-US"/>
                    </a:p>
                  </a:txBody>
                  <a:tcPr/>
                </a:tc>
                <a:tc>
                  <a:txBody>
                    <a:bodyPr/>
                    <a:lstStyle/>
                    <a:p>
                      <a:pPr marL="0" marR="0" lvl="0" indent="0">
                        <a:spcBef>
                          <a:spcPts val="0"/>
                        </a:spcBef>
                        <a:spcAft>
                          <a:spcPts val="0"/>
                        </a:spcAft>
                        <a:buFont typeface="+mj-lt"/>
                        <a:buNone/>
                      </a:pPr>
                      <a:r>
                        <a:rPr lang="en-US" sz="900" dirty="0">
                          <a:solidFill>
                            <a:schemeClr val="tx1"/>
                          </a:solidFill>
                          <a:effectLst/>
                        </a:rPr>
                        <a:t>3. </a:t>
                      </a:r>
                      <a:endParaRPr lang="en-US" sz="900" dirty="0">
                        <a:solidFill>
                          <a:schemeClr val="tx1"/>
                        </a:solidFill>
                        <a:effectLst/>
                        <a:latin typeface="Avenir Next LT Pro" panose="020B0504020202020204" pitchFamily="34" charset="0"/>
                        <a:ea typeface="ヒラギノ角ゴ Pro W3"/>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1"/>
                          </a:solidFill>
                          <a:effectLst/>
                        </a:rPr>
                        <a:t> </a:t>
                      </a:r>
                      <a:endParaRPr lang="en-US" sz="1000" dirty="0">
                        <a:solidFill>
                          <a:schemeClr val="tx1"/>
                        </a:solidFill>
                        <a:effectLst/>
                        <a:latin typeface="Avenir Next LT Pro" panose="020B0504020202020204" pitchFamily="34" charset="0"/>
                        <a:ea typeface="Times New Roman" panose="02020603050405020304" pitchFamily="18" charset="0"/>
                      </a:endParaRPr>
                    </a:p>
                  </a:txBody>
                  <a:tcPr marL="58388" marR="58388" marT="0" marB="0"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98790012"/>
                  </a:ext>
                </a:extLst>
              </a:tr>
            </a:tbl>
          </a:graphicData>
        </a:graphic>
      </p:graphicFrame>
      <p:sp>
        <p:nvSpPr>
          <p:cNvPr id="6" name="Rectangle 5">
            <a:extLst>
              <a:ext uri="{FF2B5EF4-FFF2-40B4-BE49-F238E27FC236}">
                <a16:creationId xmlns:a16="http://schemas.microsoft.com/office/drawing/2014/main" id="{1FDB8A62-3084-AE68-FF67-89A113D6270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7" name="Rectangle 6">
            <a:extLst>
              <a:ext uri="{FF2B5EF4-FFF2-40B4-BE49-F238E27FC236}">
                <a16:creationId xmlns:a16="http://schemas.microsoft.com/office/drawing/2014/main" id="{AAB2649F-1E8D-2304-5C82-CFAEC470E00C}"/>
              </a:ext>
            </a:extLst>
          </p:cNvPr>
          <p:cNvSpPr/>
          <p:nvPr/>
        </p:nvSpPr>
        <p:spPr>
          <a:xfrm rot="5400000">
            <a:off x="11798301" y="1606832"/>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8" name="Rectangle 7">
            <a:extLst>
              <a:ext uri="{FF2B5EF4-FFF2-40B4-BE49-F238E27FC236}">
                <a16:creationId xmlns:a16="http://schemas.microsoft.com/office/drawing/2014/main" id="{839E5925-1C8F-3546-4340-B6FD10069F56}"/>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spTree>
    <p:extLst>
      <p:ext uri="{BB962C8B-B14F-4D97-AF65-F5344CB8AC3E}">
        <p14:creationId xmlns:p14="http://schemas.microsoft.com/office/powerpoint/2010/main" val="2089757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B70BE-AB47-2380-337D-0B098DB7AA78}"/>
              </a:ext>
            </a:extLst>
          </p:cNvPr>
          <p:cNvSpPr>
            <a:spLocks noGrp="1"/>
          </p:cNvSpPr>
          <p:nvPr>
            <p:ph type="title"/>
          </p:nvPr>
        </p:nvSpPr>
        <p:spPr/>
        <p:txBody>
          <a:bodyPr/>
          <a:lstStyle/>
          <a:p>
            <a:r>
              <a:rPr lang="en-US" dirty="0"/>
              <a:t>Skill Development Plan (2/3)</a:t>
            </a:r>
          </a:p>
        </p:txBody>
      </p:sp>
      <p:pic>
        <p:nvPicPr>
          <p:cNvPr id="5" name="Picture 4">
            <a:extLst>
              <a:ext uri="{FF2B5EF4-FFF2-40B4-BE49-F238E27FC236}">
                <a16:creationId xmlns:a16="http://schemas.microsoft.com/office/drawing/2014/main" id="{54856E44-1EE2-0AAD-14EC-E169829E5F14}"/>
              </a:ext>
            </a:extLst>
          </p:cNvPr>
          <p:cNvPicPr>
            <a:picLocks noChangeAspect="1"/>
          </p:cNvPicPr>
          <p:nvPr/>
        </p:nvPicPr>
        <p:blipFill rotWithShape="1">
          <a:blip r:embed="rId2"/>
          <a:srcRect l="19772" t="13259"/>
          <a:stretch/>
        </p:blipFill>
        <p:spPr>
          <a:xfrm>
            <a:off x="10249950" y="102848"/>
            <a:ext cx="1356408" cy="1387813"/>
          </a:xfrm>
          <a:prstGeom prst="rect">
            <a:avLst/>
          </a:prstGeom>
        </p:spPr>
      </p:pic>
      <p:graphicFrame>
        <p:nvGraphicFramePr>
          <p:cNvPr id="6" name="Content Placeholder 3">
            <a:extLst>
              <a:ext uri="{FF2B5EF4-FFF2-40B4-BE49-F238E27FC236}">
                <a16:creationId xmlns:a16="http://schemas.microsoft.com/office/drawing/2014/main" id="{0397DE3E-E18F-C215-308B-EC1A40F0CC65}"/>
              </a:ext>
            </a:extLst>
          </p:cNvPr>
          <p:cNvGraphicFramePr>
            <a:graphicFrameLocks/>
          </p:cNvGraphicFramePr>
          <p:nvPr>
            <p:extLst>
              <p:ext uri="{D42A27DB-BD31-4B8C-83A1-F6EECF244321}">
                <p14:modId xmlns:p14="http://schemas.microsoft.com/office/powerpoint/2010/main" val="2182575810"/>
              </p:ext>
            </p:extLst>
          </p:nvPr>
        </p:nvGraphicFramePr>
        <p:xfrm>
          <a:off x="621581" y="1542614"/>
          <a:ext cx="10972799" cy="1371600"/>
        </p:xfrm>
        <a:graphic>
          <a:graphicData uri="http://schemas.openxmlformats.org/drawingml/2006/table">
            <a:tbl>
              <a:tblPr firstRow="1" firstCol="1" lastRow="1" lastCol="1" bandRow="1" bandCol="1">
                <a:tableStyleId>{2D5ABB26-0587-4C30-8999-92F81FD0307C}</a:tableStyleId>
              </a:tblPr>
              <a:tblGrid>
                <a:gridCol w="1726402">
                  <a:extLst>
                    <a:ext uri="{9D8B030D-6E8A-4147-A177-3AD203B41FA5}">
                      <a16:colId xmlns:a16="http://schemas.microsoft.com/office/drawing/2014/main" val="162816183"/>
                    </a:ext>
                  </a:extLst>
                </a:gridCol>
                <a:gridCol w="5042835">
                  <a:extLst>
                    <a:ext uri="{9D8B030D-6E8A-4147-A177-3AD203B41FA5}">
                      <a16:colId xmlns:a16="http://schemas.microsoft.com/office/drawing/2014/main" val="774827818"/>
                    </a:ext>
                  </a:extLst>
                </a:gridCol>
                <a:gridCol w="2101781">
                  <a:extLst>
                    <a:ext uri="{9D8B030D-6E8A-4147-A177-3AD203B41FA5}">
                      <a16:colId xmlns:a16="http://schemas.microsoft.com/office/drawing/2014/main" val="479241441"/>
                    </a:ext>
                  </a:extLst>
                </a:gridCol>
                <a:gridCol w="2101781">
                  <a:extLst>
                    <a:ext uri="{9D8B030D-6E8A-4147-A177-3AD203B41FA5}">
                      <a16:colId xmlns:a16="http://schemas.microsoft.com/office/drawing/2014/main" val="2007767158"/>
                    </a:ext>
                  </a:extLst>
                </a:gridCol>
              </a:tblGrid>
              <a:tr h="274320">
                <a:tc gridSpan="4">
                  <a:txBody>
                    <a:bodyPr/>
                    <a:lstStyle/>
                    <a:p>
                      <a:pPr marL="0" marR="0">
                        <a:spcBef>
                          <a:spcPts val="0"/>
                        </a:spcBef>
                        <a:spcAft>
                          <a:spcPts val="0"/>
                        </a:spcAft>
                      </a:pPr>
                      <a:r>
                        <a:rPr lang="en-US" sz="900" b="1" dirty="0">
                          <a:solidFill>
                            <a:schemeClr val="bg1"/>
                          </a:solidFill>
                          <a:effectLst/>
                        </a:rPr>
                        <a:t>Skills Development Area #1: </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7561882"/>
                  </a:ext>
                </a:extLst>
              </a:tr>
              <a:tr h="274320">
                <a:tc>
                  <a:txBody>
                    <a:bodyPr/>
                    <a:lstStyle/>
                    <a:p>
                      <a:pPr marL="0" marR="0">
                        <a:spcBef>
                          <a:spcPts val="0"/>
                        </a:spcBef>
                        <a:spcAft>
                          <a:spcPts val="0"/>
                        </a:spcAft>
                      </a:pPr>
                      <a:r>
                        <a:rPr lang="en-US" sz="900" b="1" dirty="0">
                          <a:solidFill>
                            <a:schemeClr val="bg1"/>
                          </a:solidFill>
                          <a:effectLst/>
                        </a:rPr>
                        <a:t>Evidence of Gap</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Development Action Items</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Complete</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Measurement</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extLst>
                  <a:ext uri="{0D108BD9-81ED-4DB2-BD59-A6C34878D82A}">
                    <a16:rowId xmlns:a16="http://schemas.microsoft.com/office/drawing/2014/main" val="2454026923"/>
                  </a:ext>
                </a:extLst>
              </a:tr>
              <a:tr h="274320">
                <a:tc rowSpan="3">
                  <a:txBody>
                    <a:bodyPr/>
                    <a:lstStyle/>
                    <a:p>
                      <a:pPr marL="182880" marR="0" lvl="0" indent="-182880">
                        <a:spcBef>
                          <a:spcPts val="0"/>
                        </a:spcBef>
                        <a:spcAft>
                          <a:spcPts val="0"/>
                        </a:spcAft>
                        <a:buFont typeface="Symbol" panose="05050102010706020507" pitchFamily="18" charset="2"/>
                        <a:buChar char=""/>
                      </a:pPr>
                      <a:r>
                        <a:rPr lang="en-US" sz="900" b="0" dirty="0">
                          <a:solidFill>
                            <a:schemeClr val="tx2"/>
                          </a:solidFill>
                          <a:effectLst/>
                        </a:rPr>
                        <a:t>Reasons why opportunity area has been identified as a gap</a:t>
                      </a:r>
                      <a:endParaRPr lang="en-US" sz="900" b="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spcBef>
                          <a:spcPts val="0"/>
                        </a:spcBef>
                        <a:spcAft>
                          <a:spcPts val="0"/>
                        </a:spcAft>
                        <a:buFont typeface="+mj-lt"/>
                        <a:buNone/>
                      </a:pPr>
                      <a:r>
                        <a:rPr lang="en-US" sz="900" dirty="0">
                          <a:solidFill>
                            <a:schemeClr val="tx2"/>
                          </a:solidFill>
                          <a:effectLst/>
                        </a:rPr>
                        <a:t>1. Specific Actions – Should use SMART</a:t>
                      </a:r>
                      <a:endParaRPr lang="en-US" sz="90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Date of Completion</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b="0" dirty="0">
                          <a:solidFill>
                            <a:schemeClr val="tx2"/>
                          </a:solidFill>
                          <a:effectLst/>
                        </a:rPr>
                        <a:t>How will completion be measured and verified?</a:t>
                      </a:r>
                      <a:endParaRPr lang="en-US" sz="900" b="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53178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dirty="0">
                          <a:solidFill>
                            <a:schemeClr val="tx2"/>
                          </a:solidFill>
                          <a:effectLst/>
                        </a:rPr>
                        <a:t>2.  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3917095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b="0" dirty="0">
                          <a:solidFill>
                            <a:schemeClr val="tx2"/>
                          </a:solidFill>
                          <a:effectLst/>
                        </a:rPr>
                        <a:t>3.</a:t>
                      </a:r>
                      <a:r>
                        <a:rPr lang="en-US" sz="900" dirty="0">
                          <a:solidFill>
                            <a:schemeClr val="tx2"/>
                          </a:solidFill>
                          <a:effectLst/>
                        </a:rPr>
                        <a:t>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1945792"/>
                  </a:ext>
                </a:extLst>
              </a:tr>
            </a:tbl>
          </a:graphicData>
        </a:graphic>
      </p:graphicFrame>
      <p:graphicFrame>
        <p:nvGraphicFramePr>
          <p:cNvPr id="7" name="Content Placeholder 3">
            <a:extLst>
              <a:ext uri="{FF2B5EF4-FFF2-40B4-BE49-F238E27FC236}">
                <a16:creationId xmlns:a16="http://schemas.microsoft.com/office/drawing/2014/main" id="{DE529D0F-32CA-03D9-1E3A-4B94B8710BD1}"/>
              </a:ext>
            </a:extLst>
          </p:cNvPr>
          <p:cNvGraphicFramePr>
            <a:graphicFrameLocks/>
          </p:cNvGraphicFramePr>
          <p:nvPr>
            <p:extLst>
              <p:ext uri="{D42A27DB-BD31-4B8C-83A1-F6EECF244321}">
                <p14:modId xmlns:p14="http://schemas.microsoft.com/office/powerpoint/2010/main" val="491042228"/>
              </p:ext>
            </p:extLst>
          </p:nvPr>
        </p:nvGraphicFramePr>
        <p:xfrm>
          <a:off x="621581" y="3169532"/>
          <a:ext cx="10972799" cy="1371600"/>
        </p:xfrm>
        <a:graphic>
          <a:graphicData uri="http://schemas.openxmlformats.org/drawingml/2006/table">
            <a:tbl>
              <a:tblPr firstRow="1" firstCol="1" lastRow="1" lastCol="1" bandRow="1" bandCol="1">
                <a:tableStyleId>{2D5ABB26-0587-4C30-8999-92F81FD0307C}</a:tableStyleId>
              </a:tblPr>
              <a:tblGrid>
                <a:gridCol w="1726402">
                  <a:extLst>
                    <a:ext uri="{9D8B030D-6E8A-4147-A177-3AD203B41FA5}">
                      <a16:colId xmlns:a16="http://schemas.microsoft.com/office/drawing/2014/main" val="162816183"/>
                    </a:ext>
                  </a:extLst>
                </a:gridCol>
                <a:gridCol w="5042835">
                  <a:extLst>
                    <a:ext uri="{9D8B030D-6E8A-4147-A177-3AD203B41FA5}">
                      <a16:colId xmlns:a16="http://schemas.microsoft.com/office/drawing/2014/main" val="774827818"/>
                    </a:ext>
                  </a:extLst>
                </a:gridCol>
                <a:gridCol w="2101781">
                  <a:extLst>
                    <a:ext uri="{9D8B030D-6E8A-4147-A177-3AD203B41FA5}">
                      <a16:colId xmlns:a16="http://schemas.microsoft.com/office/drawing/2014/main" val="479241441"/>
                    </a:ext>
                  </a:extLst>
                </a:gridCol>
                <a:gridCol w="2101781">
                  <a:extLst>
                    <a:ext uri="{9D8B030D-6E8A-4147-A177-3AD203B41FA5}">
                      <a16:colId xmlns:a16="http://schemas.microsoft.com/office/drawing/2014/main" val="2007767158"/>
                    </a:ext>
                  </a:extLst>
                </a:gridCol>
              </a:tblGrid>
              <a:tr h="274320">
                <a:tc gridSpan="4">
                  <a:txBody>
                    <a:bodyPr/>
                    <a:lstStyle/>
                    <a:p>
                      <a:pPr marL="0" marR="0">
                        <a:spcBef>
                          <a:spcPts val="0"/>
                        </a:spcBef>
                        <a:spcAft>
                          <a:spcPts val="0"/>
                        </a:spcAft>
                      </a:pPr>
                      <a:r>
                        <a:rPr lang="en-US" sz="900" b="1" dirty="0">
                          <a:solidFill>
                            <a:schemeClr val="bg1"/>
                          </a:solidFill>
                          <a:effectLst/>
                        </a:rPr>
                        <a:t>Skills Development Area #2: </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7561882"/>
                  </a:ext>
                </a:extLst>
              </a:tr>
              <a:tr h="274320">
                <a:tc>
                  <a:txBody>
                    <a:bodyPr/>
                    <a:lstStyle/>
                    <a:p>
                      <a:pPr marL="0" marR="0">
                        <a:spcBef>
                          <a:spcPts val="0"/>
                        </a:spcBef>
                        <a:spcAft>
                          <a:spcPts val="0"/>
                        </a:spcAft>
                      </a:pPr>
                      <a:r>
                        <a:rPr lang="en-US" sz="900" b="1" dirty="0">
                          <a:solidFill>
                            <a:schemeClr val="bg1"/>
                          </a:solidFill>
                          <a:effectLst/>
                        </a:rPr>
                        <a:t>Evidence of Gap</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Development Action Items</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Complete</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Measurement</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extLst>
                  <a:ext uri="{0D108BD9-81ED-4DB2-BD59-A6C34878D82A}">
                    <a16:rowId xmlns:a16="http://schemas.microsoft.com/office/drawing/2014/main" val="2454026923"/>
                  </a:ext>
                </a:extLst>
              </a:tr>
              <a:tr h="274320">
                <a:tc rowSpan="3">
                  <a:txBody>
                    <a:bodyPr/>
                    <a:lstStyle/>
                    <a:p>
                      <a:pPr marL="182880" marR="0" lvl="0" indent="-182880">
                        <a:spcBef>
                          <a:spcPts val="0"/>
                        </a:spcBef>
                        <a:spcAft>
                          <a:spcPts val="0"/>
                        </a:spcAft>
                        <a:buFont typeface="Symbol" panose="05050102010706020507" pitchFamily="18" charset="2"/>
                        <a:buChar char=""/>
                      </a:pPr>
                      <a:r>
                        <a:rPr lang="en-US" sz="900" b="0" dirty="0">
                          <a:solidFill>
                            <a:schemeClr val="tx2"/>
                          </a:solidFill>
                          <a:effectLst/>
                        </a:rPr>
                        <a:t>Reasons why opportunity area has been identified as a gap</a:t>
                      </a:r>
                      <a:endParaRPr lang="en-US" sz="900" b="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spcBef>
                          <a:spcPts val="0"/>
                        </a:spcBef>
                        <a:spcAft>
                          <a:spcPts val="0"/>
                        </a:spcAft>
                        <a:buFont typeface="+mj-lt"/>
                        <a:buNone/>
                      </a:pPr>
                      <a:r>
                        <a:rPr lang="en-US" sz="900" dirty="0">
                          <a:solidFill>
                            <a:schemeClr val="tx2"/>
                          </a:solidFill>
                          <a:effectLst/>
                        </a:rPr>
                        <a:t>1. Specific Actions – Should use SMART</a:t>
                      </a:r>
                      <a:endParaRPr lang="en-US" sz="90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Date of Completion</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b="0" dirty="0">
                          <a:solidFill>
                            <a:schemeClr val="tx2"/>
                          </a:solidFill>
                          <a:effectLst/>
                        </a:rPr>
                        <a:t>How will completion be measured and verified?</a:t>
                      </a:r>
                      <a:endParaRPr lang="en-US" sz="900" b="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53178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dirty="0">
                          <a:solidFill>
                            <a:schemeClr val="tx2"/>
                          </a:solidFill>
                          <a:effectLst/>
                        </a:rPr>
                        <a:t>2.  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3917095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b="0" dirty="0">
                          <a:solidFill>
                            <a:schemeClr val="tx2"/>
                          </a:solidFill>
                          <a:effectLst/>
                        </a:rPr>
                        <a:t>3.</a:t>
                      </a:r>
                      <a:r>
                        <a:rPr lang="en-US" sz="900" dirty="0">
                          <a:solidFill>
                            <a:schemeClr val="tx2"/>
                          </a:solidFill>
                          <a:effectLst/>
                        </a:rPr>
                        <a:t>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1945792"/>
                  </a:ext>
                </a:extLst>
              </a:tr>
            </a:tbl>
          </a:graphicData>
        </a:graphic>
      </p:graphicFrame>
      <p:graphicFrame>
        <p:nvGraphicFramePr>
          <p:cNvPr id="8" name="Content Placeholder 3">
            <a:extLst>
              <a:ext uri="{FF2B5EF4-FFF2-40B4-BE49-F238E27FC236}">
                <a16:creationId xmlns:a16="http://schemas.microsoft.com/office/drawing/2014/main" id="{D38106D1-EE4A-E9E1-152E-6E3872FA74F0}"/>
              </a:ext>
            </a:extLst>
          </p:cNvPr>
          <p:cNvGraphicFramePr>
            <a:graphicFrameLocks/>
          </p:cNvGraphicFramePr>
          <p:nvPr>
            <p:extLst>
              <p:ext uri="{D42A27DB-BD31-4B8C-83A1-F6EECF244321}">
                <p14:modId xmlns:p14="http://schemas.microsoft.com/office/powerpoint/2010/main" val="3486909498"/>
              </p:ext>
            </p:extLst>
          </p:nvPr>
        </p:nvGraphicFramePr>
        <p:xfrm>
          <a:off x="609601" y="4796451"/>
          <a:ext cx="10996758" cy="1371600"/>
        </p:xfrm>
        <a:graphic>
          <a:graphicData uri="http://schemas.openxmlformats.org/drawingml/2006/table">
            <a:tbl>
              <a:tblPr firstRow="1" firstCol="1" lastRow="1" lastCol="1" bandRow="1" bandCol="1">
                <a:tableStyleId>{2D5ABB26-0587-4C30-8999-92F81FD0307C}</a:tableStyleId>
              </a:tblPr>
              <a:tblGrid>
                <a:gridCol w="1730172">
                  <a:extLst>
                    <a:ext uri="{9D8B030D-6E8A-4147-A177-3AD203B41FA5}">
                      <a16:colId xmlns:a16="http://schemas.microsoft.com/office/drawing/2014/main" val="162816183"/>
                    </a:ext>
                  </a:extLst>
                </a:gridCol>
                <a:gridCol w="5053846">
                  <a:extLst>
                    <a:ext uri="{9D8B030D-6E8A-4147-A177-3AD203B41FA5}">
                      <a16:colId xmlns:a16="http://schemas.microsoft.com/office/drawing/2014/main" val="774827818"/>
                    </a:ext>
                  </a:extLst>
                </a:gridCol>
                <a:gridCol w="2106370">
                  <a:extLst>
                    <a:ext uri="{9D8B030D-6E8A-4147-A177-3AD203B41FA5}">
                      <a16:colId xmlns:a16="http://schemas.microsoft.com/office/drawing/2014/main" val="479241441"/>
                    </a:ext>
                  </a:extLst>
                </a:gridCol>
                <a:gridCol w="2106370">
                  <a:extLst>
                    <a:ext uri="{9D8B030D-6E8A-4147-A177-3AD203B41FA5}">
                      <a16:colId xmlns:a16="http://schemas.microsoft.com/office/drawing/2014/main" val="2007767158"/>
                    </a:ext>
                  </a:extLst>
                </a:gridCol>
              </a:tblGrid>
              <a:tr h="274320">
                <a:tc gridSpan="4">
                  <a:txBody>
                    <a:bodyPr/>
                    <a:lstStyle/>
                    <a:p>
                      <a:pPr marL="0" marR="0">
                        <a:spcBef>
                          <a:spcPts val="0"/>
                        </a:spcBef>
                        <a:spcAft>
                          <a:spcPts val="0"/>
                        </a:spcAft>
                      </a:pPr>
                      <a:r>
                        <a:rPr lang="en-US" sz="900" b="1" dirty="0">
                          <a:solidFill>
                            <a:schemeClr val="bg1"/>
                          </a:solidFill>
                          <a:effectLst/>
                        </a:rPr>
                        <a:t>Skills Development Area #3: </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7561882"/>
                  </a:ext>
                </a:extLst>
              </a:tr>
              <a:tr h="274320">
                <a:tc>
                  <a:txBody>
                    <a:bodyPr/>
                    <a:lstStyle/>
                    <a:p>
                      <a:pPr marL="0" marR="0">
                        <a:spcBef>
                          <a:spcPts val="0"/>
                        </a:spcBef>
                        <a:spcAft>
                          <a:spcPts val="0"/>
                        </a:spcAft>
                      </a:pPr>
                      <a:r>
                        <a:rPr lang="en-US" sz="900" b="1" dirty="0">
                          <a:solidFill>
                            <a:schemeClr val="bg1"/>
                          </a:solidFill>
                          <a:effectLst/>
                        </a:rPr>
                        <a:t>Evidence of Gap</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Development Action Items</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Complete</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tc>
                  <a:txBody>
                    <a:bodyPr/>
                    <a:lstStyle/>
                    <a:p>
                      <a:pPr marL="0" marR="0">
                        <a:spcBef>
                          <a:spcPts val="0"/>
                        </a:spcBef>
                        <a:spcAft>
                          <a:spcPts val="0"/>
                        </a:spcAft>
                      </a:pPr>
                      <a:r>
                        <a:rPr lang="en-US" sz="900" b="1" dirty="0">
                          <a:solidFill>
                            <a:schemeClr val="bg1"/>
                          </a:solidFill>
                          <a:effectLst/>
                        </a:rPr>
                        <a:t>Measurement</a:t>
                      </a:r>
                      <a:endParaRPr lang="en-US" sz="900" b="1" dirty="0">
                        <a:solidFill>
                          <a:schemeClr val="bg1"/>
                        </a:solidFill>
                        <a:effectLst/>
                        <a:latin typeface="Avenir Next LT Pro" panose="020B0504020202020204" pitchFamily="34" charset="0"/>
                        <a:ea typeface="Times New Roman" panose="02020603050405020304" pitchFamily="18" charset="0"/>
                      </a:endParaRPr>
                    </a:p>
                  </a:txBody>
                  <a:tcPr marL="33330" marR="33330" marT="0" marB="0" anchor="ctr">
                    <a:solidFill>
                      <a:schemeClr val="accent3"/>
                    </a:solidFill>
                  </a:tcPr>
                </a:tc>
                <a:extLst>
                  <a:ext uri="{0D108BD9-81ED-4DB2-BD59-A6C34878D82A}">
                    <a16:rowId xmlns:a16="http://schemas.microsoft.com/office/drawing/2014/main" val="2454026923"/>
                  </a:ext>
                </a:extLst>
              </a:tr>
              <a:tr h="274320">
                <a:tc rowSpan="3">
                  <a:txBody>
                    <a:bodyPr/>
                    <a:lstStyle/>
                    <a:p>
                      <a:pPr marL="342900" marR="0" lvl="0" indent="-342900">
                        <a:spcBef>
                          <a:spcPts val="0"/>
                        </a:spcBef>
                        <a:spcAft>
                          <a:spcPts val="0"/>
                        </a:spcAft>
                        <a:buFont typeface="Symbol" panose="05050102010706020507" pitchFamily="18" charset="2"/>
                        <a:buChar char=""/>
                      </a:pPr>
                      <a:r>
                        <a:rPr lang="en-US" sz="900" b="0" dirty="0">
                          <a:solidFill>
                            <a:schemeClr val="tx2"/>
                          </a:solidFill>
                          <a:effectLst/>
                        </a:rPr>
                        <a:t>Reasons why opportunity area has been identified as a gap</a:t>
                      </a:r>
                      <a:endParaRPr lang="en-US" sz="900" b="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spcBef>
                          <a:spcPts val="0"/>
                        </a:spcBef>
                        <a:spcAft>
                          <a:spcPts val="0"/>
                        </a:spcAft>
                        <a:buFont typeface="+mj-lt"/>
                        <a:buNone/>
                      </a:pPr>
                      <a:r>
                        <a:rPr lang="en-US" sz="900" dirty="0">
                          <a:solidFill>
                            <a:schemeClr val="tx2"/>
                          </a:solidFill>
                          <a:effectLst/>
                        </a:rPr>
                        <a:t>1. Specific Actions – Should use SMART</a:t>
                      </a:r>
                      <a:endParaRPr lang="en-US" sz="900" dirty="0">
                        <a:solidFill>
                          <a:schemeClr val="tx2"/>
                        </a:solidFill>
                        <a:effectLst/>
                        <a:latin typeface="Avenir Next LT Pro" panose="020B0504020202020204" pitchFamily="34" charset="0"/>
                        <a:ea typeface="ヒラギノ角ゴ Pro W3"/>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Date of Completion</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b="0" dirty="0">
                          <a:solidFill>
                            <a:schemeClr val="tx2"/>
                          </a:solidFill>
                          <a:effectLst/>
                        </a:rPr>
                        <a:t>How will completion be measured and verified?</a:t>
                      </a:r>
                      <a:endParaRPr lang="en-US" sz="900" b="0" dirty="0">
                        <a:solidFill>
                          <a:schemeClr val="tx2"/>
                        </a:solidFill>
                        <a:effectLst/>
                        <a:latin typeface="Avenir Next LT Pro" panose="020B0504020202020204" pitchFamily="34" charset="0"/>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353178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dirty="0">
                          <a:solidFill>
                            <a:schemeClr val="tx2"/>
                          </a:solidFill>
                          <a:effectLst/>
                        </a:rPr>
                        <a:t>2.  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39170955"/>
                  </a:ext>
                </a:extLst>
              </a:tr>
              <a:tr h="274320">
                <a:tc vMerge="1">
                  <a:txBody>
                    <a:bodyPr/>
                    <a:lstStyle/>
                    <a:p>
                      <a:endParaRPr lang="en-US"/>
                    </a:p>
                  </a:txBody>
                  <a:tcPr/>
                </a:tc>
                <a:tc>
                  <a:txBody>
                    <a:bodyPr/>
                    <a:lstStyle/>
                    <a:p>
                      <a:pPr marL="0" marR="0" lvl="0" indent="0">
                        <a:spcBef>
                          <a:spcPts val="0"/>
                        </a:spcBef>
                        <a:spcAft>
                          <a:spcPts val="0"/>
                        </a:spcAft>
                        <a:buFont typeface="+mj-lt"/>
                        <a:buNone/>
                      </a:pPr>
                      <a:r>
                        <a:rPr lang="en-US" sz="900" b="0" dirty="0">
                          <a:solidFill>
                            <a:schemeClr val="tx2"/>
                          </a:solidFill>
                          <a:effectLst/>
                        </a:rPr>
                        <a:t>3.</a:t>
                      </a:r>
                      <a:r>
                        <a:rPr lang="en-US" sz="900" dirty="0">
                          <a:solidFill>
                            <a:schemeClr val="tx2"/>
                          </a:solidFill>
                          <a:effectLst/>
                        </a:rPr>
                        <a:t>  </a:t>
                      </a:r>
                      <a:endParaRPr lang="en-US" sz="900" dirty="0">
                        <a:solidFill>
                          <a:schemeClr val="tx2"/>
                        </a:solidFill>
                        <a:effectLst/>
                        <a:latin typeface="Avenir Next LT Pro" panose="020B0504020202020204" pitchFamily="34" charset="0"/>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dirty="0">
                          <a:solidFill>
                            <a:schemeClr val="tx2"/>
                          </a:solidFill>
                          <a:effectLst/>
                        </a:rPr>
                        <a:t> </a:t>
                      </a:r>
                      <a:endParaRPr lang="en-US" sz="900" dirty="0">
                        <a:solidFill>
                          <a:schemeClr val="tx2"/>
                        </a:solidFill>
                        <a:effectLst/>
                        <a:latin typeface="Avenir Next LT Pro" panose="020B0504020202020204" pitchFamily="34" charset="0"/>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1945792"/>
                  </a:ext>
                </a:extLst>
              </a:tr>
            </a:tbl>
          </a:graphicData>
        </a:graphic>
      </p:graphicFrame>
      <p:sp>
        <p:nvSpPr>
          <p:cNvPr id="3" name="Rectangle 2">
            <a:extLst>
              <a:ext uri="{FF2B5EF4-FFF2-40B4-BE49-F238E27FC236}">
                <a16:creationId xmlns:a16="http://schemas.microsoft.com/office/drawing/2014/main" id="{73080C7C-E2F7-6456-52E7-0D3DE0996B57}"/>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4" name="Rectangle 3">
            <a:extLst>
              <a:ext uri="{FF2B5EF4-FFF2-40B4-BE49-F238E27FC236}">
                <a16:creationId xmlns:a16="http://schemas.microsoft.com/office/drawing/2014/main" id="{950F1751-B6DE-C925-86F0-8EC838B5E0A2}"/>
              </a:ext>
            </a:extLst>
          </p:cNvPr>
          <p:cNvSpPr/>
          <p:nvPr/>
        </p:nvSpPr>
        <p:spPr>
          <a:xfrm rot="5400000">
            <a:off x="11798301" y="1606832"/>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9" name="Rectangle 8">
            <a:extLst>
              <a:ext uri="{FF2B5EF4-FFF2-40B4-BE49-F238E27FC236}">
                <a16:creationId xmlns:a16="http://schemas.microsoft.com/office/drawing/2014/main" id="{3CB38512-40B2-7A55-7399-ED7E788A480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spTree>
    <p:extLst>
      <p:ext uri="{BB962C8B-B14F-4D97-AF65-F5344CB8AC3E}">
        <p14:creationId xmlns:p14="http://schemas.microsoft.com/office/powerpoint/2010/main" val="838687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CE84-62BA-7088-40BB-8F4C65A58916}"/>
              </a:ext>
            </a:extLst>
          </p:cNvPr>
          <p:cNvSpPr>
            <a:spLocks noGrp="1"/>
          </p:cNvSpPr>
          <p:nvPr>
            <p:ph type="title"/>
          </p:nvPr>
        </p:nvSpPr>
        <p:spPr/>
        <p:txBody>
          <a:bodyPr/>
          <a:lstStyle/>
          <a:p>
            <a:r>
              <a:rPr lang="en-US" dirty="0"/>
              <a:t>Skill Development Plan (3/3)</a:t>
            </a:r>
          </a:p>
        </p:txBody>
      </p:sp>
      <p:sp>
        <p:nvSpPr>
          <p:cNvPr id="3" name="Rectangle 2">
            <a:extLst>
              <a:ext uri="{FF2B5EF4-FFF2-40B4-BE49-F238E27FC236}">
                <a16:creationId xmlns:a16="http://schemas.microsoft.com/office/drawing/2014/main" id="{C070A160-5053-61B3-7E45-373D819472AE}"/>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kumimoji="0" lang="en-US" sz="1000" b="1" i="0" u="none" strike="noStrike" kern="0" cap="none" spc="0" normalizeH="0" baseline="0" noProof="0">
                <a:ln>
                  <a:noFill/>
                </a:ln>
                <a:solidFill>
                  <a:srgbClr val="FFFFFF"/>
                </a:solidFill>
                <a:effectLst/>
                <a:uLnTx/>
                <a:uFillTx/>
                <a:ea typeface="+mn-ea"/>
                <a:cs typeface="+mn-cs"/>
              </a:rPr>
              <a:t>SDP</a:t>
            </a:r>
            <a:endParaRPr lang="en-ID" sz="1000" b="1" dirty="0"/>
          </a:p>
        </p:txBody>
      </p:sp>
      <p:sp>
        <p:nvSpPr>
          <p:cNvPr id="4" name="Rectangle 3">
            <a:extLst>
              <a:ext uri="{FF2B5EF4-FFF2-40B4-BE49-F238E27FC236}">
                <a16:creationId xmlns:a16="http://schemas.microsoft.com/office/drawing/2014/main" id="{544E409C-D5AC-EB35-82FE-218B6FDC9883}"/>
              </a:ext>
            </a:extLst>
          </p:cNvPr>
          <p:cNvSpPr/>
          <p:nvPr/>
        </p:nvSpPr>
        <p:spPr>
          <a:xfrm rot="5400000">
            <a:off x="11798301" y="1606832"/>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5" name="Rectangle 4">
            <a:extLst>
              <a:ext uri="{FF2B5EF4-FFF2-40B4-BE49-F238E27FC236}">
                <a16:creationId xmlns:a16="http://schemas.microsoft.com/office/drawing/2014/main" id="{C3877C03-2BC0-3B82-8F8A-C685766BDA6C}"/>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7</a:t>
            </a:r>
          </a:p>
        </p:txBody>
      </p:sp>
      <p:pic>
        <p:nvPicPr>
          <p:cNvPr id="6" name="Picture 5">
            <a:extLst>
              <a:ext uri="{FF2B5EF4-FFF2-40B4-BE49-F238E27FC236}">
                <a16:creationId xmlns:a16="http://schemas.microsoft.com/office/drawing/2014/main" id="{5E1DF019-8DAF-7DDE-345C-148151FFD0C9}"/>
              </a:ext>
            </a:extLst>
          </p:cNvPr>
          <p:cNvPicPr>
            <a:picLocks noChangeAspect="1"/>
          </p:cNvPicPr>
          <p:nvPr/>
        </p:nvPicPr>
        <p:blipFill rotWithShape="1">
          <a:blip r:embed="rId2"/>
          <a:srcRect l="19772" t="13259"/>
          <a:stretch/>
        </p:blipFill>
        <p:spPr>
          <a:xfrm>
            <a:off x="10249950" y="102848"/>
            <a:ext cx="1356408" cy="1387813"/>
          </a:xfrm>
          <a:prstGeom prst="rect">
            <a:avLst/>
          </a:prstGeom>
        </p:spPr>
      </p:pic>
      <p:graphicFrame>
        <p:nvGraphicFramePr>
          <p:cNvPr id="7" name="Content Placeholder 3">
            <a:extLst>
              <a:ext uri="{FF2B5EF4-FFF2-40B4-BE49-F238E27FC236}">
                <a16:creationId xmlns:a16="http://schemas.microsoft.com/office/drawing/2014/main" id="{A0873FEF-736B-6AA9-AC32-08617FFA5B42}"/>
              </a:ext>
            </a:extLst>
          </p:cNvPr>
          <p:cNvGraphicFramePr>
            <a:graphicFrameLocks/>
          </p:cNvGraphicFramePr>
          <p:nvPr>
            <p:extLst>
              <p:ext uri="{D42A27DB-BD31-4B8C-83A1-F6EECF244321}">
                <p14:modId xmlns:p14="http://schemas.microsoft.com/office/powerpoint/2010/main" val="2705110005"/>
              </p:ext>
            </p:extLst>
          </p:nvPr>
        </p:nvGraphicFramePr>
        <p:xfrm>
          <a:off x="609600" y="1542614"/>
          <a:ext cx="10972801" cy="3811809"/>
        </p:xfrm>
        <a:graphic>
          <a:graphicData uri="http://schemas.openxmlformats.org/drawingml/2006/table">
            <a:tbl>
              <a:tblPr firstRow="1" firstCol="1" lastRow="1" lastCol="1" bandRow="1" bandCol="1">
                <a:tableStyleId>{2D5ABB26-0587-4C30-8999-92F81FD0307C}</a:tableStyleId>
              </a:tblPr>
              <a:tblGrid>
                <a:gridCol w="558841">
                  <a:extLst>
                    <a:ext uri="{9D8B030D-6E8A-4147-A177-3AD203B41FA5}">
                      <a16:colId xmlns:a16="http://schemas.microsoft.com/office/drawing/2014/main" val="3047059612"/>
                    </a:ext>
                  </a:extLst>
                </a:gridCol>
                <a:gridCol w="2082792">
                  <a:extLst>
                    <a:ext uri="{9D8B030D-6E8A-4147-A177-3AD203B41FA5}">
                      <a16:colId xmlns:a16="http://schemas.microsoft.com/office/drawing/2014/main" val="3784597826"/>
                    </a:ext>
                  </a:extLst>
                </a:gridCol>
                <a:gridCol w="2082792">
                  <a:extLst>
                    <a:ext uri="{9D8B030D-6E8A-4147-A177-3AD203B41FA5}">
                      <a16:colId xmlns:a16="http://schemas.microsoft.com/office/drawing/2014/main" val="93701878"/>
                    </a:ext>
                  </a:extLst>
                </a:gridCol>
                <a:gridCol w="2082792">
                  <a:extLst>
                    <a:ext uri="{9D8B030D-6E8A-4147-A177-3AD203B41FA5}">
                      <a16:colId xmlns:a16="http://schemas.microsoft.com/office/drawing/2014/main" val="1033550014"/>
                    </a:ext>
                  </a:extLst>
                </a:gridCol>
                <a:gridCol w="2082792">
                  <a:extLst>
                    <a:ext uri="{9D8B030D-6E8A-4147-A177-3AD203B41FA5}">
                      <a16:colId xmlns:a16="http://schemas.microsoft.com/office/drawing/2014/main" val="929832606"/>
                    </a:ext>
                  </a:extLst>
                </a:gridCol>
                <a:gridCol w="2082792">
                  <a:extLst>
                    <a:ext uri="{9D8B030D-6E8A-4147-A177-3AD203B41FA5}">
                      <a16:colId xmlns:a16="http://schemas.microsoft.com/office/drawing/2014/main" val="1039769613"/>
                    </a:ext>
                  </a:extLst>
                </a:gridCol>
              </a:tblGrid>
              <a:tr h="262884">
                <a:tc>
                  <a:txBody>
                    <a:bodyPr/>
                    <a:lstStyle/>
                    <a:p>
                      <a:pPr marL="71755" marR="71755" algn="ctr">
                        <a:spcBef>
                          <a:spcPts val="0"/>
                        </a:spcBef>
                        <a:spcAft>
                          <a:spcPts val="0"/>
                        </a:spcAft>
                      </a:pPr>
                      <a:endParaRPr lang="en-US" sz="1200" dirty="0">
                        <a:effectLst/>
                        <a:latin typeface="Avenir Next LT Pro" panose="020B0504020202020204" pitchFamily="34" charset="0"/>
                        <a:ea typeface="Times New Roman" panose="02020603050405020304" pitchFamily="18" charset="0"/>
                      </a:endParaRPr>
                    </a:p>
                  </a:txBody>
                  <a:tcPr marL="67485" marR="67485" marT="0" marB="0" vert="vert270" anchor="ctr"/>
                </a:tc>
                <a:tc>
                  <a:txBody>
                    <a:bodyPr/>
                    <a:lstStyle/>
                    <a:p>
                      <a:pPr marL="0" marR="0" algn="ctr">
                        <a:spcBef>
                          <a:spcPts val="0"/>
                        </a:spcBef>
                        <a:spcAft>
                          <a:spcPts val="0"/>
                        </a:spcAft>
                      </a:pPr>
                      <a:r>
                        <a:rPr lang="en-US" sz="1000" b="1" dirty="0">
                          <a:solidFill>
                            <a:schemeClr val="bg1"/>
                          </a:solidFill>
                          <a:effectLst/>
                        </a:rPr>
                        <a:t>Skills</a:t>
                      </a:r>
                      <a:endParaRPr lang="en-US" sz="12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anchor="ctr">
                    <a:solidFill>
                      <a:schemeClr val="accent1"/>
                    </a:solidFill>
                  </a:tcPr>
                </a:tc>
                <a:tc>
                  <a:txBody>
                    <a:bodyPr/>
                    <a:lstStyle/>
                    <a:p>
                      <a:pPr marL="0" marR="0" algn="ctr">
                        <a:spcBef>
                          <a:spcPts val="0"/>
                        </a:spcBef>
                        <a:spcAft>
                          <a:spcPts val="0"/>
                        </a:spcAft>
                      </a:pPr>
                      <a:r>
                        <a:rPr lang="en-US" sz="1000" b="1" dirty="0">
                          <a:solidFill>
                            <a:schemeClr val="bg1"/>
                          </a:solidFill>
                          <a:effectLst/>
                        </a:rPr>
                        <a:t>Development Area</a:t>
                      </a:r>
                      <a:endParaRPr lang="en-US" sz="12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anchor="ctr">
                    <a:solidFill>
                      <a:schemeClr val="accent1"/>
                    </a:solidFill>
                  </a:tcPr>
                </a:tc>
                <a:tc>
                  <a:txBody>
                    <a:bodyPr/>
                    <a:lstStyle/>
                    <a:p>
                      <a:pPr marL="0" marR="0" algn="ctr">
                        <a:spcBef>
                          <a:spcPts val="0"/>
                        </a:spcBef>
                        <a:spcAft>
                          <a:spcPts val="0"/>
                        </a:spcAft>
                      </a:pPr>
                      <a:r>
                        <a:rPr lang="en-US" sz="1000" b="1" dirty="0">
                          <a:solidFill>
                            <a:schemeClr val="bg1"/>
                          </a:solidFill>
                          <a:effectLst/>
                        </a:rPr>
                        <a:t>Progress Made</a:t>
                      </a:r>
                      <a:endParaRPr lang="en-US" sz="12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anchor="ctr">
                    <a:solidFill>
                      <a:schemeClr val="accent1"/>
                    </a:solidFill>
                  </a:tcPr>
                </a:tc>
                <a:tc>
                  <a:txBody>
                    <a:bodyPr/>
                    <a:lstStyle/>
                    <a:p>
                      <a:pPr marL="0" marR="0" algn="ctr">
                        <a:spcBef>
                          <a:spcPts val="0"/>
                        </a:spcBef>
                        <a:spcAft>
                          <a:spcPts val="0"/>
                        </a:spcAft>
                      </a:pPr>
                      <a:r>
                        <a:rPr lang="en-US" sz="1000" b="1" dirty="0">
                          <a:solidFill>
                            <a:schemeClr val="bg1"/>
                          </a:solidFill>
                          <a:effectLst/>
                        </a:rPr>
                        <a:t>Roadblocks Encountered</a:t>
                      </a:r>
                      <a:endParaRPr lang="en-US" sz="12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anchor="ctr">
                    <a:solidFill>
                      <a:schemeClr val="accent1"/>
                    </a:solidFill>
                  </a:tcPr>
                </a:tc>
                <a:tc>
                  <a:txBody>
                    <a:bodyPr/>
                    <a:lstStyle/>
                    <a:p>
                      <a:pPr marL="0" marR="0" algn="ctr">
                        <a:spcBef>
                          <a:spcPts val="0"/>
                        </a:spcBef>
                        <a:spcAft>
                          <a:spcPts val="0"/>
                        </a:spcAft>
                      </a:pPr>
                      <a:r>
                        <a:rPr lang="en-US" sz="1000" b="1" dirty="0">
                          <a:solidFill>
                            <a:schemeClr val="bg1"/>
                          </a:solidFill>
                          <a:effectLst/>
                        </a:rPr>
                        <a:t>Updates to Plan</a:t>
                      </a:r>
                      <a:endParaRPr lang="en-US" sz="12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anchor="ctr">
                    <a:solidFill>
                      <a:schemeClr val="accent1"/>
                    </a:solidFill>
                  </a:tcPr>
                </a:tc>
                <a:extLst>
                  <a:ext uri="{0D108BD9-81ED-4DB2-BD59-A6C34878D82A}">
                    <a16:rowId xmlns:a16="http://schemas.microsoft.com/office/drawing/2014/main" val="1703437405"/>
                  </a:ext>
                </a:extLst>
              </a:tr>
              <a:tr h="394325">
                <a:tc rowSpan="3">
                  <a:txBody>
                    <a:bodyPr/>
                    <a:lstStyle/>
                    <a:p>
                      <a:pPr marL="71755" marR="71755" algn="ctr">
                        <a:spcBef>
                          <a:spcPts val="0"/>
                        </a:spcBef>
                        <a:spcAft>
                          <a:spcPts val="0"/>
                        </a:spcAft>
                      </a:pPr>
                      <a:r>
                        <a:rPr lang="en-US" sz="1000" b="1" dirty="0">
                          <a:solidFill>
                            <a:schemeClr val="bg1"/>
                          </a:solidFill>
                          <a:effectLst/>
                        </a:rPr>
                        <a:t>3-Month Checkpoint</a:t>
                      </a:r>
                      <a:endParaRPr lang="en-US" sz="14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vert="vert270" anchor="ctr">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marL="0" marR="0">
                        <a:spcBef>
                          <a:spcPts val="0"/>
                        </a:spcBef>
                        <a:spcAft>
                          <a:spcPts val="0"/>
                        </a:spcAft>
                      </a:pPr>
                      <a:r>
                        <a:rPr lang="en-US" sz="1000" b="0" dirty="0">
                          <a:solidFill>
                            <a:schemeClr val="tx1"/>
                          </a:solidFill>
                          <a:effectLst/>
                        </a:rPr>
                        <a:t>Skills #1</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#1: </a:t>
                      </a:r>
                      <a:endParaRPr lang="en-US" sz="1200" b="0" dirty="0">
                        <a:solidFill>
                          <a:schemeClr val="tx1"/>
                        </a:solidFill>
                        <a:effectLst/>
                      </a:endParaRPr>
                    </a:p>
                    <a:p>
                      <a:pPr marL="0" marR="0">
                        <a:spcBef>
                          <a:spcPts val="0"/>
                        </a:spcBef>
                        <a:spcAft>
                          <a:spcPts val="0"/>
                        </a:spcAft>
                      </a:pP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41930968"/>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#2</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#2: </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20825073"/>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#3</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#3: </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35018738"/>
                  </a:ext>
                </a:extLst>
              </a:tr>
              <a:tr h="394325">
                <a:tc rowSpan="3">
                  <a:txBody>
                    <a:bodyPr/>
                    <a:lstStyle/>
                    <a:p>
                      <a:pPr marL="71755" marR="71755" algn="ctr">
                        <a:spcBef>
                          <a:spcPts val="0"/>
                        </a:spcBef>
                        <a:spcAft>
                          <a:spcPts val="0"/>
                        </a:spcAft>
                      </a:pPr>
                      <a:r>
                        <a:rPr lang="en-US" sz="1000" b="1" dirty="0">
                          <a:solidFill>
                            <a:schemeClr val="bg1"/>
                          </a:solidFill>
                          <a:effectLst/>
                        </a:rPr>
                        <a:t>6-Month Checkpoint</a:t>
                      </a:r>
                      <a:endParaRPr lang="en-US" sz="14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vert="vert27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marL="0" marR="0">
                        <a:spcBef>
                          <a:spcPts val="0"/>
                        </a:spcBef>
                        <a:spcAft>
                          <a:spcPts val="0"/>
                        </a:spcAft>
                      </a:pPr>
                      <a:r>
                        <a:rPr lang="en-US" sz="1000" b="0" dirty="0">
                          <a:solidFill>
                            <a:schemeClr val="tx1"/>
                          </a:solidFill>
                          <a:effectLst/>
                        </a:rPr>
                        <a:t>Skills #1</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#1: </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97651472"/>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#2</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#2:</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50398538"/>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#3</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#3: </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25310008"/>
                  </a:ext>
                </a:extLst>
              </a:tr>
              <a:tr h="394325">
                <a:tc rowSpan="3">
                  <a:txBody>
                    <a:bodyPr/>
                    <a:lstStyle/>
                    <a:p>
                      <a:pPr marL="71755" marR="71755" algn="ctr">
                        <a:spcBef>
                          <a:spcPts val="0"/>
                        </a:spcBef>
                        <a:spcAft>
                          <a:spcPts val="0"/>
                        </a:spcAft>
                      </a:pPr>
                      <a:r>
                        <a:rPr lang="en-US" sz="1000" b="1" dirty="0">
                          <a:solidFill>
                            <a:schemeClr val="bg1"/>
                          </a:solidFill>
                          <a:effectLst/>
                        </a:rPr>
                        <a:t>9-Month Checkpoint</a:t>
                      </a:r>
                      <a:endParaRPr lang="en-US" sz="1400" b="1" dirty="0">
                        <a:solidFill>
                          <a:schemeClr val="bg1"/>
                        </a:solidFill>
                        <a:effectLst/>
                        <a:latin typeface="Avenir Next LT Pro" panose="020B0504020202020204" pitchFamily="34" charset="0"/>
                        <a:ea typeface="Times New Roman" panose="02020603050405020304" pitchFamily="18" charset="0"/>
                      </a:endParaRPr>
                    </a:p>
                  </a:txBody>
                  <a:tcPr marL="67485" marR="67485" marT="0" marB="0" vert="vert270" anchor="ctr">
                    <a:lnT w="6350" cap="flat" cmpd="sng" algn="ctr">
                      <a:solidFill>
                        <a:schemeClr val="bg1">
                          <a:lumMod val="85000"/>
                        </a:schemeClr>
                      </a:solidFill>
                      <a:prstDash val="solid"/>
                      <a:round/>
                      <a:headEnd type="none" w="med" len="med"/>
                      <a:tailEnd type="none" w="med" len="med"/>
                    </a:lnT>
                    <a:solidFill>
                      <a:schemeClr val="accent3"/>
                    </a:solidFill>
                  </a:tcPr>
                </a:tc>
                <a:tc>
                  <a:txBody>
                    <a:bodyPr/>
                    <a:lstStyle/>
                    <a:p>
                      <a:pPr marL="0" marR="0">
                        <a:spcBef>
                          <a:spcPts val="0"/>
                        </a:spcBef>
                        <a:spcAft>
                          <a:spcPts val="0"/>
                        </a:spcAft>
                      </a:pPr>
                      <a:r>
                        <a:rPr lang="en-US" sz="1000" b="0" dirty="0">
                          <a:solidFill>
                            <a:schemeClr val="tx1"/>
                          </a:solidFill>
                          <a:effectLst/>
                        </a:rPr>
                        <a:t>Skills #1</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#1:</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75014780"/>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#2</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#2:</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60835045"/>
                  </a:ext>
                </a:extLst>
              </a:tr>
              <a:tr h="394325">
                <a:tc vMerge="1">
                  <a:txBody>
                    <a:bodyPr/>
                    <a:lstStyle/>
                    <a:p>
                      <a:endParaRPr lang="en-US"/>
                    </a:p>
                  </a:txBody>
                  <a:tcPr/>
                </a:tc>
                <a:tc>
                  <a:txBody>
                    <a:bodyPr/>
                    <a:lstStyle/>
                    <a:p>
                      <a:pPr marL="0" marR="0">
                        <a:spcBef>
                          <a:spcPts val="0"/>
                        </a:spcBef>
                        <a:spcAft>
                          <a:spcPts val="0"/>
                        </a:spcAft>
                      </a:pPr>
                      <a:r>
                        <a:rPr lang="en-US" sz="1000" b="0" dirty="0">
                          <a:solidFill>
                            <a:schemeClr val="tx1"/>
                          </a:solidFill>
                          <a:effectLst/>
                        </a:rPr>
                        <a:t>Skills #3</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spcBef>
                          <a:spcPts val="0"/>
                        </a:spcBef>
                        <a:spcAft>
                          <a:spcPts val="0"/>
                        </a:spcAft>
                      </a:pPr>
                      <a:r>
                        <a:rPr lang="en-US" sz="1000" b="0" dirty="0">
                          <a:solidFill>
                            <a:schemeClr val="tx1"/>
                          </a:solidFill>
                          <a:effectLst/>
                        </a:rPr>
                        <a:t>#3:</a:t>
                      </a:r>
                      <a:endParaRPr lang="en-US" sz="1200" b="0" dirty="0">
                        <a:solidFill>
                          <a:schemeClr val="tx1"/>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spcBef>
                          <a:spcPts val="0"/>
                        </a:spcBef>
                        <a:spcAft>
                          <a:spcPts val="0"/>
                        </a:spcAft>
                      </a:pPr>
                      <a:endParaRPr lang="en-US" sz="1200" b="0" dirty="0">
                        <a:solidFill>
                          <a:schemeClr val="tx2"/>
                        </a:solidFill>
                        <a:effectLst/>
                        <a:latin typeface="Avenir Next LT Pro" panose="020B0504020202020204" pitchFamily="34" charset="0"/>
                        <a:ea typeface="Times New Roman" panose="02020603050405020304" pitchFamily="18" charset="0"/>
                      </a:endParaRPr>
                    </a:p>
                  </a:txBody>
                  <a:tcPr marL="67485" marR="67485" marT="0" marB="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265145345"/>
                  </a:ext>
                </a:extLst>
              </a:tr>
            </a:tbl>
          </a:graphicData>
        </a:graphic>
      </p:graphicFrame>
      <p:sp>
        <p:nvSpPr>
          <p:cNvPr id="9" name="TextBox 8">
            <a:extLst>
              <a:ext uri="{FF2B5EF4-FFF2-40B4-BE49-F238E27FC236}">
                <a16:creationId xmlns:a16="http://schemas.microsoft.com/office/drawing/2014/main" id="{E7448804-B69E-EC7E-121C-1C04FAF4AF37}"/>
              </a:ext>
            </a:extLst>
          </p:cNvPr>
          <p:cNvSpPr txBox="1"/>
          <p:nvPr/>
        </p:nvSpPr>
        <p:spPr>
          <a:xfrm>
            <a:off x="609600" y="5406376"/>
            <a:ext cx="10483938" cy="707886"/>
          </a:xfrm>
          <a:prstGeom prst="rect">
            <a:avLst/>
          </a:prstGeom>
          <a:noFill/>
        </p:spPr>
        <p:txBody>
          <a:bodyPr wrap="square">
            <a:spAutoFit/>
          </a:bodyPr>
          <a:lstStyle/>
          <a:p>
            <a:pPr marL="0" marR="0">
              <a:spcBef>
                <a:spcPts val="0"/>
              </a:spcBef>
              <a:spcAft>
                <a:spcPts val="0"/>
              </a:spcAft>
            </a:pPr>
            <a:r>
              <a:rPr lang="en-US" sz="1000" b="1" u="sng" dirty="0">
                <a:effectLst/>
                <a:ea typeface="Times New Roman" panose="02020603050405020304" pitchFamily="18" charset="0"/>
              </a:rPr>
              <a:t>Signatures:</a:t>
            </a:r>
            <a:r>
              <a:rPr lang="en-US" sz="1000" dirty="0">
                <a:effectLst/>
                <a:ea typeface="Times New Roman" panose="02020603050405020304" pitchFamily="18" charset="0"/>
              </a:rPr>
              <a:t> 		 </a:t>
            </a:r>
          </a:p>
          <a:p>
            <a:pPr marL="0" marR="0">
              <a:spcBef>
                <a:spcPts val="0"/>
              </a:spcBef>
              <a:spcAft>
                <a:spcPts val="0"/>
              </a:spcAft>
            </a:pPr>
            <a:r>
              <a:rPr lang="en-US" sz="1000" dirty="0">
                <a:effectLst/>
                <a:ea typeface="Times New Roman" panose="02020603050405020304" pitchFamily="18" charset="0"/>
              </a:rPr>
              <a:t> </a:t>
            </a:r>
          </a:p>
          <a:p>
            <a:pPr marL="0" marR="0">
              <a:spcBef>
                <a:spcPts val="0"/>
              </a:spcBef>
              <a:spcAft>
                <a:spcPts val="0"/>
              </a:spcAft>
            </a:pPr>
            <a:r>
              <a:rPr lang="en-US" sz="1000" dirty="0">
                <a:effectLst/>
                <a:ea typeface="Times New Roman" panose="02020603050405020304" pitchFamily="18" charset="0"/>
              </a:rPr>
              <a:t>________________________			_________________________		     </a:t>
            </a:r>
          </a:p>
          <a:p>
            <a:r>
              <a:rPr lang="en-US" sz="1000" b="1" dirty="0">
                <a:effectLst/>
                <a:ea typeface="Times New Roman" panose="02020603050405020304" pitchFamily="18" charset="0"/>
              </a:rPr>
              <a:t>Employee</a:t>
            </a:r>
            <a:r>
              <a:rPr lang="en-US" sz="1000" dirty="0">
                <a:effectLst/>
                <a:ea typeface="Times New Roman" panose="02020603050405020304" pitchFamily="18" charset="0"/>
              </a:rPr>
              <a:t>				</a:t>
            </a:r>
            <a:r>
              <a:rPr lang="en-US" sz="1000" b="1" dirty="0">
                <a:effectLst/>
                <a:ea typeface="Times New Roman" panose="02020603050405020304" pitchFamily="18" charset="0"/>
              </a:rPr>
              <a:t> Manager</a:t>
            </a:r>
            <a:r>
              <a:rPr lang="en-US" sz="1000" dirty="0">
                <a:effectLst/>
                <a:ea typeface="Times New Roman" panose="02020603050405020304" pitchFamily="18" charset="0"/>
              </a:rPr>
              <a:t>			</a:t>
            </a:r>
            <a:endParaRPr lang="en-US" sz="1000" dirty="0"/>
          </a:p>
        </p:txBody>
      </p:sp>
    </p:spTree>
    <p:extLst>
      <p:ext uri="{BB962C8B-B14F-4D97-AF65-F5344CB8AC3E}">
        <p14:creationId xmlns:p14="http://schemas.microsoft.com/office/powerpoint/2010/main" val="400459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CE4A27E-A418-084C-0E59-3CDA4295A7DA}"/>
              </a:ext>
            </a:extLst>
          </p:cNvPr>
          <p:cNvGraphicFramePr>
            <a:graphicFrameLocks noGrp="1"/>
          </p:cNvGraphicFramePr>
          <p:nvPr>
            <p:extLst>
              <p:ext uri="{D42A27DB-BD31-4B8C-83A1-F6EECF244321}">
                <p14:modId xmlns:p14="http://schemas.microsoft.com/office/powerpoint/2010/main" val="3783072017"/>
              </p:ext>
            </p:extLst>
          </p:nvPr>
        </p:nvGraphicFramePr>
        <p:xfrm>
          <a:off x="610790" y="1542614"/>
          <a:ext cx="10971213" cy="1703832"/>
        </p:xfrm>
        <a:graphic>
          <a:graphicData uri="http://schemas.openxmlformats.org/drawingml/2006/table">
            <a:tbl>
              <a:tblPr firstRow="1" firstCol="1" lastRow="1" lastCol="1" bandRow="1" bandCol="1">
                <a:tableStyleId>{2D5ABB26-0587-4C30-8999-92F81FD0307C}</a:tableStyleId>
              </a:tblPr>
              <a:tblGrid>
                <a:gridCol w="1638953">
                  <a:extLst>
                    <a:ext uri="{9D8B030D-6E8A-4147-A177-3AD203B41FA5}">
                      <a16:colId xmlns:a16="http://schemas.microsoft.com/office/drawing/2014/main" val="3872590137"/>
                    </a:ext>
                  </a:extLst>
                </a:gridCol>
                <a:gridCol w="6355977">
                  <a:extLst>
                    <a:ext uri="{9D8B030D-6E8A-4147-A177-3AD203B41FA5}">
                      <a16:colId xmlns:a16="http://schemas.microsoft.com/office/drawing/2014/main" val="275669210"/>
                    </a:ext>
                  </a:extLst>
                </a:gridCol>
                <a:gridCol w="770964">
                  <a:extLst>
                    <a:ext uri="{9D8B030D-6E8A-4147-A177-3AD203B41FA5}">
                      <a16:colId xmlns:a16="http://schemas.microsoft.com/office/drawing/2014/main" val="3322103374"/>
                    </a:ext>
                  </a:extLst>
                </a:gridCol>
                <a:gridCol w="2205319">
                  <a:extLst>
                    <a:ext uri="{9D8B030D-6E8A-4147-A177-3AD203B41FA5}">
                      <a16:colId xmlns:a16="http://schemas.microsoft.com/office/drawing/2014/main" val="291301733"/>
                    </a:ext>
                  </a:extLst>
                </a:gridCol>
              </a:tblGrid>
              <a:tr h="228600">
                <a:tc gridSpan="4">
                  <a:txBody>
                    <a:bodyPr/>
                    <a:lstStyle/>
                    <a:p>
                      <a:pPr marL="0" marR="0">
                        <a:spcBef>
                          <a:spcPts val="0"/>
                        </a:spcBef>
                        <a:spcAft>
                          <a:spcPts val="600"/>
                        </a:spcAft>
                      </a:pPr>
                      <a:r>
                        <a:rPr lang="en-US" sz="1000" b="1" dirty="0">
                          <a:solidFill>
                            <a:schemeClr val="bg1"/>
                          </a:solidFill>
                          <a:effectLst/>
                        </a:rPr>
                        <a:t>Competency #1: Converting Strategy to Tactics</a:t>
                      </a:r>
                      <a:endParaRPr lang="en-US" sz="1000" b="1" dirty="0">
                        <a:solidFill>
                          <a:schemeClr val="bg1"/>
                        </a:solidFill>
                        <a:effectLst/>
                        <a:latin typeface="+mj-lt"/>
                        <a:ea typeface="Times New Roman" panose="02020603050405020304" pitchFamily="18" charset="0"/>
                      </a:endParaRPr>
                    </a:p>
                  </a:txBody>
                  <a:tcPr marT="0" marB="0" anchor="c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528086"/>
                  </a:ext>
                </a:extLst>
              </a:tr>
              <a:tr h="228600">
                <a:tc>
                  <a:txBody>
                    <a:bodyPr/>
                    <a:lstStyle/>
                    <a:p>
                      <a:pPr marL="0" marR="0">
                        <a:spcBef>
                          <a:spcPts val="0"/>
                        </a:spcBef>
                        <a:spcAft>
                          <a:spcPts val="600"/>
                        </a:spcAft>
                      </a:pPr>
                      <a:r>
                        <a:rPr lang="en-US" sz="1000" b="1" dirty="0">
                          <a:solidFill>
                            <a:schemeClr val="bg1"/>
                          </a:solidFill>
                          <a:effectLst/>
                        </a:rPr>
                        <a:t>Evidence of Gap</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600"/>
                        </a:spcAft>
                      </a:pPr>
                      <a:r>
                        <a:rPr lang="en-US" sz="1000" b="1" dirty="0">
                          <a:solidFill>
                            <a:schemeClr val="bg1"/>
                          </a:solidFill>
                          <a:effectLst/>
                        </a:rPr>
                        <a:t>Development Action Items</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600"/>
                        </a:spcAft>
                      </a:pPr>
                      <a:r>
                        <a:rPr lang="en-US" sz="1000" b="1" dirty="0">
                          <a:solidFill>
                            <a:schemeClr val="bg1"/>
                          </a:solidFill>
                          <a:effectLst/>
                        </a:rPr>
                        <a:t>Complete</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600"/>
                        </a:spcAft>
                      </a:pPr>
                      <a:r>
                        <a:rPr lang="en-US" sz="1000" b="1" dirty="0">
                          <a:solidFill>
                            <a:schemeClr val="bg1"/>
                          </a:solidFill>
                          <a:effectLst/>
                        </a:rPr>
                        <a:t>Measurement</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extLst>
                  <a:ext uri="{0D108BD9-81ED-4DB2-BD59-A6C34878D82A}">
                    <a16:rowId xmlns:a16="http://schemas.microsoft.com/office/drawing/2014/main" val="2666561504"/>
                  </a:ext>
                </a:extLst>
              </a:tr>
              <a:tr h="292608">
                <a:tc rowSpan="4">
                  <a:txBody>
                    <a:bodyPr/>
                    <a:lstStyle/>
                    <a:p>
                      <a:pPr marL="182880" marR="0" lvl="0" indent="-18288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800" dirty="0">
                          <a:solidFill>
                            <a:srgbClr val="000000"/>
                          </a:solidFill>
                          <a:effectLst/>
                        </a:rPr>
                        <a:t>Ambiguous / no distinction between strategy and tactics</a:t>
                      </a:r>
                    </a:p>
                    <a:p>
                      <a:pPr marL="182880" marR="0" lvl="0" indent="-182880">
                        <a:spcBef>
                          <a:spcPts val="0"/>
                        </a:spcBef>
                        <a:spcAft>
                          <a:spcPts val="0"/>
                        </a:spcAft>
                        <a:buFont typeface="Symbol" panose="05050102010706020507" pitchFamily="18" charset="2"/>
                        <a:buChar char=""/>
                      </a:pPr>
                      <a:r>
                        <a:rPr lang="en-US" sz="800" dirty="0">
                          <a:effectLst/>
                        </a:rPr>
                        <a:t>Unstructured approach</a:t>
                      </a:r>
                      <a:endParaRPr lang="en-US" sz="800" dirty="0">
                        <a:effectLst/>
                        <a:latin typeface="+mj-lt"/>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82880" marR="0" lvl="0" indent="-182880">
                        <a:spcBef>
                          <a:spcPts val="0"/>
                        </a:spcBef>
                        <a:spcAft>
                          <a:spcPts val="0"/>
                        </a:spcAft>
                        <a:buFont typeface="+mj-lt"/>
                        <a:buAutoNum type="arabicPeriod"/>
                      </a:pPr>
                      <a:r>
                        <a:rPr lang="en-US" sz="800" dirty="0">
                          <a:effectLst/>
                        </a:rPr>
                        <a:t>Contact and interview 5-10 customers in different branches/markets to understand local nuances of ACME’s GTM model and learn how ACME’s new product lines are being positioned in the market</a:t>
                      </a:r>
                      <a:endParaRPr lang="en-US" sz="800" dirty="0">
                        <a:solidFill>
                          <a:srgbClr val="000000"/>
                        </a:solidFill>
                        <a:effectLst/>
                        <a:latin typeface="+mj-lt"/>
                        <a:ea typeface="ヒラギノ角ゴ Pro W3"/>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800" dirty="0">
                          <a:effectLst/>
                        </a:rPr>
                        <a:t>TBD</a:t>
                      </a:r>
                      <a:endParaRPr lang="en-US" sz="800" dirty="0">
                        <a:effectLst/>
                        <a:latin typeface="+mj-lt"/>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800" dirty="0">
                          <a:effectLst/>
                        </a:rPr>
                        <a:t>Interview execution</a:t>
                      </a:r>
                      <a:endParaRPr lang="en-US" sz="800" dirty="0">
                        <a:effectLst/>
                        <a:latin typeface="+mj-lt"/>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1105057"/>
                  </a:ext>
                </a:extLst>
              </a:tr>
              <a:tr h="292608">
                <a:tc vMerge="1">
                  <a:txBody>
                    <a:bodyPr/>
                    <a:lstStyle/>
                    <a:p>
                      <a:endParaRPr lang="en-US"/>
                    </a:p>
                  </a:txBody>
                  <a:tcPr/>
                </a:tc>
                <a:tc>
                  <a:txBody>
                    <a:bodyPr/>
                    <a:lstStyle/>
                    <a:p>
                      <a:pPr marL="182880" marR="0" lvl="0" indent="-182880">
                        <a:spcBef>
                          <a:spcPts val="0"/>
                        </a:spcBef>
                        <a:spcAft>
                          <a:spcPts val="0"/>
                        </a:spcAft>
                        <a:buFont typeface="+mj-lt"/>
                        <a:buAutoNum type="arabicPeriod" startAt="2"/>
                      </a:pPr>
                      <a:r>
                        <a:rPr lang="en-US" sz="800" dirty="0">
                          <a:effectLst/>
                        </a:rPr>
                        <a:t>Identify variances between target vs. actual GTM model, product positioning and synthesize into a document that can be used to educate the ELT + regional leadership on your findings</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Avenir Next LT Pro" panose="020B0504020202020204" pitchFamily="34" charset="0"/>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800" dirty="0">
                          <a:effectLst/>
                        </a:rPr>
                        <a:t>Deliverable complete</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456222"/>
                  </a:ext>
                </a:extLst>
              </a:tr>
              <a:tr h="292608">
                <a:tc vMerge="1">
                  <a:txBody>
                    <a:bodyPr/>
                    <a:lstStyle/>
                    <a:p>
                      <a:endParaRPr lang="en-US"/>
                    </a:p>
                  </a:txBody>
                  <a:tcPr/>
                </a:tc>
                <a:tc>
                  <a:txBody>
                    <a:bodyPr/>
                    <a:lstStyle/>
                    <a:p>
                      <a:pPr marL="182880" marR="0" lvl="0" indent="-182880">
                        <a:spcBef>
                          <a:spcPts val="0"/>
                        </a:spcBef>
                        <a:spcAft>
                          <a:spcPts val="0"/>
                        </a:spcAft>
                        <a:buFont typeface="+mj-lt"/>
                        <a:buAutoNum type="arabicPeriod" startAt="3"/>
                      </a:pPr>
                      <a:r>
                        <a:rPr lang="en-US" sz="800" dirty="0">
                          <a:solidFill>
                            <a:srgbClr val="000000"/>
                          </a:solidFill>
                          <a:effectLst/>
                        </a:rPr>
                        <a:t>Identify potential changes and form an execution plan with KPIs that can be used to improve sales effectiveness and efficiency across branches</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Avenir Next LT Pro" panose="020B0504020202020204" pitchFamily="34" charset="0"/>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US" sz="800" dirty="0">
                          <a:effectLst/>
                        </a:rPr>
                        <a:t>Deliverable complete</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8884696"/>
                  </a:ext>
                </a:extLst>
              </a:tr>
              <a:tr h="292608">
                <a:tc vMerge="1">
                  <a:txBody>
                    <a:bodyPr/>
                    <a:lstStyle/>
                    <a:p>
                      <a:endParaRPr lang="en-US"/>
                    </a:p>
                  </a:txBody>
                  <a:tcPr/>
                </a:tc>
                <a:tc>
                  <a:txBody>
                    <a:bodyPr/>
                    <a:lstStyle/>
                    <a:p>
                      <a:pPr marL="182880" marR="0" lvl="0" indent="-182880">
                        <a:spcBef>
                          <a:spcPts val="0"/>
                        </a:spcBef>
                        <a:spcAft>
                          <a:spcPts val="0"/>
                        </a:spcAft>
                        <a:buFont typeface="+mj-lt"/>
                        <a:buAutoNum type="arabicPeriod" startAt="4"/>
                      </a:pPr>
                      <a:r>
                        <a:rPr lang="en-US" sz="800" dirty="0">
                          <a:effectLst/>
                        </a:rPr>
                        <a:t>Institute governing infrastructure – reports, execution cadences – to drive execution and adherence of these new changes</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Avenir Next LT Pro" panose="020B0504020202020204" pitchFamily="34" charset="0"/>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800" dirty="0">
                          <a:effectLst/>
                        </a:rPr>
                        <a:t>Execution completion; adherence to governance cadence</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4798219"/>
                  </a:ext>
                </a:extLst>
              </a:tr>
            </a:tbl>
          </a:graphicData>
        </a:graphic>
      </p:graphicFrame>
      <p:graphicFrame>
        <p:nvGraphicFramePr>
          <p:cNvPr id="6" name="Table 5">
            <a:extLst>
              <a:ext uri="{FF2B5EF4-FFF2-40B4-BE49-F238E27FC236}">
                <a16:creationId xmlns:a16="http://schemas.microsoft.com/office/drawing/2014/main" id="{D9423FF6-4124-2723-BC02-F7B766C05B83}"/>
              </a:ext>
            </a:extLst>
          </p:cNvPr>
          <p:cNvGraphicFramePr>
            <a:graphicFrameLocks noGrp="1"/>
          </p:cNvGraphicFramePr>
          <p:nvPr>
            <p:extLst>
              <p:ext uri="{D42A27DB-BD31-4B8C-83A1-F6EECF244321}">
                <p14:modId xmlns:p14="http://schemas.microsoft.com/office/powerpoint/2010/main" val="328363973"/>
              </p:ext>
            </p:extLst>
          </p:nvPr>
        </p:nvGraphicFramePr>
        <p:xfrm>
          <a:off x="610790" y="3257814"/>
          <a:ext cx="10971213" cy="1493520"/>
        </p:xfrm>
        <a:graphic>
          <a:graphicData uri="http://schemas.openxmlformats.org/drawingml/2006/table">
            <a:tbl>
              <a:tblPr firstRow="1" firstCol="1" lastRow="1" lastCol="1" bandRow="1" bandCol="1">
                <a:tableStyleId>{2D5ABB26-0587-4C30-8999-92F81FD0307C}</a:tableStyleId>
              </a:tblPr>
              <a:tblGrid>
                <a:gridCol w="1638953">
                  <a:extLst>
                    <a:ext uri="{9D8B030D-6E8A-4147-A177-3AD203B41FA5}">
                      <a16:colId xmlns:a16="http://schemas.microsoft.com/office/drawing/2014/main" val="3872590137"/>
                    </a:ext>
                  </a:extLst>
                </a:gridCol>
                <a:gridCol w="6355977">
                  <a:extLst>
                    <a:ext uri="{9D8B030D-6E8A-4147-A177-3AD203B41FA5}">
                      <a16:colId xmlns:a16="http://schemas.microsoft.com/office/drawing/2014/main" val="275669210"/>
                    </a:ext>
                  </a:extLst>
                </a:gridCol>
                <a:gridCol w="770964">
                  <a:extLst>
                    <a:ext uri="{9D8B030D-6E8A-4147-A177-3AD203B41FA5}">
                      <a16:colId xmlns:a16="http://schemas.microsoft.com/office/drawing/2014/main" val="3322103374"/>
                    </a:ext>
                  </a:extLst>
                </a:gridCol>
                <a:gridCol w="2205319">
                  <a:extLst>
                    <a:ext uri="{9D8B030D-6E8A-4147-A177-3AD203B41FA5}">
                      <a16:colId xmlns:a16="http://schemas.microsoft.com/office/drawing/2014/main" val="291301733"/>
                    </a:ext>
                  </a:extLst>
                </a:gridCol>
              </a:tblGrid>
              <a:tr h="228600">
                <a:tc gridSpan="4">
                  <a:txBody>
                    <a:bodyPr/>
                    <a:lstStyle/>
                    <a:p>
                      <a:pPr marL="0" marR="0">
                        <a:spcBef>
                          <a:spcPts val="0"/>
                        </a:spcBef>
                        <a:spcAft>
                          <a:spcPts val="0"/>
                        </a:spcAft>
                      </a:pPr>
                      <a:r>
                        <a:rPr lang="en-US" sz="1000" b="1" dirty="0">
                          <a:solidFill>
                            <a:schemeClr val="bg1"/>
                          </a:solidFill>
                          <a:effectLst/>
                        </a:rPr>
                        <a:t>Competency #2: Lead Management</a:t>
                      </a:r>
                      <a:endParaRPr lang="en-US" sz="1000" b="1" dirty="0">
                        <a:solidFill>
                          <a:schemeClr val="bg1"/>
                        </a:solidFill>
                        <a:effectLst/>
                        <a:latin typeface="+mj-lt"/>
                        <a:ea typeface="Times New Roman" panose="02020603050405020304" pitchFamily="18" charset="0"/>
                      </a:endParaRPr>
                    </a:p>
                  </a:txBody>
                  <a:tcPr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528086"/>
                  </a:ext>
                </a:extLst>
              </a:tr>
              <a:tr h="228600">
                <a:tc>
                  <a:txBody>
                    <a:bodyPr/>
                    <a:lstStyle/>
                    <a:p>
                      <a:pPr marL="0" marR="0">
                        <a:spcBef>
                          <a:spcPts val="0"/>
                        </a:spcBef>
                        <a:spcAft>
                          <a:spcPts val="0"/>
                        </a:spcAft>
                      </a:pPr>
                      <a:r>
                        <a:rPr lang="en-US" sz="1000" b="1" dirty="0">
                          <a:solidFill>
                            <a:schemeClr val="bg1"/>
                          </a:solidFill>
                          <a:effectLst/>
                        </a:rPr>
                        <a:t>Evidence of Gap</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Development Action Items</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Complete</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Measurement</a:t>
                      </a:r>
                      <a:endParaRPr lang="en-US" sz="1000" b="1" dirty="0">
                        <a:solidFill>
                          <a:schemeClr val="bg1"/>
                        </a:solidFill>
                        <a:effectLst/>
                        <a:latin typeface="+mj-lt"/>
                        <a:ea typeface="Times New Roman" panose="02020603050405020304" pitchFamily="18" charset="0"/>
                      </a:endParaRPr>
                    </a:p>
                  </a:txBody>
                  <a:tcPr marT="0" marB="0" anchor="ctr">
                    <a:solidFill>
                      <a:schemeClr val="accent3"/>
                    </a:solidFill>
                  </a:tcPr>
                </a:tc>
                <a:extLst>
                  <a:ext uri="{0D108BD9-81ED-4DB2-BD59-A6C34878D82A}">
                    <a16:rowId xmlns:a16="http://schemas.microsoft.com/office/drawing/2014/main" val="2666561504"/>
                  </a:ext>
                </a:extLst>
              </a:tr>
              <a:tr h="320040">
                <a:tc rowSpan="3">
                  <a:txBody>
                    <a:bodyPr/>
                    <a:lstStyle/>
                    <a:p>
                      <a:pPr marL="182880" marR="0" lvl="0" indent="-182880">
                        <a:spcBef>
                          <a:spcPts val="0"/>
                        </a:spcBef>
                        <a:spcAft>
                          <a:spcPts val="0"/>
                        </a:spcAft>
                        <a:buFont typeface="Symbol" panose="05050102010706020507" pitchFamily="18" charset="2"/>
                        <a:buChar char=""/>
                      </a:pPr>
                      <a:r>
                        <a:rPr lang="en-US" sz="800" dirty="0">
                          <a:effectLst/>
                        </a:rPr>
                        <a:t>Lack of understanding of marketing channel mix</a:t>
                      </a:r>
                      <a:r>
                        <a:rPr lang="en-US" sz="800" dirty="0">
                          <a:solidFill>
                            <a:srgbClr val="000000"/>
                          </a:solidFill>
                          <a:effectLst/>
                        </a:rPr>
                        <a:t> &amp; ROI</a:t>
                      </a:r>
                      <a:endParaRPr lang="en-US" sz="800" dirty="0">
                        <a:solidFill>
                          <a:srgbClr val="000000"/>
                        </a:solidFill>
                        <a:effectLst/>
                        <a:latin typeface="+mj-lt"/>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82880" marR="0" lvl="0" indent="-182880">
                        <a:spcBef>
                          <a:spcPts val="0"/>
                        </a:spcBef>
                        <a:spcAft>
                          <a:spcPts val="0"/>
                        </a:spcAft>
                        <a:buFont typeface="+mj-lt"/>
                        <a:buAutoNum type="arabicPeriod"/>
                      </a:pPr>
                      <a:r>
                        <a:rPr lang="en-US" sz="800" dirty="0">
                          <a:effectLst/>
                        </a:rPr>
                        <a:t>Work with marketing leaders to select a recent sample of sales qualified leads generated across all channels that were not converted to a sale. </a:t>
                      </a:r>
                      <a:endParaRPr lang="en-US" sz="800" dirty="0">
                        <a:solidFill>
                          <a:srgbClr val="000000"/>
                        </a:solidFill>
                        <a:effectLst/>
                        <a:latin typeface="+mj-lt"/>
                        <a:ea typeface="ヒラギノ角ゴ Pro W3"/>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X leads selected</a:t>
                      </a:r>
                      <a:endParaRPr lang="en-US" sz="800" dirty="0">
                        <a:effectLst/>
                        <a:latin typeface="+mj-lt"/>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1105057"/>
                  </a:ext>
                </a:extLst>
              </a:tr>
              <a:tr h="320040">
                <a:tc vMerge="1">
                  <a:txBody>
                    <a:bodyPr/>
                    <a:lstStyle/>
                    <a:p>
                      <a:endParaRPr lang="en-US"/>
                    </a:p>
                  </a:txBody>
                  <a:tcPr/>
                </a:tc>
                <a:tc>
                  <a:txBody>
                    <a:bodyPr/>
                    <a:lstStyle/>
                    <a:p>
                      <a:pPr marL="182880" marR="0" lvl="0" indent="-182880">
                        <a:spcBef>
                          <a:spcPts val="0"/>
                        </a:spcBef>
                        <a:spcAft>
                          <a:spcPts val="0"/>
                        </a:spcAft>
                        <a:buFont typeface="+mj-lt"/>
                        <a:buAutoNum type="arabicPeriod" startAt="2"/>
                      </a:pPr>
                      <a:r>
                        <a:rPr lang="en-US" sz="800" dirty="0">
                          <a:effectLst/>
                        </a:rPr>
                        <a:t>Determine the root cause for the failed conversion by following the lead from generation through qualification to sales handoff and through the opportunity management process.</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~10 page PowerPoint that summarizes root cause analysis</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456222"/>
                  </a:ext>
                </a:extLst>
              </a:tr>
              <a:tr h="320040">
                <a:tc vMerge="1">
                  <a:txBody>
                    <a:bodyPr/>
                    <a:lstStyle/>
                    <a:p>
                      <a:endParaRPr lang="en-US"/>
                    </a:p>
                  </a:txBody>
                  <a:tcPr/>
                </a:tc>
                <a:tc>
                  <a:txBody>
                    <a:bodyPr/>
                    <a:lstStyle/>
                    <a:p>
                      <a:pPr marL="182880" marR="0" lvl="0" indent="-182880">
                        <a:spcBef>
                          <a:spcPts val="0"/>
                        </a:spcBef>
                        <a:spcAft>
                          <a:spcPts val="0"/>
                        </a:spcAft>
                        <a:buFont typeface="+mj-lt"/>
                        <a:buAutoNum type="arabicPeriod" startAt="3"/>
                      </a:pPr>
                      <a:r>
                        <a:rPr lang="en-US" sz="800" dirty="0">
                          <a:effectLst/>
                        </a:rPr>
                        <a:t>Work with marketing leaders to review the spend against lead channels, lead nurturing process, qualification criteria and handoff/feedback process to sales for quick wins that will improve the lead management process. </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List of improvement opportunities + ROI, owner and ETA for each</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8884696"/>
                  </a:ext>
                </a:extLst>
              </a:tr>
            </a:tbl>
          </a:graphicData>
        </a:graphic>
      </p:graphicFrame>
      <p:graphicFrame>
        <p:nvGraphicFramePr>
          <p:cNvPr id="7" name="Table 6">
            <a:extLst>
              <a:ext uri="{FF2B5EF4-FFF2-40B4-BE49-F238E27FC236}">
                <a16:creationId xmlns:a16="http://schemas.microsoft.com/office/drawing/2014/main" id="{0E9D38B5-CC1D-E616-9F51-E9F3D645AD84}"/>
              </a:ext>
            </a:extLst>
          </p:cNvPr>
          <p:cNvGraphicFramePr>
            <a:graphicFrameLocks noGrp="1"/>
          </p:cNvGraphicFramePr>
          <p:nvPr>
            <p:extLst>
              <p:ext uri="{D42A27DB-BD31-4B8C-83A1-F6EECF244321}">
                <p14:modId xmlns:p14="http://schemas.microsoft.com/office/powerpoint/2010/main" val="408042145"/>
              </p:ext>
            </p:extLst>
          </p:nvPr>
        </p:nvGraphicFramePr>
        <p:xfrm>
          <a:off x="610790" y="4762702"/>
          <a:ext cx="10971213" cy="1493520"/>
        </p:xfrm>
        <a:graphic>
          <a:graphicData uri="http://schemas.openxmlformats.org/drawingml/2006/table">
            <a:tbl>
              <a:tblPr firstRow="1" firstCol="1" lastRow="1" lastCol="1" bandRow="1" bandCol="1">
                <a:tableStyleId>{2D5ABB26-0587-4C30-8999-92F81FD0307C}</a:tableStyleId>
              </a:tblPr>
              <a:tblGrid>
                <a:gridCol w="1638953">
                  <a:extLst>
                    <a:ext uri="{9D8B030D-6E8A-4147-A177-3AD203B41FA5}">
                      <a16:colId xmlns:a16="http://schemas.microsoft.com/office/drawing/2014/main" val="3872590137"/>
                    </a:ext>
                  </a:extLst>
                </a:gridCol>
                <a:gridCol w="6355977">
                  <a:extLst>
                    <a:ext uri="{9D8B030D-6E8A-4147-A177-3AD203B41FA5}">
                      <a16:colId xmlns:a16="http://schemas.microsoft.com/office/drawing/2014/main" val="275669210"/>
                    </a:ext>
                  </a:extLst>
                </a:gridCol>
                <a:gridCol w="770964">
                  <a:extLst>
                    <a:ext uri="{9D8B030D-6E8A-4147-A177-3AD203B41FA5}">
                      <a16:colId xmlns:a16="http://schemas.microsoft.com/office/drawing/2014/main" val="3322103374"/>
                    </a:ext>
                  </a:extLst>
                </a:gridCol>
                <a:gridCol w="2205319">
                  <a:extLst>
                    <a:ext uri="{9D8B030D-6E8A-4147-A177-3AD203B41FA5}">
                      <a16:colId xmlns:a16="http://schemas.microsoft.com/office/drawing/2014/main" val="291301733"/>
                    </a:ext>
                  </a:extLst>
                </a:gridCol>
              </a:tblGrid>
              <a:tr h="228600">
                <a:tc gridSpan="4">
                  <a:txBody>
                    <a:bodyPr/>
                    <a:lstStyle/>
                    <a:p>
                      <a:pPr marL="0" marR="0">
                        <a:spcBef>
                          <a:spcPts val="0"/>
                        </a:spcBef>
                        <a:spcAft>
                          <a:spcPts val="0"/>
                        </a:spcAft>
                      </a:pPr>
                      <a:r>
                        <a:rPr lang="en-US" sz="1000" b="1" dirty="0">
                          <a:solidFill>
                            <a:schemeClr val="bg1"/>
                          </a:solidFill>
                          <a:effectLst/>
                        </a:rPr>
                        <a:t>Competency #3: Talent Management</a:t>
                      </a:r>
                      <a:endParaRPr lang="en-US" sz="1000" b="1" dirty="0">
                        <a:solidFill>
                          <a:schemeClr val="bg1"/>
                        </a:solidFill>
                        <a:effectLst/>
                        <a:latin typeface="Avenir Next LT Pro" panose="020B0504020202020204" pitchFamily="34" charset="0"/>
                        <a:ea typeface="Times New Roman" panose="02020603050405020304" pitchFamily="18" charset="0"/>
                      </a:endParaRPr>
                    </a:p>
                  </a:txBody>
                  <a:tcPr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528086"/>
                  </a:ext>
                </a:extLst>
              </a:tr>
              <a:tr h="228600">
                <a:tc>
                  <a:txBody>
                    <a:bodyPr/>
                    <a:lstStyle/>
                    <a:p>
                      <a:pPr marL="0" marR="0">
                        <a:spcBef>
                          <a:spcPts val="0"/>
                        </a:spcBef>
                        <a:spcAft>
                          <a:spcPts val="0"/>
                        </a:spcAft>
                      </a:pPr>
                      <a:r>
                        <a:rPr lang="en-US" sz="1000" b="1" dirty="0">
                          <a:solidFill>
                            <a:schemeClr val="bg1"/>
                          </a:solidFill>
                          <a:effectLst/>
                        </a:rPr>
                        <a:t>Evidence of Gap</a:t>
                      </a:r>
                      <a:endParaRPr lang="en-US" sz="1000" b="1" dirty="0">
                        <a:solidFill>
                          <a:schemeClr val="bg1"/>
                        </a:solidFill>
                        <a:effectLst/>
                        <a:latin typeface="Avenir Next LT Pro" panose="020B0504020202020204" pitchFamily="34" charset="0"/>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Development Action Items</a:t>
                      </a:r>
                      <a:endParaRPr lang="en-US" sz="1000" b="1" dirty="0">
                        <a:solidFill>
                          <a:schemeClr val="bg1"/>
                        </a:solidFill>
                        <a:effectLst/>
                        <a:latin typeface="Avenir Next LT Pro" panose="020B0504020202020204" pitchFamily="34" charset="0"/>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Complete</a:t>
                      </a:r>
                      <a:endParaRPr lang="en-US" sz="1000" b="1" dirty="0">
                        <a:solidFill>
                          <a:schemeClr val="bg1"/>
                        </a:solidFill>
                        <a:effectLst/>
                        <a:latin typeface="Avenir Next LT Pro" panose="020B0504020202020204" pitchFamily="34" charset="0"/>
                        <a:ea typeface="Times New Roman" panose="02020603050405020304" pitchFamily="18" charset="0"/>
                      </a:endParaRPr>
                    </a:p>
                  </a:txBody>
                  <a:tcPr marT="0" marB="0" anchor="ctr">
                    <a:solidFill>
                      <a:schemeClr val="accent3"/>
                    </a:solidFill>
                  </a:tcPr>
                </a:tc>
                <a:tc>
                  <a:txBody>
                    <a:bodyPr/>
                    <a:lstStyle/>
                    <a:p>
                      <a:pPr marL="0" marR="0">
                        <a:spcBef>
                          <a:spcPts val="0"/>
                        </a:spcBef>
                        <a:spcAft>
                          <a:spcPts val="0"/>
                        </a:spcAft>
                      </a:pPr>
                      <a:r>
                        <a:rPr lang="en-US" sz="1000" b="1" dirty="0">
                          <a:solidFill>
                            <a:schemeClr val="bg1"/>
                          </a:solidFill>
                          <a:effectLst/>
                        </a:rPr>
                        <a:t>Measurement</a:t>
                      </a:r>
                      <a:endParaRPr lang="en-US" sz="1000" b="1" dirty="0">
                        <a:solidFill>
                          <a:schemeClr val="bg1"/>
                        </a:solidFill>
                        <a:effectLst/>
                        <a:latin typeface="Avenir Next LT Pro" panose="020B0504020202020204" pitchFamily="34" charset="0"/>
                        <a:ea typeface="Times New Roman" panose="02020603050405020304" pitchFamily="18" charset="0"/>
                      </a:endParaRPr>
                    </a:p>
                  </a:txBody>
                  <a:tcPr marT="0" marB="0" anchor="ctr">
                    <a:solidFill>
                      <a:schemeClr val="accent3"/>
                    </a:solidFill>
                  </a:tcPr>
                </a:tc>
                <a:extLst>
                  <a:ext uri="{0D108BD9-81ED-4DB2-BD59-A6C34878D82A}">
                    <a16:rowId xmlns:a16="http://schemas.microsoft.com/office/drawing/2014/main" val="2666561504"/>
                  </a:ext>
                </a:extLst>
              </a:tr>
              <a:tr h="320040">
                <a:tc rowSpan="3">
                  <a:txBody>
                    <a:bodyPr/>
                    <a:lstStyle/>
                    <a:p>
                      <a:pPr marL="182880" marR="0" lvl="0" indent="-182880">
                        <a:spcBef>
                          <a:spcPts val="0"/>
                        </a:spcBef>
                        <a:spcAft>
                          <a:spcPts val="0"/>
                        </a:spcAft>
                        <a:buFont typeface="Symbol" panose="05050102010706020507" pitchFamily="18" charset="2"/>
                        <a:buChar char=""/>
                      </a:pPr>
                      <a:r>
                        <a:rPr lang="en-US" sz="800" dirty="0">
                          <a:effectLst/>
                        </a:rPr>
                        <a:t>No stated framework for assessing or developing talent</a:t>
                      </a:r>
                    </a:p>
                    <a:p>
                      <a:pPr marL="182880" marR="0" lvl="0" indent="-182880">
                        <a:spcBef>
                          <a:spcPts val="0"/>
                        </a:spcBef>
                        <a:spcAft>
                          <a:spcPts val="0"/>
                        </a:spcAft>
                        <a:buFont typeface="Symbol" panose="05050102010706020507" pitchFamily="18" charset="2"/>
                        <a:buChar char=""/>
                      </a:pPr>
                      <a:endParaRPr lang="en-US" sz="800" dirty="0">
                        <a:solidFill>
                          <a:srgbClr val="000000"/>
                        </a:solidFill>
                        <a:effectLst/>
                        <a:latin typeface="+mj-lt"/>
                        <a:ea typeface="ヒラギノ角ゴ Pro W3"/>
                      </a:endParaRPr>
                    </a:p>
                  </a:txBody>
                  <a:tcPr marT="0" marB="0" anchor="ctr">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82880" marR="0" lvl="0" indent="-182880">
                        <a:spcBef>
                          <a:spcPts val="0"/>
                        </a:spcBef>
                        <a:spcAft>
                          <a:spcPts val="0"/>
                        </a:spcAft>
                        <a:buFont typeface="+mj-lt"/>
                        <a:buAutoNum type="arabicPeriod"/>
                      </a:pPr>
                      <a:r>
                        <a:rPr lang="en-US" sz="800" dirty="0">
                          <a:effectLst/>
                        </a:rPr>
                        <a:t>Read "Talent Management: Strategies from Six Leading Companies" and summarize the best practices that apply to you, your immediate team and your organization</a:t>
                      </a:r>
                      <a:endParaRPr lang="en-US" sz="800" dirty="0">
                        <a:solidFill>
                          <a:srgbClr val="000000"/>
                        </a:solidFill>
                        <a:effectLst/>
                        <a:latin typeface="+mj-lt"/>
                        <a:ea typeface="ヒラギノ角ゴ Pro W3"/>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Best practices documented</a:t>
                      </a:r>
                      <a:endParaRPr lang="en-US" sz="800" dirty="0">
                        <a:effectLst/>
                        <a:latin typeface="+mj-lt"/>
                        <a:ea typeface="Times New Roman" panose="02020603050405020304" pitchFamily="18" charset="0"/>
                      </a:endParaRPr>
                    </a:p>
                  </a:txBody>
                  <a:tcPr marT="0" marB="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1105057"/>
                  </a:ext>
                </a:extLst>
              </a:tr>
              <a:tr h="320040">
                <a:tc vMerge="1">
                  <a:txBody>
                    <a:bodyPr/>
                    <a:lstStyle/>
                    <a:p>
                      <a:endParaRPr lang="en-US"/>
                    </a:p>
                  </a:txBody>
                  <a:tcPr/>
                </a:tc>
                <a:tc>
                  <a:txBody>
                    <a:bodyPr/>
                    <a:lstStyle/>
                    <a:p>
                      <a:pPr marL="182880" marR="0" lvl="0" indent="-182880">
                        <a:spcBef>
                          <a:spcPts val="0"/>
                        </a:spcBef>
                        <a:spcAft>
                          <a:spcPts val="0"/>
                        </a:spcAft>
                        <a:buFont typeface="+mj-lt"/>
                        <a:buAutoNum type="arabicPeriod" startAt="2"/>
                      </a:pPr>
                      <a:r>
                        <a:rPr lang="en-US" sz="800" dirty="0">
                          <a:effectLst/>
                        </a:rPr>
                        <a:t>Create a presentation of the best practices for you in your role as an executive leader; also identify best practices and/or process improvement changes that may help your team / organization more broadly</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Deliverable complete</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9456222"/>
                  </a:ext>
                </a:extLst>
              </a:tr>
              <a:tr h="320040">
                <a:tc vMerge="1">
                  <a:txBody>
                    <a:bodyPr/>
                    <a:lstStyle/>
                    <a:p>
                      <a:endParaRPr lang="en-US"/>
                    </a:p>
                  </a:txBody>
                  <a:tcPr/>
                </a:tc>
                <a:tc>
                  <a:txBody>
                    <a:bodyPr/>
                    <a:lstStyle/>
                    <a:p>
                      <a:pPr marL="182880" marR="0" lvl="0" indent="-182880">
                        <a:spcBef>
                          <a:spcPts val="0"/>
                        </a:spcBef>
                        <a:spcAft>
                          <a:spcPts val="0"/>
                        </a:spcAft>
                        <a:buFont typeface="+mj-lt"/>
                        <a:buAutoNum type="arabicPeriod" startAt="3"/>
                      </a:pPr>
                      <a:r>
                        <a:rPr lang="en-US" sz="800" dirty="0">
                          <a:effectLst/>
                        </a:rPr>
                        <a:t>Share your findings with the ELT and your regional managers with recommendations on how, when to implement the changes</a:t>
                      </a:r>
                      <a:endParaRPr lang="en-US" sz="800" dirty="0">
                        <a:solidFill>
                          <a:srgbClr val="000000"/>
                        </a:solidFill>
                        <a:effectLst/>
                        <a:latin typeface="+mj-lt"/>
                        <a:ea typeface="ヒラギノ角ゴ Pro W3"/>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sym typeface="Arial"/>
                        </a:rPr>
                        <a:t>TBD</a:t>
                      </a:r>
                      <a:endPar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800" dirty="0">
                          <a:effectLst/>
                        </a:rPr>
                        <a:t>Meeting conducted</a:t>
                      </a:r>
                      <a:endParaRPr lang="en-US" sz="800" dirty="0">
                        <a:effectLst/>
                        <a:latin typeface="+mj-lt"/>
                        <a:ea typeface="Times New Roman" panose="02020603050405020304" pitchFamily="18" charset="0"/>
                      </a:endParaRP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48884696"/>
                  </a:ext>
                </a:extLst>
              </a:tr>
            </a:tbl>
          </a:graphicData>
        </a:graphic>
      </p:graphicFrame>
      <p:sp>
        <p:nvSpPr>
          <p:cNvPr id="2" name="Title 1">
            <a:extLst>
              <a:ext uri="{FF2B5EF4-FFF2-40B4-BE49-F238E27FC236}">
                <a16:creationId xmlns:a16="http://schemas.microsoft.com/office/drawing/2014/main" id="{0C0D36CC-4AFF-B027-65B9-C1E32057F0E7}"/>
              </a:ext>
            </a:extLst>
          </p:cNvPr>
          <p:cNvSpPr>
            <a:spLocks noGrp="1"/>
          </p:cNvSpPr>
          <p:nvPr>
            <p:ph type="title"/>
          </p:nvPr>
        </p:nvSpPr>
        <p:spPr/>
        <p:txBody>
          <a:bodyPr/>
          <a:lstStyle/>
          <a:p>
            <a:r>
              <a:rPr lang="en-US" dirty="0">
                <a:latin typeface="+mn-lt"/>
              </a:rPr>
              <a:t>Individual Development Plan Example – </a:t>
            </a:r>
            <a:r>
              <a:rPr lang="en-US" sz="2400" dirty="0">
                <a:solidFill>
                  <a:schemeClr val="accent3"/>
                </a:solidFill>
                <a:latin typeface="+mn-lt"/>
              </a:rPr>
              <a:t>June 2022 John Doe</a:t>
            </a:r>
            <a:endParaRPr lang="en-US" dirty="0">
              <a:solidFill>
                <a:schemeClr val="accent3"/>
              </a:solidFill>
            </a:endParaRPr>
          </a:p>
        </p:txBody>
      </p:sp>
      <p:pic>
        <p:nvPicPr>
          <p:cNvPr id="3" name="Picture 2">
            <a:extLst>
              <a:ext uri="{FF2B5EF4-FFF2-40B4-BE49-F238E27FC236}">
                <a16:creationId xmlns:a16="http://schemas.microsoft.com/office/drawing/2014/main" id="{FC02B767-7A12-5AFF-93AE-EA93182EC28D}"/>
              </a:ext>
            </a:extLst>
          </p:cNvPr>
          <p:cNvPicPr>
            <a:picLocks noChangeAspect="1"/>
          </p:cNvPicPr>
          <p:nvPr/>
        </p:nvPicPr>
        <p:blipFill rotWithShape="1">
          <a:blip r:embed="rId2"/>
          <a:srcRect l="19772" t="13259"/>
          <a:stretch/>
        </p:blipFill>
        <p:spPr>
          <a:xfrm>
            <a:off x="10249950" y="102848"/>
            <a:ext cx="1356408" cy="1387813"/>
          </a:xfrm>
          <a:prstGeom prst="rect">
            <a:avLst/>
          </a:prstGeom>
        </p:spPr>
      </p:pic>
    </p:spTree>
    <p:extLst>
      <p:ext uri="{BB962C8B-B14F-4D97-AF65-F5344CB8AC3E}">
        <p14:creationId xmlns:p14="http://schemas.microsoft.com/office/powerpoint/2010/main" val="66338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C2E92-12F1-FB8A-34CD-65BFA9890FB4}"/>
              </a:ext>
            </a:extLst>
          </p:cNvPr>
          <p:cNvSpPr>
            <a:spLocks noGrp="1"/>
          </p:cNvSpPr>
          <p:nvPr>
            <p:ph type="body" sz="quarter" idx="10"/>
          </p:nvPr>
        </p:nvSpPr>
        <p:spPr/>
        <p:txBody>
          <a:bodyPr/>
          <a:lstStyle/>
          <a:p>
            <a:r>
              <a:rPr lang="en-US" sz="4400" dirty="0"/>
              <a:t>Skills Coaching Guidance</a:t>
            </a:r>
            <a:endParaRPr lang="en-US" dirty="0"/>
          </a:p>
        </p:txBody>
      </p:sp>
    </p:spTree>
    <p:extLst>
      <p:ext uri="{BB962C8B-B14F-4D97-AF65-F5344CB8AC3E}">
        <p14:creationId xmlns:p14="http://schemas.microsoft.com/office/powerpoint/2010/main" val="3881313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1906-D828-9F91-E22C-9C785F444022}"/>
              </a:ext>
            </a:extLst>
          </p:cNvPr>
          <p:cNvSpPr>
            <a:spLocks noGrp="1"/>
          </p:cNvSpPr>
          <p:nvPr>
            <p:ph type="title"/>
          </p:nvPr>
        </p:nvSpPr>
        <p:spPr/>
        <p:txBody>
          <a:bodyPr>
            <a:normAutofit/>
          </a:bodyPr>
          <a:lstStyle/>
          <a:p>
            <a:r>
              <a:rPr lang="en-US" dirty="0"/>
              <a:t>Skill Development Action Plan Example: </a:t>
            </a:r>
            <a:br>
              <a:rPr lang="en-US" dirty="0"/>
            </a:br>
            <a:r>
              <a:rPr lang="en-US" dirty="0">
                <a:solidFill>
                  <a:schemeClr val="accent3"/>
                </a:solidFill>
              </a:rPr>
              <a:t>AE &amp; Sales Managers (1/2)</a:t>
            </a:r>
          </a:p>
        </p:txBody>
      </p:sp>
      <p:pic>
        <p:nvPicPr>
          <p:cNvPr id="4" name="Picture 3">
            <a:extLst>
              <a:ext uri="{FF2B5EF4-FFF2-40B4-BE49-F238E27FC236}">
                <a16:creationId xmlns:a16="http://schemas.microsoft.com/office/drawing/2014/main" id="{D628A138-6E01-BC43-8CCA-FCBF29B99913}"/>
              </a:ext>
            </a:extLst>
          </p:cNvPr>
          <p:cNvPicPr>
            <a:picLocks noChangeAspect="1"/>
          </p:cNvPicPr>
          <p:nvPr/>
        </p:nvPicPr>
        <p:blipFill rotWithShape="1">
          <a:blip r:embed="rId2"/>
          <a:srcRect l="4837" b="4007"/>
          <a:stretch/>
        </p:blipFill>
        <p:spPr>
          <a:xfrm>
            <a:off x="10270332" y="68546"/>
            <a:ext cx="1338318" cy="1409489"/>
          </a:xfrm>
          <a:prstGeom prst="rect">
            <a:avLst/>
          </a:prstGeom>
        </p:spPr>
      </p:pic>
      <p:graphicFrame>
        <p:nvGraphicFramePr>
          <p:cNvPr id="5" name="Table 11">
            <a:extLst>
              <a:ext uri="{FF2B5EF4-FFF2-40B4-BE49-F238E27FC236}">
                <a16:creationId xmlns:a16="http://schemas.microsoft.com/office/drawing/2014/main" id="{42456C97-C85F-9886-3205-A6C82FFD4E89}"/>
              </a:ext>
            </a:extLst>
          </p:cNvPr>
          <p:cNvGraphicFramePr>
            <a:graphicFrameLocks noGrp="1"/>
          </p:cNvGraphicFramePr>
          <p:nvPr>
            <p:extLst>
              <p:ext uri="{D42A27DB-BD31-4B8C-83A1-F6EECF244321}">
                <p14:modId xmlns:p14="http://schemas.microsoft.com/office/powerpoint/2010/main" val="998037932"/>
              </p:ext>
            </p:extLst>
          </p:nvPr>
        </p:nvGraphicFramePr>
        <p:xfrm>
          <a:off x="609600" y="1606832"/>
          <a:ext cx="10972800" cy="453036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61705733"/>
                    </a:ext>
                  </a:extLst>
                </a:gridCol>
                <a:gridCol w="4114800">
                  <a:extLst>
                    <a:ext uri="{9D8B030D-6E8A-4147-A177-3AD203B41FA5}">
                      <a16:colId xmlns:a16="http://schemas.microsoft.com/office/drawing/2014/main" val="4031318838"/>
                    </a:ext>
                  </a:extLst>
                </a:gridCol>
                <a:gridCol w="1371600">
                  <a:extLst>
                    <a:ext uri="{9D8B030D-6E8A-4147-A177-3AD203B41FA5}">
                      <a16:colId xmlns:a16="http://schemas.microsoft.com/office/drawing/2014/main" val="1154092006"/>
                    </a:ext>
                  </a:extLst>
                </a:gridCol>
                <a:gridCol w="4114800">
                  <a:extLst>
                    <a:ext uri="{9D8B030D-6E8A-4147-A177-3AD203B41FA5}">
                      <a16:colId xmlns:a16="http://schemas.microsoft.com/office/drawing/2014/main" val="950485288"/>
                    </a:ext>
                  </a:extLst>
                </a:gridCol>
              </a:tblGrid>
              <a:tr h="1051106">
                <a:tc gridSpan="4">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Rep on skill development takes time and requires a continuous coaching cadence. These skills align with the competencies of a highly productive Rep. Development across identified areas should be viewed as building blocks that support the Rep’s long term career advancement. The coaching approaches provided below are potential activities to be provided to the AE to act as a guide to coaching to specific skills.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mpd="sng">
                      <a:noFill/>
                    </a:lnL>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476975">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0">
                <a:tc>
                  <a:txBody>
                    <a:bodyPr/>
                    <a:lstStyle/>
                    <a:p>
                      <a:pPr marL="0" marR="0" lvl="0" indent="0">
                        <a:spcBef>
                          <a:spcPts val="0"/>
                        </a:spcBef>
                        <a:spcAft>
                          <a:spcPts val="0"/>
                        </a:spcAft>
                        <a:buFont typeface="+mj-lt"/>
                        <a:buNone/>
                        <a:tabLst>
                          <a:tab pos="457200" algn="l"/>
                        </a:tabLst>
                      </a:pPr>
                      <a:r>
                        <a:rPr lang="en-US" sz="900" b="1" dirty="0">
                          <a:solidFill>
                            <a:schemeClr val="bg1"/>
                          </a:solidFill>
                          <a:effectLst/>
                          <a:latin typeface="+mn-lt"/>
                          <a:hlinkClick r:id="rId3" action="ppaction://hlinksldjump">
                            <a:extLst>
                              <a:ext uri="{A12FA001-AC4F-418D-AE19-62706E023703}">
                                <ahyp:hlinkClr xmlns:ahyp="http://schemas.microsoft.com/office/drawing/2018/hyperlinkcolor" val="tx"/>
                              </a:ext>
                            </a:extLst>
                          </a:hlinkClick>
                        </a:rPr>
                        <a:t>Professional Communication</a:t>
                      </a:r>
                      <a:endParaRPr lang="en-US" sz="900" b="1" dirty="0">
                        <a:solidFill>
                          <a:schemeClr val="bg1"/>
                        </a:solidFill>
                        <a:effectLst/>
                        <a:latin typeface="+mn-lt"/>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Review with your manager your most recent customer-facing emails, presentations, and documents.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Ask him/her to scour your output to find extraneous words/phrases, poor diction, grammar problems, improper syntax, misplaced voice, inappropriate tone or colloquialisms, and ineffective wording.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Based on their feedback, re-write the documents and resubmit them for a second round of review.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Document how much improvement was achieved and repeat this process in one month and see of the need for improvement has declined substantially.</a:t>
                      </a:r>
                      <a:endParaRPr sz="700" b="0" i="0" u="none" strike="noStrike" kern="1200" dirty="0">
                        <a:solidFill>
                          <a:srgbClr val="000000"/>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latinLnBrk="0" hangingPunct="1">
                        <a:spcBef>
                          <a:spcPts val="0"/>
                        </a:spcBef>
                        <a:spcAft>
                          <a:spcPts val="0"/>
                        </a:spcAft>
                        <a:buFont typeface="+mj-lt"/>
                        <a:buNone/>
                        <a:tabLst>
                          <a:tab pos="457200" algn="l"/>
                        </a:tabLst>
                      </a:pPr>
                      <a:r>
                        <a:rPr lang="en-US" sz="1000" b="1" kern="1200">
                          <a:solidFill>
                            <a:schemeClr val="bg1"/>
                          </a:solidFill>
                          <a:effectLst/>
                          <a:latin typeface="+mn-lt"/>
                          <a:ea typeface="+mn-ea"/>
                          <a:cs typeface="+mn-cs"/>
                          <a:hlinkClick r:id="rId4" action="ppaction://hlinksldjump">
                            <a:extLst>
                              <a:ext uri="{A12FA001-AC4F-418D-AE19-62706E023703}">
                                <ahyp:hlinkClr xmlns:ahyp="http://schemas.microsoft.com/office/drawing/2018/hyperlinkcolor" val="tx"/>
                              </a:ext>
                            </a:extLst>
                          </a:hlinkClick>
                        </a:rPr>
                        <a:t>Opportunity Management</a:t>
                      </a:r>
                      <a:endParaRPr lang="en-US" sz="1000" b="1" kern="1200">
                        <a:solidFill>
                          <a:schemeClr val="bg1"/>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chemeClr val="tx1"/>
                          </a:solidFill>
                          <a:effectLst/>
                          <a:latin typeface="+mn-lt"/>
                          <a:ea typeface="+mn-ea"/>
                          <a:cs typeface="+mn-cs"/>
                        </a:rPr>
                        <a:t>Inspect all current sales opportunities that are stalled or have not tracked to expected phase advancement timeframes.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chemeClr val="tx1"/>
                          </a:solidFill>
                          <a:effectLst/>
                          <a:latin typeface="+mn-lt"/>
                          <a:ea typeface="+mn-ea"/>
                          <a:cs typeface="+mn-cs"/>
                        </a:rPr>
                        <a:t>Identify 10 specific tactics that will jump-start this sales campaign and also which align with your stated Sales strategy.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chemeClr val="tx1"/>
                          </a:solidFill>
                          <a:effectLst/>
                          <a:latin typeface="+mn-lt"/>
                          <a:ea typeface="+mn-ea"/>
                          <a:cs typeface="+mn-cs"/>
                        </a:rPr>
                        <a:t>Prioritize this list of tactics in order of applicability, importance and relevancy.  Introduce these tactics into your campaigns in order of prioritization.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chemeClr val="tx1"/>
                          </a:solidFill>
                          <a:effectLst/>
                          <a:latin typeface="+mn-lt"/>
                          <a:ea typeface="+mn-ea"/>
                          <a:cs typeface="+mn-cs"/>
                        </a:rPr>
                        <a:t>Review the outcome with your manager. Ask for insight and adjust your list of tactics to reflect what is working. Rinse and repeat.</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effectLst/>
                          <a:latin typeface="+mn-lt"/>
                          <a:hlinkClick r:id="rId5" action="ppaction://hlinksldjump">
                            <a:extLst>
                              <a:ext uri="{A12FA001-AC4F-418D-AE19-62706E023703}">
                                <ahyp:hlinkClr xmlns:ahyp="http://schemas.microsoft.com/office/drawing/2018/hyperlinkcolor" val="tx"/>
                              </a:ext>
                            </a:extLst>
                          </a:hlinkClick>
                        </a:rPr>
                        <a:t>Storytelling</a:t>
                      </a:r>
                      <a:endParaRPr lang="en-US" sz="900" b="1">
                        <a:solidFill>
                          <a:schemeClr val="bg1"/>
                        </a:solidFill>
                        <a:effectLst/>
                        <a:latin typeface="+mn-lt"/>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Interview three top reps in your region to uncover how they achieve success specifically by focusing on customer business outcomes.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Document any commonalities in their approach.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Develop some basic guidance for yourself, and create a flow diagram to help guide your potential future customer interactions with an emphasis on customer outcomes.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rPr>
                        <a:t>Share your diagram with your manager and seek input. Choose five situations ahead of time where you are going to deploy these new skills of persuasion and, based on your meeting objectives, determine with your manager if you have improved in this area. </a:t>
                      </a:r>
                      <a:endParaRPr sz="700" b="0" i="0" u="none" strike="noStrike" kern="1200" dirty="0">
                        <a:solidFill>
                          <a:srgbClr val="000000"/>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000" b="1" kern="1200" dirty="0">
                          <a:solidFill>
                            <a:schemeClr val="bg1"/>
                          </a:solidFill>
                          <a:effectLst/>
                          <a:latin typeface="+mn-lt"/>
                          <a:ea typeface="+mn-ea"/>
                          <a:cs typeface="+mn-cs"/>
                          <a:hlinkClick r:id="rId6" action="ppaction://hlinksldjump">
                            <a:extLst>
                              <a:ext uri="{A12FA001-AC4F-418D-AE19-62706E023703}">
                                <ahyp:hlinkClr xmlns:ahyp="http://schemas.microsoft.com/office/drawing/2018/hyperlinkcolor" val="tx"/>
                              </a:ext>
                            </a:extLst>
                          </a:hlinkClick>
                        </a:rPr>
                        <a:t>Account Planning</a:t>
                      </a:r>
                      <a:endParaRPr lang="en-US" sz="1000" b="1" kern="1200" dirty="0">
                        <a:solidFill>
                          <a:schemeClr val="bg1"/>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600" b="0" i="0" u="none" strike="noStrike" kern="1200" dirty="0">
                          <a:solidFill>
                            <a:schemeClr val="tx1"/>
                          </a:solidFill>
                          <a:effectLst/>
                          <a:latin typeface="+mn-lt"/>
                          <a:ea typeface="+mn-ea"/>
                          <a:cs typeface="+mn-cs"/>
                          <a:sym typeface="Proxima Nova"/>
                        </a:rPr>
                        <a:t>Ask AE to interview peers on closing skills best practices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600" b="0" i="0" u="none" strike="noStrike" kern="1200" dirty="0">
                          <a:solidFill>
                            <a:schemeClr val="tx1"/>
                          </a:solidFill>
                          <a:effectLst/>
                          <a:latin typeface="+mn-lt"/>
                          <a:ea typeface="+mn-ea"/>
                          <a:cs typeface="+mn-cs"/>
                          <a:sym typeface="Proxima Nova"/>
                        </a:rPr>
                        <a:t>Report back on findings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600" b="0" i="0" u="none" strike="noStrike" kern="1200" dirty="0">
                          <a:solidFill>
                            <a:schemeClr val="tx1"/>
                          </a:solidFill>
                          <a:effectLst/>
                          <a:latin typeface="+mn-lt"/>
                          <a:ea typeface="+mn-ea"/>
                          <a:cs typeface="+mn-cs"/>
                          <a:sym typeface="Proxima Nova"/>
                        </a:rPr>
                        <a:t>Review qualification criteria and how it drives closure rate</a:t>
                      </a:r>
                      <a:endParaRPr lang="en-US" sz="600" b="0" i="0" u="none" strike="noStrike" kern="1200" dirty="0">
                        <a:solidFill>
                          <a:schemeClr val="tx1"/>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effectLst/>
                          <a:latin typeface="+mn-lt"/>
                          <a:hlinkClick r:id="rId7" action="ppaction://hlinksldjump">
                            <a:extLst>
                              <a:ext uri="{A12FA001-AC4F-418D-AE19-62706E023703}">
                                <ahyp:hlinkClr xmlns:ahyp="http://schemas.microsoft.com/office/drawing/2018/hyperlinkcolor" val="tx"/>
                              </a:ext>
                            </a:extLst>
                          </a:hlinkClick>
                        </a:rPr>
                        <a:t>Value Messaging</a:t>
                      </a:r>
                      <a:endParaRPr lang="en-US" sz="900" b="1">
                        <a:solidFill>
                          <a:schemeClr val="bg1"/>
                        </a:solidFill>
                        <a:effectLst/>
                        <a:latin typeface="+mn-lt"/>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tabLst/>
                        <a:defRPr/>
                      </a:pPr>
                      <a:r>
                        <a:rPr lang="en-US" sz="700" b="0" i="0" u="none" strike="noStrike" kern="1200" dirty="0">
                          <a:solidFill>
                            <a:srgbClr val="000000"/>
                          </a:solidFill>
                          <a:effectLst/>
                          <a:latin typeface="+mn-lt"/>
                          <a:ea typeface="+mn-ea"/>
                          <a:cs typeface="+mn-cs"/>
                          <a:sym typeface="Proxima Nova"/>
                        </a:rPr>
                        <a:t>Ask AE: For your top 3 in-flight opportunities; identify the value prop(s) that the prospect has validated are most important to them</a:t>
                      </a:r>
                      <a:endParaRPr lang="en-US" sz="700" b="0" i="0" u="none" strike="noStrike" kern="1200" dirty="0">
                        <a:solidFill>
                          <a:srgbClr val="000000"/>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000" b="1" kern="1200" dirty="0">
                          <a:solidFill>
                            <a:schemeClr val="bg1"/>
                          </a:solidFill>
                          <a:effectLst/>
                          <a:latin typeface="+mn-lt"/>
                          <a:ea typeface="+mn-ea"/>
                          <a:cs typeface="+mn-cs"/>
                          <a:hlinkClick r:id="rId8" action="ppaction://hlinksldjump">
                            <a:extLst>
                              <a:ext uri="{A12FA001-AC4F-418D-AE19-62706E023703}">
                                <ahyp:hlinkClr xmlns:ahyp="http://schemas.microsoft.com/office/drawing/2018/hyperlinkcolor" val="tx"/>
                              </a:ext>
                            </a:extLst>
                          </a:hlinkClick>
                        </a:rPr>
                        <a:t>Sales Approach</a:t>
                      </a:r>
                      <a:endParaRPr lang="en-US" sz="1000" b="1" kern="1200" dirty="0">
                        <a:solidFill>
                          <a:schemeClr val="bg1"/>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rgbClr val="000000"/>
                          </a:solidFill>
                          <a:effectLst/>
                          <a:latin typeface="+mn-lt"/>
                          <a:ea typeface="+mn-ea"/>
                          <a:cs typeface="+mn-cs"/>
                        </a:rPr>
                        <a:t>Compare your pre and post prospecting call notes from the last 5 sales calls to those of your 3 top-performing peers.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rgbClr val="000000"/>
                          </a:solidFill>
                          <a:effectLst/>
                          <a:latin typeface="+mn-lt"/>
                          <a:ea typeface="+mn-ea"/>
                          <a:cs typeface="+mn-cs"/>
                        </a:rPr>
                        <a:t>Develop a Guidance list of 15 key areas where your pre and post-call planning has need of  improvement. </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rgbClr val="000000"/>
                          </a:solidFill>
                          <a:effectLst/>
                          <a:latin typeface="+mn-lt"/>
                          <a:ea typeface="+mn-ea"/>
                          <a:cs typeface="+mn-cs"/>
                        </a:rPr>
                        <a:t>For the next 10 Major Interactions, follow your Guidance list in doing your pre and post-Call Plans.</a:t>
                      </a:r>
                    </a:p>
                    <a:p>
                      <a:pPr marL="228600" marR="0" lvl="0" indent="-228600" algn="l" defTabSz="914400" rtl="0" eaLnBrk="1" fontAlgn="t" latinLnBrk="0" hangingPunct="1">
                        <a:lnSpc>
                          <a:spcPct val="100000"/>
                        </a:lnSpc>
                        <a:spcBef>
                          <a:spcPts val="0"/>
                        </a:spcBef>
                        <a:spcAft>
                          <a:spcPts val="0"/>
                        </a:spcAft>
                        <a:buClr>
                          <a:srgbClr val="000000"/>
                        </a:buClr>
                        <a:buSzPct val="100000"/>
                        <a:buFont typeface="+mj-lt"/>
                        <a:buAutoNum type="arabicPeriod"/>
                      </a:pPr>
                      <a:r>
                        <a:rPr lang="en-US" sz="600" b="0" i="0" u="none" strike="noStrike" kern="1200" dirty="0">
                          <a:solidFill>
                            <a:srgbClr val="000000"/>
                          </a:solidFill>
                          <a:effectLst/>
                          <a:latin typeface="+mn-lt"/>
                          <a:ea typeface="+mn-ea"/>
                          <a:cs typeface="+mn-cs"/>
                        </a:rPr>
                        <a:t>After the 10th Call Plan is complete, review the results with your manager  to determine if the quality of your sales campaigns has improved and the results (e.g. accelerated deals, better discovery, etc..) are better.</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6791696"/>
                  </a:ext>
                </a:extLst>
              </a:tr>
            </a:tbl>
          </a:graphicData>
        </a:graphic>
      </p:graphicFrame>
      <p:sp>
        <p:nvSpPr>
          <p:cNvPr id="6" name="Rectangle 5">
            <a:extLst>
              <a:ext uri="{FF2B5EF4-FFF2-40B4-BE49-F238E27FC236}">
                <a16:creationId xmlns:a16="http://schemas.microsoft.com/office/drawing/2014/main" id="{87E3D49C-0716-4828-AEAD-4B65A6A3F1AB}"/>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ea typeface="+mn-ea"/>
                <a:cs typeface="+mn-cs"/>
              </a:rPr>
              <a:t>Skill Coaching Approach</a:t>
            </a:r>
            <a:endParaRPr lang="en-ID" sz="1000" b="1" dirty="0"/>
          </a:p>
        </p:txBody>
      </p:sp>
      <p:sp>
        <p:nvSpPr>
          <p:cNvPr id="7" name="Rectangle 6">
            <a:extLst>
              <a:ext uri="{FF2B5EF4-FFF2-40B4-BE49-F238E27FC236}">
                <a16:creationId xmlns:a16="http://schemas.microsoft.com/office/drawing/2014/main" id="{76BF1B9B-6355-397A-C71B-4F61F1A3901A}"/>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endParaRPr lang="en-ID" sz="1600" b="1" dirty="0"/>
          </a:p>
        </p:txBody>
      </p:sp>
    </p:spTree>
    <p:extLst>
      <p:ext uri="{BB962C8B-B14F-4D97-AF65-F5344CB8AC3E}">
        <p14:creationId xmlns:p14="http://schemas.microsoft.com/office/powerpoint/2010/main" val="188348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352724-B628-7458-1CD2-72515930C692}"/>
              </a:ext>
            </a:extLst>
          </p:cNvPr>
          <p:cNvPicPr>
            <a:picLocks noChangeAspect="1"/>
          </p:cNvPicPr>
          <p:nvPr/>
        </p:nvPicPr>
        <p:blipFill rotWithShape="1">
          <a:blip r:embed="rId2"/>
          <a:srcRect l="4837" b="4007"/>
          <a:stretch/>
        </p:blipFill>
        <p:spPr>
          <a:xfrm>
            <a:off x="10270332" y="68546"/>
            <a:ext cx="1338318" cy="1409489"/>
          </a:xfrm>
          <a:prstGeom prst="rect">
            <a:avLst/>
          </a:prstGeom>
        </p:spPr>
      </p:pic>
      <p:sp>
        <p:nvSpPr>
          <p:cNvPr id="2" name="Title 1">
            <a:extLst>
              <a:ext uri="{FF2B5EF4-FFF2-40B4-BE49-F238E27FC236}">
                <a16:creationId xmlns:a16="http://schemas.microsoft.com/office/drawing/2014/main" id="{2F4A5DF1-48B5-94F8-1E6E-BE1E415DD02D}"/>
              </a:ext>
            </a:extLst>
          </p:cNvPr>
          <p:cNvSpPr>
            <a:spLocks noGrp="1"/>
          </p:cNvSpPr>
          <p:nvPr>
            <p:ph type="title"/>
          </p:nvPr>
        </p:nvSpPr>
        <p:spPr/>
        <p:txBody>
          <a:bodyPr/>
          <a:lstStyle/>
          <a:p>
            <a:r>
              <a:rPr lang="en-US" dirty="0"/>
              <a:t>Skill Development Action Plan Example: </a:t>
            </a:r>
            <a:br>
              <a:rPr lang="en-US" dirty="0"/>
            </a:br>
            <a:r>
              <a:rPr lang="en-US" dirty="0">
                <a:solidFill>
                  <a:schemeClr val="accent3"/>
                </a:solidFill>
              </a:rPr>
              <a:t>AE &amp; Sales Managers (1/2)</a:t>
            </a:r>
          </a:p>
        </p:txBody>
      </p:sp>
      <p:graphicFrame>
        <p:nvGraphicFramePr>
          <p:cNvPr id="3" name="Table 11">
            <a:extLst>
              <a:ext uri="{FF2B5EF4-FFF2-40B4-BE49-F238E27FC236}">
                <a16:creationId xmlns:a16="http://schemas.microsoft.com/office/drawing/2014/main" id="{2A047B31-652A-7E83-92C8-63F4978EA837}"/>
              </a:ext>
            </a:extLst>
          </p:cNvPr>
          <p:cNvGraphicFramePr>
            <a:graphicFrameLocks noGrp="1"/>
          </p:cNvGraphicFramePr>
          <p:nvPr>
            <p:extLst>
              <p:ext uri="{D42A27DB-BD31-4B8C-83A1-F6EECF244321}">
                <p14:modId xmlns:p14="http://schemas.microsoft.com/office/powerpoint/2010/main" val="1511478706"/>
              </p:ext>
            </p:extLst>
          </p:nvPr>
        </p:nvGraphicFramePr>
        <p:xfrm>
          <a:off x="609600" y="1606832"/>
          <a:ext cx="10972800" cy="438558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61705733"/>
                    </a:ext>
                  </a:extLst>
                </a:gridCol>
                <a:gridCol w="4114800">
                  <a:extLst>
                    <a:ext uri="{9D8B030D-6E8A-4147-A177-3AD203B41FA5}">
                      <a16:colId xmlns:a16="http://schemas.microsoft.com/office/drawing/2014/main" val="4031318838"/>
                    </a:ext>
                  </a:extLst>
                </a:gridCol>
                <a:gridCol w="1371600">
                  <a:extLst>
                    <a:ext uri="{9D8B030D-6E8A-4147-A177-3AD203B41FA5}">
                      <a16:colId xmlns:a16="http://schemas.microsoft.com/office/drawing/2014/main" val="1154092006"/>
                    </a:ext>
                  </a:extLst>
                </a:gridCol>
                <a:gridCol w="4114800">
                  <a:extLst>
                    <a:ext uri="{9D8B030D-6E8A-4147-A177-3AD203B41FA5}">
                      <a16:colId xmlns:a16="http://schemas.microsoft.com/office/drawing/2014/main" val="950485288"/>
                    </a:ext>
                  </a:extLst>
                </a:gridCol>
              </a:tblGrid>
              <a:tr h="1051106">
                <a:tc gridSpan="4">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Rep on skill development takes time and requires a continuous coaching cadence. These skills align with the competencies of a highly productive Rep. Development across identified areas should be viewed as building blocks that support the Rep’s long term career advancement. The coaching approaches provided below are potential activities to be provided to the AE to act as a guide to coaching to specific skills.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mpd="sng">
                      <a:noFill/>
                    </a:lnL>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476975">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sng" dirty="0">
                          <a:solidFill>
                            <a:schemeClr val="bg1"/>
                          </a:solidFill>
                          <a:effectLst/>
                          <a:latin typeface="+mn-lt"/>
                          <a:hlinkClick r:id="" action="ppaction://noaction">
                            <a:extLst>
                              <a:ext uri="{A12FA001-AC4F-418D-AE19-62706E023703}">
                                <ahyp:hlinkClr xmlns:ahyp="http://schemas.microsoft.com/office/drawing/2018/hyperlinkcolor" val="tx"/>
                              </a:ext>
                            </a:extLst>
                          </a:hlinkClick>
                        </a:rPr>
                        <a:t>Negotiation</a:t>
                      </a:r>
                      <a:endParaRPr lang="en-US" sz="1050" b="1" u="sng" dirty="0">
                        <a:solidFill>
                          <a:schemeClr val="bg1"/>
                        </a:solidFill>
                        <a:effectLst/>
                        <a:latin typeface="+mn-lt"/>
                      </a:endParaRP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Read the books "Secrets of Power Negotiating" and "Getting to Yes: Negotiating Agreement Without Giving In."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Develop a 2 page list of tactical takeaways from each book of tools and techniques that reps can use to improve their negotiating skills.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Create a training event with some interactive exercise where reps can develop some creative trades lists.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Assemble a list of all the best trades suggestions and techniques and track usage over the next 90 days to see if close rates improve.</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050" b="1" kern="1200" dirty="0">
                          <a:solidFill>
                            <a:schemeClr val="bg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Convert Strategy to Tactics</a:t>
                      </a:r>
                      <a:endParaRPr lang="en-US" sz="1050" b="1" kern="1200" dirty="0">
                        <a:solidFill>
                          <a:schemeClr val="bg1"/>
                        </a:solidFill>
                        <a:effectLst/>
                        <a:latin typeface="+mn-lt"/>
                        <a:ea typeface="+mn-ea"/>
                        <a:cs typeface="+mn-cs"/>
                      </a:endParaRP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Inspect all current sales opportunities that are stalled or have not tracked to expected phase advancement timeframes.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Identify 10 specific tactics that will jump-start this sales campaign and also which align with your stated Sales strategy.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Prioritize this list of tactics in order of applicability, importance and relevancy.  Introduce these tactics into your campaigns in order of prioritization.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Review the outcome with your manager. Ask for insight and adjust your list of tactics to reflect what is working. Rinse and repeat.</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914400">
                <a:tc>
                  <a:txBody>
                    <a:bodyPr/>
                    <a:lstStyle/>
                    <a:p>
                      <a:r>
                        <a:rPr lang="en-US" sz="1050" b="1" u="sng" dirty="0">
                          <a:solidFill>
                            <a:schemeClr val="bg1"/>
                          </a:solidFill>
                          <a:latin typeface="+mn-lt"/>
                          <a:hlinkClick r:id="" action="ppaction://noaction">
                            <a:extLst>
                              <a:ext uri="{A12FA001-AC4F-418D-AE19-62706E023703}">
                                <ahyp:hlinkClr xmlns:ahyp="http://schemas.microsoft.com/office/drawing/2018/hyperlinkcolor" val="tx"/>
                              </a:ext>
                            </a:extLst>
                          </a:hlinkClick>
                        </a:rPr>
                        <a:t>Conflict Management</a:t>
                      </a:r>
                      <a:endParaRPr lang="en-US" sz="1050" b="1" u="sng" dirty="0">
                        <a:solidFill>
                          <a:schemeClr val="bg1"/>
                        </a:solidFill>
                        <a:latin typeface="+mn-lt"/>
                      </a:endParaRP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Complete a role play exercise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Provide AE with a quick scenario of a potential problem</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1050" b="0" i="0" u="none" strike="noStrike" kern="1200" dirty="0">
                          <a:solidFill>
                            <a:schemeClr val="tx1"/>
                          </a:solidFill>
                          <a:effectLst/>
                          <a:latin typeface="+mn-lt"/>
                          <a:ea typeface="+mn-ea"/>
                          <a:cs typeface="+mn-cs"/>
                        </a:rPr>
                        <a:t>The AE must be able to quickly address the problem</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397442" rtl="0" eaLnBrk="1" fontAlgn="auto" latinLnBrk="0" hangingPunct="1">
                        <a:lnSpc>
                          <a:spcPct val="100000"/>
                        </a:lnSpc>
                        <a:spcBef>
                          <a:spcPts val="0"/>
                        </a:spcBef>
                        <a:spcAft>
                          <a:spcPts val="0"/>
                        </a:spcAft>
                        <a:buClrTx/>
                        <a:buSzTx/>
                        <a:buFont typeface="+mj-lt"/>
                        <a:buNone/>
                        <a:tabLst>
                          <a:tab pos="457200" algn="l"/>
                        </a:tabLst>
                        <a:defRPr/>
                      </a:pPr>
                      <a:r>
                        <a:rPr lang="en-US" sz="1050" b="1" kern="1200" dirty="0">
                          <a:solidFill>
                            <a:schemeClr val="bg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Closing Ability</a:t>
                      </a:r>
                      <a:endParaRPr lang="en-US" sz="1050" b="1" kern="1200" dirty="0">
                        <a:solidFill>
                          <a:schemeClr val="bg1"/>
                        </a:solidFill>
                        <a:effectLst/>
                        <a:latin typeface="+mn-lt"/>
                        <a:ea typeface="+mn-ea"/>
                        <a:cs typeface="+mn-cs"/>
                      </a:endParaRP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1050" b="0" i="0" u="none" strike="noStrike" kern="1200" dirty="0">
                          <a:solidFill>
                            <a:schemeClr val="tx1"/>
                          </a:solidFill>
                          <a:effectLst/>
                          <a:latin typeface="+mn-lt"/>
                          <a:ea typeface="+mn-ea"/>
                          <a:cs typeface="+mn-cs"/>
                          <a:sym typeface="Proxima Nova"/>
                        </a:rPr>
                        <a:t>Ask AE to interview peers on closing skills best practices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1050" b="0" i="0" u="none" strike="noStrike" kern="1200" dirty="0">
                          <a:solidFill>
                            <a:schemeClr val="tx1"/>
                          </a:solidFill>
                          <a:effectLst/>
                          <a:latin typeface="+mn-lt"/>
                          <a:ea typeface="+mn-ea"/>
                          <a:cs typeface="+mn-cs"/>
                          <a:sym typeface="Proxima Nova"/>
                        </a:rPr>
                        <a:t>Report back on findings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tabLst/>
                        <a:defRPr/>
                      </a:pPr>
                      <a:r>
                        <a:rPr lang="en-US" sz="1050" b="0" i="0" u="none" strike="noStrike" kern="1200" dirty="0">
                          <a:solidFill>
                            <a:schemeClr val="tx1"/>
                          </a:solidFill>
                          <a:effectLst/>
                          <a:latin typeface="+mn-lt"/>
                          <a:ea typeface="+mn-ea"/>
                          <a:cs typeface="+mn-cs"/>
                          <a:sym typeface="Proxima Nova"/>
                        </a:rPr>
                        <a:t>Review qualification criteria and how it drives closure rate</a:t>
                      </a:r>
                      <a:endParaRPr lang="en-US" sz="1050" b="0" i="0" u="none" strike="noStrike" kern="1200" dirty="0">
                        <a:solidFill>
                          <a:schemeClr val="tx1"/>
                        </a:solidFill>
                        <a:effectLst/>
                        <a:latin typeface="+mn-lt"/>
                        <a:ea typeface="+mn-ea"/>
                        <a:cs typeface="+mn-cs"/>
                      </a:endParaRP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bl>
          </a:graphicData>
        </a:graphic>
      </p:graphicFrame>
      <p:sp>
        <p:nvSpPr>
          <p:cNvPr id="4" name="TextBox 3">
            <a:extLst>
              <a:ext uri="{FF2B5EF4-FFF2-40B4-BE49-F238E27FC236}">
                <a16:creationId xmlns:a16="http://schemas.microsoft.com/office/drawing/2014/main" id="{61C74779-3EEB-7B41-BC15-25CDD377A14A}"/>
              </a:ext>
            </a:extLst>
          </p:cNvPr>
          <p:cNvSpPr txBox="1"/>
          <p:nvPr/>
        </p:nvSpPr>
        <p:spPr>
          <a:xfrm>
            <a:off x="6656398" y="6257418"/>
            <a:ext cx="4915492" cy="123111"/>
          </a:xfrm>
          <a:prstGeom prst="rect">
            <a:avLst/>
          </a:prstGeom>
          <a:noFill/>
        </p:spPr>
        <p:txBody>
          <a:bodyPr wrap="square" lIns="0" tIns="0" rIns="0" bIns="0" rtlCol="0">
            <a:spAutoFit/>
          </a:bodyPr>
          <a:lstStyle/>
          <a:p>
            <a:pPr algn="r"/>
            <a:r>
              <a:rPr lang="en-US" sz="800" dirty="0"/>
              <a:t>*Refer to the Skills rubrics for the description of excelling vs. developing</a:t>
            </a:r>
          </a:p>
        </p:txBody>
      </p:sp>
      <p:sp>
        <p:nvSpPr>
          <p:cNvPr id="5" name="Rectangle 4">
            <a:extLst>
              <a:ext uri="{FF2B5EF4-FFF2-40B4-BE49-F238E27FC236}">
                <a16:creationId xmlns:a16="http://schemas.microsoft.com/office/drawing/2014/main" id="{8EEB8725-B41A-5C74-686E-663B4818623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ea typeface="+mn-ea"/>
                <a:cs typeface="+mn-cs"/>
              </a:rPr>
              <a:t>Skill Coaching Approach</a:t>
            </a:r>
            <a:endParaRPr lang="en-ID" sz="1000" b="1" dirty="0"/>
          </a:p>
        </p:txBody>
      </p:sp>
      <p:sp>
        <p:nvSpPr>
          <p:cNvPr id="6" name="Rectangle 5">
            <a:extLst>
              <a:ext uri="{FF2B5EF4-FFF2-40B4-BE49-F238E27FC236}">
                <a16:creationId xmlns:a16="http://schemas.microsoft.com/office/drawing/2014/main" id="{4F85A3AC-A16B-6C8C-BE4F-95545DEE3999}"/>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endParaRPr lang="en-ID" sz="1600" b="1" dirty="0"/>
          </a:p>
        </p:txBody>
      </p:sp>
    </p:spTree>
    <p:extLst>
      <p:ext uri="{BB962C8B-B14F-4D97-AF65-F5344CB8AC3E}">
        <p14:creationId xmlns:p14="http://schemas.microsoft.com/office/powerpoint/2010/main" val="1193445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23BB-6BD2-2CCA-7583-ADC1221A1672}"/>
              </a:ext>
            </a:extLst>
          </p:cNvPr>
          <p:cNvSpPr>
            <a:spLocks noGrp="1"/>
          </p:cNvSpPr>
          <p:nvPr>
            <p:ph type="title"/>
          </p:nvPr>
        </p:nvSpPr>
        <p:spPr/>
        <p:txBody>
          <a:bodyPr>
            <a:noAutofit/>
          </a:bodyPr>
          <a:lstStyle/>
          <a:p>
            <a:r>
              <a:rPr lang="en-US" dirty="0"/>
              <a:t>Skill Development Action Plan Example: </a:t>
            </a:r>
            <a:br>
              <a:rPr lang="en-US" dirty="0"/>
            </a:br>
            <a:r>
              <a:rPr lang="en-US" dirty="0">
                <a:solidFill>
                  <a:schemeClr val="accent3"/>
                </a:solidFill>
              </a:rPr>
              <a:t>Sales Managers &amp; Directors (1/2)</a:t>
            </a:r>
          </a:p>
        </p:txBody>
      </p:sp>
      <p:pic>
        <p:nvPicPr>
          <p:cNvPr id="3" name="Picture 2">
            <a:extLst>
              <a:ext uri="{FF2B5EF4-FFF2-40B4-BE49-F238E27FC236}">
                <a16:creationId xmlns:a16="http://schemas.microsoft.com/office/drawing/2014/main" id="{0EDCCF62-EB62-AFDC-F9DF-8A3435A62478}"/>
              </a:ext>
            </a:extLst>
          </p:cNvPr>
          <p:cNvPicPr>
            <a:picLocks noChangeAspect="1"/>
          </p:cNvPicPr>
          <p:nvPr/>
        </p:nvPicPr>
        <p:blipFill rotWithShape="1">
          <a:blip r:embed="rId2"/>
          <a:srcRect l="4837" b="4007"/>
          <a:stretch/>
        </p:blipFill>
        <p:spPr>
          <a:xfrm>
            <a:off x="10270332" y="68546"/>
            <a:ext cx="1338318" cy="1409489"/>
          </a:xfrm>
          <a:prstGeom prst="rect">
            <a:avLst/>
          </a:prstGeom>
        </p:spPr>
      </p:pic>
      <p:graphicFrame>
        <p:nvGraphicFramePr>
          <p:cNvPr id="4" name="Table 11">
            <a:extLst>
              <a:ext uri="{FF2B5EF4-FFF2-40B4-BE49-F238E27FC236}">
                <a16:creationId xmlns:a16="http://schemas.microsoft.com/office/drawing/2014/main" id="{1AB72172-452A-D21E-CC72-6D5BF7E239C2}"/>
              </a:ext>
            </a:extLst>
          </p:cNvPr>
          <p:cNvGraphicFramePr>
            <a:graphicFrameLocks noGrp="1"/>
          </p:cNvGraphicFramePr>
          <p:nvPr>
            <p:extLst>
              <p:ext uri="{D42A27DB-BD31-4B8C-83A1-F6EECF244321}">
                <p14:modId xmlns:p14="http://schemas.microsoft.com/office/powerpoint/2010/main" val="996151958"/>
              </p:ext>
            </p:extLst>
          </p:nvPr>
        </p:nvGraphicFramePr>
        <p:xfrm>
          <a:off x="609600" y="1606832"/>
          <a:ext cx="10972800" cy="472848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61705733"/>
                    </a:ext>
                  </a:extLst>
                </a:gridCol>
                <a:gridCol w="4114800">
                  <a:extLst>
                    <a:ext uri="{9D8B030D-6E8A-4147-A177-3AD203B41FA5}">
                      <a16:colId xmlns:a16="http://schemas.microsoft.com/office/drawing/2014/main" val="4031318838"/>
                    </a:ext>
                  </a:extLst>
                </a:gridCol>
                <a:gridCol w="1371600">
                  <a:extLst>
                    <a:ext uri="{9D8B030D-6E8A-4147-A177-3AD203B41FA5}">
                      <a16:colId xmlns:a16="http://schemas.microsoft.com/office/drawing/2014/main" val="1154092006"/>
                    </a:ext>
                  </a:extLst>
                </a:gridCol>
                <a:gridCol w="4114800">
                  <a:extLst>
                    <a:ext uri="{9D8B030D-6E8A-4147-A177-3AD203B41FA5}">
                      <a16:colId xmlns:a16="http://schemas.microsoft.com/office/drawing/2014/main" val="950485288"/>
                    </a:ext>
                  </a:extLst>
                </a:gridCol>
              </a:tblGrid>
              <a:tr h="1051106">
                <a:tc gridSpan="4">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Sales Manager on skill development takes time and requires a continuous coaching cadence. These skills align with the competencies of a highly productive Sales Manager . Development across identified areas should be viewed as building blocks that support the Manager’s long term career advancement. The coaching approaches provided below are potential activities to be provided to the Sales Manager to act as a guide to coaching to specific skills.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mpd="sng">
                      <a:noFill/>
                    </a:lnL>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476975">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Coaching and Talent Development</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Create a table, listing direct reports down the left-hand side, and then in the columns to the right, list 3 short and/or long-term career aspirations that each of them has expressed to you. Leave columns blank if you're not currently aware of these aspirations.</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On your next coaching sessions with each of your direct reports, look to fill in the blanks in the above table by talking more about their career aspirations</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Once the above table is now complete, insert 2 additional columns - in the 1st column, comment on the skills &amp; attributes each person already possesses that will allow them to reach their career goals and in the 2nd column, comment on the skills &amp; attributes that they lack.</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Discuss the above tool with your Director and discuss specific actions you can take, in coaching calls and beyond to help your direct reports improve their trajectory</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Managing Diversity &amp; Inclusion</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At your next team meeting, set aside 1-2 hours for a discussion on inclusivity.  In preparation, ask every member of your team to come prepared to discuss ways in which they demonstrate inclusivity in their day-to-day activities</a:t>
                      </a:r>
                    </a:p>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At the team meeting or QBR, ask everyone to share the thoughts they had prepared on inclusivity.  As you facilitate the discussion, ensure that you're driving clarity on what Inclusivity means at your company.</a:t>
                      </a:r>
                    </a:p>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End the session by going around and asking everyone to commit to something they will do going forward to drive more inclusivity. Keep a list of the behaviors that each individual has committed to.</a:t>
                      </a:r>
                    </a:p>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At a team meeting 90 days later, ask everyone to speak to how they have upheld the behavior that they committed to 90 days earlier, and have them cite specific examples where they have demonstrated this behavior.</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Managing Processes</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Consult with top-level reps and managers to identify their methodology for managing transactions from inception to implementation.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Use best practices to develop your own checklist that is signed off on by the appropriate parties at each step in the process to ensure world-class account management.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Implement this checklist across your entire team as a required document for account implementation.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Revisit this after 90 -120 days and determine the impact of your efforts.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Organization/ Planning</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 Read "The Procrastinator's Guide to Getting Things Done.“</a:t>
                      </a:r>
                    </a:p>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 Implement methodology from the book for 1 short and 1 mid-length project.</a:t>
                      </a:r>
                    </a:p>
                    <a:p>
                      <a:pPr marL="137160" indent="-137160" algn="l" defTabSz="914400" rtl="0" eaLnBrk="1" fontAlgn="ctr" latinLnBrk="0" hangingPunct="1">
                        <a:buFont typeface="+mj-lt"/>
                        <a:buAutoNum type="arabicPeriod"/>
                      </a:pPr>
                      <a:r>
                        <a:rPr lang="en-US" sz="700" b="0" i="0" u="none" strike="noStrike" kern="1200" dirty="0">
                          <a:solidFill>
                            <a:srgbClr val="000000"/>
                          </a:solidFill>
                          <a:effectLst/>
                          <a:latin typeface="+mn-lt"/>
                          <a:ea typeface="+mn-ea"/>
                          <a:cs typeface="+mn-cs"/>
                        </a:rPr>
                        <a:t> Share results with your peers and provide them with best practices.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Talent Management</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Read "Talent Management: Strategies from Six Leading Companies."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Summarize the best practices that support your team.</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Create a presentation of the best practices of your role as a manager, process improvement and set goals for results in improving your talent management skills.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700" b="0" i="0" u="none" strike="noStrike" kern="1200" dirty="0">
                          <a:solidFill>
                            <a:srgbClr val="000000"/>
                          </a:solidFill>
                          <a:effectLst/>
                          <a:latin typeface="+mn-lt"/>
                          <a:ea typeface="+mn-ea"/>
                          <a:cs typeface="+mn-cs"/>
                        </a:rPr>
                        <a:t>Share your finding with your peers with recommendations on how to leverage the findings.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Presentation Skills </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tabLst>
                          <a:tab pos="171450" algn="l"/>
                        </a:tabLst>
                      </a:pPr>
                      <a:r>
                        <a:rPr lang="en-US" sz="700" b="0" i="0" u="none" strike="noStrike" kern="1200" dirty="0">
                          <a:solidFill>
                            <a:srgbClr val="000000"/>
                          </a:solidFill>
                          <a:effectLst/>
                          <a:latin typeface="+mn-lt"/>
                          <a:ea typeface="+mn-ea"/>
                          <a:cs typeface="+mn-cs"/>
                        </a:rPr>
                        <a:t>Read "The Naked Presenter" by Garr Reynolds. </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tabLst>
                          <a:tab pos="171450" algn="l"/>
                        </a:tabLst>
                      </a:pPr>
                      <a:r>
                        <a:rPr lang="en-US" sz="700" b="0" i="0" u="none" strike="noStrike" kern="1200" dirty="0">
                          <a:solidFill>
                            <a:srgbClr val="000000"/>
                          </a:solidFill>
                          <a:effectLst/>
                          <a:latin typeface="+mn-lt"/>
                          <a:ea typeface="+mn-ea"/>
                          <a:cs typeface="+mn-cs"/>
                        </a:rPr>
                        <a:t>Use Garr's guidelines to create a  10-minute PowerPoint slide presentation.</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tabLst>
                          <a:tab pos="171450" algn="l"/>
                        </a:tabLst>
                      </a:pPr>
                      <a:r>
                        <a:rPr lang="en-US" sz="700" b="0" i="0" u="none" strike="noStrike" kern="1200" dirty="0">
                          <a:solidFill>
                            <a:srgbClr val="000000"/>
                          </a:solidFill>
                          <a:effectLst/>
                          <a:latin typeface="+mn-lt"/>
                          <a:ea typeface="+mn-ea"/>
                          <a:cs typeface="+mn-cs"/>
                        </a:rPr>
                        <a:t>Deliver your presentation to your organization.</a:t>
                      </a:r>
                    </a:p>
                    <a:p>
                      <a:pPr marL="137160" marR="0" lvl="0" indent="-137160" algn="l" defTabSz="914400" rtl="0" eaLnBrk="1" fontAlgn="ctr" latinLnBrk="0" hangingPunct="1">
                        <a:lnSpc>
                          <a:spcPct val="100000"/>
                        </a:lnSpc>
                        <a:spcBef>
                          <a:spcPts val="0"/>
                        </a:spcBef>
                        <a:spcAft>
                          <a:spcPts val="0"/>
                        </a:spcAft>
                        <a:buClr>
                          <a:srgbClr val="000000"/>
                        </a:buClr>
                        <a:buSzPct val="100000"/>
                        <a:buFont typeface="+mj-lt"/>
                        <a:buAutoNum type="arabicPeriod"/>
                        <a:tabLst>
                          <a:tab pos="171450" algn="l"/>
                        </a:tabLst>
                      </a:pPr>
                      <a:r>
                        <a:rPr lang="en-US" sz="700" b="0" i="0" u="none" strike="noStrike" kern="1200" dirty="0">
                          <a:solidFill>
                            <a:srgbClr val="000000"/>
                          </a:solidFill>
                          <a:effectLst/>
                          <a:latin typeface="+mn-lt"/>
                          <a:ea typeface="+mn-ea"/>
                          <a:cs typeface="+mn-cs"/>
                        </a:rPr>
                        <a:t>After the presentation, ask for feedback from your peers.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54717239"/>
                  </a:ext>
                </a:extLst>
              </a:tr>
            </a:tbl>
          </a:graphicData>
        </a:graphic>
      </p:graphicFrame>
      <p:sp>
        <p:nvSpPr>
          <p:cNvPr id="5" name="Rectangle 4">
            <a:extLst>
              <a:ext uri="{FF2B5EF4-FFF2-40B4-BE49-F238E27FC236}">
                <a16:creationId xmlns:a16="http://schemas.microsoft.com/office/drawing/2014/main" id="{DD705716-870C-5085-8CAC-9B66419AB4AD}"/>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ea typeface="+mn-ea"/>
                <a:cs typeface="+mn-cs"/>
              </a:rPr>
              <a:t>Skill Coaching Approach</a:t>
            </a:r>
            <a:endParaRPr lang="en-ID" sz="1000" b="1" dirty="0"/>
          </a:p>
        </p:txBody>
      </p:sp>
      <p:sp>
        <p:nvSpPr>
          <p:cNvPr id="6" name="Rectangle 5">
            <a:extLst>
              <a:ext uri="{FF2B5EF4-FFF2-40B4-BE49-F238E27FC236}">
                <a16:creationId xmlns:a16="http://schemas.microsoft.com/office/drawing/2014/main" id="{B25DB4C1-E657-01D4-71A3-CE0D9C4199E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endParaRPr lang="en-ID" sz="1600" b="1" dirty="0"/>
          </a:p>
        </p:txBody>
      </p:sp>
    </p:spTree>
    <p:extLst>
      <p:ext uri="{BB962C8B-B14F-4D97-AF65-F5344CB8AC3E}">
        <p14:creationId xmlns:p14="http://schemas.microsoft.com/office/powerpoint/2010/main" val="1168965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21FB-9839-2B45-8F6F-B0019C9C68F3}"/>
              </a:ext>
            </a:extLst>
          </p:cNvPr>
          <p:cNvSpPr>
            <a:spLocks noGrp="1"/>
          </p:cNvSpPr>
          <p:nvPr>
            <p:ph type="title"/>
          </p:nvPr>
        </p:nvSpPr>
        <p:spPr/>
        <p:txBody>
          <a:bodyPr/>
          <a:lstStyle/>
          <a:p>
            <a:r>
              <a:rPr lang="en-US" dirty="0"/>
              <a:t>Skill Development Action Plan Example: </a:t>
            </a:r>
            <a:br>
              <a:rPr lang="en-US" dirty="0"/>
            </a:br>
            <a:r>
              <a:rPr lang="en-US" sz="2400" dirty="0">
                <a:solidFill>
                  <a:schemeClr val="accent3"/>
                </a:solidFill>
              </a:rPr>
              <a:t>Sales Managers &amp; Directors (2/2)</a:t>
            </a:r>
            <a:endParaRPr lang="en-US" dirty="0">
              <a:solidFill>
                <a:schemeClr val="accent3"/>
              </a:solidFill>
            </a:endParaRPr>
          </a:p>
        </p:txBody>
      </p:sp>
      <p:pic>
        <p:nvPicPr>
          <p:cNvPr id="3" name="Picture 2">
            <a:extLst>
              <a:ext uri="{FF2B5EF4-FFF2-40B4-BE49-F238E27FC236}">
                <a16:creationId xmlns:a16="http://schemas.microsoft.com/office/drawing/2014/main" id="{5682C8D3-26D6-03CF-A6E9-7B42CB2AC564}"/>
              </a:ext>
            </a:extLst>
          </p:cNvPr>
          <p:cNvPicPr>
            <a:picLocks noChangeAspect="1"/>
          </p:cNvPicPr>
          <p:nvPr/>
        </p:nvPicPr>
        <p:blipFill rotWithShape="1">
          <a:blip r:embed="rId2"/>
          <a:srcRect l="4837" b="4007"/>
          <a:stretch/>
        </p:blipFill>
        <p:spPr>
          <a:xfrm>
            <a:off x="10270332" y="68546"/>
            <a:ext cx="1338318" cy="1409489"/>
          </a:xfrm>
          <a:prstGeom prst="rect">
            <a:avLst/>
          </a:prstGeom>
        </p:spPr>
      </p:pic>
      <p:graphicFrame>
        <p:nvGraphicFramePr>
          <p:cNvPr id="4" name="Table 11">
            <a:extLst>
              <a:ext uri="{FF2B5EF4-FFF2-40B4-BE49-F238E27FC236}">
                <a16:creationId xmlns:a16="http://schemas.microsoft.com/office/drawing/2014/main" id="{504A067D-26C6-E884-8967-063E7AE4108E}"/>
              </a:ext>
            </a:extLst>
          </p:cNvPr>
          <p:cNvGraphicFramePr>
            <a:graphicFrameLocks noGrp="1"/>
          </p:cNvGraphicFramePr>
          <p:nvPr>
            <p:extLst>
              <p:ext uri="{D42A27DB-BD31-4B8C-83A1-F6EECF244321}">
                <p14:modId xmlns:p14="http://schemas.microsoft.com/office/powerpoint/2010/main" val="4064742744"/>
              </p:ext>
            </p:extLst>
          </p:nvPr>
        </p:nvGraphicFramePr>
        <p:xfrm>
          <a:off x="609600" y="1606832"/>
          <a:ext cx="10972800" cy="4698056"/>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61705733"/>
                    </a:ext>
                  </a:extLst>
                </a:gridCol>
                <a:gridCol w="4114800">
                  <a:extLst>
                    <a:ext uri="{9D8B030D-6E8A-4147-A177-3AD203B41FA5}">
                      <a16:colId xmlns:a16="http://schemas.microsoft.com/office/drawing/2014/main" val="4031318838"/>
                    </a:ext>
                  </a:extLst>
                </a:gridCol>
                <a:gridCol w="1371600">
                  <a:extLst>
                    <a:ext uri="{9D8B030D-6E8A-4147-A177-3AD203B41FA5}">
                      <a16:colId xmlns:a16="http://schemas.microsoft.com/office/drawing/2014/main" val="1154092006"/>
                    </a:ext>
                  </a:extLst>
                </a:gridCol>
                <a:gridCol w="4114800">
                  <a:extLst>
                    <a:ext uri="{9D8B030D-6E8A-4147-A177-3AD203B41FA5}">
                      <a16:colId xmlns:a16="http://schemas.microsoft.com/office/drawing/2014/main" val="950485288"/>
                    </a:ext>
                  </a:extLst>
                </a:gridCol>
              </a:tblGrid>
              <a:tr h="1051200">
                <a:tc gridSpan="4">
                  <a:txBody>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b="1" kern="1200" dirty="0">
                          <a:solidFill>
                            <a:schemeClr val="tx1"/>
                          </a:solidFill>
                          <a:latin typeface="+mn-lt"/>
                          <a:ea typeface="+mn-ea"/>
                          <a:cs typeface="+mn-cs"/>
                        </a:rPr>
                        <a:t>Instructions: </a:t>
                      </a:r>
                      <a:r>
                        <a:rPr kumimoji="0" lang="en-US" sz="1200" b="0" i="0" u="none" strike="noStrike" kern="1200" cap="none" spc="0" normalizeH="0" baseline="0" noProof="0" dirty="0">
                          <a:ln>
                            <a:noFill/>
                          </a:ln>
                          <a:solidFill>
                            <a:schemeClr val="tx1"/>
                          </a:solidFill>
                          <a:effectLst/>
                          <a:uLnTx/>
                          <a:uFillTx/>
                          <a:latin typeface="+mn-lt"/>
                          <a:ea typeface="Proxima Nova"/>
                          <a:cs typeface="Proxima Nova"/>
                          <a:sym typeface="Proxima Nova"/>
                        </a:rPr>
                        <a:t>Coaching a Sales Manager on skill development takes time and requires a continuous coaching cadence. These skills align with the competencies of a highly productive Sales Manager . Development across identified areas should be viewed as building blocks that support the Manager’s long term career advancement. The coaching approaches provided below are potential activities to be provided to the Sales Manager to act as a guide to coaching to specific skills.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100">
                        <a:solidFill>
                          <a:srgbClr val="FFFFFF"/>
                        </a:solidFill>
                      </a:endParaRPr>
                    </a:p>
                  </a:txBody>
                  <a:tcPr anchor="ctr">
                    <a:lnB w="12700" cap="flat" cmpd="sng" algn="ctr">
                      <a:solidFill>
                        <a:schemeClr val="bg1">
                          <a:lumMod val="75000"/>
                        </a:schemeClr>
                      </a:solid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L w="12700" cmpd="sng">
                      <a:noFill/>
                    </a:lnL>
                    <a:lnB w="12700" cap="flat" cmpd="sng" algn="ctr">
                      <a:noFill/>
                      <a:prstDash val="solid"/>
                      <a:round/>
                      <a:headEnd type="none" w="med" len="med"/>
                      <a:tailEnd type="none" w="med" len="med"/>
                    </a:lnB>
                    <a:solidFill>
                      <a:schemeClr val="tx1"/>
                    </a:solidFill>
                  </a:tcPr>
                </a:tc>
                <a:tc hMerge="1">
                  <a:txBody>
                    <a:bodyPr/>
                    <a:lstStyle/>
                    <a:p>
                      <a:pPr algn="ctr"/>
                      <a:endParaRPr lang="en-US" sz="1100">
                        <a:solidFill>
                          <a:srgbClr val="FFFFFF"/>
                        </a:solidFill>
                      </a:endParaRPr>
                    </a:p>
                  </a:txBody>
                  <a:tcPr anchor="ctr">
                    <a:lnR w="12700" cap="flat" cmpd="sng" algn="ctr">
                      <a:solidFill>
                        <a:schemeClr val="bg2"/>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878920961"/>
                  </a:ext>
                </a:extLst>
              </a:tr>
              <a:tr h="478800">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Skill</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solidFill>
                            <a:schemeClr val="bg1"/>
                          </a:solidFill>
                        </a:rPr>
                        <a:t>Example Coaching Approach</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170826693"/>
                  </a:ext>
                </a:extLst>
              </a:tr>
              <a:tr h="1254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Conflict Management</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Make a list of the 5 most common sources of conflict that you observe when it comes to your interactions with other internal departments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For each source of conflict, be intentional in documenting 3 sound approaches to addressing this conflict as well as 3 poor approaches to addressing the conflict</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Construct a 1-pager from the above exercise and hang near your desk, refer to this framework when such situations arise - modeling the sound behaviors and avoiding the poor behaviors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Strategic Skills</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Do a blog search on Sales Strategy and strategic goaling read one blog each day of the week for one month.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Each day, capture one insight gleaned from the daily reading.  At the end of the week, coalesce these daily insights into a draft Action plan that you can implement at the end of the month.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Present this Action Plan to your boss and then, after approval, to your team.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After implementing the Action Plan, look for improvement using leading indicators of performance and adopt a continuous improvement approach. </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29733"/>
                  </a:ext>
                </a:extLst>
              </a:tr>
              <a:tr h="1914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Team Builder</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Read the books "Building a Winning Sales Team: How To Recruit, Train, And Motivate The Best" by Scott and "The First-Time Manager's Guide to Team Building" by </a:t>
                      </a:r>
                      <a:r>
                        <a:rPr lang="en-US" sz="800" b="0" i="0" u="none" strike="noStrike" kern="1200" dirty="0" err="1">
                          <a:solidFill>
                            <a:srgbClr val="000000"/>
                          </a:solidFill>
                          <a:effectLst/>
                          <a:latin typeface="+mn-lt"/>
                          <a:ea typeface="+mn-ea"/>
                          <a:cs typeface="+mn-cs"/>
                        </a:rPr>
                        <a:t>Topchik</a:t>
                      </a:r>
                      <a:r>
                        <a:rPr lang="en-US" sz="800" b="0" i="0" u="none" strike="noStrike" kern="1200" dirty="0">
                          <a:solidFill>
                            <a:srgbClr val="000000"/>
                          </a:solidFill>
                          <a:effectLst/>
                          <a:latin typeface="+mn-lt"/>
                          <a:ea typeface="+mn-ea"/>
                          <a:cs typeface="+mn-cs"/>
                        </a:rPr>
                        <a:t>.</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Based on what you learn identify the top 5 team-building actions you can take in the next 90 days that will improve the productivity of your sales team.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Meet with the sales team, review these items with them, solicit their input, and choose at least one to implement. </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Create the basic plan to implement this team-building initiative and track its impact against a pre-defined performance metric that the team believes will be most impacted.</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mn-lt"/>
                          <a:ea typeface="+mn-ea"/>
                          <a:cs typeface="+mn-cs"/>
                        </a:rPr>
                        <a:t>Drive for Results</a:t>
                      </a:r>
                    </a:p>
                  </a:txBody>
                  <a:tcPr marT="91440" marB="9144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Ask your Director which Managers are the best in terms of Driving Results through measurement of short-term, measurable goals.  Set up an interview with this Manager.</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Interview this Manager, with a focus on the following questions:  </a:t>
                      </a:r>
                    </a:p>
                    <a:p>
                      <a:pPr marL="365760" marR="0" lvl="1" indent="-182880" algn="l" defTabSz="914400" rtl="0" eaLnBrk="1" fontAlgn="ctr" latinLnBrk="0" hangingPunct="1">
                        <a:lnSpc>
                          <a:spcPct val="100000"/>
                        </a:lnSpc>
                        <a:spcBef>
                          <a:spcPts val="0"/>
                        </a:spcBef>
                        <a:spcAft>
                          <a:spcPts val="0"/>
                        </a:spcAft>
                        <a:buClr>
                          <a:srgbClr val="000000"/>
                        </a:buClr>
                        <a:buSzPct val="100000"/>
                        <a:buFont typeface="Arial" panose="020B0604020202020204" pitchFamily="34" charset="0"/>
                        <a:buChar char="•"/>
                      </a:pPr>
                      <a:r>
                        <a:rPr lang="en-US" sz="800" b="0" i="0" u="none" strike="noStrike" kern="1200" dirty="0">
                          <a:solidFill>
                            <a:srgbClr val="000000"/>
                          </a:solidFill>
                          <a:effectLst/>
                          <a:latin typeface="+mn-lt"/>
                          <a:ea typeface="+mn-ea"/>
                          <a:cs typeface="+mn-cs"/>
                        </a:rPr>
                        <a:t>how they break annual or quarterly goals into smaller increments</a:t>
                      </a:r>
                    </a:p>
                    <a:p>
                      <a:pPr marL="365760" marR="0" lvl="1" indent="-182880" algn="l" defTabSz="914400" rtl="0" eaLnBrk="1" fontAlgn="ctr" latinLnBrk="0" hangingPunct="1">
                        <a:lnSpc>
                          <a:spcPct val="100000"/>
                        </a:lnSpc>
                        <a:spcBef>
                          <a:spcPts val="0"/>
                        </a:spcBef>
                        <a:spcAft>
                          <a:spcPts val="0"/>
                        </a:spcAft>
                        <a:buClr>
                          <a:srgbClr val="000000"/>
                        </a:buClr>
                        <a:buSzPct val="100000"/>
                        <a:buFont typeface="Arial" panose="020B0604020202020204" pitchFamily="34" charset="0"/>
                        <a:buChar char="•"/>
                      </a:pPr>
                      <a:r>
                        <a:rPr lang="en-US" sz="800" b="0" i="0" u="none" strike="noStrike" kern="1200" dirty="0">
                          <a:solidFill>
                            <a:srgbClr val="000000"/>
                          </a:solidFill>
                          <a:effectLst/>
                          <a:latin typeface="+mn-lt"/>
                          <a:ea typeface="+mn-ea"/>
                          <a:cs typeface="+mn-cs"/>
                        </a:rPr>
                        <a:t>what leading KPIs do they pay most attention to</a:t>
                      </a:r>
                    </a:p>
                    <a:p>
                      <a:pPr marL="365760" marR="0" lvl="1" indent="-182880" algn="l" defTabSz="914400" rtl="0" eaLnBrk="1" fontAlgn="ctr" latinLnBrk="0" hangingPunct="1">
                        <a:lnSpc>
                          <a:spcPct val="100000"/>
                        </a:lnSpc>
                        <a:spcBef>
                          <a:spcPts val="0"/>
                        </a:spcBef>
                        <a:spcAft>
                          <a:spcPts val="0"/>
                        </a:spcAft>
                        <a:buClr>
                          <a:srgbClr val="000000"/>
                        </a:buClr>
                        <a:buSzPct val="100000"/>
                        <a:buFont typeface="Arial" panose="020B0604020202020204" pitchFamily="34" charset="0"/>
                        <a:buChar char="•"/>
                      </a:pPr>
                      <a:r>
                        <a:rPr lang="en-US" sz="800" b="0" i="0" u="none" strike="noStrike" kern="1200" dirty="0">
                          <a:solidFill>
                            <a:srgbClr val="000000"/>
                          </a:solidFill>
                          <a:effectLst/>
                          <a:latin typeface="+mn-lt"/>
                          <a:ea typeface="+mn-ea"/>
                          <a:cs typeface="+mn-cs"/>
                        </a:rPr>
                        <a:t>what behavioral/activity KPIs do they emphasize </a:t>
                      </a:r>
                    </a:p>
                    <a:p>
                      <a:pPr marL="365760" marR="0" lvl="1" indent="-182880" algn="l" defTabSz="914400" rtl="0" eaLnBrk="1" fontAlgn="ctr" latinLnBrk="0" hangingPunct="1">
                        <a:lnSpc>
                          <a:spcPct val="100000"/>
                        </a:lnSpc>
                        <a:spcBef>
                          <a:spcPts val="0"/>
                        </a:spcBef>
                        <a:spcAft>
                          <a:spcPts val="0"/>
                        </a:spcAft>
                        <a:buClr>
                          <a:srgbClr val="000000"/>
                        </a:buClr>
                        <a:buSzPct val="100000"/>
                        <a:buFont typeface="Arial" panose="020B0604020202020204" pitchFamily="34" charset="0"/>
                        <a:buChar char="•"/>
                      </a:pPr>
                      <a:r>
                        <a:rPr lang="en-US" sz="800" b="0" i="0" u="none" strike="noStrike" kern="1200" dirty="0">
                          <a:solidFill>
                            <a:srgbClr val="000000"/>
                          </a:solidFill>
                          <a:effectLst/>
                          <a:latin typeface="+mn-lt"/>
                          <a:ea typeface="+mn-ea"/>
                          <a:cs typeface="+mn-cs"/>
                        </a:rPr>
                        <a:t>how do they hold their team accountable to these goals</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Capture the learnings from the above exercise and dedicate yourself to at least 3 new tactics that you will use to drive performance goals down to your team.  Share these with your Director and solicit their input</a:t>
                      </a:r>
                    </a:p>
                    <a:p>
                      <a:pPr marL="228600" marR="0" lvl="0" indent="-228600" algn="l" defTabSz="914400" rtl="0" eaLnBrk="1" fontAlgn="ctr" latinLnBrk="0" hangingPunct="1">
                        <a:lnSpc>
                          <a:spcPct val="100000"/>
                        </a:lnSpc>
                        <a:spcBef>
                          <a:spcPts val="0"/>
                        </a:spcBef>
                        <a:spcAft>
                          <a:spcPts val="0"/>
                        </a:spcAft>
                        <a:buClr>
                          <a:srgbClr val="000000"/>
                        </a:buClr>
                        <a:buSzPct val="100000"/>
                        <a:buFont typeface="+mj-lt"/>
                        <a:buAutoNum type="arabicPeriod"/>
                      </a:pPr>
                      <a:r>
                        <a:rPr lang="en-US" sz="800" b="0" i="0" u="none" strike="noStrike" kern="1200" dirty="0">
                          <a:solidFill>
                            <a:srgbClr val="000000"/>
                          </a:solidFill>
                          <a:effectLst/>
                          <a:latin typeface="+mn-lt"/>
                          <a:ea typeface="+mn-ea"/>
                          <a:cs typeface="+mn-cs"/>
                        </a:rPr>
                        <a:t>Put your new tactics into place and ask your Director to hold you accountable for an update in 90 days</a:t>
                      </a:r>
                    </a:p>
                  </a:txBody>
                  <a:tcPr marT="91440" marB="9144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7433782"/>
                  </a:ext>
                </a:extLst>
              </a:tr>
            </a:tbl>
          </a:graphicData>
        </a:graphic>
      </p:graphicFrame>
      <p:sp>
        <p:nvSpPr>
          <p:cNvPr id="5" name="Rectangle 4">
            <a:extLst>
              <a:ext uri="{FF2B5EF4-FFF2-40B4-BE49-F238E27FC236}">
                <a16:creationId xmlns:a16="http://schemas.microsoft.com/office/drawing/2014/main" id="{40997CEC-D7CC-3258-4BD1-8310C3710FAE}"/>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ea typeface="+mn-ea"/>
                <a:cs typeface="+mn-cs"/>
              </a:rPr>
              <a:t>Skill Coaching Approach</a:t>
            </a:r>
            <a:endParaRPr lang="en-ID" sz="1000" b="1" dirty="0"/>
          </a:p>
        </p:txBody>
      </p:sp>
      <p:sp>
        <p:nvSpPr>
          <p:cNvPr id="6" name="Rectangle 5">
            <a:extLst>
              <a:ext uri="{FF2B5EF4-FFF2-40B4-BE49-F238E27FC236}">
                <a16:creationId xmlns:a16="http://schemas.microsoft.com/office/drawing/2014/main" id="{2DDB976E-5827-E78D-7DD1-5BCEE6C15EE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endParaRPr lang="en-ID" sz="1600" b="1" dirty="0"/>
          </a:p>
        </p:txBody>
      </p:sp>
    </p:spTree>
    <p:extLst>
      <p:ext uri="{BB962C8B-B14F-4D97-AF65-F5344CB8AC3E}">
        <p14:creationId xmlns:p14="http://schemas.microsoft.com/office/powerpoint/2010/main" val="324695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Metrics to track to understand the adoption and success </a:t>
            </a:r>
            <a:br>
              <a:rPr lang="en-US" dirty="0"/>
            </a:br>
            <a:r>
              <a:rPr lang="en-US" dirty="0"/>
              <a:t>of the Sales Leadership Playbook</a:t>
            </a:r>
            <a:endParaRPr lang="en-ID" dirty="0"/>
          </a:p>
        </p:txBody>
      </p:sp>
      <p:graphicFrame>
        <p:nvGraphicFramePr>
          <p:cNvPr id="3" name="Table 6">
            <a:extLst>
              <a:ext uri="{FF2B5EF4-FFF2-40B4-BE49-F238E27FC236}">
                <a16:creationId xmlns:a16="http://schemas.microsoft.com/office/drawing/2014/main" id="{0B1575BB-DB2F-BA7F-B5EC-77A13E4C51BD}"/>
              </a:ext>
            </a:extLst>
          </p:cNvPr>
          <p:cNvGraphicFramePr>
            <a:graphicFrameLocks noGrp="1"/>
          </p:cNvGraphicFramePr>
          <p:nvPr>
            <p:extLst>
              <p:ext uri="{D42A27DB-BD31-4B8C-83A1-F6EECF244321}">
                <p14:modId xmlns:p14="http://schemas.microsoft.com/office/powerpoint/2010/main" val="3583885780"/>
              </p:ext>
            </p:extLst>
          </p:nvPr>
        </p:nvGraphicFramePr>
        <p:xfrm>
          <a:off x="609601" y="1238250"/>
          <a:ext cx="10972799" cy="4972041"/>
        </p:xfrm>
        <a:graphic>
          <a:graphicData uri="http://schemas.openxmlformats.org/drawingml/2006/table">
            <a:tbl>
              <a:tblPr firstRow="1"/>
              <a:tblGrid>
                <a:gridCol w="991845">
                  <a:extLst>
                    <a:ext uri="{9D8B030D-6E8A-4147-A177-3AD203B41FA5}">
                      <a16:colId xmlns:a16="http://schemas.microsoft.com/office/drawing/2014/main" val="2258790120"/>
                    </a:ext>
                  </a:extLst>
                </a:gridCol>
                <a:gridCol w="566768">
                  <a:extLst>
                    <a:ext uri="{9D8B030D-6E8A-4147-A177-3AD203B41FA5}">
                      <a16:colId xmlns:a16="http://schemas.microsoft.com/office/drawing/2014/main" val="1713218350"/>
                    </a:ext>
                  </a:extLst>
                </a:gridCol>
                <a:gridCol w="2003736">
                  <a:extLst>
                    <a:ext uri="{9D8B030D-6E8A-4147-A177-3AD203B41FA5}">
                      <a16:colId xmlns:a16="http://schemas.microsoft.com/office/drawing/2014/main" val="4184851284"/>
                    </a:ext>
                  </a:extLst>
                </a:gridCol>
                <a:gridCol w="7410450">
                  <a:extLst>
                    <a:ext uri="{9D8B030D-6E8A-4147-A177-3AD203B41FA5}">
                      <a16:colId xmlns:a16="http://schemas.microsoft.com/office/drawing/2014/main" val="2505997804"/>
                    </a:ext>
                  </a:extLst>
                </a:gridCol>
              </a:tblGrid>
              <a:tr h="338151">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endParaRPr lang="en-US" sz="1200" dirty="0">
                        <a:latin typeface="+mn-lt"/>
                      </a:endParaRPr>
                    </a:p>
                  </a:txBody>
                  <a:tcPr anchor="ctr">
                    <a:lnL w="9525" cap="flat" cmpd="sng" algn="ctr">
                      <a:solidFill>
                        <a:srgbClr val="A9A9A9"/>
                      </a:solidFill>
                      <a:prstDash val="solid"/>
                      <a:round/>
                      <a:headEnd type="none" w="med" len="med"/>
                      <a:tailEnd type="none" w="med" len="med"/>
                    </a:lnL>
                    <a:lnR>
                      <a:noFill/>
                    </a:lnR>
                    <a:lnT w="9525" cap="flat" cmpd="sng" algn="ctr">
                      <a:solidFill>
                        <a:srgbClr val="A9A9A9"/>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endParaRPr lang="en-US" sz="1200" dirty="0">
                        <a:latin typeface="+mn-lt"/>
                      </a:endParaRPr>
                    </a:p>
                  </a:txBody>
                  <a:tcPr anchor="ctr">
                    <a:lnL w="9525" cap="flat" cmpd="sng" algn="ctr">
                      <a:noFill/>
                      <a:prstDash val="solid"/>
                    </a:lnL>
                    <a:lnR>
                      <a:noFill/>
                    </a:lnR>
                    <a:lnT w="9525" cap="flat" cmpd="sng" algn="ctr">
                      <a:solidFill>
                        <a:srgbClr val="A9A9A9"/>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en-US" sz="1200">
                          <a:latin typeface="+mn-lt"/>
                        </a:rPr>
                        <a:t>Metric or KPI</a:t>
                      </a:r>
                    </a:p>
                  </a:txBody>
                  <a:tcPr anchor="ctr">
                    <a:lnL w="9525" cap="flat" cmpd="sng" algn="ctr">
                      <a:noFill/>
                      <a:prstDash val="solid"/>
                    </a:lnL>
                    <a:lnR>
                      <a:noFill/>
                    </a:lnR>
                    <a:lnT w="9525" cap="flat" cmpd="sng" algn="ctr">
                      <a:solidFill>
                        <a:srgbClr val="A9A9A9"/>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r>
                        <a:rPr lang="en-US" sz="1200" dirty="0">
                          <a:latin typeface="+mn-lt"/>
                        </a:rPr>
                        <a:t>Detail</a:t>
                      </a:r>
                    </a:p>
                  </a:txBody>
                  <a:tcPr anchor="ctr">
                    <a:lnL>
                      <a:noFill/>
                    </a:lnL>
                    <a:lnR>
                      <a:noFill/>
                    </a:lnR>
                    <a:lnT w="9525" cap="flat" cmpd="sng" algn="ctr">
                      <a:solidFill>
                        <a:srgbClr val="A9A9A9"/>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17972746"/>
                  </a:ext>
                </a:extLst>
              </a:tr>
              <a:tr h="308926">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dirty="0">
                          <a:latin typeface="+mn-lt"/>
                        </a:rPr>
                        <a:t>Execution Metrics</a:t>
                      </a:r>
                    </a:p>
                  </a:txBody>
                  <a:tcPr vert="vert27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dirty="0">
                          <a:latin typeface="+mn-lt"/>
                        </a:rPr>
                        <a:t>1</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a:latin typeface="+mn-lt"/>
                        </a:rPr>
                        <a:t>Usage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Usage and engagement with Playbook (i.e., opens over time, time spent on a page)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2532471"/>
                  </a:ext>
                </a:extLst>
              </a:tr>
              <a:tr h="308926">
                <a:tc vMerge="1">
                  <a:txBody>
                    <a:bodyPr/>
                    <a:lstStyle/>
                    <a:p>
                      <a:pPr algn="ctr"/>
                      <a:endParaRPr lang="en-US" sz="1000" b="1"/>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Coaching Calls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latin typeface="+mn-lt"/>
                        </a:rPr>
                        <a:t># of coaching calls held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9515200"/>
                  </a:ext>
                </a:extLst>
              </a:tr>
              <a:tr h="308926">
                <a:tc vMerge="1">
                  <a:txBody>
                    <a:bodyPr/>
                    <a:lstStyle/>
                    <a:p>
                      <a:pPr algn="ctr"/>
                      <a:endParaRPr lang="en-US" sz="1000" b="1"/>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3</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Skills Assessment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Completion of the Skills Assessment (Manager and AE)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428763"/>
                  </a:ext>
                </a:extLst>
              </a:tr>
              <a:tr h="308926">
                <a:tc vMerge="1">
                  <a:txBody>
                    <a:bodyPr/>
                    <a:lstStyle/>
                    <a:p>
                      <a:pPr algn="ctr"/>
                      <a:endParaRPr lang="en-US" sz="900" b="1"/>
                    </a:p>
                  </a:txBody>
                  <a:tcPr vert="vert270" anchor="ctr">
                    <a:lnL w="9525" cap="flat" cmpd="sng" algn="ctr">
                      <a:solidFill>
                        <a:schemeClr val="accent6"/>
                      </a:solidFill>
                      <a:prstDash val="solid"/>
                      <a:round/>
                      <a:headEnd type="none" w="med" len="med"/>
                      <a:tailEnd type="none" w="med" len="med"/>
                    </a:lnL>
                    <a:lnR w="9525" cap="flat" cmpd="sng" algn="ctr">
                      <a:solidFill>
                        <a:schemeClr val="accent6"/>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4</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Skill Development Plan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Completion of the Skill Development Plan (Manager and AE)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2879917"/>
                  </a:ext>
                </a:extLst>
              </a:tr>
              <a:tr h="308926">
                <a:tc row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dirty="0">
                          <a:latin typeface="+mn-lt"/>
                        </a:rPr>
                        <a:t>Leading Indicators</a:t>
                      </a:r>
                    </a:p>
                  </a:txBody>
                  <a:tcPr vert="vert27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4</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Skills Assessment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Increase in ratings on the Skills Assessment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053684"/>
                  </a:ext>
                </a:extLst>
              </a:tr>
              <a:tr h="308926">
                <a:tc vMerge="1">
                  <a:txBody>
                    <a:bodyPr/>
                    <a:lstStyle/>
                    <a:p>
                      <a:pPr algn="ctr"/>
                      <a:endParaRPr lang="en-US" sz="900" b="1"/>
                    </a:p>
                  </a:txBody>
                  <a:tcPr vert="vert270" anchor="ctr">
                    <a:lnL w="9525" cap="flat" cmpd="sng" algn="ctr">
                      <a:solidFill>
                        <a:schemeClr val="accent6"/>
                      </a:solidFill>
                      <a:prstDash val="solid"/>
                      <a:round/>
                      <a:headEnd type="none" w="med" len="med"/>
                      <a:tailEnd type="none" w="med" len="med"/>
                    </a:lnL>
                    <a:lnR w="9525" cap="flat" cmpd="sng" algn="ctr">
                      <a:solidFill>
                        <a:schemeClr val="accent6"/>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Pipeline Movement</a:t>
                      </a:r>
                      <a:r>
                        <a:rPr lang="en-US" sz="1200" b="1" i="0" u="none" strike="noStrike" cap="none">
                          <a:solidFill>
                            <a:schemeClr val="tx1"/>
                          </a:solidFill>
                          <a:latin typeface="+mn-lt"/>
                          <a:ea typeface="+mn-ea"/>
                          <a:cs typeface="+mn-cs"/>
                        </a:rPr>
                        <a:t> </a:t>
                      </a:r>
                      <a:endParaRPr lang="en-US" sz="1200" b="1" i="0" u="none" strike="noStrike" cap="none">
                        <a:solidFill>
                          <a:schemeClr val="tx1"/>
                        </a:solidFill>
                        <a:latin typeface="+mn-lt"/>
                        <a:ea typeface="+mn-ea"/>
                        <a:cs typeface="+mn-cs"/>
                        <a:sym typeface="Aria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Increased rate at which opportunities move through the sales process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026868"/>
                  </a:ext>
                </a:extLst>
              </a:tr>
              <a:tr h="308926">
                <a:tc vMerge="1">
                  <a:txBody>
                    <a:bodyPr/>
                    <a:lstStyle/>
                    <a:p>
                      <a:pPr algn="ctr"/>
                      <a:endParaRPr lang="en-US" sz="900" b="1"/>
                    </a:p>
                  </a:txBody>
                  <a:tcPr vert="vert270" anchor="ctr">
                    <a:lnL w="9525" cap="flat" cmpd="sng" algn="ctr">
                      <a:solidFill>
                        <a:schemeClr val="accent6"/>
                      </a:solidFill>
                      <a:prstDash val="solid"/>
                      <a:round/>
                      <a:headEnd type="none" w="med" len="med"/>
                      <a:tailEnd type="none" w="med" len="med"/>
                    </a:lnL>
                    <a:lnR w="9525" cap="flat" cmpd="sng" algn="ctr">
                      <a:solidFill>
                        <a:schemeClr val="accent6"/>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6</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200" b="1" i="0" u="none" strike="noStrike" cap="none">
                          <a:solidFill>
                            <a:schemeClr val="tx1"/>
                          </a:solidFill>
                          <a:latin typeface="+mn-lt"/>
                          <a:ea typeface="+mn-ea"/>
                          <a:cs typeface="+mn-cs"/>
                          <a:sym typeface="Arial"/>
                        </a:rPr>
                        <a:t>Conversion Rates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Increased Conversion Rates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178824"/>
                  </a:ext>
                </a:extLst>
              </a:tr>
              <a:tr h="308926">
                <a:tc row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dirty="0">
                          <a:latin typeface="+mn-lt"/>
                        </a:rPr>
                        <a:t>Lagging Metrics</a:t>
                      </a:r>
                    </a:p>
                  </a:txBody>
                  <a:tcPr vert="vert27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a:latin typeface="+mn-lt"/>
                        </a:rPr>
                        <a:t>9</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a:latin typeface="+mn-lt"/>
                        </a:rPr>
                        <a:t>Quota Attainment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latin typeface="+mn-lt"/>
                        </a:rPr>
                        <a:t>Increased Quota Attainment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923248"/>
                  </a:ext>
                </a:extLst>
              </a:tr>
              <a:tr h="308926">
                <a:tc vMerge="1">
                  <a:txBody>
                    <a:bodyPr/>
                    <a:lstStyle/>
                    <a:p>
                      <a:pPr algn="ctr"/>
                      <a:endParaRPr lang="en-US" sz="1000" b="1"/>
                    </a:p>
                  </a:txBody>
                  <a:tcPr anchor="ctr">
                    <a:lnL w="9525" cap="flat" cmpd="sng" algn="ctr">
                      <a:noFill/>
                      <a:prstDash val="solid"/>
                    </a:lnL>
                    <a:lnR w="9525" cap="flat" cmpd="sng" algn="ctr">
                      <a:noFill/>
                      <a:prstDash val="sysDash"/>
                      <a:round/>
                      <a:headEnd type="none" w="med" len="med"/>
                      <a:tailEnd type="none" w="med" len="med"/>
                    </a:lnR>
                    <a:lnT w="9525" cap="flat" cmpd="sng" algn="ctr">
                      <a:solidFill>
                        <a:schemeClr val="accent6"/>
                      </a:solidFill>
                      <a:prstDash val="sysDash"/>
                      <a:round/>
                      <a:headEnd type="none" w="med" len="med"/>
                      <a:tailEnd type="none" w="med" len="med"/>
                    </a:lnT>
                    <a:lnB w="9525" cap="flat" cmpd="sng" algn="ctr">
                      <a:solidFill>
                        <a:schemeClr val="accent6"/>
                      </a:solidFill>
                      <a:prstDash val="sysDash"/>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a:latin typeface="+mn-lt"/>
                        </a:rPr>
                        <a:t>10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dirty="0">
                          <a:latin typeface="+mn-lt"/>
                        </a:rPr>
                        <a:t>Win Rate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Increased Win Rate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0477929"/>
                  </a:ext>
                </a:extLst>
              </a:tr>
              <a:tr h="308926">
                <a:tc vMerge="1">
                  <a:txBody>
                    <a:bodyPr/>
                    <a:lstStyle/>
                    <a:p>
                      <a:pPr algn="ctr"/>
                      <a:endParaRPr lang="en-US" sz="1000" b="1"/>
                    </a:p>
                  </a:txBody>
                  <a:tcPr anchor="ctr">
                    <a:lnL w="9525" cap="flat" cmpd="sng" algn="ctr">
                      <a:noFill/>
                      <a:prstDash val="solid"/>
                    </a:lnL>
                    <a:lnR w="9525" cap="flat" cmpd="sng" algn="ctr">
                      <a:noFill/>
                      <a:prstDash val="sysDash"/>
                      <a:round/>
                      <a:headEnd type="none" w="med" len="med"/>
                      <a:tailEnd type="none" w="med" len="med"/>
                    </a:lnR>
                    <a:lnT w="9525" cap="flat" cmpd="sng" algn="ctr">
                      <a:solidFill>
                        <a:schemeClr val="accent6"/>
                      </a:solidFill>
                      <a:prstDash val="sysDash"/>
                      <a:round/>
                      <a:headEnd type="none" w="med" len="med"/>
                      <a:tailEnd type="none" w="med" len="med"/>
                    </a:lnT>
                    <a:lnB w="9525" cap="flat" cmpd="sng" algn="ctr">
                      <a:solidFill>
                        <a:schemeClr val="accent6"/>
                      </a:solidFill>
                      <a:prstDash val="sysDash"/>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a:latin typeface="+mn-lt"/>
                        </a:rPr>
                        <a:t>11</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a:latin typeface="+mn-lt"/>
                        </a:rPr>
                        <a:t>Productivity Per AE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a:latin typeface="+mn-lt"/>
                        </a:rPr>
                        <a:t>Increased Productivity Per AE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6673537"/>
                  </a:ext>
                </a:extLst>
              </a:tr>
              <a:tr h="308926">
                <a:tc vMerge="1">
                  <a:txBody>
                    <a:bodyPr/>
                    <a:lstStyle/>
                    <a:p>
                      <a:pPr algn="ctr"/>
                      <a:endParaRPr lang="en-US" sz="900" b="1"/>
                    </a:p>
                  </a:txBody>
                  <a:tcPr vert="vert270" anchor="ctr">
                    <a:lnL w="9525" cap="flat" cmpd="sng" algn="ctr">
                      <a:solidFill>
                        <a:schemeClr val="accent6"/>
                      </a:solidFill>
                      <a:prstDash val="solid"/>
                      <a:round/>
                      <a:headEnd type="none" w="med" len="med"/>
                      <a:tailEnd type="none" w="med" len="med"/>
                    </a:lnL>
                    <a:lnR w="9525" cap="flat" cmpd="sng" algn="ctr">
                      <a:solidFill>
                        <a:schemeClr val="tx1">
                          <a:lumMod val="40000"/>
                          <a:lumOff val="60000"/>
                        </a:schemeClr>
                      </a:solidFill>
                      <a:prstDash val="sysDash"/>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1">
                          <a:latin typeface="+mn-lt"/>
                        </a:rPr>
                        <a:t>12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a:latin typeface="+mn-lt"/>
                        </a:rPr>
                        <a:t>Side-by-Side Coaching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latin typeface="+mn-lt"/>
                        </a:rPr>
                        <a:t>Decreased number of side-by-side and ad hoc coaching calls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221094"/>
                  </a:ext>
                </a:extLst>
              </a:tr>
              <a:tr h="308926">
                <a:tc vMerge="1">
                  <a:txBody>
                    <a:bodyPr/>
                    <a:lstStyle/>
                    <a:p>
                      <a:endParaRPr lang="en-US"/>
                    </a:p>
                  </a:txBody>
                  <a:tcPr>
                    <a:lnL w="9524">
                      <a:solidFill>
                        <a:schemeClr val="accent6"/>
                      </a:solidFill>
                    </a:lnL>
                    <a:lnR w="9524">
                      <a:solidFill>
                        <a:schemeClr val="accent6"/>
                      </a:solidFill>
                    </a:lnR>
                    <a:lnT w="9524">
                      <a:solidFill>
                        <a:schemeClr val="accent6"/>
                      </a:solidFill>
                    </a:lnT>
                    <a:lnB w="9524">
                      <a:solidFill>
                        <a:schemeClr val="accent6"/>
                      </a:solidFill>
                    </a:lnB>
                    <a:lnTlToBr w="0">
                      <a:noFill/>
                    </a:lnTlToBr>
                    <a:lnBlToTr w="0">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buNone/>
                      </a:pPr>
                      <a:r>
                        <a:rPr lang="en-US" sz="1200" b="1">
                          <a:latin typeface="+mn-lt"/>
                        </a:rPr>
                        <a:t>13</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l">
                        <a:buNone/>
                      </a:pPr>
                      <a:r>
                        <a:rPr lang="en-US" sz="1200" b="1">
                          <a:latin typeface="+mn-lt"/>
                        </a:rPr>
                        <a:t>Pipeline Creation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buNone/>
                      </a:pPr>
                      <a:r>
                        <a:rPr lang="en-US" sz="1200">
                          <a:latin typeface="+mn-lt"/>
                        </a:rPr>
                        <a:t>Increased pipeline creation per month vs. Goals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3734799125"/>
                  </a:ext>
                </a:extLst>
              </a:tr>
              <a:tr h="308926">
                <a:tc vMerge="1">
                  <a:txBody>
                    <a:bodyPr/>
                    <a:lstStyle/>
                    <a:p>
                      <a:endParaRPr lang="en-US"/>
                    </a:p>
                  </a:txBody>
                  <a:tcPr>
                    <a:lnL w="9524">
                      <a:solidFill>
                        <a:schemeClr val="accent6"/>
                      </a:solidFill>
                    </a:lnL>
                    <a:lnR w="9524">
                      <a:solidFill>
                        <a:schemeClr val="accent6"/>
                      </a:solidFill>
                    </a:lnR>
                    <a:lnT w="9524">
                      <a:solidFill>
                        <a:schemeClr val="accent6"/>
                      </a:solidFill>
                    </a:lnT>
                    <a:lnB w="9524">
                      <a:solidFill>
                        <a:schemeClr val="accent6"/>
                      </a:solidFill>
                    </a:lnB>
                    <a:lnTlToBr w="0">
                      <a:noFill/>
                    </a:lnTlToBr>
                    <a:lnBlToTr w="0">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buNone/>
                      </a:pPr>
                      <a:r>
                        <a:rPr lang="en-US" sz="1200" b="1" dirty="0">
                          <a:latin typeface="+mn-lt"/>
                        </a:rPr>
                        <a:t>14</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l">
                        <a:buNone/>
                      </a:pPr>
                      <a:r>
                        <a:rPr lang="en-US" sz="1200" b="1">
                          <a:latin typeface="+mn-lt"/>
                        </a:rPr>
                        <a:t>Pipeline Qualification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l">
                        <a:lnSpc>
                          <a:spcPct val="100000"/>
                        </a:lnSpc>
                        <a:spcBef>
                          <a:spcPts val="0"/>
                        </a:spcBef>
                        <a:spcAft>
                          <a:spcPts val="0"/>
                        </a:spcAft>
                        <a:buNone/>
                      </a:pPr>
                      <a:r>
                        <a:rPr lang="en-US" sz="1200" b="0" i="0" u="none" strike="noStrike" noProof="0" dirty="0">
                          <a:latin typeface="+mn-lt"/>
                        </a:rPr>
                        <a:t>Increased pipeline qualified vs. goals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406856749"/>
                  </a:ext>
                </a:extLst>
              </a:tr>
              <a:tr h="308926">
                <a:tc vMerge="1">
                  <a:txBody>
                    <a:bodyPr/>
                    <a:lstStyle/>
                    <a:p>
                      <a:endParaRPr lang="en-US"/>
                    </a:p>
                  </a:txBody>
                  <a:tcPr>
                    <a:lnL w="9524">
                      <a:solidFill>
                        <a:schemeClr val="accent6"/>
                      </a:solidFill>
                    </a:lnL>
                    <a:lnR w="9524">
                      <a:solidFill>
                        <a:schemeClr val="accent6"/>
                      </a:solidFill>
                    </a:lnR>
                    <a:lnT w="9524">
                      <a:solidFill>
                        <a:schemeClr val="accent6"/>
                      </a:solidFill>
                    </a:lnT>
                    <a:lnB w="9524">
                      <a:solidFill>
                        <a:schemeClr val="accent6"/>
                      </a:solidFill>
                    </a:lnB>
                    <a:lnTlToBr w="0">
                      <a:noFill/>
                    </a:lnTlToBr>
                    <a:lnBlToTr w="0">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buNone/>
                      </a:pPr>
                      <a:r>
                        <a:rPr lang="en-US" sz="1200" b="1" dirty="0">
                          <a:latin typeface="+mn-lt"/>
                        </a:rPr>
                        <a:t>15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l">
                        <a:buNone/>
                      </a:pPr>
                      <a:r>
                        <a:rPr lang="en-US" sz="1200" b="1" dirty="0">
                          <a:latin typeface="+mn-lt"/>
                        </a:rPr>
                        <a:t>Activity Metrics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buNone/>
                      </a:pPr>
                      <a:r>
                        <a:rPr lang="en-US" sz="1200" dirty="0">
                          <a:latin typeface="+mn-lt"/>
                        </a:rPr>
                        <a:t>ASP vs. Peers on team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2611963299"/>
                  </a:ext>
                </a:extLst>
              </a:tr>
              <a:tr h="308926">
                <a:tc vMerge="1">
                  <a:txBody>
                    <a:bodyPr/>
                    <a:lstStyle/>
                    <a:p>
                      <a:pPr algn="ctr"/>
                      <a:endParaRPr lang="en-US" sz="1200" b="1" dirty="0">
                        <a:latin typeface="+mn-lt"/>
                      </a:endParaRPr>
                    </a:p>
                  </a:txBody>
                  <a:tcPr vert="vert27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9A9A9">
                        <a:lumMod val="60000"/>
                        <a:lumOff val="40000"/>
                      </a:srgbClr>
                    </a:solidFill>
                  </a:tcPr>
                </a:tc>
                <a:tc>
                  <a:txBody>
                    <a:bodyPr/>
                    <a:lstStyle/>
                    <a:p>
                      <a:pPr lvl="0" algn="ctr">
                        <a:buNone/>
                      </a:pPr>
                      <a:r>
                        <a:rPr lang="en-US" sz="1200" b="1" dirty="0">
                          <a:latin typeface="+mn-lt"/>
                        </a:rPr>
                        <a:t>16</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p>
                      <a:pPr lvl="0" algn="l">
                        <a:buNone/>
                      </a:pPr>
                      <a:r>
                        <a:rPr lang="en-US" sz="1200" b="1" dirty="0">
                          <a:latin typeface="+mn-lt"/>
                        </a:rPr>
                        <a:t>Attrition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solidFill>
                      <a:srgbClr val="A9A9A9">
                        <a:lumMod val="60000"/>
                        <a:lumOff val="40000"/>
                      </a:srgbClr>
                    </a:solidFill>
                  </a:tcPr>
                </a:tc>
                <a:tc>
                  <a:txBody>
                    <a:bodyPr/>
                    <a:lstStyle/>
                    <a:p>
                      <a:pPr lvl="0">
                        <a:buNone/>
                      </a:pPr>
                      <a:r>
                        <a:rPr lang="en-US" sz="1200" dirty="0">
                          <a:latin typeface="+mn-lt"/>
                        </a:rPr>
                        <a:t>Decreased regretted attrition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628334051"/>
                  </a:ext>
                </a:extLst>
              </a:tr>
            </a:tbl>
          </a:graphicData>
        </a:graphic>
      </p:graphicFrame>
    </p:spTree>
    <p:extLst>
      <p:ext uri="{BB962C8B-B14F-4D97-AF65-F5344CB8AC3E}">
        <p14:creationId xmlns:p14="http://schemas.microsoft.com/office/powerpoint/2010/main" val="1059041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E986-6651-56ED-F3F6-44323D32DB00}"/>
              </a:ext>
            </a:extLst>
          </p:cNvPr>
          <p:cNvSpPr>
            <a:spLocks noGrp="1"/>
          </p:cNvSpPr>
          <p:nvPr>
            <p:ph type="title"/>
          </p:nvPr>
        </p:nvSpPr>
        <p:spPr/>
        <p:txBody>
          <a:bodyPr/>
          <a:lstStyle/>
          <a:p>
            <a:r>
              <a:rPr lang="en-US" sz="2400" dirty="0"/>
              <a:t>Example Skills Rubric: </a:t>
            </a:r>
            <a:r>
              <a:rPr lang="en-US" sz="2400" dirty="0">
                <a:solidFill>
                  <a:schemeClr val="accent3"/>
                </a:solidFill>
              </a:rPr>
              <a:t>Professional Communication</a:t>
            </a:r>
            <a:endParaRPr lang="en-US" dirty="0">
              <a:solidFill>
                <a:schemeClr val="accent3"/>
              </a:solidFill>
            </a:endParaRPr>
          </a:p>
        </p:txBody>
      </p:sp>
      <p:sp>
        <p:nvSpPr>
          <p:cNvPr id="3" name="Rectangle 2">
            <a:extLst>
              <a:ext uri="{FF2B5EF4-FFF2-40B4-BE49-F238E27FC236}">
                <a16:creationId xmlns:a16="http://schemas.microsoft.com/office/drawing/2014/main" id="{F92CE5B2-8D0C-C961-3A51-3B172C237700}"/>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123EDABE-20CF-258F-96B1-0F6DE2B55527}"/>
              </a:ext>
            </a:extLst>
          </p:cNvPr>
          <p:cNvGraphicFramePr>
            <a:graphicFrameLocks noGrp="1"/>
          </p:cNvGraphicFramePr>
          <p:nvPr>
            <p:extLst>
              <p:ext uri="{D42A27DB-BD31-4B8C-83A1-F6EECF244321}">
                <p14:modId xmlns:p14="http://schemas.microsoft.com/office/powerpoint/2010/main" val="1983035579"/>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Clarity in both written and oral interactions</a:t>
                      </a:r>
                    </a:p>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Public speaking skills in front of large internal and external audiences</a:t>
                      </a:r>
                    </a:p>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Captures attention and audience engagement when presenting data-rich content</a:t>
                      </a:r>
                    </a:p>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Creates audience relevance when presenting hard to understand topics or ideas</a:t>
                      </a:r>
                    </a:p>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Establishes thought leadership for others inside and/or outside the company</a:t>
                      </a:r>
                    </a:p>
                    <a:p>
                      <a:pPr marL="182880" marR="0" lvl="0" indent="-182880" algn="l" rtl="0">
                        <a:lnSpc>
                          <a:spcPct val="100000"/>
                        </a:lnSpc>
                        <a:spcBef>
                          <a:spcPts val="600"/>
                        </a:spcBef>
                        <a:spcAft>
                          <a:spcPts val="0"/>
                        </a:spcAft>
                        <a:buClr>
                          <a:schemeClr val="tx1"/>
                        </a:buClr>
                        <a:buSzPct val="100000"/>
                        <a:buFont typeface="Arial" panose="020B0604020202020204" pitchFamily="34" charset="0"/>
                        <a:buChar char="•"/>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Creates strong first impressions</a:t>
                      </a:r>
                      <a:endParaRPr lang="en-US" sz="1100" b="0" i="0" u="none" strike="noStrike" cap="none" dirty="0">
                        <a:solidFill>
                          <a:schemeClr val="tx1"/>
                        </a:solidFill>
                        <a:latin typeface="+mn-lt"/>
                        <a:ea typeface="+mn-ea"/>
                        <a:cs typeface="Arial" panose="020B0604020202020204" pitchFamily="34" charset="0"/>
                        <a:sym typeface="Arial" panose="020B0604020202020204" pitchFamily="34" charset="0"/>
                      </a:endParaRP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100" u="none" strike="noStrike" kern="1200" cap="none" dirty="0">
                          <a:solidFill>
                            <a:schemeClr val="tx1"/>
                          </a:solidFill>
                          <a:latin typeface="+mn-lt"/>
                          <a:ea typeface="+mn-ea"/>
                          <a:cs typeface="Arial" panose="020B0604020202020204" pitchFamily="34" charset="0"/>
                          <a:sym typeface="Arial" panose="020B0604020202020204" pitchFamily="34" charset="0"/>
                        </a:rPr>
                        <a:t>Often delivers over technical presentations that may not align to the audience</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100" u="none" strike="noStrike" kern="1200" cap="none" dirty="0">
                          <a:solidFill>
                            <a:schemeClr val="tx1"/>
                          </a:solidFill>
                          <a:latin typeface="+mn-lt"/>
                          <a:ea typeface="+mn-ea"/>
                          <a:cs typeface="Arial" panose="020B0604020202020204" pitchFamily="34" charset="0"/>
                          <a:sym typeface="Arial" panose="020B0604020202020204" pitchFamily="34" charset="0"/>
                        </a:rPr>
                        <a:t>Can become flustered under pressure when engaging with large audiences or new individuals</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100" u="none" strike="noStrike" kern="1200" cap="none" dirty="0">
                          <a:solidFill>
                            <a:schemeClr val="tx1"/>
                          </a:solidFill>
                          <a:latin typeface="+mn-lt"/>
                          <a:ea typeface="+mn-ea"/>
                          <a:cs typeface="Arial" panose="020B0604020202020204" pitchFamily="34" charset="0"/>
                          <a:sym typeface="Arial" panose="020B0604020202020204" pitchFamily="34" charset="0"/>
                        </a:rPr>
                        <a:t>Does not always effectively use all presentation time and often reads content directly</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100" u="none" strike="noStrike" kern="1200" cap="none" dirty="0">
                          <a:solidFill>
                            <a:schemeClr val="tx1"/>
                          </a:solidFill>
                          <a:latin typeface="+mn-lt"/>
                          <a:ea typeface="+mn-ea"/>
                          <a:cs typeface="Arial" panose="020B0604020202020204" pitchFamily="34" charset="0"/>
                          <a:sym typeface="Arial" panose="020B0604020202020204" pitchFamily="34" charset="0"/>
                        </a:rPr>
                        <a:t>Creates strong presentations but does not consistently blend visual and written elements effectively</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100" u="none" strike="noStrike" kern="1200" cap="none" dirty="0">
                          <a:solidFill>
                            <a:schemeClr val="tx1"/>
                          </a:solidFill>
                          <a:latin typeface="+mn-lt"/>
                          <a:ea typeface="+mn-ea"/>
                          <a:cs typeface="Arial" panose="020B0604020202020204" pitchFamily="34" charset="0"/>
                          <a:sym typeface="Arial" panose="020B0604020202020204" pitchFamily="34" charset="0"/>
                        </a:rPr>
                        <a:t>Relies on sales managers to create strong first impressions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Presentations may occasionally be overly technical and lose audience interest</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Successfully presents to new individuals but struggles delivering effective presentations to larger audiences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Is generally able to make the subject relevant to audiences, but sometimes stumbles with difficult-to-understand topics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Consistently blends visual and written elements but occasionally reads content directly when presenting</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Nearly all communications internally and externally are productive</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mn-ea"/>
                          <a:cs typeface="Arial" panose="020B0604020202020204" pitchFamily="34" charset="0"/>
                          <a:sym typeface="Arial" panose="020B0604020202020204" pitchFamily="34" charset="0"/>
                        </a:rPr>
                        <a:t>Consistently has strong first impressions</a:t>
                      </a:r>
                    </a:p>
                    <a:p>
                      <a:pPr marL="182880" marR="0" lvl="0" indent="-182880" algn="l" rtl="0">
                        <a:lnSpc>
                          <a:spcPct val="100000"/>
                        </a:lnSpc>
                        <a:spcBef>
                          <a:spcPts val="600"/>
                        </a:spcBef>
                        <a:spcAft>
                          <a:spcPts val="0"/>
                        </a:spcAft>
                        <a:buClr>
                          <a:schemeClr val="tx1"/>
                        </a:buClr>
                        <a:buSzPct val="100000"/>
                        <a:buFont typeface="Calibri"/>
                        <a:buAutoNum type="arabicPeriod"/>
                      </a:pPr>
                      <a:endParaRPr lang="en-US" sz="1100" b="0" i="0" u="none" strike="noStrike" cap="none" dirty="0">
                        <a:solidFill>
                          <a:schemeClr val="tx1"/>
                        </a:solidFill>
                        <a:latin typeface="+mn-lt"/>
                        <a:ea typeface="+mn-ea"/>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Eloquently presents material to large internal and external audiences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Consistently delivers effective material for the audience</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Comfortably delivers compelling solutions from slide presentations in a way that initiates a call to action by attendees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Adeptly able to handle the pressure and effectively presents to large and small groups with minimal preparation time</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Excels in the ability to create relevancy to audience when presenting difficult-to-understand topics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Effectively blends visual elements into written content to improve the messaging</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All communications internally and externally are productive</a:t>
                      </a:r>
                    </a:p>
                    <a:p>
                      <a:pPr marL="182880" marR="0" lvl="0" indent="-182880" algn="l" rtl="0">
                        <a:lnSpc>
                          <a:spcPct val="100000"/>
                        </a:lnSpc>
                        <a:spcBef>
                          <a:spcPts val="600"/>
                        </a:spcBef>
                        <a:spcAft>
                          <a:spcPts val="0"/>
                        </a:spcAft>
                        <a:buClr>
                          <a:schemeClr val="tx1"/>
                        </a:buClr>
                        <a:buSzPct val="100000"/>
                        <a:buFont typeface="Calibri"/>
                        <a:buNone/>
                      </a:pPr>
                      <a:endParaRPr lang="en-US" sz="1100" b="0" i="0" u="none" strike="noStrike" cap="none" dirty="0">
                        <a:solidFill>
                          <a:schemeClr val="tx1"/>
                        </a:solidFill>
                        <a:latin typeface="+mn-lt"/>
                        <a:ea typeface="+mn-ea"/>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054823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1CE3-ACA6-EAFA-4857-EEB379F7BDD1}"/>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Storytelling</a:t>
            </a:r>
          </a:p>
        </p:txBody>
      </p:sp>
      <p:sp>
        <p:nvSpPr>
          <p:cNvPr id="3" name="Rectangle 2">
            <a:extLst>
              <a:ext uri="{FF2B5EF4-FFF2-40B4-BE49-F238E27FC236}">
                <a16:creationId xmlns:a16="http://schemas.microsoft.com/office/drawing/2014/main" id="{380CD38C-E7AA-FC53-12D3-ED02F0D2374B}"/>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09C7C18E-8AAE-0B0C-2F01-978F0C7CF1C3}"/>
              </a:ext>
            </a:extLst>
          </p:cNvPr>
          <p:cNvGraphicFramePr>
            <a:graphicFrameLocks noGrp="1"/>
          </p:cNvGraphicFramePr>
          <p:nvPr>
            <p:extLst>
              <p:ext uri="{D42A27DB-BD31-4B8C-83A1-F6EECF244321}">
                <p14:modId xmlns:p14="http://schemas.microsoft.com/office/powerpoint/2010/main" val="770426444"/>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mn-ea"/>
                          <a:cs typeface="Arial" panose="020B0604020202020204" pitchFamily="34" charset="0"/>
                          <a:sym typeface="Arial" panose="020B0604020202020204" pitchFamily="34" charset="0"/>
                        </a:rPr>
                        <a:t>Develops pitches using customer success stories that show value of the offering</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mn-ea"/>
                          <a:cs typeface="Arial" panose="020B0604020202020204" pitchFamily="34" charset="0"/>
                          <a:sym typeface="Arial" panose="020B0604020202020204" pitchFamily="34" charset="0"/>
                        </a:rPr>
                        <a:t>Communicates clearly and responds to both logical and emotional objections in the sales process</a:t>
                      </a:r>
                    </a:p>
                    <a:p>
                      <a:pPr marL="182880" marR="0" lvl="0" indent="-182880" algn="l" defTabSz="685807"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lang="en-US" sz="1200" u="none" strike="noStrike" cap="none" dirty="0">
                          <a:solidFill>
                            <a:schemeClr val="tx1"/>
                          </a:solidFill>
                          <a:latin typeface="+mn-lt"/>
                          <a:ea typeface="+mn-ea"/>
                          <a:cs typeface="Arial" panose="020B0604020202020204" pitchFamily="34" charset="0"/>
                          <a:sym typeface="Arial" panose="020B0604020202020204" pitchFamily="34" charset="0"/>
                        </a:rPr>
                        <a:t>Captures verbal queues; repeats back input; teases out reluctant talkers; does not interrupt; obtains (and documents) rich insight from verbal interactions with peers, superiors, and subordinates</a:t>
                      </a:r>
                    </a:p>
                    <a:p>
                      <a:pPr marL="182880" marR="0" lvl="0" indent="-182880" algn="l" defTabSz="685807"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lang="en-US" sz="1200" u="none" strike="noStrike" cap="none" dirty="0">
                          <a:solidFill>
                            <a:schemeClr val="tx1"/>
                          </a:solidFill>
                          <a:latin typeface="+mn-lt"/>
                          <a:ea typeface="+mn-ea"/>
                          <a:cs typeface="Arial" panose="020B0604020202020204" pitchFamily="34" charset="0"/>
                          <a:sym typeface="Arial" panose="020B0604020202020204" pitchFamily="34" charset="0"/>
                        </a:rPr>
                        <a:t>Creating a multiproduct story for the customer to understand their growth with solution/company</a:t>
                      </a:r>
                    </a:p>
                  </a:txBody>
                  <a:tcPr marT="91440" marB="91440">
                    <a:lnL w="12700" cap="flat" cmpd="sng" algn="ctr">
                      <a:noFill/>
                      <a:prstDash val="solid"/>
                      <a:round/>
                      <a:headEnd type="none" w="sm" len="sm"/>
                      <a:tailEnd type="none" w="sm" len="sm"/>
                    </a:lnL>
                    <a:lnR w="6350" cap="flat" cmpd="sng" algn="ctr">
                      <a:no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Understands value in communicating the customer’s journey with the product/solution</a:t>
                      </a:r>
                      <a:endParaRPr sz="1200" u="none" strike="noStrike" kern="1200" cap="none" dirty="0">
                        <a:solidFill>
                          <a:schemeClr val="tx1"/>
                        </a:solidFill>
                        <a:latin typeface="+mn-lt"/>
                        <a:ea typeface="Calibri"/>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Works to develop stories relevant to the buyer persona and their most common business challenges with sales manager</a:t>
                      </a:r>
                      <a:endParaRPr sz="1200" u="none" strike="noStrike" kern="1200" cap="none" dirty="0">
                        <a:solidFill>
                          <a:schemeClr val="tx1"/>
                        </a:solidFill>
                        <a:latin typeface="+mn-lt"/>
                        <a:ea typeface="Calibri"/>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Able to communicate thoroughly and tie back to the customer/persona</a:t>
                      </a: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Relies on sales manager to create a multiproduct story</a:t>
                      </a:r>
                      <a:endParaRPr sz="1200" u="none" strike="noStrike" kern="1200" cap="none" dirty="0">
                        <a:solidFill>
                          <a:schemeClr val="tx1"/>
                        </a:solidFill>
                        <a:latin typeface="+mn-lt"/>
                        <a:ea typeface="Calibri"/>
                        <a:cs typeface="Arial" panose="020B0604020202020204" pitchFamily="34" charset="0"/>
                        <a:sym typeface="Arial" panose="020B0604020202020204" pitchFamily="34" charset="0"/>
                      </a:endParaRPr>
                    </a:p>
                  </a:txBody>
                  <a:tcPr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Instills customer confidence by connecting business case to a successful long-term outcome with product </a:t>
                      </a:r>
                      <a:endParaRPr sz="1200" u="none" strike="noStrike" kern="1200" cap="none" dirty="0">
                        <a:solidFill>
                          <a:schemeClr val="tx1"/>
                        </a:solidFill>
                        <a:latin typeface="+mn-lt"/>
                        <a:ea typeface="Calibri"/>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Possesses stories specific to the core product offering and most common personas</a:t>
                      </a:r>
                      <a:endParaRPr sz="1200" u="none" strike="noStrike" kern="1200" cap="none" dirty="0">
                        <a:solidFill>
                          <a:schemeClr val="tx1"/>
                        </a:solidFill>
                        <a:latin typeface="+mn-lt"/>
                        <a:ea typeface="Calibri"/>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Able to set up and tell a story succinctly yet provides enough detail to provide validity</a:t>
                      </a: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Obtains actionable insight from reluctant talkers</a:t>
                      </a: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Can create a multiproduct story but requires a sales manager review</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Able to engage audience and portray persona as a hero to give customer confidence and connect emotionally to solution</a:t>
                      </a:r>
                      <a:endParaRPr sz="1200" u="none" strike="noStrike" kern="1200" cap="none" dirty="0">
                        <a:solidFill>
                          <a:schemeClr val="tx1"/>
                        </a:solidFill>
                        <a:latin typeface="+mn-lt"/>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Has a broad array of stories depending on persona, product, and success metrics that connect to audience</a:t>
                      </a:r>
                      <a:endParaRPr sz="1200" u="none" strike="noStrike" kern="1200" cap="none" dirty="0">
                        <a:solidFill>
                          <a:schemeClr val="tx1"/>
                        </a:solidFill>
                        <a:latin typeface="+mn-lt"/>
                        <a:cs typeface="Arial" panose="020B0604020202020204" pitchFamily="34" charset="0"/>
                        <a:sym typeface="Arial" panose="020B0604020202020204" pitchFamily="34" charset="0"/>
                      </a:endParaRP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Able to set up and tell a story succinctly that directly addresses the needs of the customer’s persona through the lens of the product </a:t>
                      </a: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Conducts productive verbal interactions with peers, superiors, and subordinates</a:t>
                      </a:r>
                    </a:p>
                    <a:p>
                      <a:pPr marL="228600" marR="0" lvl="0" indent="-22860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cs typeface="Arial" panose="020B0604020202020204" pitchFamily="34" charset="0"/>
                          <a:sym typeface="Arial" panose="020B0604020202020204" pitchFamily="34" charset="0"/>
                        </a:rPr>
                        <a:t>Consistently creates multiproduct stories and delivers actionable insight to create growth potential in customers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353300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4DC0-F67E-FEDD-432E-BFCBB09CCD35}"/>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Value Messaging</a:t>
            </a:r>
          </a:p>
        </p:txBody>
      </p:sp>
      <p:sp>
        <p:nvSpPr>
          <p:cNvPr id="3" name="Rectangle 2">
            <a:extLst>
              <a:ext uri="{FF2B5EF4-FFF2-40B4-BE49-F238E27FC236}">
                <a16:creationId xmlns:a16="http://schemas.microsoft.com/office/drawing/2014/main" id="{3275C45A-930A-1D84-085F-5AEFA6DAC172}"/>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E9DE27D4-27A3-6A01-1E00-30FFE76E4F56}"/>
              </a:ext>
            </a:extLst>
          </p:cNvPr>
          <p:cNvGraphicFramePr>
            <a:graphicFrameLocks noGrp="1"/>
          </p:cNvGraphicFramePr>
          <p:nvPr>
            <p:extLst>
              <p:ext uri="{D42A27DB-BD31-4B8C-83A1-F6EECF244321}">
                <p14:modId xmlns:p14="http://schemas.microsoft.com/office/powerpoint/2010/main" val="203810581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indent="-182880" rtl="0" fontAlgn="base">
                        <a:spcBef>
                          <a:spcPts val="600"/>
                        </a:spcBef>
                        <a:buFont typeface="Arial" panose="020B0604020202020204" pitchFamily="34" charset="0"/>
                        <a:buChar char="•"/>
                      </a:pPr>
                      <a:r>
                        <a:rPr lang="en-US" sz="1200" b="0" i="0" u="none" strike="noStrike" kern="1200" dirty="0">
                          <a:solidFill>
                            <a:schemeClr val="tx1"/>
                          </a:solidFill>
                          <a:effectLst/>
                          <a:latin typeface="+mn-lt"/>
                          <a:ea typeface="+mn-ea"/>
                          <a:cs typeface="+mn-cs"/>
                        </a:rPr>
                        <a:t>Exhibiting thorough understanding of the company’s offerings and which customers are most likely to benefit from products</a:t>
                      </a:r>
                      <a:r>
                        <a:rPr lang="en-US" sz="1200" b="0" i="0" kern="1200" dirty="0">
                          <a:solidFill>
                            <a:schemeClr val="tx1"/>
                          </a:solidFill>
                          <a:effectLst/>
                          <a:latin typeface="+mn-lt"/>
                          <a:ea typeface="+mn-ea"/>
                          <a:cs typeface="+mn-cs"/>
                        </a:rPr>
                        <a:t>​</a:t>
                      </a:r>
                    </a:p>
                    <a:p>
                      <a:pPr marL="182880" indent="-182880" rtl="0" fontAlgn="base">
                        <a:spcBef>
                          <a:spcPts val="600"/>
                        </a:spcBef>
                        <a:buFont typeface="Arial" panose="020B0604020202020204" pitchFamily="34" charset="0"/>
                        <a:buChar char="•"/>
                      </a:pPr>
                      <a:r>
                        <a:rPr lang="en-US" sz="1200" b="0" i="0" u="none" strike="noStrike" kern="1200" dirty="0">
                          <a:solidFill>
                            <a:schemeClr val="tx1"/>
                          </a:solidFill>
                          <a:effectLst/>
                          <a:latin typeface="+mn-lt"/>
                          <a:ea typeface="+mn-ea"/>
                          <a:cs typeface="+mn-cs"/>
                        </a:rPr>
                        <a:t>Absorbing new product information and can easily communicate value to end users</a:t>
                      </a:r>
                      <a:r>
                        <a:rPr lang="en-US" sz="1200" b="0" i="0" kern="1200" dirty="0">
                          <a:solidFill>
                            <a:schemeClr val="tx1"/>
                          </a:solidFill>
                          <a:effectLst/>
                          <a:latin typeface="+mn-lt"/>
                          <a:ea typeface="+mn-ea"/>
                          <a:cs typeface="+mn-cs"/>
                        </a:rPr>
                        <a:t>​</a:t>
                      </a:r>
                    </a:p>
                    <a:p>
                      <a:pPr marL="182880" indent="-182880" rtl="0" fontAlgn="base">
                        <a:spcBef>
                          <a:spcPts val="600"/>
                        </a:spcBef>
                        <a:buFont typeface="Arial" panose="020B0604020202020204" pitchFamily="34" charset="0"/>
                        <a:buChar char="•"/>
                      </a:pPr>
                      <a:r>
                        <a:rPr lang="en-US" sz="1200" b="0" i="0" u="none" strike="noStrike" kern="1200" dirty="0">
                          <a:solidFill>
                            <a:schemeClr val="tx1"/>
                          </a:solidFill>
                          <a:effectLst/>
                          <a:latin typeface="+mn-lt"/>
                          <a:ea typeface="+mn-ea"/>
                          <a:cs typeface="+mn-cs"/>
                        </a:rPr>
                        <a:t>Consistently presenting and closing deals that include both new and existing product &amp; content offerings</a:t>
                      </a:r>
                      <a:r>
                        <a:rPr lang="en-US" sz="1200" b="0" i="0" kern="1200" dirty="0">
                          <a:solidFill>
                            <a:schemeClr val="tx1"/>
                          </a:solidFill>
                          <a:effectLst/>
                          <a:latin typeface="+mn-lt"/>
                          <a:ea typeface="+mn-ea"/>
                          <a:cs typeface="+mn-cs"/>
                        </a:rPr>
                        <a:t>​</a:t>
                      </a:r>
                    </a:p>
                    <a:p>
                      <a:pPr marL="182880" indent="-182880" rtl="0" fontAlgn="base">
                        <a:spcBef>
                          <a:spcPts val="600"/>
                        </a:spcBef>
                        <a:buFont typeface="Arial" panose="020B0604020202020204" pitchFamily="34" charset="0"/>
                        <a:buChar char="•"/>
                      </a:pPr>
                      <a:r>
                        <a:rPr lang="en-US" sz="1200" b="0" i="0" u="none" strike="noStrike" kern="1200" dirty="0">
                          <a:solidFill>
                            <a:schemeClr val="tx1"/>
                          </a:solidFill>
                          <a:effectLst/>
                          <a:latin typeface="+mn-lt"/>
                          <a:ea typeface="+mn-ea"/>
                          <a:cs typeface="+mn-cs"/>
                        </a:rPr>
                        <a:t>Understanding major competitors and how their value proposition differs from the company’s products</a:t>
                      </a:r>
                      <a:r>
                        <a:rPr lang="en-US" sz="1200" b="0" i="0" kern="1200" dirty="0">
                          <a:solidFill>
                            <a:schemeClr val="tx1"/>
                          </a:solidFill>
                          <a:effectLst/>
                          <a:latin typeface="+mn-lt"/>
                          <a:ea typeface="+mn-ea"/>
                          <a:cs typeface="+mn-cs"/>
                        </a:rPr>
                        <a:t>​</a:t>
                      </a:r>
                    </a:p>
                    <a:p>
                      <a:pPr marL="182880" indent="-182880" rtl="0" fontAlgn="base">
                        <a:spcBef>
                          <a:spcPts val="600"/>
                        </a:spcBef>
                        <a:buFont typeface="Arial" panose="020B0604020202020204" pitchFamily="34" charset="0"/>
                        <a:buChar char="•"/>
                      </a:pPr>
                      <a:r>
                        <a:rPr lang="en-US" sz="1200" b="0" i="0" u="none" strike="noStrike" kern="1200" dirty="0">
                          <a:solidFill>
                            <a:schemeClr val="tx1"/>
                          </a:solidFill>
                          <a:effectLst/>
                          <a:latin typeface="+mn-lt"/>
                          <a:ea typeface="+mn-ea"/>
                          <a:cs typeface="+mn-cs"/>
                        </a:rPr>
                        <a:t>Understanding how products can solve customer’s business challenges </a:t>
                      </a:r>
                      <a:r>
                        <a:rPr lang="en-US" sz="1200" b="0" i="0" kern="1200" dirty="0">
                          <a:solidFill>
                            <a:schemeClr val="tx1"/>
                          </a:solidFill>
                          <a:effectLst/>
                          <a:latin typeface="+mn-lt"/>
                          <a:ea typeface="+mn-ea"/>
                          <a:cs typeface="+mn-cs"/>
                        </a:rPr>
                        <a:t>​</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​Has a foundational knowledge of the company’s product and can cite the base-level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Knows generally where the company’s products fall in the competitive landscape and can articulate the company’s position</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Briefly communicates new offerings to accounts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Utilizes competitor battlecards to help position products during the sales process </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cs typeface="Arial" panose="020B0604020202020204" pitchFamily="34" charset="0"/>
                        </a:rPr>
                        <a:t>Consistently seeks to build knowledge of the company’s product to incorporate into sales</a:t>
                      </a:r>
                    </a:p>
                    <a:p>
                      <a:pPr marL="182880" marR="0" lvl="0" indent="-18288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cs typeface="Arial" panose="020B0604020202020204" pitchFamily="34" charset="0"/>
                        </a:rPr>
                        <a:t>Consistently presents and closes deals on new and existing offerings</a:t>
                      </a:r>
                    </a:p>
                    <a:p>
                      <a:pPr marL="182880" marR="0" lvl="0" indent="-18288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cs typeface="Arial" panose="020B0604020202020204" pitchFamily="34" charset="0"/>
                        </a:rPr>
                        <a:t>Incorporates positioning for new offerings into sales process once appropriate</a:t>
                      </a:r>
                    </a:p>
                    <a:p>
                      <a:pPr marL="182880" marR="0" lvl="0" indent="-182880" algn="l" defTabSz="914400" rtl="0" eaLnBrk="1"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cs typeface="Arial" panose="020B0604020202020204" pitchFamily="34" charset="0"/>
                        </a:rPr>
                        <a:t>Stays current with competitor and product advances</a:t>
                      </a:r>
                    </a:p>
                    <a:p>
                      <a:pPr marL="182880" marR="0" lvl="0" indent="-182880" algn="l" defTabSz="914400" rtl="0" eaLnBrk="1" fontAlgn="auto" latinLnBrk="0" hangingPunct="1">
                        <a:lnSpc>
                          <a:spcPct val="100000"/>
                        </a:lnSpc>
                        <a:spcBef>
                          <a:spcPts val="600"/>
                        </a:spcBef>
                        <a:spcAft>
                          <a:spcPts val="0"/>
                        </a:spcAft>
                        <a:buClr>
                          <a:schemeClr val="tx1"/>
                        </a:buClr>
                        <a:buSzPct val="100000"/>
                        <a:buFont typeface="+mj-lt"/>
                        <a:buAutoNum type="arabicPeriod"/>
                        <a:tabLst/>
                        <a:defRPr/>
                      </a:pPr>
                      <a:r>
                        <a:rPr lang="en-US" sz="1200" u="none" strike="noStrike" kern="1200" cap="none" dirty="0">
                          <a:solidFill>
                            <a:schemeClr val="tx1"/>
                          </a:solidFill>
                          <a:latin typeface="+mn-lt"/>
                          <a:cs typeface="Arial" panose="020B0604020202020204" pitchFamily="34" charset="0"/>
                        </a:rPr>
                        <a:t>Utilizes marketing collateral effectively to aid in the sales process</a:t>
                      </a:r>
                    </a:p>
                    <a:p>
                      <a:pPr marL="182880" marR="0" lvl="0" indent="-182880" algn="l" defTabSz="914400" rtl="0" eaLnBrk="1" latinLnBrk="0" hangingPunct="1">
                        <a:lnSpc>
                          <a:spcPct val="100000"/>
                        </a:lnSpc>
                        <a:spcBef>
                          <a:spcPts val="600"/>
                        </a:spcBef>
                        <a:spcAft>
                          <a:spcPts val="0"/>
                        </a:spcAft>
                        <a:buClr>
                          <a:schemeClr val="tx1"/>
                        </a:buClr>
                        <a:buSzPct val="100000"/>
                        <a:buFont typeface="+mj-lt"/>
                        <a:buAutoNum type="arabicPeriod"/>
                      </a:pPr>
                      <a:endParaRPr lang="en-US" sz="1200" u="none" strike="noStrike" kern="1200" cap="none" dirty="0">
                        <a:solidFill>
                          <a:schemeClr val="tx1"/>
                        </a:solidFill>
                        <a:latin typeface="+mn-lt"/>
                        <a:cs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Is a subject matter expert for the company’s products/services within the market segment and can articulate differences between competitors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Leads peer group in presenting and closing deals  on new and existing offerings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Rapidly incorporates positioning for new offerings into sales process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Stays current on competitor product advances and can modify value prop without needing internal help</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rPr>
                        <a:t>Successful in presenting the value of the company for different business use-cases across different industries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640641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0A80-89F1-3A52-093B-80FB2F709BB6}"/>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Negotiation</a:t>
            </a:r>
          </a:p>
        </p:txBody>
      </p:sp>
      <p:sp>
        <p:nvSpPr>
          <p:cNvPr id="3" name="Rectangle 2">
            <a:extLst>
              <a:ext uri="{FF2B5EF4-FFF2-40B4-BE49-F238E27FC236}">
                <a16:creationId xmlns:a16="http://schemas.microsoft.com/office/drawing/2014/main" id="{66FF6716-F0F4-0342-F0E2-24EF61C1FA9B}"/>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863647DC-E502-1F48-9C2C-A71B5B4FCDF9}"/>
              </a:ext>
            </a:extLst>
          </p:cNvPr>
          <p:cNvGraphicFramePr>
            <a:graphicFrameLocks noGrp="1"/>
          </p:cNvGraphicFramePr>
          <p:nvPr>
            <p:extLst>
              <p:ext uri="{D42A27DB-BD31-4B8C-83A1-F6EECF244321}">
                <p14:modId xmlns:p14="http://schemas.microsoft.com/office/powerpoint/2010/main" val="3684335834"/>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Drives consensus among stakeholders to reach a decision and begin implementation</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Creates win-win outcomes that enhance mutual business value over time</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Executes proposal writing and prepares valuable sales information for customers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Closes late-stage deals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Develops reasons for prospects to act</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Overcomes late-stage deal obstacles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Wins confidence and support of late-stage new entrants to the sales campaign</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Deals make it to late stage of the sales campaign but relies on a sales manager to win the deal</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Close rate is below peers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Does not ask difficult questions of the economic buyer</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Unable to anticipate and/or avoid delays caused by the buyer’s legal/finance/stakeholder approval processes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Does not consistently create a compelling event to cause buyer action without manager assistance</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Frequent late-stage delays due to 'unforeseen' developments and many deals simply push 'in perpetuity</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Consistent record of late-stage sales campaign performance</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Close rate is like that of peers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Tentative in asking difficult questions of the economic buyer in the late stages of a deal</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Stumbles when asked to escort a deal through the buyer’s legal/finance/stakeholder approval processes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Often creates compelling events that cause buyer action with minimal assistance</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Occasionally experiences late-stage delays due to 'unforeseen' developments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Consistently excels in advancing sales campaigns and acts as a thought partner throughout the process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Has a higher closing percentage than that of peers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Creates compelling need for customer to act and then creates compelling events to cause buyer action</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Consistently anticipates and overcomes late-stage obstacles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Accomplished at guiding deals through the buyer’s legal/finance/stakeholder approval processes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Calibri"/>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Deftly integrates late-stage entrants to the sales campaign so that they do not slow down or otherwise disrupt the deal</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2819973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AFF3-925F-3796-4D69-ADF961D110EE}"/>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Conflict Management</a:t>
            </a:r>
          </a:p>
        </p:txBody>
      </p:sp>
      <p:sp>
        <p:nvSpPr>
          <p:cNvPr id="3" name="Rectangle 2">
            <a:extLst>
              <a:ext uri="{FF2B5EF4-FFF2-40B4-BE49-F238E27FC236}">
                <a16:creationId xmlns:a16="http://schemas.microsoft.com/office/drawing/2014/main" id="{0765F93B-5927-D1AC-F107-424C8040DC9B}"/>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C010F195-731F-DED4-2848-F85C639A6081}"/>
              </a:ext>
            </a:extLst>
          </p:cNvPr>
          <p:cNvGraphicFramePr>
            <a:graphicFrameLocks noGrp="1"/>
          </p:cNvGraphicFramePr>
          <p:nvPr>
            <p:extLst>
              <p:ext uri="{D42A27DB-BD31-4B8C-83A1-F6EECF244321}">
                <p14:modId xmlns:p14="http://schemas.microsoft.com/office/powerpoint/2010/main" val="2586102447"/>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Cannot resolve internal organizational battles  </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Partner organizations under his/her care conflict with each other and the company</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Rarely even attempts to act proactively to avoid major internal and external conflicts </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Cannot resolve internal organizational battles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Partner organizations under his/her care conflict with each other and the company</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Rarely even attempts to act proactively to avoid major internal and external conflicts </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Attempts to resolve internal organizational battles as best as appears possible </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Manages most partner organizations with minimal strife, but does have a few relationships that are conflicting</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Occasionally acts proactively to avoid major internal and external conflicts but usually is unable to do so even when operating with some advance warning</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Deftly navigates internal organizational battles and establishes reputation for conflict resolution in the process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Manages all partner organizations with minimal strife, even those who may compete with each other</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panose="020B0604020202020204" pitchFamily="34" charset="0"/>
                          <a:sym typeface="Arial" panose="020B0604020202020204" pitchFamily="34" charset="0"/>
                        </a:rPr>
                        <a:t>Proactively avoids major internal and external conflicts by anticipating build-up of pressure and addressing it to the satisfaction of all parties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3300218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AC3BB-14D1-C236-3413-3FB1FC5294EB}"/>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Opportunity Management</a:t>
            </a:r>
          </a:p>
        </p:txBody>
      </p:sp>
      <p:sp>
        <p:nvSpPr>
          <p:cNvPr id="3" name="Rectangle 2">
            <a:extLst>
              <a:ext uri="{FF2B5EF4-FFF2-40B4-BE49-F238E27FC236}">
                <a16:creationId xmlns:a16="http://schemas.microsoft.com/office/drawing/2014/main" id="{433B823E-53E7-D2A3-8E11-23005137BC86}"/>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CDFAACE8-A332-5ACF-95E5-A69C8DC204C2}"/>
              </a:ext>
            </a:extLst>
          </p:cNvPr>
          <p:cNvGraphicFramePr>
            <a:graphicFrameLocks noGrp="1"/>
          </p:cNvGraphicFramePr>
          <p:nvPr>
            <p:extLst>
              <p:ext uri="{D42A27DB-BD31-4B8C-83A1-F6EECF244321}">
                <p14:modId xmlns:p14="http://schemas.microsoft.com/office/powerpoint/2010/main" val="4195819499"/>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a:sym typeface="Arial" panose="020B0604020202020204" pitchFamily="34" charset="0"/>
                        </a:rPr>
                        <a:t>Manages pipeline effectively to ensure deals do not stagnate</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Has efficient and effective prospecting practices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Utilizes the company’s’ standardized sales processes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Prioritizes pipeline based on potential of account &amp; likelihood to buy</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Monitors key pipeline metrics</a:t>
                      </a:r>
                      <a:r>
                        <a:rPr lang="en-US" sz="1200" u="none" strike="noStrike" cap="none" dirty="0">
                          <a:solidFill>
                            <a:schemeClr val="tx1"/>
                          </a:solidFill>
                          <a:latin typeface="+mn-lt"/>
                          <a:cs typeface="Arial"/>
                        </a:rPr>
                        <a:t> </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Utilizes CRM to manage pipeline and log information</a:t>
                      </a:r>
                      <a:r>
                        <a:rPr lang="en-US" sz="1200" u="none" strike="noStrike" cap="none" dirty="0">
                          <a:solidFill>
                            <a:schemeClr val="tx1"/>
                          </a:solidFill>
                          <a:latin typeface="+mn-lt"/>
                          <a:cs typeface="Arial"/>
                        </a:rPr>
                        <a:t> </a:t>
                      </a:r>
                      <a:endParaRPr lang="en-US" sz="1200" u="none" strike="noStrike" cap="none" dirty="0">
                        <a:solidFill>
                          <a:schemeClr val="tx1"/>
                        </a:solidFill>
                        <a:latin typeface="+mn-lt"/>
                        <a:cs typeface="Arial"/>
                        <a:sym typeface="Arial" panose="020B0604020202020204" pitchFamily="34" charset="0"/>
                      </a:endParaRP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cs typeface="Arial"/>
                          <a:sym typeface="Arial" panose="020B0604020202020204" pitchFamily="34" charset="0"/>
                        </a:rPr>
                        <a:t>Researches prospects to understand business model and general understanding of business</a:t>
                      </a:r>
                      <a:r>
                        <a:rPr lang="en-US" sz="1200" u="none" strike="noStrike" cap="none" dirty="0">
                          <a:solidFill>
                            <a:schemeClr val="tx1"/>
                          </a:solidFill>
                          <a:latin typeface="+mn-lt"/>
                          <a:cs typeface="Arial"/>
                        </a:rPr>
                        <a:t> </a:t>
                      </a:r>
                      <a:endParaRPr lang="en-US" sz="1200" dirty="0">
                        <a:solidFill>
                          <a:schemeClr val="tx1"/>
                        </a:solidFill>
                        <a:latin typeface="+mn-lt"/>
                        <a:cs typeface="Arial" panose="020B0604020202020204" pitchFamily="34" charset="0"/>
                        <a:sym typeface="Arial" panose="020B0604020202020204" pitchFamily="34" charset="0"/>
                      </a:endParaRP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Does not enter detailed notes into CRM</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tabLst/>
                        <a:defRPr/>
                      </a:pPr>
                      <a:r>
                        <a:rPr lang="en-US" sz="1200" u="none" strike="noStrike" kern="1200" cap="none" dirty="0">
                          <a:solidFill>
                            <a:schemeClr val="tx1"/>
                          </a:solidFill>
                          <a:latin typeface="+mn-lt"/>
                          <a:ea typeface="+mn-ea"/>
                          <a:cs typeface="Arial"/>
                          <a:sym typeface="Arial" panose="020B0604020202020204" pitchFamily="34" charset="0"/>
                        </a:rPr>
                        <a:t>Does not consistently monitor pipeline reports unless instructed to do so</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Occasionally does not close deals in CRM even after opportunity has closed</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Engages in prospecting consistently but has a disorganized process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Does not consistently use KPIs to evaluate pipeline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Enters mostly-detailed notes into CRM to utilize during future prospect meetings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Sometimes monitors pipeline reports and identifies way to improve metrics with sales manager</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Somewhat follows the company’s sales process during prospect calls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Has an organized process for prospecting</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Occasionally prioritizes pipeline based on account potential and likeliness to buy</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Enters detailed notes into CRM to utilize during future prospect meetings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Consistently monitors pipeline reports and creates plans to improve key metrics individually</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Closely follows the company’s sales process during prospect calls</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Closes deals upon opportunity closing</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Prioritizes pipeline based on account potential and likeliness to buy</a:t>
                      </a:r>
                    </a:p>
                    <a:p>
                      <a:pPr marL="182880" marR="0" lvl="0" indent="-182880" algn="l" defTabSz="914400" rtl="0" eaLnBrk="1" fontAlgn="base" latinLnBrk="0" hangingPunct="1">
                        <a:lnSpc>
                          <a:spcPct val="100000"/>
                        </a:lnSpc>
                        <a:spcBef>
                          <a:spcPts val="600"/>
                        </a:spcBef>
                        <a:spcAft>
                          <a:spcPts val="0"/>
                        </a:spcAft>
                        <a:buClr>
                          <a:schemeClr val="tx1"/>
                        </a:buClr>
                        <a:buSzPct val="100000"/>
                        <a:buFont typeface="+mj-lt"/>
                        <a:buAutoNum type="arabicPeriod"/>
                      </a:pPr>
                      <a:r>
                        <a:rPr lang="en-US" sz="1200" u="none" strike="noStrike" kern="1200" cap="none" dirty="0">
                          <a:solidFill>
                            <a:schemeClr val="tx1"/>
                          </a:solidFill>
                          <a:latin typeface="+mn-lt"/>
                          <a:ea typeface="+mn-ea"/>
                          <a:cs typeface="Arial"/>
                          <a:sym typeface="Arial" panose="020B0604020202020204" pitchFamily="34" charset="0"/>
                        </a:rPr>
                        <a:t>Proactively researches and understands prospects before initial meeting</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374728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C065-A2F2-F59B-9E55-1B950E36C349}"/>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Account Planning</a:t>
            </a:r>
          </a:p>
        </p:txBody>
      </p:sp>
      <p:sp>
        <p:nvSpPr>
          <p:cNvPr id="3" name="Rectangle 2">
            <a:extLst>
              <a:ext uri="{FF2B5EF4-FFF2-40B4-BE49-F238E27FC236}">
                <a16:creationId xmlns:a16="http://schemas.microsoft.com/office/drawing/2014/main" id="{6B893AEB-FDE5-99B9-2D49-3C15123EB289}"/>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C49CA6C7-D26B-2D50-DDB5-9EAF2CA0D488}"/>
              </a:ext>
            </a:extLst>
          </p:cNvPr>
          <p:cNvGraphicFramePr>
            <a:graphicFrameLocks noGrp="1"/>
          </p:cNvGraphicFramePr>
          <p:nvPr>
            <p:extLst>
              <p:ext uri="{D42A27DB-BD31-4B8C-83A1-F6EECF244321}">
                <p14:modId xmlns:p14="http://schemas.microsoft.com/office/powerpoint/2010/main" val="4142471783"/>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Understands the importance of account and territory planning and how it can impact quota attainment</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Reviews and provides guidance on competitive sales and account management plans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Anticipates future needs and discusses them in relation to adding value to the customer’s business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Proactively plans a roadmap for long term customer growth across multiple products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Uses account management tools such as, account plans, QBR templates, etc., to plan and prioritize customer interactions</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Addresses expressed business needs of the customer</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Occasionally presents product offering outside of direct business need of customer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mn-ea"/>
                          <a:cs typeface="Arial" panose="020B0604020202020204" pitchFamily="34" charset="0"/>
                          <a:sym typeface="Arial" panose="020B0604020202020204" pitchFamily="34" charset="0"/>
                        </a:rPr>
                        <a:t>Relies on sales manager to outline strategic roadmap for accounts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Leverages the company’s account management process for largest accounts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Engages customers on an ad-hoc basis and may document critical findings</a:t>
                      </a:r>
                      <a:endParaRPr sz="1200" i="0" dirty="0">
                        <a:solidFill>
                          <a:schemeClr val="tx1"/>
                        </a:solidFill>
                        <a:latin typeface="+mn-lt"/>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Identifies and prioritizes opportunities based on expressed customer business need</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mn-ea"/>
                          <a:cs typeface="Arial" panose="020B0604020202020204" pitchFamily="34" charset="0"/>
                          <a:sym typeface="Arial" panose="020B0604020202020204" pitchFamily="34" charset="0"/>
                        </a:rPr>
                        <a:t>Creates strategic roadmaps with input from sales manager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Outlines product offering outside of desired business need and their value proposition</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Consistently follows the company’s account management process and uses company account/territory planning materials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Plans most customer touchpoints and documents any critical information uncovered</a:t>
                      </a:r>
                      <a:endParaRPr sz="1200" i="0" dirty="0">
                        <a:solidFill>
                          <a:schemeClr val="tx1"/>
                        </a:solidFill>
                        <a:latin typeface="+mn-lt"/>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Partners with the customer to uncover future needs that require long-term product support</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mn-ea"/>
                          <a:cs typeface="Arial" panose="020B0604020202020204" pitchFamily="34" charset="0"/>
                          <a:sym typeface="Arial" panose="020B0604020202020204" pitchFamily="34" charset="0"/>
                        </a:rPr>
                        <a:t>Consistently creates a strategic roadmap for accounts to enable optimized planning</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Follows the company’s account management process and responds with agility to fit the needs of the customer</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Proactively plans all customer touchpoints and documents findings from all connections</a:t>
                      </a:r>
                      <a:endParaRPr lang="en-US" sz="1200" i="0" u="none" strike="noStrike" cap="none" dirty="0">
                        <a:solidFill>
                          <a:schemeClr val="tx1"/>
                        </a:solidFill>
                        <a:latin typeface="+mn-lt"/>
                        <a:ea typeface="+mn-ea"/>
                        <a:cs typeface="Arial" panose="020B0604020202020204" pitchFamily="34" charset="0"/>
                        <a:sym typeface="Arial" panose="020B0604020202020204" pitchFamily="34" charset="0"/>
                      </a:endParaRP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i="0" u="none" strike="noStrike" cap="none" dirty="0">
                          <a:solidFill>
                            <a:schemeClr val="tx1"/>
                          </a:solidFill>
                          <a:latin typeface="+mn-lt"/>
                          <a:ea typeface="Calibri"/>
                          <a:cs typeface="Arial" panose="020B0604020202020204" pitchFamily="34" charset="0"/>
                          <a:sym typeface="Arial" panose="020B0604020202020204" pitchFamily="34" charset="0"/>
                        </a:rPr>
                        <a:t>Proactively plans for common customer objections and pain-points in the sales process</a:t>
                      </a:r>
                      <a:endParaRPr sz="1200" i="0" dirty="0">
                        <a:solidFill>
                          <a:schemeClr val="tx1"/>
                        </a:solidFill>
                        <a:latin typeface="+mn-lt"/>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277966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FA21-AE34-FD7E-DF50-470C5BEFC196}"/>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Sales Approach</a:t>
            </a:r>
          </a:p>
        </p:txBody>
      </p:sp>
      <p:sp>
        <p:nvSpPr>
          <p:cNvPr id="3" name="Rectangle 2">
            <a:extLst>
              <a:ext uri="{FF2B5EF4-FFF2-40B4-BE49-F238E27FC236}">
                <a16:creationId xmlns:a16="http://schemas.microsoft.com/office/drawing/2014/main" id="{C5DD4DFF-9222-967C-FD01-5AD8584A40F7}"/>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8345556C-64EE-DA70-0C3D-C318CFDB61F6}"/>
              </a:ext>
            </a:extLst>
          </p:cNvPr>
          <p:cNvGraphicFramePr>
            <a:graphicFrameLocks noGrp="1"/>
          </p:cNvGraphicFramePr>
          <p:nvPr>
            <p:extLst>
              <p:ext uri="{D42A27DB-BD31-4B8C-83A1-F6EECF244321}">
                <p14:modId xmlns:p14="http://schemas.microsoft.com/office/powerpoint/2010/main" val="3425869719"/>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3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Handling different sales scenarios</a:t>
                      </a:r>
                    </a:p>
                    <a:p>
                      <a:pPr marL="182880" marR="0" lvl="0" indent="-182880" algn="l" rtl="0">
                        <a:lnSpc>
                          <a:spcPct val="100000"/>
                        </a:lnSpc>
                        <a:spcBef>
                          <a:spcPts val="3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Setting agenda</a:t>
                      </a:r>
                    </a:p>
                    <a:p>
                      <a:pPr marL="182880" marR="0" lvl="0" indent="-182880" algn="l" rtl="0">
                        <a:lnSpc>
                          <a:spcPct val="100000"/>
                        </a:lnSpc>
                        <a:spcBef>
                          <a:spcPts val="3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Following complex sales process guidance</a:t>
                      </a:r>
                    </a:p>
                    <a:p>
                      <a:pPr marL="182880" marR="0" lvl="0" indent="-182880" algn="l" rtl="0">
                        <a:lnSpc>
                          <a:spcPct val="100000"/>
                        </a:lnSpc>
                        <a:spcBef>
                          <a:spcPts val="3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Presenting company value propositions</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Laggard in adopting new sales process, techniques, and tools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Not a source for sales thought leadership</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Poor customer relationships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Cannot repeat any positive performance</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Unable to represent the company well to prospects"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Adopts new sales guidance but with reservation</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Sometimes misreads sales situations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Hit or miss instinct on campaign next steps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Inconsistent use of required sales performance tools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Weak in some areas of sales methodology</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Comfortable and effective in multiple different sales situations (new prospects, existing customers, competitive battles, technical buying, RFP campaigns, etc..)</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Leads peers in sales process adherence and sales tool usage</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Consistently sets agendas from the customer/prospect perspective</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Consistently uses call plans with both pre and post call documentation</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Offers accurate insight on prospect behavior</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Proactive in adopting sales best practices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Performance role model to other sales reps</a:t>
                      </a:r>
                    </a:p>
                    <a:p>
                      <a:pPr marL="182880" marR="0" lvl="0" indent="-182880" algn="l" rtl="0">
                        <a:lnSpc>
                          <a:spcPct val="100000"/>
                        </a:lnSpc>
                        <a:spcBef>
                          <a:spcPts val="3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Thought-leads customers to purchase decisions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2171442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0157-51AC-F6F4-5980-25254EFBDF8C}"/>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Convert Strategy to Tactics</a:t>
            </a:r>
          </a:p>
        </p:txBody>
      </p:sp>
      <p:sp>
        <p:nvSpPr>
          <p:cNvPr id="3" name="Rectangle 2">
            <a:extLst>
              <a:ext uri="{FF2B5EF4-FFF2-40B4-BE49-F238E27FC236}">
                <a16:creationId xmlns:a16="http://schemas.microsoft.com/office/drawing/2014/main" id="{344E396E-13A0-CBD4-E43F-B74C1C55C8BE}"/>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78F7B775-5CC8-E167-746E-D63752D4D83A}"/>
              </a:ext>
            </a:extLst>
          </p:cNvPr>
          <p:cNvGraphicFramePr>
            <a:graphicFrameLocks noGrp="1"/>
          </p:cNvGraphicFramePr>
          <p:nvPr>
            <p:extLst>
              <p:ext uri="{D42A27DB-BD31-4B8C-83A1-F6EECF244321}">
                <p14:modId xmlns:p14="http://schemas.microsoft.com/office/powerpoint/2010/main" val="3501014903"/>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Developing tactics to implement internal corporate sales strategy</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Linking customer strategic goals into solutions</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Developing sales-related tactics; linking corporate strategic goals to customer-facing solution</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Developing action items from strategic account plans</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Identifying implementation tasks from management strategic guidance</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100" b="0" u="none" strike="noStrike" kern="1200" cap="none" dirty="0">
                          <a:solidFill>
                            <a:schemeClr val="tx1"/>
                          </a:solidFill>
                          <a:latin typeface="+mn-lt"/>
                          <a:ea typeface="Calibri"/>
                          <a:cs typeface="Arial" panose="020B0604020202020204" pitchFamily="34" charset="0"/>
                          <a:sym typeface="Arial" panose="020B0604020202020204" pitchFamily="34" charset="0"/>
                        </a:rPr>
                        <a:t>Deploying sales tactics that tie back to customer/prospect corporate goals</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Does not develop tactics to implement internal corporate sales strategy inside a sales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Does not link the customer's own strategic goals to solutions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Does not embed the language of a customer's strategic goals into sales collateral presented at any time in a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Is not capable of linking corporate strategic goals to sales campaigns and/or account planning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 lacks the aptitude to identifying a complete and accurate set of tasks that are needed to properly implement strategic guidance</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Deploys sales tactics that rarely tie back to customer strategic goals;  the velocity and close rate of transactions suffer a severe negatively impact</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endPar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endParaRP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endPar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endParaRP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Develops some tactics to implement internal corporate sales strategy inside a sales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Sometimes links the customer's own strategic goals to solutions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Sometimes embeds the language of a customer's strategic goals into customized sales collateral presented at a few points in a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Requires some assistance in linking corporate strategic goals to sales campaigns and/or account planning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Falls short of completeness and accuracy when identifying the set of tasks that are needed to properly implement strategic guidance</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Deploys sales tactics that do not always tie back to customer strategic goals;  the velocity and close rate of  transactions are sometimes compromised</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Develops specific and successful tactics to implement internal corporate sales strategy inside a sales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Links the customer's own strategic goals to compelling solutions that can be delivered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Embeds the language of a customer's strategic goals into customized sales collateral presented at multiple points in a campaign</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Consistently links corporate strategic goals to sales campaigns and/or account planning </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Fully identifies the specific and complete set of tasks that are needed to properly management strategic guidance</a:t>
                      </a:r>
                    </a:p>
                    <a:p>
                      <a:pPr marL="182880" marR="0" lvl="0" indent="-182880" algn="l" defTabSz="914408" rtl="0" eaLnBrk="1" fontAlgn="auto" latinLnBrk="0" hangingPunct="1">
                        <a:lnSpc>
                          <a:spcPct val="100000"/>
                        </a:lnSpc>
                        <a:spcBef>
                          <a:spcPts val="600"/>
                        </a:spcBef>
                        <a:spcAft>
                          <a:spcPts val="0"/>
                        </a:spcAft>
                        <a:buClr>
                          <a:schemeClr val="tx1"/>
                        </a:buClr>
                        <a:buSzPct val="100000"/>
                        <a:buFont typeface="+mj-lt"/>
                        <a:buAutoNum type="arabicPeriod"/>
                        <a:tabLst/>
                        <a:defRPr/>
                      </a:pPr>
                      <a:r>
                        <a:rPr kumimoji="0" lang="en-US" sz="1100" b="0" i="0" u="none" strike="noStrike" kern="1200" cap="none" spc="0" normalizeH="0" baseline="0" noProof="0" dirty="0">
                          <a:ln>
                            <a:noFill/>
                          </a:ln>
                          <a:solidFill>
                            <a:schemeClr val="tx1"/>
                          </a:solidFill>
                          <a:effectLst/>
                          <a:uLnTx/>
                          <a:uFillTx/>
                          <a:latin typeface="+mn-lt"/>
                          <a:ea typeface="Calibri"/>
                          <a:cs typeface="Arial" panose="020B0604020202020204" pitchFamily="34" charset="0"/>
                          <a:sym typeface="Arial" panose="020B0604020202020204" pitchFamily="34" charset="0"/>
                        </a:rPr>
                        <a:t>Deploys sales tactics that tie back to customer strategic goals and, therefore, improve the velocity and close rate of those transactions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15681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51AA-F31A-BE73-AE40-F8023C77A19C}"/>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Closing Ability</a:t>
            </a:r>
          </a:p>
        </p:txBody>
      </p:sp>
      <p:sp>
        <p:nvSpPr>
          <p:cNvPr id="3" name="Rectangle 2">
            <a:extLst>
              <a:ext uri="{FF2B5EF4-FFF2-40B4-BE49-F238E27FC236}">
                <a16:creationId xmlns:a16="http://schemas.microsoft.com/office/drawing/2014/main" id="{9EAEB1F8-573A-9474-F5DB-33960D723510}"/>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AE ONLY</a:t>
            </a:r>
            <a:endParaRPr lang="en-US" sz="1000" b="1" dirty="0"/>
          </a:p>
        </p:txBody>
      </p:sp>
      <p:graphicFrame>
        <p:nvGraphicFramePr>
          <p:cNvPr id="4" name="Table 3">
            <a:extLst>
              <a:ext uri="{FF2B5EF4-FFF2-40B4-BE49-F238E27FC236}">
                <a16:creationId xmlns:a16="http://schemas.microsoft.com/office/drawing/2014/main" id="{D9C4CF18-2A49-7DA4-5D8B-58C092F1A1AC}"/>
              </a:ext>
            </a:extLst>
          </p:cNvPr>
          <p:cNvGraphicFramePr>
            <a:graphicFrameLocks noGrp="1"/>
          </p:cNvGraphicFramePr>
          <p:nvPr>
            <p:extLst>
              <p:ext uri="{D42A27DB-BD31-4B8C-83A1-F6EECF244321}">
                <p14:modId xmlns:p14="http://schemas.microsoft.com/office/powerpoint/2010/main" val="74916025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Concluding sales campaigns successfully after they have progressed past needs development</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Closing late-stage deals</a:t>
                      </a:r>
                    </a:p>
                    <a:p>
                      <a:pPr marL="182880" marR="0" lvl="0" indent="-182880" algn="l" defTabSz="914400" rtl="0" eaLnBrk="1"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kern="1200" cap="none" dirty="0">
                          <a:solidFill>
                            <a:schemeClr val="tx1"/>
                          </a:solidFill>
                          <a:latin typeface="+mn-lt"/>
                          <a:ea typeface="Calibri"/>
                          <a:cs typeface="Arial" panose="020B0604020202020204" pitchFamily="34" charset="0"/>
                          <a:sym typeface="Arial" panose="020B0604020202020204" pitchFamily="34" charset="0"/>
                        </a:rPr>
                        <a:t>Developing reasons for prospects to act</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Rarely gets deals to late stage of the sales campaign and relies on sales manager to win the deal</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Poor close rate for deals that make it to last third of campaign other than those directly run by sales manager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Does not ask difficult questions of the economic buyer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Unable to anticipate and/or avoid delays caused by the buyer's legal/finance/stakeholder approval processes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Cannot create a compelling event to cause buyer action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Frequent late-stage delays due to 'unforeseen' developments and many deals simply push 'in perpetuity'</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Inconsistent record of late stage sales campaign performance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Mediocre close rate for deals that make it to last third of campaign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Tentative in asking difficult questions of the economic buyer in the late stages of a deal</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Stumbles when asked to escort a deal through the buyer's legal/finance/stakeholder approval processes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Struggles to create compelling events that cause buyer action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Often experiences late stage delays due to 'unforeseen' developments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Shines in the latter half of sales campaign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Has very high close rate for deals that make it to last third of campaign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Unafraid of asking 'tough' questions of the economic buyer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Accomplished at guiding deals through the buyer's legal/finance/stakeholder approval processes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Develops compelling events that cause buyer action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Experiences few late-stage delays due to 'unforeseen' developments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3978802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9B1C-68C8-65AA-5DCC-DBA9B2643535}"/>
              </a:ext>
            </a:extLst>
          </p:cNvPr>
          <p:cNvSpPr>
            <a:spLocks noGrp="1"/>
          </p:cNvSpPr>
          <p:nvPr>
            <p:ph type="title"/>
          </p:nvPr>
        </p:nvSpPr>
        <p:spPr/>
        <p:txBody>
          <a:bodyPr/>
          <a:lstStyle/>
          <a:p>
            <a:r>
              <a:rPr lang="en-ID" dirty="0"/>
              <a:t>Coaching Program End State</a:t>
            </a:r>
          </a:p>
        </p:txBody>
      </p:sp>
      <p:sp>
        <p:nvSpPr>
          <p:cNvPr id="43" name="Rectangle 42">
            <a:extLst>
              <a:ext uri="{FF2B5EF4-FFF2-40B4-BE49-F238E27FC236}">
                <a16:creationId xmlns:a16="http://schemas.microsoft.com/office/drawing/2014/main" id="{3564CF1A-0FB4-1D02-481B-14DE8EC98FF2}"/>
              </a:ext>
            </a:extLst>
          </p:cNvPr>
          <p:cNvSpPr/>
          <p:nvPr/>
        </p:nvSpPr>
        <p:spPr>
          <a:xfrm>
            <a:off x="609600" y="1622943"/>
            <a:ext cx="2484000" cy="767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Coaching Methodology</a:t>
            </a:r>
          </a:p>
        </p:txBody>
      </p:sp>
      <p:sp>
        <p:nvSpPr>
          <p:cNvPr id="44" name="Rectangle 43">
            <a:extLst>
              <a:ext uri="{FF2B5EF4-FFF2-40B4-BE49-F238E27FC236}">
                <a16:creationId xmlns:a16="http://schemas.microsoft.com/office/drawing/2014/main" id="{553BEF14-B373-B90D-BAD9-AB83CF9E9782}"/>
              </a:ext>
            </a:extLst>
          </p:cNvPr>
          <p:cNvSpPr/>
          <p:nvPr/>
        </p:nvSpPr>
        <p:spPr>
          <a:xfrm>
            <a:off x="3435317" y="1622943"/>
            <a:ext cx="2484000" cy="767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Coaching Sessions/ Cadence</a:t>
            </a:r>
          </a:p>
        </p:txBody>
      </p:sp>
      <p:sp>
        <p:nvSpPr>
          <p:cNvPr id="45" name="Rectangle 44">
            <a:extLst>
              <a:ext uri="{FF2B5EF4-FFF2-40B4-BE49-F238E27FC236}">
                <a16:creationId xmlns:a16="http://schemas.microsoft.com/office/drawing/2014/main" id="{462A0D4E-C2DF-FB48-FE2F-0DDBC0BDB86E}"/>
              </a:ext>
            </a:extLst>
          </p:cNvPr>
          <p:cNvSpPr/>
          <p:nvPr/>
        </p:nvSpPr>
        <p:spPr>
          <a:xfrm>
            <a:off x="6261034" y="1622943"/>
            <a:ext cx="2484000" cy="767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Coaching Session Detail</a:t>
            </a:r>
          </a:p>
        </p:txBody>
      </p:sp>
      <p:sp>
        <p:nvSpPr>
          <p:cNvPr id="46" name="Rectangle 45">
            <a:extLst>
              <a:ext uri="{FF2B5EF4-FFF2-40B4-BE49-F238E27FC236}">
                <a16:creationId xmlns:a16="http://schemas.microsoft.com/office/drawing/2014/main" id="{9698C6F0-0757-6C99-FB22-AB80D92E9105}"/>
              </a:ext>
            </a:extLst>
          </p:cNvPr>
          <p:cNvSpPr/>
          <p:nvPr/>
        </p:nvSpPr>
        <p:spPr>
          <a:xfrm>
            <a:off x="9086751" y="1622943"/>
            <a:ext cx="2484000" cy="767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t>Skill Development</a:t>
            </a:r>
          </a:p>
        </p:txBody>
      </p:sp>
      <p:sp>
        <p:nvSpPr>
          <p:cNvPr id="47" name="Rectangle 46">
            <a:extLst>
              <a:ext uri="{FF2B5EF4-FFF2-40B4-BE49-F238E27FC236}">
                <a16:creationId xmlns:a16="http://schemas.microsoft.com/office/drawing/2014/main" id="{3CFBE6EB-337E-D3D7-4C36-6BDCC261CE6B}"/>
              </a:ext>
            </a:extLst>
          </p:cNvPr>
          <p:cNvSpPr/>
          <p:nvPr/>
        </p:nvSpPr>
        <p:spPr>
          <a:xfrm>
            <a:off x="609599" y="1133475"/>
            <a:ext cx="10961151" cy="438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accent1"/>
                </a:solidFill>
              </a:rPr>
              <a:t>Elements</a:t>
            </a:r>
          </a:p>
        </p:txBody>
      </p:sp>
      <p:sp>
        <p:nvSpPr>
          <p:cNvPr id="48" name="Rectangle 47">
            <a:extLst>
              <a:ext uri="{FF2B5EF4-FFF2-40B4-BE49-F238E27FC236}">
                <a16:creationId xmlns:a16="http://schemas.microsoft.com/office/drawing/2014/main" id="{2C606DBA-E653-0A5B-0191-12BDF85DF64E}"/>
              </a:ext>
            </a:extLst>
          </p:cNvPr>
          <p:cNvSpPr/>
          <p:nvPr/>
        </p:nvSpPr>
        <p:spPr>
          <a:xfrm>
            <a:off x="609600" y="2442579"/>
            <a:ext cx="2484000" cy="1411034"/>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49" name="Rectangle 48">
            <a:extLst>
              <a:ext uri="{FF2B5EF4-FFF2-40B4-BE49-F238E27FC236}">
                <a16:creationId xmlns:a16="http://schemas.microsoft.com/office/drawing/2014/main" id="{CF752761-BCA5-EA19-344F-15C6036DD2D1}"/>
              </a:ext>
            </a:extLst>
          </p:cNvPr>
          <p:cNvSpPr/>
          <p:nvPr/>
        </p:nvSpPr>
        <p:spPr>
          <a:xfrm>
            <a:off x="3435317" y="2442579"/>
            <a:ext cx="2484000" cy="1411034"/>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50" name="Rectangle 49">
            <a:extLst>
              <a:ext uri="{FF2B5EF4-FFF2-40B4-BE49-F238E27FC236}">
                <a16:creationId xmlns:a16="http://schemas.microsoft.com/office/drawing/2014/main" id="{EF9F7DDC-0118-8588-BE4E-7AEB0BC75709}"/>
              </a:ext>
            </a:extLst>
          </p:cNvPr>
          <p:cNvSpPr/>
          <p:nvPr/>
        </p:nvSpPr>
        <p:spPr>
          <a:xfrm>
            <a:off x="6261034" y="2442579"/>
            <a:ext cx="2484000" cy="1411034"/>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51" name="Rectangle 50">
            <a:extLst>
              <a:ext uri="{FF2B5EF4-FFF2-40B4-BE49-F238E27FC236}">
                <a16:creationId xmlns:a16="http://schemas.microsoft.com/office/drawing/2014/main" id="{20FD6770-E833-2A9C-6147-7EB2964A45CC}"/>
              </a:ext>
            </a:extLst>
          </p:cNvPr>
          <p:cNvSpPr/>
          <p:nvPr/>
        </p:nvSpPr>
        <p:spPr>
          <a:xfrm>
            <a:off x="9086751" y="2442579"/>
            <a:ext cx="2484000" cy="1411034"/>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b="1" dirty="0"/>
          </a:p>
        </p:txBody>
      </p:sp>
      <p:sp>
        <p:nvSpPr>
          <p:cNvPr id="52" name="TextBox 51">
            <a:extLst>
              <a:ext uri="{FF2B5EF4-FFF2-40B4-BE49-F238E27FC236}">
                <a16:creationId xmlns:a16="http://schemas.microsoft.com/office/drawing/2014/main" id="{9161E0FF-16BC-4708-269A-00D0190C1A45}"/>
              </a:ext>
            </a:extLst>
          </p:cNvPr>
          <p:cNvSpPr txBox="1"/>
          <p:nvPr/>
        </p:nvSpPr>
        <p:spPr>
          <a:xfrm>
            <a:off x="609600" y="4451824"/>
            <a:ext cx="2485138" cy="884858"/>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Illustrates the different phases of the coaching journey</a:t>
            </a:r>
          </a:p>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Outlines the common pitfalls and the principles to be an effective coach</a:t>
            </a:r>
          </a:p>
        </p:txBody>
      </p:sp>
      <p:sp>
        <p:nvSpPr>
          <p:cNvPr id="53" name="TextBox 52">
            <a:extLst>
              <a:ext uri="{FF2B5EF4-FFF2-40B4-BE49-F238E27FC236}">
                <a16:creationId xmlns:a16="http://schemas.microsoft.com/office/drawing/2014/main" id="{588B0F37-F461-9FCF-8770-F4E74DC38DA6}"/>
              </a:ext>
            </a:extLst>
          </p:cNvPr>
          <p:cNvSpPr txBox="1"/>
          <p:nvPr/>
        </p:nvSpPr>
        <p:spPr>
          <a:xfrm>
            <a:off x="3434179" y="4451824"/>
            <a:ext cx="2485138" cy="1769715"/>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buClrTx/>
              <a:buSzTx/>
              <a:tabLst/>
              <a:defRPr/>
            </a:pPr>
            <a:r>
              <a:rPr lang="en-US" sz="1100" b="1" dirty="0">
                <a:latin typeface="+mn-lt"/>
              </a:rPr>
              <a:t>Bi-Weekly </a:t>
            </a:r>
          </a:p>
          <a:p>
            <a:pPr marL="171450" marR="0" lvl="0" indent="-171450" algn="l" defTabSz="385767" rtl="0" eaLnBrk="1" fontAlgn="auto" latinLnBrk="0" hangingPunct="1">
              <a:lnSpc>
                <a:spcPct val="100000"/>
              </a:lnSpc>
              <a:spcBef>
                <a:spcPts val="0"/>
              </a:spcBef>
              <a:buClrTx/>
              <a:buSzTx/>
              <a:buFont typeface="Arial" panose="020B0604020202020204" pitchFamily="34" charset="0"/>
              <a:buChar char="•"/>
              <a:tabLst/>
              <a:defRPr/>
            </a:pPr>
            <a:r>
              <a:rPr lang="en-US" sz="1100" dirty="0">
                <a:latin typeface="+mn-lt"/>
              </a:rPr>
              <a:t>Team Pipeline Review​</a:t>
            </a:r>
          </a:p>
          <a:p>
            <a:pPr marL="171450" marR="0" lvl="0" indent="-171450" algn="l" defTabSz="385767" rtl="0" eaLnBrk="1" fontAlgn="auto" latinLnBrk="0" hangingPunct="1">
              <a:lnSpc>
                <a:spcPct val="100000"/>
              </a:lnSpc>
              <a:spcBef>
                <a:spcPts val="0"/>
              </a:spcBef>
              <a:buClrTx/>
              <a:buSzTx/>
              <a:buFont typeface="Arial" panose="020B0604020202020204" pitchFamily="34" charset="0"/>
              <a:buChar char="•"/>
              <a:tabLst/>
              <a:defRPr/>
            </a:pPr>
            <a:r>
              <a:rPr lang="en-US" sz="1100" dirty="0">
                <a:latin typeface="+mn-lt"/>
              </a:rPr>
              <a:t>Team Forecasting Review</a:t>
            </a:r>
          </a:p>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Team Skill Building  </a:t>
            </a:r>
          </a:p>
          <a:p>
            <a:pPr marR="0" lvl="0" algn="l" defTabSz="385767" rtl="0" eaLnBrk="1" fontAlgn="auto" latinLnBrk="0" hangingPunct="1">
              <a:lnSpc>
                <a:spcPct val="100000"/>
              </a:lnSpc>
              <a:spcBef>
                <a:spcPts val="0"/>
              </a:spcBef>
              <a:buClrTx/>
              <a:buSzTx/>
              <a:tabLst/>
              <a:defRPr/>
            </a:pPr>
            <a:r>
              <a:rPr lang="en-US" sz="1100" b="1" dirty="0">
                <a:latin typeface="+mn-lt"/>
              </a:rPr>
              <a:t>Weekly</a:t>
            </a:r>
            <a:r>
              <a:rPr lang="en-US" sz="1100" dirty="0">
                <a:latin typeface="+mn-lt"/>
              </a:rPr>
              <a:t> ​</a:t>
            </a:r>
          </a:p>
          <a:p>
            <a:pPr marL="171450" marR="0" lvl="0" indent="-171450" algn="l" defTabSz="385767" rtl="0" eaLnBrk="1" fontAlgn="auto" latinLnBrk="0" hangingPunct="1">
              <a:lnSpc>
                <a:spcPct val="100000"/>
              </a:lnSpc>
              <a:spcBef>
                <a:spcPts val="0"/>
              </a:spcBef>
              <a:buClrTx/>
              <a:buSzTx/>
              <a:buFont typeface="Arial" panose="020B0604020202020204" pitchFamily="34" charset="0"/>
              <a:buChar char="•"/>
              <a:tabLst/>
              <a:defRPr/>
            </a:pPr>
            <a:r>
              <a:rPr lang="en-US" sz="1100" dirty="0">
                <a:latin typeface="+mn-lt"/>
              </a:rPr>
              <a:t>1:1 Coaching Session</a:t>
            </a:r>
          </a:p>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Deal Deep Dives</a:t>
            </a:r>
          </a:p>
          <a:p>
            <a:pPr marR="0" lvl="0" algn="l" defTabSz="385767" rtl="0" eaLnBrk="1" fontAlgn="auto" latinLnBrk="0" hangingPunct="1">
              <a:lnSpc>
                <a:spcPct val="100000"/>
              </a:lnSpc>
              <a:spcBef>
                <a:spcPts val="0"/>
              </a:spcBef>
              <a:buClrTx/>
              <a:buSzTx/>
              <a:tabLst/>
              <a:defRPr/>
            </a:pPr>
            <a:r>
              <a:rPr lang="en-US" sz="1100" b="1" dirty="0">
                <a:latin typeface="+mn-lt"/>
              </a:rPr>
              <a:t>Daily / As Needed</a:t>
            </a:r>
          </a:p>
          <a:p>
            <a:pPr marL="171450" marR="0" lvl="0" indent="-171450" algn="l" defTabSz="385767" rtl="0" eaLnBrk="1" fontAlgn="auto" latinLnBrk="0" hangingPunct="1">
              <a:lnSpc>
                <a:spcPct val="100000"/>
              </a:lnSpc>
              <a:spcBef>
                <a:spcPts val="0"/>
              </a:spcBef>
              <a:buClrTx/>
              <a:buSzTx/>
              <a:buFont typeface="Arial" panose="020B0604020202020204" pitchFamily="34" charset="0"/>
              <a:buChar char="•"/>
              <a:tabLst/>
              <a:defRPr/>
            </a:pPr>
            <a:r>
              <a:rPr lang="en-US" sz="1100" dirty="0">
                <a:latin typeface="+mn-lt"/>
              </a:rPr>
              <a:t>Daily Team Scrum​</a:t>
            </a:r>
          </a:p>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Side by Side Coaching</a:t>
            </a:r>
          </a:p>
        </p:txBody>
      </p:sp>
      <p:sp>
        <p:nvSpPr>
          <p:cNvPr id="54" name="TextBox 53">
            <a:extLst>
              <a:ext uri="{FF2B5EF4-FFF2-40B4-BE49-F238E27FC236}">
                <a16:creationId xmlns:a16="http://schemas.microsoft.com/office/drawing/2014/main" id="{5AB78C81-F418-7D7D-A824-61F9C4B7E0B2}"/>
              </a:ext>
            </a:extLst>
          </p:cNvPr>
          <p:cNvSpPr txBox="1"/>
          <p:nvPr/>
        </p:nvSpPr>
        <p:spPr>
          <a:xfrm>
            <a:off x="6261034" y="4451824"/>
            <a:ext cx="2485138" cy="715581"/>
          </a:xfrm>
          <a:prstGeom prst="rect">
            <a:avLst/>
          </a:prstGeom>
          <a:noFill/>
        </p:spPr>
        <p:txBody>
          <a:bodyPr wrap="square" lIns="0" tIns="0" rIns="0" bIns="0" rtlCol="0">
            <a:spAutoFit/>
          </a:bodyPr>
          <a:lstStyle/>
          <a:p>
            <a:pPr marL="171450" marR="0" lvl="0" indent="-171450" algn="l" defTabSz="385767"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Understand frequency, participants, and how to prepare</a:t>
            </a:r>
          </a:p>
          <a:p>
            <a:pPr marL="171450" marR="0" lvl="0" indent="-171450" algn="l" defTabSz="385767"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Meeting agenda and sample coaching questions</a:t>
            </a:r>
          </a:p>
        </p:txBody>
      </p:sp>
      <p:sp>
        <p:nvSpPr>
          <p:cNvPr id="55" name="TextBox 54">
            <a:extLst>
              <a:ext uri="{FF2B5EF4-FFF2-40B4-BE49-F238E27FC236}">
                <a16:creationId xmlns:a16="http://schemas.microsoft.com/office/drawing/2014/main" id="{EC94D1D6-B8D9-7748-AE46-B7843325B52C}"/>
              </a:ext>
            </a:extLst>
          </p:cNvPr>
          <p:cNvSpPr txBox="1"/>
          <p:nvPr/>
        </p:nvSpPr>
        <p:spPr>
          <a:xfrm>
            <a:off x="9085613" y="4451824"/>
            <a:ext cx="2485138" cy="884858"/>
          </a:xfrm>
          <a:prstGeom prst="rect">
            <a:avLst/>
          </a:prstGeom>
          <a:noFill/>
        </p:spPr>
        <p:txBody>
          <a:bodyPr wrap="square" lIns="0" tIns="0" rIns="0" bIns="0" rtlCol="0">
            <a:spAutoFit/>
          </a:bodyPr>
          <a:lstStyle/>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Guidance on behaviors to assess rep competency and develop necessary skills</a:t>
            </a:r>
          </a:p>
          <a:p>
            <a:pPr marL="171450" marR="0" lvl="0" indent="-171450" algn="l" defTabSz="385767"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dirty="0">
                <a:latin typeface="+mn-lt"/>
              </a:rPr>
              <a:t>Provides context for each skill and how to initiate the conversation</a:t>
            </a:r>
          </a:p>
        </p:txBody>
      </p:sp>
      <p:sp>
        <p:nvSpPr>
          <p:cNvPr id="59" name="Rectangle 58">
            <a:extLst>
              <a:ext uri="{FF2B5EF4-FFF2-40B4-BE49-F238E27FC236}">
                <a16:creationId xmlns:a16="http://schemas.microsoft.com/office/drawing/2014/main" id="{FA5CADFB-BBFE-4961-E757-D299E33434FB}"/>
              </a:ext>
            </a:extLst>
          </p:cNvPr>
          <p:cNvSpPr/>
          <p:nvPr/>
        </p:nvSpPr>
        <p:spPr>
          <a:xfrm>
            <a:off x="609599" y="3962356"/>
            <a:ext cx="10961151" cy="438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accent1"/>
                </a:solidFill>
              </a:rPr>
              <a:t>Detail</a:t>
            </a:r>
          </a:p>
        </p:txBody>
      </p:sp>
      <p:pic>
        <p:nvPicPr>
          <p:cNvPr id="14" name="Picture 13">
            <a:extLst>
              <a:ext uri="{FF2B5EF4-FFF2-40B4-BE49-F238E27FC236}">
                <a16:creationId xmlns:a16="http://schemas.microsoft.com/office/drawing/2014/main" id="{B5BC2FAD-5851-92A5-B8ED-B4DE361D7E10}"/>
              </a:ext>
            </a:extLst>
          </p:cNvPr>
          <p:cNvPicPr>
            <a:picLocks noChangeAspect="1"/>
          </p:cNvPicPr>
          <p:nvPr/>
        </p:nvPicPr>
        <p:blipFill>
          <a:blip r:embed="rId2"/>
          <a:srcRect l="257" t="6116" r="75669" b="4567"/>
          <a:stretch>
            <a:fillRect/>
          </a:stretch>
        </p:blipFill>
        <p:spPr>
          <a:xfrm>
            <a:off x="662095" y="2472399"/>
            <a:ext cx="2379011" cy="1351395"/>
          </a:xfrm>
          <a:custGeom>
            <a:avLst/>
            <a:gdLst>
              <a:gd name="connsiteX0" fmla="*/ 0 w 2484000"/>
              <a:gd name="connsiteY0" fmla="*/ 0 h 1411034"/>
              <a:gd name="connsiteX1" fmla="*/ 2484000 w 2484000"/>
              <a:gd name="connsiteY1" fmla="*/ 0 h 1411034"/>
              <a:gd name="connsiteX2" fmla="*/ 2484000 w 2484000"/>
              <a:gd name="connsiteY2" fmla="*/ 1411034 h 1411034"/>
              <a:gd name="connsiteX3" fmla="*/ 0 w 2484000"/>
              <a:gd name="connsiteY3" fmla="*/ 1411034 h 1411034"/>
            </a:gdLst>
            <a:ahLst/>
            <a:cxnLst>
              <a:cxn ang="0">
                <a:pos x="connsiteX0" y="connsiteY0"/>
              </a:cxn>
              <a:cxn ang="0">
                <a:pos x="connsiteX1" y="connsiteY1"/>
              </a:cxn>
              <a:cxn ang="0">
                <a:pos x="connsiteX2" y="connsiteY2"/>
              </a:cxn>
              <a:cxn ang="0">
                <a:pos x="connsiteX3" y="connsiteY3"/>
              </a:cxn>
            </a:cxnLst>
            <a:rect l="l" t="t" r="r" b="b"/>
            <a:pathLst>
              <a:path w="2484000" h="1411034">
                <a:moveTo>
                  <a:pt x="0" y="0"/>
                </a:moveTo>
                <a:lnTo>
                  <a:pt x="2484000" y="0"/>
                </a:lnTo>
                <a:lnTo>
                  <a:pt x="2484000" y="1411034"/>
                </a:lnTo>
                <a:lnTo>
                  <a:pt x="0" y="1411034"/>
                </a:lnTo>
                <a:close/>
              </a:path>
            </a:pathLst>
          </a:custGeom>
        </p:spPr>
      </p:pic>
      <p:pic>
        <p:nvPicPr>
          <p:cNvPr id="19" name="Picture 18">
            <a:extLst>
              <a:ext uri="{FF2B5EF4-FFF2-40B4-BE49-F238E27FC236}">
                <a16:creationId xmlns:a16="http://schemas.microsoft.com/office/drawing/2014/main" id="{B2BD2EDB-0610-494A-8027-CE3C2EDE8F72}"/>
              </a:ext>
            </a:extLst>
          </p:cNvPr>
          <p:cNvPicPr>
            <a:picLocks noChangeAspect="1"/>
          </p:cNvPicPr>
          <p:nvPr/>
        </p:nvPicPr>
        <p:blipFill>
          <a:blip r:embed="rId2"/>
          <a:srcRect l="24085" t="7180" r="51841" b="3503"/>
          <a:stretch>
            <a:fillRect/>
          </a:stretch>
        </p:blipFill>
        <p:spPr>
          <a:xfrm>
            <a:off x="3487812" y="2472399"/>
            <a:ext cx="2379011" cy="1351395"/>
          </a:xfrm>
          <a:custGeom>
            <a:avLst/>
            <a:gdLst>
              <a:gd name="connsiteX0" fmla="*/ 0 w 2484000"/>
              <a:gd name="connsiteY0" fmla="*/ 0 h 1411034"/>
              <a:gd name="connsiteX1" fmla="*/ 2484000 w 2484000"/>
              <a:gd name="connsiteY1" fmla="*/ 0 h 1411034"/>
              <a:gd name="connsiteX2" fmla="*/ 2484000 w 2484000"/>
              <a:gd name="connsiteY2" fmla="*/ 1411034 h 1411034"/>
              <a:gd name="connsiteX3" fmla="*/ 0 w 2484000"/>
              <a:gd name="connsiteY3" fmla="*/ 1411034 h 1411034"/>
            </a:gdLst>
            <a:ahLst/>
            <a:cxnLst>
              <a:cxn ang="0">
                <a:pos x="connsiteX0" y="connsiteY0"/>
              </a:cxn>
              <a:cxn ang="0">
                <a:pos x="connsiteX1" y="connsiteY1"/>
              </a:cxn>
              <a:cxn ang="0">
                <a:pos x="connsiteX2" y="connsiteY2"/>
              </a:cxn>
              <a:cxn ang="0">
                <a:pos x="connsiteX3" y="connsiteY3"/>
              </a:cxn>
            </a:cxnLst>
            <a:rect l="l" t="t" r="r" b="b"/>
            <a:pathLst>
              <a:path w="2484000" h="1411034">
                <a:moveTo>
                  <a:pt x="0" y="0"/>
                </a:moveTo>
                <a:lnTo>
                  <a:pt x="2484000" y="0"/>
                </a:lnTo>
                <a:lnTo>
                  <a:pt x="2484000" y="1411034"/>
                </a:lnTo>
                <a:lnTo>
                  <a:pt x="0" y="1411034"/>
                </a:lnTo>
                <a:close/>
              </a:path>
            </a:pathLst>
          </a:custGeom>
        </p:spPr>
      </p:pic>
      <p:pic>
        <p:nvPicPr>
          <p:cNvPr id="23" name="Picture 22">
            <a:extLst>
              <a:ext uri="{FF2B5EF4-FFF2-40B4-BE49-F238E27FC236}">
                <a16:creationId xmlns:a16="http://schemas.microsoft.com/office/drawing/2014/main" id="{57D97B0F-85AC-3989-FBA7-9AFB96D35D91}"/>
              </a:ext>
            </a:extLst>
          </p:cNvPr>
          <p:cNvPicPr>
            <a:picLocks noChangeAspect="1"/>
          </p:cNvPicPr>
          <p:nvPr/>
        </p:nvPicPr>
        <p:blipFill>
          <a:blip r:embed="rId2"/>
          <a:srcRect l="51203" t="5670" r="24723" b="5014"/>
          <a:stretch>
            <a:fillRect/>
          </a:stretch>
        </p:blipFill>
        <p:spPr>
          <a:xfrm>
            <a:off x="6313529" y="2472399"/>
            <a:ext cx="2379011" cy="1351395"/>
          </a:xfrm>
          <a:custGeom>
            <a:avLst/>
            <a:gdLst>
              <a:gd name="connsiteX0" fmla="*/ 0 w 2484000"/>
              <a:gd name="connsiteY0" fmla="*/ 0 h 1411034"/>
              <a:gd name="connsiteX1" fmla="*/ 2484000 w 2484000"/>
              <a:gd name="connsiteY1" fmla="*/ 0 h 1411034"/>
              <a:gd name="connsiteX2" fmla="*/ 2484000 w 2484000"/>
              <a:gd name="connsiteY2" fmla="*/ 1411034 h 1411034"/>
              <a:gd name="connsiteX3" fmla="*/ 0 w 2484000"/>
              <a:gd name="connsiteY3" fmla="*/ 1411034 h 1411034"/>
            </a:gdLst>
            <a:ahLst/>
            <a:cxnLst>
              <a:cxn ang="0">
                <a:pos x="connsiteX0" y="connsiteY0"/>
              </a:cxn>
              <a:cxn ang="0">
                <a:pos x="connsiteX1" y="connsiteY1"/>
              </a:cxn>
              <a:cxn ang="0">
                <a:pos x="connsiteX2" y="connsiteY2"/>
              </a:cxn>
              <a:cxn ang="0">
                <a:pos x="connsiteX3" y="connsiteY3"/>
              </a:cxn>
            </a:cxnLst>
            <a:rect l="l" t="t" r="r" b="b"/>
            <a:pathLst>
              <a:path w="2484000" h="1411034">
                <a:moveTo>
                  <a:pt x="0" y="0"/>
                </a:moveTo>
                <a:lnTo>
                  <a:pt x="2484000" y="0"/>
                </a:lnTo>
                <a:lnTo>
                  <a:pt x="2484000" y="1411034"/>
                </a:lnTo>
                <a:lnTo>
                  <a:pt x="0" y="1411034"/>
                </a:lnTo>
                <a:close/>
              </a:path>
            </a:pathLst>
          </a:custGeom>
        </p:spPr>
      </p:pic>
      <p:pic>
        <p:nvPicPr>
          <p:cNvPr id="26" name="Picture 25">
            <a:extLst>
              <a:ext uri="{FF2B5EF4-FFF2-40B4-BE49-F238E27FC236}">
                <a16:creationId xmlns:a16="http://schemas.microsoft.com/office/drawing/2014/main" id="{C25A3D5B-66CE-2D00-3177-E0D04FAC6619}"/>
              </a:ext>
            </a:extLst>
          </p:cNvPr>
          <p:cNvPicPr>
            <a:picLocks noChangeAspect="1"/>
          </p:cNvPicPr>
          <p:nvPr/>
        </p:nvPicPr>
        <p:blipFill>
          <a:blip r:embed="rId2"/>
          <a:srcRect l="75031" t="6116" r="895" b="4567"/>
          <a:stretch>
            <a:fillRect/>
          </a:stretch>
        </p:blipFill>
        <p:spPr>
          <a:xfrm>
            <a:off x="9139246" y="2472399"/>
            <a:ext cx="2379011" cy="1351395"/>
          </a:xfrm>
          <a:custGeom>
            <a:avLst/>
            <a:gdLst>
              <a:gd name="connsiteX0" fmla="*/ 0 w 2484000"/>
              <a:gd name="connsiteY0" fmla="*/ 0 h 1411034"/>
              <a:gd name="connsiteX1" fmla="*/ 2484000 w 2484000"/>
              <a:gd name="connsiteY1" fmla="*/ 0 h 1411034"/>
              <a:gd name="connsiteX2" fmla="*/ 2484000 w 2484000"/>
              <a:gd name="connsiteY2" fmla="*/ 1411034 h 1411034"/>
              <a:gd name="connsiteX3" fmla="*/ 0 w 2484000"/>
              <a:gd name="connsiteY3" fmla="*/ 1411034 h 1411034"/>
            </a:gdLst>
            <a:ahLst/>
            <a:cxnLst>
              <a:cxn ang="0">
                <a:pos x="connsiteX0" y="connsiteY0"/>
              </a:cxn>
              <a:cxn ang="0">
                <a:pos x="connsiteX1" y="connsiteY1"/>
              </a:cxn>
              <a:cxn ang="0">
                <a:pos x="connsiteX2" y="connsiteY2"/>
              </a:cxn>
              <a:cxn ang="0">
                <a:pos x="connsiteX3" y="connsiteY3"/>
              </a:cxn>
            </a:cxnLst>
            <a:rect l="l" t="t" r="r" b="b"/>
            <a:pathLst>
              <a:path w="2484000" h="1411034">
                <a:moveTo>
                  <a:pt x="0" y="0"/>
                </a:moveTo>
                <a:lnTo>
                  <a:pt x="2484000" y="0"/>
                </a:lnTo>
                <a:lnTo>
                  <a:pt x="2484000" y="1411034"/>
                </a:lnTo>
                <a:lnTo>
                  <a:pt x="0" y="1411034"/>
                </a:lnTo>
                <a:close/>
              </a:path>
            </a:pathLst>
          </a:custGeom>
        </p:spPr>
      </p:pic>
    </p:spTree>
    <p:extLst>
      <p:ext uri="{BB962C8B-B14F-4D97-AF65-F5344CB8AC3E}">
        <p14:creationId xmlns:p14="http://schemas.microsoft.com/office/powerpoint/2010/main" val="218037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75C4-5E65-7F30-236B-B0CD7ACA8C97}"/>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Coaching and Talent Development</a:t>
            </a:r>
          </a:p>
        </p:txBody>
      </p:sp>
      <p:sp>
        <p:nvSpPr>
          <p:cNvPr id="5" name="Rectangle 4">
            <a:extLst>
              <a:ext uri="{FF2B5EF4-FFF2-40B4-BE49-F238E27FC236}">
                <a16:creationId xmlns:a16="http://schemas.microsoft.com/office/drawing/2014/main" id="{6A9A1AC1-79A8-DEE5-5F3C-C14FC1561E2C}"/>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6" name="Table 5">
            <a:extLst>
              <a:ext uri="{FF2B5EF4-FFF2-40B4-BE49-F238E27FC236}">
                <a16:creationId xmlns:a16="http://schemas.microsoft.com/office/drawing/2014/main" id="{81F88003-BD3C-ED49-4599-C6E1B141BE7A}"/>
              </a:ext>
            </a:extLst>
          </p:cNvPr>
          <p:cNvGraphicFramePr>
            <a:graphicFrameLocks noGrp="1"/>
          </p:cNvGraphicFramePr>
          <p:nvPr>
            <p:extLst>
              <p:ext uri="{D42A27DB-BD31-4B8C-83A1-F6EECF244321}">
                <p14:modId xmlns:p14="http://schemas.microsoft.com/office/powerpoint/2010/main" val="2451927147"/>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kern="1200" cap="none" dirty="0">
                          <a:solidFill>
                            <a:schemeClr val="tx1"/>
                          </a:solidFill>
                          <a:latin typeface="+mn-lt"/>
                          <a:ea typeface="+mn-ea"/>
                          <a:cs typeface="Arial" panose="020B0604020202020204" pitchFamily="34" charset="0"/>
                        </a:rPr>
                        <a:t>Overseeing talent development programs and efforts</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kern="1200" cap="none" dirty="0">
                          <a:solidFill>
                            <a:schemeClr val="tx1"/>
                          </a:solidFill>
                          <a:latin typeface="+mn-lt"/>
                          <a:ea typeface="+mn-ea"/>
                          <a:cs typeface="Arial" panose="020B0604020202020204" pitchFamily="34" charset="0"/>
                        </a:rPr>
                        <a:t>Taking interest in advancement of subordinates; success of previous subordinates in other areas of the organization</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kern="1200" cap="none" dirty="0">
                          <a:solidFill>
                            <a:schemeClr val="tx1"/>
                          </a:solidFill>
                          <a:latin typeface="+mn-lt"/>
                          <a:ea typeface="+mn-ea"/>
                          <a:cs typeface="Arial" panose="020B0604020202020204" pitchFamily="34" charset="0"/>
                        </a:rPr>
                        <a:t>Ensuring stable of qualified and available replacement</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kern="1200" cap="none" dirty="0">
                          <a:solidFill>
                            <a:schemeClr val="tx1"/>
                          </a:solidFill>
                          <a:latin typeface="+mn-lt"/>
                          <a:ea typeface="+mn-ea"/>
                          <a:cs typeface="Arial" panose="020B0604020202020204" pitchFamily="34" charset="0"/>
                        </a:rPr>
                        <a:t>Developing Career Action Plans</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Does not prioritize long-term career planning and development; spends on-on-one time on immediate needs vs. Long-range goals.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Cannot reliably provide compelling examples of previous subordinates in other areas of the organization who have been successful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No evidence of succession planning as a key priority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Takes a passive approach to coaching and developing others</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Abdicates the definition and delivery of training and development programs to internal resources; does not track effectiveness or ROI</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Balances short-term development and long-range development during ongoing/regular coaching interactions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Struggles to identify multiple examples of previous subordinates in other areas of the organization who have been successful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Understands the need for succession planning but provides insufficient evidence/results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Lets the individual drive their career action plans; expects the individual to schedule time; does not proactively hold the individual accountable for their progress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Partners with internal resources to define necessary training and development programs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Invests substantial professional time in overseeing talent development programs and efforts</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Takes personal interest in advancement of subordinates, including giving them one-on-one time for the sole purpose of career advancement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Can point to previous subordinates in other areas of the organization who have been successful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Ensures a stable of qualified and available replacements for his/her role so as to give the organization maximum flexibility </a:t>
                      </a:r>
                    </a:p>
                    <a:p>
                      <a:pPr marL="182880" indent="-182880" algn="l" defTabSz="914400" rtl="0" eaLnBrk="1" fontAlgn="base" latinLnBrk="0" hangingPunct="1">
                        <a:lnSpc>
                          <a:spcPct val="100000"/>
                        </a:lnSpc>
                        <a:spcBef>
                          <a:spcPts val="600"/>
                        </a:spcBef>
                        <a:spcAft>
                          <a:spcPts val="0"/>
                        </a:spcAft>
                        <a:buFont typeface="+mj-lt"/>
                        <a:buAutoNum type="arabicPeriod"/>
                      </a:pPr>
                      <a:r>
                        <a:rPr lang="en-US" sz="1200" b="0" i="0" u="none" strike="noStrike" kern="1200" dirty="0">
                          <a:solidFill>
                            <a:schemeClr val="tx1"/>
                          </a:solidFill>
                          <a:effectLst/>
                          <a:latin typeface="+mn-lt"/>
                          <a:ea typeface="+mn-ea"/>
                          <a:cs typeface="+mn-cs"/>
                        </a:rPr>
                        <a:t>Develops complete and applicable career action plans for each employee in their care and uses them to drive improvements in performance</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385143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475A-68EE-6A75-3F81-65E35D947E70}"/>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Managing Processes</a:t>
            </a:r>
          </a:p>
        </p:txBody>
      </p:sp>
      <p:sp>
        <p:nvSpPr>
          <p:cNvPr id="3" name="Rectangle 2">
            <a:extLst>
              <a:ext uri="{FF2B5EF4-FFF2-40B4-BE49-F238E27FC236}">
                <a16:creationId xmlns:a16="http://schemas.microsoft.com/office/drawing/2014/main" id="{ED1CC809-5F38-3CFF-49CF-E0B199BB6A35}"/>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6A491D9F-4CE7-DD86-2851-334741E300A0}"/>
              </a:ext>
            </a:extLst>
          </p:cNvPr>
          <p:cNvGraphicFramePr>
            <a:graphicFrameLocks noGrp="1"/>
          </p:cNvGraphicFramePr>
          <p:nvPr>
            <p:extLst>
              <p:ext uri="{D42A27DB-BD31-4B8C-83A1-F6EECF244321}">
                <p14:modId xmlns:p14="http://schemas.microsoft.com/office/powerpoint/2010/main" val="320400793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Adopting company policies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Utilizing CRM system</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Adhering to sales process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Understanding sales methodologies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Defining handoffs; measuring process output</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Providing specific governance and guidance around process adherence</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Allows sales reps to learn of company policies and processes on their own</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Unconcerned with CRM/SFA system usage or accuracy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Does not inspect sales reps adherence to sales process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Only partially aware of some of the handoffs occurring within the sales process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Rarely measures sales process output or the completeness with which individual steps are accomplished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Rarely uses the sales process to govern and guide management of the pipeline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mn-ea"/>
                          <a:cs typeface="Arial" panose="020B0604020202020204" pitchFamily="34" charset="0"/>
                          <a:sym typeface="Arial" panose="020B0604020202020204" pitchFamily="34" charset="0"/>
                        </a:rPr>
                        <a:t>Limited ability to follow the published governance and guidance around sales process adherence and takes no steps to improve it over time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Briefs sales reps on company policies and processes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Asks sales reps in his/her territory to utilize the applicable CRM/SFA system and can show a moderate degree of content accuracy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Ensures most sales reps are following most steps in the sales process most of the time</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Is aware of all the handoffs occurring within the sales process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Sometimes measures sales process output but only occasionally measures completeness with which individual steps are accomplished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Sometimes uses the sales process to govern and guide management of the pipeline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u="none" strike="noStrike" cap="none" dirty="0">
                          <a:solidFill>
                            <a:schemeClr val="tx1"/>
                          </a:solidFill>
                          <a:latin typeface="+mn-lt"/>
                          <a:ea typeface="Calibri"/>
                          <a:cs typeface="Arial" panose="020B0604020202020204" pitchFamily="34" charset="0"/>
                          <a:sym typeface="Arial" panose="020B0604020202020204" pitchFamily="34" charset="0"/>
                        </a:rPr>
                        <a:t>Follows the published governance and guidance around sales process adherence but does not improve it over time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Ensures adoption of company policies and processes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Ensures that sales reps in his/her territory heavily utilize the applicable CRM/SFA system and have a high degree of content accuracy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Frequently inspects sales rep adherence to defined sales process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Has defined and understands the handoffs occurring within the sales process and reduces the friction of these interactions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Frequently measures sales process output and measures the completeness with which individual steps are accomplished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Uses the sales process to govern and guide management of the pipeline </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100" b="0" i="0" u="none" strike="noStrike" cap="none" dirty="0">
                          <a:solidFill>
                            <a:schemeClr val="tx1"/>
                          </a:solidFill>
                          <a:latin typeface="+mn-lt"/>
                          <a:ea typeface="Calibri"/>
                          <a:cs typeface="Arial" panose="020B0604020202020204" pitchFamily="34" charset="0"/>
                          <a:sym typeface="Arial" panose="020B0604020202020204" pitchFamily="34" charset="0"/>
                        </a:rPr>
                        <a:t>Provides specific governance and guidance around sales process adherence and puts in place steps for continuous improvement</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839451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3E1D8-937E-ADBD-AB3F-E84A4FE50258}"/>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Talent Management</a:t>
            </a:r>
          </a:p>
        </p:txBody>
      </p:sp>
      <p:sp>
        <p:nvSpPr>
          <p:cNvPr id="3" name="Rectangle 2">
            <a:extLst>
              <a:ext uri="{FF2B5EF4-FFF2-40B4-BE49-F238E27FC236}">
                <a16:creationId xmlns:a16="http://schemas.microsoft.com/office/drawing/2014/main" id="{8074263A-75A4-F498-785C-85117F4CF717}"/>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891942F9-5393-246E-2AE1-2B1C709C9AD3}"/>
              </a:ext>
            </a:extLst>
          </p:cNvPr>
          <p:cNvGraphicFramePr>
            <a:graphicFrameLocks noGrp="1"/>
          </p:cNvGraphicFramePr>
          <p:nvPr>
            <p:extLst>
              <p:ext uri="{D42A27DB-BD31-4B8C-83A1-F6EECF244321}">
                <p14:modId xmlns:p14="http://schemas.microsoft.com/office/powerpoint/2010/main" val="27381165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Maintaining a virtual bench; attracting top talent within the organization; assessing talent at all stages in a candidate lifecycle; onboarding oversight</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Does not maintain a virtual bench</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Cannot attract top talent within the organization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A poor judge of sales talent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Does not get involved with onboarding subordinates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Does not uses performance improvement plans effectively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mn-ea"/>
                          <a:cs typeface="Arial" panose="020B0604020202020204" pitchFamily="34" charset="0"/>
                          <a:sym typeface="Arial" panose="020B0604020202020204" pitchFamily="34" charset="0"/>
                        </a:rPr>
                        <a:t>Rarely uses career action plans to drive improvements in performance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Maintains a partial virtual bench for some roles under their management</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Occasionally attracts top sales talent within the organization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Sometimes shows good judge of talent at early, middle, or latter stages of the candidate review lifecycle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Oversees a basic onboarding plan but without clear metrics and accountability and only limited link to reducing ramp time to full productivity</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Uses performance improvement plans to move employees out of the business but in a less deliberate and sometimes more disruptive fashion than is preferred by human resources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u="none" strike="noStrike" cap="none" dirty="0">
                          <a:solidFill>
                            <a:schemeClr val="tx1"/>
                          </a:solidFill>
                          <a:latin typeface="+mn-lt"/>
                          <a:ea typeface="Calibri"/>
                          <a:cs typeface="Arial" panose="020B0604020202020204" pitchFamily="34" charset="0"/>
                          <a:sym typeface="Arial" panose="020B0604020202020204" pitchFamily="34" charset="0"/>
                        </a:rPr>
                        <a:t>Sometimes creates career action plans tries to use them to drive improvements in performance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Maintains an active and deep virtual bench for all roles under their management</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Consistently attracts top sales talent within the organization who request for transfer and seek leadership with him/her</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Astute judge of talent at early stages (resume and phone screen), middle stages (interviews), and latter stages (job tryouts and reference interviews)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Ensures new hires have a clear onboarding path to success and are carefully managed and assisted to reduce ramp time to full productivity</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Uses performance improvement plans (PIP) to move employees out of the business  in a deliberate and smooth fashion because the 'paper trail' of their inadequate performance is detailed and compelling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000" b="0" i="0" u="none" strike="noStrike" cap="none" dirty="0">
                          <a:solidFill>
                            <a:schemeClr val="tx1"/>
                          </a:solidFill>
                          <a:latin typeface="+mn-lt"/>
                          <a:ea typeface="Calibri"/>
                          <a:cs typeface="Arial" panose="020B0604020202020204" pitchFamily="34" charset="0"/>
                          <a:sym typeface="Arial" panose="020B0604020202020204" pitchFamily="34" charset="0"/>
                        </a:rPr>
                        <a:t>Develops complete and applicable career action plans (caps) for each employee in their care and uses them to drive improvements in performance</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318034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4575-563F-2984-215B-A46D02709035}"/>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Team Builder</a:t>
            </a:r>
          </a:p>
        </p:txBody>
      </p:sp>
      <p:sp>
        <p:nvSpPr>
          <p:cNvPr id="3" name="Rectangle 2">
            <a:extLst>
              <a:ext uri="{FF2B5EF4-FFF2-40B4-BE49-F238E27FC236}">
                <a16:creationId xmlns:a16="http://schemas.microsoft.com/office/drawing/2014/main" id="{17E416C1-3FB3-AF82-5437-896A2A61F799}"/>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A6393F9A-5A9C-E241-1B28-992D18762F28}"/>
              </a:ext>
            </a:extLst>
          </p:cNvPr>
          <p:cNvGraphicFramePr>
            <a:graphicFrameLocks noGrp="1"/>
          </p:cNvGraphicFramePr>
          <p:nvPr>
            <p:extLst>
              <p:ext uri="{D42A27DB-BD31-4B8C-83A1-F6EECF244321}">
                <p14:modId xmlns:p14="http://schemas.microsoft.com/office/powerpoint/2010/main" val="3116883917"/>
              </p:ext>
            </p:extLst>
          </p:nvPr>
        </p:nvGraphicFramePr>
        <p:xfrm>
          <a:off x="609600" y="1143000"/>
          <a:ext cx="10972800" cy="504444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Creates unity and productivity of sales reps under management; his/her reps consistently state they feel part of a high-performing team; is able to improve average performers and motivate above average performers to excellence; develops team-building and team motivating activities</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Sales reps do not collaborate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Little rep-to-rep assistance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Few of his/her reps feel part of a high-performing team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Cannot lifts performance of average or above average staff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Avoids or resists team-building and team motivating activities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Rarely creates a sense of teamwork with the support and other sales-related staff</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Struggles to establish a sense of unity amongst the sales reps under management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Attempts to impact productivity of the sales team through rep-to-rep assistance but encounters obstacles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Some of his/her reps state they feel part of a high-performing team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Lifts average performers above mediocrity but has difficulty motivating above average performers to excellence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Supports team-building and team motivating activities when asked by management but does not see their value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Sometimes creates a sense of teamwork from some of the support and other sales-related staff</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Actively engenders a sense of unity amongst the sales reps under management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Ensures a high level of productivity of the sales team through clear and consistent rep-to-rep assistance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His/her reps consistently state they feel part of a high-performing team and are proud to be part of the organization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Lifts average performers above mediocrity and motivates above average performers to excellence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Supports team-building and team motivating activities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Creates a strong sense of teamwork and camaraderie from among support and other sales-related staff</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642278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B89B-35E3-5BB7-FC39-E82623452D3A}"/>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Managing Diversity &amp; Inclusion</a:t>
            </a:r>
          </a:p>
        </p:txBody>
      </p:sp>
      <p:sp>
        <p:nvSpPr>
          <p:cNvPr id="3" name="Rectangle 2">
            <a:extLst>
              <a:ext uri="{FF2B5EF4-FFF2-40B4-BE49-F238E27FC236}">
                <a16:creationId xmlns:a16="http://schemas.microsoft.com/office/drawing/2014/main" id="{41020281-369C-B535-B642-08A28767DCE7}"/>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4D03A01E-9823-09FA-1B78-3C6354BBB92F}"/>
              </a:ext>
            </a:extLst>
          </p:cNvPr>
          <p:cNvGraphicFramePr>
            <a:graphicFrameLocks noGrp="1"/>
          </p:cNvGraphicFramePr>
          <p:nvPr>
            <p:extLst>
              <p:ext uri="{D42A27DB-BD31-4B8C-83A1-F6EECF244321}">
                <p14:modId xmlns:p14="http://schemas.microsoft.com/office/powerpoint/2010/main" val="193733725"/>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Valuing contributions of all team members; soliciting input from all;  leveraging different perspectives from team members for advancement of the overall territory; supporting an open environment for exchange of views based on mutual respect and tolerance; degree of exhibiting bias based on gender or ethnicity</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Rarely asks for the contribution from people with differing viewpoints or backgrounds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Has difficulty in  managing those with whom he/she does not share similar ideas and vision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Does not promote or give evidence of the benefit of a diverse workforce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Avoids addressing issues of gender or ethnic challenges in the work place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Lacks confidence in responding to issues of diversity in the workplace that affect productivity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Unable to manage and unite team members from different backgrounds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Sometimes asks for input from people with differing viewpoints or backgrounds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Occasionally promotes the benefit of managing a diverse workforce  but has little practical successes that can be tied to it</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Struggles to address gender or ethnic conflicts in the workplace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Responds to issues related to gender or diversity but resolutions lack clarity and have led to follow-on diversity issues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Is sometimes transparent in the way diversity issues are handled but other times can be opaque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Has many productive professional relationships with people from backgrounds and viewpoints different their own</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Promotes and demonstrates the value that a diverse workplace can offer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Holds a track record of handling sensitive personnel issues in a constructive fashion without bias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Responds with honesty and clarity about issues related to diversity</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Has not exhibited bias towards or against anyone of different gender or ethnicity</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7566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EE2B-1203-5A0D-C23E-342A67757D60}"/>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Organization/ Planning</a:t>
            </a:r>
          </a:p>
        </p:txBody>
      </p:sp>
      <p:sp>
        <p:nvSpPr>
          <p:cNvPr id="3" name="Rectangle 2">
            <a:extLst>
              <a:ext uri="{FF2B5EF4-FFF2-40B4-BE49-F238E27FC236}">
                <a16:creationId xmlns:a16="http://schemas.microsoft.com/office/drawing/2014/main" id="{03ADA312-CEA6-700B-E7E6-93324F0EC219}"/>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E5694D3D-DDAB-6E7E-1C73-D6EED797FD01}"/>
              </a:ext>
            </a:extLst>
          </p:cNvPr>
          <p:cNvGraphicFramePr>
            <a:graphicFrameLocks noGrp="1"/>
          </p:cNvGraphicFramePr>
          <p:nvPr>
            <p:extLst>
              <p:ext uri="{D42A27DB-BD31-4B8C-83A1-F6EECF244321}">
                <p14:modId xmlns:p14="http://schemas.microsoft.com/office/powerpoint/2010/main" val="193319167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Budgeting time</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Meeting management</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Assignment management</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Handling conflicting commitments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Time management (optimize time)</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Does not budget the effort to accomplish long-range efforts</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Misses meetings even when there are not conflicting commitments</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Cannot manage the pace of assignments for short- or long-term commitments </a:t>
                      </a:r>
                    </a:p>
                    <a:p>
                      <a:pPr marL="182880" marR="0" lvl="0" indent="-182880" algn="l" defTabSz="914400" rtl="0" eaLnBrk="1"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Poor user of professiona</a:t>
                      </a:r>
                      <a:r>
                        <a:rPr lang="en-US" sz="1200" b="0" i="0" u="none" strike="noStrike" cap="none" dirty="0">
                          <a:solidFill>
                            <a:schemeClr val="tx1"/>
                          </a:solidFill>
                          <a:latin typeface="+mn-lt"/>
                          <a:ea typeface="+mn-ea"/>
                          <a:cs typeface="Arial" panose="020B0604020202020204" pitchFamily="34" charset="0"/>
                          <a:sym typeface="Arial" panose="020B0604020202020204" pitchFamily="34" charset="0"/>
                        </a:rPr>
                        <a:t>l time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Under-budgets the effort to accomplish long-range efforts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Occasionally misses meetings in times when there are many and conflicting commitments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Manages most assignments for short and long term commitments without missing deadlines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Somewhat efficient user of professional time</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Budgets time to accomplish long-range efforts that take significant time</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Does not miss meetings in times when there are many and conflicting commitments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Manages assignments for short and long term commitments without missing deadlines</a:t>
                      </a:r>
                    </a:p>
                    <a:p>
                      <a:pPr marL="182880" marR="0" lvl="0" indent="-182880" algn="l" rtl="0">
                        <a:lnSpc>
                          <a:spcPct val="100000"/>
                        </a:lnSpc>
                        <a:spcBef>
                          <a:spcPts val="600"/>
                        </a:spcBef>
                        <a:spcAft>
                          <a:spcPts val="0"/>
                        </a:spcAft>
                        <a:buClr>
                          <a:schemeClr val="tx1"/>
                        </a:buClr>
                        <a:buSzPct val="100000"/>
                        <a:buFont typeface="Calibri"/>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Highly efficient user of professional time</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562814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DABD-3AA6-010B-445F-EECC50BFA911}"/>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Presentation Skills </a:t>
            </a:r>
          </a:p>
        </p:txBody>
      </p:sp>
      <p:sp>
        <p:nvSpPr>
          <p:cNvPr id="3" name="Rectangle 2">
            <a:extLst>
              <a:ext uri="{FF2B5EF4-FFF2-40B4-BE49-F238E27FC236}">
                <a16:creationId xmlns:a16="http://schemas.microsoft.com/office/drawing/2014/main" id="{38454512-6906-EA3C-3DFF-F17980340967}"/>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9F2DF9BF-CFBC-9E5D-5393-BA27A8C91794}"/>
              </a:ext>
            </a:extLst>
          </p:cNvPr>
          <p:cNvGraphicFramePr>
            <a:graphicFrameLocks noGrp="1"/>
          </p:cNvGraphicFramePr>
          <p:nvPr>
            <p:extLst>
              <p:ext uri="{D42A27DB-BD31-4B8C-83A1-F6EECF244321}">
                <p14:modId xmlns:p14="http://schemas.microsoft.com/office/powerpoint/2010/main" val="57879561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Performing in multiple oral forums</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Demonstrating a verbal style</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Speaking extemporaneously</a:t>
                      </a:r>
                    </a:p>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b="0" u="none" strike="noStrike" cap="none" dirty="0">
                          <a:solidFill>
                            <a:schemeClr val="tx1"/>
                          </a:solidFill>
                          <a:latin typeface="+mn-lt"/>
                          <a:ea typeface="Calibri"/>
                          <a:cs typeface="Arial" panose="020B0604020202020204" pitchFamily="34" charset="0"/>
                          <a:sym typeface="Arial" panose="020B0604020202020204" pitchFamily="34" charset="0"/>
                        </a:rPr>
                        <a:t>Exhibiting eloquence </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Excellent oratorical skills </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Highly effective and comfortable in multiple oral forums – phone, meetings, formal presentations, </a:t>
                      </a:r>
                      <a:r>
                        <a:rPr lang="en-US" sz="1200" b="0" i="0" u="none" strike="noStrike" kern="1200" cap="none" dirty="0" err="1">
                          <a:solidFill>
                            <a:schemeClr val="tx1"/>
                          </a:solidFill>
                          <a:latin typeface="+mn-lt"/>
                          <a:ea typeface="+mn-ea"/>
                          <a:cs typeface="Arial" panose="020B0604020202020204" pitchFamily="34" charset="0"/>
                        </a:rPr>
                        <a:t>webex</a:t>
                      </a:r>
                      <a:r>
                        <a:rPr lang="en-US" sz="1200" b="0" i="0" u="none" strike="noStrike" kern="1200" cap="none" dirty="0">
                          <a:solidFill>
                            <a:schemeClr val="tx1"/>
                          </a:solidFill>
                          <a:latin typeface="+mn-lt"/>
                          <a:ea typeface="+mn-ea"/>
                          <a:cs typeface="Arial" panose="020B0604020202020204" pitchFamily="34" charset="0"/>
                        </a:rPr>
                        <a:t> (virtual events), and in face-to-face encounters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Can turn a phrase and speak extemporaneously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Eloquent and polished in speech</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Average oratorical skills </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Sometimes effective in multiple oral forums – phone, meetings, formal presentations, </a:t>
                      </a:r>
                      <a:r>
                        <a:rPr lang="en-US" sz="1200" b="0" i="0" u="none" strike="noStrike" kern="1200" cap="none" dirty="0" err="1">
                          <a:solidFill>
                            <a:schemeClr val="tx1"/>
                          </a:solidFill>
                          <a:latin typeface="+mn-lt"/>
                          <a:ea typeface="+mn-ea"/>
                          <a:cs typeface="Arial" panose="020B0604020202020204" pitchFamily="34" charset="0"/>
                        </a:rPr>
                        <a:t>webex</a:t>
                      </a:r>
                      <a:r>
                        <a:rPr lang="en-US" sz="1200" b="0" i="0" u="none" strike="noStrike" kern="1200" cap="none" dirty="0">
                          <a:solidFill>
                            <a:schemeClr val="tx1"/>
                          </a:solidFill>
                          <a:latin typeface="+mn-lt"/>
                          <a:ea typeface="+mn-ea"/>
                          <a:cs typeface="Arial" panose="020B0604020202020204" pitchFamily="34" charset="0"/>
                        </a:rPr>
                        <a:t> (virtual events), and in face-to-face encounters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Struggles to speak extemporaneously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Adequate in explaining issues orally</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Inept oratorical skills </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Rarely effective in any of the oral forums – phone, meetings, formal presentations, </a:t>
                      </a:r>
                      <a:r>
                        <a:rPr lang="en-US" sz="1200" b="0" i="0" u="none" strike="noStrike" kern="1200" cap="none" dirty="0" err="1">
                          <a:solidFill>
                            <a:schemeClr val="tx1"/>
                          </a:solidFill>
                          <a:latin typeface="+mn-lt"/>
                          <a:ea typeface="+mn-ea"/>
                          <a:cs typeface="Arial" panose="020B0604020202020204" pitchFamily="34" charset="0"/>
                        </a:rPr>
                        <a:t>webex</a:t>
                      </a:r>
                      <a:r>
                        <a:rPr lang="en-US" sz="1200" b="0" i="0" u="none" strike="noStrike" kern="1200" cap="none" dirty="0">
                          <a:solidFill>
                            <a:schemeClr val="tx1"/>
                          </a:solidFill>
                          <a:latin typeface="+mn-lt"/>
                          <a:ea typeface="+mn-ea"/>
                          <a:cs typeface="Arial" panose="020B0604020202020204" pitchFamily="34" charset="0"/>
                        </a:rPr>
                        <a:t>, and in face-to-face encounters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Cannot speak extemporaneously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Calibri"/>
                        <a:buAutoNum type="arabicPeriod"/>
                      </a:pPr>
                      <a:r>
                        <a:rPr lang="en-US" sz="1200" b="0" i="0" u="none" strike="noStrike" kern="1200" cap="none" dirty="0">
                          <a:solidFill>
                            <a:schemeClr val="tx1"/>
                          </a:solidFill>
                          <a:latin typeface="+mn-lt"/>
                          <a:ea typeface="+mn-ea"/>
                          <a:cs typeface="Arial" panose="020B0604020202020204" pitchFamily="34" charset="0"/>
                        </a:rPr>
                        <a:t>Cannot explain issues orally to the satisfaction of others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679352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6851-835F-7D46-B2C5-D97FCFD9EAC9}"/>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Strategic Skills</a:t>
            </a:r>
          </a:p>
        </p:txBody>
      </p:sp>
      <p:sp>
        <p:nvSpPr>
          <p:cNvPr id="3" name="Rectangle 2">
            <a:extLst>
              <a:ext uri="{FF2B5EF4-FFF2-40B4-BE49-F238E27FC236}">
                <a16:creationId xmlns:a16="http://schemas.microsoft.com/office/drawing/2014/main" id="{35883AAB-E2FB-CF48-A724-09BEC68E6DB9}"/>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48C6F924-D934-D0C0-01C8-6C4134E42568}"/>
              </a:ext>
            </a:extLst>
          </p:cNvPr>
          <p:cNvGraphicFramePr>
            <a:graphicFrameLocks noGrp="1"/>
          </p:cNvGraphicFramePr>
          <p:nvPr>
            <p:extLst>
              <p:ext uri="{D42A27DB-BD31-4B8C-83A1-F6EECF244321}">
                <p14:modId xmlns:p14="http://schemas.microsoft.com/office/powerpoint/2010/main" val="3054053158"/>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kern="1200" dirty="0">
                          <a:solidFill>
                            <a:schemeClr val="tx1"/>
                          </a:solidFill>
                          <a:effectLst/>
                          <a:latin typeface="+mn-lt"/>
                          <a:ea typeface="+mn-ea"/>
                          <a:cs typeface="+mn-cs"/>
                          <a:sym typeface="Arial" panose="020B0604020202020204" pitchFamily="34" charset="0"/>
                        </a:rPr>
                        <a:t>Managing territory</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kern="1200" dirty="0">
                          <a:solidFill>
                            <a:schemeClr val="tx1"/>
                          </a:solidFill>
                          <a:effectLst/>
                          <a:latin typeface="+mn-lt"/>
                          <a:ea typeface="+mn-ea"/>
                          <a:cs typeface="+mn-cs"/>
                          <a:sym typeface="Arial" panose="020B0604020202020204" pitchFamily="34" charset="0"/>
                        </a:rPr>
                        <a:t>Understanding and adopting corporate strategic goal</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kern="1200" dirty="0">
                          <a:solidFill>
                            <a:schemeClr val="tx1"/>
                          </a:solidFill>
                          <a:effectLst/>
                          <a:latin typeface="+mn-lt"/>
                          <a:ea typeface="+mn-ea"/>
                          <a:cs typeface="+mn-cs"/>
                          <a:sym typeface="Arial" panose="020B0604020202020204" pitchFamily="34" charset="0"/>
                        </a:rPr>
                        <a:t>Conducting business conversations with account executives based on their strategic goals</a:t>
                      </a:r>
                    </a:p>
                    <a:p>
                      <a:pPr marL="182880" marR="0" lvl="0" indent="-182880" algn="l" defTabSz="914400" rtl="0" eaLnBrk="1" fontAlgn="ctr" latinLnBrk="0" hangingPunct="1">
                        <a:lnSpc>
                          <a:spcPct val="100000"/>
                        </a:lnSpc>
                        <a:spcBef>
                          <a:spcPts val="600"/>
                        </a:spcBef>
                        <a:spcAft>
                          <a:spcPts val="0"/>
                        </a:spcAft>
                        <a:buClr>
                          <a:srgbClr val="000000"/>
                        </a:buClr>
                        <a:buSzPct val="100000"/>
                        <a:buFont typeface="Arial" panose="020B0604020202020204" pitchFamily="34" charset="0"/>
                        <a:buChar char="•"/>
                      </a:pPr>
                      <a:r>
                        <a:rPr lang="en-US" sz="1200" b="0" i="0" u="none" strike="noStrike" kern="1200" dirty="0">
                          <a:solidFill>
                            <a:schemeClr val="tx1"/>
                          </a:solidFill>
                          <a:effectLst/>
                          <a:latin typeface="+mn-lt"/>
                          <a:ea typeface="+mn-ea"/>
                          <a:cs typeface="+mn-cs"/>
                          <a:sym typeface="Arial" panose="020B0604020202020204" pitchFamily="34" charset="0"/>
                        </a:rPr>
                        <a:t>Mapping solutions to address them (management of funnel)</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Cannot produce a strategic territory plan without step-by-step direction</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Never adapts territory plan to strategic organizational changes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Cannot articulate customers strategic value proposition with any certainty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Frequently lets the day to day get in the way of the customer or companies' long term strategic goals; </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a:solidFill>
                            <a:schemeClr val="tx1"/>
                          </a:solidFill>
                          <a:latin typeface="+mn-lt"/>
                          <a:ea typeface="+mn-ea"/>
                          <a:cs typeface="Arial" panose="020B0604020202020204" pitchFamily="34" charset="0"/>
                          <a:sym typeface="Arial" panose="020B0604020202020204" pitchFamily="34" charset="0"/>
                        </a:rPr>
                        <a:t>Requires some direction to produce a strategic territory plan,</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a:solidFill>
                            <a:schemeClr val="tx1"/>
                          </a:solidFill>
                          <a:latin typeface="+mn-lt"/>
                          <a:ea typeface="+mn-ea"/>
                          <a:cs typeface="Arial" panose="020B0604020202020204" pitchFamily="34" charset="0"/>
                          <a:sym typeface="Arial" panose="020B0604020202020204" pitchFamily="34" charset="0"/>
                        </a:rPr>
                        <a:t>Sometimes adapts territory plan to strategic organizational changes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a:solidFill>
                            <a:schemeClr val="tx1"/>
                          </a:solidFill>
                          <a:latin typeface="+mn-lt"/>
                          <a:ea typeface="+mn-ea"/>
                          <a:cs typeface="Arial" panose="020B0604020202020204" pitchFamily="34" charset="0"/>
                          <a:sym typeface="Arial" panose="020B0604020202020204" pitchFamily="34" charset="0"/>
                        </a:rPr>
                        <a:t>Can articulate customers strategic value proposition with some certainty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a:solidFill>
                            <a:schemeClr val="tx1"/>
                          </a:solidFill>
                          <a:latin typeface="+mn-lt"/>
                          <a:ea typeface="+mn-ea"/>
                          <a:cs typeface="Arial" panose="020B0604020202020204" pitchFamily="34" charset="0"/>
                          <a:sym typeface="Arial" panose="020B0604020202020204" pitchFamily="34" charset="0"/>
                        </a:rPr>
                        <a:t>Sometimes lets the day to day get in the way of the customer or companies' long term strategic goals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Independently produces a strategic territory plan,</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Frequently adapts territory plan to strategic organizational changes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Can articulate customers strategic value proposition with absolute certainty</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Never lets the day to day get in the way of the customer or companies' long term strategic goals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1011307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C901-7A56-9089-C10C-4B19B6E86D16}"/>
              </a:ext>
            </a:extLst>
          </p:cNvPr>
          <p:cNvSpPr>
            <a:spLocks noGrp="1"/>
          </p:cNvSpPr>
          <p:nvPr>
            <p:ph type="title"/>
          </p:nvPr>
        </p:nvSpPr>
        <p:spPr/>
        <p:txBody>
          <a:bodyPr/>
          <a:lstStyle/>
          <a:p>
            <a:r>
              <a:rPr lang="en-US" sz="2400" dirty="0">
                <a:solidFill>
                  <a:schemeClr val="accent1"/>
                </a:solidFill>
              </a:rPr>
              <a:t>Example Skills Rubric</a:t>
            </a:r>
            <a:r>
              <a:rPr lang="en-US" dirty="0">
                <a:solidFill>
                  <a:schemeClr val="accent1"/>
                </a:solidFill>
              </a:rPr>
              <a:t>: </a:t>
            </a:r>
            <a:r>
              <a:rPr lang="en-US" dirty="0">
                <a:solidFill>
                  <a:schemeClr val="accent3"/>
                </a:solidFill>
              </a:rPr>
              <a:t>Drive for Results</a:t>
            </a:r>
          </a:p>
        </p:txBody>
      </p:sp>
      <p:sp>
        <p:nvSpPr>
          <p:cNvPr id="3" name="Rectangle 2">
            <a:extLst>
              <a:ext uri="{FF2B5EF4-FFF2-40B4-BE49-F238E27FC236}">
                <a16:creationId xmlns:a16="http://schemas.microsoft.com/office/drawing/2014/main" id="{0E5FD072-7E85-7909-A94C-1D62F8E748AE}"/>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9FAF87AD-9E19-E61B-1F53-B868573C18A9}"/>
              </a:ext>
            </a:extLst>
          </p:cNvPr>
          <p:cNvGraphicFramePr>
            <a:graphicFrameLocks noGrp="1"/>
          </p:cNvGraphicFramePr>
          <p:nvPr>
            <p:extLst>
              <p:ext uri="{D42A27DB-BD31-4B8C-83A1-F6EECF244321}">
                <p14:modId xmlns:p14="http://schemas.microsoft.com/office/powerpoint/2010/main" val="381633699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marR="0" lvl="0" indent="-182880" algn="l" rtl="0">
                        <a:lnSpc>
                          <a:spcPct val="100000"/>
                        </a:lnSpc>
                        <a:spcBef>
                          <a:spcPts val="600"/>
                        </a:spcBef>
                        <a:spcAft>
                          <a:spcPts val="0"/>
                        </a:spcAft>
                        <a:buClr>
                          <a:srgbClr val="000000"/>
                        </a:buClr>
                        <a:buSzPct val="100000"/>
                        <a:buFont typeface="Arial" panose="020B0604020202020204" pitchFamily="34" charset="0"/>
                        <a:buChar char="•"/>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Pursuing goals; maintaining focus; seeking out quantitative comparison; demonstrating results  in variety of selling environments </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Does not actively pursue strategic goals</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Loses focus consistently from core mission</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Avoids assessment of past personal performance</a:t>
                      </a:r>
                    </a:p>
                    <a:p>
                      <a:pPr marL="182880" marR="0" lvl="0" indent="-182880" algn="l" defTabSz="914400" rtl="0" eaLnBrk="1" fontAlgn="ctr" latinLnBrk="0" hangingPunct="1">
                        <a:lnSpc>
                          <a:spcPct val="100000"/>
                        </a:lnSpc>
                        <a:spcBef>
                          <a:spcPts val="600"/>
                        </a:spcBef>
                        <a:spcAft>
                          <a:spcPts val="0"/>
                        </a:spcAft>
                        <a:buClr>
                          <a:schemeClr val="tx1"/>
                        </a:buClr>
                        <a:buSzPct val="100000"/>
                        <a:buFont typeface="+mj-lt"/>
                        <a:buAutoNum type="arabicPeriod"/>
                      </a:pPr>
                      <a:r>
                        <a:rPr lang="en-US" sz="1200" b="0" i="0" u="none" strike="noStrike" kern="1200" cap="none" dirty="0">
                          <a:solidFill>
                            <a:schemeClr val="tx1"/>
                          </a:solidFill>
                          <a:latin typeface="+mn-lt"/>
                          <a:ea typeface="+mn-ea"/>
                          <a:cs typeface="Arial" panose="020B0604020202020204" pitchFamily="34" charset="0"/>
                          <a:sym typeface="Arial" panose="020B0604020202020204" pitchFamily="34" charset="0"/>
                        </a:rPr>
                        <a:t>Rarely delivers positive results irrespective of the selling environment</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Pursues some strategic goals some of the time</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Can lose focus from core mission when distracted</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Occasionally seeks out quantitative assessment of past personal performance, but somewhat uncomfortable with comparison to internal and external peers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u="none" strike="noStrike" cap="none" dirty="0">
                          <a:solidFill>
                            <a:schemeClr val="tx1"/>
                          </a:solidFill>
                          <a:latin typeface="+mn-lt"/>
                          <a:ea typeface="Calibri"/>
                          <a:cs typeface="Arial" panose="020B0604020202020204" pitchFamily="34" charset="0"/>
                          <a:sym typeface="Arial" panose="020B0604020202020204" pitchFamily="34" charset="0"/>
                        </a:rPr>
                        <a:t>Delivers positive results in good selling environments but struggles in more challenging selling environments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Relentless in the pursuit of a key strategic goals</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Does not lose focus and is not easily distracted from core mission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Seeks out quantitative comparison, both of past performance and against peer groups (internal and external benchmarks) </a:t>
                      </a:r>
                    </a:p>
                    <a:p>
                      <a:pPr marL="182880" marR="0" lvl="0" indent="-182880" algn="l" rtl="0">
                        <a:lnSpc>
                          <a:spcPct val="100000"/>
                        </a:lnSpc>
                        <a:spcBef>
                          <a:spcPts val="600"/>
                        </a:spcBef>
                        <a:spcAft>
                          <a:spcPts val="0"/>
                        </a:spcAft>
                        <a:buClr>
                          <a:schemeClr val="tx1"/>
                        </a:buClr>
                        <a:buSzPct val="100000"/>
                        <a:buFont typeface="+mj-lt"/>
                        <a:buAutoNum type="arabicPeriod"/>
                      </a:pPr>
                      <a:r>
                        <a:rPr lang="en-US" sz="1200" b="0" i="0" u="none" strike="noStrike" cap="none" dirty="0">
                          <a:solidFill>
                            <a:schemeClr val="tx1"/>
                          </a:solidFill>
                          <a:latin typeface="+mn-lt"/>
                          <a:ea typeface="Calibri"/>
                          <a:cs typeface="Arial" panose="020B0604020202020204" pitchFamily="34" charset="0"/>
                          <a:sym typeface="Arial" panose="020B0604020202020204" pitchFamily="34" charset="0"/>
                        </a:rPr>
                        <a:t>Shows a consistent pattern of results delivery in good and negative selling environments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2357856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7059-FCEA-DCD1-B0C9-227067B9589E}"/>
              </a:ext>
            </a:extLst>
          </p:cNvPr>
          <p:cNvSpPr>
            <a:spLocks noGrp="1"/>
          </p:cNvSpPr>
          <p:nvPr>
            <p:ph type="title"/>
          </p:nvPr>
        </p:nvSpPr>
        <p:spPr/>
        <p:txBody>
          <a:bodyPr>
            <a:normAutofit/>
          </a:bodyPr>
          <a:lstStyle/>
          <a:p>
            <a:r>
              <a:rPr lang="en-US" dirty="0">
                <a:solidFill>
                  <a:schemeClr val="accent1"/>
                </a:solidFill>
              </a:rPr>
              <a:t>Example Skills Rubric: </a:t>
            </a:r>
            <a:r>
              <a:rPr lang="en-US" dirty="0">
                <a:solidFill>
                  <a:schemeClr val="accent3"/>
                </a:solidFill>
              </a:rPr>
              <a:t>Leadership &amp; Talent Management</a:t>
            </a:r>
          </a:p>
        </p:txBody>
      </p:sp>
      <p:sp>
        <p:nvSpPr>
          <p:cNvPr id="3" name="Rectangle 2">
            <a:extLst>
              <a:ext uri="{FF2B5EF4-FFF2-40B4-BE49-F238E27FC236}">
                <a16:creationId xmlns:a16="http://schemas.microsoft.com/office/drawing/2014/main" id="{D3B4CF14-199F-4161-9F85-953A1C39778C}"/>
              </a:ext>
            </a:extLst>
          </p:cNvPr>
          <p:cNvSpPr/>
          <p:nvPr/>
        </p:nvSpPr>
        <p:spPr>
          <a:xfrm rot="5400000">
            <a:off x="11163910" y="634391"/>
            <a:ext cx="1662480"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t>SALES MANAGER ONLY</a:t>
            </a:r>
            <a:endParaRPr lang="en-US" sz="1000" b="1" dirty="0"/>
          </a:p>
        </p:txBody>
      </p:sp>
      <p:graphicFrame>
        <p:nvGraphicFramePr>
          <p:cNvPr id="4" name="Table 3">
            <a:extLst>
              <a:ext uri="{FF2B5EF4-FFF2-40B4-BE49-F238E27FC236}">
                <a16:creationId xmlns:a16="http://schemas.microsoft.com/office/drawing/2014/main" id="{6E593BA6-6C0E-7518-D2E9-24F738600A42}"/>
              </a:ext>
            </a:extLst>
          </p:cNvPr>
          <p:cNvGraphicFramePr>
            <a:graphicFrameLocks noGrp="1"/>
          </p:cNvGraphicFramePr>
          <p:nvPr>
            <p:extLst>
              <p:ext uri="{D42A27DB-BD31-4B8C-83A1-F6EECF244321}">
                <p14:modId xmlns:p14="http://schemas.microsoft.com/office/powerpoint/2010/main" val="3031352670"/>
              </p:ext>
            </p:extLst>
          </p:nvPr>
        </p:nvGraphicFramePr>
        <p:xfrm>
          <a:off x="609600" y="1143000"/>
          <a:ext cx="10972800" cy="5029200"/>
        </p:xfrm>
        <a:graphic>
          <a:graphicData uri="http://schemas.openxmlformats.org/drawingml/2006/table">
            <a:tbl>
              <a:tblPr firstRow="1" bandRow="1">
                <a:noFill/>
              </a:tblPr>
              <a:tblGrid>
                <a:gridCol w="2743200">
                  <a:extLst>
                    <a:ext uri="{9D8B030D-6E8A-4147-A177-3AD203B41FA5}">
                      <a16:colId xmlns:a16="http://schemas.microsoft.com/office/drawing/2014/main" val="1474599705"/>
                    </a:ext>
                  </a:extLst>
                </a:gridCol>
                <a:gridCol w="2743200">
                  <a:extLst>
                    <a:ext uri="{9D8B030D-6E8A-4147-A177-3AD203B41FA5}">
                      <a16:colId xmlns:a16="http://schemas.microsoft.com/office/drawing/2014/main" val="2593270843"/>
                    </a:ext>
                  </a:extLst>
                </a:gridCol>
                <a:gridCol w="2743200">
                  <a:extLst>
                    <a:ext uri="{9D8B030D-6E8A-4147-A177-3AD203B41FA5}">
                      <a16:colId xmlns:a16="http://schemas.microsoft.com/office/drawing/2014/main" val="1959307777"/>
                    </a:ext>
                  </a:extLst>
                </a:gridCol>
                <a:gridCol w="2743200">
                  <a:extLst>
                    <a:ext uri="{9D8B030D-6E8A-4147-A177-3AD203B41FA5}">
                      <a16:colId xmlns:a16="http://schemas.microsoft.com/office/drawing/2014/main" val="230116786"/>
                    </a:ext>
                  </a:extLst>
                </a:gridCol>
              </a:tblGrid>
              <a:tr h="457200">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Definition</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n-US" sz="1400" b="1" u="none" strike="noStrike" kern="1200" cap="none" dirty="0">
                          <a:solidFill>
                            <a:schemeClr val="bg1"/>
                          </a:solidFill>
                          <a:latin typeface="+mn-lt"/>
                          <a:ea typeface="+mn-ea"/>
                          <a:cs typeface="Arial" panose="020B0604020202020204" pitchFamily="34" charset="0"/>
                          <a:sym typeface="Arial" panose="020B0604020202020204" pitchFamily="34" charset="0"/>
                        </a:rPr>
                        <a:t>Developing</a:t>
                      </a: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alpha val="85000"/>
                      </a:scheme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Emerging</a:t>
                      </a:r>
                      <a:endParaRPr lang="en-US" sz="1400" dirty="0">
                        <a:solidFill>
                          <a:schemeClr val="bg1"/>
                        </a:solidFill>
                        <a:latin typeface="+mn-lt"/>
                        <a:cs typeface="Arial" panose="020B0604020202020204" pitchFamily="34" charset="0"/>
                        <a:sym typeface="Arial" panose="020B0604020202020204" pitchFamily="34" charset="0"/>
                      </a:endParaRPr>
                    </a:p>
                  </a:txBody>
                  <a:tcPr marL="121933" marR="121933" marT="60967" marB="60967" anchor="ctr">
                    <a:lnL w="12700" cap="flat" cmpd="sng">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dirty="0">
                          <a:solidFill>
                            <a:schemeClr val="bg1"/>
                          </a:solidFill>
                          <a:latin typeface="+mn-lt"/>
                          <a:ea typeface="+mn-ea"/>
                          <a:cs typeface="Arial" panose="020B0604020202020204" pitchFamily="34" charset="0"/>
                          <a:sym typeface="Arial" panose="020B0604020202020204" pitchFamily="34" charset="0"/>
                        </a:rPr>
                        <a:t>Excelling</a:t>
                      </a:r>
                    </a:p>
                  </a:txBody>
                  <a:tcPr marL="121933" marR="121933" marT="60967" marB="60967" anchor="ctr">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8698678"/>
                  </a:ext>
                </a:extLst>
              </a:tr>
              <a:tr h="4572000">
                <a:tc>
                  <a:txBody>
                    <a:bodyPr/>
                    <a:lstStyle/>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Overseeing talent development programs and efforts; Exhibits coaching discipline and quality</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Taking interest in advancement of subordinates</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Pursuing goals; maintaining focus; seeking out quantitative comparison</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Demonstrating results in variety of selling environments. Creates unity and productivity of sales reps under management; his/her reps consistently state they feel part of a high-performing team</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Improving average performers and motivating above average performers to excellence</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Developing team-building and team-motivating activities</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Collaborating with HR to be involved with hiring/interview process</a:t>
                      </a:r>
                    </a:p>
                    <a:p>
                      <a:pPr marL="182880" indent="-182880" algn="l" fontAlgn="ctr">
                        <a:spcBef>
                          <a:spcPts val="600"/>
                        </a:spcBef>
                        <a:buFont typeface="Arial" panose="020B0604020202020204" pitchFamily="34" charset="0"/>
                        <a:buChar char="•"/>
                      </a:pPr>
                      <a:r>
                        <a:rPr lang="en-US" sz="1100" b="0" i="0" u="none" strike="noStrike" dirty="0">
                          <a:solidFill>
                            <a:schemeClr val="tx1"/>
                          </a:solidFill>
                          <a:effectLst/>
                          <a:latin typeface="+mj-lt"/>
                        </a:rPr>
                        <a:t>Possessing an inspiring personality </a:t>
                      </a:r>
                    </a:p>
                  </a:txBody>
                  <a:tcPr marT="91440" marB="91440">
                    <a:lnL w="12700" cap="flat" cmpd="sng" algn="ctr">
                      <a:noFill/>
                      <a:prstDash val="solid"/>
                      <a:round/>
                      <a:headEnd type="none" w="sm" len="sm"/>
                      <a:tailEnd type="none" w="sm" len="sm"/>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Thinks outside of individual role and assists team members when asked​</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Provides constructive feedback to team member when requested​</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Generally, understands career progression opportunities, and can share insight when asked</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Assists with developing individual career advancement plans when asked based on existing templates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Conducts mid-year and year-end coaching calls with a focus on recent performance</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Occasionally interviews candidates on an as-needed basis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Consistently thinks outside of individual role and proactively assists team members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Consistently provides constructive feedback to team member when requested​</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Understands career progression opportunities and shares advice with team members proactively​</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Coaching calls are regular, focus is on constructive feedback and career goals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Reviews sales calls and provides general feedback​</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Schedules and conducts team-building activities </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Actively involved with the company’s hiring process; volunteers to interview candidates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Is an assigned mentor to other employees</a:t>
                      </a:r>
                    </a:p>
                  </a:txBody>
                  <a:tcPr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tc>
                  <a:txBody>
                    <a:bodyPr/>
                    <a:lstStyle/>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Consistently thinks of entire team and understands strengths, weaknesses, and goals of all members ​</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Regularly partakes in call planning sessions with sellers and understands stages of deals being worked on by team members​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Consistently reviews sales calls and provides feedback to sellers on ways to improve, ensuring sellers understand and internalize feedback​</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Coaching calls are focused against competencies​, career goals, and plans for achieving career goals</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Others admire this leader and consider them a professional role model</a:t>
                      </a:r>
                    </a:p>
                    <a:p>
                      <a:pPr marL="182880" indent="-182880" algn="l" defTabSz="914400" rtl="0" eaLnBrk="1" fontAlgn="base" latinLnBrk="0" hangingPunct="1">
                        <a:spcBef>
                          <a:spcPts val="600"/>
                        </a:spcBef>
                        <a:buFont typeface="+mj-lt"/>
                        <a:buAutoNum type="arabicPeriod"/>
                      </a:pPr>
                      <a:r>
                        <a:rPr lang="en-US" sz="1100" b="0" i="0" u="none" strike="noStrike" kern="1200" dirty="0">
                          <a:solidFill>
                            <a:schemeClr val="tx1"/>
                          </a:solidFill>
                          <a:effectLst/>
                          <a:latin typeface="+mj-lt"/>
                          <a:ea typeface="+mn-ea"/>
                          <a:cs typeface="+mn-cs"/>
                        </a:rPr>
                        <a:t>Serves as an integral member of the hiring team, regularly conducting prospective new hire interviews</a:t>
                      </a:r>
                    </a:p>
                  </a:txBody>
                  <a:tcPr marT="91440" marB="91440">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826876"/>
                  </a:ext>
                </a:extLst>
              </a:tr>
            </a:tbl>
          </a:graphicData>
        </a:graphic>
      </p:graphicFrame>
    </p:spTree>
    <p:extLst>
      <p:ext uri="{BB962C8B-B14F-4D97-AF65-F5344CB8AC3E}">
        <p14:creationId xmlns:p14="http://schemas.microsoft.com/office/powerpoint/2010/main" val="230593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7B45F-E1C5-0AB9-9696-4F8FF9F78889}"/>
              </a:ext>
            </a:extLst>
          </p:cNvPr>
          <p:cNvSpPr/>
          <p:nvPr/>
        </p:nvSpPr>
        <p:spPr>
          <a:xfrm>
            <a:off x="609599" y="0"/>
            <a:ext cx="3852597" cy="593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11">
            <a:extLst>
              <a:ext uri="{FF2B5EF4-FFF2-40B4-BE49-F238E27FC236}">
                <a16:creationId xmlns:a16="http://schemas.microsoft.com/office/drawing/2014/main" id="{D171A555-7888-B438-56A1-6E0884EE0BF0}"/>
              </a:ext>
            </a:extLst>
          </p:cNvPr>
          <p:cNvGrpSpPr/>
          <p:nvPr/>
        </p:nvGrpSpPr>
        <p:grpSpPr>
          <a:xfrm>
            <a:off x="1149278" y="1519333"/>
            <a:ext cx="2773238" cy="2892234"/>
            <a:chOff x="1149278" y="1582341"/>
            <a:chExt cx="2773238" cy="2892234"/>
          </a:xfrm>
        </p:grpSpPr>
        <p:sp>
          <p:nvSpPr>
            <p:cNvPr id="9" name="TextBox 8">
              <a:extLst>
                <a:ext uri="{FF2B5EF4-FFF2-40B4-BE49-F238E27FC236}">
                  <a16:creationId xmlns:a16="http://schemas.microsoft.com/office/drawing/2014/main" id="{9EDF6687-941E-5205-C6E8-6153606011D9}"/>
                </a:ext>
              </a:extLst>
            </p:cNvPr>
            <p:cNvSpPr txBox="1"/>
            <p:nvPr/>
          </p:nvSpPr>
          <p:spPr>
            <a:xfrm>
              <a:off x="1149278" y="2627916"/>
              <a:ext cx="2773238" cy="184665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Sales Coaching Excellence</a:t>
              </a:r>
            </a:p>
          </p:txBody>
        </p:sp>
        <p:sp>
          <p:nvSpPr>
            <p:cNvPr id="10" name="Rectangle 9">
              <a:extLst>
                <a:ext uri="{FF2B5EF4-FFF2-40B4-BE49-F238E27FC236}">
                  <a16:creationId xmlns:a16="http://schemas.microsoft.com/office/drawing/2014/main" id="{9695B772-61EA-8C28-326D-12FC73FF96C3}"/>
                </a:ext>
              </a:extLst>
            </p:cNvPr>
            <p:cNvSpPr/>
            <p:nvPr/>
          </p:nvSpPr>
          <p:spPr>
            <a:xfrm>
              <a:off x="1149278" y="2383621"/>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D7699ADB-8556-81D8-00D8-C85FFB4E1825}"/>
                </a:ext>
              </a:extLst>
            </p:cNvPr>
            <p:cNvSpPr txBox="1"/>
            <p:nvPr/>
          </p:nvSpPr>
          <p:spPr>
            <a:xfrm>
              <a:off x="1149278" y="1582341"/>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I</a:t>
              </a:r>
            </a:p>
          </p:txBody>
        </p:sp>
      </p:grpSp>
      <p:grpSp>
        <p:nvGrpSpPr>
          <p:cNvPr id="15" name="Group 14">
            <a:extLst>
              <a:ext uri="{FF2B5EF4-FFF2-40B4-BE49-F238E27FC236}">
                <a16:creationId xmlns:a16="http://schemas.microsoft.com/office/drawing/2014/main" id="{9083212C-B8EB-AD61-72B9-63F36E9A0FA2}"/>
              </a:ext>
            </a:extLst>
          </p:cNvPr>
          <p:cNvGrpSpPr/>
          <p:nvPr/>
        </p:nvGrpSpPr>
        <p:grpSpPr>
          <a:xfrm>
            <a:off x="4791074" y="805442"/>
            <a:ext cx="6846349" cy="1076903"/>
            <a:chOff x="4791074" y="805442"/>
            <a:chExt cx="6846349" cy="1076903"/>
          </a:xfrm>
        </p:grpSpPr>
        <p:sp>
          <p:nvSpPr>
            <p:cNvPr id="13" name="Rectangle 12">
              <a:extLst>
                <a:ext uri="{FF2B5EF4-FFF2-40B4-BE49-F238E27FC236}">
                  <a16:creationId xmlns:a16="http://schemas.microsoft.com/office/drawing/2014/main" id="{BFDD0DDB-9449-BCCB-7A9A-26F300D9F6AD}"/>
                </a:ext>
              </a:extLst>
            </p:cNvPr>
            <p:cNvSpPr/>
            <p:nvPr/>
          </p:nvSpPr>
          <p:spPr>
            <a:xfrm>
              <a:off x="4791075" y="805442"/>
              <a:ext cx="6779675" cy="438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bg1"/>
                  </a:solidFill>
                </a:rPr>
                <a:t>What’s in this section?</a:t>
              </a:r>
            </a:p>
          </p:txBody>
        </p:sp>
        <p:sp>
          <p:nvSpPr>
            <p:cNvPr id="14" name="TextBox 13">
              <a:extLst>
                <a:ext uri="{FF2B5EF4-FFF2-40B4-BE49-F238E27FC236}">
                  <a16:creationId xmlns:a16="http://schemas.microsoft.com/office/drawing/2014/main" id="{AC01581B-1F9C-EB80-77DE-32347153ED6B}"/>
                </a:ext>
              </a:extLst>
            </p:cNvPr>
            <p:cNvSpPr txBox="1"/>
            <p:nvPr/>
          </p:nvSpPr>
          <p:spPr>
            <a:xfrm>
              <a:off x="4791074" y="1374514"/>
              <a:ext cx="6846349" cy="507831"/>
            </a:xfrm>
            <a:prstGeom prst="rect">
              <a:avLst/>
            </a:prstGeom>
            <a:noFill/>
          </p:spPr>
          <p:txBody>
            <a:bodyPr wrap="square" lIns="0" tIns="0" rIns="0" bIns="0" rtlCol="0">
              <a:spAutoFit/>
            </a:bodyPr>
            <a:lstStyle/>
            <a:p>
              <a:pPr defTabSz="385767">
                <a:spcAft>
                  <a:spcPts val="300"/>
                </a:spcAft>
                <a:defRPr/>
              </a:pPr>
              <a:r>
                <a:rPr lang="en-US" sz="1100" dirty="0"/>
                <a:t>This section will provide the sales coach with the recommended preparation necessary for each coaching session. In addition, we use a standard coaching template and regular metrics to track sales process during every session. This document provides the overall framework to be followed for effective coaching. </a:t>
              </a:r>
            </a:p>
          </p:txBody>
        </p:sp>
      </p:grpSp>
      <p:grpSp>
        <p:nvGrpSpPr>
          <p:cNvPr id="16" name="Group 15">
            <a:extLst>
              <a:ext uri="{FF2B5EF4-FFF2-40B4-BE49-F238E27FC236}">
                <a16:creationId xmlns:a16="http://schemas.microsoft.com/office/drawing/2014/main" id="{9E6FE80D-1493-D9E7-B9DE-8CD1D166B803}"/>
              </a:ext>
            </a:extLst>
          </p:cNvPr>
          <p:cNvGrpSpPr/>
          <p:nvPr/>
        </p:nvGrpSpPr>
        <p:grpSpPr>
          <a:xfrm>
            <a:off x="4791074" y="2159721"/>
            <a:ext cx="6846349" cy="1246180"/>
            <a:chOff x="4791074" y="805442"/>
            <a:chExt cx="6846349" cy="1246180"/>
          </a:xfrm>
        </p:grpSpPr>
        <p:sp>
          <p:nvSpPr>
            <p:cNvPr id="17" name="Rectangle 16">
              <a:extLst>
                <a:ext uri="{FF2B5EF4-FFF2-40B4-BE49-F238E27FC236}">
                  <a16:creationId xmlns:a16="http://schemas.microsoft.com/office/drawing/2014/main" id="{D41226DA-E495-61EA-6D09-853A0FD406F1}"/>
                </a:ext>
              </a:extLst>
            </p:cNvPr>
            <p:cNvSpPr/>
            <p:nvPr/>
          </p:nvSpPr>
          <p:spPr>
            <a:xfrm>
              <a:off x="4791075" y="805442"/>
              <a:ext cx="6779675" cy="438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How do I use this section?</a:t>
              </a:r>
            </a:p>
          </p:txBody>
        </p:sp>
        <p:sp>
          <p:nvSpPr>
            <p:cNvPr id="18" name="TextBox 17">
              <a:extLst>
                <a:ext uri="{FF2B5EF4-FFF2-40B4-BE49-F238E27FC236}">
                  <a16:creationId xmlns:a16="http://schemas.microsoft.com/office/drawing/2014/main" id="{923AB0D3-BB66-3BED-B07F-A84B8A400857}"/>
                </a:ext>
              </a:extLst>
            </p:cNvPr>
            <p:cNvSpPr txBox="1"/>
            <p:nvPr/>
          </p:nvSpPr>
          <p:spPr>
            <a:xfrm>
              <a:off x="4791074" y="1374514"/>
              <a:ext cx="6846349" cy="677108"/>
            </a:xfrm>
            <a:prstGeom prst="rect">
              <a:avLst/>
            </a:prstGeom>
            <a:noFill/>
          </p:spPr>
          <p:txBody>
            <a:bodyPr wrap="square" lIns="0" tIns="0" rIns="0" bIns="0" rtlCol="0">
              <a:spAutoFit/>
            </a:bodyPr>
            <a:lstStyle/>
            <a:p>
              <a:pPr marR="0" lvl="0" algn="l" defTabSz="385767" eaLnBrk="1" fontAlgn="auto" latinLnBrk="0" hangingPunct="1">
                <a:lnSpc>
                  <a:spcPct val="100000"/>
                </a:lnSpc>
                <a:spcBef>
                  <a:spcPts val="0"/>
                </a:spcBef>
                <a:spcAft>
                  <a:spcPts val="300"/>
                </a:spcAft>
                <a:buClrTx/>
                <a:buSzTx/>
                <a:tabLst/>
                <a:defRPr/>
              </a:pPr>
              <a:r>
                <a:rPr lang="en-US" sz="1100" dirty="0">
                  <a:latin typeface="+mn-lt"/>
                </a:rPr>
                <a:t>Sales managers should use this section to better understand the differences between managers and coaches, learn the coaching methodology, the most common habits of effective sales coaches, and what to consider when establishing a cadence for sales management. Reference this sales coaching advice and be actively involved in regular coaching discussions that will improve sales performance. </a:t>
              </a:r>
            </a:p>
          </p:txBody>
        </p:sp>
      </p:grpSp>
      <p:grpSp>
        <p:nvGrpSpPr>
          <p:cNvPr id="25" name="Group 24">
            <a:extLst>
              <a:ext uri="{FF2B5EF4-FFF2-40B4-BE49-F238E27FC236}">
                <a16:creationId xmlns:a16="http://schemas.microsoft.com/office/drawing/2014/main" id="{8364425A-034E-4FF5-0938-E2049BF412A3}"/>
              </a:ext>
            </a:extLst>
          </p:cNvPr>
          <p:cNvGrpSpPr/>
          <p:nvPr/>
        </p:nvGrpSpPr>
        <p:grpSpPr>
          <a:xfrm>
            <a:off x="4791074" y="3683277"/>
            <a:ext cx="6846350" cy="2247623"/>
            <a:chOff x="4791074" y="3683277"/>
            <a:chExt cx="6846350" cy="2247623"/>
          </a:xfrm>
        </p:grpSpPr>
        <p:sp>
          <p:nvSpPr>
            <p:cNvPr id="19" name="TextBox 18">
              <a:extLst>
                <a:ext uri="{FF2B5EF4-FFF2-40B4-BE49-F238E27FC236}">
                  <a16:creationId xmlns:a16="http://schemas.microsoft.com/office/drawing/2014/main" id="{C7257EB7-C1CC-59BE-32D8-640E6B8E6617}"/>
                </a:ext>
              </a:extLst>
            </p:cNvPr>
            <p:cNvSpPr txBox="1"/>
            <p:nvPr/>
          </p:nvSpPr>
          <p:spPr>
            <a:xfrm>
              <a:off x="4791074" y="3683277"/>
              <a:ext cx="6846349" cy="246221"/>
            </a:xfrm>
            <a:prstGeom prst="rect">
              <a:avLst/>
            </a:prstGeom>
            <a:noFill/>
          </p:spPr>
          <p:txBody>
            <a:bodyPr wrap="square" lIns="0" tIns="0" rIns="0" bIns="0" rtlCol="0">
              <a:spAutoFit/>
            </a:bodyPr>
            <a:lstStyle/>
            <a:p>
              <a:pPr marR="0" lvl="0" fontAlgn="auto">
                <a:lnSpc>
                  <a:spcPct val="100000"/>
                </a:lnSpc>
                <a:spcBef>
                  <a:spcPts val="0"/>
                </a:spcBef>
                <a:spcAft>
                  <a:spcPts val="300"/>
                </a:spcAft>
                <a:buClrTx/>
                <a:buSzTx/>
                <a:tabLst/>
                <a:defRPr/>
              </a:pPr>
              <a:r>
                <a:rPr lang="en-US" sz="1600" b="1" dirty="0"/>
                <a:t>Key Content</a:t>
              </a:r>
            </a:p>
          </p:txBody>
        </p:sp>
        <p:cxnSp>
          <p:nvCxnSpPr>
            <p:cNvPr id="21" name="Straight Connector 20">
              <a:extLst>
                <a:ext uri="{FF2B5EF4-FFF2-40B4-BE49-F238E27FC236}">
                  <a16:creationId xmlns:a16="http://schemas.microsoft.com/office/drawing/2014/main" id="{2B07D5EE-290C-6F1B-2D27-A6C5961A8CDA}"/>
                </a:ext>
              </a:extLst>
            </p:cNvPr>
            <p:cNvCxnSpPr>
              <a:cxnSpLocks/>
            </p:cNvCxnSpPr>
            <p:nvPr/>
          </p:nvCxnSpPr>
          <p:spPr>
            <a:xfrm>
              <a:off x="4791075" y="4025760"/>
              <a:ext cx="684634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
              <a:extLst>
                <a:ext uri="{FF2B5EF4-FFF2-40B4-BE49-F238E27FC236}">
                  <a16:creationId xmlns:a16="http://schemas.microsoft.com/office/drawing/2014/main" id="{900EF7D9-C021-5C65-31B5-578370821BA4}"/>
                </a:ext>
              </a:extLst>
            </p:cNvPr>
            <p:cNvSpPr txBox="1">
              <a:spLocks/>
            </p:cNvSpPr>
            <p:nvPr/>
          </p:nvSpPr>
          <p:spPr>
            <a:xfrm>
              <a:off x="4791074" y="4122713"/>
              <a:ext cx="6846350" cy="180818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00000"/>
                </a:lnSpc>
                <a:spcBef>
                  <a:spcPts val="0"/>
                </a:spcBef>
                <a:spcAft>
                  <a:spcPts val="300"/>
                </a:spcAft>
                <a:buClr>
                  <a:schemeClr val="tx1"/>
                </a:buClr>
                <a:buFont typeface="+mj-lt"/>
                <a:buAutoNum type="romanUcPeriod"/>
                <a:tabLst>
                  <a:tab pos="288925" algn="l"/>
                </a:tabLst>
              </a:pPr>
              <a:r>
                <a:rPr lang="en-US" sz="1100" dirty="0">
                  <a:hlinkClick r:id="rId2" action="ppaction://hlinksldjump">
                    <a:extLst>
                      <a:ext uri="{A12FA001-AC4F-418D-AE19-62706E023703}">
                        <ahyp:hlinkClr xmlns:ahyp="http://schemas.microsoft.com/office/drawing/2018/hyperlinkcolor" val="tx"/>
                      </a:ext>
                    </a:extLst>
                  </a:hlinkClick>
                </a:rPr>
                <a:t>The Coaching Mindset</a:t>
              </a:r>
              <a:r>
                <a:rPr lang="en-US" sz="1100" dirty="0"/>
                <a:t>	</a:t>
              </a:r>
            </a:p>
            <a:p>
              <a:pPr marL="216000" indent="-216000">
                <a:lnSpc>
                  <a:spcPct val="100000"/>
                </a:lnSpc>
                <a:spcBef>
                  <a:spcPts val="0"/>
                </a:spcBef>
                <a:spcAft>
                  <a:spcPts val="300"/>
                </a:spcAft>
                <a:buClr>
                  <a:schemeClr val="tx1"/>
                </a:buClr>
                <a:buFont typeface="+mj-lt"/>
                <a:buAutoNum type="romanUcPeriod"/>
                <a:tabLst>
                  <a:tab pos="288925" algn="l"/>
                </a:tabLst>
              </a:pPr>
              <a:r>
                <a:rPr lang="en-US" sz="1100" dirty="0">
                  <a:hlinkClick r:id="rId3" action="ppaction://hlinksldjump">
                    <a:extLst>
                      <a:ext uri="{A12FA001-AC4F-418D-AE19-62706E023703}">
                        <ahyp:hlinkClr xmlns:ahyp="http://schemas.microsoft.com/office/drawing/2018/hyperlinkcolor" val="tx"/>
                      </a:ext>
                    </a:extLst>
                  </a:hlinkClick>
                </a:rPr>
                <a:t>5 Habits of Effective Coaches</a:t>
              </a:r>
              <a:endParaRPr lang="en-US" sz="1100" dirty="0"/>
            </a:p>
            <a:p>
              <a:pPr marL="216000" indent="-216000">
                <a:lnSpc>
                  <a:spcPct val="100000"/>
                </a:lnSpc>
                <a:spcBef>
                  <a:spcPts val="0"/>
                </a:spcBef>
                <a:spcAft>
                  <a:spcPts val="300"/>
                </a:spcAft>
                <a:buClr>
                  <a:schemeClr val="tx1"/>
                </a:buClr>
                <a:buFont typeface="+mj-lt"/>
                <a:buAutoNum type="romanUcPeriod"/>
                <a:tabLst>
                  <a:tab pos="288925" algn="l"/>
                </a:tabLst>
              </a:pPr>
              <a:r>
                <a:rPr lang="en-US" sz="1100" dirty="0">
                  <a:hlinkClick r:id="rId4" action="ppaction://hlinksldjump">
                    <a:extLst>
                      <a:ext uri="{A12FA001-AC4F-418D-AE19-62706E023703}">
                        <ahyp:hlinkClr xmlns:ahyp="http://schemas.microsoft.com/office/drawing/2018/hyperlinkcolor" val="tx"/>
                      </a:ext>
                    </a:extLst>
                  </a:hlinkClick>
                </a:rPr>
                <a:t>Coaching Methodology</a:t>
              </a:r>
              <a:endParaRPr lang="en-US" sz="1100" dirty="0"/>
            </a:p>
            <a:p>
              <a:pPr marL="432000" lvl="1" indent="-216000">
                <a:lnSpc>
                  <a:spcPct val="100000"/>
                </a:lnSpc>
                <a:spcBef>
                  <a:spcPts val="0"/>
                </a:spcBef>
                <a:spcAft>
                  <a:spcPts val="300"/>
                </a:spcAft>
                <a:buClr>
                  <a:schemeClr val="tx1"/>
                </a:buClr>
                <a:buFont typeface="+mj-lt"/>
                <a:buAutoNum type="romanLcPeriod"/>
                <a:tabLst>
                  <a:tab pos="288925" algn="l"/>
                </a:tabLst>
              </a:pPr>
              <a:r>
                <a:rPr lang="en-US" sz="1050" i="1" dirty="0">
                  <a:hlinkClick r:id="" action="ppaction://noaction">
                    <a:extLst>
                      <a:ext uri="{A12FA001-AC4F-418D-AE19-62706E023703}">
                        <ahyp:hlinkClr xmlns:ahyp="http://schemas.microsoft.com/office/drawing/2018/hyperlinkcolor" val="tx"/>
                      </a:ext>
                    </a:extLst>
                  </a:hlinkClick>
                </a:rPr>
                <a:t>Skills Assessment</a:t>
              </a:r>
              <a:r>
                <a:rPr lang="en-US" sz="1050" i="1" dirty="0"/>
                <a:t>	</a:t>
              </a:r>
              <a:endParaRPr lang="en-US" sz="1050" i="1" dirty="0">
                <a:hlinkClick r:id="" action="ppaction://noaction">
                  <a:extLst>
                    <a:ext uri="{A12FA001-AC4F-418D-AE19-62706E023703}">
                      <ahyp:hlinkClr xmlns:ahyp="http://schemas.microsoft.com/office/drawing/2018/hyperlinkcolor" val="tx"/>
                    </a:ext>
                  </a:extLst>
                </a:hlinkClick>
              </a:endParaRPr>
            </a:p>
            <a:p>
              <a:pPr marL="432000" lvl="1" indent="-216000">
                <a:lnSpc>
                  <a:spcPct val="100000"/>
                </a:lnSpc>
                <a:spcBef>
                  <a:spcPts val="0"/>
                </a:spcBef>
                <a:spcAft>
                  <a:spcPts val="300"/>
                </a:spcAft>
                <a:buClr>
                  <a:schemeClr val="tx1"/>
                </a:buClr>
                <a:buFont typeface="+mj-lt"/>
                <a:buAutoNum type="romanLcPeriod"/>
                <a:tabLst>
                  <a:tab pos="288925" algn="l"/>
                </a:tabLst>
              </a:pPr>
              <a:r>
                <a:rPr lang="en-US" sz="1050" i="1" dirty="0">
                  <a:hlinkClick r:id="" action="ppaction://noaction">
                    <a:extLst>
                      <a:ext uri="{A12FA001-AC4F-418D-AE19-62706E023703}">
                        <ahyp:hlinkClr xmlns:ahyp="http://schemas.microsoft.com/office/drawing/2018/hyperlinkcolor" val="tx"/>
                      </a:ext>
                    </a:extLst>
                  </a:hlinkClick>
                </a:rPr>
                <a:t>Coaching Guidance</a:t>
              </a:r>
              <a:endParaRPr lang="en-US" sz="1050" i="1" dirty="0"/>
            </a:p>
            <a:p>
              <a:pPr marL="432000" lvl="1" indent="-216000">
                <a:lnSpc>
                  <a:spcPct val="100000"/>
                </a:lnSpc>
                <a:spcBef>
                  <a:spcPts val="0"/>
                </a:spcBef>
                <a:spcAft>
                  <a:spcPts val="300"/>
                </a:spcAft>
                <a:buClr>
                  <a:schemeClr val="tx1"/>
                </a:buClr>
                <a:buFont typeface="+mj-lt"/>
                <a:buAutoNum type="romanLcPeriod"/>
                <a:tabLst>
                  <a:tab pos="288925" algn="l"/>
                </a:tabLst>
              </a:pPr>
              <a:r>
                <a:rPr lang="en-US" sz="1050" i="1" dirty="0">
                  <a:hlinkClick r:id="" action="ppaction://noaction">
                    <a:extLst>
                      <a:ext uri="{A12FA001-AC4F-418D-AE19-62706E023703}">
                        <ahyp:hlinkClr xmlns:ahyp="http://schemas.microsoft.com/office/drawing/2018/hyperlinkcolor" val="tx"/>
                      </a:ext>
                    </a:extLst>
                  </a:hlinkClick>
                </a:rPr>
                <a:t>Skills Development Plan</a:t>
              </a:r>
              <a:endParaRPr lang="en-US" sz="1050" i="1" dirty="0"/>
            </a:p>
            <a:p>
              <a:pPr marL="432000" lvl="1" indent="-216000">
                <a:lnSpc>
                  <a:spcPct val="100000"/>
                </a:lnSpc>
                <a:spcBef>
                  <a:spcPts val="0"/>
                </a:spcBef>
                <a:spcAft>
                  <a:spcPts val="300"/>
                </a:spcAft>
                <a:buClr>
                  <a:schemeClr val="tx1"/>
                </a:buClr>
                <a:buFont typeface="+mj-lt"/>
                <a:buAutoNum type="romanLcPeriod"/>
                <a:tabLst>
                  <a:tab pos="288925" algn="l"/>
                </a:tabLst>
              </a:pPr>
              <a:r>
                <a:rPr lang="en-US" sz="1050" i="1" dirty="0">
                  <a:hlinkClick r:id="" action="ppaction://noaction">
                    <a:extLst>
                      <a:ext uri="{A12FA001-AC4F-418D-AE19-62706E023703}">
                        <ahyp:hlinkClr xmlns:ahyp="http://schemas.microsoft.com/office/drawing/2018/hyperlinkcolor" val="tx"/>
                      </a:ext>
                    </a:extLst>
                  </a:hlinkClick>
                </a:rPr>
                <a:t>Skills Coaching Guidance</a:t>
              </a:r>
              <a:r>
                <a:rPr lang="en-US" sz="1050" i="1" dirty="0"/>
                <a:t>	</a:t>
              </a:r>
            </a:p>
            <a:p>
              <a:pPr marL="432000" lvl="1" indent="-216000">
                <a:lnSpc>
                  <a:spcPct val="100000"/>
                </a:lnSpc>
                <a:spcBef>
                  <a:spcPts val="0"/>
                </a:spcBef>
                <a:spcAft>
                  <a:spcPts val="300"/>
                </a:spcAft>
                <a:buClr>
                  <a:schemeClr val="tx1"/>
                </a:buClr>
                <a:buFont typeface="+mj-lt"/>
                <a:buAutoNum type="romanLcPeriod"/>
                <a:tabLst>
                  <a:tab pos="288925" algn="l"/>
                </a:tabLst>
              </a:pPr>
              <a:r>
                <a:rPr lang="en-US" sz="1050" i="1" u="sng" dirty="0"/>
                <a:t>Skill Rubrics</a:t>
              </a:r>
            </a:p>
            <a:p>
              <a:pPr marL="216000" indent="-216000">
                <a:lnSpc>
                  <a:spcPct val="100000"/>
                </a:lnSpc>
                <a:spcBef>
                  <a:spcPts val="0"/>
                </a:spcBef>
                <a:spcAft>
                  <a:spcPts val="300"/>
                </a:spcAft>
                <a:buClr>
                  <a:schemeClr val="tx1"/>
                </a:buClr>
                <a:buFont typeface="+mj-lt"/>
                <a:buAutoNum type="romanUcPeriod"/>
                <a:tabLst>
                  <a:tab pos="288925" algn="l"/>
                </a:tabLst>
              </a:pPr>
              <a:r>
                <a:rPr lang="en-US" sz="1100" dirty="0">
                  <a:hlinkClick r:id="" action="ppaction://noaction">
                    <a:extLst>
                      <a:ext uri="{A12FA001-AC4F-418D-AE19-62706E023703}">
                        <ahyp:hlinkClr xmlns:ahyp="http://schemas.microsoft.com/office/drawing/2018/hyperlinkcolor" val="tx"/>
                      </a:ext>
                    </a:extLst>
                  </a:hlinkClick>
                </a:rPr>
                <a:t>Establishing a Sales Management Cadence</a:t>
              </a:r>
              <a:r>
                <a:rPr lang="en-US" sz="1100" dirty="0"/>
                <a:t>		</a:t>
              </a:r>
            </a:p>
          </p:txBody>
        </p:sp>
      </p:grpSp>
    </p:spTree>
    <p:extLst>
      <p:ext uri="{BB962C8B-B14F-4D97-AF65-F5344CB8AC3E}">
        <p14:creationId xmlns:p14="http://schemas.microsoft.com/office/powerpoint/2010/main" val="3412409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D3956-7045-3FB7-2FC5-FD6E8687E148}"/>
              </a:ext>
            </a:extLst>
          </p:cNvPr>
          <p:cNvSpPr>
            <a:spLocks noGrp="1"/>
          </p:cNvSpPr>
          <p:nvPr>
            <p:ph type="body" sz="quarter" idx="10"/>
          </p:nvPr>
        </p:nvSpPr>
        <p:spPr/>
        <p:txBody>
          <a:bodyPr/>
          <a:lstStyle/>
          <a:p>
            <a:r>
              <a:rPr lang="en-US" sz="4400" dirty="0">
                <a:latin typeface="+mj-lt"/>
              </a:rPr>
              <a:t>Establishing a Sales Management Cadence</a:t>
            </a:r>
            <a:endParaRPr lang="en-US" dirty="0">
              <a:latin typeface="+mj-lt"/>
            </a:endParaRPr>
          </a:p>
        </p:txBody>
      </p:sp>
    </p:spTree>
    <p:extLst>
      <p:ext uri="{BB962C8B-B14F-4D97-AF65-F5344CB8AC3E}">
        <p14:creationId xmlns:p14="http://schemas.microsoft.com/office/powerpoint/2010/main" val="2650450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203D-4513-ADA9-CE2F-FB098B2B9927}"/>
              </a:ext>
            </a:extLst>
          </p:cNvPr>
          <p:cNvSpPr>
            <a:spLocks noGrp="1"/>
          </p:cNvSpPr>
          <p:nvPr>
            <p:ph type="title"/>
          </p:nvPr>
        </p:nvSpPr>
        <p:spPr/>
        <p:txBody>
          <a:bodyPr/>
          <a:lstStyle/>
          <a:p>
            <a:r>
              <a:rPr lang="en-US" sz="2400" dirty="0"/>
              <a:t>Establishing a Sales Management Cadence</a:t>
            </a:r>
            <a:endParaRPr lang="en-US" dirty="0"/>
          </a:p>
        </p:txBody>
      </p:sp>
      <p:sp>
        <p:nvSpPr>
          <p:cNvPr id="3" name="Rectangle 2">
            <a:extLst>
              <a:ext uri="{FF2B5EF4-FFF2-40B4-BE49-F238E27FC236}">
                <a16:creationId xmlns:a16="http://schemas.microsoft.com/office/drawing/2014/main" id="{BAD77158-0EBB-0D8B-E169-AB3E1AA4D183}"/>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Cadence &amp; Expectations</a:t>
            </a:r>
            <a:endParaRPr lang="en-ID" sz="1000" b="1" dirty="0"/>
          </a:p>
        </p:txBody>
      </p:sp>
      <p:sp>
        <p:nvSpPr>
          <p:cNvPr id="4" name="Rectangle 3">
            <a:extLst>
              <a:ext uri="{FF2B5EF4-FFF2-40B4-BE49-F238E27FC236}">
                <a16:creationId xmlns:a16="http://schemas.microsoft.com/office/drawing/2014/main" id="{AB415830-1002-0583-2417-8FFDC1BDD5A2}"/>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ID" sz="1600" b="1" dirty="0"/>
          </a:p>
        </p:txBody>
      </p:sp>
      <p:sp>
        <p:nvSpPr>
          <p:cNvPr id="8" name="Rectangle 7">
            <a:extLst>
              <a:ext uri="{FF2B5EF4-FFF2-40B4-BE49-F238E27FC236}">
                <a16:creationId xmlns:a16="http://schemas.microsoft.com/office/drawing/2014/main" id="{B0E2337B-883E-F655-4CDF-6EC7A8837716}"/>
              </a:ext>
            </a:extLst>
          </p:cNvPr>
          <p:cNvSpPr/>
          <p:nvPr/>
        </p:nvSpPr>
        <p:spPr>
          <a:xfrm rot="10800000" flipV="1">
            <a:off x="609600" y="1150985"/>
            <a:ext cx="10962290" cy="371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600"/>
              </a:spcBef>
              <a:spcAft>
                <a:spcPts val="300"/>
              </a:spcAft>
              <a:buClrTx/>
              <a:buSzTx/>
              <a:buFontTx/>
              <a:buNone/>
              <a:tabLst/>
              <a:defRPr/>
            </a:pPr>
            <a:r>
              <a:rPr kumimoji="0" lang="en-US" sz="1200" b="1" i="0" u="none" strike="noStrike" kern="1200" cap="none" spc="0" normalizeH="0" baseline="0" noProof="0">
                <a:ln>
                  <a:noFill/>
                </a:ln>
                <a:solidFill>
                  <a:schemeClr val="bg1"/>
                </a:solidFill>
                <a:effectLst/>
                <a:uLnTx/>
                <a:uFillTx/>
                <a:ea typeface="+mn-ea"/>
                <a:cs typeface="+mn-cs"/>
              </a:rPr>
              <a:t>Why should I use a structured Sales Management cadence?</a:t>
            </a:r>
            <a:endParaRPr kumimoji="0" lang="en-US" sz="1200" b="1" i="0" u="none" strike="noStrike" kern="1200" cap="none" spc="0" normalizeH="0" baseline="0" noProof="0" dirty="0">
              <a:ln>
                <a:noFill/>
              </a:ln>
              <a:solidFill>
                <a:schemeClr val="bg1"/>
              </a:solidFill>
              <a:effectLst/>
              <a:uLnTx/>
              <a:uFillTx/>
              <a:ea typeface="+mn-ea"/>
              <a:cs typeface="+mn-cs"/>
            </a:endParaRPr>
          </a:p>
        </p:txBody>
      </p:sp>
      <p:sp>
        <p:nvSpPr>
          <p:cNvPr id="9" name="TextBox 8">
            <a:extLst>
              <a:ext uri="{FF2B5EF4-FFF2-40B4-BE49-F238E27FC236}">
                <a16:creationId xmlns:a16="http://schemas.microsoft.com/office/drawing/2014/main" id="{D5FBBEF9-48F2-C4C1-04E8-AAF2A4A4497C}"/>
              </a:ext>
            </a:extLst>
          </p:cNvPr>
          <p:cNvSpPr txBox="1"/>
          <p:nvPr/>
        </p:nvSpPr>
        <p:spPr>
          <a:xfrm>
            <a:off x="609600" y="1508227"/>
            <a:ext cx="10962290" cy="1184173"/>
          </a:xfrm>
          <a:prstGeom prst="rect">
            <a:avLst/>
          </a:prstGeom>
          <a:solidFill>
            <a:schemeClr val="bg1">
              <a:lumMod val="95000"/>
            </a:schemeClr>
          </a:solidFill>
        </p:spPr>
        <p:txBody>
          <a:bodyPr wrap="square" lIns="91440" tIns="91440" rIns="91440" bIns="91440" rtlCol="0">
            <a:noAutofit/>
          </a:bodyPr>
          <a:lstStyle/>
          <a:p>
            <a:pPr marL="0" marR="0" lvl="0" indent="0" algn="l" defTabSz="914400" rtl="0" eaLnBrk="1" fontAlgn="auto" latinLnBrk="0" hangingPunct="1">
              <a:spcBef>
                <a:spcPts val="600"/>
              </a:spcBef>
              <a:buClrTx/>
              <a:buSzTx/>
              <a:buFontTx/>
              <a:buNone/>
              <a:tabLst/>
              <a:defRPr/>
            </a:pPr>
            <a:r>
              <a:rPr kumimoji="0" lang="en-US" sz="1100" b="0" i="0" u="none" strike="noStrike" kern="1200" cap="none" spc="0" normalizeH="0" baseline="0" noProof="0" dirty="0">
                <a:ln>
                  <a:noFill/>
                </a:ln>
                <a:effectLst/>
                <a:uLnTx/>
                <a:uFillTx/>
                <a:ea typeface="+mn-ea"/>
                <a:cs typeface="+mn-cs"/>
              </a:rPr>
              <a:t>A sales management cadence is a structured series of events that establish a pace to the business for Sales Leaders and reps.  It helps reps to set goals, track results, improve performance and hit their number.  This structured approach is foundational for improving performance, managing the pipeline/opportunities and keeping a firm grasp on the health of the business at the individual and team levels. Structure wins every time over an ad-hoc or inconsistent approach. </a:t>
            </a:r>
          </a:p>
          <a:p>
            <a:pPr marL="0" marR="0" lvl="0" indent="0" algn="l" defTabSz="914400" rtl="0" eaLnBrk="1" fontAlgn="auto" latinLnBrk="0" hangingPunct="1">
              <a:spcBef>
                <a:spcPts val="600"/>
              </a:spcBef>
              <a:buClrTx/>
              <a:buSzTx/>
              <a:buFontTx/>
              <a:buNone/>
              <a:tabLst/>
              <a:defRPr/>
            </a:pPr>
            <a:r>
              <a:rPr kumimoji="0" lang="en-US" sz="1100" b="0" i="0" u="none" strike="noStrike" kern="1200" cap="none" spc="0" normalizeH="0" baseline="0" noProof="0" dirty="0">
                <a:ln>
                  <a:noFill/>
                </a:ln>
                <a:effectLst/>
                <a:uLnTx/>
                <a:uFillTx/>
                <a:ea typeface="+mn-ea"/>
                <a:cs typeface="+mn-cs"/>
              </a:rPr>
              <a:t>Preparation for any cadence event is critical but should not be time-consuming if you standardize your approach and leverage your resources. </a:t>
            </a:r>
            <a:r>
              <a:rPr kumimoji="0" lang="en-US" sz="1100" b="1" i="0" u="none" strike="noStrike" kern="1200" cap="none" spc="0" normalizeH="0" baseline="0" noProof="0" dirty="0">
                <a:ln>
                  <a:noFill/>
                </a:ln>
                <a:effectLst/>
                <a:uLnTx/>
                <a:uFillTx/>
                <a:ea typeface="+mn-ea"/>
                <a:cs typeface="+mn-cs"/>
              </a:rPr>
              <a:t>Consider the following when establishing your structured Sales Management cadence:</a:t>
            </a:r>
          </a:p>
        </p:txBody>
      </p:sp>
      <p:graphicFrame>
        <p:nvGraphicFramePr>
          <p:cNvPr id="10" name="Table 9">
            <a:extLst>
              <a:ext uri="{FF2B5EF4-FFF2-40B4-BE49-F238E27FC236}">
                <a16:creationId xmlns:a16="http://schemas.microsoft.com/office/drawing/2014/main" id="{57235CF2-AAA9-199B-9E9D-0B327CB4397F}"/>
              </a:ext>
            </a:extLst>
          </p:cNvPr>
          <p:cNvGraphicFramePr>
            <a:graphicFrameLocks noGrp="1"/>
          </p:cNvGraphicFramePr>
          <p:nvPr>
            <p:extLst>
              <p:ext uri="{D42A27DB-BD31-4B8C-83A1-F6EECF244321}">
                <p14:modId xmlns:p14="http://schemas.microsoft.com/office/powerpoint/2010/main" val="689349095"/>
              </p:ext>
            </p:extLst>
          </p:nvPr>
        </p:nvGraphicFramePr>
        <p:xfrm>
          <a:off x="6275990" y="2801682"/>
          <a:ext cx="5303520" cy="3370517"/>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1213234">
                <a:tc>
                  <a:txBody>
                    <a:bodyPr/>
                    <a:lstStyle/>
                    <a:p>
                      <a:pPr marL="0" indent="0" algn="l">
                        <a:lnSpc>
                          <a:spcPct val="120000"/>
                        </a:lnSpc>
                        <a:spcBef>
                          <a:spcPts val="300"/>
                        </a:spcBef>
                        <a:spcAft>
                          <a:spcPts val="300"/>
                        </a:spcAft>
                      </a:pPr>
                      <a:r>
                        <a:rPr lang="en-US" sz="1200" b="1" dirty="0">
                          <a:solidFill>
                            <a:schemeClr val="bg1"/>
                          </a:solidFill>
                        </a:rPr>
                        <a:t>Consider Communication</a:t>
                      </a:r>
                    </a:p>
                  </a:txBody>
                  <a:tcPr marT="45719" marB="45719" anchor="ctr">
                    <a:lnB w="6350" cap="flat" cmpd="sng" algn="ctr">
                      <a:solidFill>
                        <a:schemeClr val="bg1"/>
                      </a:solidFill>
                      <a:prstDash val="solid"/>
                      <a:round/>
                      <a:headEnd type="none" w="med" len="med"/>
                      <a:tailEnd type="none" w="med" len="med"/>
                    </a:lnB>
                    <a:solidFill>
                      <a:schemeClr val="accent3"/>
                    </a:solidFill>
                  </a:tcPr>
                </a:tc>
                <a:tc>
                  <a:txBody>
                    <a:bodyPr/>
                    <a:lstStyle/>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b="0" kern="1200" dirty="0">
                          <a:solidFill>
                            <a:schemeClr val="tx1"/>
                          </a:solidFill>
                          <a:effectLst/>
                        </a:rPr>
                        <a:t>How, when, and by what channel (email etc.) should you communicate meeting objectives , timing , &amp; agenda?</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b="0" kern="1200" dirty="0">
                          <a:solidFill>
                            <a:schemeClr val="tx1"/>
                          </a:solidFill>
                          <a:effectLst/>
                        </a:rPr>
                        <a:t>Who needs to be informed?</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b="0" kern="1200" dirty="0">
                          <a:solidFill>
                            <a:schemeClr val="tx1"/>
                          </a:solidFill>
                          <a:effectLst/>
                        </a:rPr>
                        <a:t>What data or reports need to be shared with the participants?</a:t>
                      </a:r>
                      <a:endParaRPr lang="en-US" sz="1100" b="0" kern="1200" dirty="0">
                        <a:solidFill>
                          <a:schemeClr val="tx1"/>
                        </a:solidFill>
                        <a:effectLst/>
                        <a:latin typeface="+mn-lt"/>
                        <a:ea typeface="+mn-ea"/>
                        <a:cs typeface="+mn-cs"/>
                      </a:endParaRP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55601752"/>
                  </a:ext>
                </a:extLst>
              </a:tr>
              <a:tr h="2157283">
                <a:tc>
                  <a:txBody>
                    <a:bodyPr/>
                    <a:lstStyle/>
                    <a:p>
                      <a:pPr algn="l">
                        <a:lnSpc>
                          <a:spcPct val="120000"/>
                        </a:lnSpc>
                        <a:spcBef>
                          <a:spcPts val="300"/>
                        </a:spcBef>
                        <a:spcAft>
                          <a:spcPts val="300"/>
                        </a:spcAft>
                      </a:pPr>
                      <a:r>
                        <a:rPr lang="en-US" sz="1200" b="1" dirty="0">
                          <a:solidFill>
                            <a:schemeClr val="bg1"/>
                          </a:solidFill>
                        </a:rPr>
                        <a:t>Pre-Meeting Excellence</a:t>
                      </a:r>
                    </a:p>
                  </a:txBody>
                  <a:tcPr marT="45719" marB="45719" anchor="ctr">
                    <a:lnT w="6350" cap="flat" cmpd="sng" algn="ctr">
                      <a:solidFill>
                        <a:schemeClr val="bg1"/>
                      </a:solidFill>
                      <a:prstDash val="solid"/>
                      <a:round/>
                      <a:headEnd type="none" w="med" len="med"/>
                      <a:tailEnd type="none" w="med" len="med"/>
                    </a:lnT>
                    <a:solidFill>
                      <a:schemeClr val="accent3"/>
                    </a:solidFill>
                  </a:tcPr>
                </a:tc>
                <a:tc>
                  <a:txBody>
                    <a:bodyPr/>
                    <a:lstStyle/>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kern="1200" dirty="0">
                          <a:solidFill>
                            <a:schemeClr val="tx1"/>
                          </a:solidFill>
                          <a:effectLst/>
                        </a:rPr>
                        <a:t>What data do you need? Do you have a hypothesis about  successes or gaps in MTD, QTD, or YTD sales performance?</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kern="1200" dirty="0">
                          <a:solidFill>
                            <a:schemeClr val="tx1"/>
                          </a:solidFill>
                          <a:effectLst/>
                        </a:rPr>
                        <a:t>What areas of achievement or challenges can you highlight? Craft open ended coaching questions to get the rep talking.</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kern="1200" dirty="0">
                          <a:solidFill>
                            <a:schemeClr val="tx1"/>
                          </a:solidFill>
                          <a:effectLst/>
                        </a:rPr>
                        <a:t>What are your expectations and measures of success?</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kern="1200" dirty="0">
                          <a:solidFill>
                            <a:schemeClr val="tx1"/>
                          </a:solidFill>
                          <a:effectLst/>
                        </a:rPr>
                        <a:t>What could go wrong? How will you manage if it happens?</a:t>
                      </a:r>
                    </a:p>
                    <a:p>
                      <a:pPr marL="182880" marR="0" lvl="0" indent="-182880" algn="l" defTabSz="914379"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kern="1200" dirty="0">
                          <a:solidFill>
                            <a:schemeClr val="tx1"/>
                          </a:solidFill>
                          <a:effectLst/>
                        </a:rPr>
                        <a:t>Do you need another manager in the meeting for special circumstances (positive or negative)?</a:t>
                      </a:r>
                      <a:endParaRPr lang="en-US" sz="11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852030943"/>
                  </a:ext>
                </a:extLst>
              </a:tr>
            </a:tbl>
          </a:graphicData>
        </a:graphic>
      </p:graphicFrame>
      <p:graphicFrame>
        <p:nvGraphicFramePr>
          <p:cNvPr id="11" name="Table 10">
            <a:extLst>
              <a:ext uri="{FF2B5EF4-FFF2-40B4-BE49-F238E27FC236}">
                <a16:creationId xmlns:a16="http://schemas.microsoft.com/office/drawing/2014/main" id="{4A9FCA6A-99FD-3DD6-75B2-65A27FC8488B}"/>
              </a:ext>
            </a:extLst>
          </p:cNvPr>
          <p:cNvGraphicFramePr>
            <a:graphicFrameLocks noGrp="1"/>
          </p:cNvGraphicFramePr>
          <p:nvPr>
            <p:extLst>
              <p:ext uri="{D42A27DB-BD31-4B8C-83A1-F6EECF244321}">
                <p14:modId xmlns:p14="http://schemas.microsoft.com/office/powerpoint/2010/main" val="1691446199"/>
              </p:ext>
            </p:extLst>
          </p:nvPr>
        </p:nvGraphicFramePr>
        <p:xfrm>
          <a:off x="609600" y="2801683"/>
          <a:ext cx="5303520" cy="3370518"/>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1123506">
                <a:tc>
                  <a:txBody>
                    <a:bodyPr/>
                    <a:lstStyle/>
                    <a:p>
                      <a:pPr algn="l">
                        <a:lnSpc>
                          <a:spcPct val="120000"/>
                        </a:lnSpc>
                        <a:spcBef>
                          <a:spcPts val="300"/>
                        </a:spcBef>
                        <a:spcAft>
                          <a:spcPts val="300"/>
                        </a:spcAft>
                      </a:pPr>
                      <a:r>
                        <a:rPr lang="en-US" sz="1200" b="1" dirty="0">
                          <a:solidFill>
                            <a:schemeClr val="bg1"/>
                          </a:solidFill>
                        </a:rPr>
                        <a:t>Set Objectives</a:t>
                      </a:r>
                    </a:p>
                  </a:txBody>
                  <a:tcPr marT="45719" marB="45719" anchor="ctr">
                    <a:lnB w="6350" cap="flat" cmpd="sng" algn="ctr">
                      <a:solidFill>
                        <a:schemeClr val="bg1"/>
                      </a:solidFill>
                      <a:prstDash val="solid"/>
                      <a:round/>
                      <a:headEnd type="none" w="med" len="med"/>
                      <a:tailEnd type="none" w="med" len="med"/>
                    </a:lnB>
                    <a:solidFill>
                      <a:schemeClr val="accent3"/>
                    </a:solidFill>
                  </a:tcPr>
                </a:tc>
                <a:tc>
                  <a:txBody>
                    <a:bodyPr/>
                    <a:lstStyle/>
                    <a:p>
                      <a:pPr marL="182880" lvl="0" indent="-182880" algn="just">
                        <a:lnSpc>
                          <a:spcPct val="100000"/>
                        </a:lnSpc>
                        <a:spcBef>
                          <a:spcPts val="200"/>
                        </a:spcBef>
                        <a:spcAft>
                          <a:spcPts val="0"/>
                        </a:spcAft>
                        <a:buFont typeface="Arial" panose="020B0604020202020204" pitchFamily="34" charset="0"/>
                        <a:buChar char="•"/>
                      </a:pPr>
                      <a:r>
                        <a:rPr lang="en-US" sz="1100" b="0" dirty="0">
                          <a:solidFill>
                            <a:schemeClr val="tx1"/>
                          </a:solidFill>
                        </a:rPr>
                        <a:t>What do you hope to accomplish? Are you being crystal clear?</a:t>
                      </a:r>
                    </a:p>
                    <a:p>
                      <a:pPr marL="182880" lvl="0" indent="-182880" algn="just">
                        <a:lnSpc>
                          <a:spcPct val="100000"/>
                        </a:lnSpc>
                        <a:spcBef>
                          <a:spcPts val="200"/>
                        </a:spcBef>
                        <a:spcAft>
                          <a:spcPts val="0"/>
                        </a:spcAft>
                        <a:buFont typeface="Arial" panose="020B0604020202020204" pitchFamily="34" charset="0"/>
                        <a:buChar char="•"/>
                      </a:pPr>
                      <a:r>
                        <a:rPr lang="en-US" sz="1100" b="0" dirty="0">
                          <a:solidFill>
                            <a:schemeClr val="tx1"/>
                          </a:solidFill>
                        </a:rPr>
                        <a:t>Who should attend and what is expected of them after the meeting?</a:t>
                      </a:r>
                    </a:p>
                    <a:p>
                      <a:pPr marL="182880" lvl="0" indent="-182880" algn="just">
                        <a:lnSpc>
                          <a:spcPct val="100000"/>
                        </a:lnSpc>
                        <a:spcBef>
                          <a:spcPts val="200"/>
                        </a:spcBef>
                        <a:spcAft>
                          <a:spcPts val="0"/>
                        </a:spcAft>
                        <a:buFont typeface="Arial" panose="020B0604020202020204" pitchFamily="34" charset="0"/>
                        <a:buChar char="•"/>
                      </a:pPr>
                      <a:r>
                        <a:rPr lang="en-US" sz="1100" b="0" dirty="0">
                          <a:solidFill>
                            <a:schemeClr val="tx1"/>
                          </a:solidFill>
                        </a:rPr>
                        <a:t>What does success look like? How will you measure it?</a:t>
                      </a: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1123506">
                <a:tc>
                  <a:txBody>
                    <a:bodyPr/>
                    <a:lstStyle/>
                    <a:p>
                      <a:pPr algn="l">
                        <a:lnSpc>
                          <a:spcPct val="120000"/>
                        </a:lnSpc>
                        <a:spcBef>
                          <a:spcPts val="300"/>
                        </a:spcBef>
                        <a:spcAft>
                          <a:spcPts val="300"/>
                        </a:spcAft>
                      </a:pPr>
                      <a:r>
                        <a:rPr lang="en-US" sz="1200" b="1" dirty="0">
                          <a:solidFill>
                            <a:schemeClr val="bg1"/>
                          </a:solidFill>
                        </a:rPr>
                        <a:t>Set an Agenda</a:t>
                      </a:r>
                    </a:p>
                  </a:txBody>
                  <a:tcPr marT="45719" marB="45719"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182880" indent="-182880" algn="l">
                        <a:lnSpc>
                          <a:spcPct val="100000"/>
                        </a:lnSpc>
                        <a:spcBef>
                          <a:spcPts val="200"/>
                        </a:spcBef>
                        <a:spcAft>
                          <a:spcPts val="0"/>
                        </a:spcAft>
                        <a:buFont typeface="Arial" panose="020B0604020202020204" pitchFamily="34" charset="0"/>
                        <a:buChar char="•"/>
                      </a:pPr>
                      <a:r>
                        <a:rPr lang="en-US" sz="1100" kern="1200" dirty="0">
                          <a:solidFill>
                            <a:schemeClr val="tx1"/>
                          </a:solidFill>
                          <a:effectLst/>
                        </a:rPr>
                        <a:t>How long should the meeting be?</a:t>
                      </a:r>
                    </a:p>
                    <a:p>
                      <a:pPr marL="182880" indent="-182880" algn="l">
                        <a:lnSpc>
                          <a:spcPct val="100000"/>
                        </a:lnSpc>
                        <a:spcBef>
                          <a:spcPts val="200"/>
                        </a:spcBef>
                        <a:spcAft>
                          <a:spcPts val="0"/>
                        </a:spcAft>
                        <a:buFont typeface="Arial" panose="020B0604020202020204" pitchFamily="34" charset="0"/>
                        <a:buChar char="•"/>
                      </a:pPr>
                      <a:r>
                        <a:rPr lang="en-US" sz="1100" kern="1200" dirty="0">
                          <a:solidFill>
                            <a:schemeClr val="tx1"/>
                          </a:solidFill>
                          <a:effectLst/>
                        </a:rPr>
                        <a:t>What are the primary discussion topics? Add a placeholder for high impact topics.</a:t>
                      </a:r>
                    </a:p>
                    <a:p>
                      <a:pPr marL="182880" indent="-182880" algn="l">
                        <a:lnSpc>
                          <a:spcPct val="100000"/>
                        </a:lnSpc>
                        <a:spcBef>
                          <a:spcPts val="200"/>
                        </a:spcBef>
                        <a:spcAft>
                          <a:spcPts val="0"/>
                        </a:spcAft>
                        <a:buFont typeface="Arial" panose="020B0604020202020204" pitchFamily="34" charset="0"/>
                        <a:buChar char="•"/>
                      </a:pPr>
                      <a:r>
                        <a:rPr lang="en-US" sz="1100" kern="1200" dirty="0">
                          <a:solidFill>
                            <a:schemeClr val="tx1"/>
                          </a:solidFill>
                          <a:effectLst/>
                        </a:rPr>
                        <a:t>Who should participate and what’s expected during the meeting?</a:t>
                      </a:r>
                      <a:endParaRPr lang="en-US" sz="1100" kern="0" baseline="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1123506">
                <a:tc>
                  <a:txBody>
                    <a:bodyPr/>
                    <a:lstStyle/>
                    <a:p>
                      <a:pPr algn="l">
                        <a:lnSpc>
                          <a:spcPct val="120000"/>
                        </a:lnSpc>
                        <a:spcBef>
                          <a:spcPts val="300"/>
                        </a:spcBef>
                        <a:spcAft>
                          <a:spcPts val="300"/>
                        </a:spcAft>
                      </a:pPr>
                      <a:r>
                        <a:rPr lang="en-US" sz="1200" b="1" dirty="0">
                          <a:solidFill>
                            <a:schemeClr val="bg1"/>
                          </a:solidFill>
                        </a:rPr>
                        <a:t>Consider timing</a:t>
                      </a:r>
                    </a:p>
                  </a:txBody>
                  <a:tcPr marT="45719" marB="45719" anchor="ctr">
                    <a:lnT w="6350" cap="flat" cmpd="sng" algn="ctr">
                      <a:solidFill>
                        <a:schemeClr val="bg1"/>
                      </a:solidFill>
                      <a:prstDash val="solid"/>
                      <a:round/>
                      <a:headEnd type="none" w="med" len="med"/>
                      <a:tailEnd type="none" w="med" len="med"/>
                    </a:lnT>
                    <a:solidFill>
                      <a:schemeClr val="accent3"/>
                    </a:solidFill>
                  </a:tcPr>
                </a:tc>
                <a:tc>
                  <a:txBody>
                    <a:bodyPr/>
                    <a:lstStyle/>
                    <a:p>
                      <a:pPr marL="182880" marR="0" lvl="0" indent="-182880" algn="l" defTabSz="77724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dirty="0">
                          <a:solidFill>
                            <a:schemeClr val="tx1"/>
                          </a:solidFill>
                        </a:rPr>
                        <a:t>Optimal time of day or week? </a:t>
                      </a:r>
                    </a:p>
                    <a:p>
                      <a:pPr marL="182880" marR="0" lvl="0" indent="-182880" algn="l" defTabSz="77724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dirty="0">
                          <a:solidFill>
                            <a:schemeClr val="tx1"/>
                          </a:solidFill>
                        </a:rPr>
                        <a:t>Competing priorities? Other sales events, campaigns, season, etc.</a:t>
                      </a:r>
                    </a:p>
                    <a:p>
                      <a:pPr marL="182880" marR="0" lvl="0" indent="-182880" algn="l" defTabSz="77724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100" b="0" kern="1200" dirty="0">
                          <a:solidFill>
                            <a:schemeClr val="tx1"/>
                          </a:solidFill>
                        </a:rPr>
                        <a:t>Have you given appropriate lead time and e</a:t>
                      </a:r>
                      <a:r>
                        <a:rPr lang="en-US" sz="1100" dirty="0">
                          <a:solidFill>
                            <a:schemeClr val="tx1"/>
                          </a:solidFill>
                        </a:rPr>
                        <a:t>nough time afterwards for coaching / initiative to gain traction? </a:t>
                      </a:r>
                    </a:p>
                  </a:txBody>
                  <a:tcPr anchor="ctr">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92761557"/>
                  </a:ext>
                </a:extLst>
              </a:tr>
            </a:tbl>
          </a:graphicData>
        </a:graphic>
      </p:graphicFrame>
    </p:spTree>
    <p:extLst>
      <p:ext uri="{BB962C8B-B14F-4D97-AF65-F5344CB8AC3E}">
        <p14:creationId xmlns:p14="http://schemas.microsoft.com/office/powerpoint/2010/main" val="864455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C405-1E65-C108-21BC-4AD5A432DF1C}"/>
              </a:ext>
            </a:extLst>
          </p:cNvPr>
          <p:cNvSpPr>
            <a:spLocks noGrp="1"/>
          </p:cNvSpPr>
          <p:nvPr>
            <p:ph type="title"/>
          </p:nvPr>
        </p:nvSpPr>
        <p:spPr/>
        <p:txBody>
          <a:bodyPr/>
          <a:lstStyle/>
          <a:p>
            <a:r>
              <a:rPr lang="en-US" dirty="0"/>
              <a:t>Establishing clear expectations for Account Executives, Sales Managers, and Directors will drive the conversation</a:t>
            </a:r>
          </a:p>
        </p:txBody>
      </p:sp>
      <p:sp>
        <p:nvSpPr>
          <p:cNvPr id="3" name="Rectangle 2">
            <a:extLst>
              <a:ext uri="{FF2B5EF4-FFF2-40B4-BE49-F238E27FC236}">
                <a16:creationId xmlns:a16="http://schemas.microsoft.com/office/drawing/2014/main" id="{B655CE87-749A-F56E-7744-84172EBF0857}"/>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Cadence &amp; Expectations</a:t>
            </a:r>
            <a:endParaRPr lang="en-ID" sz="1000" b="1" dirty="0"/>
          </a:p>
        </p:txBody>
      </p:sp>
      <p:sp>
        <p:nvSpPr>
          <p:cNvPr id="4" name="Rectangle 3">
            <a:extLst>
              <a:ext uri="{FF2B5EF4-FFF2-40B4-BE49-F238E27FC236}">
                <a16:creationId xmlns:a16="http://schemas.microsoft.com/office/drawing/2014/main" id="{97ABA248-1307-DB03-5F54-408B5BB1D9B0}"/>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ID" sz="1600" b="1" dirty="0"/>
          </a:p>
        </p:txBody>
      </p:sp>
      <p:sp>
        <p:nvSpPr>
          <p:cNvPr id="5" name="Rectangle 4">
            <a:extLst>
              <a:ext uri="{FF2B5EF4-FFF2-40B4-BE49-F238E27FC236}">
                <a16:creationId xmlns:a16="http://schemas.microsoft.com/office/drawing/2014/main" id="{855C83FD-1EA6-3331-547A-551EDF39701B}"/>
              </a:ext>
            </a:extLst>
          </p:cNvPr>
          <p:cNvSpPr/>
          <p:nvPr/>
        </p:nvSpPr>
        <p:spPr>
          <a:xfrm rot="10800000" flipV="1">
            <a:off x="609600" y="1150985"/>
            <a:ext cx="5231302" cy="511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Coachee</a:t>
            </a:r>
            <a:endParaRPr lang="en-US" sz="2000" b="1" dirty="0">
              <a:solidFill>
                <a:schemeClr val="bg1"/>
              </a:solidFill>
            </a:endParaRPr>
          </a:p>
        </p:txBody>
      </p:sp>
      <p:sp>
        <p:nvSpPr>
          <p:cNvPr id="6" name="Rectangle 5">
            <a:extLst>
              <a:ext uri="{FF2B5EF4-FFF2-40B4-BE49-F238E27FC236}">
                <a16:creationId xmlns:a16="http://schemas.microsoft.com/office/drawing/2014/main" id="{B4002999-973E-92AA-5FFC-27EB7B00B3EE}"/>
              </a:ext>
            </a:extLst>
          </p:cNvPr>
          <p:cNvSpPr/>
          <p:nvPr/>
        </p:nvSpPr>
        <p:spPr>
          <a:xfrm rot="10800000" flipV="1">
            <a:off x="6340589" y="1150985"/>
            <a:ext cx="5231302" cy="511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Coach</a:t>
            </a:r>
            <a:endParaRPr lang="en-US" sz="2000" b="1" dirty="0">
              <a:solidFill>
                <a:schemeClr val="bg1"/>
              </a:solidFill>
            </a:endParaRPr>
          </a:p>
        </p:txBody>
      </p:sp>
      <p:sp>
        <p:nvSpPr>
          <p:cNvPr id="7" name="TextBox 6">
            <a:extLst>
              <a:ext uri="{FF2B5EF4-FFF2-40B4-BE49-F238E27FC236}">
                <a16:creationId xmlns:a16="http://schemas.microsoft.com/office/drawing/2014/main" id="{645BD543-3D86-4861-847F-10BBA2C27D30}"/>
              </a:ext>
            </a:extLst>
          </p:cNvPr>
          <p:cNvSpPr txBox="1"/>
          <p:nvPr/>
        </p:nvSpPr>
        <p:spPr>
          <a:xfrm>
            <a:off x="609600" y="1666523"/>
            <a:ext cx="5231302" cy="4152345"/>
          </a:xfrm>
          <a:prstGeom prst="rect">
            <a:avLst/>
          </a:prstGeom>
          <a:solidFill>
            <a:schemeClr val="bg1">
              <a:lumMod val="95000"/>
            </a:schemeClr>
          </a:solidFill>
        </p:spPr>
        <p:txBody>
          <a:bodyPr wrap="square" lIns="91440" tIns="91440" rIns="91440" bIns="91440" rtlCol="0">
            <a:noAutofit/>
          </a:bodyPr>
          <a:lstStyle/>
          <a:p>
            <a:pPr marR="0" lvl="0" algn="l" defTabSz="311719" rtl="0" eaLnBrk="1" fontAlgn="auto" latinLnBrk="0" hangingPunct="1">
              <a:spcBef>
                <a:spcPts val="600"/>
              </a:spcBef>
              <a:buClrTx/>
              <a:buSzPct val="80000"/>
              <a:buFont typeface="Arial" panose="020B0604020202020204" pitchFamily="34" charset="0"/>
              <a:buNone/>
              <a:tabLst/>
              <a:defRPr/>
            </a:pPr>
            <a:r>
              <a:rPr kumimoji="0" lang="en-US" sz="1200" b="1" i="0" u="none" strike="noStrike" kern="1200" cap="none" spc="0" normalizeH="0" baseline="0" noProof="0" dirty="0">
                <a:ln>
                  <a:noFill/>
                </a:ln>
                <a:effectLst/>
                <a:uLnTx/>
                <a:uFillTx/>
                <a:ea typeface="+mn-ea"/>
                <a:cs typeface="Calibri" panose="020F0502020204030204" pitchFamily="34" charset="0"/>
              </a:rPr>
              <a:t>Coaching is a choice, not an obligation. </a:t>
            </a:r>
            <a:r>
              <a:rPr kumimoji="0" lang="en-US" sz="1200" b="0" i="0" u="none" strike="noStrike" kern="1200" cap="none" spc="0" normalizeH="0" baseline="0" noProof="0" dirty="0">
                <a:ln>
                  <a:noFill/>
                </a:ln>
                <a:effectLst/>
                <a:uLnTx/>
                <a:uFillTx/>
                <a:ea typeface="+mn-ea"/>
                <a:cs typeface="Calibri" panose="020F0502020204030204" pitchFamily="34" charset="0"/>
              </a:rPr>
              <a:t>The relationship between the coach and employee is one of collaboration and partnership, not obligation. As an Account Executive you are expected to come prepared and to participate in each of the cadence events. This will allow you to make the most of each meeting and will ensure it is the best use of both yours and your Coach’s time. </a:t>
            </a:r>
          </a:p>
          <a:p>
            <a:pPr marL="182880" marR="0" lvl="0" indent="-182880" algn="l" defTabSz="311719" rtl="0" eaLnBrk="1" fontAlgn="auto" latinLnBrk="0" hangingPunct="1">
              <a:spcBef>
                <a:spcPts val="600"/>
              </a:spcBef>
              <a:buClrTx/>
              <a:buSzPct val="80000"/>
              <a:buFont typeface="Arial" panose="020B0604020202020204" pitchFamily="34" charset="0"/>
              <a:buChar char="•"/>
              <a:tabLst/>
              <a:defRPr/>
            </a:pPr>
            <a:r>
              <a:rPr kumimoji="0" lang="en-US" sz="1100" b="1" i="0" u="none" strike="noStrike" kern="1200" cap="none" spc="0" normalizeH="0" baseline="0" noProof="0" dirty="0">
                <a:ln>
                  <a:noFill/>
                </a:ln>
                <a:effectLst/>
                <a:uLnTx/>
                <a:uFillTx/>
                <a:ea typeface="+mn-ea"/>
                <a:cs typeface="Calibri" panose="020F0502020204030204" pitchFamily="34" charset="0"/>
              </a:rPr>
              <a:t>Be present: </a:t>
            </a:r>
            <a:r>
              <a:rPr kumimoji="0" lang="en-US" sz="1100" b="0" i="0" u="none" strike="noStrike" kern="1200" cap="none" spc="0" normalizeH="0" baseline="0" noProof="0" dirty="0">
                <a:ln>
                  <a:noFill/>
                </a:ln>
                <a:effectLst/>
                <a:uLnTx/>
                <a:uFillTx/>
                <a:ea typeface="+mn-ea"/>
                <a:cs typeface="Calibri" panose="020F0502020204030204" pitchFamily="34" charset="0"/>
              </a:rPr>
              <a:t>video on for remote attendees, meet face-to-face in office setting</a:t>
            </a:r>
          </a:p>
          <a:p>
            <a:pPr marL="182880" marR="0" lvl="0" indent="-182880" algn="l" defTabSz="311719" rtl="0" eaLnBrk="1" fontAlgn="auto" latinLnBrk="0" hangingPunct="1">
              <a:spcBef>
                <a:spcPts val="600"/>
              </a:spcBef>
              <a:buClrTx/>
              <a:buSzPct val="80000"/>
              <a:buFont typeface="Arial" panose="020B0604020202020204" pitchFamily="34" charset="0"/>
              <a:buChar char="•"/>
              <a:tabLst/>
              <a:defRPr/>
            </a:pPr>
            <a:r>
              <a:rPr kumimoji="0" lang="en-US" sz="1100" b="1" i="0" u="none" strike="noStrike" kern="1200" cap="none" spc="0" normalizeH="0" baseline="0" noProof="0" dirty="0">
                <a:ln>
                  <a:noFill/>
                </a:ln>
                <a:effectLst/>
                <a:uLnTx/>
                <a:uFillTx/>
                <a:ea typeface="+mn-ea"/>
                <a:cs typeface="Calibri" panose="020F0502020204030204" pitchFamily="34" charset="0"/>
              </a:rPr>
              <a:t>Come prepared</a:t>
            </a:r>
            <a:r>
              <a:rPr kumimoji="0" lang="en-US" sz="1100" b="0" i="0" u="none" strike="noStrike" kern="1200" cap="none" spc="0" normalizeH="0" baseline="0" noProof="0" dirty="0">
                <a:ln>
                  <a:noFill/>
                </a:ln>
                <a:effectLst/>
                <a:uLnTx/>
                <a:uFillTx/>
                <a:ea typeface="+mn-ea"/>
                <a:cs typeface="Calibri" panose="020F0502020204030204" pitchFamily="34" charset="0"/>
              </a:rPr>
              <a:t>: clear agenda and expectations set prior to call 24 hours in advance</a:t>
            </a:r>
          </a:p>
          <a:p>
            <a:pPr marL="182880" marR="0" lvl="0" indent="-182880" algn="l" defTabSz="311719" rtl="0" eaLnBrk="1" fontAlgn="auto" latinLnBrk="0" hangingPunct="1">
              <a:spcBef>
                <a:spcPts val="600"/>
              </a:spcBef>
              <a:buClrTx/>
              <a:buSzPct val="80000"/>
              <a:buFont typeface="Arial" panose="020B0604020202020204" pitchFamily="34" charset="0"/>
              <a:buChar char="•"/>
              <a:tabLst/>
              <a:defRPr/>
            </a:pPr>
            <a:r>
              <a:rPr kumimoji="0" lang="en-US" sz="1100" b="1" i="0" u="none" strike="noStrike" kern="1200" cap="none" spc="0" normalizeH="0" baseline="0" noProof="0" dirty="0">
                <a:ln>
                  <a:noFill/>
                </a:ln>
                <a:effectLst/>
                <a:uLnTx/>
                <a:uFillTx/>
                <a:ea typeface="+mn-ea"/>
                <a:cs typeface="Calibri" panose="020F0502020204030204" pitchFamily="34" charset="0"/>
              </a:rPr>
              <a:t>Be open and receptive</a:t>
            </a:r>
            <a:r>
              <a:rPr kumimoji="0" lang="en-US" sz="1100" b="0" i="0" u="none" strike="noStrike" kern="1200" cap="none" spc="0" normalizeH="0" baseline="0" noProof="0" dirty="0">
                <a:ln>
                  <a:noFill/>
                </a:ln>
                <a:effectLst/>
                <a:uLnTx/>
                <a:uFillTx/>
                <a:ea typeface="+mn-ea"/>
                <a:cs typeface="Calibri" panose="020F0502020204030204" pitchFamily="34" charset="0"/>
              </a:rPr>
              <a:t>: your coach will guide you and provide feedback that will equip you to reach your full potential </a:t>
            </a:r>
          </a:p>
          <a:p>
            <a:pPr marL="182880" marR="0" lvl="0" indent="-182880" algn="l" defTabSz="311719" rtl="0" eaLnBrk="1" fontAlgn="auto" latinLnBrk="0" hangingPunct="1">
              <a:spcBef>
                <a:spcPts val="600"/>
              </a:spcBef>
              <a:buClrTx/>
              <a:buSzPct val="80000"/>
              <a:buFont typeface="Arial" panose="020B0604020202020204" pitchFamily="34" charset="0"/>
              <a:buChar char="•"/>
              <a:tabLst/>
              <a:defRPr/>
            </a:pPr>
            <a:r>
              <a:rPr kumimoji="0" lang="en-US" sz="1100" b="1" i="0" u="none" strike="noStrike" kern="1200" cap="none" spc="0" normalizeH="0" baseline="0" noProof="0" dirty="0">
                <a:ln>
                  <a:noFill/>
                </a:ln>
                <a:effectLst/>
                <a:uLnTx/>
                <a:uFillTx/>
                <a:ea typeface="+mn-ea"/>
                <a:cs typeface="Calibri" panose="020F0502020204030204" pitchFamily="34" charset="0"/>
              </a:rPr>
              <a:t>Own your development</a:t>
            </a:r>
            <a:r>
              <a:rPr kumimoji="0" lang="en-US" sz="1100" b="0" i="0" u="none" strike="noStrike" kern="1200" cap="none" spc="0" normalizeH="0" baseline="0" noProof="0" dirty="0">
                <a:ln>
                  <a:noFill/>
                </a:ln>
                <a:effectLst/>
                <a:uLnTx/>
                <a:uFillTx/>
                <a:ea typeface="+mn-ea"/>
                <a:cs typeface="Calibri" panose="020F0502020204030204" pitchFamily="34" charset="0"/>
              </a:rPr>
              <a:t>: put forth the time to think through your goals and to execute them. This is your development; own it! </a:t>
            </a:r>
          </a:p>
          <a:p>
            <a:pPr>
              <a:spcBef>
                <a:spcPts val="600"/>
              </a:spcBef>
            </a:pPr>
            <a:endParaRPr lang="en-US" sz="1050" dirty="0"/>
          </a:p>
        </p:txBody>
      </p:sp>
      <p:sp>
        <p:nvSpPr>
          <p:cNvPr id="8" name="TextBox 7">
            <a:extLst>
              <a:ext uri="{FF2B5EF4-FFF2-40B4-BE49-F238E27FC236}">
                <a16:creationId xmlns:a16="http://schemas.microsoft.com/office/drawing/2014/main" id="{3439A4DB-C07A-48A9-AD48-F5140CCC4EDD}"/>
              </a:ext>
            </a:extLst>
          </p:cNvPr>
          <p:cNvSpPr txBox="1"/>
          <p:nvPr/>
        </p:nvSpPr>
        <p:spPr>
          <a:xfrm>
            <a:off x="6340589" y="1666523"/>
            <a:ext cx="5231302" cy="4152345"/>
          </a:xfrm>
          <a:prstGeom prst="rect">
            <a:avLst/>
          </a:prstGeom>
          <a:solidFill>
            <a:schemeClr val="bg1">
              <a:lumMod val="95000"/>
            </a:schemeClr>
          </a:solidFill>
        </p:spPr>
        <p:txBody>
          <a:bodyPr wrap="square" lIns="91440" tIns="91440" rIns="91440" bIns="91440" rtlCol="0">
            <a:noAutofit/>
          </a:bodyPr>
          <a:lstStyle/>
          <a:p>
            <a:pPr marR="0" lvl="0" algn="l" rtl="0">
              <a:spcBef>
                <a:spcPts val="600"/>
              </a:spcBef>
              <a:buNone/>
            </a:pPr>
            <a:r>
              <a:rPr lang="en-US" sz="1200" b="0" i="0" u="none" strike="noStrike" cap="none" dirty="0">
                <a:ea typeface="Proxima Nova"/>
                <a:cs typeface="Proxima Nova"/>
                <a:sym typeface="Proxima Nova"/>
              </a:rPr>
              <a:t>The coach should be </a:t>
            </a:r>
            <a:r>
              <a:rPr lang="en-US" sz="1200" b="1" i="0" u="none" strike="noStrike" cap="none" dirty="0">
                <a:ea typeface="Proxima Nova"/>
                <a:cs typeface="Proxima Nova"/>
                <a:sym typeface="Proxima Nova"/>
              </a:rPr>
              <a:t>focused on the employee </a:t>
            </a:r>
            <a:r>
              <a:rPr lang="en-US" sz="1200" b="0" i="0" u="none" strike="noStrike" cap="none" dirty="0">
                <a:ea typeface="Proxima Nova"/>
                <a:cs typeface="Proxima Nova"/>
                <a:sym typeface="Proxima Nova"/>
              </a:rPr>
              <a:t>and </a:t>
            </a:r>
            <a:r>
              <a:rPr lang="en-US" sz="1200" b="1" i="0" u="none" strike="noStrike" cap="none" dirty="0">
                <a:ea typeface="Proxima Nova"/>
                <a:cs typeface="Proxima Nova"/>
                <a:sym typeface="Proxima Nova"/>
              </a:rPr>
              <a:t>only </a:t>
            </a:r>
            <a:r>
              <a:rPr lang="en-US" sz="1200" b="1" dirty="0">
                <a:ea typeface="Proxima Nova"/>
                <a:cs typeface="Proxima Nova"/>
                <a:sym typeface="Proxima Nova"/>
              </a:rPr>
              <a:t>their needs </a:t>
            </a:r>
            <a:r>
              <a:rPr lang="en-US" sz="1200" dirty="0">
                <a:ea typeface="Proxima Nova"/>
                <a:cs typeface="Proxima Nova"/>
                <a:sym typeface="Proxima Nova"/>
              </a:rPr>
              <a:t>during coaching sessions</a:t>
            </a:r>
            <a:r>
              <a:rPr lang="en-US" sz="1200" b="0" i="0" u="none" strike="noStrike" cap="none" dirty="0">
                <a:ea typeface="Proxima Nova"/>
                <a:cs typeface="Proxima Nova"/>
                <a:sym typeface="Proxima Nova"/>
              </a:rPr>
              <a:t>. It is not about the coach or helping the coach achieve their goals</a:t>
            </a:r>
            <a:r>
              <a:rPr lang="en-US" sz="1200" dirty="0">
                <a:ea typeface="Proxima Nova"/>
                <a:cs typeface="Proxima Nova"/>
                <a:sym typeface="Proxima Nova"/>
              </a:rPr>
              <a:t>, i</a:t>
            </a:r>
            <a:r>
              <a:rPr lang="en-US" sz="1200" b="0" i="0" u="none" strike="noStrike" cap="none" dirty="0">
                <a:ea typeface="Proxima Nova"/>
                <a:cs typeface="Proxima Nova"/>
                <a:sym typeface="Proxima Nova"/>
              </a:rPr>
              <a:t>t is about one thing: </a:t>
            </a:r>
            <a:r>
              <a:rPr lang="en-US" sz="1200" b="1" i="0" u="none" strike="noStrike" cap="none" dirty="0">
                <a:ea typeface="Proxima Nova"/>
                <a:cs typeface="Proxima Nova"/>
                <a:sym typeface="Proxima Nova"/>
              </a:rPr>
              <a:t>development of the employee</a:t>
            </a:r>
            <a:r>
              <a:rPr lang="en-US" sz="1200" b="0" i="0" u="none" strike="noStrike" cap="none" dirty="0">
                <a:ea typeface="Proxima Nova"/>
                <a:cs typeface="Proxima Nova"/>
                <a:sym typeface="Proxima Nova"/>
              </a:rPr>
              <a:t>. A coach’s responsibilities can be summed up as follows: </a:t>
            </a:r>
            <a:endParaRPr lang="en-US" sz="1200" dirty="0"/>
          </a:p>
          <a:p>
            <a:pPr marL="182880" marR="0" lvl="0" indent="-182880" algn="l" rtl="0">
              <a:spcBef>
                <a:spcPts val="600"/>
              </a:spcBef>
              <a:buClr>
                <a:srgbClr val="31393C"/>
              </a:buClr>
              <a:buSzPts val="1200"/>
              <a:buFont typeface="Arial" panose="020B0604020202020204" pitchFamily="34" charset="0"/>
              <a:buChar char="•"/>
            </a:pPr>
            <a:r>
              <a:rPr lang="en-US" sz="1100" i="0" u="none" strike="noStrike" cap="none" dirty="0">
                <a:ea typeface="Proxima Nova"/>
                <a:cs typeface="Proxima Nova"/>
                <a:sym typeface="Proxima Nova"/>
              </a:rPr>
              <a:t>Help</a:t>
            </a:r>
            <a:r>
              <a:rPr lang="en-US" sz="1100" b="0" i="0" u="none" strike="noStrike" cap="none" dirty="0">
                <a:ea typeface="Proxima Nova"/>
                <a:cs typeface="Proxima Nova"/>
                <a:sym typeface="Proxima Nova"/>
              </a:rPr>
              <a:t> people </a:t>
            </a:r>
            <a:r>
              <a:rPr lang="en-US" sz="1100" b="1" i="0" u="none" strike="noStrike" cap="none" dirty="0">
                <a:ea typeface="Proxima Nova"/>
                <a:cs typeface="Proxima Nova"/>
                <a:sym typeface="Proxima Nova"/>
              </a:rPr>
              <a:t>uncover their true passions </a:t>
            </a:r>
            <a:r>
              <a:rPr lang="en-US" sz="1100" b="0" i="0" u="none" strike="noStrike" cap="none" dirty="0">
                <a:ea typeface="Proxima Nova"/>
                <a:cs typeface="Proxima Nova"/>
                <a:sym typeface="Proxima Nova"/>
              </a:rPr>
              <a:t>and orient their lives around them</a:t>
            </a:r>
            <a:endParaRPr lang="en-US" sz="1100" dirty="0"/>
          </a:p>
          <a:p>
            <a:pPr marL="182880" marR="0" lvl="0" indent="-182880" algn="l" rtl="0">
              <a:spcBef>
                <a:spcPts val="600"/>
              </a:spcBef>
              <a:buClr>
                <a:srgbClr val="31393C"/>
              </a:buClr>
              <a:buSzPts val="1200"/>
              <a:buFont typeface="Arial" panose="020B0604020202020204" pitchFamily="34" charset="0"/>
              <a:buChar char="•"/>
            </a:pPr>
            <a:r>
              <a:rPr lang="en-US" sz="1100" b="0" i="0" u="none" strike="noStrike" cap="none" dirty="0">
                <a:ea typeface="Proxima Nova"/>
                <a:cs typeface="Proxima Nova"/>
                <a:sym typeface="Proxima Nova"/>
              </a:rPr>
              <a:t>Assist in discovering and leveraging people’s natural </a:t>
            </a:r>
            <a:r>
              <a:rPr lang="en-US" sz="1100" b="1" i="0" u="none" strike="noStrike" cap="none" dirty="0">
                <a:ea typeface="Proxima Nova"/>
                <a:cs typeface="Proxima Nova"/>
                <a:sym typeface="Proxima Nova"/>
              </a:rPr>
              <a:t>strengths</a:t>
            </a:r>
            <a:r>
              <a:rPr lang="en-US" sz="1100" b="0" i="0" u="none" strike="noStrike" cap="none" dirty="0">
                <a:ea typeface="Proxima Nova"/>
                <a:cs typeface="Proxima Nova"/>
                <a:sym typeface="Proxima Nova"/>
              </a:rPr>
              <a:t>, skills and gifts to </a:t>
            </a:r>
            <a:r>
              <a:rPr lang="en-US" sz="1100" b="1" i="0" u="none" strike="noStrike" cap="none" dirty="0">
                <a:ea typeface="Proxima Nova"/>
                <a:cs typeface="Proxima Nova"/>
                <a:sym typeface="Proxima Nova"/>
              </a:rPr>
              <a:t>bring out their best</a:t>
            </a:r>
            <a:endParaRPr lang="en-US" sz="1100" b="1" dirty="0"/>
          </a:p>
          <a:p>
            <a:pPr marL="182880" marR="0" lvl="0" indent="-182880" algn="l" rtl="0">
              <a:spcBef>
                <a:spcPts val="600"/>
              </a:spcBef>
              <a:buClr>
                <a:srgbClr val="31393C"/>
              </a:buClr>
              <a:buSzPts val="1200"/>
              <a:buFont typeface="Arial" panose="020B0604020202020204" pitchFamily="34" charset="0"/>
              <a:buChar char="•"/>
            </a:pPr>
            <a:r>
              <a:rPr lang="en-US" sz="1100" b="0" i="0" u="none" strike="noStrike" cap="none" dirty="0">
                <a:ea typeface="Proxima Nova"/>
                <a:cs typeface="Proxima Nova"/>
                <a:sym typeface="Proxima Nova"/>
              </a:rPr>
              <a:t>Work with people to create what they really want out of life, </a:t>
            </a:r>
            <a:r>
              <a:rPr lang="en-US" sz="1100" b="1" i="0" u="none" strike="noStrike" cap="none" dirty="0">
                <a:ea typeface="Proxima Nova"/>
                <a:cs typeface="Proxima Nova"/>
                <a:sym typeface="Proxima Nova"/>
              </a:rPr>
              <a:t>personally</a:t>
            </a:r>
            <a:r>
              <a:rPr lang="en-US" sz="1100" b="0" i="0" u="none" strike="noStrike" cap="none" dirty="0">
                <a:ea typeface="Proxima Nova"/>
                <a:cs typeface="Proxima Nova"/>
                <a:sym typeface="Proxima Nova"/>
              </a:rPr>
              <a:t> and </a:t>
            </a:r>
            <a:r>
              <a:rPr lang="en-US" sz="1100" b="1" i="0" u="none" strike="noStrike" cap="none" dirty="0">
                <a:ea typeface="Proxima Nova"/>
                <a:cs typeface="Proxima Nova"/>
                <a:sym typeface="Proxima Nova"/>
              </a:rPr>
              <a:t>professionally</a:t>
            </a:r>
            <a:endParaRPr lang="en-US" sz="1100" b="1" dirty="0"/>
          </a:p>
          <a:p>
            <a:pPr marL="182880" marR="0" lvl="0" indent="-182880" algn="l" rtl="0">
              <a:spcBef>
                <a:spcPts val="600"/>
              </a:spcBef>
              <a:buClr>
                <a:srgbClr val="31393C"/>
              </a:buClr>
              <a:buSzPts val="1200"/>
              <a:buFont typeface="Arial" panose="020B0604020202020204" pitchFamily="34" charset="0"/>
              <a:buChar char="•"/>
            </a:pPr>
            <a:r>
              <a:rPr lang="en-US" sz="1100" b="0" i="0" u="none" strike="noStrike" cap="none" dirty="0">
                <a:ea typeface="Proxima Nova"/>
                <a:cs typeface="Proxima Nova"/>
                <a:sym typeface="Proxima Nova"/>
              </a:rPr>
              <a:t>Guide people to consider </a:t>
            </a:r>
            <a:r>
              <a:rPr lang="en-US" sz="1100" b="1" i="0" u="none" strike="noStrike" cap="none" dirty="0">
                <a:ea typeface="Proxima Nova"/>
                <a:cs typeface="Proxima Nova"/>
                <a:sym typeface="Proxima Nova"/>
              </a:rPr>
              <a:t>new possibilities </a:t>
            </a:r>
            <a:r>
              <a:rPr lang="en-US" sz="1100" b="0" i="0" u="none" strike="noStrike" cap="none" dirty="0">
                <a:ea typeface="Proxima Nova"/>
                <a:cs typeface="Proxima Nova"/>
                <a:sym typeface="Proxima Nova"/>
              </a:rPr>
              <a:t>that did not exist before, as well as an action plan to help people achieve their goals</a:t>
            </a:r>
            <a:endParaRPr lang="en-US" sz="1100" dirty="0"/>
          </a:p>
          <a:p>
            <a:pPr marL="182880" marR="0" lvl="0" indent="-182880" algn="l" rtl="0">
              <a:spcBef>
                <a:spcPts val="600"/>
              </a:spcBef>
              <a:buClr>
                <a:srgbClr val="31393C"/>
              </a:buClr>
              <a:buSzPts val="1200"/>
              <a:buFont typeface="Arial" panose="020B0604020202020204" pitchFamily="34" charset="0"/>
              <a:buChar char="•"/>
            </a:pPr>
            <a:r>
              <a:rPr lang="en-US" sz="1100" b="0" i="0" u="none" strike="noStrike" cap="none" dirty="0">
                <a:ea typeface="Proxima Nova"/>
                <a:cs typeface="Proxima Nova"/>
                <a:sym typeface="Proxima Nova"/>
              </a:rPr>
              <a:t>Provide guidance, support, insight, structure, accountability and </a:t>
            </a:r>
            <a:r>
              <a:rPr lang="en-US" sz="1100" b="1" i="0" u="none" strike="noStrike" cap="none" dirty="0">
                <a:ea typeface="Proxima Nova"/>
                <a:cs typeface="Proxima Nova"/>
                <a:sym typeface="Proxima Nova"/>
              </a:rPr>
              <a:t>encouragement</a:t>
            </a:r>
            <a:r>
              <a:rPr lang="en-US" sz="1100" b="0" i="0" u="none" strike="noStrike" cap="none" dirty="0">
                <a:ea typeface="Proxima Nova"/>
                <a:cs typeface="Proxima Nova"/>
                <a:sym typeface="Proxima Nova"/>
              </a:rPr>
              <a:t> people can use today</a:t>
            </a:r>
            <a:endParaRPr lang="en-US" sz="1100" dirty="0"/>
          </a:p>
          <a:p>
            <a:pPr marL="182880" indent="-182880">
              <a:spcBef>
                <a:spcPts val="600"/>
              </a:spcBef>
              <a:buClr>
                <a:srgbClr val="31393C"/>
              </a:buClr>
              <a:buSzPts val="1200"/>
              <a:buFont typeface="Arial" panose="020B0604020202020204" pitchFamily="34" charset="0"/>
              <a:buChar char="•"/>
            </a:pPr>
            <a:r>
              <a:rPr lang="en-US" sz="1100" b="0" i="0" u="none" strike="noStrike" cap="none" dirty="0">
                <a:ea typeface="Proxima Nova"/>
                <a:cs typeface="Proxima Nova"/>
                <a:sym typeface="Proxima Nova"/>
              </a:rPr>
              <a:t>Challenge thinking, attitudes and assumptions to increase awareness of the </a:t>
            </a:r>
            <a:r>
              <a:rPr lang="en-US" sz="1100" dirty="0">
                <a:sym typeface="Proxima Nova"/>
              </a:rPr>
              <a:t>truth, </a:t>
            </a:r>
            <a:r>
              <a:rPr lang="en-US" sz="1100" b="1" dirty="0">
                <a:sym typeface="Proxima Nova"/>
              </a:rPr>
              <a:t>enrich the quality of their lives </a:t>
            </a:r>
            <a:r>
              <a:rPr lang="en-US" sz="1100" dirty="0">
                <a:sym typeface="Proxima Nova"/>
              </a:rPr>
              <a:t>and boost their effectiveness </a:t>
            </a:r>
            <a:endParaRPr lang="en-US" sz="1100" dirty="0"/>
          </a:p>
          <a:p>
            <a:pPr marL="182880" indent="-182880">
              <a:spcBef>
                <a:spcPts val="600"/>
              </a:spcBef>
              <a:buClr>
                <a:srgbClr val="31393C"/>
              </a:buClr>
              <a:buSzPts val="1200"/>
              <a:buFont typeface="Arial" panose="020B0604020202020204" pitchFamily="34" charset="0"/>
              <a:buChar char="•"/>
            </a:pPr>
            <a:r>
              <a:rPr lang="en-US" sz="1100" dirty="0"/>
              <a:t>Create a </a:t>
            </a:r>
            <a:r>
              <a:rPr lang="en-US" sz="1100" b="1" dirty="0"/>
              <a:t>comfortable and open environment </a:t>
            </a:r>
            <a:r>
              <a:rPr lang="en-US" sz="1100" dirty="0"/>
              <a:t>for the </a:t>
            </a:r>
            <a:r>
              <a:rPr lang="en-US" sz="1100" dirty="0" err="1"/>
              <a:t>Coachee</a:t>
            </a:r>
            <a:r>
              <a:rPr lang="en-US" sz="1100" dirty="0"/>
              <a:t> to feel that you are trustworthy, reliable, and that they can openly ask questions</a:t>
            </a:r>
          </a:p>
        </p:txBody>
      </p:sp>
      <p:sp>
        <p:nvSpPr>
          <p:cNvPr id="9" name="Rectangle 8">
            <a:extLst>
              <a:ext uri="{FF2B5EF4-FFF2-40B4-BE49-F238E27FC236}">
                <a16:creationId xmlns:a16="http://schemas.microsoft.com/office/drawing/2014/main" id="{6EDF77BB-CE03-9C41-5E9D-F756AF67C516}"/>
              </a:ext>
            </a:extLst>
          </p:cNvPr>
          <p:cNvSpPr/>
          <p:nvPr/>
        </p:nvSpPr>
        <p:spPr>
          <a:xfrm>
            <a:off x="2685501" y="5773149"/>
            <a:ext cx="10795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55B293-4FDD-EED2-85BF-0CBDDF4ED3A2}"/>
              </a:ext>
            </a:extLst>
          </p:cNvPr>
          <p:cNvSpPr/>
          <p:nvPr/>
        </p:nvSpPr>
        <p:spPr>
          <a:xfrm>
            <a:off x="8416490" y="5773149"/>
            <a:ext cx="10795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853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9223-7117-4EEC-F53F-2D08CCC6DD73}"/>
              </a:ext>
            </a:extLst>
          </p:cNvPr>
          <p:cNvSpPr>
            <a:spLocks noGrp="1"/>
          </p:cNvSpPr>
          <p:nvPr>
            <p:ph type="title"/>
          </p:nvPr>
        </p:nvSpPr>
        <p:spPr/>
        <p:txBody>
          <a:bodyPr/>
          <a:lstStyle/>
          <a:p>
            <a:r>
              <a:rPr lang="en-US" dirty="0"/>
              <a:t>Example Coaching &amp; Sales Management Cadence Meetings</a:t>
            </a:r>
          </a:p>
        </p:txBody>
      </p:sp>
      <p:sp>
        <p:nvSpPr>
          <p:cNvPr id="3" name="Rectangle 2">
            <a:extLst>
              <a:ext uri="{FF2B5EF4-FFF2-40B4-BE49-F238E27FC236}">
                <a16:creationId xmlns:a16="http://schemas.microsoft.com/office/drawing/2014/main" id="{78B1C6AD-644D-3E8B-5ACD-FBB81D48390B}"/>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Cadence &amp; Expectations</a:t>
            </a:r>
            <a:endParaRPr lang="en-ID" sz="1000" b="1" dirty="0"/>
          </a:p>
        </p:txBody>
      </p:sp>
      <p:sp>
        <p:nvSpPr>
          <p:cNvPr id="4" name="Rectangle 3">
            <a:extLst>
              <a:ext uri="{FF2B5EF4-FFF2-40B4-BE49-F238E27FC236}">
                <a16:creationId xmlns:a16="http://schemas.microsoft.com/office/drawing/2014/main" id="{D807BD1C-7C61-6B07-C7A1-6AA80090E84E}"/>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ID" sz="1600" b="1" dirty="0"/>
          </a:p>
        </p:txBody>
      </p:sp>
      <p:graphicFrame>
        <p:nvGraphicFramePr>
          <p:cNvPr id="5" name="Content Placeholder 5">
            <a:extLst>
              <a:ext uri="{FF2B5EF4-FFF2-40B4-BE49-F238E27FC236}">
                <a16:creationId xmlns:a16="http://schemas.microsoft.com/office/drawing/2014/main" id="{C3763F84-EA5E-4836-8EDD-CF21F5C8AD7A}"/>
              </a:ext>
            </a:extLst>
          </p:cNvPr>
          <p:cNvGraphicFramePr>
            <a:graphicFrameLocks/>
          </p:cNvGraphicFramePr>
          <p:nvPr>
            <p:extLst>
              <p:ext uri="{D42A27DB-BD31-4B8C-83A1-F6EECF244321}">
                <p14:modId xmlns:p14="http://schemas.microsoft.com/office/powerpoint/2010/main" val="1359590056"/>
              </p:ext>
            </p:extLst>
          </p:nvPr>
        </p:nvGraphicFramePr>
        <p:xfrm>
          <a:off x="609600" y="1143000"/>
          <a:ext cx="10986974" cy="5029200"/>
        </p:xfrm>
        <a:graphic>
          <a:graphicData uri="http://schemas.openxmlformats.org/drawingml/2006/table">
            <a:tbl>
              <a:tblPr firstRow="1" bandRow="1"/>
              <a:tblGrid>
                <a:gridCol w="531566">
                  <a:extLst>
                    <a:ext uri="{9D8B030D-6E8A-4147-A177-3AD203B41FA5}">
                      <a16:colId xmlns:a16="http://schemas.microsoft.com/office/drawing/2014/main" val="2596915042"/>
                    </a:ext>
                  </a:extLst>
                </a:gridCol>
                <a:gridCol w="579888">
                  <a:extLst>
                    <a:ext uri="{9D8B030D-6E8A-4147-A177-3AD203B41FA5}">
                      <a16:colId xmlns:a16="http://schemas.microsoft.com/office/drawing/2014/main" val="3858564524"/>
                    </a:ext>
                  </a:extLst>
                </a:gridCol>
                <a:gridCol w="2194560">
                  <a:extLst>
                    <a:ext uri="{9D8B030D-6E8A-4147-A177-3AD203B41FA5}">
                      <a16:colId xmlns:a16="http://schemas.microsoft.com/office/drawing/2014/main" val="793612841"/>
                    </a:ext>
                  </a:extLst>
                </a:gridCol>
                <a:gridCol w="2194560">
                  <a:extLst>
                    <a:ext uri="{9D8B030D-6E8A-4147-A177-3AD203B41FA5}">
                      <a16:colId xmlns:a16="http://schemas.microsoft.com/office/drawing/2014/main" val="1291299426"/>
                    </a:ext>
                  </a:extLst>
                </a:gridCol>
                <a:gridCol w="5486400">
                  <a:extLst>
                    <a:ext uri="{9D8B030D-6E8A-4147-A177-3AD203B41FA5}">
                      <a16:colId xmlns:a16="http://schemas.microsoft.com/office/drawing/2014/main" val="2811182401"/>
                    </a:ext>
                  </a:extLst>
                </a:gridCol>
              </a:tblGrid>
              <a:tr h="497942">
                <a:tc>
                  <a:txBody>
                    <a:bodyPr/>
                    <a:lstStyle/>
                    <a:p>
                      <a:pPr algn="l"/>
                      <a:endParaRPr lang="en-US" sz="1100">
                        <a:solidFill>
                          <a:schemeClr val="tx2"/>
                        </a:solidFill>
                        <a:latin typeface="+mn-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chemeClr val="bg1"/>
                        </a:solidFill>
                        <a:latin typeface="+mn-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l"/>
                      <a:r>
                        <a:rPr lang="en-US" sz="1400" dirty="0">
                          <a:solidFill>
                            <a:schemeClr val="bg1"/>
                          </a:solidFill>
                          <a:latin typeface="+mn-lt"/>
                        </a:rPr>
                        <a:t>Key Meetings</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l"/>
                      <a:r>
                        <a:rPr lang="en-US" sz="1400" dirty="0">
                          <a:solidFill>
                            <a:schemeClr val="bg1"/>
                          </a:solidFill>
                          <a:latin typeface="+mn-lt"/>
                        </a:rPr>
                        <a:t>Frequency / Duration</a:t>
                      </a:r>
                    </a:p>
                  </a:txBody>
                  <a:tcPr marT="45719" marB="45719"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400" b="1" dirty="0">
                          <a:solidFill>
                            <a:schemeClr val="bg1"/>
                          </a:solidFill>
                          <a:latin typeface="+mn-lt"/>
                        </a:rPr>
                        <a:t>Description</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248989834"/>
                  </a:ext>
                </a:extLst>
              </a:tr>
              <a:tr h="448146">
                <a:tc rowSpan="3">
                  <a:txBody>
                    <a:bodyPr/>
                    <a:lstStyle/>
                    <a:p>
                      <a:pPr algn="ctr"/>
                      <a:r>
                        <a:rPr lang="en-US" sz="1100" b="1" dirty="0">
                          <a:solidFill>
                            <a:schemeClr val="bg1"/>
                          </a:solidFill>
                          <a:latin typeface="+mn-lt"/>
                        </a:rPr>
                        <a:t>1:1 </a:t>
                      </a:r>
                      <a:br>
                        <a:rPr lang="en-US" sz="1100" b="1" dirty="0">
                          <a:solidFill>
                            <a:schemeClr val="bg1"/>
                          </a:solidFill>
                          <a:latin typeface="+mn-lt"/>
                        </a:rPr>
                      </a:br>
                      <a:r>
                        <a:rPr lang="en-US" sz="1100" b="1" dirty="0">
                          <a:solidFill>
                            <a:schemeClr val="bg1"/>
                          </a:solidFill>
                          <a:latin typeface="+mn-lt"/>
                        </a:rPr>
                        <a:t>Meetings</a:t>
                      </a:r>
                    </a:p>
                  </a:txBody>
                  <a:tcPr marT="45719" marB="45719" vert="vert270" anchor="ctr">
                    <a:lnL w="12700" cmpd="sng">
                      <a:solidFill>
                        <a:srgbClr val="FFFFFF"/>
                      </a:solid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1</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1:1 Coaching Sessions </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l" defTabSz="914400" rtl="0" eaLnBrk="1" latinLnBrk="0" hangingPunct="1">
                        <a:buFont typeface="+mj-lt"/>
                        <a:buNone/>
                      </a:pPr>
                      <a:r>
                        <a:rPr lang="en-US" sz="1100" kern="1200" dirty="0">
                          <a:solidFill>
                            <a:schemeClr val="tx2"/>
                          </a:solidFill>
                          <a:latin typeface="+mn-lt"/>
                          <a:ea typeface="+mn-ea"/>
                          <a:cs typeface="+mn-cs"/>
                        </a:rPr>
                        <a:t>Weekly</a:t>
                      </a:r>
                    </a:p>
                    <a:p>
                      <a:pPr marL="0" indent="0" algn="l" defTabSz="914400" rtl="0" eaLnBrk="1" latinLnBrk="0" hangingPunct="1">
                        <a:buFont typeface="+mj-lt"/>
                        <a:buNone/>
                      </a:pPr>
                      <a:r>
                        <a:rPr lang="en-US" sz="1100" kern="1200" dirty="0">
                          <a:solidFill>
                            <a:schemeClr val="tx2"/>
                          </a:solidFill>
                          <a:latin typeface="+mn-lt"/>
                          <a:ea typeface="+mn-ea"/>
                          <a:cs typeface="+mn-cs"/>
                        </a:rPr>
                        <a:t>30 min / 15 min prep </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solidFill>
                            <a:schemeClr val="tx2"/>
                          </a:solidFill>
                          <a:latin typeface="+mn-lt"/>
                        </a:rPr>
                        <a:t>Meet </a:t>
                      </a:r>
                      <a:r>
                        <a:rPr lang="en-US" sz="1100" b="0" u="none" strike="noStrike" cap="none" dirty="0">
                          <a:solidFill>
                            <a:schemeClr val="tx2"/>
                          </a:solidFill>
                          <a:latin typeface="+mn-lt"/>
                        </a:rPr>
                        <a:t>with each Sales Rep to review goals and coac</a:t>
                      </a:r>
                      <a:r>
                        <a:rPr lang="en-US" sz="1100" dirty="0">
                          <a:solidFill>
                            <a:schemeClr val="tx2"/>
                          </a:solidFill>
                          <a:latin typeface="+mn-lt"/>
                        </a:rPr>
                        <a:t>h with a focus on professional development and Skills.</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8176475"/>
                  </a:ext>
                </a:extLst>
              </a:tr>
              <a:tr h="622425">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2</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Deal Deep Dive</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l" defTabSz="914400" rtl="0" eaLnBrk="1" latinLnBrk="0" hangingPunct="1">
                        <a:buFont typeface="+mj-lt"/>
                        <a:buNone/>
                      </a:pPr>
                      <a:r>
                        <a:rPr lang="en-US" sz="1100" kern="1200" dirty="0">
                          <a:solidFill>
                            <a:schemeClr val="tx2"/>
                          </a:solidFill>
                          <a:latin typeface="+mn-lt"/>
                          <a:ea typeface="+mn-ea"/>
                          <a:cs typeface="+mn-cs"/>
                        </a:rPr>
                        <a:t>Weekly / Ad-Hoc</a:t>
                      </a:r>
                    </a:p>
                    <a:p>
                      <a:pPr marL="0" indent="0" algn="l" defTabSz="914400" rtl="0" eaLnBrk="1" latinLnBrk="0" hangingPunct="1">
                        <a:buFont typeface="+mj-lt"/>
                        <a:buNone/>
                      </a:pPr>
                      <a:r>
                        <a:rPr lang="en-US" sz="1100" kern="1200" dirty="0">
                          <a:solidFill>
                            <a:schemeClr val="tx2"/>
                          </a:solidFill>
                          <a:latin typeface="+mn-lt"/>
                          <a:ea typeface="+mn-ea"/>
                          <a:cs typeface="+mn-cs"/>
                        </a:rPr>
                        <a:t>30 min</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0" kern="1200" dirty="0">
                          <a:solidFill>
                            <a:schemeClr val="tx2"/>
                          </a:solidFill>
                          <a:effectLst/>
                          <a:latin typeface="+mn-lt"/>
                          <a:ea typeface="+mn-ea"/>
                          <a:cs typeface="+mn-cs"/>
                        </a:rPr>
                        <a:t>Analyze, develop and execute plans to win larger deals; enhance skills of the Sales Rep (usually occurs 1-3 times per month depending on Sales Rep proficiency).</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5278173"/>
                  </a:ext>
                </a:extLst>
              </a:tr>
              <a:tr h="448146">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a:solidFill>
                            <a:schemeClr val="tx2"/>
                          </a:solidFill>
                          <a:latin typeface="+mn-lt"/>
                          <a:ea typeface="+mn-ea"/>
                          <a:cs typeface="+mn-cs"/>
                        </a:rPr>
                        <a:t>3</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Side-by-Side Coaching Sessions</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l" defTabSz="914400" rtl="0" eaLnBrk="1" latinLnBrk="0" hangingPunct="1">
                        <a:buFont typeface="+mj-lt"/>
                        <a:buNone/>
                      </a:pPr>
                      <a:r>
                        <a:rPr lang="en-US" sz="1100" kern="1200">
                          <a:solidFill>
                            <a:schemeClr val="tx2"/>
                          </a:solidFill>
                          <a:latin typeface="+mn-lt"/>
                          <a:ea typeface="+mn-ea"/>
                          <a:cs typeface="+mn-cs"/>
                        </a:rPr>
                        <a:t>Ad-Hoc</a:t>
                      </a:r>
                      <a:br>
                        <a:rPr lang="en-US" sz="1100" kern="1200">
                          <a:solidFill>
                            <a:schemeClr val="tx2"/>
                          </a:solidFill>
                          <a:latin typeface="+mn-lt"/>
                          <a:ea typeface="+mn-ea"/>
                          <a:cs typeface="+mn-cs"/>
                        </a:rPr>
                      </a:br>
                      <a:r>
                        <a:rPr lang="en-US" sz="1100" kern="1200">
                          <a:solidFill>
                            <a:schemeClr val="tx2"/>
                          </a:solidFill>
                          <a:latin typeface="+mn-lt"/>
                          <a:ea typeface="+mn-ea"/>
                          <a:cs typeface="+mn-cs"/>
                        </a:rPr>
                        <a:t>30 – 60 min</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0" kern="1200" dirty="0">
                          <a:solidFill>
                            <a:schemeClr val="tx2"/>
                          </a:solidFill>
                          <a:effectLst/>
                          <a:latin typeface="+mn-lt"/>
                          <a:ea typeface="+mn-ea"/>
                          <a:cs typeface="+mn-cs"/>
                        </a:rPr>
                        <a:t>Observe a Sales Rep during sales calls, ensuring that each customer interaction has optimal impact to advance a sales opportunity.</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767870"/>
                  </a:ext>
                </a:extLst>
              </a:tr>
              <a:tr h="796705">
                <a:tc rowSpan="4">
                  <a:txBody>
                    <a:bodyPr/>
                    <a:lstStyle/>
                    <a:p>
                      <a:pPr algn="ctr"/>
                      <a:r>
                        <a:rPr lang="en-US" sz="1100" b="1" dirty="0">
                          <a:solidFill>
                            <a:schemeClr val="bg1"/>
                          </a:solidFill>
                          <a:latin typeface="+mn-lt"/>
                        </a:rPr>
                        <a:t>Team </a:t>
                      </a:r>
                      <a:br>
                        <a:rPr lang="en-US" sz="1100" b="1" dirty="0">
                          <a:solidFill>
                            <a:schemeClr val="bg1"/>
                          </a:solidFill>
                          <a:latin typeface="+mn-lt"/>
                        </a:rPr>
                      </a:br>
                      <a:r>
                        <a:rPr lang="en-US" sz="1100" b="1" dirty="0">
                          <a:solidFill>
                            <a:schemeClr val="bg1"/>
                          </a:solidFill>
                          <a:latin typeface="+mn-lt"/>
                        </a:rPr>
                        <a:t>Meetings</a:t>
                      </a:r>
                    </a:p>
                  </a:txBody>
                  <a:tcPr marT="45719" marB="45719" vert="vert270" anchor="ctr">
                    <a:lnL w="12700" cmpd="sng">
                      <a:solidFill>
                        <a:srgbClr val="FFFFFF"/>
                      </a:solidFill>
                    </a:lnL>
                    <a:lnR w="12700" cmpd="sng">
                      <a:noFill/>
                    </a:ln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a:solidFill>
                            <a:schemeClr val="tx2"/>
                          </a:solidFill>
                          <a:latin typeface="+mn-lt"/>
                          <a:ea typeface="+mn-ea"/>
                          <a:cs typeface="+mn-cs"/>
                        </a:rPr>
                        <a:t>4</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Pipeline Review </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l"/>
                      <a:r>
                        <a:rPr lang="en-US" sz="1100" kern="1200" dirty="0">
                          <a:solidFill>
                            <a:schemeClr val="tx2"/>
                          </a:solidFill>
                          <a:effectLst/>
                          <a:latin typeface="+mn-lt"/>
                          <a:ea typeface="+mn-ea"/>
                          <a:cs typeface="+mn-cs"/>
                        </a:rPr>
                        <a:t>Bi-Weekly </a:t>
                      </a:r>
                      <a:br>
                        <a:rPr lang="en-US" sz="1100" kern="1200" dirty="0">
                          <a:solidFill>
                            <a:schemeClr val="tx2"/>
                          </a:solidFill>
                          <a:effectLst/>
                          <a:latin typeface="+mn-lt"/>
                          <a:ea typeface="+mn-ea"/>
                          <a:cs typeface="+mn-cs"/>
                        </a:rPr>
                      </a:br>
                      <a:r>
                        <a:rPr lang="en-US" sz="1100" kern="1200" dirty="0">
                          <a:solidFill>
                            <a:schemeClr val="tx2"/>
                          </a:solidFill>
                          <a:effectLst/>
                          <a:latin typeface="+mn-lt"/>
                          <a:ea typeface="+mn-ea"/>
                          <a:cs typeface="+mn-cs"/>
                        </a:rPr>
                        <a:t>90 min / 30 min prep</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mn-lt"/>
                        </a:rPr>
                        <a:t>Meet with Sales Reps to review pipeline health and discuss proactive approaches to strengthen the pipeline. Session should be focused on deals that are occurring within the out quarter or later (NOT in current forecast period).</a:t>
                      </a:r>
                      <a:endParaRPr lang="en-US" sz="1100" i="1" dirty="0">
                        <a:solidFill>
                          <a:schemeClr val="tx2"/>
                        </a:solidFill>
                        <a:latin typeface="+mn-lt"/>
                      </a:endParaRP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829729"/>
                  </a:ext>
                </a:extLst>
              </a:tr>
              <a:tr h="796705">
                <a:tc vMerge="1">
                  <a:txBody>
                    <a:bodyPr/>
                    <a:lstStyle/>
                    <a:p>
                      <a:pPr algn="ctr"/>
                      <a:endParaRPr lang="en-US" sz="800" b="1">
                        <a:solidFill>
                          <a:schemeClr val="bg1"/>
                        </a:solidFill>
                        <a:latin typeface="+mj-lt"/>
                      </a:endParaRPr>
                    </a:p>
                  </a:txBody>
                  <a:tcPr marT="45719" marB="45719" vert="vert270"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a:solidFill>
                            <a:schemeClr val="tx2"/>
                          </a:solidFill>
                          <a:latin typeface="+mn-lt"/>
                          <a:ea typeface="+mn-ea"/>
                          <a:cs typeface="+mn-cs"/>
                        </a:rPr>
                        <a:t>5</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Forecasting Reviews</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l"/>
                      <a:r>
                        <a:rPr lang="en-US" sz="1100" kern="1200" dirty="0">
                          <a:solidFill>
                            <a:schemeClr val="tx2"/>
                          </a:solidFill>
                          <a:effectLst/>
                          <a:latin typeface="+mn-lt"/>
                          <a:ea typeface="+mn-ea"/>
                          <a:cs typeface="+mn-cs"/>
                        </a:rPr>
                        <a:t>Bi-Weekly</a:t>
                      </a:r>
                      <a:br>
                        <a:rPr lang="en-US" sz="1100" kern="1200" dirty="0">
                          <a:solidFill>
                            <a:schemeClr val="tx2"/>
                          </a:solidFill>
                          <a:effectLst/>
                          <a:latin typeface="+mn-lt"/>
                          <a:ea typeface="+mn-ea"/>
                          <a:cs typeface="+mn-cs"/>
                        </a:rPr>
                      </a:br>
                      <a:r>
                        <a:rPr lang="en-US" sz="1100" kern="1200" dirty="0">
                          <a:solidFill>
                            <a:schemeClr val="tx2"/>
                          </a:solidFill>
                          <a:effectLst/>
                          <a:latin typeface="+mn-lt"/>
                          <a:ea typeface="+mn-ea"/>
                          <a:cs typeface="+mn-cs"/>
                        </a:rPr>
                        <a:t>90 min / 30 min prep</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strike="noStrike" cap="none" dirty="0">
                          <a:solidFill>
                            <a:schemeClr val="tx2"/>
                          </a:solidFill>
                          <a:latin typeface="+mn-lt"/>
                        </a:rPr>
                        <a:t>Meet with Sales Reps to review notable opportunities, manage gaps against targets, and plan corrective actions to drive wins and give an accurate forecast for </a:t>
                      </a:r>
                      <a:br>
                        <a:rPr lang="en-US" sz="1100" b="0" u="none" strike="noStrike" cap="none" dirty="0">
                          <a:solidFill>
                            <a:schemeClr val="tx2"/>
                          </a:solidFill>
                          <a:latin typeface="+mn-lt"/>
                        </a:rPr>
                      </a:br>
                      <a:r>
                        <a:rPr lang="en-US" sz="1100" b="0" u="none" strike="noStrike" cap="none" dirty="0">
                          <a:solidFill>
                            <a:schemeClr val="tx2"/>
                          </a:solidFill>
                          <a:latin typeface="+mn-lt"/>
                        </a:rPr>
                        <a:t>the current quarter.</a:t>
                      </a:r>
                      <a:endParaRPr lang="en-US" sz="1100" dirty="0">
                        <a:solidFill>
                          <a:schemeClr val="tx2"/>
                        </a:solidFill>
                        <a:latin typeface="+mn-lt"/>
                      </a:endParaRP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076785"/>
                  </a:ext>
                </a:extLst>
              </a:tr>
              <a:tr h="970985">
                <a:tc vMerge="1">
                  <a:txBody>
                    <a:bodyPr/>
                    <a:lstStyle/>
                    <a:p>
                      <a:pPr algn="ctr"/>
                      <a:r>
                        <a:rPr lang="en-US" sz="800" b="1">
                          <a:solidFill>
                            <a:schemeClr val="bg1"/>
                          </a:solidFill>
                          <a:latin typeface="+mj-lt"/>
                        </a:rPr>
                        <a:t>Team </a:t>
                      </a:r>
                      <a:br>
                        <a:rPr lang="en-US" sz="800" b="1">
                          <a:solidFill>
                            <a:schemeClr val="bg1"/>
                          </a:solidFill>
                          <a:latin typeface="+mj-lt"/>
                        </a:rPr>
                      </a:br>
                      <a:r>
                        <a:rPr lang="en-US" sz="800" b="1">
                          <a:solidFill>
                            <a:schemeClr val="bg1"/>
                          </a:solidFill>
                          <a:latin typeface="+mj-lt"/>
                        </a:rPr>
                        <a:t>Meetings</a:t>
                      </a:r>
                    </a:p>
                  </a:txBody>
                  <a:tcPr marT="45719" marB="45719" vert="vert270"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a:solidFill>
                            <a:schemeClr val="tx2"/>
                          </a:solidFill>
                          <a:latin typeface="+mn-lt"/>
                          <a:ea typeface="+mn-ea"/>
                          <a:cs typeface="+mn-cs"/>
                        </a:rPr>
                        <a:t>6</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Daily Stand-Up</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l" defTabSz="914400" rtl="0" eaLnBrk="1" latinLnBrk="0" hangingPunct="1">
                        <a:buFont typeface="+mj-lt"/>
                        <a:buNone/>
                      </a:pPr>
                      <a:r>
                        <a:rPr lang="en-US" sz="1100" kern="1200" dirty="0">
                          <a:solidFill>
                            <a:schemeClr val="tx2"/>
                          </a:solidFill>
                          <a:latin typeface="+mn-lt"/>
                          <a:ea typeface="+mn-ea"/>
                          <a:cs typeface="+mn-cs"/>
                        </a:rPr>
                        <a:t>Daily</a:t>
                      </a:r>
                    </a:p>
                    <a:p>
                      <a:pPr marL="0" indent="0" algn="l" defTabSz="914400" rtl="0" eaLnBrk="1" latinLnBrk="0" hangingPunct="1">
                        <a:buFont typeface="+mj-lt"/>
                        <a:buNone/>
                      </a:pPr>
                      <a:r>
                        <a:rPr lang="en-US" sz="1100" kern="1200" dirty="0">
                          <a:solidFill>
                            <a:schemeClr val="tx2"/>
                          </a:solidFill>
                          <a:latin typeface="+mn-lt"/>
                          <a:ea typeface="+mn-ea"/>
                          <a:cs typeface="+mn-cs"/>
                        </a:rPr>
                        <a:t>15 min / 5 min prep</a:t>
                      </a: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0" u="none" strike="noStrike" cap="none" dirty="0">
                          <a:solidFill>
                            <a:schemeClr val="tx2"/>
                          </a:solidFill>
                          <a:latin typeface="+mn-lt"/>
                        </a:rPr>
                        <a:t>Meet with the full team daily to review key activities in previous and upcoming 24 hours, status updates on goals, &amp; resolve “</a:t>
                      </a:r>
                      <a:r>
                        <a:rPr lang="en-US" sz="1100" b="0" u="none" strike="noStrike" cap="none" dirty="0" err="1">
                          <a:solidFill>
                            <a:schemeClr val="tx2"/>
                          </a:solidFill>
                          <a:latin typeface="+mn-lt"/>
                        </a:rPr>
                        <a:t>stucks</a:t>
                      </a:r>
                      <a:r>
                        <a:rPr lang="en-US" sz="1100" b="0" u="none" strike="noStrike" cap="none" dirty="0">
                          <a:solidFill>
                            <a:schemeClr val="tx2"/>
                          </a:solidFill>
                          <a:latin typeface="+mn-lt"/>
                        </a:rPr>
                        <a:t>” that inhibit goal achievement.  Define what a great week looks like (activities &amp; outcomes) at beginning of week.  Discuss retrospective on what we set out to do at end of we</a:t>
                      </a:r>
                      <a:r>
                        <a:rPr lang="en-US" sz="1100" dirty="0">
                          <a:solidFill>
                            <a:schemeClr val="tx2"/>
                          </a:solidFill>
                          <a:latin typeface="+mn-lt"/>
                        </a:rPr>
                        <a:t>ek.</a:t>
                      </a:r>
                      <a:r>
                        <a:rPr lang="en-US" sz="1100" b="0" u="none" strike="noStrike" cap="none" dirty="0">
                          <a:solidFill>
                            <a:schemeClr val="tx2"/>
                          </a:solidFill>
                          <a:latin typeface="+mn-lt"/>
                        </a:rPr>
                        <a:t> </a:t>
                      </a:r>
                      <a:endParaRPr lang="en-US" sz="1100" dirty="0">
                        <a:solidFill>
                          <a:schemeClr val="tx2"/>
                        </a:solidFill>
                        <a:latin typeface="+mn-lt"/>
                      </a:endParaRP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742095"/>
                  </a:ext>
                </a:extLst>
              </a:tr>
              <a:tr h="448146">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6350" cap="flat" cmpd="sng" algn="ctr">
                      <a:solidFill>
                        <a:srgbClr val="FFFFFF">
                          <a:lumMod val="50000"/>
                        </a:srgb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7</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defTabSz="914400" rtl="0" eaLnBrk="1" fontAlgn="auto" latinLnBrk="0" hangingPunct="1">
                        <a:lnSpc>
                          <a:spcPct val="100000"/>
                        </a:lnSpc>
                        <a:spcBef>
                          <a:spcPts val="0"/>
                        </a:spcBef>
                        <a:spcAft>
                          <a:spcPts val="300"/>
                        </a:spcAft>
                        <a:buClr>
                          <a:schemeClr val="dk1"/>
                        </a:buClr>
                        <a:buSzPts val="1200"/>
                        <a:buFont typeface="+mj-lt"/>
                        <a:buNone/>
                        <a:tabLst/>
                        <a:defRPr/>
                      </a:pPr>
                      <a:r>
                        <a:rPr lang="en-US" sz="1100" b="1" kern="1200" dirty="0">
                          <a:solidFill>
                            <a:schemeClr val="tx2"/>
                          </a:solidFill>
                          <a:latin typeface="+mn-lt"/>
                          <a:ea typeface="+mn-ea"/>
                          <a:cs typeface="+mn-cs"/>
                        </a:rPr>
                        <a:t>Team Skill-Building Sessions </a:t>
                      </a:r>
                    </a:p>
                  </a:txBody>
                  <a:tcPr marT="45719" marB="45719"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l" defTabSz="914400" rtl="0" eaLnBrk="1" latinLnBrk="0" hangingPunct="1">
                        <a:buFont typeface="+mj-lt"/>
                        <a:buNone/>
                      </a:pPr>
                      <a:r>
                        <a:rPr lang="en-US" sz="1100" kern="1200" dirty="0">
                          <a:solidFill>
                            <a:schemeClr val="tx2"/>
                          </a:solidFill>
                          <a:latin typeface="+mn-lt"/>
                          <a:ea typeface="+mn-ea"/>
                          <a:cs typeface="+mn-cs"/>
                        </a:rPr>
                        <a:t>Bi-weekly</a:t>
                      </a:r>
                    </a:p>
                    <a:p>
                      <a:pPr marL="0" indent="0" algn="l" defTabSz="914400" rtl="0" eaLnBrk="1" latinLnBrk="0" hangingPunct="1">
                        <a:buFont typeface="+mj-lt"/>
                        <a:buNone/>
                      </a:pPr>
                      <a:r>
                        <a:rPr lang="en-US" sz="1100" kern="1200" dirty="0">
                          <a:solidFill>
                            <a:schemeClr val="tx2"/>
                          </a:solidFill>
                          <a:latin typeface="+mn-lt"/>
                          <a:ea typeface="+mn-ea"/>
                          <a:cs typeface="+mn-cs"/>
                        </a:rPr>
                        <a:t>60 min </a:t>
                      </a:r>
                      <a:r>
                        <a:rPr lang="en-US" sz="1100" kern="1200" dirty="0">
                          <a:solidFill>
                            <a:schemeClr val="tx2"/>
                          </a:solidFill>
                          <a:effectLst/>
                          <a:latin typeface="+mn-lt"/>
                          <a:ea typeface="+mn-ea"/>
                          <a:cs typeface="+mn-cs"/>
                        </a:rPr>
                        <a:t>/ 30 min prep</a:t>
                      </a:r>
                      <a:endParaRPr lang="en-US" sz="1100" kern="1200" dirty="0">
                        <a:solidFill>
                          <a:schemeClr val="tx2"/>
                        </a:solidFill>
                        <a:latin typeface="+mn-lt"/>
                        <a:ea typeface="+mn-ea"/>
                        <a:cs typeface="+mn-cs"/>
                      </a:endParaRP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solidFill>
                            <a:schemeClr val="tx2"/>
                          </a:solidFill>
                          <a:latin typeface="+mn-lt"/>
                        </a:rPr>
                        <a:t>Share best practices across the team, participate in exercises rooted in improving seller competencies.</a:t>
                      </a:r>
                      <a:endParaRPr lang="en-US" sz="1100" u="none" strike="noStrike" cap="none" dirty="0">
                        <a:solidFill>
                          <a:schemeClr val="tx2"/>
                        </a:solidFill>
                        <a:latin typeface="+mn-lt"/>
                      </a:endParaRPr>
                    </a:p>
                  </a:txBody>
                  <a:tcPr marT="45719" marB="45719"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047153"/>
                  </a:ext>
                </a:extLst>
              </a:tr>
            </a:tbl>
          </a:graphicData>
        </a:graphic>
      </p:graphicFrame>
    </p:spTree>
    <p:extLst>
      <p:ext uri="{BB962C8B-B14F-4D97-AF65-F5344CB8AC3E}">
        <p14:creationId xmlns:p14="http://schemas.microsoft.com/office/powerpoint/2010/main" val="2551047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61F8-7615-5D3C-FEC5-6A41DF851C32}"/>
              </a:ext>
            </a:extLst>
          </p:cNvPr>
          <p:cNvSpPr>
            <a:spLocks noGrp="1"/>
          </p:cNvSpPr>
          <p:nvPr>
            <p:ph type="title"/>
          </p:nvPr>
        </p:nvSpPr>
        <p:spPr/>
        <p:txBody>
          <a:bodyPr/>
          <a:lstStyle/>
          <a:p>
            <a:r>
              <a:rPr lang="en-US" sz="2400" b="1" dirty="0"/>
              <a:t>Scheduling a Sales Management Cadence Example</a:t>
            </a:r>
            <a:r>
              <a:rPr lang="en-US" sz="1600" b="1" dirty="0"/>
              <a:t>:</a:t>
            </a:r>
            <a:endParaRPr lang="en-US" dirty="0"/>
          </a:p>
        </p:txBody>
      </p:sp>
      <p:sp>
        <p:nvSpPr>
          <p:cNvPr id="3" name="Rectangle 2">
            <a:extLst>
              <a:ext uri="{FF2B5EF4-FFF2-40B4-BE49-F238E27FC236}">
                <a16:creationId xmlns:a16="http://schemas.microsoft.com/office/drawing/2014/main" id="{C1BDDB6C-8914-DB52-82F1-28A779FA969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Cadence &amp; Expectations</a:t>
            </a:r>
            <a:endParaRPr lang="en-ID" sz="1000" b="1" dirty="0"/>
          </a:p>
        </p:txBody>
      </p:sp>
      <p:sp>
        <p:nvSpPr>
          <p:cNvPr id="4" name="Rectangle 3">
            <a:extLst>
              <a:ext uri="{FF2B5EF4-FFF2-40B4-BE49-F238E27FC236}">
                <a16:creationId xmlns:a16="http://schemas.microsoft.com/office/drawing/2014/main" id="{EE652ABA-4435-76EA-4E0D-F6A5FB8C55C4}"/>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ID" sz="1600" b="1" dirty="0"/>
          </a:p>
        </p:txBody>
      </p:sp>
      <p:sp>
        <p:nvSpPr>
          <p:cNvPr id="5" name="Rectangle 4">
            <a:extLst>
              <a:ext uri="{FF2B5EF4-FFF2-40B4-BE49-F238E27FC236}">
                <a16:creationId xmlns:a16="http://schemas.microsoft.com/office/drawing/2014/main" id="{868A896E-38F2-4A6A-2A80-04A601834D1A}"/>
              </a:ext>
            </a:extLst>
          </p:cNvPr>
          <p:cNvSpPr/>
          <p:nvPr/>
        </p:nvSpPr>
        <p:spPr>
          <a:xfrm>
            <a:off x="10477500" y="0"/>
            <a:ext cx="1104900" cy="2345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solidFill>
                <a:effectLst/>
                <a:uLnTx/>
                <a:uFillTx/>
                <a:ea typeface="+mn-ea"/>
                <a:cs typeface="+mn-cs"/>
              </a:rPr>
              <a:t>Illustrative</a:t>
            </a:r>
          </a:p>
        </p:txBody>
      </p:sp>
      <p:sp>
        <p:nvSpPr>
          <p:cNvPr id="8" name="TextBox 7">
            <a:extLst>
              <a:ext uri="{FF2B5EF4-FFF2-40B4-BE49-F238E27FC236}">
                <a16:creationId xmlns:a16="http://schemas.microsoft.com/office/drawing/2014/main" id="{466DD284-48A8-65FD-2F80-446E051BA6BE}"/>
              </a:ext>
            </a:extLst>
          </p:cNvPr>
          <p:cNvSpPr txBox="1"/>
          <p:nvPr/>
        </p:nvSpPr>
        <p:spPr>
          <a:xfrm>
            <a:off x="609601" y="1150985"/>
            <a:ext cx="2234749" cy="1432558"/>
          </a:xfrm>
          <a:prstGeom prst="rect">
            <a:avLst/>
          </a:prstGeom>
          <a:solidFill>
            <a:schemeClr val="accent3"/>
          </a:solidFill>
        </p:spPr>
        <p:txBody>
          <a:bodyPr wrap="square" lIns="91440" tIns="91440" rIns="91440" bIns="91440" rtlCol="0">
            <a:noAutofit/>
          </a:bodyPr>
          <a:lstStyle/>
          <a:p>
            <a:pPr marL="0" marR="0" lvl="0" indent="0" algn="l" defTabSz="914400" rtl="0" eaLnBrk="1" fontAlgn="auto" latinLnBrk="0" hangingPunct="1">
              <a:buClrTx/>
              <a:buSzTx/>
              <a:buFontTx/>
              <a:buNone/>
              <a:tabLst/>
              <a:defRPr/>
            </a:pPr>
            <a:r>
              <a:rPr kumimoji="0" lang="en-US" sz="1050" b="1" i="0" u="none" strike="noStrike" kern="1200" cap="none" spc="0" normalizeH="0" baseline="0" noProof="0" dirty="0">
                <a:ln>
                  <a:noFill/>
                </a:ln>
                <a:solidFill>
                  <a:schemeClr val="bg1"/>
                </a:solidFill>
                <a:effectLst/>
                <a:uLnTx/>
                <a:uFillTx/>
                <a:ea typeface="+mn-ea"/>
                <a:cs typeface="+mn-cs"/>
              </a:rPr>
              <a:t>Leverage the example cadence below to build a routine with your direct reports that gives them appropriate time to action on their goals, while still providing the structure they need to succeed role. </a:t>
            </a:r>
          </a:p>
        </p:txBody>
      </p:sp>
      <p:grpSp>
        <p:nvGrpSpPr>
          <p:cNvPr id="13" name="Group 12">
            <a:extLst>
              <a:ext uri="{FF2B5EF4-FFF2-40B4-BE49-F238E27FC236}">
                <a16:creationId xmlns:a16="http://schemas.microsoft.com/office/drawing/2014/main" id="{F502FF3D-3A02-3A62-A0F1-5A9D6A093E0D}"/>
              </a:ext>
            </a:extLst>
          </p:cNvPr>
          <p:cNvGrpSpPr/>
          <p:nvPr/>
        </p:nvGrpSpPr>
        <p:grpSpPr>
          <a:xfrm>
            <a:off x="3012583" y="1150985"/>
            <a:ext cx="5313158" cy="1432557"/>
            <a:chOff x="3003528" y="1150985"/>
            <a:chExt cx="5313158" cy="1432557"/>
          </a:xfrm>
        </p:grpSpPr>
        <p:sp>
          <p:nvSpPr>
            <p:cNvPr id="7" name="Rectangle 6">
              <a:extLst>
                <a:ext uri="{FF2B5EF4-FFF2-40B4-BE49-F238E27FC236}">
                  <a16:creationId xmlns:a16="http://schemas.microsoft.com/office/drawing/2014/main" id="{18AB0268-D4B7-D79C-8950-55A73C6FEB0C}"/>
                </a:ext>
              </a:extLst>
            </p:cNvPr>
            <p:cNvSpPr/>
            <p:nvPr/>
          </p:nvSpPr>
          <p:spPr>
            <a:xfrm rot="10800000" flipV="1">
              <a:off x="3003528" y="1150985"/>
              <a:ext cx="5313157" cy="40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mn-cs"/>
                </a:rPr>
                <a:t>Assumptions:</a:t>
              </a:r>
            </a:p>
          </p:txBody>
        </p:sp>
        <p:sp>
          <p:nvSpPr>
            <p:cNvPr id="9" name="TextBox 8">
              <a:extLst>
                <a:ext uri="{FF2B5EF4-FFF2-40B4-BE49-F238E27FC236}">
                  <a16:creationId xmlns:a16="http://schemas.microsoft.com/office/drawing/2014/main" id="{148121B6-020C-A1E0-E19F-18860D8DF7EB}"/>
                </a:ext>
              </a:extLst>
            </p:cNvPr>
            <p:cNvSpPr txBox="1"/>
            <p:nvPr/>
          </p:nvSpPr>
          <p:spPr>
            <a:xfrm>
              <a:off x="3003529" y="1542521"/>
              <a:ext cx="5313157" cy="1041021"/>
            </a:xfrm>
            <a:prstGeom prst="rect">
              <a:avLst/>
            </a:prstGeom>
            <a:solidFill>
              <a:schemeClr val="bg1">
                <a:lumMod val="95000"/>
              </a:schemeClr>
            </a:solidFill>
          </p:spPr>
          <p:txBody>
            <a:bodyPr wrap="square" lIns="91440" tIns="91440" rIns="91440" bIns="91440" rtlCol="0">
              <a:noAutofit/>
            </a:bodyPr>
            <a:lstStyle/>
            <a:p>
              <a:pPr marL="274320" marR="0" lvl="0" indent="-182880" algn="l" defTabSz="914400" rtl="0" eaLnBrk="1" fontAlgn="auto" latinLnBrk="0" hangingPunct="1">
                <a:buClrTx/>
                <a:buSzTx/>
                <a:buFont typeface="+mj-lt"/>
                <a:buAutoNum type="arabicPeriod"/>
                <a:tabLst/>
                <a:defRPr/>
              </a:pPr>
              <a:r>
                <a:rPr kumimoji="0" lang="en-US" sz="1050" i="0" u="none" strike="noStrike" kern="1200" cap="none" spc="0" normalizeH="0" baseline="0" noProof="0" dirty="0">
                  <a:ln>
                    <a:noFill/>
                  </a:ln>
                  <a:effectLst/>
                  <a:uLnTx/>
                  <a:uFillTx/>
                  <a:ea typeface="+mn-ea"/>
                  <a:cs typeface="+mn-cs"/>
                </a:rPr>
                <a:t>10 AEs on team</a:t>
              </a:r>
            </a:p>
            <a:p>
              <a:pPr marL="274320" marR="0" lvl="0" indent="-182880" algn="l" defTabSz="914400" rtl="0" eaLnBrk="1" fontAlgn="auto" latinLnBrk="0" hangingPunct="1">
                <a:buClrTx/>
                <a:buSzTx/>
                <a:buFont typeface="+mj-lt"/>
                <a:buAutoNum type="arabicPeriod"/>
                <a:tabLst/>
                <a:defRPr/>
              </a:pPr>
              <a:r>
                <a:rPr kumimoji="0" lang="en-US" sz="1050" i="0" u="none" strike="noStrike" kern="1200" cap="none" spc="0" normalizeH="0" baseline="0" noProof="0" dirty="0">
                  <a:ln>
                    <a:noFill/>
                  </a:ln>
                  <a:effectLst/>
                  <a:uLnTx/>
                  <a:uFillTx/>
                  <a:ea typeface="+mn-ea"/>
                  <a:cs typeface="+mn-cs"/>
                </a:rPr>
                <a:t>40 working hours per week</a:t>
              </a:r>
            </a:p>
            <a:p>
              <a:pPr marL="274320" marR="0" lvl="0" indent="-182880" algn="l" defTabSz="914400" rtl="0" eaLnBrk="1" fontAlgn="auto" latinLnBrk="0" hangingPunct="1">
                <a:buClrTx/>
                <a:buSzTx/>
                <a:buFont typeface="+mj-lt"/>
                <a:buAutoNum type="arabicPeriod"/>
                <a:tabLst/>
                <a:defRPr/>
              </a:pPr>
              <a:r>
                <a:rPr kumimoji="0" lang="en-US" sz="1050" i="0" u="none" strike="noStrike" kern="1200" cap="none" spc="0" normalizeH="0" baseline="0" noProof="0" dirty="0">
                  <a:ln>
                    <a:noFill/>
                  </a:ln>
                  <a:effectLst/>
                  <a:uLnTx/>
                  <a:uFillTx/>
                  <a:ea typeface="+mn-ea"/>
                  <a:cs typeface="+mn-cs"/>
                </a:rPr>
                <a:t>Pipeline Reviews and Forecast Reviews alternate weeks</a:t>
              </a:r>
            </a:p>
            <a:p>
              <a:pPr marL="274320" marR="0" lvl="0" indent="-182880" algn="l" defTabSz="914400" rtl="0" eaLnBrk="1" fontAlgn="auto" latinLnBrk="0" hangingPunct="1">
                <a:buClrTx/>
                <a:buSzTx/>
                <a:buFont typeface="+mj-lt"/>
                <a:buAutoNum type="arabicPeriod"/>
                <a:tabLst/>
                <a:defRPr/>
              </a:pPr>
              <a:r>
                <a:rPr kumimoji="0" lang="en-US" sz="1050" i="0" u="none" strike="noStrike" kern="1200" cap="none" spc="0" normalizeH="0" baseline="0" noProof="0" dirty="0">
                  <a:ln>
                    <a:noFill/>
                  </a:ln>
                  <a:effectLst/>
                  <a:uLnTx/>
                  <a:uFillTx/>
                  <a:ea typeface="+mn-ea"/>
                  <a:cs typeface="+mn-cs"/>
                </a:rPr>
                <a:t>1:1 Coaching is weekly, but may move to bi-weekly at manager’s discretion, particularly for </a:t>
              </a:r>
              <a:r>
                <a:rPr kumimoji="0" lang="en-US" sz="1050" i="1" u="none" strike="noStrike" kern="1200" cap="none" spc="0" normalizeH="0" baseline="0" noProof="0" dirty="0">
                  <a:ln>
                    <a:noFill/>
                  </a:ln>
                  <a:effectLst/>
                  <a:uLnTx/>
                  <a:uFillTx/>
                  <a:ea typeface="+mn-ea"/>
                  <a:cs typeface="+mn-cs"/>
                </a:rPr>
                <a:t>Excelling</a:t>
              </a:r>
              <a:r>
                <a:rPr kumimoji="0" lang="en-US" sz="1050" i="0" u="none" strike="noStrike" kern="1200" cap="none" spc="0" normalizeH="0" baseline="0" noProof="0" dirty="0">
                  <a:ln>
                    <a:noFill/>
                  </a:ln>
                  <a:effectLst/>
                  <a:uLnTx/>
                  <a:uFillTx/>
                  <a:ea typeface="+mn-ea"/>
                  <a:cs typeface="+mn-cs"/>
                </a:rPr>
                <a:t> AEs</a:t>
              </a:r>
            </a:p>
          </p:txBody>
        </p:sp>
      </p:grpSp>
      <p:graphicFrame>
        <p:nvGraphicFramePr>
          <p:cNvPr id="11" name="Table 10">
            <a:extLst>
              <a:ext uri="{FF2B5EF4-FFF2-40B4-BE49-F238E27FC236}">
                <a16:creationId xmlns:a16="http://schemas.microsoft.com/office/drawing/2014/main" id="{C360C485-9886-9156-7CD1-AC53CB89052D}"/>
              </a:ext>
            </a:extLst>
          </p:cNvPr>
          <p:cNvGraphicFramePr>
            <a:graphicFrameLocks noGrp="1"/>
          </p:cNvGraphicFramePr>
          <p:nvPr>
            <p:extLst>
              <p:ext uri="{D42A27DB-BD31-4B8C-83A1-F6EECF244321}">
                <p14:modId xmlns:p14="http://schemas.microsoft.com/office/powerpoint/2010/main" val="1741676049"/>
              </p:ext>
            </p:extLst>
          </p:nvPr>
        </p:nvGraphicFramePr>
        <p:xfrm>
          <a:off x="8493974" y="1558470"/>
          <a:ext cx="3088424" cy="1025068"/>
        </p:xfrm>
        <a:graphic>
          <a:graphicData uri="http://schemas.openxmlformats.org/drawingml/2006/table">
            <a:tbl>
              <a:tblPr>
                <a:tableStyleId>{2D5ABB26-0587-4C30-8999-92F81FD0307C}</a:tableStyleId>
              </a:tblPr>
              <a:tblGrid>
                <a:gridCol w="1305150">
                  <a:extLst>
                    <a:ext uri="{9D8B030D-6E8A-4147-A177-3AD203B41FA5}">
                      <a16:colId xmlns:a16="http://schemas.microsoft.com/office/drawing/2014/main" val="3993966107"/>
                    </a:ext>
                  </a:extLst>
                </a:gridCol>
                <a:gridCol w="891637">
                  <a:extLst>
                    <a:ext uri="{9D8B030D-6E8A-4147-A177-3AD203B41FA5}">
                      <a16:colId xmlns:a16="http://schemas.microsoft.com/office/drawing/2014/main" val="402554358"/>
                    </a:ext>
                  </a:extLst>
                </a:gridCol>
                <a:gridCol w="891637">
                  <a:extLst>
                    <a:ext uri="{9D8B030D-6E8A-4147-A177-3AD203B41FA5}">
                      <a16:colId xmlns:a16="http://schemas.microsoft.com/office/drawing/2014/main" val="2403166321"/>
                    </a:ext>
                  </a:extLst>
                </a:gridCol>
              </a:tblGrid>
              <a:tr h="256267">
                <a:tc>
                  <a:txBody>
                    <a:bodyPr/>
                    <a:lstStyle/>
                    <a:p>
                      <a:pPr algn="l" fontAlgn="b"/>
                      <a:r>
                        <a:rPr lang="en-US" sz="1100" b="0" u="none" strike="noStrike" dirty="0">
                          <a:solidFill>
                            <a:schemeClr val="tx1"/>
                          </a:solidFill>
                          <a:effectLst/>
                        </a:rPr>
                        <a:t> </a:t>
                      </a:r>
                      <a:endParaRPr lang="en-US" sz="1100" b="0" i="0" u="none" strike="noStrike" dirty="0">
                        <a:solidFill>
                          <a:schemeClr val="tx1"/>
                        </a:solidFill>
                        <a:effectLst/>
                        <a:latin typeface="Arial" panose="020B0604020202020204" pitchFamily="34" charset="0"/>
                      </a:endParaRPr>
                    </a:p>
                  </a:txBody>
                  <a:tcPr marL="7620" marR="7620" marT="7620" marB="0" anchor="ctr">
                    <a:noFill/>
                  </a:tcPr>
                </a:tc>
                <a:tc>
                  <a:txBody>
                    <a:bodyPr/>
                    <a:lstStyle/>
                    <a:p>
                      <a:pPr algn="ctr" fontAlgn="b"/>
                      <a:r>
                        <a:rPr lang="en-US" sz="1100" b="1" u="none" strike="noStrike" dirty="0">
                          <a:solidFill>
                            <a:schemeClr val="bg1"/>
                          </a:solidFill>
                          <a:effectLst/>
                        </a:rPr>
                        <a:t>Hours</a:t>
                      </a:r>
                      <a:endParaRPr lang="en-US" sz="1100" b="1" i="0" u="none" strike="noStrike" dirty="0">
                        <a:solidFill>
                          <a:schemeClr val="bg1"/>
                        </a:solidFill>
                        <a:effectLst/>
                        <a:latin typeface="Arial" panose="020B0604020202020204" pitchFamily="34" charset="0"/>
                      </a:endParaRPr>
                    </a:p>
                  </a:txBody>
                  <a:tcPr marL="7620" marR="7620" marT="7620" marB="0" anchor="ctr">
                    <a:solidFill>
                      <a:schemeClr val="accent3"/>
                    </a:solidFill>
                  </a:tcPr>
                </a:tc>
                <a:tc>
                  <a:txBody>
                    <a:bodyPr/>
                    <a:lstStyle/>
                    <a:p>
                      <a:pPr algn="ctr" fontAlgn="b"/>
                      <a:r>
                        <a:rPr lang="en-US" sz="1100" b="1" u="none" strike="noStrike" dirty="0">
                          <a:solidFill>
                            <a:schemeClr val="bg1"/>
                          </a:solidFill>
                          <a:effectLst/>
                        </a:rPr>
                        <a:t>% of Week</a:t>
                      </a:r>
                      <a:endParaRPr lang="en-US" sz="1100" b="1" i="0" u="none" strike="noStrike" dirty="0">
                        <a:solidFill>
                          <a:schemeClr val="bg1"/>
                        </a:solidFill>
                        <a:effectLst/>
                        <a:latin typeface="Arial" panose="020B0604020202020204" pitchFamily="34" charset="0"/>
                      </a:endParaRPr>
                    </a:p>
                  </a:txBody>
                  <a:tcPr marL="7620" marR="7620" marT="7620" marB="0" anchor="ctr">
                    <a:solidFill>
                      <a:schemeClr val="accent3"/>
                    </a:solidFill>
                  </a:tcPr>
                </a:tc>
                <a:extLst>
                  <a:ext uri="{0D108BD9-81ED-4DB2-BD59-A6C34878D82A}">
                    <a16:rowId xmlns:a16="http://schemas.microsoft.com/office/drawing/2014/main" val="1646178876"/>
                  </a:ext>
                </a:extLst>
              </a:tr>
              <a:tr h="256267">
                <a:tc>
                  <a:txBody>
                    <a:bodyPr/>
                    <a:lstStyle/>
                    <a:p>
                      <a:pPr algn="l" fontAlgn="b"/>
                      <a:r>
                        <a:rPr lang="en-US" sz="1100" b="1" u="none" strike="noStrike" dirty="0">
                          <a:solidFill>
                            <a:schemeClr val="tx1"/>
                          </a:solidFill>
                          <a:effectLst/>
                        </a:rPr>
                        <a:t>Coaching Time</a:t>
                      </a:r>
                      <a:endParaRPr lang="en-US" sz="1100" b="1"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0" u="none" strike="noStrike" dirty="0">
                          <a:solidFill>
                            <a:schemeClr val="tx1"/>
                          </a:solidFill>
                          <a:effectLst/>
                        </a:rPr>
                        <a:t>10</a:t>
                      </a:r>
                      <a:endParaRPr lang="en-US" sz="1100" b="0"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0" u="none" strike="noStrike" dirty="0">
                          <a:solidFill>
                            <a:schemeClr val="tx1"/>
                          </a:solidFill>
                          <a:effectLst/>
                        </a:rPr>
                        <a:t>25%</a:t>
                      </a:r>
                      <a:endParaRPr lang="en-US" sz="1100" b="0"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2698565057"/>
                  </a:ext>
                </a:extLst>
              </a:tr>
              <a:tr h="256267">
                <a:tc>
                  <a:txBody>
                    <a:bodyPr/>
                    <a:lstStyle/>
                    <a:p>
                      <a:pPr algn="l" fontAlgn="b"/>
                      <a:r>
                        <a:rPr lang="en-US" sz="1100" b="1" u="none" strike="noStrike">
                          <a:solidFill>
                            <a:schemeClr val="tx1"/>
                          </a:solidFill>
                          <a:effectLst/>
                        </a:rPr>
                        <a:t>Managing Time</a:t>
                      </a:r>
                      <a:endParaRPr lang="en-US" sz="1100" b="1" i="0" u="none" strike="noStrike">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0" u="none" strike="noStrike" dirty="0">
                          <a:solidFill>
                            <a:schemeClr val="tx1"/>
                          </a:solidFill>
                          <a:effectLst/>
                        </a:rPr>
                        <a:t>6</a:t>
                      </a:r>
                      <a:endParaRPr lang="en-US" sz="1100" b="0"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0" u="none" strike="noStrike" dirty="0">
                          <a:solidFill>
                            <a:schemeClr val="tx1"/>
                          </a:solidFill>
                          <a:effectLst/>
                        </a:rPr>
                        <a:t>15%</a:t>
                      </a:r>
                      <a:endParaRPr lang="en-US" sz="1100" b="0"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1131272291"/>
                  </a:ext>
                </a:extLst>
              </a:tr>
              <a:tr h="256267">
                <a:tc>
                  <a:txBody>
                    <a:bodyPr/>
                    <a:lstStyle/>
                    <a:p>
                      <a:pPr algn="l" fontAlgn="b"/>
                      <a:r>
                        <a:rPr lang="en-US" sz="1100" b="1" u="none" strike="noStrike">
                          <a:solidFill>
                            <a:schemeClr val="tx1"/>
                          </a:solidFill>
                          <a:effectLst/>
                        </a:rPr>
                        <a:t>Combined Time</a:t>
                      </a:r>
                      <a:endParaRPr lang="en-US" sz="1100" b="1" i="0" u="none" strike="noStrike">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1" u="none" strike="noStrike" dirty="0">
                          <a:solidFill>
                            <a:schemeClr val="tx1"/>
                          </a:solidFill>
                          <a:effectLst/>
                        </a:rPr>
                        <a:t>16</a:t>
                      </a:r>
                      <a:endParaRPr lang="en-US" sz="1100" b="1"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tc>
                  <a:txBody>
                    <a:bodyPr/>
                    <a:lstStyle/>
                    <a:p>
                      <a:pPr algn="ctr" fontAlgn="b"/>
                      <a:r>
                        <a:rPr lang="en-US" sz="1100" b="1" u="none" strike="noStrike" dirty="0">
                          <a:solidFill>
                            <a:schemeClr val="tx1"/>
                          </a:solidFill>
                          <a:effectLst/>
                        </a:rPr>
                        <a:t>40%</a:t>
                      </a:r>
                      <a:endParaRPr lang="en-US" sz="1100" b="1" i="0" u="none" strike="noStrike" dirty="0">
                        <a:solidFill>
                          <a:schemeClr val="tx1"/>
                        </a:solidFill>
                        <a:effectLst/>
                        <a:latin typeface="Arial" panose="020B060402020202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3578555262"/>
                  </a:ext>
                </a:extLst>
              </a:tr>
            </a:tbl>
          </a:graphicData>
        </a:graphic>
      </p:graphicFrame>
      <p:sp>
        <p:nvSpPr>
          <p:cNvPr id="12" name="Rectangle 11">
            <a:extLst>
              <a:ext uri="{FF2B5EF4-FFF2-40B4-BE49-F238E27FC236}">
                <a16:creationId xmlns:a16="http://schemas.microsoft.com/office/drawing/2014/main" id="{FC9520FE-784B-DD5F-0ED1-AC833A502C89}"/>
              </a:ext>
            </a:extLst>
          </p:cNvPr>
          <p:cNvSpPr/>
          <p:nvPr/>
        </p:nvSpPr>
        <p:spPr>
          <a:xfrm rot="10800000" flipV="1">
            <a:off x="8493973" y="1150985"/>
            <a:ext cx="3088426" cy="40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chemeClr val="bg1"/>
                </a:solidFill>
                <a:effectLst/>
                <a:uLnTx/>
                <a:uFillTx/>
                <a:ea typeface="+mn-ea"/>
                <a:cs typeface="+mn-cs"/>
              </a:rPr>
              <a:t>Estimated weekly meeting time</a:t>
            </a:r>
            <a:endParaRPr kumimoji="0" lang="en-US" sz="1200" b="1" i="1" u="none" strike="noStrike" kern="1200" cap="none" spc="0" normalizeH="0" baseline="0" noProof="0" dirty="0">
              <a:ln>
                <a:noFill/>
              </a:ln>
              <a:solidFill>
                <a:schemeClr val="bg1"/>
              </a:solidFill>
              <a:effectLst/>
              <a:uLnTx/>
              <a:uFillTx/>
              <a:ea typeface="+mn-ea"/>
              <a:cs typeface="+mn-cs"/>
            </a:endParaRPr>
          </a:p>
        </p:txBody>
      </p:sp>
      <p:graphicFrame>
        <p:nvGraphicFramePr>
          <p:cNvPr id="14" name="Table 11">
            <a:extLst>
              <a:ext uri="{FF2B5EF4-FFF2-40B4-BE49-F238E27FC236}">
                <a16:creationId xmlns:a16="http://schemas.microsoft.com/office/drawing/2014/main" id="{DF551A98-44EE-8926-8415-DE804AED5A28}"/>
              </a:ext>
            </a:extLst>
          </p:cNvPr>
          <p:cNvGraphicFramePr>
            <a:graphicFrameLocks noGrp="1"/>
          </p:cNvGraphicFramePr>
          <p:nvPr>
            <p:extLst>
              <p:ext uri="{D42A27DB-BD31-4B8C-83A1-F6EECF244321}">
                <p14:modId xmlns:p14="http://schemas.microsoft.com/office/powerpoint/2010/main" val="545656721"/>
              </p:ext>
            </p:extLst>
          </p:nvPr>
        </p:nvGraphicFramePr>
        <p:xfrm>
          <a:off x="609599" y="2847974"/>
          <a:ext cx="3209926" cy="3353735"/>
        </p:xfrm>
        <a:graphic>
          <a:graphicData uri="http://schemas.openxmlformats.org/drawingml/2006/table">
            <a:tbl>
              <a:tblPr firstRow="1" bandRow="1"/>
              <a:tblGrid>
                <a:gridCol w="310136">
                  <a:extLst>
                    <a:ext uri="{9D8B030D-6E8A-4147-A177-3AD203B41FA5}">
                      <a16:colId xmlns:a16="http://schemas.microsoft.com/office/drawing/2014/main" val="2025665558"/>
                    </a:ext>
                  </a:extLst>
                </a:gridCol>
                <a:gridCol w="1132216">
                  <a:extLst>
                    <a:ext uri="{9D8B030D-6E8A-4147-A177-3AD203B41FA5}">
                      <a16:colId xmlns:a16="http://schemas.microsoft.com/office/drawing/2014/main" val="661705733"/>
                    </a:ext>
                  </a:extLst>
                </a:gridCol>
                <a:gridCol w="793019">
                  <a:extLst>
                    <a:ext uri="{9D8B030D-6E8A-4147-A177-3AD203B41FA5}">
                      <a16:colId xmlns:a16="http://schemas.microsoft.com/office/drawing/2014/main" val="4031318838"/>
                    </a:ext>
                  </a:extLst>
                </a:gridCol>
                <a:gridCol w="974555">
                  <a:extLst>
                    <a:ext uri="{9D8B030D-6E8A-4147-A177-3AD203B41FA5}">
                      <a16:colId xmlns:a16="http://schemas.microsoft.com/office/drawing/2014/main" val="1415965131"/>
                    </a:ext>
                  </a:extLst>
                </a:gridCol>
              </a:tblGrid>
              <a:tr h="447976">
                <a:tc>
                  <a:txBody>
                    <a:bodyPr/>
                    <a:lstStyle/>
                    <a:p>
                      <a:pPr algn="l"/>
                      <a:endParaRPr lang="en-US" sz="800" dirty="0">
                        <a:solidFill>
                          <a:schemeClr val="bg1"/>
                        </a:solidFill>
                        <a:latin typeface="+mj-lt"/>
                      </a:endParaRP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r>
                        <a:rPr lang="en-US" sz="800" dirty="0">
                          <a:solidFill>
                            <a:schemeClr val="bg1"/>
                          </a:solidFill>
                          <a:latin typeface="+mj-lt"/>
                        </a:rPr>
                        <a:t>Key Meetings</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r>
                        <a:rPr lang="en-US" sz="800" dirty="0">
                          <a:solidFill>
                            <a:schemeClr val="bg1"/>
                          </a:solidFill>
                          <a:latin typeface="+mj-lt"/>
                        </a:rPr>
                        <a:t>Frequency / Duration</a:t>
                      </a:r>
                    </a:p>
                  </a:txBody>
                  <a:tcPr marT="45719" marB="45719"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800" b="1" dirty="0">
                          <a:solidFill>
                            <a:schemeClr val="bg1"/>
                          </a:solidFill>
                          <a:latin typeface="+mj-lt"/>
                        </a:rPr>
                        <a:t>Total Meeting Time</a:t>
                      </a:r>
                    </a:p>
                  </a:txBody>
                  <a:tcPr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70826693"/>
                  </a:ext>
                </a:extLst>
              </a:tr>
              <a:tr h="429749">
                <a:tc rowSpan="3">
                  <a:txBody>
                    <a:bodyPr/>
                    <a:lstStyle/>
                    <a:p>
                      <a:pPr algn="ctr"/>
                      <a:r>
                        <a:rPr lang="en-US" sz="800" b="1" dirty="0">
                          <a:solidFill>
                            <a:schemeClr val="bg1"/>
                          </a:solidFill>
                          <a:latin typeface="+mj-lt"/>
                        </a:rPr>
                        <a:t>1:1 Meetings</a:t>
                      </a:r>
                    </a:p>
                  </a:txBody>
                  <a:tcPr marT="45719" marB="45719"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bg1"/>
                          </a:solidFill>
                          <a:latin typeface="+mj-lt"/>
                          <a:ea typeface="+mn-ea"/>
                          <a:cs typeface="+mn-cs"/>
                        </a:rPr>
                        <a:t>1:1 Coaching Sessions </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ctr" defTabSz="914400" rtl="0" eaLnBrk="1" latinLnBrk="0" hangingPunct="1">
                        <a:buFont typeface="+mj-lt"/>
                        <a:buNone/>
                      </a:pPr>
                      <a:r>
                        <a:rPr lang="en-US" sz="800" kern="1200" dirty="0">
                          <a:solidFill>
                            <a:schemeClr val="bg1"/>
                          </a:solidFill>
                          <a:latin typeface="+mj-lt"/>
                          <a:ea typeface="+mn-ea"/>
                          <a:cs typeface="+mn-cs"/>
                        </a:rPr>
                        <a:t>Weekly</a:t>
                      </a:r>
                    </a:p>
                    <a:p>
                      <a:pPr marL="0" indent="0" algn="ctr" defTabSz="914400" rtl="0" eaLnBrk="1" latinLnBrk="0" hangingPunct="1">
                        <a:buFont typeface="+mj-lt"/>
                        <a:buNone/>
                      </a:pPr>
                      <a:r>
                        <a:rPr lang="en-US" sz="800" kern="1200" dirty="0">
                          <a:solidFill>
                            <a:schemeClr val="bg1"/>
                          </a:solidFill>
                          <a:latin typeface="+mj-lt"/>
                          <a:ea typeface="+mn-ea"/>
                          <a:cs typeface="+mn-cs"/>
                        </a:rPr>
                        <a:t>30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indent="0" algn="ctr" defTabSz="914400" rtl="0" eaLnBrk="1" latinLnBrk="0" hangingPunct="1">
                        <a:buFont typeface="+mj-lt"/>
                        <a:buNone/>
                      </a:pPr>
                      <a:r>
                        <a:rPr lang="en-US" sz="800" kern="1200" dirty="0">
                          <a:solidFill>
                            <a:schemeClr val="bg1"/>
                          </a:solidFill>
                          <a:latin typeface="+mj-lt"/>
                          <a:ea typeface="+mn-ea"/>
                          <a:cs typeface="+mn-cs"/>
                        </a:rPr>
                        <a:t>5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97433782"/>
                  </a:ext>
                </a:extLst>
              </a:tr>
              <a:tr h="447976">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bg1"/>
                          </a:solidFill>
                          <a:latin typeface="+mj-lt"/>
                          <a:ea typeface="+mn-ea"/>
                          <a:cs typeface="+mn-cs"/>
                        </a:rPr>
                        <a:t>Deal Deep Dive</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ctr" defTabSz="914400" rtl="0" eaLnBrk="1" latinLnBrk="0" hangingPunct="1">
                        <a:buFont typeface="+mj-lt"/>
                        <a:buNone/>
                      </a:pPr>
                      <a:r>
                        <a:rPr lang="en-US" sz="800" kern="1200">
                          <a:solidFill>
                            <a:schemeClr val="bg1"/>
                          </a:solidFill>
                          <a:latin typeface="+mj-lt"/>
                          <a:ea typeface="+mn-ea"/>
                          <a:cs typeface="+mn-cs"/>
                        </a:rPr>
                        <a:t>Weekly / Ad-Hoc</a:t>
                      </a:r>
                    </a:p>
                    <a:p>
                      <a:pPr marL="0" indent="0" algn="ctr" defTabSz="914400" rtl="0" eaLnBrk="1" latinLnBrk="0" hangingPunct="1">
                        <a:buFont typeface="+mj-lt"/>
                        <a:buNone/>
                      </a:pPr>
                      <a:r>
                        <a:rPr lang="en-US" sz="800" kern="1200">
                          <a:solidFill>
                            <a:schemeClr val="bg1"/>
                          </a:solidFill>
                          <a:latin typeface="+mj-lt"/>
                          <a:ea typeface="+mn-ea"/>
                          <a:cs typeface="+mn-cs"/>
                        </a:rPr>
                        <a:t>30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indent="0" algn="ctr" defTabSz="914400" rtl="0" eaLnBrk="1" latinLnBrk="0" hangingPunct="1">
                        <a:buFont typeface="+mj-lt"/>
                        <a:buNone/>
                      </a:pPr>
                      <a:r>
                        <a:rPr lang="en-US" sz="800" kern="1200" dirty="0">
                          <a:solidFill>
                            <a:schemeClr val="bg1"/>
                          </a:solidFill>
                          <a:latin typeface="+mj-lt"/>
                          <a:ea typeface="+mn-ea"/>
                          <a:cs typeface="+mn-cs"/>
                        </a:rPr>
                        <a:t>3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85921305"/>
                  </a:ext>
                </a:extLst>
              </a:tr>
              <a:tr h="506489">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bg1"/>
                          </a:solidFill>
                          <a:latin typeface="+mj-lt"/>
                          <a:ea typeface="+mn-ea"/>
                          <a:cs typeface="+mn-cs"/>
                        </a:rPr>
                        <a:t>Side-by-Side Coaching Sessions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ctr" defTabSz="914400" rtl="0" eaLnBrk="1" latinLnBrk="0" hangingPunct="1">
                        <a:buFont typeface="+mj-lt"/>
                        <a:buNone/>
                      </a:pPr>
                      <a:r>
                        <a:rPr lang="en-US" sz="800" kern="1200" dirty="0">
                          <a:solidFill>
                            <a:schemeClr val="bg1"/>
                          </a:solidFill>
                          <a:latin typeface="+mj-lt"/>
                          <a:ea typeface="+mn-ea"/>
                          <a:cs typeface="+mn-cs"/>
                        </a:rPr>
                        <a:t>Ad-Hoc</a:t>
                      </a:r>
                      <a:br>
                        <a:rPr lang="en-US" sz="800" kern="1200" dirty="0">
                          <a:solidFill>
                            <a:schemeClr val="bg1"/>
                          </a:solidFill>
                          <a:latin typeface="+mj-lt"/>
                          <a:ea typeface="+mn-ea"/>
                          <a:cs typeface="+mn-cs"/>
                        </a:rPr>
                      </a:br>
                      <a:r>
                        <a:rPr lang="en-US" sz="800" kern="1200" dirty="0">
                          <a:solidFill>
                            <a:schemeClr val="bg1"/>
                          </a:solidFill>
                          <a:latin typeface="+mj-lt"/>
                          <a:ea typeface="+mn-ea"/>
                          <a:cs typeface="+mn-cs"/>
                        </a:rPr>
                        <a:t>30 – 60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lgn="ctr" defTabSz="914400" rtl="0" eaLnBrk="1" latinLnBrk="0" hangingPunct="1">
                        <a:buFont typeface="+mj-lt"/>
                        <a:buNone/>
                      </a:pPr>
                      <a:r>
                        <a:rPr lang="en-US" sz="800" kern="1200" dirty="0">
                          <a:solidFill>
                            <a:schemeClr val="bg1"/>
                          </a:solidFill>
                          <a:latin typeface="+mj-lt"/>
                          <a:ea typeface="+mn-ea"/>
                          <a:cs typeface="+mn-cs"/>
                        </a:rPr>
                        <a:t>4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428349604"/>
                  </a:ext>
                </a:extLst>
              </a:tr>
              <a:tr h="328515">
                <a:tc rowSpan="4">
                  <a:txBody>
                    <a:bodyPr/>
                    <a:lstStyle/>
                    <a:p>
                      <a:pPr algn="ctr"/>
                      <a:r>
                        <a:rPr lang="en-US" sz="800" b="1" dirty="0">
                          <a:solidFill>
                            <a:schemeClr val="bg1"/>
                          </a:solidFill>
                          <a:latin typeface="+mj-lt"/>
                        </a:rPr>
                        <a:t>Team Meetings</a:t>
                      </a:r>
                    </a:p>
                  </a:txBody>
                  <a:tcPr marT="45719" marB="45719"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tx1"/>
                          </a:solidFill>
                          <a:latin typeface="+mj-lt"/>
                          <a:ea typeface="+mn-ea"/>
                          <a:cs typeface="+mn-cs"/>
                        </a:rPr>
                        <a:t>Pipeline Review </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800" kern="1200" dirty="0">
                          <a:solidFill>
                            <a:schemeClr val="tx1"/>
                          </a:solidFill>
                          <a:effectLst/>
                          <a:latin typeface="+mj-lt"/>
                          <a:ea typeface="+mn-ea"/>
                          <a:cs typeface="+mn-cs"/>
                        </a:rPr>
                        <a:t>Bi-Weekly </a:t>
                      </a:r>
                      <a:br>
                        <a:rPr lang="en-US" sz="800" kern="1200" dirty="0">
                          <a:solidFill>
                            <a:schemeClr val="tx1"/>
                          </a:solidFill>
                          <a:effectLst/>
                          <a:latin typeface="+mj-lt"/>
                          <a:ea typeface="+mn-ea"/>
                          <a:cs typeface="+mn-cs"/>
                        </a:rPr>
                      </a:br>
                      <a:r>
                        <a:rPr lang="en-US" sz="800" kern="1200" dirty="0">
                          <a:solidFill>
                            <a:schemeClr val="tx1"/>
                          </a:solidFill>
                          <a:effectLst/>
                          <a:latin typeface="+mj-lt"/>
                          <a:ea typeface="+mn-ea"/>
                          <a:cs typeface="+mn-cs"/>
                        </a:rPr>
                        <a:t>90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800" kern="1200" dirty="0">
                          <a:solidFill>
                            <a:schemeClr val="tx1"/>
                          </a:solidFill>
                          <a:effectLst/>
                          <a:latin typeface="+mj-lt"/>
                          <a:ea typeface="+mn-ea"/>
                          <a:cs typeface="+mn-cs"/>
                        </a:rPr>
                        <a:t>1.5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5945950"/>
                  </a:ext>
                </a:extLst>
              </a:tr>
              <a:tr h="328515">
                <a:tc vMerge="1">
                  <a:txBody>
                    <a:bodyPr/>
                    <a:lstStyle/>
                    <a:p>
                      <a:pPr algn="ctr"/>
                      <a:endParaRPr lang="en-US" sz="800" b="1">
                        <a:solidFill>
                          <a:schemeClr val="bg1"/>
                        </a:solidFill>
                        <a:latin typeface="+mj-lt"/>
                      </a:endParaRPr>
                    </a:p>
                  </a:txBody>
                  <a:tcPr marT="45719" marB="45719" vert="vert270"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a:solidFill>
                            <a:schemeClr val="bg1"/>
                          </a:solidFill>
                          <a:latin typeface="+mj-lt"/>
                          <a:ea typeface="+mn-ea"/>
                          <a:cs typeface="+mn-cs"/>
                        </a:rPr>
                        <a:t>Forecasting Reviews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800" kern="1200">
                          <a:solidFill>
                            <a:schemeClr val="bg1"/>
                          </a:solidFill>
                          <a:effectLst/>
                          <a:latin typeface="+mj-lt"/>
                          <a:ea typeface="+mn-ea"/>
                          <a:cs typeface="+mn-cs"/>
                        </a:rPr>
                        <a:t>Bi-Weekly</a:t>
                      </a:r>
                      <a:br>
                        <a:rPr lang="en-US" sz="800" kern="1200">
                          <a:solidFill>
                            <a:schemeClr val="bg1"/>
                          </a:solidFill>
                          <a:effectLst/>
                          <a:latin typeface="+mj-lt"/>
                          <a:ea typeface="+mn-ea"/>
                          <a:cs typeface="+mn-cs"/>
                        </a:rPr>
                      </a:br>
                      <a:r>
                        <a:rPr lang="en-US" sz="800" kern="1200">
                          <a:solidFill>
                            <a:schemeClr val="bg1"/>
                          </a:solidFill>
                          <a:effectLst/>
                          <a:latin typeface="+mj-lt"/>
                          <a:ea typeface="+mn-ea"/>
                          <a:cs typeface="+mn-cs"/>
                        </a:rPr>
                        <a:t>90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800" kern="1200" dirty="0">
                          <a:solidFill>
                            <a:schemeClr val="bg1"/>
                          </a:solidFill>
                          <a:effectLst/>
                          <a:latin typeface="+mj-lt"/>
                          <a:ea typeface="+mn-ea"/>
                          <a:cs typeface="+mn-cs"/>
                        </a:rPr>
                        <a:t>1.5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82465660"/>
                  </a:ext>
                </a:extLst>
              </a:tr>
              <a:tr h="328515">
                <a:tc vMerge="1">
                  <a:txBody>
                    <a:bodyPr/>
                    <a:lstStyle/>
                    <a:p>
                      <a:pPr algn="ctr"/>
                      <a:r>
                        <a:rPr lang="en-US" sz="800" b="1">
                          <a:solidFill>
                            <a:schemeClr val="bg1"/>
                          </a:solidFill>
                          <a:latin typeface="+mj-lt"/>
                        </a:rPr>
                        <a:t>Team </a:t>
                      </a:r>
                      <a:br>
                        <a:rPr lang="en-US" sz="800" b="1">
                          <a:solidFill>
                            <a:schemeClr val="bg1"/>
                          </a:solidFill>
                          <a:latin typeface="+mj-lt"/>
                        </a:rPr>
                      </a:br>
                      <a:r>
                        <a:rPr lang="en-US" sz="800" b="1">
                          <a:solidFill>
                            <a:schemeClr val="bg1"/>
                          </a:solidFill>
                          <a:latin typeface="+mj-lt"/>
                        </a:rPr>
                        <a:t>Meetings</a:t>
                      </a:r>
                    </a:p>
                  </a:txBody>
                  <a:tcPr marT="45719" marB="45719" vert="vert270" anchor="ctr">
                    <a:lnL w="12700" cmpd="sng">
                      <a:solidFill>
                        <a:srgbClr val="FFFFFF"/>
                      </a:solidFill>
                    </a:lnL>
                    <a:lnR w="12700" cmpd="sng">
                      <a:noFill/>
                    </a:lnR>
                    <a:lnT w="1270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tx1"/>
                          </a:solidFill>
                          <a:latin typeface="+mj-lt"/>
                          <a:ea typeface="+mn-ea"/>
                          <a:cs typeface="+mn-cs"/>
                        </a:rPr>
                        <a:t>Daily Stand-Up</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ctr" defTabSz="914400" rtl="0" eaLnBrk="1" latinLnBrk="0" hangingPunct="1">
                        <a:buFont typeface="+mj-lt"/>
                        <a:buNone/>
                      </a:pPr>
                      <a:r>
                        <a:rPr lang="en-US" sz="800" kern="1200" dirty="0">
                          <a:solidFill>
                            <a:schemeClr val="tx1"/>
                          </a:solidFill>
                          <a:latin typeface="+mj-lt"/>
                          <a:ea typeface="+mn-ea"/>
                          <a:cs typeface="+mn-cs"/>
                        </a:rPr>
                        <a:t>Daily</a:t>
                      </a:r>
                    </a:p>
                    <a:p>
                      <a:pPr marL="0" indent="0" algn="ctr" defTabSz="914400" rtl="0" eaLnBrk="1" latinLnBrk="0" hangingPunct="1">
                        <a:buFont typeface="+mj-lt"/>
                        <a:buNone/>
                      </a:pPr>
                      <a:r>
                        <a:rPr lang="en-US" sz="800" kern="1200" dirty="0">
                          <a:solidFill>
                            <a:schemeClr val="tx1"/>
                          </a:solidFill>
                          <a:latin typeface="+mj-lt"/>
                          <a:ea typeface="+mn-ea"/>
                          <a:cs typeface="+mn-cs"/>
                        </a:rPr>
                        <a:t>15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indent="0" algn="ctr" defTabSz="914400" rtl="0" eaLnBrk="1" latinLnBrk="0" hangingPunct="1">
                        <a:buFont typeface="+mj-lt"/>
                        <a:buNone/>
                      </a:pPr>
                      <a:r>
                        <a:rPr lang="en-US" sz="800" kern="1200" dirty="0">
                          <a:solidFill>
                            <a:schemeClr val="tx1"/>
                          </a:solidFill>
                          <a:latin typeface="+mj-lt"/>
                          <a:ea typeface="+mn-ea"/>
                          <a:cs typeface="+mn-cs"/>
                        </a:rPr>
                        <a:t>1.5 hours</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91434898"/>
                  </a:ext>
                </a:extLst>
              </a:tr>
              <a:tr h="506489">
                <a:tc vMerge="1">
                  <a:txBody>
                    <a:bodyPr/>
                    <a:lstStyle/>
                    <a:p>
                      <a:pPr algn="l"/>
                      <a:endParaRPr lang="en-US" sz="1200" b="1">
                        <a:solidFill>
                          <a:schemeClr val="bg2"/>
                        </a:solidFill>
                      </a:endParaRPr>
                    </a:p>
                  </a:txBody>
                  <a:tcPr marT="45719" marB="45719" anchor="ctr">
                    <a:lnL w="12700" cmpd="sng">
                      <a:solidFill>
                        <a:srgbClr val="FFFFFF"/>
                      </a:solidFill>
                    </a:lnL>
                    <a:lnR w="12700" cmpd="sng">
                      <a:noFill/>
                    </a:lnR>
                    <a:lnT w="6350" cap="flat" cmpd="sng" algn="ctr">
                      <a:solidFill>
                        <a:srgbClr val="FFFFFF">
                          <a:lumMod val="50000"/>
                        </a:srgb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300"/>
                        </a:spcAft>
                        <a:buClr>
                          <a:schemeClr val="dk1"/>
                        </a:buClr>
                        <a:buSzPts val="1200"/>
                        <a:buFont typeface="+mj-lt"/>
                        <a:buNone/>
                        <a:tabLst/>
                        <a:defRPr/>
                      </a:pPr>
                      <a:r>
                        <a:rPr lang="en-US" sz="800" b="1" kern="1200" dirty="0">
                          <a:solidFill>
                            <a:schemeClr val="bg1"/>
                          </a:solidFill>
                          <a:latin typeface="+mj-lt"/>
                          <a:ea typeface="+mn-ea"/>
                          <a:cs typeface="+mn-cs"/>
                        </a:rPr>
                        <a:t>Team Skill-Building Sessions </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indent="0" algn="ctr" defTabSz="914400" rtl="0" eaLnBrk="1" latinLnBrk="0" hangingPunct="1">
                        <a:buFont typeface="+mj-lt"/>
                        <a:buNone/>
                      </a:pPr>
                      <a:r>
                        <a:rPr lang="en-US" sz="800" kern="1200" dirty="0">
                          <a:solidFill>
                            <a:schemeClr val="bg1"/>
                          </a:solidFill>
                          <a:latin typeface="+mj-lt"/>
                          <a:ea typeface="+mn-ea"/>
                          <a:cs typeface="+mn-cs"/>
                        </a:rPr>
                        <a:t>Bi-weekly</a:t>
                      </a:r>
                    </a:p>
                    <a:p>
                      <a:pPr marL="0" indent="0" algn="ctr" defTabSz="914400" rtl="0" eaLnBrk="1" latinLnBrk="0" hangingPunct="1">
                        <a:buFont typeface="+mj-lt"/>
                        <a:buNone/>
                      </a:pPr>
                      <a:r>
                        <a:rPr lang="en-US" sz="800" kern="1200" dirty="0">
                          <a:solidFill>
                            <a:schemeClr val="bg1"/>
                          </a:solidFill>
                          <a:latin typeface="+mj-lt"/>
                          <a:ea typeface="+mn-ea"/>
                          <a:cs typeface="+mn-cs"/>
                        </a:rPr>
                        <a:t>60 min</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lgn="ctr" defTabSz="914400" rtl="0" eaLnBrk="1" latinLnBrk="0" hangingPunct="1">
                        <a:buFont typeface="+mj-lt"/>
                        <a:buNone/>
                      </a:pPr>
                      <a:r>
                        <a:rPr lang="en-US" sz="800" kern="1200" dirty="0">
                          <a:solidFill>
                            <a:schemeClr val="bg1"/>
                          </a:solidFill>
                          <a:latin typeface="+mj-lt"/>
                          <a:ea typeface="+mn-ea"/>
                          <a:cs typeface="+mn-cs"/>
                        </a:rPr>
                        <a:t>1 hour</a:t>
                      </a:r>
                    </a:p>
                  </a:txBody>
                  <a:tcPr marT="45719" marB="4571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48234739"/>
                  </a:ext>
                </a:extLst>
              </a:tr>
            </a:tbl>
          </a:graphicData>
        </a:graphic>
      </p:graphicFrame>
      <p:graphicFrame>
        <p:nvGraphicFramePr>
          <p:cNvPr id="15" name="Table 14">
            <a:extLst>
              <a:ext uri="{FF2B5EF4-FFF2-40B4-BE49-F238E27FC236}">
                <a16:creationId xmlns:a16="http://schemas.microsoft.com/office/drawing/2014/main" id="{3067BE2D-D2B7-F65A-29B9-9CBEEFDA2E6A}"/>
              </a:ext>
            </a:extLst>
          </p:cNvPr>
          <p:cNvGraphicFramePr>
            <a:graphicFrameLocks noGrp="1"/>
          </p:cNvGraphicFramePr>
          <p:nvPr>
            <p:extLst>
              <p:ext uri="{D42A27DB-BD31-4B8C-83A1-F6EECF244321}">
                <p14:modId xmlns:p14="http://schemas.microsoft.com/office/powerpoint/2010/main" val="574188164"/>
              </p:ext>
            </p:extLst>
          </p:nvPr>
        </p:nvGraphicFramePr>
        <p:xfrm>
          <a:off x="4057650" y="2847975"/>
          <a:ext cx="7514239" cy="3324229"/>
        </p:xfrm>
        <a:graphic>
          <a:graphicData uri="http://schemas.openxmlformats.org/drawingml/2006/table">
            <a:tbl>
              <a:tblPr/>
              <a:tblGrid>
                <a:gridCol w="669540">
                  <a:extLst>
                    <a:ext uri="{9D8B030D-6E8A-4147-A177-3AD203B41FA5}">
                      <a16:colId xmlns:a16="http://schemas.microsoft.com/office/drawing/2014/main" val="3488889060"/>
                    </a:ext>
                  </a:extLst>
                </a:gridCol>
                <a:gridCol w="1399919">
                  <a:extLst>
                    <a:ext uri="{9D8B030D-6E8A-4147-A177-3AD203B41FA5}">
                      <a16:colId xmlns:a16="http://schemas.microsoft.com/office/drawing/2014/main" val="1107683085"/>
                    </a:ext>
                  </a:extLst>
                </a:gridCol>
                <a:gridCol w="1361195">
                  <a:extLst>
                    <a:ext uri="{9D8B030D-6E8A-4147-A177-3AD203B41FA5}">
                      <a16:colId xmlns:a16="http://schemas.microsoft.com/office/drawing/2014/main" val="1075437691"/>
                    </a:ext>
                  </a:extLst>
                </a:gridCol>
                <a:gridCol w="1361195">
                  <a:extLst>
                    <a:ext uri="{9D8B030D-6E8A-4147-A177-3AD203B41FA5}">
                      <a16:colId xmlns:a16="http://schemas.microsoft.com/office/drawing/2014/main" val="121147709"/>
                    </a:ext>
                  </a:extLst>
                </a:gridCol>
                <a:gridCol w="1361195">
                  <a:extLst>
                    <a:ext uri="{9D8B030D-6E8A-4147-A177-3AD203B41FA5}">
                      <a16:colId xmlns:a16="http://schemas.microsoft.com/office/drawing/2014/main" val="1516630135"/>
                    </a:ext>
                  </a:extLst>
                </a:gridCol>
                <a:gridCol w="1361195">
                  <a:extLst>
                    <a:ext uri="{9D8B030D-6E8A-4147-A177-3AD203B41FA5}">
                      <a16:colId xmlns:a16="http://schemas.microsoft.com/office/drawing/2014/main" val="4160578741"/>
                    </a:ext>
                  </a:extLst>
                </a:gridCol>
              </a:tblGrid>
              <a:tr h="194598">
                <a:tc>
                  <a:txBody>
                    <a:bodyPr/>
                    <a:lstStyle/>
                    <a:p>
                      <a:pPr algn="l" fontAlgn="b"/>
                      <a:r>
                        <a:rPr lang="en-US" sz="800" b="0" i="0" u="none" strike="noStrike" dirty="0">
                          <a:solidFill>
                            <a:srgbClr val="000000"/>
                          </a:solidFill>
                          <a:effectLst/>
                          <a:latin typeface="+mn-lt"/>
                        </a:rPr>
                        <a:t> </a:t>
                      </a:r>
                    </a:p>
                  </a:txBody>
                  <a:tcPr marL="7620" marR="7620" marT="7620"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ctr" fontAlgn="ctr"/>
                      <a:r>
                        <a:rPr lang="en-US" sz="800" b="1" i="0" u="none" strike="noStrike" dirty="0">
                          <a:solidFill>
                            <a:srgbClr val="FFFFFF"/>
                          </a:solidFill>
                          <a:effectLst/>
                          <a:latin typeface="+mn-lt"/>
                        </a:rPr>
                        <a:t>Monday</a:t>
                      </a:r>
                    </a:p>
                  </a:txBody>
                  <a:tcPr marL="7620" marR="7620" marT="762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1" i="0" u="none" strike="noStrike" dirty="0">
                          <a:solidFill>
                            <a:srgbClr val="FFFFFF"/>
                          </a:solidFill>
                          <a:effectLst/>
                          <a:latin typeface="+mn-lt"/>
                        </a:rPr>
                        <a:t>Tuesday</a:t>
                      </a:r>
                    </a:p>
                  </a:txBody>
                  <a:tcPr marL="7620" marR="7620" marT="762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1" i="0" u="none" strike="noStrike" dirty="0">
                          <a:solidFill>
                            <a:srgbClr val="FFFFFF"/>
                          </a:solidFill>
                          <a:effectLst/>
                          <a:latin typeface="+mn-lt"/>
                        </a:rPr>
                        <a:t>Wednesday</a:t>
                      </a:r>
                    </a:p>
                  </a:txBody>
                  <a:tcPr marL="7620" marR="7620" marT="762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1" i="0" u="none" strike="noStrike" dirty="0">
                          <a:solidFill>
                            <a:srgbClr val="FFFFFF"/>
                          </a:solidFill>
                          <a:effectLst/>
                          <a:latin typeface="+mn-lt"/>
                        </a:rPr>
                        <a:t>Thursday</a:t>
                      </a:r>
                    </a:p>
                  </a:txBody>
                  <a:tcPr marL="7620" marR="7620" marT="762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1" i="0" u="none" strike="noStrike" dirty="0">
                          <a:solidFill>
                            <a:srgbClr val="FFFFFF"/>
                          </a:solidFill>
                          <a:effectLst/>
                          <a:latin typeface="+mn-lt"/>
                        </a:rPr>
                        <a:t>Friday</a:t>
                      </a:r>
                    </a:p>
                  </a:txBody>
                  <a:tcPr marL="7620" marR="7620" marT="762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06111853"/>
                  </a:ext>
                </a:extLst>
              </a:tr>
              <a:tr h="156557">
                <a:tc rowSpan="2">
                  <a:txBody>
                    <a:bodyPr/>
                    <a:lstStyle/>
                    <a:p>
                      <a:pPr algn="ctr" fontAlgn="ctr"/>
                      <a:r>
                        <a:rPr lang="en-US" sz="800" b="0" i="0" u="none" strike="noStrike" dirty="0">
                          <a:solidFill>
                            <a:srgbClr val="FFFFFF"/>
                          </a:solidFill>
                          <a:effectLst/>
                          <a:latin typeface="+mn-lt"/>
                        </a:rPr>
                        <a:t>8:00 AM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endParaRPr lang="en-US" sz="800" b="0" i="0" u="none" strike="noStrike" dirty="0">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800" b="0" i="0" u="none" strike="noStrike">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800" b="0" i="0" u="none" strike="noStrike">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800" b="0" i="0" u="none" strike="noStrike">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800" b="0" i="0" u="none" strike="noStrike">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781164"/>
                  </a:ext>
                </a:extLst>
              </a:tr>
              <a:tr h="156557">
                <a:tc vMerge="1">
                  <a:txBody>
                    <a:bodyPr/>
                    <a:lstStyle/>
                    <a:p>
                      <a:endParaRPr lang="en-US"/>
                    </a:p>
                  </a:txBody>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2886201"/>
                  </a:ext>
                </a:extLst>
              </a:tr>
              <a:tr h="156557">
                <a:tc rowSpan="2">
                  <a:txBody>
                    <a:bodyPr/>
                    <a:lstStyle/>
                    <a:p>
                      <a:pPr algn="ctr" fontAlgn="ctr"/>
                      <a:r>
                        <a:rPr lang="en-US" sz="800" b="0" i="0" u="none" strike="noStrike">
                          <a:solidFill>
                            <a:srgbClr val="FFFFFF"/>
                          </a:solidFill>
                          <a:effectLst/>
                          <a:latin typeface="+mn-lt"/>
                        </a:rPr>
                        <a:t>9:00 AM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6893177"/>
                  </a:ext>
                </a:extLst>
              </a:tr>
              <a:tr h="156557">
                <a:tc vMerge="1">
                  <a:txBody>
                    <a:bodyPr/>
                    <a:lstStyle/>
                    <a:p>
                      <a:endParaRPr lang="en-US"/>
                    </a:p>
                  </a:txBody>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dirty="0">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3833048"/>
                  </a:ext>
                </a:extLst>
              </a:tr>
              <a:tr h="156557">
                <a:tc rowSpan="2">
                  <a:txBody>
                    <a:bodyPr/>
                    <a:lstStyle/>
                    <a:p>
                      <a:pPr algn="ctr" fontAlgn="ctr"/>
                      <a:r>
                        <a:rPr lang="en-US" sz="800" b="0" i="0" u="none" strike="noStrike">
                          <a:solidFill>
                            <a:srgbClr val="FFFFFF"/>
                          </a:solidFill>
                          <a:effectLst/>
                          <a:latin typeface="+mn-lt"/>
                        </a:rPr>
                        <a:t>10:00 AM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a:solidFill>
                            <a:srgbClr val="000000"/>
                          </a:solidFill>
                          <a:effectLst/>
                          <a:latin typeface="+mn-lt"/>
                        </a:rPr>
                        <a:t>Team Daily Stand-up</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r>
                        <a:rPr lang="en-US" sz="800" b="0" i="0" u="none" strike="noStrike" dirty="0">
                          <a:solidFill>
                            <a:srgbClr val="000000"/>
                          </a:solidFill>
                          <a:effectLst/>
                          <a:latin typeface="+mn-lt"/>
                        </a:rPr>
                        <a:t>Team Daily Stand-up</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r>
                        <a:rPr lang="en-US" sz="800" b="0" i="0" u="none" strike="noStrike" dirty="0">
                          <a:solidFill>
                            <a:srgbClr val="000000"/>
                          </a:solidFill>
                          <a:effectLst/>
                          <a:latin typeface="+mn-lt"/>
                        </a:rPr>
                        <a:t>Team Daily Stand-up</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r>
                        <a:rPr lang="en-US" sz="800" b="0" i="0" u="none" strike="noStrike" dirty="0">
                          <a:solidFill>
                            <a:srgbClr val="000000"/>
                          </a:solidFill>
                          <a:effectLst/>
                          <a:latin typeface="+mn-lt"/>
                        </a:rPr>
                        <a:t>Team Daily Stand-up</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r>
                        <a:rPr lang="en-US" sz="800" b="0" i="0" u="none" strike="noStrike" dirty="0">
                          <a:solidFill>
                            <a:srgbClr val="000000"/>
                          </a:solidFill>
                          <a:effectLst/>
                          <a:latin typeface="+mn-lt"/>
                        </a:rPr>
                        <a:t>Team Daily Stand-up</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491621012"/>
                  </a:ext>
                </a:extLst>
              </a:tr>
              <a:tr h="156557">
                <a:tc vMerge="1">
                  <a:txBody>
                    <a:bodyPr/>
                    <a:lstStyle/>
                    <a:p>
                      <a:endParaRPr lang="en-US"/>
                    </a:p>
                  </a:txBody>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8692721"/>
                  </a:ext>
                </a:extLst>
              </a:tr>
              <a:tr h="156557">
                <a:tc rowSpan="2">
                  <a:txBody>
                    <a:bodyPr/>
                    <a:lstStyle/>
                    <a:p>
                      <a:pPr algn="ctr" fontAlgn="ctr"/>
                      <a:r>
                        <a:rPr lang="en-US" sz="800" b="0" i="0" u="none" strike="noStrike">
                          <a:solidFill>
                            <a:srgbClr val="FFFFFF"/>
                          </a:solidFill>
                          <a:effectLst/>
                          <a:latin typeface="+mn-lt"/>
                        </a:rPr>
                        <a:t>11:00 AM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800" b="0" i="0" u="none" strike="noStrike" dirty="0">
                          <a:solidFill>
                            <a:schemeClr val="bg1"/>
                          </a:solidFill>
                          <a:effectLst/>
                          <a:latin typeface="+mn-lt"/>
                        </a:rPr>
                        <a:t>1:1 Coaching Session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4524025"/>
                  </a:ext>
                </a:extLst>
              </a:tr>
              <a:tr h="156557">
                <a:tc vMerge="1">
                  <a:txBody>
                    <a:bodyPr/>
                    <a:lstStyle/>
                    <a:p>
                      <a:endParaRPr lang="en-US"/>
                    </a:p>
                  </a:txBody>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71097096"/>
                  </a:ext>
                </a:extLst>
              </a:tr>
              <a:tr h="311605">
                <a:tc>
                  <a:txBody>
                    <a:bodyPr/>
                    <a:lstStyle/>
                    <a:p>
                      <a:pPr algn="ctr" fontAlgn="ctr"/>
                      <a:r>
                        <a:rPr lang="en-US" sz="800" b="0" i="0" u="none" strike="noStrike">
                          <a:solidFill>
                            <a:srgbClr val="FFFFFF"/>
                          </a:solidFill>
                          <a:effectLst/>
                          <a:latin typeface="+mn-lt"/>
                        </a:rPr>
                        <a:t>12:00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a:solidFill>
                            <a:srgbClr val="000000"/>
                          </a:solidFill>
                          <a:effectLst/>
                          <a:latin typeface="+mn-lt"/>
                        </a:rPr>
                        <a:t>Lunch</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Lunch</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Lunch</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Lunch</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Lunch</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2350507"/>
                  </a:ext>
                </a:extLst>
              </a:tr>
              <a:tr h="156557">
                <a:tc rowSpan="2">
                  <a:txBody>
                    <a:bodyPr/>
                    <a:lstStyle/>
                    <a:p>
                      <a:pPr algn="ctr" fontAlgn="ctr"/>
                      <a:r>
                        <a:rPr lang="en-US" sz="800" b="0" i="0" u="none" strike="noStrike" dirty="0">
                          <a:solidFill>
                            <a:srgbClr val="FFFFFF"/>
                          </a:solidFill>
                          <a:effectLst/>
                          <a:latin typeface="+mn-lt"/>
                        </a:rPr>
                        <a:t>1:00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chemeClr val="bg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chemeClr val="bg1"/>
                          </a:solidFill>
                          <a:effectLst/>
                          <a:latin typeface="+mn-lt"/>
                        </a:rPr>
                        <a:t>1:1 Coaching Session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36815606"/>
                  </a:ext>
                </a:extLst>
              </a:tr>
              <a:tr h="156557">
                <a:tc vMerge="1">
                  <a:txBody>
                    <a:bodyPr/>
                    <a:lstStyle/>
                    <a:p>
                      <a:endParaRPr lang="en-US"/>
                    </a:p>
                  </a:txBody>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4982262"/>
                  </a:ext>
                </a:extLst>
              </a:tr>
              <a:tr h="156557">
                <a:tc rowSpan="2">
                  <a:txBody>
                    <a:bodyPr/>
                    <a:lstStyle/>
                    <a:p>
                      <a:pPr algn="ctr" fontAlgn="ctr"/>
                      <a:r>
                        <a:rPr lang="en-US" sz="800" b="0" i="0" u="none" strike="noStrike" dirty="0">
                          <a:solidFill>
                            <a:srgbClr val="FFFFFF"/>
                          </a:solidFill>
                          <a:effectLst/>
                          <a:latin typeface="+mn-lt"/>
                        </a:rPr>
                        <a:t>2:00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algn="ctr" fontAlgn="ctr"/>
                      <a:r>
                        <a:rPr lang="en-US" sz="800" b="0" i="0" u="none" strike="noStrike" dirty="0">
                          <a:solidFill>
                            <a:srgbClr val="FFFFFF"/>
                          </a:solidFill>
                          <a:effectLst/>
                          <a:latin typeface="+mn-lt"/>
                        </a:rPr>
                        <a:t>Team Skill Building</a:t>
                      </a:r>
                    </a:p>
                    <a:p>
                      <a:pPr algn="ctr" fontAlgn="ctr"/>
                      <a:r>
                        <a:rPr lang="en-US" sz="800" b="0" i="1" u="none" strike="noStrike" dirty="0">
                          <a:solidFill>
                            <a:srgbClr val="FFFFFF"/>
                          </a:solidFill>
                          <a:effectLst/>
                          <a:latin typeface="+mn-lt"/>
                        </a:rPr>
                        <a:t>*bi-weekly*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ctr"/>
                      <a:endParaRPr lang="en-US" sz="800" b="0" i="0" u="none" strike="noStrike">
                        <a:solidFill>
                          <a:srgbClr val="FFFFFF"/>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rowSpan="3">
                  <a:txBody>
                    <a:bodyPr/>
                    <a:lstStyle/>
                    <a:p>
                      <a:pPr algn="ctr" fontAlgn="ctr"/>
                      <a:r>
                        <a:rPr lang="en-US" sz="800" b="0" i="0" u="none" strike="noStrike" dirty="0">
                          <a:solidFill>
                            <a:schemeClr val="bg1"/>
                          </a:solidFill>
                          <a:effectLst/>
                          <a:latin typeface="+mn-lt"/>
                        </a:rPr>
                        <a:t>Team Forecast Review</a:t>
                      </a:r>
                      <a:br>
                        <a:rPr lang="en-US" sz="800" b="0" i="0" u="none" strike="noStrike" dirty="0">
                          <a:solidFill>
                            <a:schemeClr val="bg1"/>
                          </a:solidFill>
                          <a:effectLst/>
                          <a:latin typeface="+mn-lt"/>
                        </a:rPr>
                      </a:br>
                      <a:r>
                        <a:rPr lang="en-US" sz="800" b="0" i="1" u="none" strike="noStrike" dirty="0">
                          <a:solidFill>
                            <a:schemeClr val="bg1"/>
                          </a:solidFill>
                          <a:effectLst/>
                          <a:latin typeface="+mn-lt"/>
                        </a:rPr>
                        <a:t>*alternating weeks*</a:t>
                      </a:r>
                      <a:endParaRPr lang="en-US" sz="800" b="0" i="0" u="none" strike="noStrike" dirty="0">
                        <a:solidFill>
                          <a:schemeClr val="bg1"/>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tx1"/>
                          </a:solidFill>
                          <a:effectLst/>
                          <a:latin typeface="+mn-lt"/>
                        </a:rPr>
                        <a:t>Team Pipeline Review</a:t>
                      </a:r>
                      <a:br>
                        <a:rPr lang="en-US" sz="800" b="0" i="0" u="none" strike="noStrike" dirty="0">
                          <a:solidFill>
                            <a:schemeClr val="tx1"/>
                          </a:solidFill>
                          <a:effectLst/>
                          <a:latin typeface="+mn-lt"/>
                        </a:rPr>
                      </a:br>
                      <a:r>
                        <a:rPr lang="en-US" sz="800" b="0" i="1" u="none" strike="noStrike" dirty="0">
                          <a:solidFill>
                            <a:schemeClr val="tx1"/>
                          </a:solidFill>
                          <a:effectLst/>
                          <a:latin typeface="+mn-lt"/>
                        </a:rPr>
                        <a:t>*alternating weeks*</a:t>
                      </a:r>
                      <a:r>
                        <a:rPr lang="en-US" sz="800" b="0" i="0" u="none" strike="noStrike" dirty="0">
                          <a:solidFill>
                            <a:schemeClr val="tx1"/>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135687806"/>
                  </a:ext>
                </a:extLst>
              </a:tr>
              <a:tr h="156557">
                <a:tc vMerge="1">
                  <a:txBody>
                    <a:bodyPr/>
                    <a:lstStyle/>
                    <a:p>
                      <a:endParaRPr lang="en-US"/>
                    </a:p>
                  </a:txBody>
                  <a:tcPr/>
                </a:tc>
                <a:tc vMerge="1">
                  <a:txBody>
                    <a:bodyPr/>
                    <a:lstStyle/>
                    <a:p>
                      <a:pPr algn="ctr" fontAlgn="ctr"/>
                      <a:r>
                        <a:rPr lang="en-US" sz="1000" b="0" i="0" u="none" strike="noStrike">
                          <a:solidFill>
                            <a:srgbClr val="000000"/>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endParaRPr lang="en-US" sz="800" b="0" i="0" u="none" strike="noStrike">
                        <a:solidFill>
                          <a:srgbClr val="FFFFFF"/>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FFFFFF"/>
                          </a:solidFill>
                          <a:effectLst/>
                          <a:latin typeface="+mn-lt"/>
                        </a:rPr>
                        <a:t>1:1 Deal Deep-Dive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35126956"/>
                  </a:ext>
                </a:extLst>
              </a:tr>
              <a:tr h="156557">
                <a:tc rowSpan="2">
                  <a:txBody>
                    <a:bodyPr/>
                    <a:lstStyle/>
                    <a:p>
                      <a:pPr algn="ctr" fontAlgn="ctr"/>
                      <a:r>
                        <a:rPr lang="en-US" sz="800" b="0" i="0" u="none" strike="noStrike" dirty="0">
                          <a:solidFill>
                            <a:srgbClr val="FFFFFF"/>
                          </a:solidFill>
                          <a:effectLst/>
                          <a:latin typeface="+mn-lt"/>
                        </a:rPr>
                        <a:t>3:00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800" b="0" i="0" u="none" strike="noStrike">
                        <a:solidFill>
                          <a:srgbClr val="FFFFFF"/>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pPr algn="ctr" fontAlgn="ctr"/>
                      <a:r>
                        <a:rPr lang="en-US" sz="1000" b="0" i="0" u="none" strike="noStrike">
                          <a:solidFill>
                            <a:srgbClr val="000000"/>
                          </a:solidFill>
                          <a:effectLst/>
                          <a:latin typeface="Arial" panose="020B0604020202020204" pitchFamily="34" charset="0"/>
                        </a:rPr>
                        <a:t> </a:t>
                      </a:r>
                    </a:p>
                  </a:txBody>
                  <a:tcPr marL="7620" marR="7620" marT="7620" marB="0"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249077030"/>
                  </a:ext>
                </a:extLst>
              </a:tr>
              <a:tr h="156557">
                <a:tc vMerge="1">
                  <a:txBody>
                    <a:bodyPr/>
                    <a:lstStyle/>
                    <a:p>
                      <a:endParaRPr lang="en-US"/>
                    </a:p>
                  </a:txBody>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7111294"/>
                  </a:ext>
                </a:extLst>
              </a:tr>
              <a:tr h="156557">
                <a:tc rowSpan="2">
                  <a:txBody>
                    <a:bodyPr/>
                    <a:lstStyle/>
                    <a:p>
                      <a:pPr algn="ctr" fontAlgn="ctr"/>
                      <a:r>
                        <a:rPr lang="en-US" sz="800" b="0" i="0" u="none" strike="noStrike" dirty="0">
                          <a:solidFill>
                            <a:srgbClr val="FFFFFF"/>
                          </a:solidFill>
                          <a:effectLst/>
                          <a:latin typeface="+mn-lt"/>
                        </a:rPr>
                        <a:t>4:00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algn="ctr" fontAlgn="ctr"/>
                      <a:r>
                        <a:rPr lang="en-US" sz="800" b="0" i="0" u="none" strike="noStrike" dirty="0">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800" b="0" i="0" u="none" strike="noStrike" dirty="0">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2">
                  <a:txBody>
                    <a:bodyPr/>
                    <a:lstStyle/>
                    <a:p>
                      <a:pPr algn="ctr" fontAlgn="ctr"/>
                      <a:r>
                        <a:rPr lang="en-US" sz="800" b="0" i="0" u="none" strike="noStrike" dirty="0">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800" b="0" i="0" u="none" strike="noStrike" dirty="0">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084567"/>
                  </a:ext>
                </a:extLst>
              </a:tr>
              <a:tr h="156557">
                <a:tc vMerge="1">
                  <a:txBody>
                    <a:bodyPr/>
                    <a:lstStyle/>
                    <a:p>
                      <a:endParaRPr lang="en-US"/>
                    </a:p>
                  </a:txBody>
                  <a:tcPr/>
                </a:tc>
                <a:tc vMerge="1">
                  <a:txBody>
                    <a:bodyPr/>
                    <a:lstStyle/>
                    <a:p>
                      <a:endParaRPr lang="en-US"/>
                    </a:p>
                  </a:txBody>
                  <a:tcPr/>
                </a:tc>
                <a:tc>
                  <a:txBody>
                    <a:bodyPr/>
                    <a:lstStyle/>
                    <a:p>
                      <a:pPr algn="ctr" fontAlgn="ctr"/>
                      <a:r>
                        <a:rPr lang="en-US" sz="800" b="0" i="0" u="none" strike="noStrike">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vMerge="1">
                  <a:txBody>
                    <a:bodyPr/>
                    <a:lstStyle/>
                    <a:p>
                      <a:endParaRPr lang="en-US"/>
                    </a:p>
                  </a:txBody>
                  <a:tcPr/>
                </a:tc>
                <a:tc>
                  <a:txBody>
                    <a:bodyPr/>
                    <a:lstStyle/>
                    <a:p>
                      <a:pPr algn="ctr" fontAlgn="ctr"/>
                      <a:r>
                        <a:rPr lang="en-US" sz="800" b="0" i="0" u="none" strike="noStrike" dirty="0">
                          <a:solidFill>
                            <a:srgbClr val="FFFFFF"/>
                          </a:solidFill>
                          <a:effectLst/>
                          <a:latin typeface="+mn-lt"/>
                        </a:rPr>
                        <a:t>1:1 Side-by-Side Coaching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6956085"/>
                  </a:ext>
                </a:extLst>
              </a:tr>
              <a:tr h="156557">
                <a:tc rowSpan="2">
                  <a:txBody>
                    <a:bodyPr/>
                    <a:lstStyle/>
                    <a:p>
                      <a:pPr algn="ctr" fontAlgn="ctr"/>
                      <a:r>
                        <a:rPr lang="en-US" sz="800" b="0" i="0" u="none" strike="noStrike" dirty="0">
                          <a:solidFill>
                            <a:srgbClr val="FFFFFF"/>
                          </a:solidFill>
                          <a:effectLst/>
                          <a:latin typeface="+mn-lt"/>
                        </a:rPr>
                        <a:t>5:00 PM</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3681644"/>
                  </a:ext>
                </a:extLst>
              </a:tr>
              <a:tr h="156557">
                <a:tc vMerge="1">
                  <a:txBody>
                    <a:bodyPr/>
                    <a:lstStyle/>
                    <a:p>
                      <a:endParaRPr lang="en-US"/>
                    </a:p>
                  </a:txBody>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800" b="0" i="0" u="none" strike="noStrike" dirty="0">
                          <a:solidFill>
                            <a:srgbClr val="000000"/>
                          </a:solidFill>
                          <a:effectLst/>
                          <a:latin typeface="+mn-lt"/>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2590925"/>
                  </a:ext>
                </a:extLst>
              </a:tr>
            </a:tbl>
          </a:graphicData>
        </a:graphic>
      </p:graphicFrame>
    </p:spTree>
    <p:extLst>
      <p:ext uri="{BB962C8B-B14F-4D97-AF65-F5344CB8AC3E}">
        <p14:creationId xmlns:p14="http://schemas.microsoft.com/office/powerpoint/2010/main" val="1285797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9E18F2-A01A-FD0D-738D-3BDA08681B50}"/>
              </a:ext>
            </a:extLst>
          </p:cNvPr>
          <p:cNvSpPr/>
          <p:nvPr/>
        </p:nvSpPr>
        <p:spPr>
          <a:xfrm>
            <a:off x="609599" y="0"/>
            <a:ext cx="3852597" cy="593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 name="Group 5">
            <a:extLst>
              <a:ext uri="{FF2B5EF4-FFF2-40B4-BE49-F238E27FC236}">
                <a16:creationId xmlns:a16="http://schemas.microsoft.com/office/drawing/2014/main" id="{D33FACB5-C80D-1364-9B69-994785D32419}"/>
              </a:ext>
            </a:extLst>
          </p:cNvPr>
          <p:cNvGrpSpPr/>
          <p:nvPr/>
        </p:nvGrpSpPr>
        <p:grpSpPr>
          <a:xfrm>
            <a:off x="1149278" y="1519333"/>
            <a:ext cx="2773238" cy="2892234"/>
            <a:chOff x="1149278" y="1582341"/>
            <a:chExt cx="2773238" cy="2892234"/>
          </a:xfrm>
        </p:grpSpPr>
        <p:sp>
          <p:nvSpPr>
            <p:cNvPr id="7" name="TextBox 6">
              <a:extLst>
                <a:ext uri="{FF2B5EF4-FFF2-40B4-BE49-F238E27FC236}">
                  <a16:creationId xmlns:a16="http://schemas.microsoft.com/office/drawing/2014/main" id="{46D18475-B2B6-8973-2646-043E366C6EFE}"/>
                </a:ext>
              </a:extLst>
            </p:cNvPr>
            <p:cNvSpPr txBox="1"/>
            <p:nvPr/>
          </p:nvSpPr>
          <p:spPr>
            <a:xfrm>
              <a:off x="1149278" y="2627916"/>
              <a:ext cx="2773238" cy="184665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Sales Coaching Excellence</a:t>
              </a:r>
            </a:p>
          </p:txBody>
        </p:sp>
        <p:sp>
          <p:nvSpPr>
            <p:cNvPr id="8" name="Rectangle 7">
              <a:extLst>
                <a:ext uri="{FF2B5EF4-FFF2-40B4-BE49-F238E27FC236}">
                  <a16:creationId xmlns:a16="http://schemas.microsoft.com/office/drawing/2014/main" id="{75764CE4-5237-C9EB-B01F-55C3071F2212}"/>
                </a:ext>
              </a:extLst>
            </p:cNvPr>
            <p:cNvSpPr/>
            <p:nvPr/>
          </p:nvSpPr>
          <p:spPr>
            <a:xfrm>
              <a:off x="1149278" y="2383621"/>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60D69675-3E01-458A-9412-B8B8922CCA20}"/>
                </a:ext>
              </a:extLst>
            </p:cNvPr>
            <p:cNvSpPr txBox="1"/>
            <p:nvPr/>
          </p:nvSpPr>
          <p:spPr>
            <a:xfrm>
              <a:off x="1149278" y="1582341"/>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II</a:t>
              </a:r>
            </a:p>
          </p:txBody>
        </p:sp>
      </p:grpSp>
      <p:grpSp>
        <p:nvGrpSpPr>
          <p:cNvPr id="10" name="Group 9">
            <a:extLst>
              <a:ext uri="{FF2B5EF4-FFF2-40B4-BE49-F238E27FC236}">
                <a16:creationId xmlns:a16="http://schemas.microsoft.com/office/drawing/2014/main" id="{65C10C2D-A3C5-A7FC-FAEA-0602D905B376}"/>
              </a:ext>
            </a:extLst>
          </p:cNvPr>
          <p:cNvGrpSpPr/>
          <p:nvPr/>
        </p:nvGrpSpPr>
        <p:grpSpPr>
          <a:xfrm>
            <a:off x="4791074" y="805442"/>
            <a:ext cx="6846349" cy="1430846"/>
            <a:chOff x="4791074" y="805442"/>
            <a:chExt cx="6846349" cy="1430846"/>
          </a:xfrm>
        </p:grpSpPr>
        <p:sp>
          <p:nvSpPr>
            <p:cNvPr id="11" name="Rectangle 10">
              <a:extLst>
                <a:ext uri="{FF2B5EF4-FFF2-40B4-BE49-F238E27FC236}">
                  <a16:creationId xmlns:a16="http://schemas.microsoft.com/office/drawing/2014/main" id="{FF223CE0-8FB8-B67E-C217-00FCDD0336B4}"/>
                </a:ext>
              </a:extLst>
            </p:cNvPr>
            <p:cNvSpPr/>
            <p:nvPr/>
          </p:nvSpPr>
          <p:spPr>
            <a:xfrm>
              <a:off x="4791075" y="805442"/>
              <a:ext cx="6779675" cy="438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bg1"/>
                  </a:solidFill>
                </a:rPr>
                <a:t>What’s in this section?</a:t>
              </a:r>
            </a:p>
          </p:txBody>
        </p:sp>
        <p:sp>
          <p:nvSpPr>
            <p:cNvPr id="12" name="TextBox 11">
              <a:extLst>
                <a:ext uri="{FF2B5EF4-FFF2-40B4-BE49-F238E27FC236}">
                  <a16:creationId xmlns:a16="http://schemas.microsoft.com/office/drawing/2014/main" id="{0710A738-ECA3-332F-F64E-85CD58FB1598}"/>
                </a:ext>
              </a:extLst>
            </p:cNvPr>
            <p:cNvSpPr txBox="1"/>
            <p:nvPr/>
          </p:nvSpPr>
          <p:spPr>
            <a:xfrm>
              <a:off x="4791074" y="1374514"/>
              <a:ext cx="6846349" cy="861774"/>
            </a:xfrm>
            <a:prstGeom prst="rect">
              <a:avLst/>
            </a:prstGeom>
            <a:noFill/>
          </p:spPr>
          <p:txBody>
            <a:bodyPr wrap="square" lIns="0" tIns="0" rIns="0" bIns="0" rtlCol="0">
              <a:spAutoFit/>
            </a:bodyPr>
            <a:lstStyle/>
            <a:p>
              <a:pPr>
                <a:lnSpc>
                  <a:spcPct val="100000"/>
                </a:lnSpc>
                <a:spcBef>
                  <a:spcPts val="300"/>
                </a:spcBef>
                <a:spcAft>
                  <a:spcPts val="1200"/>
                </a:spcAft>
                <a:buClr>
                  <a:srgbClr val="0F1011"/>
                </a:buClr>
                <a:defRPr/>
              </a:pPr>
              <a:r>
                <a:rPr lang="en-US" sz="1400" dirty="0">
                  <a:ea typeface="Proxima Nova"/>
                  <a:cs typeface="Proxima Nova"/>
                  <a:sym typeface="Proxima Nova"/>
                </a:rPr>
                <a:t>This section will provide the sales coach with the recommended preparation necessary for each coaching session. In addition, we use a standard coaching template and regular metrics to track sales process during every session. This document provides the overall framework to be followed for effective coaching. </a:t>
              </a:r>
              <a:endParaRPr lang="en-US" sz="1400" dirty="0"/>
            </a:p>
          </p:txBody>
        </p:sp>
      </p:grpSp>
      <p:grpSp>
        <p:nvGrpSpPr>
          <p:cNvPr id="13" name="Group 12">
            <a:extLst>
              <a:ext uri="{FF2B5EF4-FFF2-40B4-BE49-F238E27FC236}">
                <a16:creationId xmlns:a16="http://schemas.microsoft.com/office/drawing/2014/main" id="{3C269F74-8339-FC5C-3084-0411E57873E8}"/>
              </a:ext>
            </a:extLst>
          </p:cNvPr>
          <p:cNvGrpSpPr/>
          <p:nvPr/>
        </p:nvGrpSpPr>
        <p:grpSpPr>
          <a:xfrm>
            <a:off x="4791074" y="2691918"/>
            <a:ext cx="6846349" cy="1646290"/>
            <a:chOff x="4791074" y="805442"/>
            <a:chExt cx="6846349" cy="1646290"/>
          </a:xfrm>
        </p:grpSpPr>
        <p:sp>
          <p:nvSpPr>
            <p:cNvPr id="14" name="Rectangle 13">
              <a:extLst>
                <a:ext uri="{FF2B5EF4-FFF2-40B4-BE49-F238E27FC236}">
                  <a16:creationId xmlns:a16="http://schemas.microsoft.com/office/drawing/2014/main" id="{987B1183-E644-C719-3D4A-5671317F2ED1}"/>
                </a:ext>
              </a:extLst>
            </p:cNvPr>
            <p:cNvSpPr/>
            <p:nvPr/>
          </p:nvSpPr>
          <p:spPr>
            <a:xfrm>
              <a:off x="4791075" y="805442"/>
              <a:ext cx="6779675" cy="438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How do I use this section?</a:t>
              </a:r>
            </a:p>
          </p:txBody>
        </p:sp>
        <p:sp>
          <p:nvSpPr>
            <p:cNvPr id="15" name="TextBox 14">
              <a:extLst>
                <a:ext uri="{FF2B5EF4-FFF2-40B4-BE49-F238E27FC236}">
                  <a16:creationId xmlns:a16="http://schemas.microsoft.com/office/drawing/2014/main" id="{C60A1542-CF66-3FC7-7602-793281504916}"/>
                </a:ext>
              </a:extLst>
            </p:cNvPr>
            <p:cNvSpPr txBox="1"/>
            <p:nvPr/>
          </p:nvSpPr>
          <p:spPr>
            <a:xfrm>
              <a:off x="4791074" y="1374514"/>
              <a:ext cx="6846349" cy="1077218"/>
            </a:xfrm>
            <a:prstGeom prst="rect">
              <a:avLst/>
            </a:prstGeom>
            <a:noFill/>
          </p:spPr>
          <p:txBody>
            <a:bodyPr wrap="square" lIns="0" tIns="0" rIns="0" bIns="0" rtlCol="0">
              <a:spAutoFit/>
            </a:bodyPr>
            <a:lstStyle/>
            <a:p>
              <a:pPr>
                <a:lnSpc>
                  <a:spcPct val="100000"/>
                </a:lnSpc>
                <a:spcBef>
                  <a:spcPts val="300"/>
                </a:spcBef>
                <a:spcAft>
                  <a:spcPts val="1200"/>
                </a:spcAft>
                <a:buClr>
                  <a:srgbClr val="0F1011"/>
                </a:buClr>
                <a:defRPr/>
              </a:pPr>
              <a:r>
                <a:rPr lang="en-US" sz="1400" dirty="0"/>
                <a:t>Sales leaders should use this section to understand the agenda, format and structure of each type of 1:1 cadence meeting, how to prepare, and what questions to ask to successfully address the goals of each meeting type. </a:t>
              </a:r>
              <a:r>
                <a:rPr lang="en-US" sz="1400" dirty="0">
                  <a:ea typeface="Proxima Nova"/>
                  <a:cs typeface="Proxima Nova"/>
                  <a:sym typeface="Proxima Nova"/>
                </a:rPr>
                <a:t>Leaders should document coaching advice using coaching tools in appendix and be involved in regular coaching discussions that will improve sales performance.</a:t>
              </a:r>
              <a:endParaRPr lang="en-US" sz="1400" dirty="0"/>
            </a:p>
          </p:txBody>
        </p:sp>
      </p:grpSp>
      <p:grpSp>
        <p:nvGrpSpPr>
          <p:cNvPr id="16" name="Group 15">
            <a:extLst>
              <a:ext uri="{FF2B5EF4-FFF2-40B4-BE49-F238E27FC236}">
                <a16:creationId xmlns:a16="http://schemas.microsoft.com/office/drawing/2014/main" id="{111E9822-078E-0E09-E6EF-08F26FF3468B}"/>
              </a:ext>
            </a:extLst>
          </p:cNvPr>
          <p:cNvGrpSpPr/>
          <p:nvPr/>
        </p:nvGrpSpPr>
        <p:grpSpPr>
          <a:xfrm>
            <a:off x="4791074" y="4793837"/>
            <a:ext cx="6846350" cy="1137063"/>
            <a:chOff x="4791074" y="3683277"/>
            <a:chExt cx="6846350" cy="1137063"/>
          </a:xfrm>
        </p:grpSpPr>
        <p:sp>
          <p:nvSpPr>
            <p:cNvPr id="17" name="TextBox 16">
              <a:extLst>
                <a:ext uri="{FF2B5EF4-FFF2-40B4-BE49-F238E27FC236}">
                  <a16:creationId xmlns:a16="http://schemas.microsoft.com/office/drawing/2014/main" id="{AAEDF484-F2E9-CBA3-3327-AFEDED909A61}"/>
                </a:ext>
              </a:extLst>
            </p:cNvPr>
            <p:cNvSpPr txBox="1"/>
            <p:nvPr/>
          </p:nvSpPr>
          <p:spPr>
            <a:xfrm>
              <a:off x="4791074" y="3683277"/>
              <a:ext cx="6846349" cy="246221"/>
            </a:xfrm>
            <a:prstGeom prst="rect">
              <a:avLst/>
            </a:prstGeom>
            <a:noFill/>
          </p:spPr>
          <p:txBody>
            <a:bodyPr wrap="square" lIns="0" tIns="0" rIns="0" bIns="0" rtlCol="0">
              <a:spAutoFit/>
            </a:bodyPr>
            <a:lstStyle/>
            <a:p>
              <a:pPr marR="0" lvl="0" fontAlgn="auto">
                <a:lnSpc>
                  <a:spcPct val="100000"/>
                </a:lnSpc>
                <a:spcBef>
                  <a:spcPts val="0"/>
                </a:spcBef>
                <a:spcAft>
                  <a:spcPts val="300"/>
                </a:spcAft>
                <a:buClrTx/>
                <a:buSzTx/>
                <a:tabLst/>
                <a:defRPr/>
              </a:pPr>
              <a:r>
                <a:rPr lang="en-US" sz="1600" b="1" dirty="0"/>
                <a:t>Key Content</a:t>
              </a:r>
            </a:p>
          </p:txBody>
        </p:sp>
        <p:cxnSp>
          <p:nvCxnSpPr>
            <p:cNvPr id="18" name="Straight Connector 17">
              <a:extLst>
                <a:ext uri="{FF2B5EF4-FFF2-40B4-BE49-F238E27FC236}">
                  <a16:creationId xmlns:a16="http://schemas.microsoft.com/office/drawing/2014/main" id="{A313A978-0136-9F51-6D67-82381A4FFC22}"/>
                </a:ext>
              </a:extLst>
            </p:cNvPr>
            <p:cNvCxnSpPr>
              <a:cxnSpLocks/>
            </p:cNvCxnSpPr>
            <p:nvPr/>
          </p:nvCxnSpPr>
          <p:spPr>
            <a:xfrm>
              <a:off x="4791075" y="4025760"/>
              <a:ext cx="684634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49E479F7-FF36-542A-B011-D2A8CE5AD043}"/>
                </a:ext>
              </a:extLst>
            </p:cNvPr>
            <p:cNvSpPr txBox="1">
              <a:spLocks/>
            </p:cNvSpPr>
            <p:nvPr/>
          </p:nvSpPr>
          <p:spPr>
            <a:xfrm>
              <a:off x="4791074" y="4122713"/>
              <a:ext cx="6846350" cy="69762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182880">
                <a:lnSpc>
                  <a:spcPct val="100000"/>
                </a:lnSpc>
                <a:spcBef>
                  <a:spcPts val="200"/>
                </a:spcBef>
                <a:buClr>
                  <a:schemeClr val="tx1"/>
                </a:buClr>
                <a:buFont typeface="+mj-lt"/>
                <a:buAutoNum type="romanUcPeriod"/>
              </a:pPr>
              <a:r>
                <a:rPr lang="en-US" dirty="0">
                  <a:hlinkClick r:id="rId2" action="ppaction://hlinksldjump">
                    <a:extLst>
                      <a:ext uri="{A12FA001-AC4F-418D-AE19-62706E023703}">
                        <ahyp:hlinkClr xmlns:ahyp="http://schemas.microsoft.com/office/drawing/2018/hyperlinkcolor" val="tx"/>
                      </a:ext>
                    </a:extLst>
                  </a:hlinkClick>
                </a:rPr>
                <a:t>1:1 Coaching Session</a:t>
              </a:r>
              <a:r>
                <a:rPr lang="en-US" dirty="0"/>
                <a:t>	</a:t>
              </a:r>
            </a:p>
            <a:p>
              <a:pPr marL="182880" lvl="1" indent="-182880">
                <a:lnSpc>
                  <a:spcPct val="100000"/>
                </a:lnSpc>
                <a:spcBef>
                  <a:spcPts val="200"/>
                </a:spcBef>
                <a:buClr>
                  <a:schemeClr val="tx1"/>
                </a:buClr>
                <a:buFont typeface="+mj-lt"/>
                <a:buAutoNum type="romanUcPeriod"/>
              </a:pPr>
              <a:r>
                <a:rPr lang="en-US" dirty="0">
                  <a:hlinkClick r:id="rId3" action="ppaction://hlinksldjump">
                    <a:extLst>
                      <a:ext uri="{A12FA001-AC4F-418D-AE19-62706E023703}">
                        <ahyp:hlinkClr xmlns:ahyp="http://schemas.microsoft.com/office/drawing/2018/hyperlinkcolor" val="tx"/>
                      </a:ext>
                    </a:extLst>
                  </a:hlinkClick>
                </a:rPr>
                <a:t>Deal Deep Dive</a:t>
              </a:r>
              <a:endParaRPr lang="en-US" dirty="0">
                <a:hlinkClick r:id="rId4" action="ppaction://hlinksldjump">
                  <a:extLst>
                    <a:ext uri="{A12FA001-AC4F-418D-AE19-62706E023703}">
                      <ahyp:hlinkClr xmlns:ahyp="http://schemas.microsoft.com/office/drawing/2018/hyperlinkcolor" val="tx"/>
                    </a:ext>
                  </a:extLst>
                </a:hlinkClick>
              </a:endParaRPr>
            </a:p>
            <a:p>
              <a:pPr marL="182880" lvl="1" indent="-182880">
                <a:lnSpc>
                  <a:spcPct val="100000"/>
                </a:lnSpc>
                <a:spcBef>
                  <a:spcPts val="200"/>
                </a:spcBef>
                <a:buClr>
                  <a:schemeClr val="tx1"/>
                </a:buClr>
                <a:buFont typeface="+mj-lt"/>
                <a:buAutoNum type="romanUcPeriod"/>
              </a:pPr>
              <a:r>
                <a:rPr lang="en-US" dirty="0">
                  <a:hlinkClick r:id="rId5" action="ppaction://hlinksldjump">
                    <a:extLst>
                      <a:ext uri="{A12FA001-AC4F-418D-AE19-62706E023703}">
                        <ahyp:hlinkClr xmlns:ahyp="http://schemas.microsoft.com/office/drawing/2018/hyperlinkcolor" val="tx"/>
                      </a:ext>
                    </a:extLst>
                  </a:hlinkClick>
                </a:rPr>
                <a:t>Side-by-side Coaching Session</a:t>
              </a:r>
              <a:endParaRPr lang="en-US" dirty="0">
                <a:cs typeface="Segoe UI"/>
              </a:endParaRPr>
            </a:p>
          </p:txBody>
        </p:sp>
      </p:grpSp>
    </p:spTree>
    <p:extLst>
      <p:ext uri="{BB962C8B-B14F-4D97-AF65-F5344CB8AC3E}">
        <p14:creationId xmlns:p14="http://schemas.microsoft.com/office/powerpoint/2010/main" val="960065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A8EF-AA6D-A698-9807-4DDEE828E768}"/>
              </a:ext>
            </a:extLst>
          </p:cNvPr>
          <p:cNvSpPr>
            <a:spLocks noGrp="1"/>
          </p:cNvSpPr>
          <p:nvPr>
            <p:ph type="title"/>
          </p:nvPr>
        </p:nvSpPr>
        <p:spPr/>
        <p:txBody>
          <a:bodyPr/>
          <a:lstStyle/>
          <a:p>
            <a:r>
              <a:rPr lang="en-US" dirty="0"/>
              <a:t>Cadence Meeting : 1:1 Coaching Session Example</a:t>
            </a:r>
          </a:p>
        </p:txBody>
      </p:sp>
      <p:graphicFrame>
        <p:nvGraphicFramePr>
          <p:cNvPr id="5" name="Table 4">
            <a:extLst>
              <a:ext uri="{FF2B5EF4-FFF2-40B4-BE49-F238E27FC236}">
                <a16:creationId xmlns:a16="http://schemas.microsoft.com/office/drawing/2014/main" id="{DA3C58DF-B84A-C5F8-24DA-D109CA31B7BF}"/>
              </a:ext>
            </a:extLst>
          </p:cNvPr>
          <p:cNvGraphicFramePr>
            <a:graphicFrameLocks noGrp="1"/>
          </p:cNvGraphicFramePr>
          <p:nvPr>
            <p:extLst>
              <p:ext uri="{D42A27DB-BD31-4B8C-83A1-F6EECF244321}">
                <p14:modId xmlns:p14="http://schemas.microsoft.com/office/powerpoint/2010/main" val="2281348694"/>
              </p:ext>
            </p:extLst>
          </p:nvPr>
        </p:nvGraphicFramePr>
        <p:xfrm>
          <a:off x="607358" y="1143000"/>
          <a:ext cx="5212080" cy="502919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376834">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800" b="0" dirty="0">
                          <a:solidFill>
                            <a:schemeClr val="tx1"/>
                          </a:solidFill>
                        </a:rPr>
                        <a:t>Guide Sales Reps to generate the right volume of activity and maintain a sustainable business while mastering the required skills for the role</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306275">
                <a:tc>
                  <a:txBody>
                    <a:bodyPr/>
                    <a:lstStyle/>
                    <a:p>
                      <a:pPr algn="l"/>
                      <a:r>
                        <a:rPr lang="en-US" sz="1100" b="1" dirty="0">
                          <a:solidFill>
                            <a:schemeClr val="tx1"/>
                          </a:solidFill>
                        </a:rPr>
                        <a:t>Frequency</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800" b="1" kern="1200" dirty="0">
                          <a:solidFill>
                            <a:schemeClr val="tx1"/>
                          </a:solidFill>
                          <a:effectLst/>
                          <a:latin typeface="+mn-lt"/>
                          <a:ea typeface="+mn-ea"/>
                          <a:cs typeface="+mn-cs"/>
                        </a:rPr>
                        <a:t>Weekly / 30 min</a:t>
                      </a:r>
                      <a:r>
                        <a:rPr lang="en-US" sz="800" kern="1200" dirty="0">
                          <a:solidFill>
                            <a:schemeClr val="tx1"/>
                          </a:solidFill>
                          <a:effectLst/>
                          <a:latin typeface="+mn-lt"/>
                          <a:ea typeface="+mn-ea"/>
                          <a:cs typeface="+mn-cs"/>
                        </a:rPr>
                        <a:t>, 15 min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306275">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800" dirty="0">
                          <a:solidFill>
                            <a:schemeClr val="tx1"/>
                          </a:solidFill>
                        </a:rPr>
                        <a:t>Sales Manager and Sales 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06275">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800" dirty="0">
                          <a:solidFill>
                            <a:schemeClr val="tx1"/>
                          </a:solidFill>
                        </a:rPr>
                        <a:t>Ex: CRM, sales systems, internal training platforms, third-party training</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2761557"/>
                  </a:ext>
                </a:extLst>
              </a:tr>
              <a:tr h="3733540">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lnSpc>
                          <a:spcPct val="110000"/>
                        </a:lnSpc>
                        <a:spcBef>
                          <a:spcPts val="300"/>
                        </a:spcBef>
                        <a:spcAft>
                          <a:spcPts val="300"/>
                        </a:spcAft>
                        <a:buFont typeface="+mj-lt"/>
                        <a:buNone/>
                      </a:pPr>
                      <a:r>
                        <a:rPr lang="en-US" sz="800" b="1" kern="1200" dirty="0">
                          <a:solidFill>
                            <a:schemeClr val="tx1"/>
                          </a:solidFill>
                          <a:latin typeface="+mn-lt"/>
                          <a:ea typeface="+mn-ea"/>
                          <a:cs typeface="+mn-cs"/>
                        </a:rPr>
                        <a:t>Sales Rep</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Send agenda for specific topics they’d like to cover in advance of the meeting &gt;24 hours in advance (if Rep does not clearly define agenda, cancel the meeting and reschedule)</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Be prepared with questions or needs you have for your Sales Manager. Career related, process related, territory related, etc.</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Items the AE owes themselves and their Sales Manager from the previous 1:1 or other interactions. Example: coaching curriculum assignments that are required to improve key areas of AE development.</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Ensure CRM entries are up-to-date</a:t>
                      </a:r>
                    </a:p>
                    <a:p>
                      <a:pPr marL="0" lvl="0" indent="0" algn="l" defTabSz="914400" rtl="0" eaLnBrk="1" latinLnBrk="0" hangingPunct="1">
                        <a:lnSpc>
                          <a:spcPct val="110000"/>
                        </a:lnSpc>
                        <a:spcBef>
                          <a:spcPts val="300"/>
                        </a:spcBef>
                        <a:spcAft>
                          <a:spcPts val="300"/>
                        </a:spcAft>
                        <a:buFont typeface="+mj-lt"/>
                        <a:buNone/>
                      </a:pPr>
                      <a:r>
                        <a:rPr lang="en-US" sz="800" b="1" kern="1200" dirty="0">
                          <a:solidFill>
                            <a:schemeClr val="tx1"/>
                          </a:solidFill>
                          <a:latin typeface="+mn-lt"/>
                          <a:ea typeface="+mn-ea"/>
                          <a:cs typeface="+mn-cs"/>
                        </a:rPr>
                        <a:t>Manager</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Review pipeline, MTD performance in advance. Check whether the Sales Rep is on or off track to meet goals</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Determine questions to ask that will open the dialogue and spark a productive coaching discussion (think through what “game film” you can bring) </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Encourage the sales rep to prepare in advance and think through what they want to get from the coaching interaction</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Ensure that the conversation is focused on skill development</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Align on what list/opportunities the rep will be calling (have enough to call)</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Notes from previous coaching events</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Skills assessment scores</a:t>
                      </a:r>
                    </a:p>
                    <a:p>
                      <a:pPr marL="182880" marR="0" lvl="0" indent="-182880" algn="l" defTabSz="914400" rtl="0" eaLnBrk="1" fontAlgn="auto" latinLnBrk="0" hangingPunct="1">
                        <a:lnSpc>
                          <a:spcPct val="100000"/>
                        </a:lnSpc>
                        <a:spcBef>
                          <a:spcPts val="200"/>
                        </a:spcBef>
                        <a:spcAft>
                          <a:spcPts val="200"/>
                        </a:spcAft>
                        <a:buClr>
                          <a:schemeClr val="tx1"/>
                        </a:buClr>
                        <a:buSzTx/>
                        <a:buFont typeface="+mj-lt"/>
                        <a:buAutoNum type="arabicPeriod"/>
                        <a:tabLst/>
                        <a:defRPr/>
                      </a:pPr>
                      <a:r>
                        <a:rPr lang="en-US" sz="800" kern="1200" dirty="0">
                          <a:solidFill>
                            <a:schemeClr val="tx1"/>
                          </a:solidFill>
                          <a:latin typeface="+mn-lt"/>
                          <a:ea typeface="+mn-ea"/>
                          <a:cs typeface="+mn-cs"/>
                        </a:rPr>
                        <a:t>Notes from assessing recorded calls </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6" name="Table 5">
            <a:extLst>
              <a:ext uri="{FF2B5EF4-FFF2-40B4-BE49-F238E27FC236}">
                <a16:creationId xmlns:a16="http://schemas.microsoft.com/office/drawing/2014/main" id="{DF98567E-6D6B-529F-A430-B595135C1007}"/>
              </a:ext>
            </a:extLst>
          </p:cNvPr>
          <p:cNvGraphicFramePr>
            <a:graphicFrameLocks noGrp="1"/>
          </p:cNvGraphicFramePr>
          <p:nvPr>
            <p:extLst>
              <p:ext uri="{D42A27DB-BD31-4B8C-83A1-F6EECF244321}">
                <p14:modId xmlns:p14="http://schemas.microsoft.com/office/powerpoint/2010/main" val="3794238813"/>
              </p:ext>
            </p:extLst>
          </p:nvPr>
        </p:nvGraphicFramePr>
        <p:xfrm>
          <a:off x="6372562" y="1143000"/>
          <a:ext cx="5212080" cy="502919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423092">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020054">
                <a:tc>
                  <a:txBody>
                    <a:bodyPr/>
                    <a:lstStyle/>
                    <a:p>
                      <a:pPr algn="l"/>
                      <a:r>
                        <a:rPr lang="en-US" sz="1100" b="1" kern="1200" dirty="0">
                          <a:solidFill>
                            <a:schemeClr val="tx1"/>
                          </a:solidFill>
                          <a:effectLst/>
                          <a:latin typeface="+mn-lt"/>
                          <a:ea typeface="+mn-ea"/>
                          <a:cs typeface="+mn-cs"/>
                        </a:rPr>
                        <a:t>Connection Conversation</a:t>
                      </a:r>
                    </a:p>
                  </a:txBody>
                  <a:tcPr marT="45719" marB="45719"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How are you doing personally?</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How is your week going in the job?</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Did you learn anything new this week or is there anything </a:t>
                      </a:r>
                      <a:br>
                        <a:rPr lang="en-US" sz="1050" kern="1200" dirty="0">
                          <a:solidFill>
                            <a:schemeClr val="tx2"/>
                          </a:solidFill>
                          <a:effectLst/>
                          <a:latin typeface="+mn-lt"/>
                          <a:ea typeface="+mn-ea"/>
                          <a:cs typeface="+mn-cs"/>
                        </a:rPr>
                      </a:br>
                      <a:r>
                        <a:rPr lang="en-US" sz="1050" kern="1200" dirty="0">
                          <a:solidFill>
                            <a:schemeClr val="tx2"/>
                          </a:solidFill>
                          <a:effectLst/>
                          <a:latin typeface="+mn-lt"/>
                          <a:ea typeface="+mn-ea"/>
                          <a:cs typeface="+mn-cs"/>
                        </a:rPr>
                        <a:t>you’re stuck on?</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184819">
                <a:tc>
                  <a:txBody>
                    <a:bodyPr/>
                    <a:lstStyle/>
                    <a:p>
                      <a:pPr marL="0" algn="l" defTabSz="914386" rtl="0" eaLnBrk="1" latinLnBrk="0" hangingPunct="1"/>
                      <a:r>
                        <a:rPr lang="en-US" sz="1100" b="1" kern="1200" dirty="0">
                          <a:solidFill>
                            <a:schemeClr val="tx1"/>
                          </a:solidFill>
                          <a:effectLst/>
                          <a:latin typeface="+mn-lt"/>
                          <a:ea typeface="+mn-ea"/>
                          <a:cs typeface="+mn-cs"/>
                        </a:rPr>
                        <a:t>Update vs. Quarterly Goals</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How are you progressing vs. your quarterly goals?</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What key skills do you feel confident in / need to develop? Why? </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What specifically do you need to make your number this quarter?</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020054">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Skill Building Activities</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How are you leveraging internal and external training opportunities to expand your skills? Can I recommend content? </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Skill building activities [See next slide for details]</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97619933"/>
                  </a:ext>
                </a:extLst>
              </a:tr>
              <a:tr h="138118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Next Steps: Focus on Coming Weeks</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Are you confident in your strategy for the next two weeks?</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Do you have the tools and resources to get the most of the next two weeks?</a:t>
                      </a:r>
                    </a:p>
                    <a:p>
                      <a:pPr marL="228600" lvl="0" indent="-228600" algn="l" defTabSz="914400" rtl="0" eaLnBrk="1" latinLnBrk="0" hangingPunct="1">
                        <a:lnSpc>
                          <a:spcPct val="110000"/>
                        </a:lnSpc>
                        <a:spcBef>
                          <a:spcPts val="200"/>
                        </a:spcBef>
                        <a:spcAft>
                          <a:spcPts val="200"/>
                        </a:spcAft>
                        <a:buFont typeface="+mj-lt"/>
                        <a:buAutoNum type="arabicPeriod"/>
                      </a:pPr>
                      <a:r>
                        <a:rPr lang="en-US" sz="1050" kern="1200" dirty="0">
                          <a:solidFill>
                            <a:schemeClr val="tx2"/>
                          </a:solidFill>
                          <a:effectLst/>
                          <a:latin typeface="+mn-lt"/>
                          <a:ea typeface="+mn-ea"/>
                          <a:cs typeface="+mn-cs"/>
                        </a:rPr>
                        <a:t>What support or resources do you need from me to help you succeed in the next two weeks?</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995952576"/>
                  </a:ext>
                </a:extLst>
              </a:tr>
            </a:tbl>
          </a:graphicData>
        </a:graphic>
      </p:graphicFrame>
      <p:sp>
        <p:nvSpPr>
          <p:cNvPr id="7" name="Rectangle 6">
            <a:extLst>
              <a:ext uri="{FF2B5EF4-FFF2-40B4-BE49-F238E27FC236}">
                <a16:creationId xmlns:a16="http://schemas.microsoft.com/office/drawing/2014/main" id="{0292D25E-0007-E9E2-0002-B54E9F9831EE}"/>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sp>
        <p:nvSpPr>
          <p:cNvPr id="8" name="Rectangle 7">
            <a:extLst>
              <a:ext uri="{FF2B5EF4-FFF2-40B4-BE49-F238E27FC236}">
                <a16:creationId xmlns:a16="http://schemas.microsoft.com/office/drawing/2014/main" id="{A80F2B15-0B27-304C-3590-F7843CF3EFA5}"/>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9" name="Rectangle 8">
            <a:extLst>
              <a:ext uri="{FF2B5EF4-FFF2-40B4-BE49-F238E27FC236}">
                <a16:creationId xmlns:a16="http://schemas.microsoft.com/office/drawing/2014/main" id="{D92943B6-4B65-3492-127D-7C1CE320EEAB}"/>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1</a:t>
            </a:r>
          </a:p>
        </p:txBody>
      </p:sp>
    </p:spTree>
    <p:extLst>
      <p:ext uri="{BB962C8B-B14F-4D97-AF65-F5344CB8AC3E}">
        <p14:creationId xmlns:p14="http://schemas.microsoft.com/office/powerpoint/2010/main" val="1623580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D9C6B4-0407-6A53-CE74-DF94EA9AB34F}"/>
              </a:ext>
            </a:extLst>
          </p:cNvPr>
          <p:cNvSpPr/>
          <p:nvPr/>
        </p:nvSpPr>
        <p:spPr>
          <a:xfrm>
            <a:off x="7747000" y="1143000"/>
            <a:ext cx="3824890" cy="5029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CACC7-2A82-EE4C-06A6-246DB2067057}"/>
              </a:ext>
            </a:extLst>
          </p:cNvPr>
          <p:cNvSpPr>
            <a:spLocks noGrp="1"/>
          </p:cNvSpPr>
          <p:nvPr>
            <p:ph type="title"/>
          </p:nvPr>
        </p:nvSpPr>
        <p:spPr/>
        <p:txBody>
          <a:bodyPr/>
          <a:lstStyle/>
          <a:p>
            <a:r>
              <a:rPr lang="en-US" dirty="0"/>
              <a:t>Examples: 1:1 Coaching Skill Building Activities</a:t>
            </a:r>
          </a:p>
        </p:txBody>
      </p:sp>
      <p:graphicFrame>
        <p:nvGraphicFramePr>
          <p:cNvPr id="3" name="Table 2">
            <a:extLst>
              <a:ext uri="{FF2B5EF4-FFF2-40B4-BE49-F238E27FC236}">
                <a16:creationId xmlns:a16="http://schemas.microsoft.com/office/drawing/2014/main" id="{EDA7D55D-8351-A0B1-DD27-F67566FE2F50}"/>
              </a:ext>
            </a:extLst>
          </p:cNvPr>
          <p:cNvGraphicFramePr>
            <a:graphicFrameLocks noGrp="1"/>
          </p:cNvGraphicFramePr>
          <p:nvPr>
            <p:extLst>
              <p:ext uri="{D42A27DB-BD31-4B8C-83A1-F6EECF244321}">
                <p14:modId xmlns:p14="http://schemas.microsoft.com/office/powerpoint/2010/main" val="3674249100"/>
              </p:ext>
            </p:extLst>
          </p:nvPr>
        </p:nvGraphicFramePr>
        <p:xfrm>
          <a:off x="609600" y="1143000"/>
          <a:ext cx="6869391" cy="5029201"/>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108795995"/>
                    </a:ext>
                  </a:extLst>
                </a:gridCol>
                <a:gridCol w="6661111">
                  <a:extLst>
                    <a:ext uri="{9D8B030D-6E8A-4147-A177-3AD203B41FA5}">
                      <a16:colId xmlns:a16="http://schemas.microsoft.com/office/drawing/2014/main" val="1985419490"/>
                    </a:ext>
                  </a:extLst>
                </a:gridCol>
              </a:tblGrid>
              <a:tr h="370221">
                <a:tc gridSpan="2">
                  <a:txBody>
                    <a:bodyPr/>
                    <a:lstStyle/>
                    <a:p>
                      <a:pPr algn="ctr"/>
                      <a:r>
                        <a:rPr lang="en-US" sz="1400" b="1" dirty="0">
                          <a:solidFill>
                            <a:schemeClr val="bg1"/>
                          </a:solidFill>
                        </a:rPr>
                        <a:t>Best Practices </a:t>
                      </a:r>
                      <a:endParaRPr lang="en-US" sz="1400" b="1" dirty="0">
                        <a:solidFill>
                          <a:schemeClr val="bg1"/>
                        </a:solidFill>
                        <a:latin typeface="+mn-lt"/>
                      </a:endParaRPr>
                    </a:p>
                  </a:txBody>
                  <a:tcPr marT="45719" marB="45719" anchor="ctr">
                    <a:solidFill>
                      <a:schemeClr val="accent1"/>
                    </a:solidFill>
                  </a:tcPr>
                </a:tc>
                <a:tc hMerge="1">
                  <a:txBody>
                    <a:bodyPr/>
                    <a:lstStyle/>
                    <a:p>
                      <a:pPr algn="l"/>
                      <a:r>
                        <a:rPr lang="en-US" sz="1400"/>
                        <a:t>Best Practices </a:t>
                      </a:r>
                    </a:p>
                  </a:txBody>
                  <a:tcPr marT="45719" marB="45719"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2130397047"/>
                  </a:ext>
                </a:extLst>
              </a:tr>
              <a:tr h="502966">
                <a:tc>
                  <a:txBody>
                    <a:bodyPr/>
                    <a:lstStyle/>
                    <a:p>
                      <a:endParaRPr lang="en-US" dirty="0">
                        <a:solidFill>
                          <a:schemeClr val="tx1"/>
                        </a:solidFill>
                        <a:latin typeface="+mn-lt"/>
                      </a:endParaRPr>
                    </a:p>
                  </a:txBody>
                  <a:tcPr marT="45719" marB="45719"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Live Fire Session </a:t>
                      </a:r>
                      <a:r>
                        <a:rPr lang="en-US" sz="1200" kern="1200" dirty="0">
                          <a:solidFill>
                            <a:schemeClr val="tx1"/>
                          </a:solidFill>
                          <a:effectLst/>
                        </a:rPr>
                        <a:t>- Create 1:1 client role play scenarios based on a development area such as qualifying, pitching, managing objections, closing, etc. (1x/QTR)</a:t>
                      </a:r>
                      <a:endParaRPr lang="en-US" sz="1200" kern="1200" dirty="0">
                        <a:solidFill>
                          <a:schemeClr val="tx1"/>
                        </a:solidFill>
                        <a:effectLst/>
                        <a:latin typeface="+mn-lt"/>
                        <a:ea typeface="+mn-ea"/>
                        <a:cs typeface="+mn-cs"/>
                      </a:endParaRPr>
                    </a:p>
                  </a:txBody>
                  <a:tcPr marT="45719" marB="45719"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38268111"/>
                  </a:ext>
                </a:extLst>
              </a:tr>
              <a:tr h="502966">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rPr>
                        <a:t>Discovery Call Review</a:t>
                      </a:r>
                      <a:r>
                        <a:rPr lang="en-US" sz="1200" kern="1200">
                          <a:solidFill>
                            <a:schemeClr val="tx1"/>
                          </a:solidFill>
                          <a:effectLst/>
                        </a:rPr>
                        <a:t> – Review a pitch or discovery call with the rep to call out areas of strength and areas of improvement. (1x/Month)</a:t>
                      </a:r>
                      <a:endParaRPr lang="en-US" sz="1200" kern="1200">
                        <a:solidFill>
                          <a:schemeClr val="tx1"/>
                        </a:solidFill>
                        <a:effectLst/>
                        <a:latin typeface="+mn-lt"/>
                        <a:ea typeface="+mn-ea"/>
                        <a:cs typeface="+mn-cs"/>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2058614"/>
                  </a:ext>
                </a:extLst>
              </a:tr>
              <a:tr h="502966">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Playbook Knowledge Check </a:t>
                      </a:r>
                      <a:r>
                        <a:rPr lang="en-US" sz="1200" kern="1200" dirty="0">
                          <a:solidFill>
                            <a:schemeClr val="tx1"/>
                          </a:solidFill>
                          <a:effectLst/>
                        </a:rPr>
                        <a:t>– Test ability to speak to sales process, personas, products / value proposition, sales plays, competitive positioning, etc. (ongoing)</a:t>
                      </a:r>
                      <a:endParaRPr lang="en-US" sz="1200" kern="1200" dirty="0">
                        <a:solidFill>
                          <a:schemeClr val="tx1"/>
                        </a:solidFill>
                        <a:effectLst/>
                        <a:latin typeface="+mn-lt"/>
                        <a:ea typeface="+mn-ea"/>
                        <a:cs typeface="+mn-cs"/>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9559616"/>
                  </a:ext>
                </a:extLst>
              </a:tr>
              <a:tr h="402373">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Post-Mortem Win/Loss Analysis </a:t>
                      </a:r>
                      <a:r>
                        <a:rPr lang="en-US" sz="1200" kern="1200" dirty="0">
                          <a:solidFill>
                            <a:schemeClr val="tx1"/>
                          </a:solidFill>
                          <a:effectLst/>
                        </a:rPr>
                        <a:t>– Why did we win?  Why did we lose? (2x/Month)</a:t>
                      </a:r>
                      <a:endParaRPr lang="en-US" sz="1200" kern="1200" dirty="0">
                        <a:solidFill>
                          <a:schemeClr val="tx1"/>
                        </a:solidFill>
                        <a:effectLst/>
                        <a:latin typeface="+mn-lt"/>
                        <a:ea typeface="+mn-ea"/>
                        <a:cs typeface="+mn-cs"/>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43863776"/>
                  </a:ext>
                </a:extLst>
              </a:tr>
              <a:tr h="402373">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Follow-Up Peer Coaching </a:t>
                      </a:r>
                      <a:r>
                        <a:rPr lang="en-US" sz="1200" kern="1200" dirty="0">
                          <a:solidFill>
                            <a:schemeClr val="tx1"/>
                          </a:solidFill>
                          <a:effectLst/>
                        </a:rPr>
                        <a:t>– Assign tenured reps to help build the skills of others (1x/QTR)</a:t>
                      </a:r>
                      <a:endParaRPr lang="en-US" sz="1200" kern="1200" dirty="0">
                        <a:solidFill>
                          <a:schemeClr val="tx1"/>
                        </a:solidFill>
                        <a:effectLst/>
                        <a:latin typeface="+mn-lt"/>
                        <a:ea typeface="+mn-ea"/>
                        <a:cs typeface="+mn-cs"/>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0043970"/>
                  </a:ext>
                </a:extLst>
              </a:tr>
              <a:tr h="580592">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Pipeline Expansion Conversation </a:t>
                      </a:r>
                      <a:r>
                        <a:rPr lang="en-US" sz="1200" kern="1200" dirty="0">
                          <a:solidFill>
                            <a:schemeClr val="tx1"/>
                          </a:solidFill>
                          <a:effectLst/>
                        </a:rPr>
                        <a:t>– Review the math from first interaction to close and investigate progress </a:t>
                      </a:r>
                      <a:r>
                        <a:rPr lang="en-US" sz="1200" kern="1200" dirty="0">
                          <a:solidFill>
                            <a:schemeClr val="tx1"/>
                          </a:solidFill>
                        </a:rPr>
                        <a:t>(2x/Month)</a:t>
                      </a:r>
                      <a:endParaRPr lang="en-US" sz="1200" kern="1200" dirty="0">
                        <a:solidFill>
                          <a:schemeClr val="tx1"/>
                        </a:solidFill>
                        <a:latin typeface="+mn-lt"/>
                        <a:ea typeface="+mn-ea"/>
                        <a:cs typeface="+mn-cs"/>
                      </a:endParaRPr>
                    </a:p>
                  </a:txBody>
                  <a:tcPr marL="81000" marR="81000" marT="81000" marB="81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9288979"/>
                  </a:ext>
                </a:extLst>
              </a:tr>
              <a:tr h="781779">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Role Play Sales Calls </a:t>
                      </a:r>
                      <a:r>
                        <a:rPr lang="en-US" sz="1200" kern="1200" dirty="0">
                          <a:solidFill>
                            <a:schemeClr val="tx1"/>
                          </a:solidFill>
                          <a:effectLst/>
                        </a:rPr>
                        <a:t>- Focus on specific development areas such as qualifying, identifying and implicating pain points, identifying and positioning competition, managing objections, closing, etc. </a:t>
                      </a:r>
                      <a:r>
                        <a:rPr lang="en-US" sz="1200" kern="1200" dirty="0">
                          <a:solidFill>
                            <a:schemeClr val="tx1"/>
                          </a:solidFill>
                        </a:rPr>
                        <a:t>(2x/Month)</a:t>
                      </a:r>
                      <a:endParaRPr lang="en-US" sz="1200" kern="1200" dirty="0">
                        <a:solidFill>
                          <a:schemeClr val="tx1"/>
                        </a:solidFill>
                        <a:latin typeface="+mn-lt"/>
                        <a:ea typeface="+mn-ea"/>
                        <a:cs typeface="+mn-cs"/>
                      </a:endParaRPr>
                    </a:p>
                  </a:txBody>
                  <a:tcPr marL="81000" marR="81000" marT="81000" marB="81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6509798"/>
                  </a:ext>
                </a:extLst>
              </a:tr>
              <a:tr h="580592">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Fluency Practice </a:t>
                      </a:r>
                      <a:r>
                        <a:rPr lang="en-US" sz="1200" kern="1200" dirty="0">
                          <a:solidFill>
                            <a:schemeClr val="tx1"/>
                          </a:solidFill>
                          <a:effectLst/>
                        </a:rPr>
                        <a:t>– Test ability to speak to a variety of industries, products, use cases, success stories, etc. </a:t>
                      </a:r>
                      <a:r>
                        <a:rPr lang="en-US" sz="1200" kern="1200" dirty="0">
                          <a:solidFill>
                            <a:schemeClr val="tx1"/>
                          </a:solidFill>
                        </a:rPr>
                        <a:t>(2x/Month)</a:t>
                      </a:r>
                      <a:endParaRPr lang="en-US" sz="1200" kern="1200" dirty="0">
                        <a:solidFill>
                          <a:schemeClr val="tx1"/>
                        </a:solidFill>
                        <a:latin typeface="+mn-lt"/>
                        <a:ea typeface="+mn-ea"/>
                        <a:cs typeface="+mn-cs"/>
                      </a:endParaRPr>
                    </a:p>
                  </a:txBody>
                  <a:tcPr marL="81000" marR="81000" marT="81000" marB="81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2960276"/>
                  </a:ext>
                </a:extLst>
              </a:tr>
              <a:tr h="402373">
                <a:tc>
                  <a:txBody>
                    <a:bodyPr/>
                    <a:lstStyle/>
                    <a:p>
                      <a:endParaRPr lang="en-US">
                        <a:solidFill>
                          <a:schemeClr val="tx1"/>
                        </a:solidFill>
                        <a:latin typeface="+mn-lt"/>
                      </a:endParaRPr>
                    </a:p>
                  </a:txBody>
                  <a:tcPr marT="45719" marB="45719"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rPr>
                        <a:t>LMS – </a:t>
                      </a:r>
                      <a:r>
                        <a:rPr lang="en-US" sz="1200" b="0" kern="1200" dirty="0">
                          <a:solidFill>
                            <a:schemeClr val="tx1"/>
                          </a:solidFill>
                        </a:rPr>
                        <a:t>Leverage  internal and external training platforms to build skills </a:t>
                      </a:r>
                      <a:endParaRPr lang="en-US" sz="1200" b="1" kern="1200" dirty="0">
                        <a:solidFill>
                          <a:schemeClr val="tx1"/>
                        </a:solidFill>
                        <a:latin typeface="+mn-lt"/>
                        <a:ea typeface="+mn-ea"/>
                        <a:cs typeface="+mn-cs"/>
                      </a:endParaRPr>
                    </a:p>
                  </a:txBody>
                  <a:tcPr marL="81000" marR="81000" marT="81000" marB="81000"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2552519"/>
                  </a:ext>
                </a:extLst>
              </a:tr>
            </a:tbl>
          </a:graphicData>
        </a:graphic>
      </p:graphicFrame>
      <p:pic>
        <p:nvPicPr>
          <p:cNvPr id="4" name="Picture 2" descr="14 Sales Coaching Tips To Empower Your Team - Mailshake Blog">
            <a:extLst>
              <a:ext uri="{FF2B5EF4-FFF2-40B4-BE49-F238E27FC236}">
                <a16:creationId xmlns:a16="http://schemas.microsoft.com/office/drawing/2014/main" id="{483BEA4A-083E-0188-5517-3180055BA6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5" t="7951" r="4400" b="7034"/>
          <a:stretch/>
        </p:blipFill>
        <p:spPr bwMode="auto">
          <a:xfrm>
            <a:off x="7957587" y="2103437"/>
            <a:ext cx="3403717" cy="3108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5EA5ECD-F11B-6C19-72BE-56FAF52641B7}"/>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sp>
        <p:nvSpPr>
          <p:cNvPr id="7" name="Rectangle 6">
            <a:extLst>
              <a:ext uri="{FF2B5EF4-FFF2-40B4-BE49-F238E27FC236}">
                <a16:creationId xmlns:a16="http://schemas.microsoft.com/office/drawing/2014/main" id="{AD56C255-D2A2-4295-9466-85E81BE0D26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8" name="Rectangle 7">
            <a:extLst>
              <a:ext uri="{FF2B5EF4-FFF2-40B4-BE49-F238E27FC236}">
                <a16:creationId xmlns:a16="http://schemas.microsoft.com/office/drawing/2014/main" id="{CC5C9A0C-DBF8-4694-53BE-5FD955B4D8C2}"/>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1</a:t>
            </a:r>
          </a:p>
        </p:txBody>
      </p:sp>
    </p:spTree>
    <p:extLst>
      <p:ext uri="{BB962C8B-B14F-4D97-AF65-F5344CB8AC3E}">
        <p14:creationId xmlns:p14="http://schemas.microsoft.com/office/powerpoint/2010/main" val="3872502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A432-F810-4BE5-CC4E-0C19CB6553FB}"/>
              </a:ext>
            </a:extLst>
          </p:cNvPr>
          <p:cNvSpPr>
            <a:spLocks noGrp="1"/>
          </p:cNvSpPr>
          <p:nvPr>
            <p:ph type="title"/>
          </p:nvPr>
        </p:nvSpPr>
        <p:spPr/>
        <p:txBody>
          <a:bodyPr/>
          <a:lstStyle/>
          <a:p>
            <a:r>
              <a:rPr lang="en-US" dirty="0"/>
              <a:t>Cadence Meeting : Deal Deep Dive Example</a:t>
            </a:r>
          </a:p>
        </p:txBody>
      </p:sp>
      <p:sp>
        <p:nvSpPr>
          <p:cNvPr id="3" name="Rectangle 2">
            <a:extLst>
              <a:ext uri="{FF2B5EF4-FFF2-40B4-BE49-F238E27FC236}">
                <a16:creationId xmlns:a16="http://schemas.microsoft.com/office/drawing/2014/main" id="{A68339AB-DEE8-6865-4F72-00CBDE875D6D}"/>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sp>
        <p:nvSpPr>
          <p:cNvPr id="4" name="Rectangle 3">
            <a:extLst>
              <a:ext uri="{FF2B5EF4-FFF2-40B4-BE49-F238E27FC236}">
                <a16:creationId xmlns:a16="http://schemas.microsoft.com/office/drawing/2014/main" id="{2592B59E-5A1A-960D-8449-905A20D984C4}"/>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5" name="Rectangle 4">
            <a:extLst>
              <a:ext uri="{FF2B5EF4-FFF2-40B4-BE49-F238E27FC236}">
                <a16:creationId xmlns:a16="http://schemas.microsoft.com/office/drawing/2014/main" id="{5816779B-AB3D-1DC2-16E5-4476AC467EE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1</a:t>
            </a:r>
          </a:p>
        </p:txBody>
      </p:sp>
      <p:graphicFrame>
        <p:nvGraphicFramePr>
          <p:cNvPr id="7" name="Table 6">
            <a:extLst>
              <a:ext uri="{FF2B5EF4-FFF2-40B4-BE49-F238E27FC236}">
                <a16:creationId xmlns:a16="http://schemas.microsoft.com/office/drawing/2014/main" id="{19FCCD97-0445-74F2-0D69-9E5D7C78EA14}"/>
              </a:ext>
            </a:extLst>
          </p:cNvPr>
          <p:cNvGraphicFramePr>
            <a:graphicFrameLocks noGrp="1"/>
          </p:cNvGraphicFramePr>
          <p:nvPr>
            <p:extLst>
              <p:ext uri="{D42A27DB-BD31-4B8C-83A1-F6EECF244321}">
                <p14:modId xmlns:p14="http://schemas.microsoft.com/office/powerpoint/2010/main" val="9501391"/>
              </p:ext>
            </p:extLst>
          </p:nvPr>
        </p:nvGraphicFramePr>
        <p:xfrm>
          <a:off x="607358" y="1143000"/>
          <a:ext cx="5212080" cy="4965436"/>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1131795">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1050" b="0" kern="1200" dirty="0">
                          <a:solidFill>
                            <a:schemeClr val="tx1"/>
                          </a:solidFill>
                          <a:effectLst/>
                          <a:latin typeface="+mn-lt"/>
                          <a:ea typeface="+mn-ea"/>
                          <a:cs typeface="+mn-cs"/>
                        </a:rPr>
                        <a:t>Review opportunity details to pressure test the rep’s understanding of the sales process, evaluation criteria, &amp; critical success factors; discuss strategies to advance the opportunity, aligning week of the month to sales stage (Week 1 = Early Stage, Week 2 = Mid Stage, Week 3 = Mid to Late Stage., Week 4/5 = Late Stage); enhance sales rep skills</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305001">
                <a:tc>
                  <a:txBody>
                    <a:bodyPr/>
                    <a:lstStyle/>
                    <a:p>
                      <a:pPr algn="l"/>
                      <a:r>
                        <a:rPr lang="en-US" sz="1100" b="1" dirty="0">
                          <a:solidFill>
                            <a:schemeClr val="tx1"/>
                          </a:solidFill>
                        </a:rPr>
                        <a:t>Frequency</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1050" b="1" kern="1200" dirty="0">
                          <a:solidFill>
                            <a:schemeClr val="tx1"/>
                          </a:solidFill>
                          <a:effectLst/>
                          <a:latin typeface="+mn-lt"/>
                          <a:ea typeface="+mn-ea"/>
                          <a:cs typeface="+mn-cs"/>
                        </a:rPr>
                        <a:t>Weekly / 30 min </a:t>
                      </a:r>
                      <a:r>
                        <a:rPr lang="en-US" sz="1050" kern="1200" dirty="0">
                          <a:solidFill>
                            <a:schemeClr val="tx1"/>
                          </a:solidFill>
                          <a:effectLst/>
                          <a:latin typeface="+mn-lt"/>
                          <a:ea typeface="+mn-ea"/>
                          <a:cs typeface="+mn-cs"/>
                        </a:rPr>
                        <a:t>, 15 min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305001">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1050">
                          <a:solidFill>
                            <a:schemeClr val="tx1"/>
                          </a:solidFill>
                        </a:rPr>
                        <a:t>Sales Rep, Sales Manager</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05001">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1050" dirty="0">
                          <a:solidFill>
                            <a:schemeClr val="tx1"/>
                          </a:solidFill>
                        </a:rPr>
                        <a:t>CRM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2761557"/>
                  </a:ext>
                </a:extLst>
              </a:tr>
              <a:tr h="2913912">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10000"/>
                        </a:lnSpc>
                        <a:spcBef>
                          <a:spcPts val="300"/>
                        </a:spcBef>
                        <a:spcAft>
                          <a:spcPts val="300"/>
                        </a:spcAft>
                        <a:buClrTx/>
                        <a:buSzTx/>
                        <a:buFont typeface="+mj-lt"/>
                        <a:buNone/>
                        <a:tabLst/>
                        <a:defRPr/>
                      </a:pPr>
                      <a:r>
                        <a:rPr kumimoji="0" lang="en-US" sz="1050" b="1" i="0" u="none" strike="noStrike" kern="1200" cap="none" spc="0" normalizeH="0" baseline="0" noProof="0" dirty="0">
                          <a:ln>
                            <a:noFill/>
                          </a:ln>
                          <a:solidFill>
                            <a:schemeClr val="tx1"/>
                          </a:solidFill>
                          <a:effectLst/>
                          <a:uLnTx/>
                          <a:uFillTx/>
                          <a:latin typeface="+mn-lt"/>
                          <a:ea typeface="+mn-ea"/>
                          <a:cs typeface="+mn-cs"/>
                        </a:rPr>
                        <a:t>Sales Rep</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rPr>
                        <a:t>Select 1-2 deals to be reviewed and gather necessary deal information in advance of the conversation</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rPr>
                        <a:t>Communicate / provide opportunity information to the call participants including identified win-themes and any asks of supporting functions</a:t>
                      </a:r>
                    </a:p>
                    <a:p>
                      <a:pPr marL="0" marR="0" lvl="0" indent="0" algn="l" defTabSz="914400" rtl="0" eaLnBrk="1" fontAlgn="auto" latinLnBrk="0" hangingPunct="1">
                        <a:lnSpc>
                          <a:spcPct val="110000"/>
                        </a:lnSpc>
                        <a:spcBef>
                          <a:spcPts val="300"/>
                        </a:spcBef>
                        <a:spcAft>
                          <a:spcPts val="300"/>
                        </a:spcAft>
                        <a:buClrTx/>
                        <a:buSzTx/>
                        <a:buFont typeface="+mj-lt"/>
                        <a:buNone/>
                        <a:tabLst/>
                        <a:defRPr/>
                      </a:pPr>
                      <a:r>
                        <a:rPr kumimoji="0" lang="en-US" sz="1050" b="1" i="0" u="none" strike="noStrike" kern="1200" cap="none" spc="0" normalizeH="0" baseline="0" noProof="0" dirty="0">
                          <a:ln>
                            <a:noFill/>
                          </a:ln>
                          <a:solidFill>
                            <a:schemeClr val="tx1"/>
                          </a:solidFill>
                          <a:effectLst/>
                          <a:uLnTx/>
                          <a:uFillTx/>
                          <a:latin typeface="+mn-lt"/>
                          <a:ea typeface="+mn-ea"/>
                          <a:cs typeface="+mn-cs"/>
                        </a:rPr>
                        <a:t>Sale Manager</a:t>
                      </a:r>
                      <a:endParaRPr kumimoji="0" lang="en-US" sz="105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sym typeface="Arial"/>
                        </a:rPr>
                        <a:t>Review opportunity information and the rep-gathered deal information</a:t>
                      </a:r>
                      <a:endParaRPr lang="en-US" sz="105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rPr>
                        <a:t>Win / loss review of similar deals</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sym typeface="Arial"/>
                        </a:rPr>
                        <a:t>Prepare deal inspection questions and coaching areas </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50" kern="1200" dirty="0">
                          <a:solidFill>
                            <a:schemeClr val="tx1"/>
                          </a:solidFill>
                          <a:latin typeface="+mn-lt"/>
                          <a:ea typeface="+mn-ea"/>
                          <a:cs typeface="+mn-cs"/>
                        </a:rPr>
                        <a:t>Always address: How do we win? How could we lose? What are the value drivers for the customer? </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8" name="Table 7">
            <a:extLst>
              <a:ext uri="{FF2B5EF4-FFF2-40B4-BE49-F238E27FC236}">
                <a16:creationId xmlns:a16="http://schemas.microsoft.com/office/drawing/2014/main" id="{6CFC7B2F-1F7B-0DD3-3849-B2BF3484B1D2}"/>
              </a:ext>
            </a:extLst>
          </p:cNvPr>
          <p:cNvGraphicFramePr>
            <a:graphicFrameLocks noGrp="1"/>
          </p:cNvGraphicFramePr>
          <p:nvPr>
            <p:extLst>
              <p:ext uri="{D42A27DB-BD31-4B8C-83A1-F6EECF244321}">
                <p14:modId xmlns:p14="http://schemas.microsoft.com/office/powerpoint/2010/main" val="71071755"/>
              </p:ext>
            </p:extLst>
          </p:nvPr>
        </p:nvGraphicFramePr>
        <p:xfrm>
          <a:off x="6372562" y="1143000"/>
          <a:ext cx="5212080" cy="4960711"/>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423092">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020054">
                <a:tc>
                  <a:txBody>
                    <a:bodyPr/>
                    <a:lstStyle/>
                    <a:p>
                      <a:pPr algn="l"/>
                      <a:r>
                        <a:rPr lang="en-US" sz="1200" b="1" kern="1200" dirty="0">
                          <a:solidFill>
                            <a:schemeClr val="tx1"/>
                          </a:solidFill>
                          <a:effectLst/>
                          <a:latin typeface="+mn-lt"/>
                          <a:ea typeface="+mn-ea"/>
                          <a:cs typeface="+mn-cs"/>
                        </a:rPr>
                        <a:t>Assessing the Deal</a:t>
                      </a:r>
                      <a:endParaRPr lang="en-US" sz="12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What is the nature of the deal (specific qualifying details that quantify the opportunity)? </a:t>
                      </a:r>
                    </a:p>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What is the status of the deal and the summary of how we meet the requirements? </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00" kern="1200" dirty="0">
                          <a:solidFill>
                            <a:schemeClr val="tx1"/>
                          </a:solidFill>
                          <a:effectLst/>
                          <a:latin typeface="+mn-lt"/>
                          <a:ea typeface="+mn-ea"/>
                          <a:cs typeface="+mn-cs"/>
                        </a:rPr>
                        <a:t>Is there a compelling event driving the timeline (e.g., new decision makers, unhappy with current platform, new requirements, mandated change)? </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00" kern="1200" dirty="0">
                          <a:solidFill>
                            <a:schemeClr val="tx1"/>
                          </a:solidFill>
                          <a:effectLst/>
                          <a:latin typeface="+mn-lt"/>
                          <a:ea typeface="+mn-ea"/>
                          <a:cs typeface="+mn-cs"/>
                        </a:rPr>
                        <a:t>What is the cost of inaction (quantified impact of not buying the product)? What is our business impact?</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000" kern="1200" dirty="0">
                          <a:solidFill>
                            <a:schemeClr val="tx1"/>
                          </a:solidFill>
                          <a:effectLst/>
                          <a:latin typeface="+mn-lt"/>
                          <a:ea typeface="+mn-ea"/>
                          <a:cs typeface="+mn-cs"/>
                        </a:rPr>
                        <a:t>Are we engaged with the right decision makers? Do we know the full details of the decision process?</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184819">
                <a:tc>
                  <a:txBody>
                    <a:bodyPr/>
                    <a:lstStyle/>
                    <a:p>
                      <a:pPr algn="l"/>
                      <a:r>
                        <a:rPr lang="en-US" sz="1200" b="1" kern="1200" dirty="0">
                          <a:solidFill>
                            <a:schemeClr val="tx1"/>
                          </a:solidFill>
                          <a:effectLst/>
                          <a:latin typeface="+mn-lt"/>
                          <a:ea typeface="+mn-ea"/>
                          <a:cs typeface="+mn-cs"/>
                        </a:rPr>
                        <a:t>Assessing the Situation / Context</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Where is the customer in the buying process? How do we know this?</a:t>
                      </a:r>
                    </a:p>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Who is the competition and what is their positioning? How can we differentiate?</a:t>
                      </a:r>
                    </a:p>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Who is your Mobilizer/Champion?  How can you tell?</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28016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Winning the Deal</a:t>
                      </a:r>
                      <a:endParaRPr lang="en-US" sz="12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Have we collaborated internally to isolate success stories, competitive positioning and a reference (if needed)?</a:t>
                      </a:r>
                    </a:p>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What do we feel we do not know about the deal? What are the risks? How will you close the information gaps and mitigate risks? </a:t>
                      </a:r>
                    </a:p>
                    <a:p>
                      <a:pPr marL="228600" lvl="0" indent="-228600" algn="l" defTabSz="914400" rtl="0" eaLnBrk="1" latinLnBrk="0" hangingPunct="1">
                        <a:spcBef>
                          <a:spcPts val="0"/>
                        </a:spcBef>
                        <a:spcAft>
                          <a:spcPts val="600"/>
                        </a:spcAft>
                        <a:buFont typeface="+mj-lt"/>
                        <a:buAutoNum type="arabicPeriod"/>
                      </a:pPr>
                      <a:r>
                        <a:rPr lang="en-US" sz="1000" kern="1200" dirty="0">
                          <a:solidFill>
                            <a:schemeClr val="tx1"/>
                          </a:solidFill>
                          <a:effectLst/>
                          <a:latin typeface="+mn-lt"/>
                          <a:ea typeface="+mn-ea"/>
                          <a:cs typeface="+mn-cs"/>
                        </a:rPr>
                        <a:t>Who has the authority to buy?</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Tree>
    <p:extLst>
      <p:ext uri="{BB962C8B-B14F-4D97-AF65-F5344CB8AC3E}">
        <p14:creationId xmlns:p14="http://schemas.microsoft.com/office/powerpoint/2010/main" val="8423726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AC24-8C3B-9AF8-6E5E-03D22FE3E0AB}"/>
              </a:ext>
            </a:extLst>
          </p:cNvPr>
          <p:cNvSpPr>
            <a:spLocks noGrp="1"/>
          </p:cNvSpPr>
          <p:nvPr>
            <p:ph type="title"/>
          </p:nvPr>
        </p:nvSpPr>
        <p:spPr/>
        <p:txBody>
          <a:bodyPr>
            <a:normAutofit/>
          </a:bodyPr>
          <a:lstStyle/>
          <a:p>
            <a:r>
              <a:rPr lang="en-US" dirty="0"/>
              <a:t>Cadence Meeting : Deal Deep Dive </a:t>
            </a:r>
            <a:r>
              <a:rPr lang="en-US" i="1" dirty="0">
                <a:solidFill>
                  <a:schemeClr val="accent3"/>
                </a:solidFill>
              </a:rPr>
              <a:t>Thought Starters</a:t>
            </a:r>
            <a:endParaRPr lang="en-US" dirty="0">
              <a:solidFill>
                <a:schemeClr val="accent3"/>
              </a:solidFill>
            </a:endParaRPr>
          </a:p>
        </p:txBody>
      </p:sp>
      <p:graphicFrame>
        <p:nvGraphicFramePr>
          <p:cNvPr id="5" name="Table 4">
            <a:extLst>
              <a:ext uri="{FF2B5EF4-FFF2-40B4-BE49-F238E27FC236}">
                <a16:creationId xmlns:a16="http://schemas.microsoft.com/office/drawing/2014/main" id="{6C7541FC-36F9-59C8-73C4-FFEB6EE63E22}"/>
              </a:ext>
            </a:extLst>
          </p:cNvPr>
          <p:cNvGraphicFramePr>
            <a:graphicFrameLocks noGrp="1"/>
          </p:cNvGraphicFramePr>
          <p:nvPr>
            <p:extLst>
              <p:ext uri="{D42A27DB-BD31-4B8C-83A1-F6EECF244321}">
                <p14:modId xmlns:p14="http://schemas.microsoft.com/office/powerpoint/2010/main" val="1214005690"/>
              </p:ext>
            </p:extLst>
          </p:nvPr>
        </p:nvGraphicFramePr>
        <p:xfrm>
          <a:off x="609600" y="1143000"/>
          <a:ext cx="10962290" cy="3647422"/>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721342">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Best Practices </a:t>
                      </a:r>
                    </a:p>
                  </a:txBody>
                  <a:tcPr anchor="ctr">
                    <a:solidFill>
                      <a:schemeClr val="accent1"/>
                    </a:solidFill>
                  </a:tcPr>
                </a:tc>
                <a:extLst>
                  <a:ext uri="{0D108BD9-81ED-4DB2-BD59-A6C34878D82A}">
                    <a16:rowId xmlns:a16="http://schemas.microsoft.com/office/drawing/2014/main" val="2427399793"/>
                  </a:ext>
                </a:extLst>
              </a:tr>
              <a:tr h="731520">
                <a:tc>
                  <a:txBody>
                    <a:bodyPr/>
                    <a:lstStyle/>
                    <a:p>
                      <a:pPr algn="ctr"/>
                      <a:r>
                        <a:rPr lang="en-US" sz="1400"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a:solidFill>
                            <a:schemeClr val="tx1"/>
                          </a:solidFill>
                          <a:effectLst/>
                          <a:latin typeface="+mn-lt"/>
                          <a:ea typeface="+mn-ea"/>
                          <a:cs typeface="+mn-cs"/>
                        </a:rPr>
                        <a:t>Focus on the Front of the Sales Process </a:t>
                      </a:r>
                      <a:r>
                        <a:rPr lang="en-US" sz="1400" kern="1200">
                          <a:solidFill>
                            <a:schemeClr val="tx1"/>
                          </a:solidFill>
                          <a:effectLst/>
                          <a:latin typeface="+mn-lt"/>
                          <a:ea typeface="+mn-ea"/>
                          <a:cs typeface="+mn-cs"/>
                        </a:rPr>
                        <a:t>– Engage reps on how they qualify deals and get to the middle of the sales process – late-stage problems happen in the past</a:t>
                      </a: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731520">
                <a:tc>
                  <a:txBody>
                    <a:bodyPr/>
                    <a:lstStyle/>
                    <a:p>
                      <a:pPr algn="ctr"/>
                      <a:r>
                        <a:rPr lang="en-US" sz="140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Pressure Test </a:t>
                      </a:r>
                      <a:r>
                        <a:rPr lang="en-US" sz="1400" kern="1200" dirty="0">
                          <a:solidFill>
                            <a:schemeClr val="tx1"/>
                          </a:solidFill>
                          <a:effectLst/>
                          <a:latin typeface="+mn-lt"/>
                          <a:ea typeface="+mn-ea"/>
                          <a:cs typeface="+mn-cs"/>
                        </a:rPr>
                        <a:t>– Analyze and challenge the sales rep’s buyer map</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731520">
                <a:tc>
                  <a:txBody>
                    <a:bodyPr/>
                    <a:lstStyle/>
                    <a:p>
                      <a:pPr algn="ctr"/>
                      <a:r>
                        <a:rPr lang="en-US" sz="140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Competitive Focus </a:t>
                      </a:r>
                      <a:r>
                        <a:rPr lang="en-US" sz="1400" kern="1200" dirty="0">
                          <a:solidFill>
                            <a:schemeClr val="tx1"/>
                          </a:solidFill>
                          <a:effectLst/>
                          <a:latin typeface="+mn-lt"/>
                          <a:ea typeface="+mn-ea"/>
                          <a:cs typeface="+mn-cs"/>
                        </a:rPr>
                        <a:t>– Use team knowledge to collaborate on how to differentiate and inspire action to advance deals more quickly</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731520">
                <a:tc>
                  <a:txBody>
                    <a:bodyPr/>
                    <a:lstStyle/>
                    <a:p>
                      <a:pPr algn="ctr"/>
                      <a:r>
                        <a:rPr lang="en-US" sz="1400" dirty="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Large Deal Tear Down </a:t>
                      </a:r>
                      <a:r>
                        <a:rPr lang="en-US" sz="1400" kern="1200" dirty="0">
                          <a:solidFill>
                            <a:schemeClr val="tx1"/>
                          </a:solidFill>
                          <a:effectLst/>
                          <a:latin typeface="+mn-lt"/>
                          <a:ea typeface="+mn-ea"/>
                          <a:cs typeface="+mn-cs"/>
                        </a:rPr>
                        <a:t>– Dissect a larger deal (during or after) as an exercise to understand why we won and what things we did to advance the sales process</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08991064"/>
                  </a:ext>
                </a:extLst>
              </a:tr>
            </a:tbl>
          </a:graphicData>
        </a:graphic>
      </p:graphicFrame>
      <p:sp>
        <p:nvSpPr>
          <p:cNvPr id="9" name="Rectangle 8">
            <a:extLst>
              <a:ext uri="{FF2B5EF4-FFF2-40B4-BE49-F238E27FC236}">
                <a16:creationId xmlns:a16="http://schemas.microsoft.com/office/drawing/2014/main" id="{77304E61-EDDD-418E-C03F-BE4771CD45EB}"/>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sp>
        <p:nvSpPr>
          <p:cNvPr id="10" name="Rectangle 9">
            <a:extLst>
              <a:ext uri="{FF2B5EF4-FFF2-40B4-BE49-F238E27FC236}">
                <a16:creationId xmlns:a16="http://schemas.microsoft.com/office/drawing/2014/main" id="{503E413B-6D32-C647-D77A-9A69B7615075}"/>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1" name="Rectangle 10">
            <a:extLst>
              <a:ext uri="{FF2B5EF4-FFF2-40B4-BE49-F238E27FC236}">
                <a16:creationId xmlns:a16="http://schemas.microsoft.com/office/drawing/2014/main" id="{8A80075E-EF11-A093-77CA-5FE0B0E27BA3}"/>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1</a:t>
            </a:r>
          </a:p>
        </p:txBody>
      </p:sp>
    </p:spTree>
    <p:extLst>
      <p:ext uri="{BB962C8B-B14F-4D97-AF65-F5344CB8AC3E}">
        <p14:creationId xmlns:p14="http://schemas.microsoft.com/office/powerpoint/2010/main" val="132272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EF4CE9-08E8-47AA-9964-8DCB64E7CE7D}"/>
              </a:ext>
            </a:extLst>
          </p:cNvPr>
          <p:cNvSpPr>
            <a:spLocks noGrp="1"/>
          </p:cNvSpPr>
          <p:nvPr>
            <p:ph type="body" sz="quarter" idx="10"/>
          </p:nvPr>
        </p:nvSpPr>
        <p:spPr/>
        <p:txBody>
          <a:bodyPr/>
          <a:lstStyle/>
          <a:p>
            <a:r>
              <a:rPr lang="en-ID" dirty="0"/>
              <a:t>The Coaching Mindset</a:t>
            </a:r>
          </a:p>
        </p:txBody>
      </p:sp>
    </p:spTree>
    <p:extLst>
      <p:ext uri="{BB962C8B-B14F-4D97-AF65-F5344CB8AC3E}">
        <p14:creationId xmlns:p14="http://schemas.microsoft.com/office/powerpoint/2010/main" val="1909498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C013-7998-CD00-8921-19714FBCA0D4}"/>
              </a:ext>
            </a:extLst>
          </p:cNvPr>
          <p:cNvSpPr>
            <a:spLocks noGrp="1"/>
          </p:cNvSpPr>
          <p:nvPr>
            <p:ph type="title"/>
          </p:nvPr>
        </p:nvSpPr>
        <p:spPr/>
        <p:txBody>
          <a:bodyPr/>
          <a:lstStyle/>
          <a:p>
            <a:r>
              <a:rPr lang="en-US" dirty="0"/>
              <a:t>Cadence Meeting : Side-by-Side Coaching Example</a:t>
            </a:r>
          </a:p>
        </p:txBody>
      </p:sp>
      <p:sp>
        <p:nvSpPr>
          <p:cNvPr id="3" name="Rectangle 2">
            <a:extLst>
              <a:ext uri="{FF2B5EF4-FFF2-40B4-BE49-F238E27FC236}">
                <a16:creationId xmlns:a16="http://schemas.microsoft.com/office/drawing/2014/main" id="{8D35405E-FCB1-5424-5D88-229633C0BDE6}"/>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graphicFrame>
        <p:nvGraphicFramePr>
          <p:cNvPr id="5" name="Table 4">
            <a:extLst>
              <a:ext uri="{FF2B5EF4-FFF2-40B4-BE49-F238E27FC236}">
                <a16:creationId xmlns:a16="http://schemas.microsoft.com/office/drawing/2014/main" id="{6E0D2828-1DFF-5366-6BBF-29E636281259}"/>
              </a:ext>
            </a:extLst>
          </p:cNvPr>
          <p:cNvGraphicFramePr>
            <a:graphicFrameLocks noGrp="1"/>
          </p:cNvGraphicFramePr>
          <p:nvPr>
            <p:extLst>
              <p:ext uri="{D42A27DB-BD31-4B8C-83A1-F6EECF244321}">
                <p14:modId xmlns:p14="http://schemas.microsoft.com/office/powerpoint/2010/main" val="1992618541"/>
              </p:ext>
            </p:extLst>
          </p:nvPr>
        </p:nvGraphicFramePr>
        <p:xfrm>
          <a:off x="607358" y="1143000"/>
          <a:ext cx="5212080" cy="50292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1147421">
                <a:tc>
                  <a:txBody>
                    <a:bodyPr/>
                    <a:lstStyle/>
                    <a:p>
                      <a:pPr algn="l"/>
                      <a:r>
                        <a:rPr lang="en-US" sz="12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Observe a sales rep during sales calls, ensuring that each customer interaction has optimal impact to advance a sales opportunity</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309212">
                <a:tc>
                  <a:txBody>
                    <a:bodyPr/>
                    <a:lstStyle/>
                    <a:p>
                      <a:pPr algn="l"/>
                      <a:r>
                        <a:rPr lang="en-US" sz="1200" b="1" dirty="0">
                          <a:solidFill>
                            <a:schemeClr val="tx1"/>
                          </a:solidFill>
                        </a:rPr>
                        <a:t>Frequency</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spcBef>
                          <a:spcPts val="0"/>
                        </a:spcBef>
                        <a:spcAft>
                          <a:spcPts val="0"/>
                        </a:spcAft>
                      </a:pPr>
                      <a:r>
                        <a:rPr lang="en-US" sz="1200" kern="1200" dirty="0">
                          <a:solidFill>
                            <a:schemeClr val="tx1"/>
                          </a:solidFill>
                          <a:effectLst/>
                          <a:latin typeface="+mn-lt"/>
                          <a:ea typeface="+mn-ea"/>
                          <a:cs typeface="+mn-cs"/>
                        </a:rPr>
                        <a:t>As needed</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309212">
                <a:tc>
                  <a:txBody>
                    <a:bodyPr/>
                    <a:lstStyle/>
                    <a:p>
                      <a:pPr algn="l"/>
                      <a:r>
                        <a:rPr lang="en-US" sz="12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Sales Manager and Sales Rep</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09212">
                <a:tc>
                  <a:txBody>
                    <a:bodyPr/>
                    <a:lstStyle/>
                    <a:p>
                      <a:pPr algn="l"/>
                      <a:r>
                        <a:rPr lang="en-US" sz="12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2761557"/>
                  </a:ext>
                </a:extLst>
              </a:tr>
              <a:tr h="2954143">
                <a:tc>
                  <a:txBody>
                    <a:bodyPr/>
                    <a:lstStyle/>
                    <a:p>
                      <a:pPr algn="l"/>
                      <a:r>
                        <a:rPr lang="en-US" sz="12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What items/skills do you want to work on while we are together?</a:t>
                      </a:r>
                    </a:p>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Are there specific products what you want help with?</a:t>
                      </a:r>
                    </a:p>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Align on what list/opportunities/demos the rep will be calling </a:t>
                      </a:r>
                    </a:p>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Notes from previous coaching events</a:t>
                      </a:r>
                    </a:p>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Skills assessment scores</a:t>
                      </a:r>
                    </a:p>
                    <a:p>
                      <a:pPr marL="182880" lvl="0" indent="-182880" algn="l" defTabSz="914400" rtl="0" eaLnBrk="1" latinLnBrk="0" hangingPunct="1">
                        <a:spcBef>
                          <a:spcPts val="300"/>
                        </a:spcBef>
                        <a:spcAft>
                          <a:spcPts val="0"/>
                        </a:spcAft>
                        <a:buFont typeface="+mj-lt"/>
                        <a:buAutoNum type="arabicPeriod"/>
                      </a:pPr>
                      <a:r>
                        <a:rPr lang="en-US" sz="1200" kern="1200" dirty="0">
                          <a:solidFill>
                            <a:schemeClr val="tx1"/>
                          </a:solidFill>
                          <a:latin typeface="+mn-lt"/>
                          <a:ea typeface="+mn-ea"/>
                          <a:cs typeface="+mn-cs"/>
                        </a:rPr>
                        <a:t>Notes from assessing recorded calls </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6" name="Table 5">
            <a:extLst>
              <a:ext uri="{FF2B5EF4-FFF2-40B4-BE49-F238E27FC236}">
                <a16:creationId xmlns:a16="http://schemas.microsoft.com/office/drawing/2014/main" id="{D7C95B3D-D0E9-37C9-8C67-1B47128488B2}"/>
              </a:ext>
            </a:extLst>
          </p:cNvPr>
          <p:cNvGraphicFramePr>
            <a:graphicFrameLocks noGrp="1"/>
          </p:cNvGraphicFramePr>
          <p:nvPr>
            <p:extLst>
              <p:ext uri="{D42A27DB-BD31-4B8C-83A1-F6EECF244321}">
                <p14:modId xmlns:p14="http://schemas.microsoft.com/office/powerpoint/2010/main" val="3616978587"/>
              </p:ext>
            </p:extLst>
          </p:nvPr>
        </p:nvGraphicFramePr>
        <p:xfrm>
          <a:off x="6372562" y="1143000"/>
          <a:ext cx="5212080" cy="50292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93043">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200" b="1" kern="1200" dirty="0">
                          <a:solidFill>
                            <a:schemeClr val="bg1"/>
                          </a:solidFill>
                          <a:effectLst/>
                          <a:latin typeface="+mn-lt"/>
                        </a:rPr>
                        <a:t>Agenda Item</a:t>
                      </a:r>
                      <a:endParaRPr lang="en-US" sz="12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2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486548">
                <a:tc>
                  <a:txBody>
                    <a:bodyPr/>
                    <a:lstStyle/>
                    <a:p>
                      <a:pPr algn="l"/>
                      <a:r>
                        <a:rPr lang="en-US" sz="1200" b="1" kern="1200" dirty="0">
                          <a:solidFill>
                            <a:schemeClr val="tx1"/>
                          </a:solidFill>
                          <a:effectLst/>
                          <a:latin typeface="+mn-lt"/>
                          <a:ea typeface="+mn-ea"/>
                          <a:cs typeface="+mn-cs"/>
                        </a:rPr>
                        <a:t>Debrief</a:t>
                      </a:r>
                      <a:endParaRPr lang="en-US" sz="12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82880" lvl="0" indent="-182880" algn="l" rtl="0">
                        <a:spcBef>
                          <a:spcPts val="300"/>
                        </a:spcBef>
                        <a:spcAft>
                          <a:spcPts val="0"/>
                        </a:spcAft>
                        <a:buFont typeface="+mj-lt"/>
                        <a:buAutoNum type="arabicPeriod"/>
                      </a:pPr>
                      <a:r>
                        <a:rPr lang="en-US" sz="1100" kern="1200" dirty="0">
                          <a:solidFill>
                            <a:schemeClr val="tx1"/>
                          </a:solidFill>
                          <a:effectLst/>
                          <a:latin typeface="+mn-lt"/>
                          <a:ea typeface="+mn-ea"/>
                          <a:cs typeface="+mn-cs"/>
                        </a:rPr>
                        <a:t>How do you feel the call went? </a:t>
                      </a:r>
                    </a:p>
                    <a:p>
                      <a:pPr marL="182880" lvl="0" indent="-182880" algn="l" rtl="0">
                        <a:spcBef>
                          <a:spcPts val="300"/>
                        </a:spcBef>
                        <a:spcAft>
                          <a:spcPts val="0"/>
                        </a:spcAft>
                        <a:buFont typeface="+mj-lt"/>
                        <a:buAutoNum type="arabicPeriod"/>
                      </a:pPr>
                      <a:r>
                        <a:rPr lang="en-US" sz="1100" kern="1200" dirty="0">
                          <a:solidFill>
                            <a:schemeClr val="tx1"/>
                          </a:solidFill>
                          <a:effectLst/>
                          <a:latin typeface="+mn-lt"/>
                          <a:ea typeface="+mn-ea"/>
                          <a:cs typeface="+mn-cs"/>
                        </a:rPr>
                        <a:t>Did you achieve the desired outcome? </a:t>
                      </a:r>
                    </a:p>
                    <a:p>
                      <a:pPr marL="182880" lvl="0" indent="-182880" algn="l" rtl="0">
                        <a:spcBef>
                          <a:spcPts val="300"/>
                        </a:spcBef>
                        <a:spcAft>
                          <a:spcPts val="0"/>
                        </a:spcAft>
                        <a:buFont typeface="+mj-lt"/>
                        <a:buAutoNum type="arabicPeriod"/>
                      </a:pPr>
                      <a:r>
                        <a:rPr lang="en-US" sz="1100" kern="1200" dirty="0">
                          <a:solidFill>
                            <a:schemeClr val="tx1"/>
                          </a:solidFill>
                          <a:effectLst/>
                          <a:latin typeface="+mn-lt"/>
                          <a:ea typeface="+mn-ea"/>
                          <a:cs typeface="+mn-cs"/>
                        </a:rPr>
                        <a:t>What value did you bring to the customer?</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What could you have done differently?</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What went well that should be repeated? </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760076">
                <a:tc>
                  <a:txBody>
                    <a:bodyPr/>
                    <a:lstStyle/>
                    <a:p>
                      <a:pPr algn="l"/>
                      <a:r>
                        <a:rPr lang="en-US" sz="1200" b="1" kern="1200" dirty="0">
                          <a:solidFill>
                            <a:schemeClr val="tx1"/>
                          </a:solidFill>
                          <a:effectLst/>
                          <a:latin typeface="+mn-lt"/>
                          <a:ea typeface="+mn-ea"/>
                          <a:cs typeface="+mn-cs"/>
                        </a:rPr>
                        <a:t>Demo</a:t>
                      </a:r>
                      <a:endParaRPr lang="en-US" sz="12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82880" lvl="0" indent="-182880" algn="l" rtl="0">
                        <a:spcBef>
                          <a:spcPts val="300"/>
                        </a:spcBef>
                        <a:spcAft>
                          <a:spcPts val="0"/>
                        </a:spcAft>
                        <a:buFont typeface="+mj-lt"/>
                        <a:buAutoNum type="arabicPeriod"/>
                      </a:pPr>
                      <a:r>
                        <a:rPr lang="en-US" sz="1100" kern="1200" dirty="0">
                          <a:solidFill>
                            <a:schemeClr val="tx1"/>
                          </a:solidFill>
                          <a:effectLst/>
                          <a:latin typeface="+mn-lt"/>
                          <a:ea typeface="+mn-ea"/>
                          <a:cs typeface="+mn-cs"/>
                        </a:rPr>
                        <a:t>How did you set the context for the demo?</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How did you align to what the customer wanted to learn?</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What questions came up? How did you handle with the questions?</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What key features/capabilities matter to the customer? How did you appeal to those needs?</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What outcomes came from the demo? What are the next steps?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389533">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Discovery</a:t>
                      </a:r>
                      <a:endParaRPr lang="en-US" sz="1200" kern="1200" dirty="0">
                        <a:solidFill>
                          <a:schemeClr val="tx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82880" lvl="0" indent="-182880" algn="l" rtl="0">
                        <a:spcBef>
                          <a:spcPts val="300"/>
                        </a:spcBef>
                        <a:spcAft>
                          <a:spcPts val="0"/>
                        </a:spcAft>
                        <a:buFont typeface="+mj-lt"/>
                        <a:buAutoNum type="arabicPeriod"/>
                      </a:pPr>
                      <a:r>
                        <a:rPr lang="en-US" sz="1100" kern="1200" dirty="0">
                          <a:solidFill>
                            <a:schemeClr val="tx1"/>
                          </a:solidFill>
                          <a:effectLst/>
                          <a:latin typeface="+mn-lt"/>
                          <a:ea typeface="+mn-ea"/>
                          <a:cs typeface="+mn-cs"/>
                        </a:rPr>
                        <a:t>How much conversation vs. one-way dialogue happened?</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How effective were you at question asking, listening, and qualifying? What could we have done better?</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How clear is the size of the opportunity?</a:t>
                      </a:r>
                    </a:p>
                    <a:p>
                      <a:pPr marL="182880" lvl="0" indent="-182880" algn="l">
                        <a:spcBef>
                          <a:spcPts val="300"/>
                        </a:spcBef>
                        <a:spcAft>
                          <a:spcPts val="0"/>
                        </a:spcAft>
                        <a:buFont typeface="+mj-lt"/>
                        <a:buAutoNum type="arabicPeriod"/>
                      </a:pPr>
                      <a:r>
                        <a:rPr lang="en-US" sz="1100" kern="1200" dirty="0">
                          <a:solidFill>
                            <a:schemeClr val="tx1"/>
                          </a:solidFill>
                          <a:effectLst/>
                          <a:latin typeface="+mn-lt"/>
                          <a:ea typeface="+mn-ea"/>
                          <a:cs typeface="+mn-cs"/>
                        </a:rPr>
                        <a:t>How did you uncover the decision makers?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Tree>
    <p:extLst>
      <p:ext uri="{BB962C8B-B14F-4D97-AF65-F5344CB8AC3E}">
        <p14:creationId xmlns:p14="http://schemas.microsoft.com/office/powerpoint/2010/main" val="1630407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0A1D-BDE9-3884-EED9-E69BD75C8ABD}"/>
              </a:ext>
            </a:extLst>
          </p:cNvPr>
          <p:cNvSpPr>
            <a:spLocks noGrp="1"/>
          </p:cNvSpPr>
          <p:nvPr>
            <p:ph type="title"/>
          </p:nvPr>
        </p:nvSpPr>
        <p:spPr/>
        <p:txBody>
          <a:bodyPr/>
          <a:lstStyle/>
          <a:p>
            <a:r>
              <a:rPr lang="en-US" dirty="0"/>
              <a:t>Cadence Meeting : Side-by-Side Coaching </a:t>
            </a:r>
            <a:r>
              <a:rPr lang="en-US" i="1" dirty="0">
                <a:solidFill>
                  <a:schemeClr val="accent3"/>
                </a:solidFill>
              </a:rPr>
              <a:t>Thought Starters</a:t>
            </a:r>
            <a:endParaRPr lang="en-US" dirty="0"/>
          </a:p>
        </p:txBody>
      </p:sp>
      <p:graphicFrame>
        <p:nvGraphicFramePr>
          <p:cNvPr id="3" name="Table 2">
            <a:extLst>
              <a:ext uri="{FF2B5EF4-FFF2-40B4-BE49-F238E27FC236}">
                <a16:creationId xmlns:a16="http://schemas.microsoft.com/office/drawing/2014/main" id="{3707DCCA-D612-43CC-A6E7-522A989A1321}"/>
              </a:ext>
            </a:extLst>
          </p:cNvPr>
          <p:cNvGraphicFramePr>
            <a:graphicFrameLocks noGrp="1"/>
          </p:cNvGraphicFramePr>
          <p:nvPr>
            <p:extLst>
              <p:ext uri="{D42A27DB-BD31-4B8C-83A1-F6EECF244321}">
                <p14:modId xmlns:p14="http://schemas.microsoft.com/office/powerpoint/2010/main" val="2094654046"/>
              </p:ext>
            </p:extLst>
          </p:nvPr>
        </p:nvGraphicFramePr>
        <p:xfrm>
          <a:off x="609600" y="1143000"/>
          <a:ext cx="10962290" cy="3647422"/>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721342">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Best Practices </a:t>
                      </a:r>
                    </a:p>
                  </a:txBody>
                  <a:tcPr anchor="ctr">
                    <a:solidFill>
                      <a:schemeClr val="accent1"/>
                    </a:solidFill>
                  </a:tcPr>
                </a:tc>
                <a:extLst>
                  <a:ext uri="{0D108BD9-81ED-4DB2-BD59-A6C34878D82A}">
                    <a16:rowId xmlns:a16="http://schemas.microsoft.com/office/drawing/2014/main" val="2427399793"/>
                  </a:ext>
                </a:extLst>
              </a:tr>
              <a:tr h="731520">
                <a:tc>
                  <a:txBody>
                    <a:bodyPr/>
                    <a:lstStyle/>
                    <a:p>
                      <a:pPr algn="ctr"/>
                      <a:r>
                        <a:rPr lang="en-US" sz="1400"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Practice Field </a:t>
                      </a:r>
                      <a:r>
                        <a:rPr lang="en-US" sz="1400" kern="1200" dirty="0">
                          <a:solidFill>
                            <a:schemeClr val="tx1"/>
                          </a:solidFill>
                          <a:effectLst/>
                          <a:latin typeface="+mn-lt"/>
                          <a:ea typeface="+mn-ea"/>
                          <a:cs typeface="+mn-cs"/>
                        </a:rPr>
                        <a:t>– Use observations and recorded calls to role play while focusing on strengthening core skills</a:t>
                      </a: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731520">
                <a:tc>
                  <a:txBody>
                    <a:bodyPr/>
                    <a:lstStyle/>
                    <a:p>
                      <a:pPr algn="ctr"/>
                      <a:r>
                        <a:rPr lang="en-US" sz="1400" dirty="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Obstacle Course </a:t>
                      </a:r>
                      <a:r>
                        <a:rPr lang="en-US" sz="1400" kern="1200" dirty="0">
                          <a:solidFill>
                            <a:schemeClr val="tx1"/>
                          </a:solidFill>
                          <a:effectLst/>
                          <a:latin typeface="+mn-lt"/>
                          <a:ea typeface="+mn-ea"/>
                          <a:cs typeface="+mn-cs"/>
                        </a:rPr>
                        <a:t>– Prior to planned calls, ask questions about what could take the meeting off track and how </a:t>
                      </a:r>
                      <a:br>
                        <a:rPr lang="en-US" sz="1400" kern="1200" dirty="0">
                          <a:solidFill>
                            <a:schemeClr val="tx1"/>
                          </a:solidFill>
                          <a:effectLst/>
                          <a:latin typeface="+mn-lt"/>
                          <a:ea typeface="+mn-ea"/>
                          <a:cs typeface="+mn-cs"/>
                        </a:rPr>
                      </a:br>
                      <a:r>
                        <a:rPr lang="en-US" sz="1400" kern="1200" dirty="0">
                          <a:solidFill>
                            <a:schemeClr val="tx1"/>
                          </a:solidFill>
                          <a:effectLst/>
                          <a:latin typeface="+mn-lt"/>
                          <a:ea typeface="+mn-ea"/>
                          <a:cs typeface="+mn-cs"/>
                        </a:rPr>
                        <a:t>they will handle obstacles</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731520">
                <a:tc>
                  <a:txBody>
                    <a:bodyPr/>
                    <a:lstStyle/>
                    <a:p>
                      <a:pPr algn="ctr"/>
                      <a:r>
                        <a:rPr lang="en-US" sz="140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kern="1200" dirty="0">
                          <a:solidFill>
                            <a:schemeClr val="tx1"/>
                          </a:solidFill>
                          <a:effectLst/>
                          <a:latin typeface="+mn-lt"/>
                          <a:ea typeface="+mn-ea"/>
                          <a:cs typeface="+mn-cs"/>
                        </a:rPr>
                        <a:t>Watch/Listen to the Experts </a:t>
                      </a:r>
                      <a:r>
                        <a:rPr lang="en-US" sz="1400" kern="1200" dirty="0">
                          <a:solidFill>
                            <a:schemeClr val="tx1"/>
                          </a:solidFill>
                          <a:effectLst/>
                          <a:latin typeface="+mn-lt"/>
                          <a:ea typeface="+mn-ea"/>
                          <a:cs typeface="+mn-cs"/>
                        </a:rPr>
                        <a:t>– Have the rep listen to peers who have mastered skills they are working </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731520">
                <a:tc>
                  <a:txBody>
                    <a:bodyPr/>
                    <a:lstStyle/>
                    <a:p>
                      <a:pPr algn="ctr"/>
                      <a:r>
                        <a:rPr lang="en-US" sz="140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kern="1200" dirty="0">
                          <a:solidFill>
                            <a:schemeClr val="tx1"/>
                          </a:solidFill>
                          <a:effectLst/>
                          <a:latin typeface="+mn-lt"/>
                          <a:ea typeface="+mn-ea"/>
                          <a:cs typeface="+mn-cs"/>
                        </a:rPr>
                        <a:t>Watch Me </a:t>
                      </a:r>
                      <a:r>
                        <a:rPr lang="en-US" sz="1400" kern="1200" dirty="0">
                          <a:solidFill>
                            <a:schemeClr val="tx1"/>
                          </a:solidFill>
                          <a:effectLst/>
                          <a:latin typeface="+mn-lt"/>
                          <a:ea typeface="+mn-ea"/>
                          <a:cs typeface="+mn-cs"/>
                        </a:rPr>
                        <a:t>– Take the lead on some calls during side-by-side; let the rep hear the differences in how you handle specific situations and discuss </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08991064"/>
                  </a:ext>
                </a:extLst>
              </a:tr>
            </a:tbl>
          </a:graphicData>
        </a:graphic>
      </p:graphicFrame>
      <p:sp>
        <p:nvSpPr>
          <p:cNvPr id="4" name="Rectangle 3">
            <a:extLst>
              <a:ext uri="{FF2B5EF4-FFF2-40B4-BE49-F238E27FC236}">
                <a16:creationId xmlns:a16="http://schemas.microsoft.com/office/drawing/2014/main" id="{E038FF80-D4FA-7926-E450-848434B2D73B}"/>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US" sz="1000" b="1">
                <a:solidFill>
                  <a:srgbClr val="FFFFFF"/>
                </a:solidFill>
              </a:rPr>
              <a:t>Coaching Guidance</a:t>
            </a:r>
            <a:endParaRPr lang="en-ID" sz="1000" b="1" dirty="0"/>
          </a:p>
        </p:txBody>
      </p:sp>
      <p:sp>
        <p:nvSpPr>
          <p:cNvPr id="5" name="Rectangle 4">
            <a:extLst>
              <a:ext uri="{FF2B5EF4-FFF2-40B4-BE49-F238E27FC236}">
                <a16:creationId xmlns:a16="http://schemas.microsoft.com/office/drawing/2014/main" id="{6368AA60-C6C8-7740-C764-E9B7D3CB05E0}"/>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6" name="Rectangle 5">
            <a:extLst>
              <a:ext uri="{FF2B5EF4-FFF2-40B4-BE49-F238E27FC236}">
                <a16:creationId xmlns:a16="http://schemas.microsoft.com/office/drawing/2014/main" id="{F522DF0D-6943-89B1-CFDC-9A1BB2C6AF24}"/>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t>1</a:t>
            </a:r>
          </a:p>
        </p:txBody>
      </p:sp>
    </p:spTree>
    <p:extLst>
      <p:ext uri="{BB962C8B-B14F-4D97-AF65-F5344CB8AC3E}">
        <p14:creationId xmlns:p14="http://schemas.microsoft.com/office/powerpoint/2010/main" val="3028261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7B45F-E1C5-0AB9-9696-4F8FF9F78889}"/>
              </a:ext>
            </a:extLst>
          </p:cNvPr>
          <p:cNvSpPr/>
          <p:nvPr/>
        </p:nvSpPr>
        <p:spPr>
          <a:xfrm>
            <a:off x="609599" y="0"/>
            <a:ext cx="3852597" cy="593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11">
            <a:extLst>
              <a:ext uri="{FF2B5EF4-FFF2-40B4-BE49-F238E27FC236}">
                <a16:creationId xmlns:a16="http://schemas.microsoft.com/office/drawing/2014/main" id="{D171A555-7888-B438-56A1-6E0884EE0BF0}"/>
              </a:ext>
            </a:extLst>
          </p:cNvPr>
          <p:cNvGrpSpPr/>
          <p:nvPr/>
        </p:nvGrpSpPr>
        <p:grpSpPr>
          <a:xfrm>
            <a:off x="1149278" y="1519333"/>
            <a:ext cx="2773238" cy="2892234"/>
            <a:chOff x="1149278" y="1582341"/>
            <a:chExt cx="2773238" cy="2892234"/>
          </a:xfrm>
        </p:grpSpPr>
        <p:sp>
          <p:nvSpPr>
            <p:cNvPr id="9" name="TextBox 8">
              <a:extLst>
                <a:ext uri="{FF2B5EF4-FFF2-40B4-BE49-F238E27FC236}">
                  <a16:creationId xmlns:a16="http://schemas.microsoft.com/office/drawing/2014/main" id="{9EDF6687-941E-5205-C6E8-6153606011D9}"/>
                </a:ext>
              </a:extLst>
            </p:cNvPr>
            <p:cNvSpPr txBox="1"/>
            <p:nvPr/>
          </p:nvSpPr>
          <p:spPr>
            <a:xfrm>
              <a:off x="1149278" y="2627916"/>
              <a:ext cx="2773238" cy="184665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Sales Team Cadence Meetings </a:t>
              </a:r>
            </a:p>
          </p:txBody>
        </p:sp>
        <p:sp>
          <p:nvSpPr>
            <p:cNvPr id="10" name="Rectangle 9">
              <a:extLst>
                <a:ext uri="{FF2B5EF4-FFF2-40B4-BE49-F238E27FC236}">
                  <a16:creationId xmlns:a16="http://schemas.microsoft.com/office/drawing/2014/main" id="{9695B772-61EA-8C28-326D-12FC73FF96C3}"/>
                </a:ext>
              </a:extLst>
            </p:cNvPr>
            <p:cNvSpPr/>
            <p:nvPr/>
          </p:nvSpPr>
          <p:spPr>
            <a:xfrm>
              <a:off x="1149278" y="2383621"/>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D7699ADB-8556-81D8-00D8-C85FFB4E1825}"/>
                </a:ext>
              </a:extLst>
            </p:cNvPr>
            <p:cNvSpPr txBox="1"/>
            <p:nvPr/>
          </p:nvSpPr>
          <p:spPr>
            <a:xfrm>
              <a:off x="1149278" y="1582341"/>
              <a:ext cx="2773238" cy="61555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000" b="1" dirty="0">
                  <a:solidFill>
                    <a:schemeClr val="bg1"/>
                  </a:solidFill>
                  <a:latin typeface="+mn-lt"/>
                </a:rPr>
                <a:t>III</a:t>
              </a:r>
            </a:p>
          </p:txBody>
        </p:sp>
      </p:grpSp>
      <p:grpSp>
        <p:nvGrpSpPr>
          <p:cNvPr id="15" name="Group 14">
            <a:extLst>
              <a:ext uri="{FF2B5EF4-FFF2-40B4-BE49-F238E27FC236}">
                <a16:creationId xmlns:a16="http://schemas.microsoft.com/office/drawing/2014/main" id="{9083212C-B8EB-AD61-72B9-63F36E9A0FA2}"/>
              </a:ext>
            </a:extLst>
          </p:cNvPr>
          <p:cNvGrpSpPr/>
          <p:nvPr/>
        </p:nvGrpSpPr>
        <p:grpSpPr>
          <a:xfrm>
            <a:off x="4791074" y="805442"/>
            <a:ext cx="6846349" cy="907626"/>
            <a:chOff x="4791074" y="805442"/>
            <a:chExt cx="6846349" cy="907626"/>
          </a:xfrm>
        </p:grpSpPr>
        <p:sp>
          <p:nvSpPr>
            <p:cNvPr id="13" name="Rectangle 12">
              <a:extLst>
                <a:ext uri="{FF2B5EF4-FFF2-40B4-BE49-F238E27FC236}">
                  <a16:creationId xmlns:a16="http://schemas.microsoft.com/office/drawing/2014/main" id="{BFDD0DDB-9449-BCCB-7A9A-26F300D9F6AD}"/>
                </a:ext>
              </a:extLst>
            </p:cNvPr>
            <p:cNvSpPr/>
            <p:nvPr/>
          </p:nvSpPr>
          <p:spPr>
            <a:xfrm>
              <a:off x="4791075" y="805442"/>
              <a:ext cx="6779675" cy="438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bg1"/>
                  </a:solidFill>
                </a:rPr>
                <a:t>What’s in this section?</a:t>
              </a:r>
            </a:p>
          </p:txBody>
        </p:sp>
        <p:sp>
          <p:nvSpPr>
            <p:cNvPr id="14" name="TextBox 13">
              <a:extLst>
                <a:ext uri="{FF2B5EF4-FFF2-40B4-BE49-F238E27FC236}">
                  <a16:creationId xmlns:a16="http://schemas.microsoft.com/office/drawing/2014/main" id="{AC01581B-1F9C-EB80-77DE-32347153ED6B}"/>
                </a:ext>
              </a:extLst>
            </p:cNvPr>
            <p:cNvSpPr txBox="1"/>
            <p:nvPr/>
          </p:nvSpPr>
          <p:spPr>
            <a:xfrm>
              <a:off x="4791074" y="1374514"/>
              <a:ext cx="6846349" cy="338554"/>
            </a:xfrm>
            <a:prstGeom prst="rect">
              <a:avLst/>
            </a:prstGeom>
            <a:noFill/>
          </p:spPr>
          <p:txBody>
            <a:bodyPr wrap="square" lIns="0" tIns="0" rIns="0" bIns="0" rtlCol="0">
              <a:spAutoFit/>
            </a:bodyPr>
            <a:lstStyle/>
            <a:p>
              <a:pPr marL="0" indent="0">
                <a:buSzPts val="1353"/>
                <a:buNone/>
              </a:pPr>
              <a:r>
                <a:rPr lang="en-US" sz="1100" dirty="0">
                  <a:ea typeface="Proxima Nova"/>
                  <a:cs typeface="Proxima Nova"/>
                  <a:sym typeface="Proxima Nova"/>
                </a:rPr>
                <a:t>This section will provide the sales coach with the recommended preparation necessary for team meeting. In addition, this document provides the overall framework to be followed for effective team meetings. </a:t>
              </a:r>
            </a:p>
          </p:txBody>
        </p:sp>
      </p:grpSp>
      <p:grpSp>
        <p:nvGrpSpPr>
          <p:cNvPr id="16" name="Group 15">
            <a:extLst>
              <a:ext uri="{FF2B5EF4-FFF2-40B4-BE49-F238E27FC236}">
                <a16:creationId xmlns:a16="http://schemas.microsoft.com/office/drawing/2014/main" id="{9E6FE80D-1493-D9E7-B9DE-8CD1D166B803}"/>
              </a:ext>
            </a:extLst>
          </p:cNvPr>
          <p:cNvGrpSpPr/>
          <p:nvPr/>
        </p:nvGrpSpPr>
        <p:grpSpPr>
          <a:xfrm>
            <a:off x="4791074" y="2159721"/>
            <a:ext cx="6846349" cy="956486"/>
            <a:chOff x="4791074" y="805442"/>
            <a:chExt cx="6846349" cy="956486"/>
          </a:xfrm>
        </p:grpSpPr>
        <p:sp>
          <p:nvSpPr>
            <p:cNvPr id="17" name="Rectangle 16">
              <a:extLst>
                <a:ext uri="{FF2B5EF4-FFF2-40B4-BE49-F238E27FC236}">
                  <a16:creationId xmlns:a16="http://schemas.microsoft.com/office/drawing/2014/main" id="{D41226DA-E495-61EA-6D09-853A0FD406F1}"/>
                </a:ext>
              </a:extLst>
            </p:cNvPr>
            <p:cNvSpPr/>
            <p:nvPr/>
          </p:nvSpPr>
          <p:spPr>
            <a:xfrm>
              <a:off x="4791075" y="805442"/>
              <a:ext cx="6779675" cy="438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How do I use this section?</a:t>
              </a:r>
            </a:p>
          </p:txBody>
        </p:sp>
        <p:sp>
          <p:nvSpPr>
            <p:cNvPr id="18" name="TextBox 17">
              <a:extLst>
                <a:ext uri="{FF2B5EF4-FFF2-40B4-BE49-F238E27FC236}">
                  <a16:creationId xmlns:a16="http://schemas.microsoft.com/office/drawing/2014/main" id="{923AB0D3-BB66-3BED-B07F-A84B8A400857}"/>
                </a:ext>
              </a:extLst>
            </p:cNvPr>
            <p:cNvSpPr txBox="1"/>
            <p:nvPr/>
          </p:nvSpPr>
          <p:spPr>
            <a:xfrm>
              <a:off x="4791074" y="1374514"/>
              <a:ext cx="6846349" cy="387414"/>
            </a:xfrm>
            <a:prstGeom prst="rect">
              <a:avLst/>
            </a:prstGeom>
            <a:noFill/>
          </p:spPr>
          <p:txBody>
            <a:bodyPr wrap="square" lIns="0" tIns="0" rIns="0" bIns="0" rtlCol="0">
              <a:spAutoFit/>
            </a:bodyPr>
            <a:lstStyle/>
            <a:p>
              <a:pPr marL="0" indent="0">
                <a:lnSpc>
                  <a:spcPct val="120000"/>
                </a:lnSpc>
                <a:spcBef>
                  <a:spcPts val="0"/>
                </a:spcBef>
                <a:spcAft>
                  <a:spcPts val="1200"/>
                </a:spcAft>
                <a:buClr>
                  <a:srgbClr val="0F1011"/>
                </a:buClr>
                <a:buNone/>
                <a:defRPr/>
              </a:pPr>
              <a:r>
                <a:rPr kumimoji="0" lang="en-US" sz="1100" b="0" i="0" u="none" strike="noStrike" kern="1200" cap="none" spc="0" normalizeH="0" baseline="0" noProof="0" dirty="0">
                  <a:ln>
                    <a:noFill/>
                  </a:ln>
                  <a:effectLst/>
                  <a:uLnTx/>
                  <a:uFillTx/>
                  <a:ea typeface="+mn-ea"/>
                  <a:cs typeface="+mn-cs"/>
                </a:rPr>
                <a:t>Sales managers should use this section to understand the format, structure, and agenda of team meetings, how to prepare, and what topics and questions will best address the goals of each meeting type. </a:t>
              </a:r>
            </a:p>
          </p:txBody>
        </p:sp>
      </p:grpSp>
      <p:grpSp>
        <p:nvGrpSpPr>
          <p:cNvPr id="25" name="Group 24">
            <a:extLst>
              <a:ext uri="{FF2B5EF4-FFF2-40B4-BE49-F238E27FC236}">
                <a16:creationId xmlns:a16="http://schemas.microsoft.com/office/drawing/2014/main" id="{8364425A-034E-4FF5-0938-E2049BF412A3}"/>
              </a:ext>
            </a:extLst>
          </p:cNvPr>
          <p:cNvGrpSpPr/>
          <p:nvPr/>
        </p:nvGrpSpPr>
        <p:grpSpPr>
          <a:xfrm>
            <a:off x="4791074" y="3683277"/>
            <a:ext cx="6846350" cy="1231961"/>
            <a:chOff x="4791074" y="3683277"/>
            <a:chExt cx="6846350" cy="1231961"/>
          </a:xfrm>
        </p:grpSpPr>
        <p:sp>
          <p:nvSpPr>
            <p:cNvPr id="19" name="TextBox 18">
              <a:extLst>
                <a:ext uri="{FF2B5EF4-FFF2-40B4-BE49-F238E27FC236}">
                  <a16:creationId xmlns:a16="http://schemas.microsoft.com/office/drawing/2014/main" id="{C7257EB7-C1CC-59BE-32D8-640E6B8E6617}"/>
                </a:ext>
              </a:extLst>
            </p:cNvPr>
            <p:cNvSpPr txBox="1"/>
            <p:nvPr/>
          </p:nvSpPr>
          <p:spPr>
            <a:xfrm>
              <a:off x="4791074" y="3683277"/>
              <a:ext cx="6846349" cy="246221"/>
            </a:xfrm>
            <a:prstGeom prst="rect">
              <a:avLst/>
            </a:prstGeom>
            <a:noFill/>
          </p:spPr>
          <p:txBody>
            <a:bodyPr wrap="square" lIns="0" tIns="0" rIns="0" bIns="0" rtlCol="0">
              <a:spAutoFit/>
            </a:bodyPr>
            <a:lstStyle/>
            <a:p>
              <a:pPr marR="0" lvl="0" fontAlgn="auto">
                <a:lnSpc>
                  <a:spcPct val="100000"/>
                </a:lnSpc>
                <a:spcBef>
                  <a:spcPts val="0"/>
                </a:spcBef>
                <a:spcAft>
                  <a:spcPts val="300"/>
                </a:spcAft>
                <a:buClrTx/>
                <a:buSzTx/>
                <a:tabLst/>
                <a:defRPr/>
              </a:pPr>
              <a:r>
                <a:rPr lang="en-US" sz="1600" b="1" dirty="0"/>
                <a:t>Key Content</a:t>
              </a:r>
            </a:p>
          </p:txBody>
        </p:sp>
        <p:cxnSp>
          <p:nvCxnSpPr>
            <p:cNvPr id="21" name="Straight Connector 20">
              <a:extLst>
                <a:ext uri="{FF2B5EF4-FFF2-40B4-BE49-F238E27FC236}">
                  <a16:creationId xmlns:a16="http://schemas.microsoft.com/office/drawing/2014/main" id="{2B07D5EE-290C-6F1B-2D27-A6C5961A8CDA}"/>
                </a:ext>
              </a:extLst>
            </p:cNvPr>
            <p:cNvCxnSpPr>
              <a:cxnSpLocks/>
            </p:cNvCxnSpPr>
            <p:nvPr/>
          </p:nvCxnSpPr>
          <p:spPr>
            <a:xfrm>
              <a:off x="4791075" y="4025760"/>
              <a:ext cx="684634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
              <a:extLst>
                <a:ext uri="{FF2B5EF4-FFF2-40B4-BE49-F238E27FC236}">
                  <a16:creationId xmlns:a16="http://schemas.microsoft.com/office/drawing/2014/main" id="{900EF7D9-C021-5C65-31B5-578370821BA4}"/>
                </a:ext>
              </a:extLst>
            </p:cNvPr>
            <p:cNvSpPr txBox="1">
              <a:spLocks/>
            </p:cNvSpPr>
            <p:nvPr/>
          </p:nvSpPr>
          <p:spPr>
            <a:xfrm>
              <a:off x="4791074" y="4122713"/>
              <a:ext cx="6846350" cy="79252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Daily Stand-Up Meeting</a:t>
              </a:r>
              <a:endParaRPr lang="en-US" sz="1100" dirty="0"/>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Pipeline Review</a:t>
              </a:r>
              <a:endParaRPr lang="en-US" sz="1100" dirty="0"/>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Forecast Review</a:t>
              </a:r>
              <a:endParaRPr lang="en-US" sz="1100" i="0" dirty="0"/>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Skill Building Session </a:t>
              </a:r>
              <a:r>
                <a:rPr lang="en-US" sz="1100" dirty="0"/>
                <a:t>		</a:t>
              </a:r>
            </a:p>
          </p:txBody>
        </p:sp>
      </p:grpSp>
    </p:spTree>
    <p:extLst>
      <p:ext uri="{BB962C8B-B14F-4D97-AF65-F5344CB8AC3E}">
        <p14:creationId xmlns:p14="http://schemas.microsoft.com/office/powerpoint/2010/main" val="3372586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Daily Team Stand-Up Meeting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0562"/>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b="0" kern="1200" dirty="0">
                          <a:solidFill>
                            <a:schemeClr val="tx2"/>
                          </a:solidFill>
                          <a:latin typeface="+mn-lt"/>
                          <a:ea typeface="+mn-ea"/>
                          <a:cs typeface="+mn-cs"/>
                        </a:rPr>
                        <a:t>Set the daily pace for Sales Reps by running a consistent meeting that is productive, engaging, informative, and helps identify areas where Sales Rep are stuck</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b="1" kern="1200" dirty="0">
                          <a:solidFill>
                            <a:schemeClr val="tx1"/>
                          </a:solidFill>
                          <a:effectLst/>
                          <a:latin typeface="+mn-lt"/>
                          <a:ea typeface="+mn-ea"/>
                          <a:cs typeface="+mn-cs"/>
                        </a:rPr>
                        <a:t>Daily / 15 min, </a:t>
                      </a:r>
                      <a:r>
                        <a:rPr lang="en-US" sz="900" b="0" kern="1200" dirty="0">
                          <a:solidFill>
                            <a:schemeClr val="tx1"/>
                          </a:solidFill>
                          <a:effectLst/>
                          <a:latin typeface="+mn-lt"/>
                          <a:ea typeface="+mn-ea"/>
                          <a:cs typeface="+mn-cs"/>
                        </a:rPr>
                        <a:t>5 min prep</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900" kern="1200" dirty="0">
                          <a:solidFill>
                            <a:schemeClr val="tx2"/>
                          </a:solidFill>
                          <a:effectLst/>
                          <a:latin typeface="+mn-lt"/>
                          <a:ea typeface="+mn-ea"/>
                          <a:cs typeface="+mn-cs"/>
                        </a:rPr>
                        <a:t>Sales Manager, Sales Reps, other internal participants as required (e.g., supporting BDRs, Channel Managers)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2592000">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Reps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Ready answers to cadence format questions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Prepare to discuss “</a:t>
                      </a:r>
                      <a:r>
                        <a:rPr lang="en-US" sz="900" kern="1200" dirty="0" err="1">
                          <a:solidFill>
                            <a:schemeClr val="tx2"/>
                          </a:solidFill>
                          <a:latin typeface="+mn-lt"/>
                          <a:ea typeface="+mn-ea"/>
                          <a:cs typeface="+mn-cs"/>
                        </a:rPr>
                        <a:t>stucks</a:t>
                      </a:r>
                      <a:r>
                        <a:rPr lang="en-US" sz="900" kern="1200" dirty="0">
                          <a:solidFill>
                            <a:schemeClr val="tx2"/>
                          </a:solidFill>
                          <a:latin typeface="+mn-lt"/>
                          <a:ea typeface="+mn-ea"/>
                          <a:cs typeface="+mn-cs"/>
                        </a:rPr>
                        <a:t>”</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1" i="1" kern="1200" dirty="0">
                          <a:solidFill>
                            <a:schemeClr val="tx2"/>
                          </a:solidFill>
                          <a:latin typeface="+mn-lt"/>
                          <a:ea typeface="+mn-ea"/>
                          <a:cs typeface="+mn-cs"/>
                        </a:rPr>
                        <a:t>Monday Only:  </a:t>
                      </a:r>
                      <a:r>
                        <a:rPr lang="en-US" sz="900" b="0" i="0" kern="1200" dirty="0">
                          <a:solidFill>
                            <a:schemeClr val="tx2"/>
                          </a:solidFill>
                          <a:latin typeface="+mn-lt"/>
                          <a:ea typeface="+mn-ea"/>
                          <a:cs typeface="+mn-cs"/>
                        </a:rPr>
                        <a:t>Prepare to discuss great week milestones / outcomes</a:t>
                      </a:r>
                      <a:endParaRPr lang="en-US" sz="900" i="0" kern="1200" dirty="0">
                        <a:solidFill>
                          <a:schemeClr val="tx2"/>
                        </a:solidFill>
                        <a:latin typeface="+mn-lt"/>
                        <a:ea typeface="+mn-ea"/>
                        <a:cs typeface="+mn-cs"/>
                      </a:endParaRP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Manager</a:t>
                      </a:r>
                      <a:endParaRPr lang="en-US" sz="900" kern="1200" dirty="0">
                        <a:solidFill>
                          <a:schemeClr val="tx2"/>
                        </a:solidFill>
                        <a:latin typeface="+mn-lt"/>
                        <a:ea typeface="+mn-ea"/>
                        <a:cs typeface="+mn-cs"/>
                      </a:endParaRPr>
                    </a:p>
                    <a:p>
                      <a:pPr marL="228600" lvl="0" indent="-228600" algn="l" defTabSz="914400" rtl="0" eaLnBrk="1" latinLnBrk="0" hangingPunct="1">
                        <a:spcAft>
                          <a:spcPts val="600"/>
                        </a:spcAft>
                        <a:buFont typeface="+mj-lt"/>
                        <a:buAutoNum type="arabicPeriod"/>
                      </a:pPr>
                      <a:r>
                        <a:rPr lang="en-US" sz="900" kern="1200" dirty="0">
                          <a:solidFill>
                            <a:schemeClr val="tx2"/>
                          </a:solidFill>
                          <a:latin typeface="+mn-lt"/>
                          <a:ea typeface="+mn-ea"/>
                          <a:cs typeface="+mn-cs"/>
                        </a:rPr>
                        <a:t>Have your own answers to the cadence format ready to go</a:t>
                      </a:r>
                    </a:p>
                    <a:p>
                      <a:pPr marL="228600" lvl="0" indent="-228600" algn="l" defTabSz="914400" rtl="0" eaLnBrk="1" latinLnBrk="0" hangingPunct="1">
                        <a:spcAft>
                          <a:spcPts val="600"/>
                        </a:spcAft>
                        <a:buFont typeface="+mj-lt"/>
                        <a:buAutoNum type="arabicPeriod"/>
                      </a:pPr>
                      <a:r>
                        <a:rPr lang="en-US" sz="900" kern="1200" dirty="0">
                          <a:solidFill>
                            <a:schemeClr val="tx2"/>
                          </a:solidFill>
                          <a:latin typeface="+mn-lt"/>
                          <a:ea typeface="+mn-ea"/>
                          <a:cs typeface="+mn-cs"/>
                        </a:rPr>
                        <a:t>Prepare an element of learning / education that can be delivered in under five minutes</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Manager should lead the call with one or two observations from prior days/week </a:t>
                      </a:r>
                    </a:p>
                    <a:p>
                      <a:pPr marL="228600" lvl="0" indent="-228600" algn="l" defTabSz="914400" rtl="0" eaLnBrk="1" latinLnBrk="0" hangingPunct="1">
                        <a:spcAft>
                          <a:spcPts val="600"/>
                        </a:spcAft>
                        <a:buFont typeface="+mj-lt"/>
                        <a:buAutoNum type="arabicPeriod"/>
                      </a:pPr>
                      <a:r>
                        <a:rPr lang="en-US" sz="900" b="1" i="1" kern="1200" dirty="0">
                          <a:solidFill>
                            <a:schemeClr val="tx2"/>
                          </a:solidFill>
                          <a:latin typeface="+mn-lt"/>
                          <a:ea typeface="+mn-ea"/>
                          <a:cs typeface="+mn-cs"/>
                        </a:rPr>
                        <a:t>Monday Only: </a:t>
                      </a:r>
                      <a:r>
                        <a:rPr lang="en-US" sz="900" b="0" kern="1200" dirty="0">
                          <a:solidFill>
                            <a:schemeClr val="tx2"/>
                          </a:solidFill>
                          <a:latin typeface="+mn-lt"/>
                          <a:ea typeface="+mn-ea"/>
                          <a:cs typeface="+mn-cs"/>
                        </a:rPr>
                        <a:t>Each rep aligns on outcomes / milestones for </a:t>
                      </a:r>
                      <a:br>
                        <a:rPr lang="en-US" sz="900" b="0" kern="1200" dirty="0">
                          <a:solidFill>
                            <a:schemeClr val="tx2"/>
                          </a:solidFill>
                          <a:latin typeface="+mn-lt"/>
                          <a:ea typeface="+mn-ea"/>
                          <a:cs typeface="+mn-cs"/>
                        </a:rPr>
                      </a:br>
                      <a:r>
                        <a:rPr lang="en-US" sz="900" b="0" kern="1200" dirty="0">
                          <a:solidFill>
                            <a:schemeClr val="tx2"/>
                          </a:solidFill>
                          <a:latin typeface="+mn-lt"/>
                          <a:ea typeface="+mn-ea"/>
                          <a:cs typeface="+mn-cs"/>
                        </a:rPr>
                        <a:t>the week</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When applicable, a manager should share an element of learning / education that can be delivered in under five minutes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5" name="Table 4">
            <a:extLst>
              <a:ext uri="{FF2B5EF4-FFF2-40B4-BE49-F238E27FC236}">
                <a16:creationId xmlns:a16="http://schemas.microsoft.com/office/drawing/2014/main" id="{DA9BA87F-E5F0-2C57-4AB9-E8DFBC1A3F50}"/>
              </a:ext>
            </a:extLst>
          </p:cNvPr>
          <p:cNvGraphicFramePr>
            <a:graphicFrameLocks noGrp="1"/>
          </p:cNvGraphicFramePr>
          <p:nvPr/>
        </p:nvGraphicFramePr>
        <p:xfrm>
          <a:off x="6372562" y="1606832"/>
          <a:ext cx="5212080" cy="455958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2088000">
                <a:tc>
                  <a:txBody>
                    <a:bodyPr/>
                    <a:lstStyle/>
                    <a:p>
                      <a:pPr algn="l"/>
                      <a:r>
                        <a:rPr lang="en-US" sz="1100" b="1" kern="1200" dirty="0">
                          <a:solidFill>
                            <a:schemeClr val="tx1"/>
                          </a:solidFill>
                          <a:effectLst/>
                          <a:latin typeface="+mn-lt"/>
                          <a:ea typeface="+mn-ea"/>
                          <a:cs typeface="+mn-cs"/>
                        </a:rPr>
                        <a:t>Format</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lvl="0" indent="0" algn="l" rtl="0">
                        <a:spcBef>
                          <a:spcPts val="0"/>
                        </a:spcBef>
                        <a:spcAft>
                          <a:spcPts val="600"/>
                        </a:spcAft>
                        <a:buFont typeface="Arial" panose="020B0604020202020204" pitchFamily="34" charset="0"/>
                        <a:buNone/>
                      </a:pPr>
                      <a:r>
                        <a:rPr lang="en-US" sz="900" kern="1200" dirty="0">
                          <a:solidFill>
                            <a:schemeClr val="tx2"/>
                          </a:solidFill>
                          <a:effectLst/>
                          <a:latin typeface="+mn-lt"/>
                          <a:ea typeface="+mn-ea"/>
                          <a:cs typeface="+mn-cs"/>
                        </a:rPr>
                        <a:t>All Sales Reps should prepare the following:</a:t>
                      </a:r>
                    </a:p>
                    <a:p>
                      <a:pPr marL="228600" lvl="0" indent="-228600" algn="l" defTabSz="914400" rtl="0" eaLnBrk="1" latinLnBrk="0" hangingPunct="1">
                        <a:spcBef>
                          <a:spcPts val="0"/>
                        </a:spcBef>
                        <a:spcAft>
                          <a:spcPts val="600"/>
                        </a:spcAft>
                        <a:buFont typeface="+mj-lt"/>
                        <a:buAutoNum type="arabicPeriod"/>
                      </a:pPr>
                      <a:r>
                        <a:rPr lang="en-US" sz="900" b="1" i="1" kern="1200" dirty="0">
                          <a:solidFill>
                            <a:schemeClr val="tx2"/>
                          </a:solidFill>
                          <a:effectLst/>
                          <a:latin typeface="+mn-lt"/>
                          <a:ea typeface="+mn-ea"/>
                          <a:cs typeface="+mn-cs"/>
                        </a:rPr>
                        <a:t>Good News </a:t>
                      </a:r>
                      <a:r>
                        <a:rPr lang="en-US" sz="900" b="0" kern="1200" dirty="0">
                          <a:solidFill>
                            <a:schemeClr val="tx2"/>
                          </a:solidFill>
                          <a:effectLst/>
                          <a:latin typeface="+mn-lt"/>
                          <a:ea typeface="+mn-ea"/>
                          <a:cs typeface="+mn-cs"/>
                        </a:rPr>
                        <a:t>– personal or professional to start off on a positive note</a:t>
                      </a:r>
                    </a:p>
                    <a:p>
                      <a:pPr marL="228600" lvl="0" indent="-228600" algn="l" defTabSz="914400" rtl="0" eaLnBrk="1" latinLnBrk="0" hangingPunct="1">
                        <a:spcBef>
                          <a:spcPts val="0"/>
                        </a:spcBef>
                        <a:spcAft>
                          <a:spcPts val="600"/>
                        </a:spcAft>
                        <a:buFont typeface="+mj-lt"/>
                        <a:buAutoNum type="arabicPeriod"/>
                      </a:pPr>
                      <a:r>
                        <a:rPr lang="en-US" sz="900" b="1" i="1" kern="1200" dirty="0">
                          <a:solidFill>
                            <a:schemeClr val="tx2"/>
                          </a:solidFill>
                          <a:effectLst/>
                          <a:latin typeface="+mn-lt"/>
                          <a:ea typeface="+mn-ea"/>
                          <a:cs typeface="+mn-cs"/>
                        </a:rPr>
                        <a:t>Last 24 Hours</a:t>
                      </a:r>
                      <a:r>
                        <a:rPr lang="en-US" sz="900" b="1" kern="1200" dirty="0">
                          <a:solidFill>
                            <a:schemeClr val="tx2"/>
                          </a:solidFill>
                          <a:effectLst/>
                          <a:latin typeface="+mn-lt"/>
                          <a:ea typeface="+mn-ea"/>
                          <a:cs typeface="+mn-cs"/>
                        </a:rPr>
                        <a:t> </a:t>
                      </a:r>
                      <a:r>
                        <a:rPr lang="en-US" sz="900" b="0" kern="1200" dirty="0">
                          <a:solidFill>
                            <a:schemeClr val="tx2"/>
                          </a:solidFill>
                          <a:effectLst/>
                          <a:latin typeface="+mn-lt"/>
                          <a:ea typeface="+mn-ea"/>
                          <a:cs typeface="+mn-cs"/>
                        </a:rPr>
                        <a:t>– one thing you accomplished yesterday</a:t>
                      </a:r>
                    </a:p>
                    <a:p>
                      <a:pPr marL="228600" lvl="0" indent="-228600" algn="l" defTabSz="914400" rtl="0" eaLnBrk="1" latinLnBrk="0" hangingPunct="1">
                        <a:spcBef>
                          <a:spcPts val="0"/>
                        </a:spcBef>
                        <a:spcAft>
                          <a:spcPts val="600"/>
                        </a:spcAft>
                        <a:buFont typeface="+mj-lt"/>
                        <a:buAutoNum type="arabicPeriod"/>
                      </a:pPr>
                      <a:r>
                        <a:rPr lang="en-US" sz="900" b="1" i="1" kern="1200" dirty="0">
                          <a:solidFill>
                            <a:schemeClr val="tx2"/>
                          </a:solidFill>
                          <a:effectLst/>
                          <a:latin typeface="+mn-lt"/>
                          <a:ea typeface="+mn-ea"/>
                          <a:cs typeface="+mn-cs"/>
                        </a:rPr>
                        <a:t>Next 24 Hours </a:t>
                      </a:r>
                      <a:r>
                        <a:rPr lang="en-US" sz="900" b="0" kern="1200" dirty="0">
                          <a:solidFill>
                            <a:schemeClr val="tx2"/>
                          </a:solidFill>
                          <a:effectLst/>
                          <a:latin typeface="+mn-lt"/>
                          <a:ea typeface="+mn-ea"/>
                          <a:cs typeface="+mn-cs"/>
                        </a:rPr>
                        <a:t>–  one thing you must accomplish in the next 24 hours</a:t>
                      </a:r>
                    </a:p>
                    <a:p>
                      <a:pPr marL="228600" lvl="0" indent="-228600" algn="l" defTabSz="914400" rtl="0" eaLnBrk="1" latinLnBrk="0" hangingPunct="1">
                        <a:spcBef>
                          <a:spcPts val="0"/>
                        </a:spcBef>
                        <a:spcAft>
                          <a:spcPts val="600"/>
                        </a:spcAft>
                        <a:buFont typeface="+mj-lt"/>
                        <a:buAutoNum type="arabicPeriod"/>
                      </a:pPr>
                      <a:r>
                        <a:rPr lang="en-US" sz="900" b="1" i="1" kern="1200" dirty="0">
                          <a:solidFill>
                            <a:schemeClr val="tx2"/>
                          </a:solidFill>
                          <a:effectLst/>
                          <a:latin typeface="+mn-lt"/>
                          <a:ea typeface="+mn-ea"/>
                          <a:cs typeface="+mn-cs"/>
                        </a:rPr>
                        <a:t>Data</a:t>
                      </a:r>
                      <a:r>
                        <a:rPr lang="en-US" sz="900" b="1" kern="1200" dirty="0">
                          <a:solidFill>
                            <a:schemeClr val="tx2"/>
                          </a:solidFill>
                          <a:effectLst/>
                          <a:latin typeface="+mn-lt"/>
                          <a:ea typeface="+mn-ea"/>
                          <a:cs typeface="+mn-cs"/>
                        </a:rPr>
                        <a:t> </a:t>
                      </a:r>
                      <a:r>
                        <a:rPr lang="en-US" sz="900" b="0" kern="1200" dirty="0">
                          <a:solidFill>
                            <a:schemeClr val="tx2"/>
                          </a:solidFill>
                          <a:effectLst/>
                          <a:latin typeface="+mn-lt"/>
                          <a:ea typeface="+mn-ea"/>
                          <a:cs typeface="+mn-cs"/>
                        </a:rPr>
                        <a:t>– your performance numbers from the previous day </a:t>
                      </a:r>
                      <a:br>
                        <a:rPr lang="en-US" sz="900" b="0" kern="1200" dirty="0">
                          <a:solidFill>
                            <a:schemeClr val="tx2"/>
                          </a:solidFill>
                          <a:effectLst/>
                          <a:latin typeface="+mn-lt"/>
                          <a:ea typeface="+mn-ea"/>
                          <a:cs typeface="+mn-cs"/>
                        </a:rPr>
                      </a:br>
                      <a:r>
                        <a:rPr lang="en-US" sz="900" b="0" kern="1200" dirty="0">
                          <a:solidFill>
                            <a:schemeClr val="tx2"/>
                          </a:solidFill>
                          <a:effectLst/>
                          <a:latin typeface="+mn-lt"/>
                          <a:ea typeface="+mn-ea"/>
                          <a:cs typeface="+mn-cs"/>
                        </a:rPr>
                        <a:t>(ex. meetings booked, closed/won opportunities and their value)</a:t>
                      </a:r>
                    </a:p>
                    <a:p>
                      <a:pPr marL="228600" lvl="0" indent="-228600" algn="l" defTabSz="914400" rtl="0" eaLnBrk="1" latinLnBrk="0" hangingPunct="1">
                        <a:spcBef>
                          <a:spcPts val="0"/>
                        </a:spcBef>
                        <a:spcAft>
                          <a:spcPts val="600"/>
                        </a:spcAft>
                        <a:buFont typeface="+mj-lt"/>
                        <a:buAutoNum type="arabicPeriod"/>
                      </a:pPr>
                      <a:r>
                        <a:rPr lang="en-US" sz="900" b="1" i="1" kern="1200" dirty="0">
                          <a:solidFill>
                            <a:schemeClr val="tx2"/>
                          </a:solidFill>
                          <a:effectLst/>
                          <a:latin typeface="+mn-lt"/>
                          <a:ea typeface="+mn-ea"/>
                          <a:cs typeface="+mn-cs"/>
                        </a:rPr>
                        <a:t>Stuck</a:t>
                      </a:r>
                      <a:r>
                        <a:rPr lang="en-US" sz="900" b="1" kern="1200" dirty="0">
                          <a:solidFill>
                            <a:schemeClr val="tx2"/>
                          </a:solidFill>
                          <a:effectLst/>
                          <a:latin typeface="+mn-lt"/>
                          <a:ea typeface="+mn-ea"/>
                          <a:cs typeface="+mn-cs"/>
                        </a:rPr>
                        <a:t> </a:t>
                      </a:r>
                      <a:r>
                        <a:rPr lang="en-US" sz="900" b="0" kern="1200" dirty="0">
                          <a:solidFill>
                            <a:schemeClr val="tx2"/>
                          </a:solidFill>
                          <a:effectLst/>
                          <a:latin typeface="+mn-lt"/>
                          <a:ea typeface="+mn-ea"/>
                          <a:cs typeface="+mn-cs"/>
                        </a:rPr>
                        <a:t>– an item or activity you are stuck on</a:t>
                      </a:r>
                    </a:p>
                    <a:p>
                      <a:pPr marL="228600" lvl="0" indent="-228600" algn="l" defTabSz="914400" rtl="0" eaLnBrk="1" latinLnBrk="0" hangingPunct="1">
                        <a:spcBef>
                          <a:spcPts val="0"/>
                        </a:spcBef>
                        <a:spcAft>
                          <a:spcPts val="600"/>
                        </a:spcAft>
                        <a:buFont typeface="+mj-lt"/>
                        <a:buAutoNum type="arabicPeriod"/>
                      </a:pPr>
                      <a:endParaRPr lang="en-US" sz="900" b="0" kern="1200" dirty="0">
                        <a:solidFill>
                          <a:schemeClr val="tx2"/>
                        </a:solidFill>
                        <a:effectLst/>
                        <a:latin typeface="+mn-lt"/>
                        <a:ea typeface="+mn-ea"/>
                        <a:cs typeface="+mn-cs"/>
                      </a:endParaRPr>
                    </a:p>
                    <a:p>
                      <a:pPr marL="0" lvl="0" indent="0" algn="l" defTabSz="914400" rtl="0" eaLnBrk="1" latinLnBrk="0" hangingPunct="1">
                        <a:spcBef>
                          <a:spcPts val="0"/>
                        </a:spcBef>
                        <a:spcAft>
                          <a:spcPts val="600"/>
                        </a:spcAft>
                        <a:buClr>
                          <a:schemeClr val="accent1"/>
                        </a:buClr>
                        <a:buFont typeface="+mj-lt"/>
                        <a:buNone/>
                      </a:pPr>
                      <a:r>
                        <a:rPr lang="en-US" sz="900" kern="1200" dirty="0">
                          <a:solidFill>
                            <a:schemeClr val="tx2"/>
                          </a:solidFill>
                          <a:effectLst/>
                          <a:latin typeface="+mn-lt"/>
                          <a:ea typeface="+mn-ea"/>
                          <a:cs typeface="+mn-cs"/>
                        </a:rPr>
                        <a:t>Alternatively, for Monday meetings, consider the following</a:t>
                      </a:r>
                    </a:p>
                    <a:p>
                      <a:pPr marL="228600" lvl="0" indent="-228600" algn="l" rtl="0" eaLnBrk="1" latinLnBrk="0" hangingPunct="1">
                        <a:spcBef>
                          <a:spcPts val="0"/>
                        </a:spcBef>
                        <a:spcAft>
                          <a:spcPts val="600"/>
                        </a:spcAft>
                        <a:buClr>
                          <a:schemeClr val="tx1"/>
                        </a:buClr>
                        <a:buFont typeface="+mj-lt"/>
                        <a:buAutoNum type="arabicPeriod"/>
                      </a:pPr>
                      <a:r>
                        <a:rPr lang="en-US" sz="900" b="1" kern="1200" dirty="0">
                          <a:solidFill>
                            <a:schemeClr val="tx2"/>
                          </a:solidFill>
                          <a:effectLst/>
                          <a:latin typeface="+mn-lt"/>
                          <a:ea typeface="+mn-ea"/>
                          <a:cs typeface="+mn-cs"/>
                        </a:rPr>
                        <a:t>Good News Professional </a:t>
                      </a:r>
                      <a:r>
                        <a:rPr lang="en-US" sz="900" kern="1200" dirty="0">
                          <a:solidFill>
                            <a:schemeClr val="tx2"/>
                          </a:solidFill>
                          <a:effectLst/>
                          <a:latin typeface="+mn-lt"/>
                          <a:ea typeface="+mn-ea"/>
                          <a:cs typeface="+mn-cs"/>
                        </a:rPr>
                        <a:t>– share something you closed last week or something positive for the week ahead</a:t>
                      </a:r>
                    </a:p>
                    <a:p>
                      <a:pPr marL="228600" lvl="0" indent="-228600" algn="l" rtl="0" eaLnBrk="1" latinLnBrk="0" hangingPunct="1">
                        <a:spcBef>
                          <a:spcPts val="0"/>
                        </a:spcBef>
                        <a:spcAft>
                          <a:spcPts val="600"/>
                        </a:spcAft>
                        <a:buClr>
                          <a:schemeClr val="tx1"/>
                        </a:buClr>
                        <a:buFont typeface="+mj-lt"/>
                        <a:buAutoNum type="arabicPeriod"/>
                      </a:pPr>
                      <a:r>
                        <a:rPr lang="en-US" sz="900" b="1" kern="1200" dirty="0">
                          <a:solidFill>
                            <a:schemeClr val="tx2"/>
                          </a:solidFill>
                          <a:effectLst/>
                          <a:latin typeface="+mn-lt"/>
                          <a:ea typeface="+mn-ea"/>
                          <a:cs typeface="+mn-cs"/>
                        </a:rPr>
                        <a:t>Good News Personal </a:t>
                      </a:r>
                      <a:endParaRPr lang="en-US" sz="9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62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Tips for the Sales Manager</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Bef>
                          <a:spcPts val="0"/>
                        </a:spcBef>
                        <a:spcAft>
                          <a:spcPts val="600"/>
                        </a:spcAft>
                        <a:buFont typeface="+mj-lt"/>
                        <a:buAutoNum type="arabicPeriod"/>
                      </a:pPr>
                      <a:r>
                        <a:rPr lang="en-US" sz="900" b="1" kern="1200" dirty="0">
                          <a:solidFill>
                            <a:schemeClr val="tx2"/>
                          </a:solidFill>
                          <a:effectLst/>
                          <a:latin typeface="+mn-lt"/>
                          <a:ea typeface="+mn-ea"/>
                          <a:cs typeface="+mn-cs"/>
                        </a:rPr>
                        <a:t>Do not let people talk for too long </a:t>
                      </a:r>
                      <a:r>
                        <a:rPr lang="en-US" sz="900" kern="1200" dirty="0">
                          <a:solidFill>
                            <a:schemeClr val="tx2"/>
                          </a:solidFill>
                          <a:effectLst/>
                          <a:latin typeface="+mn-lt"/>
                          <a:ea typeface="+mn-ea"/>
                          <a:cs typeface="+mn-cs"/>
                        </a:rPr>
                        <a:t>– keep them on task</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2"/>
                          </a:solidFill>
                          <a:effectLst/>
                          <a:latin typeface="+mn-lt"/>
                          <a:ea typeface="+mn-ea"/>
                          <a:cs typeface="+mn-cs"/>
                        </a:rPr>
                        <a:t>Address “stuck” items in the meeting and encourage other team members to offer help as well – </a:t>
                      </a:r>
                      <a:r>
                        <a:rPr lang="en-US" sz="900" b="1" kern="1200" dirty="0">
                          <a:solidFill>
                            <a:schemeClr val="tx2"/>
                          </a:solidFill>
                          <a:effectLst/>
                          <a:latin typeface="+mn-lt"/>
                          <a:ea typeface="+mn-ea"/>
                          <a:cs typeface="+mn-cs"/>
                        </a:rPr>
                        <a:t>take </a:t>
                      </a:r>
                      <a:r>
                        <a:rPr lang="en-US" sz="900" b="1" i="1" kern="1200" dirty="0">
                          <a:solidFill>
                            <a:schemeClr val="tx2"/>
                          </a:solidFill>
                          <a:effectLst/>
                          <a:latin typeface="+mn-lt"/>
                          <a:ea typeface="+mn-ea"/>
                          <a:cs typeface="+mn-cs"/>
                        </a:rPr>
                        <a:t>detailed</a:t>
                      </a:r>
                      <a:r>
                        <a:rPr lang="en-US" sz="900" b="1" kern="1200" dirty="0">
                          <a:solidFill>
                            <a:schemeClr val="tx2"/>
                          </a:solidFill>
                          <a:effectLst/>
                          <a:latin typeface="+mn-lt"/>
                          <a:ea typeface="+mn-ea"/>
                          <a:cs typeface="+mn-cs"/>
                        </a:rPr>
                        <a:t> solutioning offline</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2"/>
                          </a:solidFill>
                          <a:effectLst/>
                          <a:latin typeface="+mn-lt"/>
                          <a:ea typeface="+mn-ea"/>
                          <a:cs typeface="+mn-cs"/>
                        </a:rPr>
                        <a:t>Do not dig into each person’s performance numbers in the meeting – just get the numbers and dig deeper 1:1 if needed</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2"/>
                          </a:solidFill>
                          <a:effectLst/>
                          <a:latin typeface="+mn-lt"/>
                          <a:ea typeface="+mn-ea"/>
                          <a:cs typeface="+mn-cs"/>
                        </a:rPr>
                        <a:t>Encourage the team to take notes – they will hear some good ideas from their peers</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effectLst/>
                          <a:latin typeface="+mn-lt"/>
                          <a:ea typeface="+mn-ea"/>
                          <a:cs typeface="+mn-cs"/>
                        </a:rPr>
                        <a:t>Encourage them to come with questions prepared</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177440679"/>
                  </a:ext>
                </a:extLst>
              </a:tr>
            </a:tbl>
          </a:graphicData>
        </a:graphic>
      </p:graphicFrame>
      <p:sp>
        <p:nvSpPr>
          <p:cNvPr id="12" name="Rectangle 11">
            <a:extLst>
              <a:ext uri="{FF2B5EF4-FFF2-40B4-BE49-F238E27FC236}">
                <a16:creationId xmlns:a16="http://schemas.microsoft.com/office/drawing/2014/main" id="{480F5459-B92B-23D3-43AD-FB63035E7454}"/>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3" name="Rectangle 12">
            <a:extLst>
              <a:ext uri="{FF2B5EF4-FFF2-40B4-BE49-F238E27FC236}">
                <a16:creationId xmlns:a16="http://schemas.microsoft.com/office/drawing/2014/main" id="{4265A813-3538-F24C-7ABD-136EB3F8163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4" name="Rectangle 13">
            <a:extLst>
              <a:ext uri="{FF2B5EF4-FFF2-40B4-BE49-F238E27FC236}">
                <a16:creationId xmlns:a16="http://schemas.microsoft.com/office/drawing/2014/main" id="{212D671F-F9DD-2FD3-8A35-3FAFC2ACF76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3023626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Pipeline Review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900" b="0" kern="1200" dirty="0">
                          <a:solidFill>
                            <a:schemeClr val="accent1"/>
                          </a:solidFill>
                          <a:effectLst/>
                          <a:latin typeface="+mn-lt"/>
                          <a:ea typeface="+mn-ea"/>
                          <a:cs typeface="+mn-cs"/>
                        </a:rPr>
                        <a:t>Each sales rep should spend 5-10 minutes walking through their early to mid-stage pipeline. The goal is to talk through how to progress key deals through Deal Stages over the next 60 – 90 days. </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900" b="1" kern="1200" dirty="0">
                          <a:solidFill>
                            <a:schemeClr val="accent1"/>
                          </a:solidFill>
                          <a:effectLst/>
                          <a:latin typeface="+mn-lt"/>
                          <a:ea typeface="+mn-ea"/>
                          <a:cs typeface="+mn-cs"/>
                        </a:rPr>
                        <a:t>Bi-weekly / 90 min</a:t>
                      </a:r>
                      <a:r>
                        <a:rPr lang="en-US" sz="900" b="0" kern="1200" dirty="0">
                          <a:solidFill>
                            <a:schemeClr val="accent1"/>
                          </a:solidFill>
                          <a:effectLst/>
                          <a:latin typeface="+mn-lt"/>
                          <a:ea typeface="+mn-ea"/>
                          <a:cs typeface="+mn-cs"/>
                        </a:rPr>
                        <a:t>, 30 min prep</a:t>
                      </a:r>
                      <a:endParaRPr lang="en-US" sz="900" b="1" kern="1200" dirty="0">
                        <a:solidFill>
                          <a:schemeClr val="accent1"/>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accent1"/>
                          </a:solidFill>
                        </a:rPr>
                        <a:t>Sales Manager and Team</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accent1"/>
                          </a:solidFill>
                        </a:rPr>
                        <a:t>CRM</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accent1"/>
                          </a:solidFill>
                          <a:latin typeface="+mn-lt"/>
                          <a:ea typeface="+mn-ea"/>
                          <a:cs typeface="+mn-cs"/>
                        </a:rPr>
                        <a:t>Sales Rep</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accent1"/>
                          </a:solidFill>
                          <a:latin typeface="+mn-lt"/>
                          <a:ea typeface="+mn-ea"/>
                          <a:cs typeface="+mn-cs"/>
                        </a:rPr>
                        <a:t>Identify specific deals / topics they’d like to cover in advance of the meeting</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accent1"/>
                          </a:solidFill>
                          <a:latin typeface="+mn-lt"/>
                          <a:ea typeface="+mn-ea"/>
                          <a:cs typeface="+mn-cs"/>
                        </a:rPr>
                        <a:t>Ensure that CRM entries are updated</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accent1"/>
                          </a:solidFill>
                          <a:latin typeface="+mn-lt"/>
                          <a:ea typeface="+mn-ea"/>
                          <a:cs typeface="+mn-cs"/>
                        </a:rPr>
                        <a:t>Sale Manager</a:t>
                      </a:r>
                      <a:endParaRPr lang="en-US" sz="900" kern="1200" dirty="0">
                        <a:solidFill>
                          <a:schemeClr val="accent1"/>
                        </a:solidFill>
                        <a:latin typeface="+mn-lt"/>
                        <a:ea typeface="+mn-ea"/>
                        <a:cs typeface="+mn-cs"/>
                      </a:endParaRP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accent1"/>
                          </a:solidFill>
                          <a:latin typeface="+mn-lt"/>
                          <a:ea typeface="+mn-ea"/>
                          <a:cs typeface="+mn-cs"/>
                        </a:rPr>
                        <a:t>Review process adherence (e.g., CRM hygiene, opportunity completeness, advancing opportunities per exit criteria, RACI adherence, utilization of Sales job aids, etc.)</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accent1"/>
                          </a:solidFill>
                          <a:latin typeface="+mn-lt"/>
                          <a:ea typeface="+mn-ea"/>
                          <a:cs typeface="+mn-cs"/>
                        </a:rPr>
                        <a:t>Snapshot of current pipeline from CRM (deals, value, stages)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accent1"/>
                          </a:solidFill>
                          <a:latin typeface="+mn-lt"/>
                          <a:ea typeface="+mn-ea"/>
                          <a:cs typeface="+mn-cs"/>
                        </a:rPr>
                        <a:t>Focus on building and maintaining pipeline health for the next quarter</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5526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044000">
                <a:tc>
                  <a:txBody>
                    <a:bodyPr/>
                    <a:lstStyle/>
                    <a:p>
                      <a:pPr algn="l"/>
                      <a:r>
                        <a:rPr lang="en-US" sz="1100" b="1" kern="1200" dirty="0">
                          <a:solidFill>
                            <a:schemeClr val="tx1"/>
                          </a:solidFill>
                          <a:effectLst/>
                          <a:latin typeface="+mn-lt"/>
                          <a:ea typeface="+mn-ea"/>
                          <a:cs typeface="+mn-cs"/>
                        </a:rPr>
                        <a:t>Review Pipeline Health</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How would you assess your pipeline health? (Coverage ratio, stage conversion rates, pipeline mix, and pipeline source mix)</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How did you perform vs. target activity metrics? Are you struggling with any of these and why? (prospecting calls, meetings set, targeted account outreach)</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62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Highlights and Opportunities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What are the brightest opportunities in your pipeline? </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What does the detail in your pipeline look like? (number of deals, stage progression, opportunity types, deal sizes)</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If (insert deal) big deal doesn’t close – how will you make your number?</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What deals in the pipeline are at-risk within the next quarter? What can you proactively do to prevent these from losing?</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Which metrics have the most opportunity to improve effectiveness?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51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Performance Planning</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How has your performance affected next quarter’s pipeline?</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What trends have you noticed about deals you win and lose? What can you do differently or repeat because it works?</a:t>
                      </a:r>
                    </a:p>
                    <a:p>
                      <a:pPr marL="228600" lvl="0" indent="-228600" algn="l" defTabSz="914400" rtl="0" eaLnBrk="1" latinLnBrk="0" hangingPunct="1">
                        <a:spcAft>
                          <a:spcPts val="600"/>
                        </a:spcAft>
                        <a:buFont typeface="+mj-lt"/>
                        <a:buAutoNum type="arabicPeriod"/>
                      </a:pPr>
                      <a:r>
                        <a:rPr lang="en-US" sz="900" kern="1200" dirty="0">
                          <a:solidFill>
                            <a:schemeClr val="tx2"/>
                          </a:solidFill>
                          <a:effectLst/>
                          <a:latin typeface="+mn-lt"/>
                          <a:ea typeface="+mn-ea"/>
                          <a:cs typeface="+mn-cs"/>
                        </a:rPr>
                        <a:t>What personas (decision makers) do you feel you have mastered? Which ones do you feel you need to improve upon?</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effectLst/>
                          <a:latin typeface="+mn-lt"/>
                          <a:ea typeface="+mn-ea"/>
                          <a:cs typeface="+mn-cs"/>
                        </a:rPr>
                        <a:t>What outreach sources are working well? Which ones can be improved? What are some of the other tactics you’re utilizing to grow your pipeline? </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
        <p:nvSpPr>
          <p:cNvPr id="15" name="Rectangle 14">
            <a:extLst>
              <a:ext uri="{FF2B5EF4-FFF2-40B4-BE49-F238E27FC236}">
                <a16:creationId xmlns:a16="http://schemas.microsoft.com/office/drawing/2014/main" id="{438B42C8-3263-E1A2-AD49-2F1D90B33DC0}"/>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6" name="Rectangle 15">
            <a:extLst>
              <a:ext uri="{FF2B5EF4-FFF2-40B4-BE49-F238E27FC236}">
                <a16:creationId xmlns:a16="http://schemas.microsoft.com/office/drawing/2014/main" id="{C450E2DB-7D72-825E-487C-98ED95BBD969}"/>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7" name="Rectangle 16">
            <a:extLst>
              <a:ext uri="{FF2B5EF4-FFF2-40B4-BE49-F238E27FC236}">
                <a16:creationId xmlns:a16="http://schemas.microsoft.com/office/drawing/2014/main" id="{336AB10C-49FA-C418-CBAF-C5F577453E4A}"/>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19351912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E75A-FD3F-3969-CC18-5E4285E52EE7}"/>
              </a:ext>
            </a:extLst>
          </p:cNvPr>
          <p:cNvSpPr>
            <a:spLocks noGrp="1"/>
          </p:cNvSpPr>
          <p:nvPr>
            <p:ph type="title"/>
          </p:nvPr>
        </p:nvSpPr>
        <p:spPr/>
        <p:txBody>
          <a:bodyPr>
            <a:normAutofit/>
          </a:bodyPr>
          <a:lstStyle/>
          <a:p>
            <a:r>
              <a:rPr lang="en-US" dirty="0"/>
              <a:t>Cadence Meeting : Team Pipeline Review </a:t>
            </a:r>
            <a:r>
              <a:rPr lang="en-US" i="1" dirty="0">
                <a:solidFill>
                  <a:schemeClr val="accent3"/>
                </a:solidFill>
              </a:rPr>
              <a:t>Thought Starters</a:t>
            </a:r>
            <a:endParaRPr lang="en-US" dirty="0">
              <a:solidFill>
                <a:schemeClr val="accent3"/>
              </a:solidFill>
            </a:endParaRPr>
          </a:p>
        </p:txBody>
      </p:sp>
      <p:graphicFrame>
        <p:nvGraphicFramePr>
          <p:cNvPr id="4" name="Table 3">
            <a:extLst>
              <a:ext uri="{FF2B5EF4-FFF2-40B4-BE49-F238E27FC236}">
                <a16:creationId xmlns:a16="http://schemas.microsoft.com/office/drawing/2014/main" id="{366FC862-5C23-69AE-6779-8753CEB5C279}"/>
              </a:ext>
            </a:extLst>
          </p:cNvPr>
          <p:cNvGraphicFramePr>
            <a:graphicFrameLocks noGrp="1"/>
          </p:cNvGraphicFramePr>
          <p:nvPr>
            <p:extLst>
              <p:ext uri="{D42A27DB-BD31-4B8C-83A1-F6EECF244321}">
                <p14:modId xmlns:p14="http://schemas.microsoft.com/office/powerpoint/2010/main" val="4126605512"/>
              </p:ext>
            </p:extLst>
          </p:nvPr>
        </p:nvGraphicFramePr>
        <p:xfrm>
          <a:off x="609600" y="1143000"/>
          <a:ext cx="10962290" cy="4014216"/>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722376">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Best Practices</a:t>
                      </a:r>
                    </a:p>
                  </a:txBody>
                  <a:tcPr anchor="ctr">
                    <a:solidFill>
                      <a:schemeClr val="accent1"/>
                    </a:solidFill>
                  </a:tcPr>
                </a:tc>
                <a:extLst>
                  <a:ext uri="{0D108BD9-81ED-4DB2-BD59-A6C34878D82A}">
                    <a16:rowId xmlns:a16="http://schemas.microsoft.com/office/drawing/2014/main" val="2427399793"/>
                  </a:ext>
                </a:extLst>
              </a:tr>
              <a:tr h="822960">
                <a:tc>
                  <a:txBody>
                    <a:bodyPr/>
                    <a:lstStyle/>
                    <a:p>
                      <a:pPr algn="ctr"/>
                      <a:r>
                        <a:rPr lang="en-US" sz="1400" b="1"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Fill the Funnel </a:t>
                      </a:r>
                      <a:r>
                        <a:rPr lang="en-US" sz="1400" kern="1200" dirty="0">
                          <a:solidFill>
                            <a:schemeClr val="tx1"/>
                          </a:solidFill>
                          <a:effectLst/>
                          <a:latin typeface="+mn-lt"/>
                          <a:ea typeface="+mn-ea"/>
                          <a:cs typeface="+mn-cs"/>
                        </a:rPr>
                        <a:t>– Focus on the funnel composition (product mix, opportunity size, customer mix, pipeline sources) to encourage diversification and achieving the multiple </a:t>
                      </a: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822960">
                <a:tc>
                  <a:txBody>
                    <a:bodyPr/>
                    <a:lstStyle/>
                    <a:p>
                      <a:pPr algn="ctr"/>
                      <a:r>
                        <a:rPr lang="en-US" sz="1400" b="1" dirty="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Knowledge Check </a:t>
                      </a:r>
                      <a:r>
                        <a:rPr lang="en-US" sz="1400" kern="1200" dirty="0">
                          <a:solidFill>
                            <a:schemeClr val="tx1"/>
                          </a:solidFill>
                          <a:effectLst/>
                          <a:latin typeface="+mn-lt"/>
                          <a:ea typeface="+mn-ea"/>
                          <a:cs typeface="+mn-cs"/>
                        </a:rPr>
                        <a:t>– Assure that reps can understand the characteristics of a healthy pipeline. Reps should be able to explain the positive and negative aspects of their pipeline then compare those against company best practices.</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822960">
                <a:tc>
                  <a:txBody>
                    <a:bodyPr/>
                    <a:lstStyle/>
                    <a:p>
                      <a:pPr algn="ctr"/>
                      <a:r>
                        <a:rPr lang="en-US" sz="1400" b="1" dirty="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Moving the Needle </a:t>
                      </a:r>
                      <a:r>
                        <a:rPr lang="en-US" sz="1400" kern="1200" dirty="0">
                          <a:solidFill>
                            <a:schemeClr val="tx1"/>
                          </a:solidFill>
                          <a:effectLst/>
                          <a:latin typeface="+mn-lt"/>
                          <a:ea typeface="+mn-ea"/>
                          <a:cs typeface="+mn-cs"/>
                        </a:rPr>
                        <a:t>– Have the rep describe a sub-optimal aspect of their pipeline (opp. distribution by sales stage, avg. sales velocity) and develop ideas on what actions to take</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822960">
                <a:tc>
                  <a:txBody>
                    <a:bodyPr/>
                    <a:lstStyle/>
                    <a:p>
                      <a:pPr algn="ctr"/>
                      <a:r>
                        <a:rPr lang="en-US" sz="1400" b="1" dirty="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Focus on the Math </a:t>
                      </a:r>
                      <a:r>
                        <a:rPr lang="en-US" sz="1400" kern="1200" dirty="0">
                          <a:solidFill>
                            <a:schemeClr val="tx1"/>
                          </a:solidFill>
                          <a:effectLst/>
                          <a:latin typeface="+mn-lt"/>
                          <a:ea typeface="+mn-ea"/>
                          <a:cs typeface="+mn-cs"/>
                        </a:rPr>
                        <a:t>– Have the rep isolate metrics determined within the sales process (prospects to demo, demo to qualified/quantified live opportunity, closing percentage, average deal value)</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08991064"/>
                  </a:ext>
                </a:extLst>
              </a:tr>
            </a:tbl>
          </a:graphicData>
        </a:graphic>
      </p:graphicFrame>
      <p:sp>
        <p:nvSpPr>
          <p:cNvPr id="9" name="Rectangle 8">
            <a:extLst>
              <a:ext uri="{FF2B5EF4-FFF2-40B4-BE49-F238E27FC236}">
                <a16:creationId xmlns:a16="http://schemas.microsoft.com/office/drawing/2014/main" id="{C1796474-B1DD-EB81-FB30-559EB342A1B4}"/>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E5B2B2BB-CE43-A53C-86FE-B1E72A5ED7AA}"/>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184171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Forecast Review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en-US" sz="900" b="0" dirty="0">
                          <a:solidFill>
                            <a:schemeClr val="tx2"/>
                          </a:solidFill>
                        </a:rPr>
                        <a:t>To review forecasted opportunities that are scheduled to close within the next 30-days and discuss plans and action items to ensure all forecasted deals close as scheduled.</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2"/>
                          </a:solidFill>
                          <a:effectLst/>
                          <a:latin typeface="+mn-lt"/>
                          <a:ea typeface="+mn-ea"/>
                          <a:cs typeface="+mn-cs"/>
                        </a:rPr>
                        <a:t>Bi-weekly / 90 min</a:t>
                      </a:r>
                      <a:r>
                        <a:rPr lang="en-US" sz="900" b="0" kern="1200" dirty="0">
                          <a:solidFill>
                            <a:schemeClr val="tx2"/>
                          </a:solidFill>
                          <a:effectLst/>
                          <a:latin typeface="+mn-lt"/>
                          <a:ea typeface="+mn-ea"/>
                          <a:cs typeface="+mn-cs"/>
                        </a:rPr>
                        <a:t>, 30 min prep</a:t>
                      </a:r>
                      <a:endParaRPr lang="en-US" sz="900" b="1" kern="1200" dirty="0">
                        <a:solidFill>
                          <a:schemeClr val="tx2"/>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a:solidFill>
                            <a:schemeClr val="tx2"/>
                          </a:solidFill>
                        </a:rPr>
                        <a:t>Sales Manager and Sales Rep</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lang="en-US" sz="900">
                        <a:solidFill>
                          <a:schemeClr val="tx2"/>
                        </a:solidFill>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spcAft>
                          <a:spcPts val="600"/>
                        </a:spcAft>
                        <a:buFont typeface="+mj-lt"/>
                        <a:buNone/>
                      </a:pPr>
                      <a:r>
                        <a:rPr lang="en-US" sz="900" b="1" kern="1200" dirty="0">
                          <a:solidFill>
                            <a:schemeClr val="tx2"/>
                          </a:solidFill>
                          <a:latin typeface="+mn-lt"/>
                          <a:ea typeface="+mn-ea"/>
                          <a:cs typeface="+mn-cs"/>
                        </a:rPr>
                        <a:t>Sales Rep</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Ensure that CRM entries are updated</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Record recent activity; be prepared to discuss</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Bring updated deal specifics (i.e., close dates, amount, bundles, etc.) for deal that are forecasted to close within next 30-days</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Be prepared to talk through your commit and stretch numbers by month </a:t>
                      </a:r>
                    </a:p>
                    <a:p>
                      <a:pPr marL="0" lvl="0" indent="0" algn="l" defTabSz="914400" rtl="0" eaLnBrk="1" latinLnBrk="0" hangingPunct="1">
                        <a:spcAft>
                          <a:spcPts val="600"/>
                        </a:spcAft>
                        <a:buFont typeface="+mj-lt"/>
                        <a:buNone/>
                      </a:pPr>
                      <a:r>
                        <a:rPr lang="en-US" sz="900" b="1" kern="1200" dirty="0">
                          <a:solidFill>
                            <a:schemeClr val="tx2"/>
                          </a:solidFill>
                          <a:latin typeface="+mn-lt"/>
                          <a:ea typeface="+mn-ea"/>
                          <a:cs typeface="+mn-cs"/>
                        </a:rPr>
                        <a:t>Manager</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sym typeface="Arial"/>
                        </a:rPr>
                        <a:t>Review sales rep forecast deal by deal</a:t>
                      </a:r>
                      <a:endParaRPr lang="en-US" sz="900" kern="1200" dirty="0">
                        <a:solidFill>
                          <a:schemeClr val="tx2"/>
                        </a:solidFill>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kern="1200" dirty="0">
                          <a:solidFill>
                            <a:schemeClr val="tx2"/>
                          </a:solidFill>
                          <a:latin typeface="+mn-lt"/>
                          <a:ea typeface="+mn-ea"/>
                          <a:cs typeface="+mn-cs"/>
                        </a:rPr>
                        <a:t>Manager and Rep to review target that has been committed/forecasted  to ensure alignment on hypothesized forecast between Rep and Manager</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60902"/>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044000">
                <a:tc>
                  <a:txBody>
                    <a:bodyPr/>
                    <a:lstStyle/>
                    <a:p>
                      <a:pPr algn="l"/>
                      <a:r>
                        <a:rPr lang="en-US" sz="1100" b="1" kern="1200" dirty="0">
                          <a:solidFill>
                            <a:schemeClr val="tx1"/>
                          </a:solidFill>
                          <a:effectLst/>
                          <a:latin typeface="+mn-lt"/>
                          <a:ea typeface="+mn-ea"/>
                          <a:cs typeface="+mn-cs"/>
                        </a:rPr>
                        <a:t>Tops-Down Forecast Review</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Does the quantitative view of forecast coincide with the bottoms-up view of the rep? </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How does your forecast align to your quarterly sales target, and what needs to happen for you to close the gap? </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effectLst/>
                          <a:latin typeface="+mn-lt"/>
                          <a:ea typeface="+mn-ea"/>
                          <a:cs typeface="+mn-cs"/>
                        </a:rPr>
                        <a:t>Have you targeted the right deals to move the needle in the </a:t>
                      </a:r>
                      <a:br>
                        <a:rPr lang="en-US" sz="900" kern="1200" dirty="0">
                          <a:solidFill>
                            <a:schemeClr val="tx2"/>
                          </a:solidFill>
                          <a:effectLst/>
                          <a:latin typeface="+mn-lt"/>
                          <a:ea typeface="+mn-ea"/>
                          <a:cs typeface="+mn-cs"/>
                        </a:rPr>
                      </a:br>
                      <a:r>
                        <a:rPr lang="en-US" sz="900" kern="1200" dirty="0">
                          <a:solidFill>
                            <a:schemeClr val="tx2"/>
                          </a:solidFill>
                          <a:effectLst/>
                          <a:latin typeface="+mn-lt"/>
                          <a:ea typeface="+mn-ea"/>
                          <a:cs typeface="+mn-cs"/>
                        </a:rPr>
                        <a:t>current quarter?</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53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Pressure Testing Key Deals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Are you actively managing the opportunity?</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What is driving urgency for your accounts to buy now?</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What are potential deal killers? How will you manage them?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51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Closing the Top Deals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effectLst/>
                          <a:latin typeface="+mn-lt"/>
                          <a:ea typeface="+mn-ea"/>
                          <a:cs typeface="+mn-cs"/>
                        </a:rPr>
                        <a:t>For every forecasted opportunity, can you confidently answer 1) Why will the customer change? 2) Why now? &amp; 3) Why us?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effectLst/>
                          <a:latin typeface="+mn-lt"/>
                          <a:ea typeface="+mn-ea"/>
                          <a:cs typeface="+mn-cs"/>
                        </a:rPr>
                        <a:t>Is there a mutual action plan, including a timeline &amp; sequence of events leading up to procurement? What are the next steps in each forecasted opportunity?</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What are potential obstacles to closing?</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effectLst/>
                          <a:latin typeface="+mn-lt"/>
                          <a:ea typeface="+mn-ea"/>
                          <a:cs typeface="+mn-cs"/>
                        </a:rPr>
                        <a:t>Have you engaged the full buying decision team?</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
        <p:nvSpPr>
          <p:cNvPr id="7" name="Rectangle 6">
            <a:extLst>
              <a:ext uri="{FF2B5EF4-FFF2-40B4-BE49-F238E27FC236}">
                <a16:creationId xmlns:a16="http://schemas.microsoft.com/office/drawing/2014/main" id="{3A7D885B-F4C7-0FF5-D9AA-58226BF7EE34}"/>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1AA4B55E-4679-74A2-4A43-28268D8C8AD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2" name="Rectangle 11">
            <a:extLst>
              <a:ext uri="{FF2B5EF4-FFF2-40B4-BE49-F238E27FC236}">
                <a16:creationId xmlns:a16="http://schemas.microsoft.com/office/drawing/2014/main" id="{392555BF-8045-312E-1EE7-CC3EBFD4536F}"/>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584533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E75A-FD3F-3969-CC18-5E4285E52EE7}"/>
              </a:ext>
            </a:extLst>
          </p:cNvPr>
          <p:cNvSpPr>
            <a:spLocks noGrp="1"/>
          </p:cNvSpPr>
          <p:nvPr>
            <p:ph type="title"/>
          </p:nvPr>
        </p:nvSpPr>
        <p:spPr/>
        <p:txBody>
          <a:bodyPr>
            <a:normAutofit/>
          </a:bodyPr>
          <a:lstStyle/>
          <a:p>
            <a:r>
              <a:rPr lang="en-US" dirty="0"/>
              <a:t>Cadence Meeting : Team Forecast Review </a:t>
            </a:r>
            <a:r>
              <a:rPr lang="en-US" i="1" dirty="0">
                <a:solidFill>
                  <a:schemeClr val="accent3"/>
                </a:solidFill>
              </a:rPr>
              <a:t>Thought Starters</a:t>
            </a:r>
            <a:endParaRPr lang="en-US" dirty="0">
              <a:solidFill>
                <a:schemeClr val="accent3"/>
              </a:solidFill>
            </a:endParaRPr>
          </a:p>
        </p:txBody>
      </p:sp>
      <p:graphicFrame>
        <p:nvGraphicFramePr>
          <p:cNvPr id="4" name="Table 3">
            <a:extLst>
              <a:ext uri="{FF2B5EF4-FFF2-40B4-BE49-F238E27FC236}">
                <a16:creationId xmlns:a16="http://schemas.microsoft.com/office/drawing/2014/main" id="{366FC862-5C23-69AE-6779-8753CEB5C279}"/>
              </a:ext>
            </a:extLst>
          </p:cNvPr>
          <p:cNvGraphicFramePr>
            <a:graphicFrameLocks noGrp="1"/>
          </p:cNvGraphicFramePr>
          <p:nvPr>
            <p:extLst>
              <p:ext uri="{D42A27DB-BD31-4B8C-83A1-F6EECF244321}">
                <p14:modId xmlns:p14="http://schemas.microsoft.com/office/powerpoint/2010/main" val="3988613475"/>
              </p:ext>
            </p:extLst>
          </p:nvPr>
        </p:nvGraphicFramePr>
        <p:xfrm>
          <a:off x="609600" y="1143000"/>
          <a:ext cx="10962290" cy="4014216"/>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722376">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Best Practices</a:t>
                      </a:r>
                    </a:p>
                  </a:txBody>
                  <a:tcPr anchor="ctr">
                    <a:solidFill>
                      <a:schemeClr val="accent1"/>
                    </a:solidFill>
                  </a:tcPr>
                </a:tc>
                <a:extLst>
                  <a:ext uri="{0D108BD9-81ED-4DB2-BD59-A6C34878D82A}">
                    <a16:rowId xmlns:a16="http://schemas.microsoft.com/office/drawing/2014/main" val="2427399793"/>
                  </a:ext>
                </a:extLst>
              </a:tr>
              <a:tr h="822960">
                <a:tc>
                  <a:txBody>
                    <a:bodyPr/>
                    <a:lstStyle/>
                    <a:p>
                      <a:pPr algn="ctr"/>
                      <a:r>
                        <a:rPr lang="en-US" sz="1400" b="1"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Key Deals </a:t>
                      </a:r>
                      <a:r>
                        <a:rPr lang="en-US" sz="1400" kern="1200" dirty="0">
                          <a:solidFill>
                            <a:schemeClr val="tx1"/>
                          </a:solidFill>
                          <a:effectLst/>
                          <a:latin typeface="+mn-lt"/>
                          <a:ea typeface="+mn-ea"/>
                          <a:cs typeface="+mn-cs"/>
                        </a:rPr>
                        <a:t>– In some cases, you may not have time to deep-dive into every single deal with every single rep, that’s okay – prepare by identifying key deals </a:t>
                      </a: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822960">
                <a:tc>
                  <a:txBody>
                    <a:bodyPr/>
                    <a:lstStyle/>
                    <a:p>
                      <a:pPr algn="ctr"/>
                      <a:r>
                        <a:rPr lang="en-US" sz="1400" b="1" dirty="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3 Why’s Drill </a:t>
                      </a:r>
                      <a:r>
                        <a:rPr lang="en-US" sz="1400" b="0" kern="1200" dirty="0">
                          <a:solidFill>
                            <a:schemeClr val="tx1"/>
                          </a:solidFill>
                          <a:effectLst/>
                          <a:latin typeface="+mn-lt"/>
                          <a:ea typeface="+mn-ea"/>
                          <a:cs typeface="+mn-cs"/>
                        </a:rPr>
                        <a:t>– Help the sales rep reaffirm which forecast category their top deals are in by having the rep answer the following questions for each account: </a:t>
                      </a:r>
                      <a:r>
                        <a:rPr lang="en-US" sz="1400" b="1" kern="1200" dirty="0">
                          <a:solidFill>
                            <a:schemeClr val="tx1"/>
                          </a:solidFill>
                          <a:effectLst/>
                          <a:latin typeface="+mn-lt"/>
                          <a:ea typeface="+mn-ea"/>
                          <a:cs typeface="+mn-cs"/>
                        </a:rPr>
                        <a:t>Why buy anything?, Why buy from us?, Why buy now? </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822960">
                <a:tc>
                  <a:txBody>
                    <a:bodyPr/>
                    <a:lstStyle/>
                    <a:p>
                      <a:pPr algn="ctr"/>
                      <a:r>
                        <a:rPr lang="en-US" sz="1400" b="1" dirty="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Moving Deals Out </a:t>
                      </a:r>
                      <a:r>
                        <a:rPr lang="en-US" sz="1400" kern="1200" dirty="0">
                          <a:solidFill>
                            <a:schemeClr val="tx1"/>
                          </a:solidFill>
                          <a:effectLst/>
                          <a:latin typeface="+mn-lt"/>
                          <a:ea typeface="+mn-ea"/>
                          <a:cs typeface="+mn-cs"/>
                        </a:rPr>
                        <a:t>– Comb through the sales rep’s forecast to pick out deals that become unrealistic candidates to be won by the end of the forecast period </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822960">
                <a:tc>
                  <a:txBody>
                    <a:bodyPr/>
                    <a:lstStyle/>
                    <a:p>
                      <a:pPr algn="ctr"/>
                      <a:r>
                        <a:rPr lang="en-US" sz="1400" b="1" dirty="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Slipped Deals </a:t>
                      </a:r>
                      <a:r>
                        <a:rPr lang="en-US" sz="1400" kern="1200" dirty="0">
                          <a:solidFill>
                            <a:schemeClr val="tx1"/>
                          </a:solidFill>
                          <a:effectLst/>
                          <a:latin typeface="+mn-lt"/>
                          <a:ea typeface="+mn-ea"/>
                          <a:cs typeface="+mn-cs"/>
                        </a:rPr>
                        <a:t>– Even the best teams have deals that are not won by the end of the forecast period and slip to the next forecast – it is important to minimize “slippage” longer than necessary</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08991064"/>
                  </a:ext>
                </a:extLst>
              </a:tr>
            </a:tbl>
          </a:graphicData>
        </a:graphic>
      </p:graphicFrame>
      <p:sp>
        <p:nvSpPr>
          <p:cNvPr id="5" name="Rectangle 4">
            <a:extLst>
              <a:ext uri="{FF2B5EF4-FFF2-40B4-BE49-F238E27FC236}">
                <a16:creationId xmlns:a16="http://schemas.microsoft.com/office/drawing/2014/main" id="{E5C58822-DDE7-8BE4-9544-3802A5DDCA8A}"/>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6" name="Rectangle 5">
            <a:extLst>
              <a:ext uri="{FF2B5EF4-FFF2-40B4-BE49-F238E27FC236}">
                <a16:creationId xmlns:a16="http://schemas.microsoft.com/office/drawing/2014/main" id="{A27EE87F-856F-7CA6-4B1D-10E7795E4CAC}"/>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7" name="Rectangle 6">
            <a:extLst>
              <a:ext uri="{FF2B5EF4-FFF2-40B4-BE49-F238E27FC236}">
                <a16:creationId xmlns:a16="http://schemas.microsoft.com/office/drawing/2014/main" id="{F2DE1A66-3223-AC1D-2896-8E85F973B4A8}"/>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23480023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Skill Building Session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900" b="0" kern="1200" dirty="0">
                          <a:solidFill>
                            <a:schemeClr val="tx2"/>
                          </a:solidFill>
                          <a:latin typeface="+mn-lt"/>
                          <a:ea typeface="+mn-ea"/>
                          <a:cs typeface="+mn-cs"/>
                        </a:rPr>
                        <a:t>Reps can share their best practices in an open and honest environment and promote learning &amp; skills development using interactive and fun methods. </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b="1" kern="1200" dirty="0">
                          <a:solidFill>
                            <a:schemeClr val="tx2"/>
                          </a:solidFill>
                          <a:effectLst/>
                          <a:latin typeface="+mn-lt"/>
                          <a:ea typeface="+mn-ea"/>
                          <a:cs typeface="+mn-cs"/>
                        </a:rPr>
                        <a:t>Bi- weekly / 60-minute meeting</a:t>
                      </a:r>
                      <a:r>
                        <a:rPr lang="en-US" sz="900" kern="1200" dirty="0">
                          <a:solidFill>
                            <a:schemeClr val="tx2"/>
                          </a:solidFill>
                          <a:effectLst/>
                          <a:latin typeface="+mn-lt"/>
                          <a:ea typeface="+mn-ea"/>
                          <a:cs typeface="+mn-cs"/>
                        </a:rPr>
                        <a:t>, 30 minutes preparation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900" kern="1200">
                          <a:solidFill>
                            <a:schemeClr val="tx2"/>
                          </a:solidFill>
                          <a:effectLst/>
                          <a:latin typeface="+mn-lt"/>
                          <a:ea typeface="+mn-ea"/>
                          <a:cs typeface="+mn-cs"/>
                        </a:rPr>
                        <a:t>Sales Manager, Sales Reps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sz="900" kern="1200" dirty="0">
                        <a:solidFill>
                          <a:schemeClr val="tx2"/>
                        </a:solidFill>
                        <a:effectLst/>
                        <a:latin typeface="+mn-lt"/>
                        <a:ea typeface="+mn-ea"/>
                        <a:cs typeface="+mn-cs"/>
                      </a:endParaRP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Reps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Come prepared to learn</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Manager</a:t>
                      </a:r>
                      <a:endParaRPr lang="en-US" sz="900" kern="1200" dirty="0">
                        <a:solidFill>
                          <a:schemeClr val="tx2"/>
                        </a:solidFill>
                        <a:latin typeface="+mn-lt"/>
                        <a:ea typeface="+mn-ea"/>
                        <a:cs typeface="+mn-cs"/>
                      </a:endParaRPr>
                    </a:p>
                    <a:p>
                      <a:pPr marL="228600" lvl="0" indent="-228600" algn="l" defTabSz="914400" rtl="0" eaLnBrk="1" latinLnBrk="0" hangingPunct="1">
                        <a:spcAft>
                          <a:spcPts val="600"/>
                        </a:spcAft>
                        <a:buFont typeface="+mj-lt"/>
                        <a:buAutoNum type="arabicPeriod"/>
                      </a:pPr>
                      <a:r>
                        <a:rPr lang="en-US" sz="900" kern="1200" dirty="0">
                          <a:solidFill>
                            <a:schemeClr val="tx2"/>
                          </a:solidFill>
                          <a:latin typeface="+mn-lt"/>
                          <a:ea typeface="+mn-ea"/>
                          <a:cs typeface="+mn-cs"/>
                        </a:rPr>
                        <a:t>Determine the critical Skills gap that will drive the focus of the conversation</a:t>
                      </a:r>
                    </a:p>
                    <a:p>
                      <a:pPr marL="228600" lvl="0" indent="-228600" algn="l" defTabSz="914400" rtl="0" eaLnBrk="1" latinLnBrk="0" hangingPunct="1">
                        <a:spcAft>
                          <a:spcPts val="600"/>
                        </a:spcAft>
                        <a:buFont typeface="+mj-lt"/>
                        <a:buAutoNum type="arabicPeriod"/>
                      </a:pPr>
                      <a:r>
                        <a:rPr lang="en-US" sz="900" kern="1200" dirty="0">
                          <a:solidFill>
                            <a:schemeClr val="tx2"/>
                          </a:solidFill>
                          <a:latin typeface="+mn-lt"/>
                          <a:ea typeface="+mn-ea"/>
                          <a:cs typeface="+mn-cs"/>
                        </a:rPr>
                        <a:t>Align on who is leading the session: Manager-led, Peer-led, an outside resource (channel, marketing, etc.)</a:t>
                      </a:r>
                    </a:p>
                    <a:p>
                      <a:pPr marL="228600" lvl="0" indent="-228600" algn="l" defTabSz="914400" rtl="0" eaLnBrk="1" latinLnBrk="0" hangingPunct="1">
                        <a:spcAft>
                          <a:spcPts val="600"/>
                        </a:spcAft>
                        <a:buFont typeface="+mj-lt"/>
                        <a:buAutoNum type="arabicPeriod"/>
                      </a:pPr>
                      <a:r>
                        <a:rPr lang="en-US" sz="900" kern="1200" dirty="0">
                          <a:solidFill>
                            <a:schemeClr val="tx2"/>
                          </a:solidFill>
                          <a:latin typeface="+mn-lt"/>
                          <a:ea typeface="+mn-ea"/>
                          <a:cs typeface="+mn-cs"/>
                        </a:rPr>
                        <a:t>Prepare interactive team exercises that promote communication, negotiation, prospecting, industry &amp; market knowledge, etc.</a:t>
                      </a:r>
                    </a:p>
                    <a:p>
                      <a:pPr marL="228600" lvl="0" indent="-228600" algn="l" rtl="0" eaLnBrk="1" latinLnBrk="0" hangingPunct="1">
                        <a:spcAft>
                          <a:spcPts val="600"/>
                        </a:spcAft>
                        <a:buFont typeface="+mj-lt"/>
                        <a:buAutoNum type="arabicPeriod"/>
                      </a:pPr>
                      <a:r>
                        <a:rPr lang="en-US" sz="900" kern="1200" dirty="0">
                          <a:solidFill>
                            <a:schemeClr val="tx2"/>
                          </a:solidFill>
                          <a:latin typeface="+mn-lt"/>
                          <a:ea typeface="+mn-ea"/>
                          <a:cs typeface="+mn-cs"/>
                        </a:rPr>
                        <a:t>Leverage Sales Coaching to help on creating content and guidance on delivery </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7" name="Table 6">
            <a:extLst>
              <a:ext uri="{FF2B5EF4-FFF2-40B4-BE49-F238E27FC236}">
                <a16:creationId xmlns:a16="http://schemas.microsoft.com/office/drawing/2014/main" id="{E413FFD7-A6AC-0210-98D0-C5DC66E3B0CA}"/>
              </a:ext>
            </a:extLst>
          </p:cNvPr>
          <p:cNvGraphicFramePr>
            <a:graphicFrameLocks noGrp="1"/>
          </p:cNvGraphicFramePr>
          <p:nvPr/>
        </p:nvGraphicFramePr>
        <p:xfrm>
          <a:off x="6372562" y="1606832"/>
          <a:ext cx="5212080" cy="455814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710000">
                <a:tc>
                  <a:txBody>
                    <a:bodyPr/>
                    <a:lstStyle/>
                    <a:p>
                      <a:pPr algn="l"/>
                      <a:r>
                        <a:rPr lang="en-US" sz="1100" b="1" kern="1200" dirty="0">
                          <a:solidFill>
                            <a:schemeClr val="tx1"/>
                          </a:solidFill>
                          <a:effectLst/>
                          <a:latin typeface="+mn-lt"/>
                          <a:ea typeface="+mn-ea"/>
                          <a:cs typeface="+mn-cs"/>
                        </a:rPr>
                        <a:t>Tips for the facilitator</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Welcome in relevant stakeholders as guests to communicate firm initiatives, product/marketing updates, recent success stories </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Embrace the opportunity for sales reps to engage with and learn from each other </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Use follow-ups for topics that are not beneficial for the broader group </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Encourage the team to take notes – they will hear some good ideas from their peers</a:t>
                      </a:r>
                    </a:p>
                    <a:p>
                      <a:pPr marL="228600" lvl="0" indent="-228600" algn="l" defTabSz="914400" rtl="0" eaLnBrk="1"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Session is NOT meant to discuss team performance metrics</a:t>
                      </a:r>
                    </a:p>
                  </a:txBody>
                  <a:tcPr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62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Example Activities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Listening to and dissecting a recent discovery and demo calls​</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Have a sales rep present a recent big win (or loss) and talking through critical success factors, tactics, sales plays they ran, and lessons learned​</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Role playing specific customer interactions between manager and team​</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Have an A Player sales rep talk through territory or account planning best practices​</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Have an A Player sales rep talk through prospecting best practices​</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Have a sales rep and their CS counterpart present best practices for account planning and tactics they use to drive account expansion​</a:t>
                      </a:r>
                    </a:p>
                    <a:p>
                      <a:pPr marL="228600" lvl="0" indent="-228600" algn="l" defTabSz="914400" rtl="0" eaLnBrk="1" fontAlgn="base" latinLnBrk="0" hangingPunct="1">
                        <a:spcBef>
                          <a:spcPts val="0"/>
                        </a:spcBef>
                        <a:spcAft>
                          <a:spcPts val="600"/>
                        </a:spcAft>
                        <a:buFont typeface="+mj-lt"/>
                        <a:buAutoNum type="arabicPeriod"/>
                      </a:pPr>
                      <a:r>
                        <a:rPr lang="en-US" sz="900" kern="1200" dirty="0">
                          <a:solidFill>
                            <a:schemeClr val="tx1"/>
                          </a:solidFill>
                          <a:effectLst/>
                          <a:latin typeface="+mn-lt"/>
                          <a:ea typeface="+mn-ea"/>
                          <a:cs typeface="+mn-cs"/>
                        </a:rPr>
                        <a:t>Have a support role come in and train on specific topics (FENXT, new product training, SE demo training)​</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177440679"/>
                  </a:ext>
                </a:extLst>
              </a:tr>
            </a:tbl>
          </a:graphicData>
        </a:graphic>
      </p:graphicFrame>
      <p:sp>
        <p:nvSpPr>
          <p:cNvPr id="11" name="Rectangle 10">
            <a:extLst>
              <a:ext uri="{FF2B5EF4-FFF2-40B4-BE49-F238E27FC236}">
                <a16:creationId xmlns:a16="http://schemas.microsoft.com/office/drawing/2014/main" id="{FA87C70A-72F0-A768-DB80-0C2A2B530B30}"/>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2" name="Rectangle 11">
            <a:extLst>
              <a:ext uri="{FF2B5EF4-FFF2-40B4-BE49-F238E27FC236}">
                <a16:creationId xmlns:a16="http://schemas.microsoft.com/office/drawing/2014/main" id="{09E2A2DD-7C8F-99ED-F6B4-1219861BB1E6}"/>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4" name="Rectangle 13">
            <a:extLst>
              <a:ext uri="{FF2B5EF4-FFF2-40B4-BE49-F238E27FC236}">
                <a16:creationId xmlns:a16="http://schemas.microsoft.com/office/drawing/2014/main" id="{9A9784A0-109E-24D6-C247-420CF33F655A}"/>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38883351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E75A-FD3F-3969-CC18-5E4285E52EE7}"/>
              </a:ext>
            </a:extLst>
          </p:cNvPr>
          <p:cNvSpPr>
            <a:spLocks noGrp="1"/>
          </p:cNvSpPr>
          <p:nvPr>
            <p:ph type="title"/>
          </p:nvPr>
        </p:nvSpPr>
        <p:spPr/>
        <p:txBody>
          <a:bodyPr>
            <a:normAutofit/>
          </a:bodyPr>
          <a:lstStyle/>
          <a:p>
            <a:r>
              <a:rPr lang="en-US" dirty="0"/>
              <a:t>Cadence Meeting : Team Skill Building Session </a:t>
            </a:r>
            <a:r>
              <a:rPr lang="en-US" i="1" dirty="0">
                <a:solidFill>
                  <a:schemeClr val="accent3"/>
                </a:solidFill>
              </a:rPr>
              <a:t>Thought Starters</a:t>
            </a:r>
            <a:endParaRPr lang="en-US" dirty="0">
              <a:solidFill>
                <a:schemeClr val="accent3"/>
              </a:solidFill>
            </a:endParaRPr>
          </a:p>
        </p:txBody>
      </p:sp>
      <p:graphicFrame>
        <p:nvGraphicFramePr>
          <p:cNvPr id="5" name="Table 4">
            <a:extLst>
              <a:ext uri="{FF2B5EF4-FFF2-40B4-BE49-F238E27FC236}">
                <a16:creationId xmlns:a16="http://schemas.microsoft.com/office/drawing/2014/main" id="{A9451FA7-40E8-3FFC-D21A-6C71DB2D7D46}"/>
              </a:ext>
            </a:extLst>
          </p:cNvPr>
          <p:cNvGraphicFramePr>
            <a:graphicFrameLocks noGrp="1"/>
          </p:cNvGraphicFramePr>
          <p:nvPr>
            <p:extLst>
              <p:ext uri="{D42A27DB-BD31-4B8C-83A1-F6EECF244321}">
                <p14:modId xmlns:p14="http://schemas.microsoft.com/office/powerpoint/2010/main" val="340043078"/>
              </p:ext>
            </p:extLst>
          </p:nvPr>
        </p:nvGraphicFramePr>
        <p:xfrm>
          <a:off x="609600" y="1143000"/>
          <a:ext cx="10962290" cy="4837176"/>
        </p:xfrm>
        <a:graphic>
          <a:graphicData uri="http://schemas.openxmlformats.org/drawingml/2006/table">
            <a:tbl>
              <a:tblPr firstRow="1" bandRow="1">
                <a:tableStyleId>{2D5ABB26-0587-4C30-8999-92F81FD0307C}</a:tableStyleId>
              </a:tblPr>
              <a:tblGrid>
                <a:gridCol w="863724">
                  <a:extLst>
                    <a:ext uri="{9D8B030D-6E8A-4147-A177-3AD203B41FA5}">
                      <a16:colId xmlns:a16="http://schemas.microsoft.com/office/drawing/2014/main" val="9247112"/>
                    </a:ext>
                  </a:extLst>
                </a:gridCol>
                <a:gridCol w="10098566">
                  <a:extLst>
                    <a:ext uri="{9D8B030D-6E8A-4147-A177-3AD203B41FA5}">
                      <a16:colId xmlns:a16="http://schemas.microsoft.com/office/drawing/2014/main" val="2232640872"/>
                    </a:ext>
                  </a:extLst>
                </a:gridCol>
              </a:tblGrid>
              <a:tr h="722376">
                <a:tc>
                  <a:txBody>
                    <a:bodyPr/>
                    <a:lstStyle/>
                    <a:p>
                      <a:pPr algn="ctr"/>
                      <a:r>
                        <a:rPr lang="en-US" sz="1800" b="1" dirty="0">
                          <a:solidFill>
                            <a:schemeClr val="bg1"/>
                          </a:solidFill>
                        </a:rPr>
                        <a:t>#</a:t>
                      </a:r>
                    </a:p>
                  </a:txBody>
                  <a:tcPr anchor="ctr">
                    <a:solidFill>
                      <a:schemeClr val="accent1"/>
                    </a:solidFill>
                  </a:tcPr>
                </a:tc>
                <a:tc>
                  <a:txBody>
                    <a:bodyPr/>
                    <a:lstStyle/>
                    <a:p>
                      <a:pPr algn="l"/>
                      <a:r>
                        <a:rPr lang="en-US" sz="1800" b="1" dirty="0">
                          <a:solidFill>
                            <a:schemeClr val="bg1"/>
                          </a:solidFill>
                        </a:rPr>
                        <a:t>Exercise Example</a:t>
                      </a:r>
                    </a:p>
                  </a:txBody>
                  <a:tcPr anchor="ctr">
                    <a:solidFill>
                      <a:schemeClr val="accent1"/>
                    </a:solidFill>
                  </a:tcPr>
                </a:tc>
                <a:extLst>
                  <a:ext uri="{0D108BD9-81ED-4DB2-BD59-A6C34878D82A}">
                    <a16:rowId xmlns:a16="http://schemas.microsoft.com/office/drawing/2014/main" val="2427399793"/>
                  </a:ext>
                </a:extLst>
              </a:tr>
              <a:tr h="822960">
                <a:tc>
                  <a:txBody>
                    <a:bodyPr/>
                    <a:lstStyle/>
                    <a:p>
                      <a:pPr algn="ctr"/>
                      <a:r>
                        <a:rPr lang="en-US" sz="1400" b="1" dirty="0">
                          <a:solidFill>
                            <a:schemeClr val="tx1"/>
                          </a:solidFill>
                        </a:rPr>
                        <a:t>1</a:t>
                      </a:r>
                    </a:p>
                  </a:txBody>
                  <a:tcPr anchor="ctr">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Features &amp; Benefits </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One person is assigned to give a brief description of a product they want to buy. The first rep lists one feature of the product they're selling and passes it to the next to create a benefit from that feature. This pattern is followed until your team runs out of features or benefits.</a:t>
                      </a:r>
                      <a:endParaRPr lang="en-US" sz="1400" kern="1200" dirty="0">
                        <a:solidFill>
                          <a:schemeClr val="tx1"/>
                        </a:solidFill>
                        <a:effectLst/>
                        <a:latin typeface="+mn-lt"/>
                        <a:ea typeface="+mn-ea"/>
                        <a:cs typeface="+mn-cs"/>
                      </a:endParaRPr>
                    </a:p>
                  </a:txBody>
                  <a:tcPr anchor="ctr">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63584598"/>
                  </a:ext>
                </a:extLst>
              </a:tr>
              <a:tr h="822960">
                <a:tc>
                  <a:txBody>
                    <a:bodyPr/>
                    <a:lstStyle/>
                    <a:p>
                      <a:pPr algn="ctr"/>
                      <a:r>
                        <a:rPr lang="en-US" sz="1400" b="1" dirty="0">
                          <a:solidFill>
                            <a:schemeClr val="tx1"/>
                          </a:solidFill>
                        </a:rPr>
                        <a:t>2</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Ugali Orange </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The goal of the game is to help reps </a:t>
                      </a:r>
                      <a:r>
                        <a:rPr lang="en-US" sz="1400" b="0" i="0" u="none" strike="noStrike" kern="1200" dirty="0">
                          <a:solidFill>
                            <a:schemeClr val="tx1"/>
                          </a:solidFill>
                          <a:effectLst/>
                          <a:latin typeface="+mn-lt"/>
                          <a:ea typeface="+mn-ea"/>
                          <a:cs typeface="+mn-cs"/>
                        </a:rPr>
                        <a:t>learn how to negotiate</a:t>
                      </a:r>
                      <a:r>
                        <a:rPr lang="en-US" sz="1400" b="0" i="0" kern="1200" dirty="0">
                          <a:solidFill>
                            <a:schemeClr val="tx1"/>
                          </a:solidFill>
                          <a:effectLst/>
                          <a:latin typeface="+mn-lt"/>
                          <a:ea typeface="+mn-ea"/>
                          <a:cs typeface="+mn-cs"/>
                        </a:rPr>
                        <a:t> to get what they want, and hopefully find a solution that makes everyone happy.</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13023739"/>
                  </a:ext>
                </a:extLst>
              </a:tr>
              <a:tr h="822960">
                <a:tc>
                  <a:txBody>
                    <a:bodyPr/>
                    <a:lstStyle/>
                    <a:p>
                      <a:pPr algn="ctr"/>
                      <a:r>
                        <a:rPr lang="en-US" sz="1400" b="1" dirty="0">
                          <a:solidFill>
                            <a:schemeClr val="tx1"/>
                          </a:solidFill>
                        </a:rPr>
                        <a:t>3</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Cold Call Bingo </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Build cold calling skills by having junior reps listen to more experienced reps while they cold call. Each junior rep will have a bingo card and must listen closely for the common sales methods and conversation milestones listed there. </a:t>
                      </a:r>
                      <a:endParaRPr lang="en-US" sz="14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7141855"/>
                  </a:ext>
                </a:extLst>
              </a:tr>
              <a:tr h="822960">
                <a:tc>
                  <a:txBody>
                    <a:bodyPr/>
                    <a:lstStyle/>
                    <a:p>
                      <a:pPr algn="ctr"/>
                      <a:r>
                        <a:rPr lang="en-US" sz="1400" b="1" dirty="0">
                          <a:solidFill>
                            <a:schemeClr val="tx1"/>
                          </a:solidFill>
                        </a:rPr>
                        <a:t>4</a:t>
                      </a: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Sales Jeopardy! </a:t>
                      </a:r>
                      <a:r>
                        <a:rPr lang="en-US" sz="1400" b="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You can use </a:t>
                      </a:r>
                      <a:r>
                        <a:rPr lang="en-US" sz="1400" b="0" i="1" kern="1200" dirty="0">
                          <a:solidFill>
                            <a:schemeClr val="tx1"/>
                          </a:solidFill>
                          <a:effectLst/>
                          <a:latin typeface="+mn-lt"/>
                          <a:ea typeface="+mn-ea"/>
                          <a:cs typeface="+mn-cs"/>
                        </a:rPr>
                        <a:t>Jeopardy!</a:t>
                      </a:r>
                      <a:r>
                        <a:rPr lang="en-US" sz="1400" b="0" i="0" kern="1200" dirty="0">
                          <a:solidFill>
                            <a:schemeClr val="tx1"/>
                          </a:solidFill>
                          <a:effectLst/>
                          <a:latin typeface="+mn-lt"/>
                          <a:ea typeface="+mn-ea"/>
                          <a:cs typeface="+mn-cs"/>
                        </a:rPr>
                        <a:t> to reinforce product/market knowledge or strategies for the entire team.</a:t>
                      </a:r>
                      <a:endParaRPr lang="en-US" sz="1600" b="1"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08991064"/>
                  </a:ext>
                </a:extLst>
              </a:tr>
              <a:tr h="822960">
                <a:tc>
                  <a:txBody>
                    <a:bodyPr/>
                    <a:lstStyle/>
                    <a:p>
                      <a:pPr algn="ctr"/>
                      <a:r>
                        <a:rPr lang="en-US" sz="1400" b="1" dirty="0">
                          <a:solidFill>
                            <a:schemeClr val="tx1"/>
                          </a:solidFill>
                        </a:rPr>
                        <a:t>5</a:t>
                      </a: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Latest &amp; Greatest News </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Your team needs to stay up-to-date on industry knowledge and trends. Set up a Teams channel for your team where they can reference the latest industry news, market trends, etc. The rep whose news item gets the most Teams reactions during the month wins a prize.</a:t>
                      </a:r>
                      <a:endParaRPr lang="en-US" sz="1600" kern="1200" dirty="0">
                        <a:solidFill>
                          <a:schemeClr val="tx1"/>
                        </a:solidFill>
                        <a:effectLst/>
                        <a:latin typeface="+mn-lt"/>
                        <a:ea typeface="+mn-ea"/>
                        <a:cs typeface="+mn-cs"/>
                      </a:endParaRPr>
                    </a:p>
                  </a:txBody>
                  <a:tcPr anchor="ctr">
                    <a:lnT w="6350"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178401849"/>
                  </a:ext>
                </a:extLst>
              </a:tr>
            </a:tbl>
          </a:graphicData>
        </a:graphic>
      </p:graphicFrame>
      <p:sp>
        <p:nvSpPr>
          <p:cNvPr id="6" name="Rectangle 5">
            <a:extLst>
              <a:ext uri="{FF2B5EF4-FFF2-40B4-BE49-F238E27FC236}">
                <a16:creationId xmlns:a16="http://schemas.microsoft.com/office/drawing/2014/main" id="{6B36326C-E62E-3F18-FEF1-62F2C92420DD}"/>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7" name="Rectangle 6">
            <a:extLst>
              <a:ext uri="{FF2B5EF4-FFF2-40B4-BE49-F238E27FC236}">
                <a16:creationId xmlns:a16="http://schemas.microsoft.com/office/drawing/2014/main" id="{273B93D9-1518-994C-714E-186A570D6711}"/>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8" name="Rectangle 7">
            <a:extLst>
              <a:ext uri="{FF2B5EF4-FFF2-40B4-BE49-F238E27FC236}">
                <a16:creationId xmlns:a16="http://schemas.microsoft.com/office/drawing/2014/main" id="{66583FB6-1870-CB26-2697-5801968C08D5}"/>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69988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11B1-3DD6-DB0A-D847-5767D6D080BF}"/>
              </a:ext>
            </a:extLst>
          </p:cNvPr>
          <p:cNvSpPr>
            <a:spLocks noGrp="1"/>
          </p:cNvSpPr>
          <p:nvPr>
            <p:ph type="title"/>
          </p:nvPr>
        </p:nvSpPr>
        <p:spPr>
          <a:xfrm>
            <a:off x="609600" y="37589"/>
            <a:ext cx="10962290" cy="767853"/>
          </a:xfrm>
        </p:spPr>
        <p:txBody>
          <a:bodyPr/>
          <a:lstStyle/>
          <a:p>
            <a:r>
              <a:rPr lang="en-US" dirty="0"/>
              <a:t>The Coaching Mindset (1 of 2)</a:t>
            </a:r>
            <a:endParaRPr lang="en-ID" dirty="0"/>
          </a:p>
        </p:txBody>
      </p:sp>
      <p:sp>
        <p:nvSpPr>
          <p:cNvPr id="3" name="Rectangle 2">
            <a:extLst>
              <a:ext uri="{FF2B5EF4-FFF2-40B4-BE49-F238E27FC236}">
                <a16:creationId xmlns:a16="http://schemas.microsoft.com/office/drawing/2014/main" id="{A15A7C66-9EE9-FC8E-C5EF-DEBB2BDADB3A}"/>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B388F448-4173-710C-9ED9-C7A9DD3175E3}"/>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grpSp>
        <p:nvGrpSpPr>
          <p:cNvPr id="26" name="Group 25">
            <a:extLst>
              <a:ext uri="{FF2B5EF4-FFF2-40B4-BE49-F238E27FC236}">
                <a16:creationId xmlns:a16="http://schemas.microsoft.com/office/drawing/2014/main" id="{E6553AB8-91D8-AC3D-6B0E-0972EB6CA48A}"/>
              </a:ext>
            </a:extLst>
          </p:cNvPr>
          <p:cNvGrpSpPr/>
          <p:nvPr/>
        </p:nvGrpSpPr>
        <p:grpSpPr>
          <a:xfrm>
            <a:off x="609600" y="1133475"/>
            <a:ext cx="10962290" cy="2431120"/>
            <a:chOff x="609600" y="1371598"/>
            <a:chExt cx="10962290" cy="2431120"/>
          </a:xfrm>
        </p:grpSpPr>
        <p:grpSp>
          <p:nvGrpSpPr>
            <p:cNvPr id="17" name="Group 16">
              <a:extLst>
                <a:ext uri="{FF2B5EF4-FFF2-40B4-BE49-F238E27FC236}">
                  <a16:creationId xmlns:a16="http://schemas.microsoft.com/office/drawing/2014/main" id="{C9018446-BD84-1ED4-533D-C3884441181D}"/>
                </a:ext>
              </a:extLst>
            </p:cNvPr>
            <p:cNvGrpSpPr/>
            <p:nvPr/>
          </p:nvGrpSpPr>
          <p:grpSpPr>
            <a:xfrm>
              <a:off x="609600" y="1371598"/>
              <a:ext cx="2807073" cy="2431120"/>
              <a:chOff x="4791074" y="805442"/>
              <a:chExt cx="6779676" cy="2431120"/>
            </a:xfrm>
          </p:grpSpPr>
          <p:sp>
            <p:nvSpPr>
              <p:cNvPr id="15" name="Rectangle 14">
                <a:extLst>
                  <a:ext uri="{FF2B5EF4-FFF2-40B4-BE49-F238E27FC236}">
                    <a16:creationId xmlns:a16="http://schemas.microsoft.com/office/drawing/2014/main" id="{3FAFCDE9-40BC-9897-4FA2-268459E78F39}"/>
                  </a:ext>
                </a:extLst>
              </p:cNvPr>
              <p:cNvSpPr/>
              <p:nvPr/>
            </p:nvSpPr>
            <p:spPr>
              <a:xfrm>
                <a:off x="4791075" y="805442"/>
                <a:ext cx="6779675"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400" b="1" dirty="0">
                    <a:solidFill>
                      <a:schemeClr val="bg1"/>
                    </a:solidFill>
                  </a:rPr>
                  <a:t>What is Coaching?</a:t>
                </a:r>
              </a:p>
            </p:txBody>
          </p:sp>
          <p:sp>
            <p:nvSpPr>
              <p:cNvPr id="16" name="TextBox 15">
                <a:extLst>
                  <a:ext uri="{FF2B5EF4-FFF2-40B4-BE49-F238E27FC236}">
                    <a16:creationId xmlns:a16="http://schemas.microsoft.com/office/drawing/2014/main" id="{DE961928-DCB0-6A60-6815-48F0CE470441}"/>
                  </a:ext>
                </a:extLst>
              </p:cNvPr>
              <p:cNvSpPr txBox="1"/>
              <p:nvPr/>
            </p:nvSpPr>
            <p:spPr>
              <a:xfrm>
                <a:off x="4791074" y="1374514"/>
                <a:ext cx="6779676" cy="1862048"/>
              </a:xfrm>
              <a:prstGeom prst="rect">
                <a:avLst/>
              </a:prstGeom>
              <a:noFill/>
            </p:spPr>
            <p:txBody>
              <a:bodyPr wrap="square" lIns="0" tIns="0" rIns="0" bIns="0" rtlCol="0">
                <a:spAutoFit/>
              </a:bodyPr>
              <a:lstStyle/>
              <a:p>
                <a:pPr defTabSz="385767">
                  <a:spcAft>
                    <a:spcPts val="300"/>
                  </a:spcAft>
                  <a:defRPr/>
                </a:pPr>
                <a:r>
                  <a:rPr lang="en-US" sz="1100" dirty="0"/>
                  <a:t>The coaching model is based on the belief that the question is the answer. The coach is responsible for helping people discover the answers they need through developing their own problem-solving skills. Therefore, good coaches consistently use insightful questions to help their people think through how to solve their own challenges. Ultimately, we want to help develop self-sufficient team members that consistently grow and achieve their goals. </a:t>
                </a:r>
              </a:p>
            </p:txBody>
          </p:sp>
        </p:grpSp>
        <p:grpSp>
          <p:nvGrpSpPr>
            <p:cNvPr id="18" name="Group 17">
              <a:extLst>
                <a:ext uri="{FF2B5EF4-FFF2-40B4-BE49-F238E27FC236}">
                  <a16:creationId xmlns:a16="http://schemas.microsoft.com/office/drawing/2014/main" id="{29C9B7A0-F3DF-93A2-9765-194E3902E36A}"/>
                </a:ext>
              </a:extLst>
            </p:cNvPr>
            <p:cNvGrpSpPr/>
            <p:nvPr/>
          </p:nvGrpSpPr>
          <p:grpSpPr>
            <a:xfrm>
              <a:off x="3643086" y="1371598"/>
              <a:ext cx="7928804" cy="2246454"/>
              <a:chOff x="4791074" y="805442"/>
              <a:chExt cx="6779676" cy="2246454"/>
            </a:xfrm>
          </p:grpSpPr>
          <p:sp>
            <p:nvSpPr>
              <p:cNvPr id="19" name="Rectangle 18">
                <a:extLst>
                  <a:ext uri="{FF2B5EF4-FFF2-40B4-BE49-F238E27FC236}">
                    <a16:creationId xmlns:a16="http://schemas.microsoft.com/office/drawing/2014/main" id="{C814E1A3-7533-717F-A278-C49BB2F91742}"/>
                  </a:ext>
                </a:extLst>
              </p:cNvPr>
              <p:cNvSpPr/>
              <p:nvPr/>
            </p:nvSpPr>
            <p:spPr>
              <a:xfrm>
                <a:off x="4791075" y="805442"/>
                <a:ext cx="6779675"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What are the advantages of the coaching mindset?</a:t>
                </a:r>
              </a:p>
            </p:txBody>
          </p:sp>
          <p:sp>
            <p:nvSpPr>
              <p:cNvPr id="20" name="TextBox 19">
                <a:extLst>
                  <a:ext uri="{FF2B5EF4-FFF2-40B4-BE49-F238E27FC236}">
                    <a16:creationId xmlns:a16="http://schemas.microsoft.com/office/drawing/2014/main" id="{41F97148-0EC7-CD4F-26DC-81EB38B691B8}"/>
                  </a:ext>
                </a:extLst>
              </p:cNvPr>
              <p:cNvSpPr txBox="1"/>
              <p:nvPr/>
            </p:nvSpPr>
            <p:spPr>
              <a:xfrm>
                <a:off x="4791074" y="1374514"/>
                <a:ext cx="6779675" cy="1677382"/>
              </a:xfrm>
              <a:prstGeom prst="rect">
                <a:avLst/>
              </a:prstGeom>
              <a:noFill/>
            </p:spPr>
            <p:txBody>
              <a:bodyPr wrap="square" lIns="0" tIns="0" rIns="0" bIns="0" rtlCol="0">
                <a:spAutoFit/>
              </a:bodyPr>
              <a:lstStyle/>
              <a:p>
                <a:pPr marL="171450" indent="-171450" defTabSz="385767">
                  <a:spcAft>
                    <a:spcPts val="300"/>
                  </a:spcAft>
                  <a:buFont typeface="Arial" panose="020B0604020202020204" pitchFamily="34" charset="0"/>
                  <a:buChar char="•"/>
                  <a:defRPr/>
                </a:pPr>
                <a:r>
                  <a:rPr lang="en-US" sz="1100" dirty="0"/>
                  <a:t>Coaching uses a process of inquiry so that people can access their skills to reach their own level of awareness; it taps into </a:t>
                </a:r>
                <a:br>
                  <a:rPr lang="en-US" sz="1100" dirty="0"/>
                </a:br>
                <a:r>
                  <a:rPr lang="en-US" sz="1100" dirty="0"/>
                  <a:t>unused or underused strengths to advance their personal growth and learning</a:t>
                </a:r>
              </a:p>
              <a:p>
                <a:pPr marL="171450" indent="-171450" defTabSz="385767">
                  <a:spcAft>
                    <a:spcPts val="300"/>
                  </a:spcAft>
                  <a:buFont typeface="Arial" panose="020B0604020202020204" pitchFamily="34" charset="0"/>
                  <a:buChar char="•"/>
                  <a:defRPr/>
                </a:pPr>
                <a:r>
                  <a:rPr lang="en-US" sz="1100" dirty="0"/>
                  <a:t>Coaching builds accountability by providing a safe environment for people to work on achieving the commitments they have made</a:t>
                </a:r>
              </a:p>
              <a:p>
                <a:pPr marL="171450" indent="-171450" defTabSz="385767">
                  <a:spcAft>
                    <a:spcPts val="300"/>
                  </a:spcAft>
                  <a:buFont typeface="Arial" panose="020B0604020202020204" pitchFamily="34" charset="0"/>
                  <a:buChar char="•"/>
                  <a:defRPr/>
                </a:pPr>
                <a:r>
                  <a:rPr lang="en-US" sz="1100" dirty="0"/>
                  <a:t>Coaching is collaborative and interactive; it is about making personal discoveries and growing as an individual, rather than a premeditated process</a:t>
                </a:r>
              </a:p>
              <a:p>
                <a:pPr marL="171450" indent="-171450" defTabSz="385767">
                  <a:spcAft>
                    <a:spcPts val="300"/>
                  </a:spcAft>
                  <a:buFont typeface="Arial" panose="020B0604020202020204" pitchFamily="34" charset="0"/>
                  <a:buChar char="•"/>
                  <a:defRPr/>
                </a:pPr>
                <a:r>
                  <a:rPr lang="en-US" sz="1100" dirty="0"/>
                  <a:t>Coaching is about responding to the needs of other people, rather than forcing them to follow a program</a:t>
                </a:r>
              </a:p>
              <a:p>
                <a:pPr marL="171450" indent="-171450" defTabSz="385767">
                  <a:spcAft>
                    <a:spcPts val="300"/>
                  </a:spcAft>
                  <a:buFont typeface="Arial" panose="020B0604020202020204" pitchFamily="34" charset="0"/>
                  <a:buChar char="•"/>
                  <a:defRPr/>
                </a:pPr>
                <a:r>
                  <a:rPr lang="en-US" sz="1100" dirty="0"/>
                  <a:t>Coaching motivates people to reach their highest levels of productivity by creating new possibilities that didn’t exist before in their minds</a:t>
                </a:r>
              </a:p>
            </p:txBody>
          </p:sp>
        </p:grpSp>
      </p:grpSp>
      <p:grpSp>
        <p:nvGrpSpPr>
          <p:cNvPr id="21" name="Group 20">
            <a:extLst>
              <a:ext uri="{FF2B5EF4-FFF2-40B4-BE49-F238E27FC236}">
                <a16:creationId xmlns:a16="http://schemas.microsoft.com/office/drawing/2014/main" id="{FCA166E0-65D5-C545-004C-F787028AF2FD}"/>
              </a:ext>
            </a:extLst>
          </p:cNvPr>
          <p:cNvGrpSpPr/>
          <p:nvPr/>
        </p:nvGrpSpPr>
        <p:grpSpPr>
          <a:xfrm>
            <a:off x="609600" y="3695300"/>
            <a:ext cx="10962290" cy="907626"/>
            <a:chOff x="4791074" y="805442"/>
            <a:chExt cx="6779676" cy="907626"/>
          </a:xfrm>
        </p:grpSpPr>
        <p:sp>
          <p:nvSpPr>
            <p:cNvPr id="22" name="Rectangle 21">
              <a:extLst>
                <a:ext uri="{FF2B5EF4-FFF2-40B4-BE49-F238E27FC236}">
                  <a16:creationId xmlns:a16="http://schemas.microsoft.com/office/drawing/2014/main" id="{FE6DC278-9683-6941-859D-3F57BEBBFA28}"/>
                </a:ext>
              </a:extLst>
            </p:cNvPr>
            <p:cNvSpPr/>
            <p:nvPr/>
          </p:nvSpPr>
          <p:spPr>
            <a:xfrm>
              <a:off x="4791075" y="805442"/>
              <a:ext cx="6779675"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Managing vs Coaching</a:t>
              </a:r>
            </a:p>
          </p:txBody>
        </p:sp>
        <p:sp>
          <p:nvSpPr>
            <p:cNvPr id="23" name="TextBox 22">
              <a:extLst>
                <a:ext uri="{FF2B5EF4-FFF2-40B4-BE49-F238E27FC236}">
                  <a16:creationId xmlns:a16="http://schemas.microsoft.com/office/drawing/2014/main" id="{95B9F68E-BBCA-83B3-47AC-1E47D42CD332}"/>
                </a:ext>
              </a:extLst>
            </p:cNvPr>
            <p:cNvSpPr txBox="1"/>
            <p:nvPr/>
          </p:nvSpPr>
          <p:spPr>
            <a:xfrm>
              <a:off x="4791074" y="1374514"/>
              <a:ext cx="6779675" cy="338554"/>
            </a:xfrm>
            <a:prstGeom prst="rect">
              <a:avLst/>
            </a:prstGeom>
            <a:noFill/>
          </p:spPr>
          <p:txBody>
            <a:bodyPr wrap="square" lIns="0" tIns="0" rIns="0" bIns="0" rtlCol="0">
              <a:spAutoFit/>
            </a:bodyPr>
            <a:lstStyle/>
            <a:p>
              <a:pPr defTabSz="385767">
                <a:spcAft>
                  <a:spcPts val="300"/>
                </a:spcAft>
                <a:defRPr/>
              </a:pPr>
              <a:r>
                <a:rPr lang="en-US" sz="1100" dirty="0"/>
                <a:t>The terms manager and coach are often utilized to mean the same thing, but they really focus on vastly different skillsets. </a:t>
              </a:r>
              <a:r>
                <a:rPr lang="en-US" sz="1100" b="1" dirty="0"/>
                <a:t>Here is a quick overview of the differences between the two roles: </a:t>
              </a:r>
            </a:p>
          </p:txBody>
        </p:sp>
      </p:grpSp>
      <p:graphicFrame>
        <p:nvGraphicFramePr>
          <p:cNvPr id="24" name="Table 23">
            <a:extLst>
              <a:ext uri="{FF2B5EF4-FFF2-40B4-BE49-F238E27FC236}">
                <a16:creationId xmlns:a16="http://schemas.microsoft.com/office/drawing/2014/main" id="{68DC4E36-C33E-4103-38F0-60475F3FCCAA}"/>
              </a:ext>
            </a:extLst>
          </p:cNvPr>
          <p:cNvGraphicFramePr>
            <a:graphicFrameLocks noGrp="1"/>
          </p:cNvGraphicFramePr>
          <p:nvPr>
            <p:extLst>
              <p:ext uri="{D42A27DB-BD31-4B8C-83A1-F6EECF244321}">
                <p14:modId xmlns:p14="http://schemas.microsoft.com/office/powerpoint/2010/main" val="3621279976"/>
              </p:ext>
            </p:extLst>
          </p:nvPr>
        </p:nvGraphicFramePr>
        <p:xfrm>
          <a:off x="609599" y="4733631"/>
          <a:ext cx="10962287" cy="1273812"/>
        </p:xfrm>
        <a:graphic>
          <a:graphicData uri="http://schemas.openxmlformats.org/drawingml/2006/table">
            <a:tbl>
              <a:tblPr firstRow="1" bandRow="1"/>
              <a:tblGrid>
                <a:gridCol w="5484818">
                  <a:extLst>
                    <a:ext uri="{9D8B030D-6E8A-4147-A177-3AD203B41FA5}">
                      <a16:colId xmlns:a16="http://schemas.microsoft.com/office/drawing/2014/main" val="2518612919"/>
                    </a:ext>
                  </a:extLst>
                </a:gridCol>
                <a:gridCol w="5477469">
                  <a:extLst>
                    <a:ext uri="{9D8B030D-6E8A-4147-A177-3AD203B41FA5}">
                      <a16:colId xmlns:a16="http://schemas.microsoft.com/office/drawing/2014/main" val="423757827"/>
                    </a:ext>
                  </a:extLst>
                </a:gridCol>
              </a:tblGrid>
              <a:tr h="413651">
                <a:tc>
                  <a:txBody>
                    <a:bodyPr/>
                    <a:lstStyle/>
                    <a:p>
                      <a:pPr marL="0" indent="0" algn="l" defTabSz="914379" rtl="0" eaLnBrk="1" latinLnBrk="0" hangingPunct="1">
                        <a:lnSpc>
                          <a:spcPct val="100000"/>
                        </a:lnSpc>
                        <a:spcBef>
                          <a:spcPts val="0"/>
                        </a:spcBef>
                        <a:spcAft>
                          <a:spcPts val="0"/>
                        </a:spcAft>
                        <a:buFont typeface="Arial" panose="020B0604020202020204" pitchFamily="34" charset="0"/>
                        <a:buNone/>
                      </a:pPr>
                      <a:r>
                        <a:rPr lang="en-US" sz="1400" b="1" kern="1200" dirty="0">
                          <a:solidFill>
                            <a:schemeClr val="bg1"/>
                          </a:solidFill>
                          <a:latin typeface="+mn-lt"/>
                          <a:ea typeface="+mn-ea"/>
                          <a:cs typeface="+mn-cs"/>
                        </a:rPr>
                        <a:t>What do managers do?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lgn="l" defTabSz="914379" rtl="0" eaLnBrk="1" latinLnBrk="0" hangingPunct="1">
                        <a:lnSpc>
                          <a:spcPct val="100000"/>
                        </a:lnSpc>
                        <a:spcBef>
                          <a:spcPts val="0"/>
                        </a:spcBef>
                        <a:spcAft>
                          <a:spcPts val="0"/>
                        </a:spcAft>
                        <a:buFont typeface="Arial" panose="020B0604020202020204" pitchFamily="34" charset="0"/>
                        <a:buNone/>
                      </a:pPr>
                      <a:r>
                        <a:rPr lang="en-US" sz="1400" b="1" kern="1200" dirty="0">
                          <a:solidFill>
                            <a:schemeClr val="bg1"/>
                          </a:solidFill>
                          <a:latin typeface="+mn-lt"/>
                          <a:ea typeface="+mn-ea"/>
                          <a:cs typeface="+mn-cs"/>
                        </a:rPr>
                        <a:t>What do coaches do?</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54639054"/>
                  </a:ext>
                </a:extLst>
              </a:tr>
              <a:tr h="860161">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Oversee resources and their production</a:t>
                      </a:r>
                    </a:p>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Define and manage processes</a:t>
                      </a:r>
                    </a:p>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Lead projects , review data, and solve problems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Bring out the best in people by focusing on strengths; encourage change &amp; growth</a:t>
                      </a:r>
                    </a:p>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Have the right questions, but maybe not all the answers</a:t>
                      </a:r>
                    </a:p>
                    <a:p>
                      <a:pPr marL="216000" indent="-216000" algn="l" defTabSz="914379" rtl="0" eaLnBrk="1" latinLnBrk="0" hangingPunct="1">
                        <a:lnSpc>
                          <a:spcPct val="100000"/>
                        </a:lnSpc>
                        <a:spcBef>
                          <a:spcPts val="0"/>
                        </a:spcBef>
                        <a:spcAft>
                          <a:spcPts val="0"/>
                        </a:spcAft>
                        <a:buFont typeface="Arial" panose="020B0604020202020204" pitchFamily="34" charset="0"/>
                        <a:buChar char="•"/>
                      </a:pPr>
                      <a:r>
                        <a:rPr lang="en-US" sz="1100" b="0" kern="1200" dirty="0">
                          <a:solidFill>
                            <a:schemeClr val="tx1"/>
                          </a:solidFill>
                          <a:latin typeface="+mn-lt"/>
                          <a:ea typeface="+mn-ea"/>
                          <a:cs typeface="+mn-cs"/>
                        </a:rPr>
                        <a:t>Empower people to be accountable for all their successes and failures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760448"/>
                  </a:ext>
                </a:extLst>
              </a:tr>
            </a:tbl>
          </a:graphicData>
        </a:graphic>
      </p:graphicFrame>
    </p:spTree>
    <p:extLst>
      <p:ext uri="{BB962C8B-B14F-4D97-AF65-F5344CB8AC3E}">
        <p14:creationId xmlns:p14="http://schemas.microsoft.com/office/powerpoint/2010/main" val="33334205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7B45F-E1C5-0AB9-9696-4F8FF9F78889}"/>
              </a:ext>
            </a:extLst>
          </p:cNvPr>
          <p:cNvSpPr/>
          <p:nvPr/>
        </p:nvSpPr>
        <p:spPr>
          <a:xfrm>
            <a:off x="609599" y="0"/>
            <a:ext cx="3852597" cy="593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id="{D171A555-7888-B438-56A1-6E0884EE0BF0}"/>
              </a:ext>
            </a:extLst>
          </p:cNvPr>
          <p:cNvGrpSpPr/>
          <p:nvPr/>
        </p:nvGrpSpPr>
        <p:grpSpPr>
          <a:xfrm>
            <a:off x="1149278" y="1519333"/>
            <a:ext cx="2773238" cy="3507788"/>
            <a:chOff x="1149278" y="1582341"/>
            <a:chExt cx="2773238" cy="3507788"/>
          </a:xfrm>
        </p:grpSpPr>
        <p:sp>
          <p:nvSpPr>
            <p:cNvPr id="9" name="TextBox 8">
              <a:extLst>
                <a:ext uri="{FF2B5EF4-FFF2-40B4-BE49-F238E27FC236}">
                  <a16:creationId xmlns:a16="http://schemas.microsoft.com/office/drawing/2014/main" id="{9EDF6687-941E-5205-C6E8-6153606011D9}"/>
                </a:ext>
              </a:extLst>
            </p:cNvPr>
            <p:cNvSpPr txBox="1"/>
            <p:nvPr/>
          </p:nvSpPr>
          <p:spPr>
            <a:xfrm>
              <a:off x="1149278" y="2627916"/>
              <a:ext cx="2773238" cy="2462213"/>
            </a:xfrm>
            <a:prstGeom prst="rect">
              <a:avLst/>
            </a:prstGeom>
            <a:noFill/>
          </p:spPr>
          <p:txBody>
            <a:bodyPr wrap="square" lIns="0" tIns="0" rIns="0" bIns="0" rtlCol="0">
              <a:spAutoFit/>
            </a:bodyPr>
            <a:lstStyle/>
            <a:p>
              <a:pPr marL="0" marR="0" lvl="0" indent="0" algn="l" defTabSz="38576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a:ea typeface="+mn-ea"/>
                  <a:cs typeface="+mn-cs"/>
                </a:rPr>
                <a:t>Sales Director Cadence Meetings </a:t>
              </a:r>
            </a:p>
          </p:txBody>
        </p:sp>
        <p:sp>
          <p:nvSpPr>
            <p:cNvPr id="10" name="Rectangle 9">
              <a:extLst>
                <a:ext uri="{FF2B5EF4-FFF2-40B4-BE49-F238E27FC236}">
                  <a16:creationId xmlns:a16="http://schemas.microsoft.com/office/drawing/2014/main" id="{9695B772-61EA-8C28-326D-12FC73FF96C3}"/>
                </a:ext>
              </a:extLst>
            </p:cNvPr>
            <p:cNvSpPr/>
            <p:nvPr/>
          </p:nvSpPr>
          <p:spPr>
            <a:xfrm>
              <a:off x="1149278" y="2383621"/>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D7699ADB-8556-81D8-00D8-C85FFB4E1825}"/>
                </a:ext>
              </a:extLst>
            </p:cNvPr>
            <p:cNvSpPr txBox="1"/>
            <p:nvPr/>
          </p:nvSpPr>
          <p:spPr>
            <a:xfrm>
              <a:off x="1149278" y="1582341"/>
              <a:ext cx="2773238" cy="615553"/>
            </a:xfrm>
            <a:prstGeom prst="rect">
              <a:avLst/>
            </a:prstGeom>
            <a:noFill/>
          </p:spPr>
          <p:txBody>
            <a:bodyPr wrap="square" lIns="0" tIns="0" rIns="0" bIns="0" rtlCol="0">
              <a:spAutoFit/>
            </a:bodyPr>
            <a:lstStyle/>
            <a:p>
              <a:pPr marL="0" marR="0" lvl="0" indent="0" algn="l" defTabSz="38576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a:ea typeface="+mn-ea"/>
                  <a:cs typeface="+mn-cs"/>
                </a:rPr>
                <a:t>IV</a:t>
              </a:r>
            </a:p>
          </p:txBody>
        </p:sp>
      </p:grpSp>
      <p:grpSp>
        <p:nvGrpSpPr>
          <p:cNvPr id="15" name="Group 14">
            <a:extLst>
              <a:ext uri="{FF2B5EF4-FFF2-40B4-BE49-F238E27FC236}">
                <a16:creationId xmlns:a16="http://schemas.microsoft.com/office/drawing/2014/main" id="{9083212C-B8EB-AD61-72B9-63F36E9A0FA2}"/>
              </a:ext>
            </a:extLst>
          </p:cNvPr>
          <p:cNvGrpSpPr/>
          <p:nvPr/>
        </p:nvGrpSpPr>
        <p:grpSpPr>
          <a:xfrm>
            <a:off x="4791074" y="805442"/>
            <a:ext cx="6846349" cy="907626"/>
            <a:chOff x="4791074" y="805442"/>
            <a:chExt cx="6846349" cy="907626"/>
          </a:xfrm>
        </p:grpSpPr>
        <p:sp>
          <p:nvSpPr>
            <p:cNvPr id="13" name="Rectangle 12">
              <a:extLst>
                <a:ext uri="{FF2B5EF4-FFF2-40B4-BE49-F238E27FC236}">
                  <a16:creationId xmlns:a16="http://schemas.microsoft.com/office/drawing/2014/main" id="{BFDD0DDB-9449-BCCB-7A9A-26F300D9F6AD}"/>
                </a:ext>
              </a:extLst>
            </p:cNvPr>
            <p:cNvSpPr/>
            <p:nvPr/>
          </p:nvSpPr>
          <p:spPr>
            <a:xfrm>
              <a:off x="4791075" y="805442"/>
              <a:ext cx="6779675" cy="438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600" b="1" i="0" u="none" strike="noStrike" kern="1200" cap="none" spc="0" normalizeH="0" baseline="0" noProof="0" dirty="0">
                  <a:ln>
                    <a:noFill/>
                  </a:ln>
                  <a:solidFill>
                    <a:srgbClr val="FFFFFF"/>
                  </a:solidFill>
                  <a:effectLst/>
                  <a:uLnTx/>
                  <a:uFillTx/>
                  <a:latin typeface="Avenir Next LT Pro"/>
                  <a:ea typeface="+mn-ea"/>
                  <a:cs typeface="+mn-cs"/>
                </a:rPr>
                <a:t>What’s in this section?</a:t>
              </a:r>
            </a:p>
          </p:txBody>
        </p:sp>
        <p:sp>
          <p:nvSpPr>
            <p:cNvPr id="14" name="TextBox 13">
              <a:extLst>
                <a:ext uri="{FF2B5EF4-FFF2-40B4-BE49-F238E27FC236}">
                  <a16:creationId xmlns:a16="http://schemas.microsoft.com/office/drawing/2014/main" id="{AC01581B-1F9C-EB80-77DE-32347153ED6B}"/>
                </a:ext>
              </a:extLst>
            </p:cNvPr>
            <p:cNvSpPr txBox="1"/>
            <p:nvPr/>
          </p:nvSpPr>
          <p:spPr>
            <a:xfrm>
              <a:off x="4791074" y="1374514"/>
              <a:ext cx="6846349" cy="338554"/>
            </a:xfrm>
            <a:prstGeom prst="rect">
              <a:avLst/>
            </a:prstGeom>
            <a:noFill/>
          </p:spPr>
          <p:txBody>
            <a:bodyPr wrap="square" lIns="0" tIns="0" rIns="0" bIns="0" rtlCol="0">
              <a:spAutoFit/>
            </a:bodyPr>
            <a:lstStyle/>
            <a:p>
              <a:pPr marL="0" indent="0">
                <a:buSzPts val="1353"/>
                <a:buNone/>
              </a:pPr>
              <a:r>
                <a:rPr lang="en-US" sz="1100" dirty="0">
                  <a:ea typeface="Proxima Nova"/>
                  <a:cs typeface="Proxima Nova"/>
                  <a:sym typeface="Proxima Nova"/>
                </a:rPr>
                <a:t>This section will provide the sales coach with the recommended preparation necessary for team meeting. In addition, this document provides the overall framework to be followed for effective team meetings. </a:t>
              </a:r>
            </a:p>
          </p:txBody>
        </p:sp>
      </p:grpSp>
      <p:grpSp>
        <p:nvGrpSpPr>
          <p:cNvPr id="16" name="Group 15">
            <a:extLst>
              <a:ext uri="{FF2B5EF4-FFF2-40B4-BE49-F238E27FC236}">
                <a16:creationId xmlns:a16="http://schemas.microsoft.com/office/drawing/2014/main" id="{9E6FE80D-1493-D9E7-B9DE-8CD1D166B803}"/>
              </a:ext>
            </a:extLst>
          </p:cNvPr>
          <p:cNvGrpSpPr/>
          <p:nvPr/>
        </p:nvGrpSpPr>
        <p:grpSpPr>
          <a:xfrm>
            <a:off x="4791074" y="2159721"/>
            <a:ext cx="6846349" cy="956486"/>
            <a:chOff x="4791074" y="805442"/>
            <a:chExt cx="6846349" cy="956486"/>
          </a:xfrm>
        </p:grpSpPr>
        <p:sp>
          <p:nvSpPr>
            <p:cNvPr id="17" name="Rectangle 16">
              <a:extLst>
                <a:ext uri="{FF2B5EF4-FFF2-40B4-BE49-F238E27FC236}">
                  <a16:creationId xmlns:a16="http://schemas.microsoft.com/office/drawing/2014/main" id="{D41226DA-E495-61EA-6D09-853A0FD406F1}"/>
                </a:ext>
              </a:extLst>
            </p:cNvPr>
            <p:cNvSpPr/>
            <p:nvPr/>
          </p:nvSpPr>
          <p:spPr>
            <a:xfrm>
              <a:off x="4791075" y="805442"/>
              <a:ext cx="6779675" cy="438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venir Next LT Pro"/>
                  <a:ea typeface="+mn-ea"/>
                  <a:cs typeface="+mn-cs"/>
                </a:rPr>
                <a:t>How do I use this section?</a:t>
              </a:r>
            </a:p>
          </p:txBody>
        </p:sp>
        <p:sp>
          <p:nvSpPr>
            <p:cNvPr id="18" name="TextBox 17">
              <a:extLst>
                <a:ext uri="{FF2B5EF4-FFF2-40B4-BE49-F238E27FC236}">
                  <a16:creationId xmlns:a16="http://schemas.microsoft.com/office/drawing/2014/main" id="{923AB0D3-BB66-3BED-B07F-A84B8A400857}"/>
                </a:ext>
              </a:extLst>
            </p:cNvPr>
            <p:cNvSpPr txBox="1"/>
            <p:nvPr/>
          </p:nvSpPr>
          <p:spPr>
            <a:xfrm>
              <a:off x="4791074" y="1374514"/>
              <a:ext cx="6846349" cy="387414"/>
            </a:xfrm>
            <a:prstGeom prst="rect">
              <a:avLst/>
            </a:prstGeom>
            <a:noFill/>
          </p:spPr>
          <p:txBody>
            <a:bodyPr wrap="square" lIns="0" tIns="0" rIns="0" bIns="0" rtlCol="0">
              <a:spAutoFit/>
            </a:bodyPr>
            <a:lstStyle/>
            <a:p>
              <a:pPr marL="0" indent="0">
                <a:lnSpc>
                  <a:spcPct val="120000"/>
                </a:lnSpc>
                <a:spcBef>
                  <a:spcPts val="0"/>
                </a:spcBef>
                <a:spcAft>
                  <a:spcPts val="1200"/>
                </a:spcAft>
                <a:buClr>
                  <a:srgbClr val="0F1011"/>
                </a:buClr>
                <a:buNone/>
                <a:defRPr/>
              </a:pPr>
              <a:r>
                <a:rPr kumimoji="0" lang="en-US" sz="1100" b="0" i="0" u="none" strike="noStrike" kern="1200" cap="none" spc="0" normalizeH="0" baseline="0" noProof="0" dirty="0">
                  <a:ln>
                    <a:noFill/>
                  </a:ln>
                  <a:effectLst/>
                  <a:uLnTx/>
                  <a:uFillTx/>
                  <a:ea typeface="+mn-ea"/>
                  <a:cs typeface="+mn-cs"/>
                </a:rPr>
                <a:t>Sales managers should use this section to understand the format, structure, and agenda of team meetings, how to prepare, and what topics and questions will best address the goals of each meeting type. </a:t>
              </a:r>
            </a:p>
          </p:txBody>
        </p:sp>
      </p:grpSp>
      <p:grpSp>
        <p:nvGrpSpPr>
          <p:cNvPr id="25" name="Group 24">
            <a:extLst>
              <a:ext uri="{FF2B5EF4-FFF2-40B4-BE49-F238E27FC236}">
                <a16:creationId xmlns:a16="http://schemas.microsoft.com/office/drawing/2014/main" id="{8364425A-034E-4FF5-0938-E2049BF412A3}"/>
              </a:ext>
            </a:extLst>
          </p:cNvPr>
          <p:cNvGrpSpPr/>
          <p:nvPr/>
        </p:nvGrpSpPr>
        <p:grpSpPr>
          <a:xfrm>
            <a:off x="4791074" y="3683277"/>
            <a:ext cx="6846350" cy="1231961"/>
            <a:chOff x="4791074" y="3683277"/>
            <a:chExt cx="6846350" cy="1231961"/>
          </a:xfrm>
        </p:grpSpPr>
        <p:sp>
          <p:nvSpPr>
            <p:cNvPr id="19" name="TextBox 18">
              <a:extLst>
                <a:ext uri="{FF2B5EF4-FFF2-40B4-BE49-F238E27FC236}">
                  <a16:creationId xmlns:a16="http://schemas.microsoft.com/office/drawing/2014/main" id="{C7257EB7-C1CC-59BE-32D8-640E6B8E6617}"/>
                </a:ext>
              </a:extLst>
            </p:cNvPr>
            <p:cNvSpPr txBox="1"/>
            <p:nvPr/>
          </p:nvSpPr>
          <p:spPr>
            <a:xfrm>
              <a:off x="4791074" y="3683277"/>
              <a:ext cx="684634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71E31"/>
                  </a:solidFill>
                  <a:effectLst/>
                  <a:uLnTx/>
                  <a:uFillTx/>
                  <a:latin typeface="Avenir Next LT Pro"/>
                  <a:ea typeface="+mn-ea"/>
                  <a:cs typeface="+mn-cs"/>
                </a:rPr>
                <a:t>Key Content</a:t>
              </a:r>
            </a:p>
          </p:txBody>
        </p:sp>
        <p:cxnSp>
          <p:nvCxnSpPr>
            <p:cNvPr id="21" name="Straight Connector 20">
              <a:extLst>
                <a:ext uri="{FF2B5EF4-FFF2-40B4-BE49-F238E27FC236}">
                  <a16:creationId xmlns:a16="http://schemas.microsoft.com/office/drawing/2014/main" id="{2B07D5EE-290C-6F1B-2D27-A6C5961A8CDA}"/>
                </a:ext>
              </a:extLst>
            </p:cNvPr>
            <p:cNvCxnSpPr>
              <a:cxnSpLocks/>
            </p:cNvCxnSpPr>
            <p:nvPr/>
          </p:nvCxnSpPr>
          <p:spPr>
            <a:xfrm>
              <a:off x="4791075" y="4025760"/>
              <a:ext cx="684634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
              <a:extLst>
                <a:ext uri="{FF2B5EF4-FFF2-40B4-BE49-F238E27FC236}">
                  <a16:creationId xmlns:a16="http://schemas.microsoft.com/office/drawing/2014/main" id="{900EF7D9-C021-5C65-31B5-578370821BA4}"/>
                </a:ext>
              </a:extLst>
            </p:cNvPr>
            <p:cNvSpPr txBox="1">
              <a:spLocks/>
            </p:cNvSpPr>
            <p:nvPr/>
          </p:nvSpPr>
          <p:spPr>
            <a:xfrm>
              <a:off x="4791074" y="4122713"/>
              <a:ext cx="6846350" cy="79252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1:1 Sales Manager Coaching Session</a:t>
              </a:r>
              <a:endParaRPr lang="en-US" sz="1100" i="0" dirty="0"/>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Pipeline Review</a:t>
              </a:r>
              <a:endParaRPr lang="en-US" sz="1100" i="0" dirty="0"/>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Forecast Review</a:t>
              </a:r>
            </a:p>
            <a:p>
              <a:pPr marL="216000" lvl="1" indent="-216000">
                <a:lnSpc>
                  <a:spcPct val="100000"/>
                </a:lnSpc>
                <a:spcBef>
                  <a:spcPts val="0"/>
                </a:spcBef>
                <a:spcAft>
                  <a:spcPts val="300"/>
                </a:spcAft>
                <a:buClr>
                  <a:schemeClr val="tx1"/>
                </a:buClr>
                <a:buFont typeface="+mj-lt"/>
                <a:buAutoNum type="romanUcPeriod"/>
              </a:pPr>
              <a:r>
                <a:rPr lang="en-US" sz="1100" i="0" dirty="0">
                  <a:hlinkClick r:id="" action="ppaction://noaction">
                    <a:extLst>
                      <a:ext uri="{A12FA001-AC4F-418D-AE19-62706E023703}">
                        <ahyp:hlinkClr xmlns:ahyp="http://schemas.microsoft.com/office/drawing/2018/hyperlinkcolor" val="tx"/>
                      </a:ext>
                    </a:extLst>
                  </a:hlinkClick>
                </a:rPr>
                <a:t>Team Meeting</a:t>
              </a:r>
              <a:endParaRPr lang="en-US" sz="1100" dirty="0"/>
            </a:p>
          </p:txBody>
        </p:sp>
      </p:grpSp>
    </p:spTree>
    <p:extLst>
      <p:ext uri="{BB962C8B-B14F-4D97-AF65-F5344CB8AC3E}">
        <p14:creationId xmlns:p14="http://schemas.microsoft.com/office/powerpoint/2010/main" val="14718384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1:1 Sales Manager Coaching Session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900" b="0" dirty="0">
                          <a:solidFill>
                            <a:schemeClr val="tx2"/>
                          </a:solidFill>
                        </a:rPr>
                        <a:t>Guide Sales Managers to drive the right volume of activity across their teams to maintain a sustainable business while mastering the required skills for the role</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900" b="1" kern="1200" dirty="0">
                          <a:solidFill>
                            <a:schemeClr val="tx2"/>
                          </a:solidFill>
                          <a:effectLst/>
                          <a:latin typeface="+mn-lt"/>
                          <a:ea typeface="+mn-ea"/>
                          <a:cs typeface="+mn-cs"/>
                        </a:rPr>
                        <a:t>Weekly  / 30 min</a:t>
                      </a:r>
                      <a:r>
                        <a:rPr lang="en-US" sz="900" kern="1200" dirty="0">
                          <a:solidFill>
                            <a:schemeClr val="tx2"/>
                          </a:solidFill>
                          <a:effectLst/>
                          <a:latin typeface="+mn-lt"/>
                          <a:ea typeface="+mn-ea"/>
                          <a:cs typeface="+mn-cs"/>
                        </a:rPr>
                        <a:t>, 15 minutes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a:solidFill>
                            <a:schemeClr val="tx2"/>
                          </a:solidFill>
                        </a:rPr>
                        <a:t>Sales Manager, Sales Director</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CRM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Managers </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Prepare recap of key considerations from 1:1s with directs</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Chief Sales Officer </a:t>
                      </a:r>
                    </a:p>
                    <a:p>
                      <a:pPr marL="228600" lvl="0" indent="-228600" algn="l" defTabSz="914400" rtl="0" eaLnBrk="1" latinLnBrk="0" hangingPunct="1">
                        <a:lnSpc>
                          <a:spcPct val="110000"/>
                        </a:lnSpc>
                        <a:spcBef>
                          <a:spcPts val="300"/>
                        </a:spcBef>
                        <a:spcAft>
                          <a:spcPts val="300"/>
                        </a:spcAft>
                        <a:buFont typeface="+mj-lt"/>
                        <a:buAutoNum type="arabicPeriod"/>
                      </a:pPr>
                      <a:r>
                        <a:rPr lang="en-US" sz="900" kern="1200" dirty="0">
                          <a:solidFill>
                            <a:schemeClr val="tx2"/>
                          </a:solidFill>
                          <a:latin typeface="+mn-lt"/>
                          <a:ea typeface="+mn-ea"/>
                          <a:cs typeface="+mn-cs"/>
                          <a:sym typeface="Arial"/>
                        </a:rPr>
                        <a:t>Review the Sales Manager’s team’s MTD, QTD performance in advance, assess whether the manager’s team is on track</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Determine questions to ask that will open the dialogue and spark a productive coaching discussion (think through what “game film” you can bring) </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55269"/>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134000">
                <a:tc>
                  <a:txBody>
                    <a:bodyPr/>
                    <a:lstStyle/>
                    <a:p>
                      <a:pPr algn="l"/>
                      <a:r>
                        <a:rPr lang="en-US" sz="1100" b="1" kern="1200" dirty="0">
                          <a:solidFill>
                            <a:schemeClr val="tx1"/>
                          </a:solidFill>
                          <a:effectLst/>
                          <a:latin typeface="+mn-lt"/>
                          <a:ea typeface="+mn-ea"/>
                          <a:cs typeface="+mn-cs"/>
                        </a:rPr>
                        <a:t>Debrief</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How are you doing personally?</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How is your week going in the job? </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Are you stuck on anything that I can help with?</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Did you learn anything new this week? </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53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Demo</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How is your team progressing against their quarterly goals? Anyone struggling or excelling?</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Where can I provide strategic guidance to the field, or unstuck a barrier with an internal or external partner?</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What specifically do you need to make your number this quarter?</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151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Discovery</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Are you confident in your team’s strategy for the next two weeks?</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Do you and your team have the tools and resources to maximize sales productivity over the next two weeks?</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What immediate support do you need from me to help you succeed?</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619933"/>
                  </a:ext>
                </a:extLst>
              </a:tr>
            </a:tbl>
          </a:graphicData>
        </a:graphic>
      </p:graphicFrame>
      <p:sp>
        <p:nvSpPr>
          <p:cNvPr id="7" name="Rectangle 6">
            <a:extLst>
              <a:ext uri="{FF2B5EF4-FFF2-40B4-BE49-F238E27FC236}">
                <a16:creationId xmlns:a16="http://schemas.microsoft.com/office/drawing/2014/main" id="{9B6E2054-3CE1-94B6-79F4-C7C1BE2F6FD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9F7596C0-96BD-74EA-C779-DC60641A681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2" name="Rectangle 11">
            <a:extLst>
              <a:ext uri="{FF2B5EF4-FFF2-40B4-BE49-F238E27FC236}">
                <a16:creationId xmlns:a16="http://schemas.microsoft.com/office/drawing/2014/main" id="{77DFE7B6-CAB1-7DFA-B9EE-C44C85020F9E}"/>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57645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Pipeline Review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900" b="0" dirty="0">
                          <a:solidFill>
                            <a:schemeClr val="tx2"/>
                          </a:solidFill>
                        </a:rPr>
                        <a:t>Ground leadership team in overall pipeline health &amp; identify timely strategies to build pipeline for the out quarter to mitigate risk to bookings targets</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900" b="1" kern="1200" dirty="0">
                          <a:solidFill>
                            <a:schemeClr val="tx2"/>
                          </a:solidFill>
                          <a:effectLst/>
                          <a:latin typeface="+mn-lt"/>
                          <a:ea typeface="+mn-ea"/>
                          <a:cs typeface="+mn-cs"/>
                        </a:rPr>
                        <a:t>Monthly  / 60 min</a:t>
                      </a:r>
                      <a:r>
                        <a:rPr lang="en-US" sz="900" kern="1200" dirty="0">
                          <a:solidFill>
                            <a:schemeClr val="tx2"/>
                          </a:solidFill>
                          <a:effectLst/>
                          <a:latin typeface="+mn-lt"/>
                          <a:ea typeface="+mn-ea"/>
                          <a:cs typeface="+mn-cs"/>
                        </a:rPr>
                        <a:t>, 30 minutes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a:solidFill>
                            <a:schemeClr val="tx2"/>
                          </a:solidFill>
                        </a:rPr>
                        <a:t>Sales Director and all direct reports </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CRM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Operations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0" kern="1200" dirty="0">
                          <a:solidFill>
                            <a:schemeClr val="tx2"/>
                          </a:solidFill>
                          <a:latin typeface="+mn-lt"/>
                          <a:ea typeface="+mn-ea"/>
                          <a:cs typeface="+mn-cs"/>
                        </a:rPr>
                        <a:t>Prepare sales performance data to support the meeting</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0" kern="1200" dirty="0">
                          <a:solidFill>
                            <a:schemeClr val="tx2"/>
                          </a:solidFill>
                          <a:latin typeface="+mn-lt"/>
                          <a:ea typeface="+mn-ea"/>
                          <a:cs typeface="+mn-cs"/>
                        </a:rPr>
                        <a:t>Maintain SMART (</a:t>
                      </a:r>
                      <a:r>
                        <a:rPr lang="en-US" sz="900" dirty="0">
                          <a:solidFill>
                            <a:schemeClr val="tx2"/>
                          </a:solidFill>
                        </a:rPr>
                        <a:t>Specific, Measurable, Achievable, Relevant, and Time-Bound) actions</a:t>
                      </a:r>
                      <a:r>
                        <a:rPr lang="en-US" sz="900" b="0" kern="1200" dirty="0">
                          <a:solidFill>
                            <a:schemeClr val="tx2"/>
                          </a:solidFill>
                          <a:latin typeface="+mn-lt"/>
                          <a:ea typeface="+mn-ea"/>
                          <a:cs typeface="+mn-cs"/>
                        </a:rPr>
                        <a:t>; distribute following each meeting</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Managers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Ensure that Salesforce opportunities are updated</a:t>
                      </a:r>
                    </a:p>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Director</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sym typeface="Arial"/>
                        </a:rPr>
                        <a:t>Review current pipeline coverage ratio and change in performance MoM, YoY in the same period; hypothesize on increases and decreases in performance</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69163"/>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134000">
                <a:tc>
                  <a:txBody>
                    <a:bodyPr/>
                    <a:lstStyle/>
                    <a:p>
                      <a:pPr algn="l"/>
                      <a:r>
                        <a:rPr lang="en-US" sz="1100" b="1" kern="1200" dirty="0">
                          <a:solidFill>
                            <a:schemeClr val="tx1"/>
                          </a:solidFill>
                          <a:effectLst/>
                          <a:latin typeface="+mn-lt"/>
                          <a:ea typeface="+mn-ea"/>
                          <a:cs typeface="+mn-cs"/>
                        </a:rPr>
                        <a:t>Change in Pipeline</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1"/>
                          </a:solidFill>
                          <a:effectLst/>
                          <a:latin typeface="+mn-lt"/>
                          <a:ea typeface="+mn-ea"/>
                          <a:cs typeface="+mn-cs"/>
                        </a:rPr>
                        <a:t>Review core metrics:</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1"/>
                          </a:solidFill>
                          <a:effectLst/>
                          <a:latin typeface="+mn-lt"/>
                          <a:ea typeface="+mn-ea"/>
                          <a:cs typeface="+mn-cs"/>
                        </a:rPr>
                        <a:t>Change in pipeline coverage from the previous call (# of opportunities created, total $ value)</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1"/>
                          </a:solidFill>
                          <a:effectLst/>
                          <a:latin typeface="+mn-lt"/>
                          <a:ea typeface="+mn-ea"/>
                          <a:cs typeface="+mn-cs"/>
                        </a:rPr>
                        <a:t>Change in pipeline coverage from same period YoY (e.g., Feb 2022 change from Feb 2021 pipeline)</a:t>
                      </a:r>
                    </a:p>
                    <a:p>
                      <a:pPr marL="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1"/>
                          </a:solidFill>
                          <a:effectLst/>
                          <a:latin typeface="+mn-lt"/>
                          <a:ea typeface="+mn-ea"/>
                          <a:cs typeface="+mn-cs"/>
                        </a:rPr>
                        <a:t>Review SMART Actions from previous call</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530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Pipeline Hygiene</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Ensure that key daily, weekly, monthly activities are inspected (</a:t>
                      </a:r>
                      <a:r>
                        <a:rPr lang="en-US" sz="900" kern="1200" dirty="0" err="1">
                          <a:solidFill>
                            <a:schemeClr val="tx1"/>
                          </a:solidFill>
                          <a:effectLst/>
                          <a:latin typeface="+mn-lt"/>
                          <a:ea typeface="+mn-ea"/>
                          <a:cs typeface="+mn-cs"/>
                        </a:rPr>
                        <a:t>ie</a:t>
                      </a:r>
                      <a:r>
                        <a:rPr lang="en-US" sz="900" kern="1200" dirty="0">
                          <a:solidFill>
                            <a:schemeClr val="tx1"/>
                          </a:solidFill>
                          <a:effectLst/>
                          <a:latin typeface="+mn-lt"/>
                          <a:ea typeface="+mn-ea"/>
                          <a:cs typeface="+mn-cs"/>
                        </a:rPr>
                        <a:t>. auditing qualified opportunities and confirming the Sales Strategy Form is completed)</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Review pipeline by stage, $ amount in each sales stage &amp; forecast category; is the mix healthy? Are we depending on 1-2 big deals?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Evaluate how many opportunities were created and who generated them</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Compare historical win rate to pipeline generated for the out quarter – will we hit the number? </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936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Marketing / Lead to Opportunity Efforts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Review Lead-to-Opportunity performance – how many leads converted to opportunities, any significant wins, any risks in the process?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1"/>
                          </a:solidFill>
                          <a:effectLst/>
                          <a:latin typeface="+mn-lt"/>
                          <a:ea typeface="+mn-ea"/>
                          <a:cs typeface="+mn-cs"/>
                        </a:rPr>
                        <a:t>Identify opportunities to collaborate with marketing to drive increased pipeline coverage</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97619933"/>
                  </a:ext>
                </a:extLst>
              </a:tr>
              <a:tr h="52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SMART Actions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1"/>
                          </a:solidFill>
                          <a:effectLst/>
                          <a:latin typeface="+mn-lt"/>
                          <a:ea typeface="+mn-ea"/>
                          <a:cs typeface="+mn-cs"/>
                        </a:rPr>
                        <a:t>Identify SMART activities to address gaps in out quarter pipeline coverage</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064077379"/>
                  </a:ext>
                </a:extLst>
              </a:tr>
            </a:tbl>
          </a:graphicData>
        </a:graphic>
      </p:graphicFrame>
      <p:sp>
        <p:nvSpPr>
          <p:cNvPr id="7" name="Rectangle 6">
            <a:extLst>
              <a:ext uri="{FF2B5EF4-FFF2-40B4-BE49-F238E27FC236}">
                <a16:creationId xmlns:a16="http://schemas.microsoft.com/office/drawing/2014/main" id="{9B6E2054-3CE1-94B6-79F4-C7C1BE2F6FD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9F7596C0-96BD-74EA-C779-DC60641A681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2" name="Rectangle 11">
            <a:extLst>
              <a:ext uri="{FF2B5EF4-FFF2-40B4-BE49-F238E27FC236}">
                <a16:creationId xmlns:a16="http://schemas.microsoft.com/office/drawing/2014/main" id="{77DFE7B6-CAB1-7DFA-B9EE-C44C85020F9E}"/>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81606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Forecast Review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900" b="0">
                          <a:solidFill>
                            <a:schemeClr val="tx2"/>
                          </a:solidFill>
                        </a:rPr>
                        <a:t>Ground leadership team in progress to monthly targets, accurately project committed deals for the current month and identify timely strategies for closing those deals</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900" b="1" kern="1200">
                          <a:solidFill>
                            <a:schemeClr val="tx2"/>
                          </a:solidFill>
                          <a:effectLst/>
                          <a:latin typeface="+mn-lt"/>
                          <a:ea typeface="+mn-ea"/>
                          <a:cs typeface="+mn-cs"/>
                        </a:rPr>
                        <a:t>Weekly  / 60 min</a:t>
                      </a:r>
                      <a:r>
                        <a:rPr lang="en-US" sz="900" kern="1200">
                          <a:solidFill>
                            <a:schemeClr val="tx2"/>
                          </a:solidFill>
                          <a:effectLst/>
                          <a:latin typeface="+mn-lt"/>
                          <a:ea typeface="+mn-ea"/>
                          <a:cs typeface="+mn-cs"/>
                        </a:rPr>
                        <a:t>, 30 minutes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Sales Director and all direct reports </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CRM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Operations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0" kern="1200" dirty="0">
                          <a:solidFill>
                            <a:schemeClr val="tx2"/>
                          </a:solidFill>
                          <a:latin typeface="+mn-lt"/>
                          <a:ea typeface="+mn-ea"/>
                          <a:cs typeface="+mn-cs"/>
                        </a:rPr>
                        <a:t>Prepare sales performance data to support the meeting</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0" kern="1200" dirty="0">
                          <a:solidFill>
                            <a:schemeClr val="tx2"/>
                          </a:solidFill>
                          <a:latin typeface="+mn-lt"/>
                          <a:ea typeface="+mn-ea"/>
                          <a:cs typeface="+mn-cs"/>
                        </a:rPr>
                        <a:t>Maintain SMART (</a:t>
                      </a:r>
                      <a:r>
                        <a:rPr lang="en-US" sz="900" dirty="0">
                          <a:solidFill>
                            <a:schemeClr val="tx2"/>
                          </a:solidFill>
                        </a:rPr>
                        <a:t>Specific, Measurable, Achievable, Relevant, and Time-Bound) actions</a:t>
                      </a:r>
                      <a:r>
                        <a:rPr lang="en-US" sz="900" b="0" kern="1200" dirty="0">
                          <a:solidFill>
                            <a:schemeClr val="tx2"/>
                          </a:solidFill>
                          <a:latin typeface="+mn-lt"/>
                          <a:ea typeface="+mn-ea"/>
                          <a:cs typeface="+mn-cs"/>
                        </a:rPr>
                        <a:t>; distribute following each meeting</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Managers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Ensure that Salesforce opportunities are updated</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Be prepared to discuss critical opportunities in current month’s forecast</a:t>
                      </a:r>
                    </a:p>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Director</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sym typeface="Arial"/>
                        </a:rPr>
                        <a:t>Review week-over-week performance</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sym typeface="Arial"/>
                        </a:rPr>
                        <a:t>Identify critical deals for review</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61616"/>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134000">
                <a:tc>
                  <a:txBody>
                    <a:bodyPr/>
                    <a:lstStyle/>
                    <a:p>
                      <a:pPr algn="l"/>
                      <a:r>
                        <a:rPr lang="en-US" sz="1100" b="1" kern="1200" dirty="0">
                          <a:solidFill>
                            <a:schemeClr val="tx1"/>
                          </a:solidFill>
                          <a:effectLst/>
                          <a:latin typeface="+mn-lt"/>
                          <a:ea typeface="+mn-ea"/>
                          <a:cs typeface="+mn-cs"/>
                        </a:rPr>
                        <a:t>Sales Performance</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endParaRPr lang="en-US" sz="900" kern="1200" dirty="0">
                        <a:solidFill>
                          <a:schemeClr val="tx2"/>
                        </a:solidFill>
                        <a:effectLst/>
                        <a:latin typeface="+mn-lt"/>
                        <a:ea typeface="+mn-ea"/>
                        <a:cs typeface="+mn-cs"/>
                      </a:endParaRP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Review core metrics:</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Progress against MRR bookings targets (MTD)</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Pipeline coverage ratio for current month, quarter</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Pipeline generated (# of opportunities created, total $ value)</a:t>
                      </a:r>
                    </a:p>
                    <a:p>
                      <a:pPr marL="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Review SMART Actions from previous week</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116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Deal Review</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Inspect the most critical deals to validate $ amount, forecast category and close date</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Discuss specifics of each deal to make sure they are forecasted accurately and give advice to increase likelihood of deal closure</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936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Risk / </a:t>
                      </a:r>
                      <a:br>
                        <a:rPr lang="en-US" sz="1100" b="1" kern="1200" dirty="0">
                          <a:solidFill>
                            <a:schemeClr val="tx1"/>
                          </a:solidFill>
                          <a:effectLst/>
                          <a:latin typeface="+mn-lt"/>
                          <a:ea typeface="+mn-ea"/>
                          <a:cs typeface="+mn-cs"/>
                        </a:rPr>
                      </a:br>
                      <a:r>
                        <a:rPr lang="en-US" sz="1100" b="1" kern="1200" dirty="0">
                          <a:solidFill>
                            <a:schemeClr val="tx1"/>
                          </a:solidFill>
                          <a:effectLst/>
                          <a:latin typeface="+mn-lt"/>
                          <a:ea typeface="+mn-ea"/>
                          <a:cs typeface="+mn-cs"/>
                        </a:rPr>
                        <a:t>Remediation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Evaluate opportunities that look inaccurate. (i.e., Opportunities with past due close dates, opportunities with no activity)</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Identify at risk opportunities or elements within a deal that pose significant risks to deal size, close date; discuss risk mitigation strategies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Highlight unseen areas where important deals may slip </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97619933"/>
                  </a:ext>
                </a:extLst>
              </a:tr>
              <a:tr h="52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SMART Actions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Identify </a:t>
                      </a:r>
                      <a:r>
                        <a:rPr lang="en-US" sz="900" dirty="0">
                          <a:solidFill>
                            <a:schemeClr val="tx2"/>
                          </a:solidFill>
                        </a:rPr>
                        <a:t>activities that could reduce likelihood of deal slippage &amp; when they should be executed; capture the action owners &amp; assigned dates</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Look for ways that senior leaders can remove deal obstacles</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064077379"/>
                  </a:ext>
                </a:extLst>
              </a:tr>
            </a:tbl>
          </a:graphicData>
        </a:graphic>
      </p:graphicFrame>
      <p:sp>
        <p:nvSpPr>
          <p:cNvPr id="7" name="Rectangle 6">
            <a:extLst>
              <a:ext uri="{FF2B5EF4-FFF2-40B4-BE49-F238E27FC236}">
                <a16:creationId xmlns:a16="http://schemas.microsoft.com/office/drawing/2014/main" id="{9B6E2054-3CE1-94B6-79F4-C7C1BE2F6FD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9F7596C0-96BD-74EA-C779-DC60641A681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2" name="Rectangle 11">
            <a:extLst>
              <a:ext uri="{FF2B5EF4-FFF2-40B4-BE49-F238E27FC236}">
                <a16:creationId xmlns:a16="http://schemas.microsoft.com/office/drawing/2014/main" id="{77DFE7B6-CAB1-7DFA-B9EE-C44C85020F9E}"/>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147365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B6F1-4831-F44A-06A5-1476983B8990}"/>
              </a:ext>
            </a:extLst>
          </p:cNvPr>
          <p:cNvSpPr>
            <a:spLocks noGrp="1"/>
          </p:cNvSpPr>
          <p:nvPr>
            <p:ph type="title"/>
          </p:nvPr>
        </p:nvSpPr>
        <p:spPr/>
        <p:txBody>
          <a:bodyPr/>
          <a:lstStyle/>
          <a:p>
            <a:r>
              <a:rPr lang="en-US" dirty="0"/>
              <a:t>Cadence Meeting : Team Meeting Example</a:t>
            </a:r>
          </a:p>
        </p:txBody>
      </p:sp>
      <p:graphicFrame>
        <p:nvGraphicFramePr>
          <p:cNvPr id="4" name="Table 3">
            <a:extLst>
              <a:ext uri="{FF2B5EF4-FFF2-40B4-BE49-F238E27FC236}">
                <a16:creationId xmlns:a16="http://schemas.microsoft.com/office/drawing/2014/main" id="{0118F01B-A93A-C44B-37E8-8E5CD4B11B1A}"/>
              </a:ext>
            </a:extLst>
          </p:cNvPr>
          <p:cNvGraphicFramePr>
            <a:graphicFrameLocks noGrp="1"/>
          </p:cNvGraphicFramePr>
          <p:nvPr/>
        </p:nvGraphicFramePr>
        <p:xfrm>
          <a:off x="607358" y="1601672"/>
          <a:ext cx="5212080" cy="4565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421758535"/>
                    </a:ext>
                  </a:extLst>
                </a:gridCol>
                <a:gridCol w="3931920">
                  <a:extLst>
                    <a:ext uri="{9D8B030D-6E8A-4147-A177-3AD203B41FA5}">
                      <a16:colId xmlns:a16="http://schemas.microsoft.com/office/drawing/2014/main" val="950485288"/>
                    </a:ext>
                  </a:extLst>
                </a:gridCol>
              </a:tblGrid>
              <a:tr h="648000">
                <a:tc>
                  <a:txBody>
                    <a:bodyPr/>
                    <a:lstStyle/>
                    <a:p>
                      <a:pPr algn="l"/>
                      <a:r>
                        <a:rPr lang="en-US" sz="1100" b="1" dirty="0">
                          <a:solidFill>
                            <a:schemeClr val="tx1"/>
                          </a:solidFill>
                        </a:rPr>
                        <a:t>Purpose</a:t>
                      </a: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Bef>
                          <a:spcPts val="300"/>
                        </a:spcBef>
                        <a:spcAft>
                          <a:spcPts val="300"/>
                        </a:spcAft>
                      </a:pPr>
                      <a:r>
                        <a:rPr lang="en-US" sz="900" b="0" dirty="0">
                          <a:solidFill>
                            <a:schemeClr val="tx2"/>
                          </a:solidFill>
                        </a:rPr>
                        <a:t>Ground leadership team in progress to quarterly/yearly targets, provide company updates, and pull in functional leaders to discuss rotating topics</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529733"/>
                  </a:ext>
                </a:extLst>
              </a:tr>
              <a:tr h="516863">
                <a:tc>
                  <a:txBody>
                    <a:bodyPr/>
                    <a:lstStyle/>
                    <a:p>
                      <a:pPr algn="l"/>
                      <a:r>
                        <a:rPr lang="en-US" sz="1100" b="1" dirty="0">
                          <a:solidFill>
                            <a:schemeClr val="tx1"/>
                          </a:solidFill>
                        </a:rPr>
                        <a:t>Frequency / Duration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lnSpc>
                          <a:spcPct val="110000"/>
                        </a:lnSpc>
                        <a:spcBef>
                          <a:spcPts val="300"/>
                        </a:spcBef>
                        <a:spcAft>
                          <a:spcPts val="300"/>
                        </a:spcAft>
                      </a:pPr>
                      <a:r>
                        <a:rPr lang="en-US" sz="900" b="1" kern="1200" dirty="0">
                          <a:solidFill>
                            <a:schemeClr val="tx2"/>
                          </a:solidFill>
                          <a:effectLst/>
                          <a:latin typeface="+mn-lt"/>
                          <a:ea typeface="+mn-ea"/>
                          <a:cs typeface="+mn-cs"/>
                        </a:rPr>
                        <a:t>Monthly  / 60 min</a:t>
                      </a:r>
                      <a:r>
                        <a:rPr lang="en-US" sz="900" kern="1200" dirty="0">
                          <a:solidFill>
                            <a:schemeClr val="tx2"/>
                          </a:solidFill>
                          <a:effectLst/>
                          <a:latin typeface="+mn-lt"/>
                          <a:ea typeface="+mn-ea"/>
                          <a:cs typeface="+mn-cs"/>
                        </a:rPr>
                        <a:t>, 30 minutes prep</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97433782"/>
                  </a:ext>
                </a:extLst>
              </a:tr>
              <a:tr h="516863">
                <a:tc>
                  <a:txBody>
                    <a:bodyPr/>
                    <a:lstStyle/>
                    <a:p>
                      <a:pPr algn="l"/>
                      <a:r>
                        <a:rPr lang="en-US" sz="1100" b="1" dirty="0">
                          <a:solidFill>
                            <a:schemeClr val="tx1"/>
                          </a:solidFill>
                        </a:rPr>
                        <a:t>Participants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Sales Director and all direct reports </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4714507"/>
                  </a:ext>
                </a:extLst>
              </a:tr>
              <a:tr h="396000">
                <a:tc>
                  <a:txBody>
                    <a:bodyPr/>
                    <a:lstStyle/>
                    <a:p>
                      <a:pPr algn="l"/>
                      <a:r>
                        <a:rPr lang="en-US" sz="1100" b="1" dirty="0">
                          <a:solidFill>
                            <a:schemeClr val="tx1"/>
                          </a:solidFill>
                        </a:rPr>
                        <a:t>Tools</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777240" rtl="0" eaLnBrk="1" fontAlgn="auto" latinLnBrk="0" hangingPunct="1">
                        <a:lnSpc>
                          <a:spcPct val="110000"/>
                        </a:lnSpc>
                        <a:spcBef>
                          <a:spcPts val="300"/>
                        </a:spcBef>
                        <a:spcAft>
                          <a:spcPts val="300"/>
                        </a:spcAft>
                        <a:buClrTx/>
                        <a:buSzTx/>
                        <a:buFontTx/>
                        <a:buNone/>
                        <a:tabLst/>
                        <a:defRPr/>
                      </a:pPr>
                      <a:r>
                        <a:rPr lang="en-US" sz="900" dirty="0">
                          <a:solidFill>
                            <a:schemeClr val="tx2"/>
                          </a:solidFill>
                        </a:rPr>
                        <a:t>CRM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83917666"/>
                  </a:ext>
                </a:extLst>
              </a:tr>
              <a:tr h="2487874">
                <a:tc>
                  <a:txBody>
                    <a:bodyPr/>
                    <a:lstStyle/>
                    <a:p>
                      <a:pPr algn="l"/>
                      <a:r>
                        <a:rPr lang="en-US" sz="1100" b="1" dirty="0">
                          <a:solidFill>
                            <a:schemeClr val="tx1"/>
                          </a:solidFill>
                        </a:rPr>
                        <a:t>Preparation</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Operations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b="0" kern="1200" dirty="0">
                          <a:solidFill>
                            <a:schemeClr val="tx2"/>
                          </a:solidFill>
                          <a:latin typeface="+mn-lt"/>
                          <a:ea typeface="+mn-ea"/>
                          <a:cs typeface="+mn-cs"/>
                        </a:rPr>
                        <a:t>Prepare sales performance data to support the meeting</a:t>
                      </a:r>
                    </a:p>
                    <a:p>
                      <a:pPr marL="0" lvl="0" indent="0" algn="l" defTabSz="914400" rtl="0" eaLnBrk="1" latinLnBrk="0" hangingPunct="1">
                        <a:lnSpc>
                          <a:spcPct val="110000"/>
                        </a:lnSpc>
                        <a:spcBef>
                          <a:spcPts val="300"/>
                        </a:spcBef>
                        <a:spcAft>
                          <a:spcPts val="300"/>
                        </a:spcAft>
                        <a:buFont typeface="+mj-lt"/>
                        <a:buNone/>
                      </a:pPr>
                      <a:r>
                        <a:rPr lang="en-US" sz="900" b="1" kern="1200" dirty="0">
                          <a:solidFill>
                            <a:schemeClr val="tx2"/>
                          </a:solidFill>
                          <a:latin typeface="+mn-lt"/>
                          <a:ea typeface="+mn-ea"/>
                          <a:cs typeface="+mn-cs"/>
                        </a:rPr>
                        <a:t>Sales Managers</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Identify bright spots, recent wins to share with the </a:t>
                      </a:r>
                      <a:br>
                        <a:rPr lang="en-US" sz="900" kern="1200" dirty="0">
                          <a:solidFill>
                            <a:schemeClr val="tx2"/>
                          </a:solidFill>
                          <a:latin typeface="+mn-lt"/>
                          <a:ea typeface="+mn-ea"/>
                          <a:cs typeface="+mn-cs"/>
                        </a:rPr>
                      </a:br>
                      <a:r>
                        <a:rPr lang="en-US" sz="900" kern="1200" dirty="0">
                          <a:solidFill>
                            <a:schemeClr val="tx2"/>
                          </a:solidFill>
                          <a:latin typeface="+mn-lt"/>
                          <a:ea typeface="+mn-ea"/>
                          <a:cs typeface="+mn-cs"/>
                        </a:rPr>
                        <a:t>broader team; share with CSO prior to call</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rPr>
                        <a:t>Come prepared to learn </a:t>
                      </a:r>
                    </a:p>
                    <a:p>
                      <a:pPr marL="0" marR="0" lvl="0" indent="0" algn="l" defTabSz="914400" rtl="0" eaLnBrk="1" fontAlgn="auto" latinLnBrk="0" hangingPunct="1">
                        <a:lnSpc>
                          <a:spcPct val="110000"/>
                        </a:lnSpc>
                        <a:spcBef>
                          <a:spcPts val="300"/>
                        </a:spcBef>
                        <a:spcAft>
                          <a:spcPts val="300"/>
                        </a:spcAft>
                        <a:buClrTx/>
                        <a:buSzTx/>
                        <a:buFont typeface="+mj-lt"/>
                        <a:buNone/>
                        <a:tabLst/>
                        <a:defRPr/>
                      </a:pPr>
                      <a:r>
                        <a:rPr lang="en-US" sz="900" b="1" kern="1200" dirty="0">
                          <a:solidFill>
                            <a:schemeClr val="tx2"/>
                          </a:solidFill>
                          <a:latin typeface="+mn-lt"/>
                          <a:ea typeface="+mn-ea"/>
                          <a:cs typeface="+mn-cs"/>
                        </a:rPr>
                        <a:t>Sales Director</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sym typeface="Arial"/>
                        </a:rPr>
                        <a:t>Set agenda; gather recent wins, bright spots, &amp; recognition to share with the team  </a:t>
                      </a:r>
                    </a:p>
                    <a:p>
                      <a:pPr marL="228600" marR="0" lvl="0" indent="-228600" algn="l" defTabSz="914400" rtl="0" eaLnBrk="1" fontAlgn="auto" latinLnBrk="0" hangingPunct="1">
                        <a:lnSpc>
                          <a:spcPct val="110000"/>
                        </a:lnSpc>
                        <a:spcBef>
                          <a:spcPts val="300"/>
                        </a:spcBef>
                        <a:spcAft>
                          <a:spcPts val="300"/>
                        </a:spcAft>
                        <a:buClrTx/>
                        <a:buSzTx/>
                        <a:buFont typeface="+mj-lt"/>
                        <a:buAutoNum type="arabicPeriod"/>
                        <a:tabLst/>
                        <a:defRPr/>
                      </a:pPr>
                      <a:r>
                        <a:rPr lang="en-US" sz="900" kern="1200" dirty="0">
                          <a:solidFill>
                            <a:schemeClr val="tx2"/>
                          </a:solidFill>
                          <a:latin typeface="+mn-lt"/>
                          <a:ea typeface="+mn-ea"/>
                          <a:cs typeface="+mn-cs"/>
                          <a:sym typeface="Arial"/>
                        </a:rPr>
                        <a:t>Facilitate support internal support from guest speakers</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7003054"/>
                  </a:ext>
                </a:extLst>
              </a:tr>
            </a:tbl>
          </a:graphicData>
        </a:graphic>
      </p:graphicFrame>
      <p:graphicFrame>
        <p:nvGraphicFramePr>
          <p:cNvPr id="13" name="Table 12">
            <a:extLst>
              <a:ext uri="{FF2B5EF4-FFF2-40B4-BE49-F238E27FC236}">
                <a16:creationId xmlns:a16="http://schemas.microsoft.com/office/drawing/2014/main" id="{3D3BADFD-E304-647C-1EC6-49C33C67D17D}"/>
              </a:ext>
            </a:extLst>
          </p:cNvPr>
          <p:cNvGraphicFramePr>
            <a:graphicFrameLocks noGrp="1"/>
          </p:cNvGraphicFramePr>
          <p:nvPr/>
        </p:nvGraphicFramePr>
        <p:xfrm>
          <a:off x="6372562" y="1606832"/>
          <a:ext cx="5212080" cy="4555983"/>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379269">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kern="1200" dirty="0">
                          <a:solidFill>
                            <a:schemeClr val="bg1"/>
                          </a:solidFill>
                          <a:effectLst/>
                          <a:latin typeface="+mn-lt"/>
                        </a:rPr>
                        <a:t>Agenda Item</a:t>
                      </a:r>
                      <a:endParaRPr lang="en-US" sz="1100" b="1" kern="1200" dirty="0">
                        <a:solidFill>
                          <a:schemeClr val="bg1"/>
                        </a:solidFill>
                        <a:effectLst/>
                        <a:latin typeface="+mn-lt"/>
                        <a:ea typeface="+mn-ea"/>
                        <a:cs typeface="+mn-cs"/>
                      </a:endParaRPr>
                    </a:p>
                  </a:txBody>
                  <a:tcPr marT="45719" marB="45719" anchor="ctr">
                    <a:solidFill>
                      <a:schemeClr val="tx1"/>
                    </a:solidFill>
                  </a:tcPr>
                </a:tc>
                <a:tc>
                  <a:txBody>
                    <a:bodyPr/>
                    <a:lstStyle>
                      <a:lvl1pPr marL="0" algn="l" defTabSz="914400" rtl="0" eaLnBrk="1" latinLnBrk="0" hangingPunct="1">
                        <a:defRPr sz="1800" kern="1200">
                          <a:solidFill>
                            <a:schemeClr val="tx1"/>
                          </a:solidFill>
                          <a:latin typeface="Open Sans"/>
                        </a:defRPr>
                      </a:lvl1pPr>
                      <a:lvl2pPr marL="457200" algn="l" defTabSz="914400" rtl="0" eaLnBrk="1" latinLnBrk="0" hangingPunct="1">
                        <a:defRPr sz="1800" kern="1200">
                          <a:solidFill>
                            <a:schemeClr val="tx1"/>
                          </a:solidFill>
                          <a:latin typeface="Open Sans"/>
                        </a:defRPr>
                      </a:lvl2pPr>
                      <a:lvl3pPr marL="914400" algn="l" defTabSz="914400" rtl="0" eaLnBrk="1" latinLnBrk="0" hangingPunct="1">
                        <a:defRPr sz="1800" kern="1200">
                          <a:solidFill>
                            <a:schemeClr val="tx1"/>
                          </a:solidFill>
                          <a:latin typeface="Open Sans"/>
                        </a:defRPr>
                      </a:lvl3pPr>
                      <a:lvl4pPr marL="1371600" algn="l" defTabSz="914400" rtl="0" eaLnBrk="1" latinLnBrk="0" hangingPunct="1">
                        <a:defRPr sz="1800" kern="1200">
                          <a:solidFill>
                            <a:schemeClr val="tx1"/>
                          </a:solidFill>
                          <a:latin typeface="Open Sans"/>
                        </a:defRPr>
                      </a:lvl4pPr>
                      <a:lvl5pPr marL="1828800" algn="l" defTabSz="914400" rtl="0" eaLnBrk="1" latinLnBrk="0" hangingPunct="1">
                        <a:defRPr sz="1800" kern="1200">
                          <a:solidFill>
                            <a:schemeClr val="tx1"/>
                          </a:solidFill>
                          <a:latin typeface="Open Sans"/>
                        </a:defRPr>
                      </a:lvl5pPr>
                      <a:lvl6pPr marL="2286000" algn="l" defTabSz="914400" rtl="0" eaLnBrk="1" latinLnBrk="0" hangingPunct="1">
                        <a:defRPr sz="1800" kern="1200">
                          <a:solidFill>
                            <a:schemeClr val="tx1"/>
                          </a:solidFill>
                          <a:latin typeface="Open Sans"/>
                        </a:defRPr>
                      </a:lvl6pPr>
                      <a:lvl7pPr marL="2743200" algn="l" defTabSz="914400" rtl="0" eaLnBrk="1" latinLnBrk="0" hangingPunct="1">
                        <a:defRPr sz="1800" kern="1200">
                          <a:solidFill>
                            <a:schemeClr val="tx1"/>
                          </a:solidFill>
                          <a:latin typeface="Open Sans"/>
                        </a:defRPr>
                      </a:lvl7pPr>
                      <a:lvl8pPr marL="3200400" algn="l" defTabSz="914400" rtl="0" eaLnBrk="1" latinLnBrk="0" hangingPunct="1">
                        <a:defRPr sz="1800" kern="1200">
                          <a:solidFill>
                            <a:schemeClr val="tx1"/>
                          </a:solidFill>
                          <a:latin typeface="Open Sans"/>
                        </a:defRPr>
                      </a:lvl8pPr>
                      <a:lvl9pPr marL="3657600" algn="l" defTabSz="914400" rtl="0" eaLnBrk="1" latinLnBrk="0" hangingPunct="1">
                        <a:defRPr sz="1800" kern="1200">
                          <a:solidFill>
                            <a:schemeClr val="tx1"/>
                          </a:solidFill>
                          <a:latin typeface="Open Sans"/>
                        </a:defRPr>
                      </a:lvl9pPr>
                    </a:lstStyle>
                    <a:p>
                      <a:pPr algn="l">
                        <a:lnSpc>
                          <a:spcPct val="110000"/>
                        </a:lnSpc>
                        <a:spcBef>
                          <a:spcPts val="200"/>
                        </a:spcBef>
                        <a:spcAft>
                          <a:spcPts val="200"/>
                        </a:spcAft>
                      </a:pPr>
                      <a:r>
                        <a:rPr lang="en-US" sz="1100" b="1" dirty="0">
                          <a:solidFill>
                            <a:schemeClr val="bg1"/>
                          </a:solidFill>
                          <a:latin typeface="+mn-lt"/>
                        </a:rPr>
                        <a:t>Guidance</a:t>
                      </a:r>
                    </a:p>
                  </a:txBody>
                  <a:tcPr marT="45719" marB="45719" anchor="ctr">
                    <a:solidFill>
                      <a:schemeClr val="accent3"/>
                    </a:solidFill>
                  </a:tcPr>
                </a:tc>
                <a:extLst>
                  <a:ext uri="{0D108BD9-81ED-4DB2-BD59-A6C34878D82A}">
                    <a16:rowId xmlns:a16="http://schemas.microsoft.com/office/drawing/2014/main" val="10000"/>
                  </a:ext>
                </a:extLst>
              </a:tr>
              <a:tr h="1134000">
                <a:tc>
                  <a:txBody>
                    <a:bodyPr/>
                    <a:lstStyle/>
                    <a:p>
                      <a:pPr algn="l"/>
                      <a:r>
                        <a:rPr lang="en-US" sz="1100" b="1" kern="1200" dirty="0">
                          <a:solidFill>
                            <a:schemeClr val="tx1"/>
                          </a:solidFill>
                          <a:effectLst/>
                          <a:latin typeface="+mn-lt"/>
                          <a:ea typeface="+mn-ea"/>
                          <a:cs typeface="+mn-cs"/>
                        </a:rPr>
                        <a:t>Sales Performance</a:t>
                      </a:r>
                      <a:endParaRPr lang="en-US" sz="1100" kern="1200" dirty="0">
                        <a:solidFill>
                          <a:schemeClr val="tx1"/>
                        </a:solidFill>
                        <a:effectLst/>
                        <a:latin typeface="+mn-lt"/>
                        <a:ea typeface="+mn-ea"/>
                        <a:cs typeface="+mn-cs"/>
                      </a:endParaRPr>
                    </a:p>
                  </a:txBody>
                  <a:tcPr anchor="ctr">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Review core metrics:</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Progress against MRR bookings targets (QTD &amp; YTD)</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Pipeline coverage (current quarter, out quarter)</a:t>
                      </a:r>
                    </a:p>
                    <a:p>
                      <a:pPr marL="457200" lvl="1" indent="-228600" algn="l" defTabSz="914400" rtl="0" eaLnBrk="1" latinLnBrk="0" hangingPunct="1">
                        <a:lnSpc>
                          <a:spcPct val="110000"/>
                        </a:lnSpc>
                        <a:spcBef>
                          <a:spcPts val="200"/>
                        </a:spcBef>
                        <a:spcAft>
                          <a:spcPts val="200"/>
                        </a:spcAft>
                        <a:buFont typeface="+mj-lt"/>
                        <a:buAutoNum type="alphaLcPeriod"/>
                      </a:pPr>
                      <a:r>
                        <a:rPr lang="en-US" sz="900" kern="1200" dirty="0">
                          <a:solidFill>
                            <a:schemeClr val="tx2"/>
                          </a:solidFill>
                          <a:effectLst/>
                          <a:latin typeface="+mn-lt"/>
                          <a:ea typeface="+mn-ea"/>
                          <a:cs typeface="+mn-cs"/>
                        </a:rPr>
                        <a:t>Pipeline generated (trailing 4 weeks, QTD)</a:t>
                      </a:r>
                    </a:p>
                  </a:txBody>
                  <a:tcPr marT="45719" marB="45719" anchor="ctr">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116000">
                <a:tc>
                  <a:txBody>
                    <a:bodyPr/>
                    <a:lstStyle/>
                    <a:p>
                      <a:pPr marL="0" lvl="0" indent="0" algn="l" defTabSz="914400" rtl="0" eaLnBrk="1" latinLnBrk="0" hangingPunct="1">
                        <a:spcBef>
                          <a:spcPts val="400"/>
                        </a:spcBef>
                        <a:spcAft>
                          <a:spcPts val="600"/>
                        </a:spcAft>
                        <a:buFont typeface="+mj-lt"/>
                        <a:buNone/>
                      </a:pPr>
                      <a:r>
                        <a:rPr lang="en-US" sz="1100" b="1" kern="1200" dirty="0">
                          <a:solidFill>
                            <a:schemeClr val="tx1"/>
                          </a:solidFill>
                          <a:effectLst/>
                          <a:latin typeface="+mn-lt"/>
                          <a:ea typeface="+mn-ea"/>
                          <a:cs typeface="+mn-cs"/>
                        </a:rPr>
                        <a:t>Deal Review</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Corporate updates – company-wide initiatives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HR updates – sales talent pipeline, internal promotions and employee turnover outside of the sales team</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Product / solution updates – new features, products &amp; upcoming training</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77440679"/>
                  </a:ext>
                </a:extLst>
              </a:tr>
              <a:tr h="936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Risk / </a:t>
                      </a:r>
                      <a:br>
                        <a:rPr lang="en-US" sz="1100" b="1" kern="1200" dirty="0">
                          <a:solidFill>
                            <a:schemeClr val="tx1"/>
                          </a:solidFill>
                          <a:effectLst/>
                          <a:latin typeface="+mn-lt"/>
                          <a:ea typeface="+mn-ea"/>
                          <a:cs typeface="+mn-cs"/>
                        </a:rPr>
                      </a:br>
                      <a:r>
                        <a:rPr lang="en-US" sz="1100" b="1" kern="1200" dirty="0">
                          <a:solidFill>
                            <a:schemeClr val="tx1"/>
                          </a:solidFill>
                          <a:effectLst/>
                          <a:latin typeface="+mn-lt"/>
                          <a:ea typeface="+mn-ea"/>
                          <a:cs typeface="+mn-cs"/>
                        </a:rPr>
                        <a:t>Remediation</a:t>
                      </a:r>
                    </a:p>
                  </a:txBody>
                  <a:tcPr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Highlight recent wins / success stories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Recognition - awards &amp; sales team internal promotions</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Updates on sales team initiatives, team meetings &amp; events (ex. SKO)</a:t>
                      </a:r>
                    </a:p>
                    <a:p>
                      <a:pPr marL="228600" marR="0" lvl="0" indent="-228600" algn="l" defTabSz="914400" rtl="0" eaLnBrk="1" fontAlgn="auto" latinLnBrk="0" hangingPunct="1">
                        <a:lnSpc>
                          <a:spcPct val="110000"/>
                        </a:lnSpc>
                        <a:spcBef>
                          <a:spcPts val="200"/>
                        </a:spcBef>
                        <a:spcAft>
                          <a:spcPts val="200"/>
                        </a:spcAft>
                        <a:buClrTx/>
                        <a:buSzTx/>
                        <a:buFont typeface="+mj-lt"/>
                        <a:buAutoNum type="arabicPeriod"/>
                        <a:tabLst/>
                        <a:defRPr/>
                      </a:pPr>
                      <a:r>
                        <a:rPr lang="en-US" sz="900" kern="1200" dirty="0">
                          <a:solidFill>
                            <a:schemeClr val="tx2"/>
                          </a:solidFill>
                          <a:effectLst/>
                          <a:latin typeface="+mn-lt"/>
                          <a:ea typeface="+mn-ea"/>
                          <a:cs typeface="+mn-cs"/>
                        </a:rPr>
                        <a:t>Important announcements, communications to the sales team</a:t>
                      </a:r>
                    </a:p>
                  </a:txBody>
                  <a:tcPr marT="45719" marB="45719" anchor="ct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97619933"/>
                  </a:ext>
                </a:extLst>
              </a:tr>
              <a:tr h="522000">
                <a:tc>
                  <a:txBody>
                    <a:bodyPr/>
                    <a:lstStyle/>
                    <a:p>
                      <a:pPr marL="0" marR="0" lvl="0" indent="0" algn="l" defTabSz="914400" rtl="0" eaLnBrk="1" fontAlgn="auto" latinLnBrk="0" hangingPunct="1">
                        <a:lnSpc>
                          <a:spcPct val="100000"/>
                        </a:lnSpc>
                        <a:spcBef>
                          <a:spcPts val="400"/>
                        </a:spcBef>
                        <a:spcAft>
                          <a:spcPts val="600"/>
                        </a:spcAft>
                        <a:buClrTx/>
                        <a:buSzTx/>
                        <a:buFont typeface="+mj-lt"/>
                        <a:buNone/>
                        <a:tabLst/>
                        <a:defRPr/>
                      </a:pPr>
                      <a:r>
                        <a:rPr lang="en-US" sz="1100" b="1" kern="1200" dirty="0">
                          <a:solidFill>
                            <a:schemeClr val="tx1"/>
                          </a:solidFill>
                          <a:effectLst/>
                          <a:latin typeface="+mn-lt"/>
                          <a:ea typeface="+mn-ea"/>
                          <a:cs typeface="+mn-cs"/>
                        </a:rPr>
                        <a:t>SMART Actions</a:t>
                      </a:r>
                    </a:p>
                  </a:txBody>
                  <a:tcPr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Guest speakers from Marketing, HR, Product Management, Sales Enablement</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Skill building exercise for sales coaches </a:t>
                      </a:r>
                    </a:p>
                    <a:p>
                      <a:pPr marL="228600" lvl="0" indent="-228600" algn="l" defTabSz="914400" rtl="0" eaLnBrk="1" latinLnBrk="0" hangingPunct="1">
                        <a:lnSpc>
                          <a:spcPct val="110000"/>
                        </a:lnSpc>
                        <a:spcBef>
                          <a:spcPts val="200"/>
                        </a:spcBef>
                        <a:spcAft>
                          <a:spcPts val="200"/>
                        </a:spcAft>
                        <a:buFont typeface="+mj-lt"/>
                        <a:buAutoNum type="arabicPeriod"/>
                      </a:pPr>
                      <a:r>
                        <a:rPr lang="en-US" sz="900" kern="1200" dirty="0">
                          <a:solidFill>
                            <a:schemeClr val="tx2"/>
                          </a:solidFill>
                          <a:effectLst/>
                          <a:latin typeface="+mn-lt"/>
                          <a:ea typeface="+mn-ea"/>
                          <a:cs typeface="+mn-cs"/>
                        </a:rPr>
                        <a:t>Ask a top performing sales coach to share a best practice with the team</a:t>
                      </a:r>
                    </a:p>
                  </a:txBody>
                  <a:tcPr marT="45719" marB="45719" anchor="ctr">
                    <a:lnT w="3175" cap="flat" cmpd="sng" algn="ctr">
                      <a:solidFill>
                        <a:schemeClr val="bg1">
                          <a:lumMod val="8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064077379"/>
                  </a:ext>
                </a:extLst>
              </a:tr>
            </a:tbl>
          </a:graphicData>
        </a:graphic>
      </p:graphicFrame>
      <p:sp>
        <p:nvSpPr>
          <p:cNvPr id="7" name="Rectangle 6">
            <a:extLst>
              <a:ext uri="{FF2B5EF4-FFF2-40B4-BE49-F238E27FC236}">
                <a16:creationId xmlns:a16="http://schemas.microsoft.com/office/drawing/2014/main" id="{9B6E2054-3CE1-94B6-79F4-C7C1BE2F6FDC}"/>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kumimoji="0" lang="en-US" sz="1000" b="1" i="0" u="none" strike="noStrike" kern="0" cap="none" spc="0" normalizeH="0" baseline="0" noProof="0">
                <a:ln>
                  <a:noFill/>
                </a:ln>
                <a:solidFill>
                  <a:srgbClr val="FFFFFF"/>
                </a:solidFill>
                <a:effectLst/>
                <a:uLnTx/>
                <a:uFillTx/>
                <a:latin typeface="Avenir Next LT Pro" panose="020B0504020202020204" pitchFamily="34" charset="0"/>
                <a:ea typeface="+mn-ea"/>
                <a:cs typeface="+mn-cs"/>
              </a:rPr>
              <a:t>Coaching Guidance</a:t>
            </a:r>
            <a:endParaRPr lang="en-ID" sz="1000" b="1" dirty="0"/>
          </a:p>
        </p:txBody>
      </p:sp>
      <p:sp>
        <p:nvSpPr>
          <p:cNvPr id="11" name="Rectangle 10">
            <a:extLst>
              <a:ext uri="{FF2B5EF4-FFF2-40B4-BE49-F238E27FC236}">
                <a16:creationId xmlns:a16="http://schemas.microsoft.com/office/drawing/2014/main" id="{9F7596C0-96BD-74EA-C779-DC60641A6817}"/>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endParaRPr lang="en-ID" sz="1600" b="1" dirty="0"/>
          </a:p>
        </p:txBody>
      </p:sp>
      <p:sp>
        <p:nvSpPr>
          <p:cNvPr id="12" name="Rectangle 11">
            <a:extLst>
              <a:ext uri="{FF2B5EF4-FFF2-40B4-BE49-F238E27FC236}">
                <a16:creationId xmlns:a16="http://schemas.microsoft.com/office/drawing/2014/main" id="{77DFE7B6-CAB1-7DFA-B9EE-C44C85020F9E}"/>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ID" sz="1600" b="1" dirty="0"/>
          </a:p>
        </p:txBody>
      </p:sp>
    </p:spTree>
    <p:extLst>
      <p:ext uri="{BB962C8B-B14F-4D97-AF65-F5344CB8AC3E}">
        <p14:creationId xmlns:p14="http://schemas.microsoft.com/office/powerpoint/2010/main" val="3272176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029C4-AA7E-9DBF-B56F-DDF0F04ECF50}"/>
              </a:ext>
            </a:extLst>
          </p:cNvPr>
          <p:cNvSpPr>
            <a:spLocks noGrp="1"/>
          </p:cNvSpPr>
          <p:nvPr>
            <p:ph type="body" sz="quarter" idx="10"/>
          </p:nvPr>
        </p:nvSpPr>
        <p:spPr/>
        <p:txBody>
          <a:bodyPr/>
          <a:lstStyle/>
          <a:p>
            <a:r>
              <a:rPr lang="en-US" b="1" dirty="0"/>
              <a:t>Schedule a session with your advisor</a:t>
            </a:r>
          </a:p>
          <a:p>
            <a:r>
              <a:rPr lang="en-US" dirty="0"/>
              <a:t>SBI Advisors help clients with practical advice, whether strategic or surgically tactical, to drive revenue and growth. </a:t>
            </a:r>
          </a:p>
          <a:p>
            <a:r>
              <a:rPr lang="en-US" dirty="0"/>
              <a:t>Contact your advisor to schedule a work session and tune this guidance to your situation.</a:t>
            </a:r>
          </a:p>
          <a:p>
            <a:endParaRPr lang="en-US" dirty="0"/>
          </a:p>
          <a:p>
            <a:r>
              <a:rPr lang="en-US" b="1" dirty="0"/>
              <a:t>Login to SBI Pro:</a:t>
            </a:r>
          </a:p>
          <a:p>
            <a:r>
              <a:rPr lang="en-US" dirty="0">
                <a:hlinkClick r:id="rId2"/>
              </a:rPr>
              <a:t>https://pro.sbigrowth.com/</a:t>
            </a:r>
            <a:r>
              <a:rPr lang="en-US" dirty="0"/>
              <a:t> </a:t>
            </a:r>
          </a:p>
        </p:txBody>
      </p:sp>
      <p:sp>
        <p:nvSpPr>
          <p:cNvPr id="4" name="Text Placeholder 3">
            <a:extLst>
              <a:ext uri="{FF2B5EF4-FFF2-40B4-BE49-F238E27FC236}">
                <a16:creationId xmlns:a16="http://schemas.microsoft.com/office/drawing/2014/main" id="{4C1879E6-97EC-6252-1E1E-52ED968CC86E}"/>
              </a:ext>
            </a:extLst>
          </p:cNvPr>
          <p:cNvSpPr>
            <a:spLocks noGrp="1"/>
          </p:cNvSpPr>
          <p:nvPr>
            <p:ph type="body" sz="quarter" idx="11"/>
          </p:nvPr>
        </p:nvSpPr>
        <p:spPr/>
        <p:txBody>
          <a:bodyPr/>
          <a:lstStyle/>
          <a:p>
            <a:r>
              <a:rPr lang="en-US" dirty="0"/>
              <a:t>For more resources like this, contact your advisor or visit SBI Pro.</a:t>
            </a:r>
          </a:p>
        </p:txBody>
      </p:sp>
    </p:spTree>
    <p:extLst>
      <p:ext uri="{BB962C8B-B14F-4D97-AF65-F5344CB8AC3E}">
        <p14:creationId xmlns:p14="http://schemas.microsoft.com/office/powerpoint/2010/main" val="1210955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742</TotalTime>
  <Words>22873</Words>
  <Application>Microsoft Macintosh PowerPoint</Application>
  <PresentationFormat>Widescreen</PresentationFormat>
  <Paragraphs>2409</Paragraphs>
  <Slides>95</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6" baseType="lpstr">
      <vt:lpstr>Arial</vt:lpstr>
      <vt:lpstr>Avenir Next LT Pro</vt:lpstr>
      <vt:lpstr>Calibri</vt:lpstr>
      <vt:lpstr>Courier New</vt:lpstr>
      <vt:lpstr>Proxima Nova</vt:lpstr>
      <vt:lpstr>Segoe UI</vt:lpstr>
      <vt:lpstr>Symbol</vt:lpstr>
      <vt:lpstr>Times New Roman</vt:lpstr>
      <vt:lpstr>ヒラギノ角ゴ Pro W3</vt:lpstr>
      <vt:lpstr>SBI PPT</vt:lpstr>
      <vt:lpstr>think-cell Slide</vt:lpstr>
      <vt:lpstr>Sales Coaching Playbook</vt:lpstr>
      <vt:lpstr>Agenda</vt:lpstr>
      <vt:lpstr>PowerPoint Presentation</vt:lpstr>
      <vt:lpstr>The Learn-Watch-Do-Reinforce Framework ensure managers knowledge and ability to leverage the Sales Leader Playbook effectively </vt:lpstr>
      <vt:lpstr>Metrics to track to understand the adoption and success  of the Sales Leadership Playbook</vt:lpstr>
      <vt:lpstr>Coaching Program End State</vt:lpstr>
      <vt:lpstr>PowerPoint Presentation</vt:lpstr>
      <vt:lpstr>PowerPoint Presentation</vt:lpstr>
      <vt:lpstr>The Coaching Mindset (1 of 2)</vt:lpstr>
      <vt:lpstr>The Coaching Mindset (2 of 2)</vt:lpstr>
      <vt:lpstr>Principles to become a more effective coach</vt:lpstr>
      <vt:lpstr>Avoiding the “One-Size-Fits-All” approach </vt:lpstr>
      <vt:lpstr>PowerPoint Presentation</vt:lpstr>
      <vt:lpstr>Coaching Habit 1: Explain Expectations</vt:lpstr>
      <vt:lpstr>Coaching Habit 2: Ask Questions</vt:lpstr>
      <vt:lpstr>Coaching Habit 3: Involve the Team</vt:lpstr>
      <vt:lpstr>Coaching Habit 4: Measure Results</vt:lpstr>
      <vt:lpstr>Coaching Habit 5: Appreciate People</vt:lpstr>
      <vt:lpstr>PowerPoint Presentation</vt:lpstr>
      <vt:lpstr>Sales Coaching Methodology (1 of 2)</vt:lpstr>
      <vt:lpstr>Sales Coaching Methodology (2 of 2)</vt:lpstr>
      <vt:lpstr>Classifying your reps to apply the appropriate coaching motion  and guide on specific skill development</vt:lpstr>
      <vt:lpstr>PowerPoint Presentation</vt:lpstr>
      <vt:lpstr>Cadence Event : Skills Assessment </vt:lpstr>
      <vt:lpstr>Sample skills used to assess AE’s and Sales Managers </vt:lpstr>
      <vt:lpstr>Skill Assessment  - AE &amp; Sales Managers</vt:lpstr>
      <vt:lpstr>Skill Assessment  - Sales Managers &amp; Directors</vt:lpstr>
      <vt:lpstr>Tailor your coaching approach based on sellers' performance  to focus on specific areas for growth </vt:lpstr>
      <vt:lpstr>Assessment Template</vt:lpstr>
      <vt:lpstr>PowerPoint Presentation</vt:lpstr>
      <vt:lpstr>Coaching for ‘Developing’ Sellers</vt:lpstr>
      <vt:lpstr>Additional Conversation Starters for ‘Developing’ Sellers</vt:lpstr>
      <vt:lpstr>Coaching for ‘Emerging’ Sellers</vt:lpstr>
      <vt:lpstr>Additional Conversation Starters for ‘Emerging’ Sellers</vt:lpstr>
      <vt:lpstr>Coaching for ‘Excelling’ Sellers</vt:lpstr>
      <vt:lpstr>Additional Conversation Starters for ‘Excelling’ Sellers</vt:lpstr>
      <vt:lpstr>PowerPoint Presentation</vt:lpstr>
      <vt:lpstr>Cadence Meeting : Skill Development Plan (SDP) </vt:lpstr>
      <vt:lpstr>Cadence Event : Skill Development Plan (SDP) Thought Starters</vt:lpstr>
      <vt:lpstr>Skill Development Plan</vt:lpstr>
      <vt:lpstr>Skill Development Plan (1/3)</vt:lpstr>
      <vt:lpstr>Skill Development Plan (2/3)</vt:lpstr>
      <vt:lpstr>Skill Development Plan (3/3)</vt:lpstr>
      <vt:lpstr>Individual Development Plan Example – June 2022 John Doe</vt:lpstr>
      <vt:lpstr>PowerPoint Presentation</vt:lpstr>
      <vt:lpstr>Skill Development Action Plan Example:  AE &amp; Sales Managers (1/2)</vt:lpstr>
      <vt:lpstr>Skill Development Action Plan Example:  AE &amp; Sales Managers (1/2)</vt:lpstr>
      <vt:lpstr>Skill Development Action Plan Example:  Sales Managers &amp; Directors (1/2)</vt:lpstr>
      <vt:lpstr>Skill Development Action Plan Example:  Sales Managers &amp; Directors (2/2)</vt:lpstr>
      <vt:lpstr>Example Skills Rubric: Professional Communication</vt:lpstr>
      <vt:lpstr>Example Skills Rubric: Storytelling</vt:lpstr>
      <vt:lpstr>Example Skills Rubric: Value Messaging</vt:lpstr>
      <vt:lpstr>Example Skills Rubric: Negotiation</vt:lpstr>
      <vt:lpstr>Example Skills Rubric: Conflict Management</vt:lpstr>
      <vt:lpstr>Example Skills Rubric: Opportunity Management</vt:lpstr>
      <vt:lpstr>Example Skills Rubric: Account Planning</vt:lpstr>
      <vt:lpstr>Example Skills Rubric: Sales Approach</vt:lpstr>
      <vt:lpstr>Example Skills Rubric: Convert Strategy to Tactics</vt:lpstr>
      <vt:lpstr>Example Skills Rubric: Closing Ability</vt:lpstr>
      <vt:lpstr>Example Skills Rubric: Coaching and Talent Development</vt:lpstr>
      <vt:lpstr>Example Skills Rubric: Managing Processes</vt:lpstr>
      <vt:lpstr>Example Skills Rubric: Talent Management</vt:lpstr>
      <vt:lpstr>Example Skills Rubric: Team Builder</vt:lpstr>
      <vt:lpstr>Example Skills Rubric: Managing Diversity &amp; Inclusion</vt:lpstr>
      <vt:lpstr>Example Skills Rubric: Organization/ Planning</vt:lpstr>
      <vt:lpstr>Example Skills Rubric: Presentation Skills </vt:lpstr>
      <vt:lpstr>Example Skills Rubric: Strategic Skills</vt:lpstr>
      <vt:lpstr>Example Skills Rubric: Drive for Results</vt:lpstr>
      <vt:lpstr>Example Skills Rubric: Leadership &amp; Talent Management</vt:lpstr>
      <vt:lpstr>PowerPoint Presentation</vt:lpstr>
      <vt:lpstr>Establishing a Sales Management Cadence</vt:lpstr>
      <vt:lpstr>Establishing clear expectations for Account Executives, Sales Managers, and Directors will drive the conversation</vt:lpstr>
      <vt:lpstr>Example Coaching &amp; Sales Management Cadence Meetings</vt:lpstr>
      <vt:lpstr>Scheduling a Sales Management Cadence Example:</vt:lpstr>
      <vt:lpstr>PowerPoint Presentation</vt:lpstr>
      <vt:lpstr>Cadence Meeting : 1:1 Coaching Session Example</vt:lpstr>
      <vt:lpstr>Examples: 1:1 Coaching Skill Building Activities</vt:lpstr>
      <vt:lpstr>Cadence Meeting : Deal Deep Dive Example</vt:lpstr>
      <vt:lpstr>Cadence Meeting : Deal Deep Dive Thought Starters</vt:lpstr>
      <vt:lpstr>Cadence Meeting : Side-by-Side Coaching Example</vt:lpstr>
      <vt:lpstr>Cadence Meeting : Side-by-Side Coaching Thought Starters</vt:lpstr>
      <vt:lpstr>PowerPoint Presentation</vt:lpstr>
      <vt:lpstr>Cadence Meeting : Daily Team Stand-Up Meeting Example</vt:lpstr>
      <vt:lpstr>Cadence Meeting : Team Pipeline Review Example</vt:lpstr>
      <vt:lpstr>Cadence Meeting : Team Pipeline Review Thought Starters</vt:lpstr>
      <vt:lpstr>Cadence Meeting : Team Forecast Review Example</vt:lpstr>
      <vt:lpstr>Cadence Meeting : Team Forecast Review Thought Starters</vt:lpstr>
      <vt:lpstr>Cadence Meeting : Team Skill Building Session Example</vt:lpstr>
      <vt:lpstr>Cadence Meeting : Team Skill Building Session Thought Starters</vt:lpstr>
      <vt:lpstr>PowerPoint Presentation</vt:lpstr>
      <vt:lpstr>Cadence Meeting : 1:1 Sales Manager Coaching Session Example</vt:lpstr>
      <vt:lpstr>Cadence Meeting : Team Pipeline Review Example</vt:lpstr>
      <vt:lpstr>Cadence Meeting : Team Forecast Review Example</vt:lpstr>
      <vt:lpstr>Cadence Meeting : Team Meeting Example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SBI PPT Template</dc:title>
  <dc:creator>Aaron Bean</dc:creator>
  <cp:lastModifiedBy>Ivana Drazic</cp:lastModifiedBy>
  <cp:revision>34</cp:revision>
  <dcterms:created xsi:type="dcterms:W3CDTF">2022-12-02T21:37:18Z</dcterms:created>
  <dcterms:modified xsi:type="dcterms:W3CDTF">2024-04-02T21:33:13Z</dcterms:modified>
</cp:coreProperties>
</file>