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257"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02" autoAdjust="0"/>
    <p:restoredTop sz="86420"/>
  </p:normalViewPr>
  <p:slideViewPr>
    <p:cSldViewPr snapToGrid="0">
      <p:cViewPr>
        <p:scale>
          <a:sx n="113" d="100"/>
          <a:sy n="113" d="100"/>
        </p:scale>
        <p:origin x="1064" y="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368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B3253-39E0-C540-BC45-833902DDF165}"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9533C546-5394-5E49-9BAA-A802F70E312A}">
      <dgm:prSet phldrT="[Text]"/>
      <dgm:spPr>
        <a:solidFill>
          <a:schemeClr val="accent3"/>
        </a:solidFill>
      </dgm:spPr>
      <dgm:t>
        <a:bodyPr/>
        <a:lstStyle/>
        <a:p>
          <a:r>
            <a:rPr lang="en-US" dirty="0"/>
            <a:t>Sales Enablement Charter </a:t>
          </a:r>
        </a:p>
      </dgm:t>
    </dgm:pt>
    <dgm:pt modelId="{29999B3F-CA2D-E14F-8BB9-8F5531AD8517}" type="parTrans" cxnId="{DAEAAF64-DC54-CB49-A311-42C29A1651FA}">
      <dgm:prSet/>
      <dgm:spPr/>
      <dgm:t>
        <a:bodyPr/>
        <a:lstStyle/>
        <a:p>
          <a:endParaRPr lang="en-US"/>
        </a:p>
      </dgm:t>
    </dgm:pt>
    <dgm:pt modelId="{963BA29B-6344-004D-80CD-236937425B6B}" type="sibTrans" cxnId="{DAEAAF64-DC54-CB49-A311-42C29A1651FA}">
      <dgm:prSet/>
      <dgm:spPr>
        <a:solidFill>
          <a:schemeClr val="accent1">
            <a:tint val="40000"/>
            <a:hueOff val="0"/>
            <a:satOff val="0"/>
            <a:lumOff val="0"/>
          </a:schemeClr>
        </a:solidFill>
      </dgm:spPr>
      <dgm:t>
        <a:bodyPr/>
        <a:lstStyle/>
        <a:p>
          <a:endParaRPr lang="en-US"/>
        </a:p>
      </dgm:t>
    </dgm:pt>
    <dgm:pt modelId="{3559D3AC-E6D0-DE49-AA6B-A63491EEAC8C}">
      <dgm:prSet phldrT="[Text]"/>
      <dgm:spPr>
        <a:solidFill>
          <a:schemeClr val="accent3"/>
        </a:solidFill>
      </dgm:spPr>
      <dgm:t>
        <a:bodyPr/>
        <a:lstStyle/>
        <a:p>
          <a:r>
            <a:rPr lang="en-US"/>
            <a:t>Playbook Development </a:t>
          </a:r>
          <a:endParaRPr lang="en-US" dirty="0"/>
        </a:p>
      </dgm:t>
    </dgm:pt>
    <dgm:pt modelId="{91FB25E0-2D49-A54D-991C-ED42BFE3A158}" type="parTrans" cxnId="{EE7AE415-1AF9-3C40-BA6C-3BB8B7699000}">
      <dgm:prSet/>
      <dgm:spPr/>
      <dgm:t>
        <a:bodyPr/>
        <a:lstStyle/>
        <a:p>
          <a:endParaRPr lang="en-US"/>
        </a:p>
      </dgm:t>
    </dgm:pt>
    <dgm:pt modelId="{8F9ECC34-E6EB-544E-8EE1-1DEC06339218}" type="sibTrans" cxnId="{EE7AE415-1AF9-3C40-BA6C-3BB8B7699000}">
      <dgm:prSet/>
      <dgm:spPr/>
      <dgm:t>
        <a:bodyPr/>
        <a:lstStyle/>
        <a:p>
          <a:endParaRPr lang="en-US"/>
        </a:p>
      </dgm:t>
    </dgm:pt>
    <dgm:pt modelId="{6D74FE69-E793-6B48-822C-CF289D6CAA05}">
      <dgm:prSet phldrT="[Text]"/>
      <dgm:spPr>
        <a:solidFill>
          <a:schemeClr val="accent3"/>
        </a:solidFill>
      </dgm:spPr>
      <dgm:t>
        <a:bodyPr/>
        <a:lstStyle/>
        <a:p>
          <a:r>
            <a:rPr lang="en-US"/>
            <a:t>Sales Training </a:t>
          </a:r>
          <a:endParaRPr lang="en-US" dirty="0"/>
        </a:p>
      </dgm:t>
    </dgm:pt>
    <dgm:pt modelId="{AFCA8231-4841-4246-810C-ACB61FB70627}" type="parTrans" cxnId="{AD5121EC-76C9-1245-86AB-4E52FF1DF101}">
      <dgm:prSet/>
      <dgm:spPr/>
      <dgm:t>
        <a:bodyPr/>
        <a:lstStyle/>
        <a:p>
          <a:endParaRPr lang="en-US"/>
        </a:p>
      </dgm:t>
    </dgm:pt>
    <dgm:pt modelId="{F701C403-EA12-DB45-A7F4-A94EA572D4E5}" type="sibTrans" cxnId="{AD5121EC-76C9-1245-86AB-4E52FF1DF101}">
      <dgm:prSet/>
      <dgm:spPr/>
      <dgm:t>
        <a:bodyPr/>
        <a:lstStyle/>
        <a:p>
          <a:endParaRPr lang="en-US"/>
        </a:p>
      </dgm:t>
    </dgm:pt>
    <dgm:pt modelId="{B6B01AFA-6AFB-D743-A75A-2F5A1E24A18C}">
      <dgm:prSet phldrT="[Text]"/>
      <dgm:spPr>
        <a:solidFill>
          <a:schemeClr val="accent3"/>
        </a:solidFill>
      </dgm:spPr>
      <dgm:t>
        <a:bodyPr/>
        <a:lstStyle/>
        <a:p>
          <a:r>
            <a:rPr lang="en-US"/>
            <a:t>Technology Roadmap </a:t>
          </a:r>
          <a:endParaRPr lang="en-US" dirty="0"/>
        </a:p>
      </dgm:t>
    </dgm:pt>
    <dgm:pt modelId="{704D971F-3CA8-0846-9D00-F99661664E36}" type="parTrans" cxnId="{F5925546-9020-7547-A959-DF8F50862038}">
      <dgm:prSet/>
      <dgm:spPr/>
      <dgm:t>
        <a:bodyPr/>
        <a:lstStyle/>
        <a:p>
          <a:endParaRPr lang="en-US"/>
        </a:p>
      </dgm:t>
    </dgm:pt>
    <dgm:pt modelId="{466A0018-5514-CF43-A6EA-782CAA699984}" type="sibTrans" cxnId="{F5925546-9020-7547-A959-DF8F50862038}">
      <dgm:prSet/>
      <dgm:spPr/>
      <dgm:t>
        <a:bodyPr/>
        <a:lstStyle/>
        <a:p>
          <a:endParaRPr lang="en-US"/>
        </a:p>
      </dgm:t>
    </dgm:pt>
    <dgm:pt modelId="{6EB84296-02A1-7742-9F22-0EBC73712245}">
      <dgm:prSet/>
      <dgm:spPr>
        <a:solidFill>
          <a:schemeClr val="accent3"/>
        </a:solidFill>
      </dgm:spPr>
      <dgm:t>
        <a:bodyPr/>
        <a:lstStyle/>
        <a:p>
          <a:r>
            <a:rPr lang="en-US" dirty="0"/>
            <a:t>Certification </a:t>
          </a:r>
        </a:p>
      </dgm:t>
    </dgm:pt>
    <dgm:pt modelId="{CD5719AB-429C-C743-9F9D-82594BE96414}" type="parTrans" cxnId="{FD611207-9F89-DF4E-943E-439CE3DF1BAC}">
      <dgm:prSet/>
      <dgm:spPr/>
      <dgm:t>
        <a:bodyPr/>
        <a:lstStyle/>
        <a:p>
          <a:endParaRPr lang="en-US"/>
        </a:p>
      </dgm:t>
    </dgm:pt>
    <dgm:pt modelId="{AB0909F8-E35D-4F44-9C5F-84ED83D64D51}" type="sibTrans" cxnId="{FD611207-9F89-DF4E-943E-439CE3DF1BAC}">
      <dgm:prSet/>
      <dgm:spPr/>
      <dgm:t>
        <a:bodyPr/>
        <a:lstStyle/>
        <a:p>
          <a:endParaRPr lang="en-US"/>
        </a:p>
      </dgm:t>
    </dgm:pt>
    <dgm:pt modelId="{CBBA76AD-CD45-3D46-8A68-1CD57C76174D}">
      <dgm:prSet/>
      <dgm:spPr>
        <a:solidFill>
          <a:schemeClr val="accent3"/>
        </a:solidFill>
      </dgm:spPr>
      <dgm:t>
        <a:bodyPr/>
        <a:lstStyle/>
        <a:p>
          <a:r>
            <a:rPr lang="en-US"/>
            <a:t>Coaching </a:t>
          </a:r>
          <a:endParaRPr lang="en-US" dirty="0"/>
        </a:p>
      </dgm:t>
    </dgm:pt>
    <dgm:pt modelId="{69FCC018-5A21-7145-B900-565FCCFFC0E6}" type="parTrans" cxnId="{C54C9DD5-02F9-7940-8D03-B4E2C9A3B54A}">
      <dgm:prSet/>
      <dgm:spPr/>
      <dgm:t>
        <a:bodyPr/>
        <a:lstStyle/>
        <a:p>
          <a:endParaRPr lang="en-US"/>
        </a:p>
      </dgm:t>
    </dgm:pt>
    <dgm:pt modelId="{0BAA15EB-95C5-F348-9FF9-0B273DB19D29}" type="sibTrans" cxnId="{C54C9DD5-02F9-7940-8D03-B4E2C9A3B54A}">
      <dgm:prSet/>
      <dgm:spPr/>
      <dgm:t>
        <a:bodyPr/>
        <a:lstStyle/>
        <a:p>
          <a:endParaRPr lang="en-US"/>
        </a:p>
      </dgm:t>
    </dgm:pt>
    <dgm:pt modelId="{60394F80-1AFD-284E-B7AD-2F195847BE0A}">
      <dgm:prSet/>
      <dgm:spPr>
        <a:solidFill>
          <a:schemeClr val="accent3"/>
        </a:solidFill>
      </dgm:spPr>
      <dgm:t>
        <a:bodyPr/>
        <a:lstStyle/>
        <a:p>
          <a:r>
            <a:rPr lang="en-US"/>
            <a:t>Measurement </a:t>
          </a:r>
          <a:endParaRPr lang="en-US" dirty="0"/>
        </a:p>
      </dgm:t>
    </dgm:pt>
    <dgm:pt modelId="{4BC08205-858B-D547-AA3C-524B45434CF7}" type="parTrans" cxnId="{96F145A3-CF58-4641-95C3-22B3D2A57DA0}">
      <dgm:prSet/>
      <dgm:spPr/>
      <dgm:t>
        <a:bodyPr/>
        <a:lstStyle/>
        <a:p>
          <a:endParaRPr lang="en-US"/>
        </a:p>
      </dgm:t>
    </dgm:pt>
    <dgm:pt modelId="{A5D749FC-5D61-324D-ABA3-319A98D9639E}" type="sibTrans" cxnId="{96F145A3-CF58-4641-95C3-22B3D2A57DA0}">
      <dgm:prSet/>
      <dgm:spPr/>
      <dgm:t>
        <a:bodyPr/>
        <a:lstStyle/>
        <a:p>
          <a:endParaRPr lang="en-US"/>
        </a:p>
      </dgm:t>
    </dgm:pt>
    <dgm:pt modelId="{7D6C20E5-5569-BA4F-B200-5C6348B491F0}">
      <dgm:prSet/>
      <dgm:spPr>
        <a:solidFill>
          <a:schemeClr val="accent3"/>
        </a:solidFill>
      </dgm:spPr>
      <dgm:t>
        <a:bodyPr/>
        <a:lstStyle/>
        <a:p>
          <a:r>
            <a:rPr lang="en-US"/>
            <a:t>Sales Content Guidance </a:t>
          </a:r>
          <a:endParaRPr lang="en-US" dirty="0"/>
        </a:p>
      </dgm:t>
    </dgm:pt>
    <dgm:pt modelId="{3EB5A397-37ED-164C-9D00-B87CF199642E}" type="parTrans" cxnId="{6B7B160A-9909-C041-BA03-5CC36EFA1872}">
      <dgm:prSet/>
      <dgm:spPr/>
      <dgm:t>
        <a:bodyPr/>
        <a:lstStyle/>
        <a:p>
          <a:endParaRPr lang="en-US"/>
        </a:p>
      </dgm:t>
    </dgm:pt>
    <dgm:pt modelId="{858A9AB7-4CA2-214F-B696-288A32305F9B}" type="sibTrans" cxnId="{6B7B160A-9909-C041-BA03-5CC36EFA1872}">
      <dgm:prSet/>
      <dgm:spPr/>
      <dgm:t>
        <a:bodyPr/>
        <a:lstStyle/>
        <a:p>
          <a:endParaRPr lang="en-US"/>
        </a:p>
      </dgm:t>
    </dgm:pt>
    <dgm:pt modelId="{02B58FD6-0CEA-A741-B9DD-25A6ED70FDD6}" type="pres">
      <dgm:prSet presAssocID="{618B3253-39E0-C540-BC45-833902DDF165}" presName="Name0" presStyleCnt="0">
        <dgm:presLayoutVars>
          <dgm:dir/>
          <dgm:resizeHandles val="exact"/>
        </dgm:presLayoutVars>
      </dgm:prSet>
      <dgm:spPr/>
    </dgm:pt>
    <dgm:pt modelId="{E61BC6CC-2D14-1347-8AED-B6CA643C9A16}" type="pres">
      <dgm:prSet presAssocID="{618B3253-39E0-C540-BC45-833902DDF165}" presName="cycle" presStyleCnt="0"/>
      <dgm:spPr/>
    </dgm:pt>
    <dgm:pt modelId="{C3A93173-B7EB-BA4B-BFC6-26DE71CF94E9}" type="pres">
      <dgm:prSet presAssocID="{9533C546-5394-5E49-9BAA-A802F70E312A}" presName="nodeFirstNode" presStyleLbl="node1" presStyleIdx="0" presStyleCnt="8">
        <dgm:presLayoutVars>
          <dgm:bulletEnabled val="1"/>
        </dgm:presLayoutVars>
      </dgm:prSet>
      <dgm:spPr/>
    </dgm:pt>
    <dgm:pt modelId="{B8BDCC4D-4DFB-764E-9825-4B64603E10D0}" type="pres">
      <dgm:prSet presAssocID="{963BA29B-6344-004D-80CD-236937425B6B}" presName="sibTransFirstNode" presStyleLbl="bgShp" presStyleIdx="0" presStyleCnt="1"/>
      <dgm:spPr/>
    </dgm:pt>
    <dgm:pt modelId="{55F4FBAA-E106-6D4B-BA0F-D5BB2AF5C659}" type="pres">
      <dgm:prSet presAssocID="{7D6C20E5-5569-BA4F-B200-5C6348B491F0}" presName="nodeFollowingNodes" presStyleLbl="node1" presStyleIdx="1" presStyleCnt="8">
        <dgm:presLayoutVars>
          <dgm:bulletEnabled val="1"/>
        </dgm:presLayoutVars>
      </dgm:prSet>
      <dgm:spPr/>
    </dgm:pt>
    <dgm:pt modelId="{C3F5CDC9-2D14-3C43-8591-9C3EB3FBC41F}" type="pres">
      <dgm:prSet presAssocID="{3559D3AC-E6D0-DE49-AA6B-A63491EEAC8C}" presName="nodeFollowingNodes" presStyleLbl="node1" presStyleIdx="2" presStyleCnt="8">
        <dgm:presLayoutVars>
          <dgm:bulletEnabled val="1"/>
        </dgm:presLayoutVars>
      </dgm:prSet>
      <dgm:spPr/>
    </dgm:pt>
    <dgm:pt modelId="{12C45DFB-B0A4-4D4F-833D-BAD3C8334479}" type="pres">
      <dgm:prSet presAssocID="{6D74FE69-E793-6B48-822C-CF289D6CAA05}" presName="nodeFollowingNodes" presStyleLbl="node1" presStyleIdx="3" presStyleCnt="8">
        <dgm:presLayoutVars>
          <dgm:bulletEnabled val="1"/>
        </dgm:presLayoutVars>
      </dgm:prSet>
      <dgm:spPr/>
    </dgm:pt>
    <dgm:pt modelId="{037678D4-61FD-624D-A8FD-8C46D429DE6A}" type="pres">
      <dgm:prSet presAssocID="{6EB84296-02A1-7742-9F22-0EBC73712245}" presName="nodeFollowingNodes" presStyleLbl="node1" presStyleIdx="4" presStyleCnt="8">
        <dgm:presLayoutVars>
          <dgm:bulletEnabled val="1"/>
        </dgm:presLayoutVars>
      </dgm:prSet>
      <dgm:spPr/>
    </dgm:pt>
    <dgm:pt modelId="{4126F3CF-81E7-2845-ABAF-653F583FB757}" type="pres">
      <dgm:prSet presAssocID="{CBBA76AD-CD45-3D46-8A68-1CD57C76174D}" presName="nodeFollowingNodes" presStyleLbl="node1" presStyleIdx="5" presStyleCnt="8">
        <dgm:presLayoutVars>
          <dgm:bulletEnabled val="1"/>
        </dgm:presLayoutVars>
      </dgm:prSet>
      <dgm:spPr/>
    </dgm:pt>
    <dgm:pt modelId="{18A08AE8-210D-024A-BFBC-D2A9D1066F5E}" type="pres">
      <dgm:prSet presAssocID="{60394F80-1AFD-284E-B7AD-2F195847BE0A}" presName="nodeFollowingNodes" presStyleLbl="node1" presStyleIdx="6" presStyleCnt="8">
        <dgm:presLayoutVars>
          <dgm:bulletEnabled val="1"/>
        </dgm:presLayoutVars>
      </dgm:prSet>
      <dgm:spPr/>
    </dgm:pt>
    <dgm:pt modelId="{73AF43D9-6372-0547-AEDC-FA9B4767F5E7}" type="pres">
      <dgm:prSet presAssocID="{B6B01AFA-6AFB-D743-A75A-2F5A1E24A18C}" presName="nodeFollowingNodes" presStyleLbl="node1" presStyleIdx="7" presStyleCnt="8" custRadScaleRad="99068" custRadScaleInc="-8546">
        <dgm:presLayoutVars>
          <dgm:bulletEnabled val="1"/>
        </dgm:presLayoutVars>
      </dgm:prSet>
      <dgm:spPr/>
    </dgm:pt>
  </dgm:ptLst>
  <dgm:cxnLst>
    <dgm:cxn modelId="{FD611207-9F89-DF4E-943E-439CE3DF1BAC}" srcId="{618B3253-39E0-C540-BC45-833902DDF165}" destId="{6EB84296-02A1-7742-9F22-0EBC73712245}" srcOrd="4" destOrd="0" parTransId="{CD5719AB-429C-C743-9F9D-82594BE96414}" sibTransId="{AB0909F8-E35D-4F44-9C5F-84ED83D64D51}"/>
    <dgm:cxn modelId="{6B7B160A-9909-C041-BA03-5CC36EFA1872}" srcId="{618B3253-39E0-C540-BC45-833902DDF165}" destId="{7D6C20E5-5569-BA4F-B200-5C6348B491F0}" srcOrd="1" destOrd="0" parTransId="{3EB5A397-37ED-164C-9D00-B87CF199642E}" sibTransId="{858A9AB7-4CA2-214F-B696-288A32305F9B}"/>
    <dgm:cxn modelId="{EE7AE415-1AF9-3C40-BA6C-3BB8B7699000}" srcId="{618B3253-39E0-C540-BC45-833902DDF165}" destId="{3559D3AC-E6D0-DE49-AA6B-A63491EEAC8C}" srcOrd="2" destOrd="0" parTransId="{91FB25E0-2D49-A54D-991C-ED42BFE3A158}" sibTransId="{8F9ECC34-E6EB-544E-8EE1-1DEC06339218}"/>
    <dgm:cxn modelId="{4858BF2B-2307-D244-8854-C22FB8F1DB5A}" type="presOf" srcId="{963BA29B-6344-004D-80CD-236937425B6B}" destId="{B8BDCC4D-4DFB-764E-9825-4B64603E10D0}" srcOrd="0" destOrd="0" presId="urn:microsoft.com/office/officeart/2005/8/layout/cycle3"/>
    <dgm:cxn modelId="{CD35FA3A-8816-DD4F-BBB5-714B1CE252BB}" type="presOf" srcId="{618B3253-39E0-C540-BC45-833902DDF165}" destId="{02B58FD6-0CEA-A741-B9DD-25A6ED70FDD6}" srcOrd="0" destOrd="0" presId="urn:microsoft.com/office/officeart/2005/8/layout/cycle3"/>
    <dgm:cxn modelId="{BFE3E741-063F-0B46-809E-C02C1527A7E7}" type="presOf" srcId="{6EB84296-02A1-7742-9F22-0EBC73712245}" destId="{037678D4-61FD-624D-A8FD-8C46D429DE6A}" srcOrd="0" destOrd="0" presId="urn:microsoft.com/office/officeart/2005/8/layout/cycle3"/>
    <dgm:cxn modelId="{D3610345-A1D6-9C43-B6FF-AE9AF67A4D13}" type="presOf" srcId="{9533C546-5394-5E49-9BAA-A802F70E312A}" destId="{C3A93173-B7EB-BA4B-BFC6-26DE71CF94E9}" srcOrd="0" destOrd="0" presId="urn:microsoft.com/office/officeart/2005/8/layout/cycle3"/>
    <dgm:cxn modelId="{F5925546-9020-7547-A959-DF8F50862038}" srcId="{618B3253-39E0-C540-BC45-833902DDF165}" destId="{B6B01AFA-6AFB-D743-A75A-2F5A1E24A18C}" srcOrd="7" destOrd="0" parTransId="{704D971F-3CA8-0846-9D00-F99661664E36}" sibTransId="{466A0018-5514-CF43-A6EA-782CAA699984}"/>
    <dgm:cxn modelId="{2E6EC457-298D-824D-8D48-C4E35884525A}" type="presOf" srcId="{60394F80-1AFD-284E-B7AD-2F195847BE0A}" destId="{18A08AE8-210D-024A-BFBC-D2A9D1066F5E}" srcOrd="0" destOrd="0" presId="urn:microsoft.com/office/officeart/2005/8/layout/cycle3"/>
    <dgm:cxn modelId="{F3AB775B-0048-6543-B785-9CDDD52D2FAC}" type="presOf" srcId="{B6B01AFA-6AFB-D743-A75A-2F5A1E24A18C}" destId="{73AF43D9-6372-0547-AEDC-FA9B4767F5E7}" srcOrd="0" destOrd="0" presId="urn:microsoft.com/office/officeart/2005/8/layout/cycle3"/>
    <dgm:cxn modelId="{90DE8A5E-A897-4D4B-A277-E0619706B547}" type="presOf" srcId="{7D6C20E5-5569-BA4F-B200-5C6348B491F0}" destId="{55F4FBAA-E106-6D4B-BA0F-D5BB2AF5C659}" srcOrd="0" destOrd="0" presId="urn:microsoft.com/office/officeart/2005/8/layout/cycle3"/>
    <dgm:cxn modelId="{DAEAAF64-DC54-CB49-A311-42C29A1651FA}" srcId="{618B3253-39E0-C540-BC45-833902DDF165}" destId="{9533C546-5394-5E49-9BAA-A802F70E312A}" srcOrd="0" destOrd="0" parTransId="{29999B3F-CA2D-E14F-8BB9-8F5531AD8517}" sibTransId="{963BA29B-6344-004D-80CD-236937425B6B}"/>
    <dgm:cxn modelId="{068F3776-3EC3-D747-80DA-F3D8B8C1B2F5}" type="presOf" srcId="{CBBA76AD-CD45-3D46-8A68-1CD57C76174D}" destId="{4126F3CF-81E7-2845-ABAF-653F583FB757}" srcOrd="0" destOrd="0" presId="urn:microsoft.com/office/officeart/2005/8/layout/cycle3"/>
    <dgm:cxn modelId="{E8C49879-2B5E-3847-A06A-B458CC61E657}" type="presOf" srcId="{3559D3AC-E6D0-DE49-AA6B-A63491EEAC8C}" destId="{C3F5CDC9-2D14-3C43-8591-9C3EB3FBC41F}" srcOrd="0" destOrd="0" presId="urn:microsoft.com/office/officeart/2005/8/layout/cycle3"/>
    <dgm:cxn modelId="{96F145A3-CF58-4641-95C3-22B3D2A57DA0}" srcId="{618B3253-39E0-C540-BC45-833902DDF165}" destId="{60394F80-1AFD-284E-B7AD-2F195847BE0A}" srcOrd="6" destOrd="0" parTransId="{4BC08205-858B-D547-AA3C-524B45434CF7}" sibTransId="{A5D749FC-5D61-324D-ABA3-319A98D9639E}"/>
    <dgm:cxn modelId="{C54C9DD5-02F9-7940-8D03-B4E2C9A3B54A}" srcId="{618B3253-39E0-C540-BC45-833902DDF165}" destId="{CBBA76AD-CD45-3D46-8A68-1CD57C76174D}" srcOrd="5" destOrd="0" parTransId="{69FCC018-5A21-7145-B900-565FCCFFC0E6}" sibTransId="{0BAA15EB-95C5-F348-9FF9-0B273DB19D29}"/>
    <dgm:cxn modelId="{75E742E4-D5CA-DA49-892D-7384C4F87DD7}" type="presOf" srcId="{6D74FE69-E793-6B48-822C-CF289D6CAA05}" destId="{12C45DFB-B0A4-4D4F-833D-BAD3C8334479}" srcOrd="0" destOrd="0" presId="urn:microsoft.com/office/officeart/2005/8/layout/cycle3"/>
    <dgm:cxn modelId="{AD5121EC-76C9-1245-86AB-4E52FF1DF101}" srcId="{618B3253-39E0-C540-BC45-833902DDF165}" destId="{6D74FE69-E793-6B48-822C-CF289D6CAA05}" srcOrd="3" destOrd="0" parTransId="{AFCA8231-4841-4246-810C-ACB61FB70627}" sibTransId="{F701C403-EA12-DB45-A7F4-A94EA572D4E5}"/>
    <dgm:cxn modelId="{3674AB89-9DE4-3647-B99D-7A450A5015BF}" type="presParOf" srcId="{02B58FD6-0CEA-A741-B9DD-25A6ED70FDD6}" destId="{E61BC6CC-2D14-1347-8AED-B6CA643C9A16}" srcOrd="0" destOrd="0" presId="urn:microsoft.com/office/officeart/2005/8/layout/cycle3"/>
    <dgm:cxn modelId="{4C054268-DDEE-924C-853E-3C610B70A42A}" type="presParOf" srcId="{E61BC6CC-2D14-1347-8AED-B6CA643C9A16}" destId="{C3A93173-B7EB-BA4B-BFC6-26DE71CF94E9}" srcOrd="0" destOrd="0" presId="urn:microsoft.com/office/officeart/2005/8/layout/cycle3"/>
    <dgm:cxn modelId="{0482D1A7-C15C-DB44-9E2D-41D362F34F48}" type="presParOf" srcId="{E61BC6CC-2D14-1347-8AED-B6CA643C9A16}" destId="{B8BDCC4D-4DFB-764E-9825-4B64603E10D0}" srcOrd="1" destOrd="0" presId="urn:microsoft.com/office/officeart/2005/8/layout/cycle3"/>
    <dgm:cxn modelId="{8BDC3B0D-666A-D34D-A5FA-3972429579C0}" type="presParOf" srcId="{E61BC6CC-2D14-1347-8AED-B6CA643C9A16}" destId="{55F4FBAA-E106-6D4B-BA0F-D5BB2AF5C659}" srcOrd="2" destOrd="0" presId="urn:microsoft.com/office/officeart/2005/8/layout/cycle3"/>
    <dgm:cxn modelId="{CB646DB0-D7D9-7446-8E65-C62B7D750596}" type="presParOf" srcId="{E61BC6CC-2D14-1347-8AED-B6CA643C9A16}" destId="{C3F5CDC9-2D14-3C43-8591-9C3EB3FBC41F}" srcOrd="3" destOrd="0" presId="urn:microsoft.com/office/officeart/2005/8/layout/cycle3"/>
    <dgm:cxn modelId="{62801131-8B3C-2541-B02A-F4C696269BED}" type="presParOf" srcId="{E61BC6CC-2D14-1347-8AED-B6CA643C9A16}" destId="{12C45DFB-B0A4-4D4F-833D-BAD3C8334479}" srcOrd="4" destOrd="0" presId="urn:microsoft.com/office/officeart/2005/8/layout/cycle3"/>
    <dgm:cxn modelId="{DC40B93D-E7D6-E543-850D-FF84E84856F8}" type="presParOf" srcId="{E61BC6CC-2D14-1347-8AED-B6CA643C9A16}" destId="{037678D4-61FD-624D-A8FD-8C46D429DE6A}" srcOrd="5" destOrd="0" presId="urn:microsoft.com/office/officeart/2005/8/layout/cycle3"/>
    <dgm:cxn modelId="{10322A1B-A5A2-A74F-B54D-67B639737469}" type="presParOf" srcId="{E61BC6CC-2D14-1347-8AED-B6CA643C9A16}" destId="{4126F3CF-81E7-2845-ABAF-653F583FB757}" srcOrd="6" destOrd="0" presId="urn:microsoft.com/office/officeart/2005/8/layout/cycle3"/>
    <dgm:cxn modelId="{018AE9D5-1D1F-B848-985D-5FD033C66A11}" type="presParOf" srcId="{E61BC6CC-2D14-1347-8AED-B6CA643C9A16}" destId="{18A08AE8-210D-024A-BFBC-D2A9D1066F5E}" srcOrd="7" destOrd="0" presId="urn:microsoft.com/office/officeart/2005/8/layout/cycle3"/>
    <dgm:cxn modelId="{3254892A-55BB-4042-BC33-0B6ECA249859}" type="presParOf" srcId="{E61BC6CC-2D14-1347-8AED-B6CA643C9A16}" destId="{73AF43D9-6372-0547-AEDC-FA9B4767F5E7}"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CC9EF5-B1E7-9B42-AAC8-A6F9F9FC6062}" type="doc">
      <dgm:prSet loTypeId="urn:microsoft.com/office/officeart/2005/8/layout/venn1" loCatId="" qsTypeId="urn:microsoft.com/office/officeart/2005/8/quickstyle/simple1" qsCatId="simple" csTypeId="urn:microsoft.com/office/officeart/2005/8/colors/accent1_2" csCatId="accent1" phldr="1"/>
      <dgm:spPr/>
    </dgm:pt>
    <dgm:pt modelId="{5C2E1A7F-3F13-C946-B769-1DDCE76C9F01}">
      <dgm:prSet phldrT="[Text]"/>
      <dgm:spPr>
        <a:solidFill>
          <a:schemeClr val="accent2">
            <a:alpha val="50000"/>
          </a:schemeClr>
        </a:solidFill>
        <a:ln>
          <a:noFill/>
        </a:ln>
      </dgm:spPr>
      <dgm:t>
        <a:bodyPr/>
        <a:lstStyle/>
        <a:p>
          <a:r>
            <a:rPr lang="en-US" dirty="0"/>
            <a:t>Individual Assessment </a:t>
          </a:r>
        </a:p>
      </dgm:t>
    </dgm:pt>
    <dgm:pt modelId="{BE2811A3-89A8-234B-82B2-086795F0F190}" type="parTrans" cxnId="{653DF9D0-D36C-4F45-AACC-5A5CF9F2D681}">
      <dgm:prSet/>
      <dgm:spPr/>
      <dgm:t>
        <a:bodyPr/>
        <a:lstStyle/>
        <a:p>
          <a:endParaRPr lang="en-US"/>
        </a:p>
      </dgm:t>
    </dgm:pt>
    <dgm:pt modelId="{AE4A52CC-2991-324C-AD88-27E58FDEBAD8}" type="sibTrans" cxnId="{653DF9D0-D36C-4F45-AACC-5A5CF9F2D681}">
      <dgm:prSet/>
      <dgm:spPr/>
      <dgm:t>
        <a:bodyPr/>
        <a:lstStyle/>
        <a:p>
          <a:endParaRPr lang="en-US"/>
        </a:p>
      </dgm:t>
    </dgm:pt>
    <dgm:pt modelId="{D01FE81B-757A-1445-BA9E-A160F7040CA4}">
      <dgm:prSet phldrT="[Text]"/>
      <dgm:spPr>
        <a:solidFill>
          <a:schemeClr val="accent1">
            <a:lumMod val="10000"/>
            <a:lumOff val="90000"/>
            <a:alpha val="50000"/>
          </a:schemeClr>
        </a:solidFill>
        <a:ln>
          <a:noFill/>
        </a:ln>
      </dgm:spPr>
      <dgm:t>
        <a:bodyPr/>
        <a:lstStyle/>
        <a:p>
          <a:r>
            <a:rPr lang="en-US"/>
            <a:t>Company Assessment </a:t>
          </a:r>
          <a:endParaRPr lang="en-US" dirty="0"/>
        </a:p>
      </dgm:t>
    </dgm:pt>
    <dgm:pt modelId="{8ACC8D9C-C7C7-8145-B399-07351205B36F}" type="parTrans" cxnId="{A24ED3BF-14FE-7C45-9C0B-D915E2E2C4CF}">
      <dgm:prSet/>
      <dgm:spPr/>
      <dgm:t>
        <a:bodyPr/>
        <a:lstStyle/>
        <a:p>
          <a:endParaRPr lang="en-US"/>
        </a:p>
      </dgm:t>
    </dgm:pt>
    <dgm:pt modelId="{8A1FA8F7-1451-974B-9C67-ECEEFA383BCA}" type="sibTrans" cxnId="{A24ED3BF-14FE-7C45-9C0B-D915E2E2C4CF}">
      <dgm:prSet/>
      <dgm:spPr/>
      <dgm:t>
        <a:bodyPr/>
        <a:lstStyle/>
        <a:p>
          <a:endParaRPr lang="en-US"/>
        </a:p>
      </dgm:t>
    </dgm:pt>
    <dgm:pt modelId="{B29991FA-6FA0-9049-8BB9-56644C5069A8}">
      <dgm:prSet phldrT="[Text]"/>
      <dgm:spPr>
        <a:solidFill>
          <a:schemeClr val="accent3">
            <a:alpha val="50000"/>
          </a:schemeClr>
        </a:solidFill>
        <a:ln>
          <a:noFill/>
        </a:ln>
      </dgm:spPr>
      <dgm:t>
        <a:bodyPr/>
        <a:lstStyle/>
        <a:p>
          <a:r>
            <a:rPr lang="en-US"/>
            <a:t>Manager Assessment </a:t>
          </a:r>
          <a:endParaRPr lang="en-US" dirty="0"/>
        </a:p>
      </dgm:t>
    </dgm:pt>
    <dgm:pt modelId="{077C021E-02E5-EE4A-9FED-E21CAF957C6E}" type="parTrans" cxnId="{4DC031B4-3D65-6E48-9C65-5B6521B6EA5C}">
      <dgm:prSet/>
      <dgm:spPr/>
      <dgm:t>
        <a:bodyPr/>
        <a:lstStyle/>
        <a:p>
          <a:endParaRPr lang="en-US"/>
        </a:p>
      </dgm:t>
    </dgm:pt>
    <dgm:pt modelId="{6E74D493-C2EE-BF4B-AA42-AC6ABFCF12BC}" type="sibTrans" cxnId="{4DC031B4-3D65-6E48-9C65-5B6521B6EA5C}">
      <dgm:prSet/>
      <dgm:spPr/>
      <dgm:t>
        <a:bodyPr/>
        <a:lstStyle/>
        <a:p>
          <a:endParaRPr lang="en-US"/>
        </a:p>
      </dgm:t>
    </dgm:pt>
    <dgm:pt modelId="{6C81039B-EECC-E544-B015-A4D6B50F3F6F}" type="pres">
      <dgm:prSet presAssocID="{04CC9EF5-B1E7-9B42-AAC8-A6F9F9FC6062}" presName="compositeShape" presStyleCnt="0">
        <dgm:presLayoutVars>
          <dgm:chMax val="7"/>
          <dgm:dir/>
          <dgm:resizeHandles val="exact"/>
        </dgm:presLayoutVars>
      </dgm:prSet>
      <dgm:spPr/>
    </dgm:pt>
    <dgm:pt modelId="{DC689379-5B0C-1445-9D6D-88374E907425}" type="pres">
      <dgm:prSet presAssocID="{5C2E1A7F-3F13-C946-B769-1DDCE76C9F01}" presName="circ1" presStyleLbl="vennNode1" presStyleIdx="0" presStyleCnt="3"/>
      <dgm:spPr/>
    </dgm:pt>
    <dgm:pt modelId="{2244B658-DD8B-8F47-B965-FD5EE9A090E0}" type="pres">
      <dgm:prSet presAssocID="{5C2E1A7F-3F13-C946-B769-1DDCE76C9F01}" presName="circ1Tx" presStyleLbl="revTx" presStyleIdx="0" presStyleCnt="0">
        <dgm:presLayoutVars>
          <dgm:chMax val="0"/>
          <dgm:chPref val="0"/>
          <dgm:bulletEnabled val="1"/>
        </dgm:presLayoutVars>
      </dgm:prSet>
      <dgm:spPr/>
    </dgm:pt>
    <dgm:pt modelId="{244FB442-DC88-CB42-B5C7-79244AB86AFA}" type="pres">
      <dgm:prSet presAssocID="{D01FE81B-757A-1445-BA9E-A160F7040CA4}" presName="circ2" presStyleLbl="vennNode1" presStyleIdx="1" presStyleCnt="3"/>
      <dgm:spPr/>
    </dgm:pt>
    <dgm:pt modelId="{093A06C9-D36D-1C4A-B05C-D76F853633A5}" type="pres">
      <dgm:prSet presAssocID="{D01FE81B-757A-1445-BA9E-A160F7040CA4}" presName="circ2Tx" presStyleLbl="revTx" presStyleIdx="0" presStyleCnt="0">
        <dgm:presLayoutVars>
          <dgm:chMax val="0"/>
          <dgm:chPref val="0"/>
          <dgm:bulletEnabled val="1"/>
        </dgm:presLayoutVars>
      </dgm:prSet>
      <dgm:spPr/>
    </dgm:pt>
    <dgm:pt modelId="{F4075BA6-7C3B-264D-86FC-09105BACB7F8}" type="pres">
      <dgm:prSet presAssocID="{B29991FA-6FA0-9049-8BB9-56644C5069A8}" presName="circ3" presStyleLbl="vennNode1" presStyleIdx="2" presStyleCnt="3"/>
      <dgm:spPr/>
    </dgm:pt>
    <dgm:pt modelId="{E82E3685-A55A-1A41-AE92-676D58C61D84}" type="pres">
      <dgm:prSet presAssocID="{B29991FA-6FA0-9049-8BB9-56644C5069A8}" presName="circ3Tx" presStyleLbl="revTx" presStyleIdx="0" presStyleCnt="0">
        <dgm:presLayoutVars>
          <dgm:chMax val="0"/>
          <dgm:chPref val="0"/>
          <dgm:bulletEnabled val="1"/>
        </dgm:presLayoutVars>
      </dgm:prSet>
      <dgm:spPr/>
    </dgm:pt>
  </dgm:ptLst>
  <dgm:cxnLst>
    <dgm:cxn modelId="{7DE56F00-AE05-CC48-A06A-5B3F279DB9DD}" type="presOf" srcId="{5C2E1A7F-3F13-C946-B769-1DDCE76C9F01}" destId="{2244B658-DD8B-8F47-B965-FD5EE9A090E0}" srcOrd="1" destOrd="0" presId="urn:microsoft.com/office/officeart/2005/8/layout/venn1"/>
    <dgm:cxn modelId="{CBC86309-BEFD-1945-9B4E-EE43AEABEFF8}" type="presOf" srcId="{B29991FA-6FA0-9049-8BB9-56644C5069A8}" destId="{E82E3685-A55A-1A41-AE92-676D58C61D84}" srcOrd="1" destOrd="0" presId="urn:microsoft.com/office/officeart/2005/8/layout/venn1"/>
    <dgm:cxn modelId="{56A9EB24-16E6-ED48-9A5C-54A14CDE0137}" type="presOf" srcId="{D01FE81B-757A-1445-BA9E-A160F7040CA4}" destId="{244FB442-DC88-CB42-B5C7-79244AB86AFA}" srcOrd="0" destOrd="0" presId="urn:microsoft.com/office/officeart/2005/8/layout/venn1"/>
    <dgm:cxn modelId="{2B49BB2F-A96D-3949-A81D-0A51E11C7F68}" type="presOf" srcId="{5C2E1A7F-3F13-C946-B769-1DDCE76C9F01}" destId="{DC689379-5B0C-1445-9D6D-88374E907425}" srcOrd="0" destOrd="0" presId="urn:microsoft.com/office/officeart/2005/8/layout/venn1"/>
    <dgm:cxn modelId="{3A383A45-CA8C-EE4A-88CD-99FE8EF6A9C5}" type="presOf" srcId="{B29991FA-6FA0-9049-8BB9-56644C5069A8}" destId="{F4075BA6-7C3B-264D-86FC-09105BACB7F8}" srcOrd="0" destOrd="0" presId="urn:microsoft.com/office/officeart/2005/8/layout/venn1"/>
    <dgm:cxn modelId="{165EE37A-566B-2F49-A526-B29F62144FA4}" type="presOf" srcId="{04CC9EF5-B1E7-9B42-AAC8-A6F9F9FC6062}" destId="{6C81039B-EECC-E544-B015-A4D6B50F3F6F}" srcOrd="0" destOrd="0" presId="urn:microsoft.com/office/officeart/2005/8/layout/venn1"/>
    <dgm:cxn modelId="{4DC031B4-3D65-6E48-9C65-5B6521B6EA5C}" srcId="{04CC9EF5-B1E7-9B42-AAC8-A6F9F9FC6062}" destId="{B29991FA-6FA0-9049-8BB9-56644C5069A8}" srcOrd="2" destOrd="0" parTransId="{077C021E-02E5-EE4A-9FED-E21CAF957C6E}" sibTransId="{6E74D493-C2EE-BF4B-AA42-AC6ABFCF12BC}"/>
    <dgm:cxn modelId="{A24ED3BF-14FE-7C45-9C0B-D915E2E2C4CF}" srcId="{04CC9EF5-B1E7-9B42-AAC8-A6F9F9FC6062}" destId="{D01FE81B-757A-1445-BA9E-A160F7040CA4}" srcOrd="1" destOrd="0" parTransId="{8ACC8D9C-C7C7-8145-B399-07351205B36F}" sibTransId="{8A1FA8F7-1451-974B-9C67-ECEEFA383BCA}"/>
    <dgm:cxn modelId="{6005B3C5-282A-0742-8703-37B381B3D467}" type="presOf" srcId="{D01FE81B-757A-1445-BA9E-A160F7040CA4}" destId="{093A06C9-D36D-1C4A-B05C-D76F853633A5}" srcOrd="1" destOrd="0" presId="urn:microsoft.com/office/officeart/2005/8/layout/venn1"/>
    <dgm:cxn modelId="{653DF9D0-D36C-4F45-AACC-5A5CF9F2D681}" srcId="{04CC9EF5-B1E7-9B42-AAC8-A6F9F9FC6062}" destId="{5C2E1A7F-3F13-C946-B769-1DDCE76C9F01}" srcOrd="0" destOrd="0" parTransId="{BE2811A3-89A8-234B-82B2-086795F0F190}" sibTransId="{AE4A52CC-2991-324C-AD88-27E58FDEBAD8}"/>
    <dgm:cxn modelId="{4A76E49E-4C58-964C-8EA4-E5143DCFF157}" type="presParOf" srcId="{6C81039B-EECC-E544-B015-A4D6B50F3F6F}" destId="{DC689379-5B0C-1445-9D6D-88374E907425}" srcOrd="0" destOrd="0" presId="urn:microsoft.com/office/officeart/2005/8/layout/venn1"/>
    <dgm:cxn modelId="{0134A998-8431-854F-A794-15AA816C09C0}" type="presParOf" srcId="{6C81039B-EECC-E544-B015-A4D6B50F3F6F}" destId="{2244B658-DD8B-8F47-B965-FD5EE9A090E0}" srcOrd="1" destOrd="0" presId="urn:microsoft.com/office/officeart/2005/8/layout/venn1"/>
    <dgm:cxn modelId="{AD3D9D5E-45D3-0342-8D38-782F67C3C496}" type="presParOf" srcId="{6C81039B-EECC-E544-B015-A4D6B50F3F6F}" destId="{244FB442-DC88-CB42-B5C7-79244AB86AFA}" srcOrd="2" destOrd="0" presId="urn:microsoft.com/office/officeart/2005/8/layout/venn1"/>
    <dgm:cxn modelId="{FBF80A39-1B92-E54C-8FA5-AFBAF8ED9C7C}" type="presParOf" srcId="{6C81039B-EECC-E544-B015-A4D6B50F3F6F}" destId="{093A06C9-D36D-1C4A-B05C-D76F853633A5}" srcOrd="3" destOrd="0" presId="urn:microsoft.com/office/officeart/2005/8/layout/venn1"/>
    <dgm:cxn modelId="{25DCFC31-290E-1643-AACC-D8023C1F897D}" type="presParOf" srcId="{6C81039B-EECC-E544-B015-A4D6B50F3F6F}" destId="{F4075BA6-7C3B-264D-86FC-09105BACB7F8}" srcOrd="4" destOrd="0" presId="urn:microsoft.com/office/officeart/2005/8/layout/venn1"/>
    <dgm:cxn modelId="{F4B60267-CD87-5341-8786-9B2221801EE9}" type="presParOf" srcId="{6C81039B-EECC-E544-B015-A4D6B50F3F6F}" destId="{E82E3685-A55A-1A41-AE92-676D58C61D8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DCC4D-4DFB-764E-9825-4B64603E10D0}">
      <dsp:nvSpPr>
        <dsp:cNvPr id="0" name=""/>
        <dsp:cNvSpPr/>
      </dsp:nvSpPr>
      <dsp:spPr>
        <a:xfrm>
          <a:off x="1053038" y="-43786"/>
          <a:ext cx="4953628" cy="4953628"/>
        </a:xfrm>
        <a:prstGeom prst="circularArrow">
          <a:avLst>
            <a:gd name="adj1" fmla="val 5544"/>
            <a:gd name="adj2" fmla="val 330680"/>
            <a:gd name="adj3" fmla="val 14651636"/>
            <a:gd name="adj4" fmla="val 16872882"/>
            <a:gd name="adj5" fmla="val 5757"/>
          </a:avLst>
        </a:prstGeom>
        <a:solidFill>
          <a:schemeClr val="accent1">
            <a:tint val="40000"/>
            <a:hueOff val="0"/>
            <a:satOff val="0"/>
            <a:lumOff val="0"/>
          </a:schemeClr>
        </a:solidFill>
        <a:ln>
          <a:noFill/>
        </a:ln>
        <a:effectLst/>
      </dsp:spPr>
      <dsp:style>
        <a:lnRef idx="0">
          <a:scrgbClr r="0" g="0" b="0"/>
        </a:lnRef>
        <a:fillRef idx="1">
          <a:scrgbClr r="0" g="0" b="0"/>
        </a:fillRef>
        <a:effectRef idx="0">
          <a:scrgbClr r="0" g="0" b="0"/>
        </a:effectRef>
        <a:fontRef idx="minor"/>
      </dsp:style>
    </dsp:sp>
    <dsp:sp modelId="{C3A93173-B7EB-BA4B-BFC6-26DE71CF94E9}">
      <dsp:nvSpPr>
        <dsp:cNvPr id="0" name=""/>
        <dsp:cNvSpPr/>
      </dsp:nvSpPr>
      <dsp:spPr>
        <a:xfrm>
          <a:off x="2833534" y="1220"/>
          <a:ext cx="1392637" cy="6963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Sales Enablement Charter </a:t>
          </a:r>
        </a:p>
      </dsp:txBody>
      <dsp:txXfrm>
        <a:off x="2867525" y="35211"/>
        <a:ext cx="1324655" cy="628336"/>
      </dsp:txXfrm>
    </dsp:sp>
    <dsp:sp modelId="{55F4FBAA-E106-6D4B-BA0F-D5BB2AF5C659}">
      <dsp:nvSpPr>
        <dsp:cNvPr id="0" name=""/>
        <dsp:cNvSpPr/>
      </dsp:nvSpPr>
      <dsp:spPr>
        <a:xfrm>
          <a:off x="4327241" y="619934"/>
          <a:ext cx="1392637" cy="6963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Sales Content Guidance </a:t>
          </a:r>
          <a:endParaRPr lang="en-US" sz="1200" kern="1200" dirty="0"/>
        </a:p>
      </dsp:txBody>
      <dsp:txXfrm>
        <a:off x="4361232" y="653925"/>
        <a:ext cx="1324655" cy="628336"/>
      </dsp:txXfrm>
    </dsp:sp>
    <dsp:sp modelId="{C3F5CDC9-2D14-3C43-8591-9C3EB3FBC41F}">
      <dsp:nvSpPr>
        <dsp:cNvPr id="0" name=""/>
        <dsp:cNvSpPr/>
      </dsp:nvSpPr>
      <dsp:spPr>
        <a:xfrm>
          <a:off x="4945955" y="2113641"/>
          <a:ext cx="1392637" cy="6963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Playbook Development </a:t>
          </a:r>
          <a:endParaRPr lang="en-US" sz="1200" kern="1200" dirty="0"/>
        </a:p>
      </dsp:txBody>
      <dsp:txXfrm>
        <a:off x="4979946" y="2147632"/>
        <a:ext cx="1324655" cy="628336"/>
      </dsp:txXfrm>
    </dsp:sp>
    <dsp:sp modelId="{12C45DFB-B0A4-4D4F-833D-BAD3C8334479}">
      <dsp:nvSpPr>
        <dsp:cNvPr id="0" name=""/>
        <dsp:cNvSpPr/>
      </dsp:nvSpPr>
      <dsp:spPr>
        <a:xfrm>
          <a:off x="4327241" y="3607349"/>
          <a:ext cx="1392637" cy="6963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Sales Training </a:t>
          </a:r>
          <a:endParaRPr lang="en-US" sz="1200" kern="1200" dirty="0"/>
        </a:p>
      </dsp:txBody>
      <dsp:txXfrm>
        <a:off x="4361232" y="3641340"/>
        <a:ext cx="1324655" cy="628336"/>
      </dsp:txXfrm>
    </dsp:sp>
    <dsp:sp modelId="{037678D4-61FD-624D-A8FD-8C46D429DE6A}">
      <dsp:nvSpPr>
        <dsp:cNvPr id="0" name=""/>
        <dsp:cNvSpPr/>
      </dsp:nvSpPr>
      <dsp:spPr>
        <a:xfrm>
          <a:off x="2833534" y="4226062"/>
          <a:ext cx="1392637" cy="6963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Certification </a:t>
          </a:r>
        </a:p>
      </dsp:txBody>
      <dsp:txXfrm>
        <a:off x="2867525" y="4260053"/>
        <a:ext cx="1324655" cy="628336"/>
      </dsp:txXfrm>
    </dsp:sp>
    <dsp:sp modelId="{4126F3CF-81E7-2845-ABAF-653F583FB757}">
      <dsp:nvSpPr>
        <dsp:cNvPr id="0" name=""/>
        <dsp:cNvSpPr/>
      </dsp:nvSpPr>
      <dsp:spPr>
        <a:xfrm>
          <a:off x="1339826" y="3607349"/>
          <a:ext cx="1392637" cy="6963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Coaching </a:t>
          </a:r>
          <a:endParaRPr lang="en-US" sz="1200" kern="1200" dirty="0"/>
        </a:p>
      </dsp:txBody>
      <dsp:txXfrm>
        <a:off x="1373817" y="3641340"/>
        <a:ext cx="1324655" cy="628336"/>
      </dsp:txXfrm>
    </dsp:sp>
    <dsp:sp modelId="{18A08AE8-210D-024A-BFBC-D2A9D1066F5E}">
      <dsp:nvSpPr>
        <dsp:cNvPr id="0" name=""/>
        <dsp:cNvSpPr/>
      </dsp:nvSpPr>
      <dsp:spPr>
        <a:xfrm>
          <a:off x="721113" y="2113641"/>
          <a:ext cx="1392637" cy="6963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Measurement </a:t>
          </a:r>
          <a:endParaRPr lang="en-US" sz="1200" kern="1200" dirty="0"/>
        </a:p>
      </dsp:txBody>
      <dsp:txXfrm>
        <a:off x="755104" y="2147632"/>
        <a:ext cx="1324655" cy="628336"/>
      </dsp:txXfrm>
    </dsp:sp>
    <dsp:sp modelId="{73AF43D9-6372-0547-AEDC-FA9B4767F5E7}">
      <dsp:nvSpPr>
        <dsp:cNvPr id="0" name=""/>
        <dsp:cNvSpPr/>
      </dsp:nvSpPr>
      <dsp:spPr>
        <a:xfrm>
          <a:off x="1268146" y="724723"/>
          <a:ext cx="1392637" cy="6963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Technology Roadmap </a:t>
          </a:r>
          <a:endParaRPr lang="en-US" sz="1200" kern="1200" dirty="0"/>
        </a:p>
      </dsp:txBody>
      <dsp:txXfrm>
        <a:off x="1302137" y="758714"/>
        <a:ext cx="1324655" cy="628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89379-5B0C-1445-9D6D-88374E907425}">
      <dsp:nvSpPr>
        <dsp:cNvPr id="0" name=""/>
        <dsp:cNvSpPr/>
      </dsp:nvSpPr>
      <dsp:spPr>
        <a:xfrm>
          <a:off x="898255" y="41349"/>
          <a:ext cx="1984786" cy="1984786"/>
        </a:xfrm>
        <a:prstGeom prst="ellipse">
          <a:avLst/>
        </a:prstGeom>
        <a:solidFill>
          <a:schemeClr val="accent2">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Individual Assessment </a:t>
          </a:r>
        </a:p>
      </dsp:txBody>
      <dsp:txXfrm>
        <a:off x="1162893" y="388687"/>
        <a:ext cx="1455509" cy="893153"/>
      </dsp:txXfrm>
    </dsp:sp>
    <dsp:sp modelId="{244FB442-DC88-CB42-B5C7-79244AB86AFA}">
      <dsp:nvSpPr>
        <dsp:cNvPr id="0" name=""/>
        <dsp:cNvSpPr/>
      </dsp:nvSpPr>
      <dsp:spPr>
        <a:xfrm>
          <a:off x="1614432" y="1281841"/>
          <a:ext cx="1984786" cy="1984786"/>
        </a:xfrm>
        <a:prstGeom prst="ellipse">
          <a:avLst/>
        </a:prstGeom>
        <a:solidFill>
          <a:schemeClr val="accent1">
            <a:lumMod val="10000"/>
            <a:lumOff val="9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a:t>Company Assessment </a:t>
          </a:r>
          <a:endParaRPr lang="en-US" sz="1700" kern="1200" dirty="0"/>
        </a:p>
      </dsp:txBody>
      <dsp:txXfrm>
        <a:off x="2221446" y="1794577"/>
        <a:ext cx="1190871" cy="1091632"/>
      </dsp:txXfrm>
    </dsp:sp>
    <dsp:sp modelId="{F4075BA6-7C3B-264D-86FC-09105BACB7F8}">
      <dsp:nvSpPr>
        <dsp:cNvPr id="0" name=""/>
        <dsp:cNvSpPr/>
      </dsp:nvSpPr>
      <dsp:spPr>
        <a:xfrm>
          <a:off x="182078" y="1281841"/>
          <a:ext cx="1984786" cy="1984786"/>
        </a:xfrm>
        <a:prstGeom prst="ellipse">
          <a:avLst/>
        </a:prstGeom>
        <a:solidFill>
          <a:schemeClr val="accent3">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a:t>Manager Assessment </a:t>
          </a:r>
          <a:endParaRPr lang="en-US" sz="1700" kern="1200" dirty="0"/>
        </a:p>
      </dsp:txBody>
      <dsp:txXfrm>
        <a:off x="368979" y="1794577"/>
        <a:ext cx="1190871" cy="109163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D58C10-D992-79E8-12B9-7EA9E9A81F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433F33-6105-6A73-0EF5-E035B1E295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67B67A-3D57-2E47-9C3C-8AF63E7539FE}" type="datetimeFigureOut">
              <a:rPr lang="en-US" smtClean="0"/>
              <a:t>5/5/24</a:t>
            </a:fld>
            <a:endParaRPr lang="en-US"/>
          </a:p>
        </p:txBody>
      </p:sp>
      <p:sp>
        <p:nvSpPr>
          <p:cNvPr id="4" name="Footer Placeholder 3">
            <a:extLst>
              <a:ext uri="{FF2B5EF4-FFF2-40B4-BE49-F238E27FC236}">
                <a16:creationId xmlns:a16="http://schemas.microsoft.com/office/drawing/2014/main" id="{479C321D-BF3C-9900-83A4-B4FA32EDAF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F99599-4128-E67E-6BD1-D8A86306F1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F36524-2504-2D4E-BDD0-ECB7D97B725D}" type="slidenum">
              <a:rPr lang="en-US" smtClean="0"/>
              <a:t>‹#›</a:t>
            </a:fld>
            <a:endParaRPr lang="en-US"/>
          </a:p>
        </p:txBody>
      </p:sp>
    </p:spTree>
    <p:extLst>
      <p:ext uri="{BB962C8B-B14F-4D97-AF65-F5344CB8AC3E}">
        <p14:creationId xmlns:p14="http://schemas.microsoft.com/office/powerpoint/2010/main" val="2529170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0FBAC-2931-9B43-A674-EE0616E13CDC}" type="datetimeFigureOut">
              <a:rPr lang="en-US" smtClean="0"/>
              <a:t>5/5/24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5B410-0CDD-1344-85EC-686FC526092F}" type="slidenum">
              <a:rPr lang="en-US" smtClean="0"/>
              <a:t>‹#›</a:t>
            </a:fld>
            <a:endParaRPr lang="en-US"/>
          </a:p>
        </p:txBody>
      </p:sp>
      <p:sp>
        <p:nvSpPr>
          <p:cNvPr id="8" name="Footer Placeholder 7">
            <a:extLst>
              <a:ext uri="{FF2B5EF4-FFF2-40B4-BE49-F238E27FC236}">
                <a16:creationId xmlns:a16="http://schemas.microsoft.com/office/drawing/2014/main" id="{ABD9884F-1EFE-BB8D-C41F-188FE3063D8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991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5B410-0CDD-1344-85EC-686FC526092F}" type="slidenum">
              <a:rPr lang="en-US" smtClean="0"/>
              <a:t>1</a:t>
            </a:fld>
            <a:endParaRPr lang="en-US"/>
          </a:p>
        </p:txBody>
      </p:sp>
    </p:spTree>
    <p:extLst>
      <p:ext uri="{BB962C8B-B14F-4D97-AF65-F5344CB8AC3E}">
        <p14:creationId xmlns:p14="http://schemas.microsoft.com/office/powerpoint/2010/main" val="42770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5B410-0CDD-1344-85EC-686FC526092F}" type="slidenum">
              <a:rPr lang="en-US" smtClean="0"/>
              <a:t>2</a:t>
            </a:fld>
            <a:endParaRPr lang="en-US"/>
          </a:p>
        </p:txBody>
      </p:sp>
    </p:spTree>
    <p:extLst>
      <p:ext uri="{BB962C8B-B14F-4D97-AF65-F5344CB8AC3E}">
        <p14:creationId xmlns:p14="http://schemas.microsoft.com/office/powerpoint/2010/main" val="107614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5B410-0CDD-1344-85EC-686FC526092F}" type="slidenum">
              <a:rPr lang="en-US" smtClean="0"/>
              <a:t>3</a:t>
            </a:fld>
            <a:endParaRPr lang="en-US"/>
          </a:p>
        </p:txBody>
      </p:sp>
    </p:spTree>
    <p:extLst>
      <p:ext uri="{BB962C8B-B14F-4D97-AF65-F5344CB8AC3E}">
        <p14:creationId xmlns:p14="http://schemas.microsoft.com/office/powerpoint/2010/main" val="28120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5B410-0CDD-1344-85EC-686FC526092F}" type="slidenum">
              <a:rPr lang="en-US" smtClean="0"/>
              <a:t>4</a:t>
            </a:fld>
            <a:endParaRPr lang="en-US"/>
          </a:p>
        </p:txBody>
      </p:sp>
    </p:spTree>
    <p:extLst>
      <p:ext uri="{BB962C8B-B14F-4D97-AF65-F5344CB8AC3E}">
        <p14:creationId xmlns:p14="http://schemas.microsoft.com/office/powerpoint/2010/main" val="39052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5B410-0CDD-1344-85EC-686FC526092F}" type="slidenum">
              <a:rPr lang="en-US" smtClean="0"/>
              <a:t>7</a:t>
            </a:fld>
            <a:endParaRPr lang="en-US"/>
          </a:p>
        </p:txBody>
      </p:sp>
    </p:spTree>
    <p:extLst>
      <p:ext uri="{BB962C8B-B14F-4D97-AF65-F5344CB8AC3E}">
        <p14:creationId xmlns:p14="http://schemas.microsoft.com/office/powerpoint/2010/main" val="26833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5B410-0CDD-1344-85EC-686FC526092F}" type="slidenum">
              <a:rPr lang="en-US" smtClean="0"/>
              <a:t>8</a:t>
            </a:fld>
            <a:endParaRPr lang="en-US"/>
          </a:p>
        </p:txBody>
      </p:sp>
    </p:spTree>
    <p:extLst>
      <p:ext uri="{BB962C8B-B14F-4D97-AF65-F5344CB8AC3E}">
        <p14:creationId xmlns:p14="http://schemas.microsoft.com/office/powerpoint/2010/main" val="2835421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panel no bkg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dirty="0"/>
              <a:t>Source:</a:t>
            </a:r>
          </a:p>
          <a:p>
            <a:r>
              <a:rPr lang="en-US" dirty="0"/>
              <a:t>Notes:</a:t>
            </a:r>
          </a:p>
        </p:txBody>
      </p:sp>
      <p:sp>
        <p:nvSpPr>
          <p:cNvPr id="6" name="Content Placeholder 2">
            <a:extLst>
              <a:ext uri="{FF2B5EF4-FFF2-40B4-BE49-F238E27FC236}">
                <a16:creationId xmlns:a16="http://schemas.microsoft.com/office/drawing/2014/main" id="{44069DB7-BD92-42FC-963A-F010D7F460C6}"/>
              </a:ext>
            </a:extLst>
          </p:cNvPr>
          <p:cNvSpPr>
            <a:spLocks noGrp="1"/>
          </p:cNvSpPr>
          <p:nvPr>
            <p:ph idx="1"/>
          </p:nvPr>
        </p:nvSpPr>
        <p:spPr>
          <a:xfrm>
            <a:off x="609600" y="1608083"/>
            <a:ext cx="10962290" cy="45641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06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6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519924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D97D4CC6-32AD-BCA7-E5DC-806815585B1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10673"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40710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7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468604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3011536B-E5C4-A106-C81D-293D994FF1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672" y="206062"/>
            <a:ext cx="1219200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217117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653402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dark, lit&#10;&#10;Description automatically generated">
            <a:extLst>
              <a:ext uri="{FF2B5EF4-FFF2-40B4-BE49-F238E27FC236}">
                <a16:creationId xmlns:a16="http://schemas.microsoft.com/office/drawing/2014/main" id="{94B80643-DB53-93CF-0CC8-F5B0CC74C6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1764197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85248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10;&#10;Description automatically generated">
            <a:extLst>
              <a:ext uri="{FF2B5EF4-FFF2-40B4-BE49-F238E27FC236}">
                <a16:creationId xmlns:a16="http://schemas.microsoft.com/office/drawing/2014/main" id="{A41F8DC0-76D0-8840-4794-40095E148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316460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5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52251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A320BF0-2CB7-7307-F4DF-D200AD3CD9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201663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88084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591F0AA-87FF-62FE-5D42-09693E23D32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userDrawn="1"/>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2139101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406650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road, dark&#10;&#10;Description automatically generated">
            <a:extLst>
              <a:ext uri="{FF2B5EF4-FFF2-40B4-BE49-F238E27FC236}">
                <a16:creationId xmlns:a16="http://schemas.microsoft.com/office/drawing/2014/main" id="{8D58678D-5B64-3781-4493-30D95C9ED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331318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4170922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467268DF-0D1B-2D93-A94B-382F22D1D196}"/>
              </a:ext>
            </a:extLst>
          </p:cNvPr>
          <p:cNvSpPr>
            <a:spLocks noGrp="1"/>
          </p:cNvSpPr>
          <p:nvPr>
            <p:ph type="body" sz="quarter" idx="10" hasCustomPrompt="1"/>
          </p:nvPr>
        </p:nvSpPr>
        <p:spPr>
          <a:xfrm>
            <a:off x="1802541" y="2186099"/>
            <a:ext cx="1354138" cy="273050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5400" b="1" kern="1200" dirty="0">
                <a:solidFill>
                  <a:srgbClr val="000B0B"/>
                </a:solidFill>
                <a:latin typeface="Avenir Next LT Pro" panose="020B0504020202020204" pitchFamily="34" charset="77"/>
                <a:ea typeface="Verdana" panose="020B0604030504040204" pitchFamily="34" charset="0"/>
                <a:cs typeface="Verdana" panose="020B0604030504040204" pitchFamily="34" charset="0"/>
              </a:defRPr>
            </a:lvl1pPr>
          </a:lstStyle>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01</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02</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03</a:t>
            </a:r>
            <a:endParaRPr lang="en-US" sz="16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1A9591AD-199E-A70A-9360-68820C39D0CE}"/>
              </a:ext>
            </a:extLst>
          </p:cNvPr>
          <p:cNvSpPr>
            <a:spLocks noGrp="1"/>
          </p:cNvSpPr>
          <p:nvPr>
            <p:ph type="body" sz="quarter" idx="11" hasCustomPrompt="1"/>
          </p:nvPr>
        </p:nvSpPr>
        <p:spPr>
          <a:xfrm>
            <a:off x="3209681" y="2331426"/>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a:p>
            <a:pPr lvl="0"/>
            <a:endParaRPr lang="en-US" dirty="0"/>
          </a:p>
        </p:txBody>
      </p:sp>
      <p:sp>
        <p:nvSpPr>
          <p:cNvPr id="6" name="Text Placeholder 3">
            <a:extLst>
              <a:ext uri="{FF2B5EF4-FFF2-40B4-BE49-F238E27FC236}">
                <a16:creationId xmlns:a16="http://schemas.microsoft.com/office/drawing/2014/main" id="{7CF9CE85-3705-01D7-81C8-A9AD3674117E}"/>
              </a:ext>
            </a:extLst>
          </p:cNvPr>
          <p:cNvSpPr>
            <a:spLocks noGrp="1"/>
          </p:cNvSpPr>
          <p:nvPr>
            <p:ph type="body" sz="quarter" idx="12" hasCustomPrompt="1"/>
          </p:nvPr>
        </p:nvSpPr>
        <p:spPr>
          <a:xfrm>
            <a:off x="3209681" y="3209931"/>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9" name="Text Placeholder 3">
            <a:extLst>
              <a:ext uri="{FF2B5EF4-FFF2-40B4-BE49-F238E27FC236}">
                <a16:creationId xmlns:a16="http://schemas.microsoft.com/office/drawing/2014/main" id="{582B5B75-0F34-37CE-E770-B421C085D249}"/>
              </a:ext>
            </a:extLst>
          </p:cNvPr>
          <p:cNvSpPr>
            <a:spLocks noGrp="1"/>
          </p:cNvSpPr>
          <p:nvPr>
            <p:ph type="body" sz="quarter" idx="13" hasCustomPrompt="1"/>
          </p:nvPr>
        </p:nvSpPr>
        <p:spPr>
          <a:xfrm>
            <a:off x="3209681" y="4094298"/>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13" name="Text Placeholder 12">
            <a:extLst>
              <a:ext uri="{FF2B5EF4-FFF2-40B4-BE49-F238E27FC236}">
                <a16:creationId xmlns:a16="http://schemas.microsoft.com/office/drawing/2014/main" id="{696ED341-6B69-D776-D498-64B4BD4F4059}"/>
              </a:ext>
            </a:extLst>
          </p:cNvPr>
          <p:cNvSpPr>
            <a:spLocks noGrp="1"/>
          </p:cNvSpPr>
          <p:nvPr>
            <p:ph type="body" sz="quarter" idx="14" hasCustomPrompt="1"/>
          </p:nvPr>
        </p:nvSpPr>
        <p:spPr>
          <a:xfrm>
            <a:off x="1811587" y="1493698"/>
            <a:ext cx="10971942" cy="552450"/>
          </a:xfrm>
        </p:spPr>
        <p:txBody>
          <a:bodyPr>
            <a:noAutofit/>
          </a:bodyPr>
          <a:lstStyle>
            <a:lvl1pPr>
              <a:defRPr sz="2200" b="1"/>
            </a:lvl1pPr>
            <a:lvl5pPr marL="682625" indent="0">
              <a:buNone/>
              <a:defRPr/>
            </a:lvl5pPr>
          </a:lstStyle>
          <a:p>
            <a:pPr lvl="0"/>
            <a:r>
              <a:rPr lang="en-US" dirty="0"/>
              <a:t>For Our Discussion Today</a:t>
            </a:r>
          </a:p>
        </p:txBody>
      </p:sp>
      <p:sp>
        <p:nvSpPr>
          <p:cNvPr id="14" name="Footer Placeholder 13">
            <a:extLst>
              <a:ext uri="{FF2B5EF4-FFF2-40B4-BE49-F238E27FC236}">
                <a16:creationId xmlns:a16="http://schemas.microsoft.com/office/drawing/2014/main" id="{8D2C085C-6A1D-55FE-FC2B-2274062B14C0}"/>
              </a:ext>
            </a:extLst>
          </p:cNvPr>
          <p:cNvSpPr>
            <a:spLocks noGrp="1"/>
          </p:cNvSpPr>
          <p:nvPr>
            <p:ph type="ftr" sz="quarter" idx="15"/>
          </p:nvPr>
        </p:nvSpPr>
        <p:spPr/>
        <p:txBody>
          <a:bodyPr/>
          <a:lstStyle/>
          <a:p>
            <a:r>
              <a:rPr lang="en-US"/>
              <a:t>Source:</a:t>
            </a:r>
          </a:p>
          <a:p>
            <a:r>
              <a:rPr lang="en-US"/>
              <a:t>Notes:</a:t>
            </a:r>
            <a:endParaRPr lang="en-US" dirty="0"/>
          </a:p>
        </p:txBody>
      </p:sp>
      <p:sp>
        <p:nvSpPr>
          <p:cNvPr id="15" name="Title 14">
            <a:extLst>
              <a:ext uri="{FF2B5EF4-FFF2-40B4-BE49-F238E27FC236}">
                <a16:creationId xmlns:a16="http://schemas.microsoft.com/office/drawing/2014/main" id="{5748A7B2-D9A7-1206-BB9C-07112A160610}"/>
              </a:ext>
            </a:extLst>
          </p:cNvPr>
          <p:cNvSpPr>
            <a:spLocks noGrp="1"/>
          </p:cNvSpPr>
          <p:nvPr>
            <p:ph type="title"/>
          </p:nvPr>
        </p:nvSpPr>
        <p:spPr/>
        <p:txBody>
          <a:bodyPr/>
          <a:lstStyle/>
          <a:p>
            <a:r>
              <a:rPr lang="en-US"/>
              <a:t>Click to edit Master title style</a:t>
            </a:r>
          </a:p>
        </p:txBody>
      </p:sp>
      <p:sp>
        <p:nvSpPr>
          <p:cNvPr id="16" name="TextBox 15">
            <a:extLst>
              <a:ext uri="{FF2B5EF4-FFF2-40B4-BE49-F238E27FC236}">
                <a16:creationId xmlns:a16="http://schemas.microsoft.com/office/drawing/2014/main" id="{391F47D6-E035-C56C-E792-218EA9747CD4}"/>
              </a:ext>
            </a:extLst>
          </p:cNvPr>
          <p:cNvSpPr txBox="1"/>
          <p:nvPr userDrawn="1"/>
        </p:nvSpPr>
        <p:spPr>
          <a:xfrm>
            <a:off x="11479524" y="6606862"/>
            <a:ext cx="184731" cy="307777"/>
          </a:xfrm>
          <a:prstGeom prst="rect">
            <a:avLst/>
          </a:prstGeom>
          <a:noFill/>
        </p:spPr>
        <p:txBody>
          <a:bodyPr wrap="none" rtlCol="0">
            <a:spAutoFit/>
          </a:bodyPr>
          <a:lstStyle/>
          <a:p>
            <a:pPr algn="l"/>
            <a:endParaRPr lang="en-US" sz="1400" dirty="0"/>
          </a:p>
        </p:txBody>
      </p:sp>
    </p:spTree>
    <p:extLst>
      <p:ext uri="{BB962C8B-B14F-4D97-AF65-F5344CB8AC3E}">
        <p14:creationId xmlns:p14="http://schemas.microsoft.com/office/powerpoint/2010/main" val="305305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dark blue bkgd">
    <p:bg>
      <p:bgPr>
        <a:solidFill>
          <a:srgbClr val="071E3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42819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blue bkgd">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163620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dirty="0"/>
              <a:t>Source:</a:t>
            </a:r>
          </a:p>
          <a:p>
            <a:r>
              <a:rPr lang="en-US" dirty="0"/>
              <a:t>Notes:</a:t>
            </a:r>
          </a:p>
        </p:txBody>
      </p:sp>
    </p:spTree>
    <p:extLst>
      <p:ext uri="{BB962C8B-B14F-4D97-AF65-F5344CB8AC3E}">
        <p14:creationId xmlns:p14="http://schemas.microsoft.com/office/powerpoint/2010/main" val="2653271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light blue bkgd">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03562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ig Stmnt righ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2724929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1BA45A60-5D16-E41D-32DF-B6C18EDF4E3C}"/>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3200587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ig Stmnt righ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34339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3252A3CD-9F27-5AE1-225C-3361E5B5BB61}"/>
              </a:ext>
            </a:extLst>
          </p:cNvPr>
          <p:cNvSpPr txBox="1"/>
          <p:nvPr userDrawn="1"/>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3306939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ig Stmnt lef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500299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10" name="Picture 9" descr="A black and white logo&#10;&#10;Description automatically generated with low confidence">
            <a:extLst>
              <a:ext uri="{FF2B5EF4-FFF2-40B4-BE49-F238E27FC236}">
                <a16:creationId xmlns:a16="http://schemas.microsoft.com/office/drawing/2014/main" id="{D46FC3E1-FCFE-4BFC-896E-BE93A86F06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400942"/>
            <a:ext cx="616252" cy="262514"/>
          </a:xfrm>
          <a:prstGeom prst="rect">
            <a:avLst/>
          </a:prstGeom>
        </p:spPr>
      </p:pic>
      <p:sp>
        <p:nvSpPr>
          <p:cNvPr id="2" name="TextBox 1">
            <a:extLst>
              <a:ext uri="{FF2B5EF4-FFF2-40B4-BE49-F238E27FC236}">
                <a16:creationId xmlns:a16="http://schemas.microsoft.com/office/drawing/2014/main" id="{B7BF1FFD-372D-1C59-527C-57A4B18E07F8}"/>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300819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ig Stmnt lef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78022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9" name="Picture 8" descr="A black and white logo&#10;&#10;Description automatically generated with low confidence">
            <a:extLst>
              <a:ext uri="{FF2B5EF4-FFF2-40B4-BE49-F238E27FC236}">
                <a16:creationId xmlns:a16="http://schemas.microsoft.com/office/drawing/2014/main" id="{8E76424F-251D-91B3-502B-FFA88D29D5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396759"/>
            <a:ext cx="616252" cy="262514"/>
          </a:xfrm>
          <a:prstGeom prst="rect">
            <a:avLst/>
          </a:prstGeom>
        </p:spPr>
      </p:pic>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sp>
        <p:nvSpPr>
          <p:cNvPr id="2" name="TextBox 1">
            <a:extLst>
              <a:ext uri="{FF2B5EF4-FFF2-40B4-BE49-F238E27FC236}">
                <a16:creationId xmlns:a16="http://schemas.microsoft.com/office/drawing/2014/main" id="{B3C5A66D-ACCA-FCA5-BB7A-6090A9490304}"/>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277105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ase Stud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23301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8839200" y="3"/>
            <a:ext cx="3352800"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9343697" y="1608083"/>
            <a:ext cx="2238704"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730469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Case Study</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396759"/>
            <a:ext cx="620111" cy="262514"/>
          </a:xfrm>
          <a:prstGeom prst="rect">
            <a:avLst/>
          </a:prstGeom>
        </p:spPr>
      </p:pic>
      <p:sp>
        <p:nvSpPr>
          <p:cNvPr id="7" name="TextBox 6">
            <a:extLst>
              <a:ext uri="{FF2B5EF4-FFF2-40B4-BE49-F238E27FC236}">
                <a16:creationId xmlns:a16="http://schemas.microsoft.com/office/drawing/2014/main" id="{23EBAC9E-9340-B35E-11EE-6AB60D024A56}"/>
              </a:ext>
            </a:extLst>
          </p:cNvPr>
          <p:cNvSpPr txBox="1"/>
          <p:nvPr/>
        </p:nvSpPr>
        <p:spPr>
          <a:xfrm>
            <a:off x="11267590" y="6447969"/>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3" name="TextBox 2">
            <a:extLst>
              <a:ext uri="{FF2B5EF4-FFF2-40B4-BE49-F238E27FC236}">
                <a16:creationId xmlns:a16="http://schemas.microsoft.com/office/drawing/2014/main" id="{4E66CF8F-5A50-7E72-6C38-E2CAFD8EE8C3}"/>
              </a:ext>
            </a:extLst>
          </p:cNvPr>
          <p:cNvSpPr txBox="1"/>
          <p:nvPr/>
        </p:nvSpPr>
        <p:spPr>
          <a:xfrm>
            <a:off x="620110" y="6709205"/>
            <a:ext cx="4715158" cy="92333"/>
          </a:xfrm>
          <a:prstGeom prst="rect">
            <a:avLst/>
          </a:prstGeom>
          <a:noFill/>
        </p:spPr>
        <p:txBody>
          <a:bodyPr wrap="square" lIns="0" tIns="0" rIns="0" bIns="0" rtlCol="0">
            <a:spAutoFit/>
          </a:bodyPr>
          <a:lstStyle/>
          <a:p>
            <a:pPr algn="l"/>
            <a:r>
              <a:rPr lang="en-US" sz="600" dirty="0">
                <a:solidFill>
                  <a:srgbClr val="A0A0A0"/>
                </a:solidFill>
              </a:rPr>
              <a:t>Includes content supplied by Sales Benchmark Index; Copyright © Sales Benchmark Index, 2023</a:t>
            </a:r>
          </a:p>
        </p:txBody>
      </p:sp>
    </p:spTree>
    <p:extLst>
      <p:ext uri="{BB962C8B-B14F-4D97-AF65-F5344CB8AC3E}">
        <p14:creationId xmlns:p14="http://schemas.microsoft.com/office/powerpoint/2010/main" val="290922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amp; Callou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599" y="1681163"/>
            <a:ext cx="7315199"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7315199"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15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panel no bkg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48D1AD9-A85C-CC9C-2379-A294B91BF48E}"/>
              </a:ext>
            </a:extLst>
          </p:cNvPr>
          <p:cNvGraphicFramePr>
            <a:graphicFrameLocks noChangeAspect="1"/>
          </p:cNvGraphicFramePr>
          <p:nvPr>
            <p:custDataLst>
              <p:tags r:id="rId1"/>
            </p:custDataLst>
            <p:extLst>
              <p:ext uri="{D42A27DB-BD31-4B8C-83A1-F6EECF244321}">
                <p14:modId xmlns:p14="http://schemas.microsoft.com/office/powerpoint/2010/main" val="3242157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F48D1AD9-A85C-CC9C-2379-A294B91BF4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8541"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518212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3CF7D59-AB3D-3F5F-F8BE-608E38ACA203}"/>
              </a:ext>
            </a:extLst>
          </p:cNvPr>
          <p:cNvSpPr>
            <a:spLocks noGrp="1"/>
          </p:cNvSpPr>
          <p:nvPr>
            <p:ph type="body" sz="quarter" idx="3"/>
          </p:nvPr>
        </p:nvSpPr>
        <p:spPr>
          <a:xfrm>
            <a:off x="640027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4B5B5-E169-82B3-4823-63269CF0A0C9}"/>
              </a:ext>
            </a:extLst>
          </p:cNvPr>
          <p:cNvSpPr>
            <a:spLocks noGrp="1"/>
          </p:cNvSpPr>
          <p:nvPr>
            <p:ph sz="quarter" idx="4"/>
          </p:nvPr>
        </p:nvSpPr>
        <p:spPr>
          <a:xfrm>
            <a:off x="640027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Tree>
    <p:extLst>
      <p:ext uri="{BB962C8B-B14F-4D97-AF65-F5344CB8AC3E}">
        <p14:creationId xmlns:p14="http://schemas.microsoft.com/office/powerpoint/2010/main" val="149588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panel no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600"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600"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B3D2EAEA-4A1A-4BD0-AAA4-E823F3352FAE}"/>
              </a:ext>
            </a:extLst>
          </p:cNvPr>
          <p:cNvSpPr>
            <a:spLocks noGrp="1"/>
          </p:cNvSpPr>
          <p:nvPr>
            <p:ph type="body" idx="15"/>
          </p:nvPr>
        </p:nvSpPr>
        <p:spPr>
          <a:xfrm>
            <a:off x="4455562"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F1A95F98-B444-45B3-B26F-E3A566F5AD24}"/>
              </a:ext>
            </a:extLst>
          </p:cNvPr>
          <p:cNvSpPr>
            <a:spLocks noGrp="1"/>
          </p:cNvSpPr>
          <p:nvPr>
            <p:ph sz="half" idx="16"/>
          </p:nvPr>
        </p:nvSpPr>
        <p:spPr>
          <a:xfrm>
            <a:off x="4455562"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48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our panel small text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2193045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20110"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20110" y="2510632"/>
            <a:ext cx="2564585"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4" name="Text Placeholder 2">
            <a:extLst>
              <a:ext uri="{FF2B5EF4-FFF2-40B4-BE49-F238E27FC236}">
                <a16:creationId xmlns:a16="http://schemas.microsoft.com/office/drawing/2014/main" id="{C178CED2-08EF-4CF6-A179-4392DD351445}"/>
              </a:ext>
            </a:extLst>
          </p:cNvPr>
          <p:cNvSpPr>
            <a:spLocks noGrp="1"/>
          </p:cNvSpPr>
          <p:nvPr>
            <p:ph type="body" idx="15"/>
          </p:nvPr>
        </p:nvSpPr>
        <p:spPr>
          <a:xfrm>
            <a:off x="3386316"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CB1AC188-4440-4EA7-A8C4-FD8FE5FF5D07}"/>
              </a:ext>
            </a:extLst>
          </p:cNvPr>
          <p:cNvSpPr>
            <a:spLocks noGrp="1"/>
          </p:cNvSpPr>
          <p:nvPr>
            <p:ph sz="half" idx="16"/>
          </p:nvPr>
        </p:nvSpPr>
        <p:spPr>
          <a:xfrm>
            <a:off x="338631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EA1EBFA0-4A27-4371-8AF1-C2D421D12632}"/>
              </a:ext>
            </a:extLst>
          </p:cNvPr>
          <p:cNvSpPr>
            <a:spLocks noGrp="1"/>
          </p:cNvSpPr>
          <p:nvPr>
            <p:ph type="body" idx="17"/>
          </p:nvPr>
        </p:nvSpPr>
        <p:spPr>
          <a:xfrm>
            <a:off x="9007306"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78971224-A4C3-4B38-8487-E75903A9B75C}"/>
              </a:ext>
            </a:extLst>
          </p:cNvPr>
          <p:cNvSpPr>
            <a:spLocks noGrp="1"/>
          </p:cNvSpPr>
          <p:nvPr>
            <p:ph sz="half" idx="18"/>
          </p:nvPr>
        </p:nvSpPr>
        <p:spPr>
          <a:xfrm>
            <a:off x="900730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4F7C2B96-4B20-46A3-A648-DB8B6AEDC023}"/>
              </a:ext>
            </a:extLst>
          </p:cNvPr>
          <p:cNvSpPr>
            <a:spLocks noGrp="1"/>
          </p:cNvSpPr>
          <p:nvPr>
            <p:ph type="body" idx="19"/>
          </p:nvPr>
        </p:nvSpPr>
        <p:spPr>
          <a:xfrm>
            <a:off x="6235423"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0E5215DC-8B13-45E7-AC26-B09A437B5B6E}"/>
              </a:ext>
            </a:extLst>
          </p:cNvPr>
          <p:cNvSpPr>
            <a:spLocks noGrp="1"/>
          </p:cNvSpPr>
          <p:nvPr>
            <p:ph sz="half" idx="20"/>
          </p:nvPr>
        </p:nvSpPr>
        <p:spPr>
          <a:xfrm>
            <a:off x="6241099"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65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no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4125029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9" name="Group 78">
            <a:extLst>
              <a:ext uri="{FF2B5EF4-FFF2-40B4-BE49-F238E27FC236}">
                <a16:creationId xmlns:a16="http://schemas.microsoft.com/office/drawing/2014/main" id="{B328026A-8319-44BC-B6B3-8D0A2B5E39A0}"/>
              </a:ext>
            </a:extLst>
          </p:cNvPr>
          <p:cNvGrpSpPr>
            <a:grpSpLocks noChangeAspect="1"/>
          </p:cNvGrpSpPr>
          <p:nvPr/>
        </p:nvGrpSpPr>
        <p:grpSpPr bwMode="gray">
          <a:xfrm>
            <a:off x="702214" y="780933"/>
            <a:ext cx="3494345" cy="74510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06E5C381-914B-47AA-AE2B-28A2392478C7}"/>
                </a:ext>
              </a:extLst>
            </p:cNvPr>
            <p:cNvSpPr>
              <a:spLocks/>
            </p:cNvSpPr>
            <p:nvPr/>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0DBDE80-DF7D-4696-AE00-4FF472F4B043}"/>
                </a:ext>
              </a:extLst>
            </p:cNvPr>
            <p:cNvSpPr>
              <a:spLocks/>
            </p:cNvSpPr>
            <p:nvPr/>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EDAEE8C0-239A-4F5F-A01A-65BD5D44AA19}"/>
                </a:ext>
              </a:extLst>
            </p:cNvPr>
            <p:cNvSpPr>
              <a:spLocks noEditPoints="1"/>
            </p:cNvSpPr>
            <p:nvPr/>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A4E68502-6F50-4E7B-AF1B-50A9EB649BDA}"/>
                </a:ext>
              </a:extLst>
            </p:cNvPr>
            <p:cNvSpPr>
              <a:spLocks/>
            </p:cNvSpPr>
            <p:nvPr/>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0B294D58-DE2D-4091-BE0A-48E0C4BB11EB}"/>
                </a:ext>
              </a:extLst>
            </p:cNvPr>
            <p:cNvSpPr>
              <a:spLocks/>
            </p:cNvSpPr>
            <p:nvPr/>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0326E64D-04ED-4ABB-93E4-447EB91A43C8}"/>
                </a:ext>
              </a:extLst>
            </p:cNvPr>
            <p:cNvSpPr>
              <a:spLocks/>
            </p:cNvSpPr>
            <p:nvPr/>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B424A6A0-9FD6-41E0-A6B5-44DACE49A6D3}"/>
                </a:ext>
              </a:extLst>
            </p:cNvPr>
            <p:cNvSpPr>
              <a:spLocks noEditPoints="1"/>
            </p:cNvSpPr>
            <p:nvPr/>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0B3F0C38-DC97-4CD1-984E-7572735440BF}"/>
                </a:ext>
              </a:extLst>
            </p:cNvPr>
            <p:cNvSpPr>
              <a:spLocks noEditPoints="1"/>
            </p:cNvSpPr>
            <p:nvPr/>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6350261F-44E5-4C95-AA87-2DB3FC7643F6}"/>
                </a:ext>
              </a:extLst>
            </p:cNvPr>
            <p:cNvSpPr>
              <a:spLocks/>
            </p:cNvSpPr>
            <p:nvPr/>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5AB7FC7D-55F6-4FAD-8462-71A4B9753438}"/>
                </a:ext>
              </a:extLst>
            </p:cNvPr>
            <p:cNvSpPr>
              <a:spLocks/>
            </p:cNvSpPr>
            <p:nvPr/>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57C01BEE-E1C7-4682-8761-33473C67DB68}"/>
                </a:ext>
              </a:extLst>
            </p:cNvPr>
            <p:cNvSpPr>
              <a:spLocks/>
            </p:cNvSpPr>
            <p:nvPr/>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6ADD09EB-6CBD-4B56-B289-F1F1B730C703}"/>
                </a:ext>
              </a:extLst>
            </p:cNvPr>
            <p:cNvSpPr>
              <a:spLocks/>
            </p:cNvSpPr>
            <p:nvPr/>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A7F46E3E-21DB-440A-836C-161975F96448}"/>
                </a:ext>
              </a:extLst>
            </p:cNvPr>
            <p:cNvSpPr>
              <a:spLocks/>
            </p:cNvSpPr>
            <p:nvPr/>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05C7460C-2718-41A8-B766-0DB3ABA769E4}"/>
                </a:ext>
              </a:extLst>
            </p:cNvPr>
            <p:cNvSpPr>
              <a:spLocks noEditPoints="1"/>
            </p:cNvSpPr>
            <p:nvPr/>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2383DB17-5CC3-49DC-A0C6-BE7B8C2DC75A}"/>
                </a:ext>
              </a:extLst>
            </p:cNvPr>
            <p:cNvSpPr>
              <a:spLocks/>
            </p:cNvSpPr>
            <p:nvPr/>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9CA311BE-EAED-478B-98A4-BF498FEC0E8B}"/>
                </a:ext>
              </a:extLst>
            </p:cNvPr>
            <p:cNvSpPr>
              <a:spLocks noEditPoints="1"/>
            </p:cNvSpPr>
            <p:nvPr/>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B0E85FD-D0E6-43B5-9382-FF5952C2CFF2}"/>
                </a:ext>
              </a:extLst>
            </p:cNvPr>
            <p:cNvSpPr>
              <a:spLocks/>
            </p:cNvSpPr>
            <p:nvPr/>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5FB98D20-7032-4D26-B1F1-7EA34F0B31E0}"/>
                </a:ext>
              </a:extLst>
            </p:cNvPr>
            <p:cNvSpPr>
              <a:spLocks noEditPoints="1"/>
            </p:cNvSpPr>
            <p:nvPr/>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2E699044-1520-4F88-8A17-6CF62388039A}"/>
                </a:ext>
              </a:extLst>
            </p:cNvPr>
            <p:cNvSpPr>
              <a:spLocks/>
            </p:cNvSpPr>
            <p:nvPr/>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0DF0DD4-928C-48C0-BC35-CF6EED8953B0}"/>
                </a:ext>
              </a:extLst>
            </p:cNvPr>
            <p:cNvSpPr>
              <a:spLocks noEditPoints="1"/>
            </p:cNvSpPr>
            <p:nvPr/>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B1B76DE3-C2A7-4A83-B953-1F33FCA64DA4}"/>
                </a:ext>
              </a:extLst>
            </p:cNvPr>
            <p:cNvSpPr>
              <a:spLocks/>
            </p:cNvSpPr>
            <p:nvPr/>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F7EEDA81-C08A-4DC4-8FF5-D29833551AD7}"/>
                </a:ext>
              </a:extLst>
            </p:cNvPr>
            <p:cNvSpPr>
              <a:spLocks noEditPoints="1"/>
            </p:cNvSpPr>
            <p:nvPr/>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74011A3E-5D81-44C1-81C8-0E9C3D1613F8}"/>
                </a:ext>
              </a:extLst>
            </p:cNvPr>
            <p:cNvSpPr>
              <a:spLocks/>
            </p:cNvSpPr>
            <p:nvPr/>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C47C8D2-EDBD-422C-BAD0-54C40A72FBDD}"/>
                </a:ext>
              </a:extLst>
            </p:cNvPr>
            <p:cNvSpPr>
              <a:spLocks/>
            </p:cNvSpPr>
            <p:nvPr/>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A40CB4FE-CD15-4C2F-9494-477D01BCD623}"/>
                </a:ext>
              </a:extLst>
            </p:cNvPr>
            <p:cNvSpPr>
              <a:spLocks/>
            </p:cNvSpPr>
            <p:nvPr/>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8578F2B6-A484-465A-8C41-7F0832C6D5DA}"/>
                </a:ext>
              </a:extLst>
            </p:cNvPr>
            <p:cNvSpPr>
              <a:spLocks noEditPoints="1"/>
            </p:cNvSpPr>
            <p:nvPr/>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BA0B863B-99FA-4614-A890-EF612AA0C023}"/>
                </a:ext>
              </a:extLst>
            </p:cNvPr>
            <p:cNvSpPr>
              <a:spLocks noEditPoints="1"/>
            </p:cNvSpPr>
            <p:nvPr/>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8BF3FDF6-9666-4930-96E4-BC4E609DB24D}"/>
                </a:ext>
              </a:extLst>
            </p:cNvPr>
            <p:cNvSpPr>
              <a:spLocks/>
            </p:cNvSpPr>
            <p:nvPr/>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097DB741-0174-4445-ACF0-2E111BD10440}"/>
                </a:ext>
              </a:extLst>
            </p:cNvPr>
            <p:cNvSpPr>
              <a:spLocks/>
            </p:cNvSpPr>
            <p:nvPr/>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5339DFA6-7C0F-49F2-B455-8F6C2763AFB1}"/>
                </a:ext>
              </a:extLst>
            </p:cNvPr>
            <p:cNvSpPr>
              <a:spLocks/>
            </p:cNvSpPr>
            <p:nvPr/>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a:extLst>
                <a:ext uri="{FF2B5EF4-FFF2-40B4-BE49-F238E27FC236}">
                  <a16:creationId xmlns:a16="http://schemas.microsoft.com/office/drawing/2014/main" id="{0EB02563-F1E0-4B91-8A08-45117DF2EC99}"/>
                </a:ext>
              </a:extLst>
            </p:cNvPr>
            <p:cNvSpPr>
              <a:spLocks noEditPoints="1"/>
            </p:cNvSpPr>
            <p:nvPr/>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a:extLst>
                <a:ext uri="{FF2B5EF4-FFF2-40B4-BE49-F238E27FC236}">
                  <a16:creationId xmlns:a16="http://schemas.microsoft.com/office/drawing/2014/main" id="{906C1324-2438-4CB8-B14E-FFDF0537B305}"/>
                </a:ext>
              </a:extLst>
            </p:cNvPr>
            <p:cNvSpPr>
              <a:spLocks noEditPoints="1"/>
            </p:cNvSpPr>
            <p:nvPr/>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3">
              <a:extLst>
                <a:ext uri="{FF2B5EF4-FFF2-40B4-BE49-F238E27FC236}">
                  <a16:creationId xmlns:a16="http://schemas.microsoft.com/office/drawing/2014/main" id="{CF6638C6-5E94-43FF-B8CB-2E4C6C897571}"/>
                </a:ext>
              </a:extLst>
            </p:cNvPr>
            <p:cNvSpPr>
              <a:spLocks noEditPoints="1"/>
            </p:cNvSpPr>
            <p:nvPr/>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4">
              <a:extLst>
                <a:ext uri="{FF2B5EF4-FFF2-40B4-BE49-F238E27FC236}">
                  <a16:creationId xmlns:a16="http://schemas.microsoft.com/office/drawing/2014/main" id="{E43F4615-1DA6-4F95-A77B-12A91752972F}"/>
                </a:ext>
              </a:extLst>
            </p:cNvPr>
            <p:cNvSpPr>
              <a:spLocks/>
            </p:cNvSpPr>
            <p:nvPr/>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5">
              <a:extLst>
                <a:ext uri="{FF2B5EF4-FFF2-40B4-BE49-F238E27FC236}">
                  <a16:creationId xmlns:a16="http://schemas.microsoft.com/office/drawing/2014/main" id="{A31BF1F7-BE07-47E9-94AB-5CCD46FF8A3F}"/>
                </a:ext>
              </a:extLst>
            </p:cNvPr>
            <p:cNvSpPr>
              <a:spLocks noEditPoints="1"/>
            </p:cNvSpPr>
            <p:nvPr/>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6">
              <a:extLst>
                <a:ext uri="{FF2B5EF4-FFF2-40B4-BE49-F238E27FC236}">
                  <a16:creationId xmlns:a16="http://schemas.microsoft.com/office/drawing/2014/main" id="{3A22ADA2-4714-4C31-B6E5-7A6DE6B2A6E3}"/>
                </a:ext>
              </a:extLst>
            </p:cNvPr>
            <p:cNvSpPr>
              <a:spLocks/>
            </p:cNvSpPr>
            <p:nvPr/>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7">
              <a:extLst>
                <a:ext uri="{FF2B5EF4-FFF2-40B4-BE49-F238E27FC236}">
                  <a16:creationId xmlns:a16="http://schemas.microsoft.com/office/drawing/2014/main" id="{C31B1364-FEB4-4067-808C-3AB6A9DBEC06}"/>
                </a:ext>
              </a:extLst>
            </p:cNvPr>
            <p:cNvSpPr>
              <a:spLocks noEditPoints="1"/>
            </p:cNvSpPr>
            <p:nvPr/>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8">
              <a:extLst>
                <a:ext uri="{FF2B5EF4-FFF2-40B4-BE49-F238E27FC236}">
                  <a16:creationId xmlns:a16="http://schemas.microsoft.com/office/drawing/2014/main" id="{0058F51C-6920-4633-BD74-B7B7F9115418}"/>
                </a:ext>
              </a:extLst>
            </p:cNvPr>
            <p:cNvSpPr>
              <a:spLocks noEditPoints="1"/>
            </p:cNvSpPr>
            <p:nvPr/>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9">
              <a:extLst>
                <a:ext uri="{FF2B5EF4-FFF2-40B4-BE49-F238E27FC236}">
                  <a16:creationId xmlns:a16="http://schemas.microsoft.com/office/drawing/2014/main" id="{0E426658-42CE-4CFA-9C79-3A40251C8AD6}"/>
                </a:ext>
              </a:extLst>
            </p:cNvPr>
            <p:cNvSpPr>
              <a:spLocks/>
            </p:cNvSpPr>
            <p:nvPr/>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0">
              <a:extLst>
                <a:ext uri="{FF2B5EF4-FFF2-40B4-BE49-F238E27FC236}">
                  <a16:creationId xmlns:a16="http://schemas.microsoft.com/office/drawing/2014/main" id="{8B1D0F47-BA80-466B-890A-7AFAA099276F}"/>
                </a:ext>
              </a:extLst>
            </p:cNvPr>
            <p:cNvSpPr>
              <a:spLocks/>
            </p:cNvSpPr>
            <p:nvPr/>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1">
              <a:extLst>
                <a:ext uri="{FF2B5EF4-FFF2-40B4-BE49-F238E27FC236}">
                  <a16:creationId xmlns:a16="http://schemas.microsoft.com/office/drawing/2014/main" id="{9CC49CFE-C30A-45D7-9150-7EE856DA7C2E}"/>
                </a:ext>
              </a:extLst>
            </p:cNvPr>
            <p:cNvSpPr>
              <a:spLocks noEditPoints="1"/>
            </p:cNvSpPr>
            <p:nvPr/>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2">
              <a:extLst>
                <a:ext uri="{FF2B5EF4-FFF2-40B4-BE49-F238E27FC236}">
                  <a16:creationId xmlns:a16="http://schemas.microsoft.com/office/drawing/2014/main" id="{A40FE52E-7390-4224-981F-5B9B6DC75BAE}"/>
                </a:ext>
              </a:extLst>
            </p:cNvPr>
            <p:cNvSpPr>
              <a:spLocks/>
            </p:cNvSpPr>
            <p:nvPr/>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3">
              <a:extLst>
                <a:ext uri="{FF2B5EF4-FFF2-40B4-BE49-F238E27FC236}">
                  <a16:creationId xmlns:a16="http://schemas.microsoft.com/office/drawing/2014/main" id="{225F0FE3-9380-41E3-A971-A1DC24E451B0}"/>
                </a:ext>
              </a:extLst>
            </p:cNvPr>
            <p:cNvSpPr>
              <a:spLocks/>
            </p:cNvSpPr>
            <p:nvPr/>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4">
              <a:extLst>
                <a:ext uri="{FF2B5EF4-FFF2-40B4-BE49-F238E27FC236}">
                  <a16:creationId xmlns:a16="http://schemas.microsoft.com/office/drawing/2014/main" id="{6AA00411-4F40-4847-97A9-4AB47DD95393}"/>
                </a:ext>
              </a:extLst>
            </p:cNvPr>
            <p:cNvSpPr>
              <a:spLocks/>
            </p:cNvSpPr>
            <p:nvPr/>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5">
              <a:extLst>
                <a:ext uri="{FF2B5EF4-FFF2-40B4-BE49-F238E27FC236}">
                  <a16:creationId xmlns:a16="http://schemas.microsoft.com/office/drawing/2014/main" id="{5C5F2C34-52CC-46A3-8253-9C9F98D87E30}"/>
                </a:ext>
              </a:extLst>
            </p:cNvPr>
            <p:cNvSpPr>
              <a:spLocks noEditPoints="1"/>
            </p:cNvSpPr>
            <p:nvPr/>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6">
              <a:extLst>
                <a:ext uri="{FF2B5EF4-FFF2-40B4-BE49-F238E27FC236}">
                  <a16:creationId xmlns:a16="http://schemas.microsoft.com/office/drawing/2014/main" id="{F3FA3044-1824-4008-9D96-843FADC68A83}"/>
                </a:ext>
              </a:extLst>
            </p:cNvPr>
            <p:cNvSpPr>
              <a:spLocks noEditPoints="1"/>
            </p:cNvSpPr>
            <p:nvPr/>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7">
              <a:extLst>
                <a:ext uri="{FF2B5EF4-FFF2-40B4-BE49-F238E27FC236}">
                  <a16:creationId xmlns:a16="http://schemas.microsoft.com/office/drawing/2014/main" id="{741F03E7-CEFB-463E-B41D-FAFD19AFB475}"/>
                </a:ext>
              </a:extLst>
            </p:cNvPr>
            <p:cNvSpPr>
              <a:spLocks/>
            </p:cNvSpPr>
            <p:nvPr/>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8">
              <a:extLst>
                <a:ext uri="{FF2B5EF4-FFF2-40B4-BE49-F238E27FC236}">
                  <a16:creationId xmlns:a16="http://schemas.microsoft.com/office/drawing/2014/main" id="{72E0C9EC-4353-4470-9B5B-8020BB524814}"/>
                </a:ext>
              </a:extLst>
            </p:cNvPr>
            <p:cNvSpPr>
              <a:spLocks noEditPoints="1"/>
            </p:cNvSpPr>
            <p:nvPr/>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9">
              <a:extLst>
                <a:ext uri="{FF2B5EF4-FFF2-40B4-BE49-F238E27FC236}">
                  <a16:creationId xmlns:a16="http://schemas.microsoft.com/office/drawing/2014/main" id="{98B83E80-EEA6-4BB3-ABCB-5F9325CBE139}"/>
                </a:ext>
              </a:extLst>
            </p:cNvPr>
            <p:cNvSpPr>
              <a:spLocks noEditPoints="1"/>
            </p:cNvSpPr>
            <p:nvPr/>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0">
              <a:extLst>
                <a:ext uri="{FF2B5EF4-FFF2-40B4-BE49-F238E27FC236}">
                  <a16:creationId xmlns:a16="http://schemas.microsoft.com/office/drawing/2014/main" id="{FE827C06-4B96-4A16-AD13-91F144096E7D}"/>
                </a:ext>
              </a:extLst>
            </p:cNvPr>
            <p:cNvSpPr>
              <a:spLocks/>
            </p:cNvSpPr>
            <p:nvPr/>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1">
              <a:extLst>
                <a:ext uri="{FF2B5EF4-FFF2-40B4-BE49-F238E27FC236}">
                  <a16:creationId xmlns:a16="http://schemas.microsoft.com/office/drawing/2014/main" id="{9F5B7148-53F2-4CC5-9B1B-56B74DF15CFB}"/>
                </a:ext>
              </a:extLst>
            </p:cNvPr>
            <p:cNvSpPr>
              <a:spLocks/>
            </p:cNvSpPr>
            <p:nvPr/>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2">
              <a:extLst>
                <a:ext uri="{FF2B5EF4-FFF2-40B4-BE49-F238E27FC236}">
                  <a16:creationId xmlns:a16="http://schemas.microsoft.com/office/drawing/2014/main" id="{751FCF45-B390-4115-A636-DB10FDE1DE04}"/>
                </a:ext>
              </a:extLst>
            </p:cNvPr>
            <p:cNvSpPr>
              <a:spLocks noEditPoints="1"/>
            </p:cNvSpPr>
            <p:nvPr/>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64">
              <a:extLst>
                <a:ext uri="{FF2B5EF4-FFF2-40B4-BE49-F238E27FC236}">
                  <a16:creationId xmlns:a16="http://schemas.microsoft.com/office/drawing/2014/main" id="{0F2051E8-EAF8-4E49-9A02-D04863AFED3E}"/>
                </a:ext>
              </a:extLst>
            </p:cNvPr>
            <p:cNvSpPr>
              <a:spLocks noChangeArrowheads="1"/>
            </p:cNvSpPr>
            <p:nvPr/>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65">
              <a:extLst>
                <a:ext uri="{FF2B5EF4-FFF2-40B4-BE49-F238E27FC236}">
                  <a16:creationId xmlns:a16="http://schemas.microsoft.com/office/drawing/2014/main" id="{F222E149-4D3D-46E7-8E15-1380BD4165D9}"/>
                </a:ext>
              </a:extLst>
            </p:cNvPr>
            <p:cNvSpPr>
              <a:spLocks noChangeArrowheads="1"/>
            </p:cNvSpPr>
            <p:nvPr/>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6">
              <a:extLst>
                <a:ext uri="{FF2B5EF4-FFF2-40B4-BE49-F238E27FC236}">
                  <a16:creationId xmlns:a16="http://schemas.microsoft.com/office/drawing/2014/main" id="{8F12F9D8-1C12-49B1-AEFE-9723C9E81AB9}"/>
                </a:ext>
              </a:extLst>
            </p:cNvPr>
            <p:cNvSpPr>
              <a:spLocks noChangeArrowheads="1"/>
            </p:cNvSpPr>
            <p:nvPr/>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67">
              <a:extLst>
                <a:ext uri="{FF2B5EF4-FFF2-40B4-BE49-F238E27FC236}">
                  <a16:creationId xmlns:a16="http://schemas.microsoft.com/office/drawing/2014/main" id="{BAA348BF-2B1E-456C-9685-C53DCA4B3830}"/>
                </a:ext>
              </a:extLst>
            </p:cNvPr>
            <p:cNvSpPr>
              <a:spLocks noChangeArrowheads="1"/>
            </p:cNvSpPr>
            <p:nvPr/>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68">
              <a:extLst>
                <a:ext uri="{FF2B5EF4-FFF2-40B4-BE49-F238E27FC236}">
                  <a16:creationId xmlns:a16="http://schemas.microsoft.com/office/drawing/2014/main" id="{41A1F4EA-78D7-4C65-8430-31B1D585F003}"/>
                </a:ext>
              </a:extLst>
            </p:cNvPr>
            <p:cNvSpPr>
              <a:spLocks noChangeArrowheads="1"/>
            </p:cNvSpPr>
            <p:nvPr/>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69">
              <a:extLst>
                <a:ext uri="{FF2B5EF4-FFF2-40B4-BE49-F238E27FC236}">
                  <a16:creationId xmlns:a16="http://schemas.microsoft.com/office/drawing/2014/main" id="{421EBBA9-8C4F-4295-8553-30463683964B}"/>
                </a:ext>
              </a:extLst>
            </p:cNvPr>
            <p:cNvSpPr>
              <a:spLocks noChangeArrowheads="1"/>
            </p:cNvSpPr>
            <p:nvPr/>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0" name="Title 1">
            <a:extLst>
              <a:ext uri="{FF2B5EF4-FFF2-40B4-BE49-F238E27FC236}">
                <a16:creationId xmlns:a16="http://schemas.microsoft.com/office/drawing/2014/main" id="{99B2FAE0-6F28-0B07-ABC2-210010161C2C}"/>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tx1"/>
                </a:solidFill>
              </a:defRPr>
            </a:lvl1pPr>
          </a:lstStyle>
          <a:p>
            <a:r>
              <a:rPr lang="en-US"/>
              <a:t>Click to edit Master title style</a:t>
            </a:r>
            <a:endParaRPr lang="en-US" dirty="0"/>
          </a:p>
        </p:txBody>
      </p:sp>
      <p:sp>
        <p:nvSpPr>
          <p:cNvPr id="151" name="Text Placeholder 81">
            <a:extLst>
              <a:ext uri="{FF2B5EF4-FFF2-40B4-BE49-F238E27FC236}">
                <a16:creationId xmlns:a16="http://schemas.microsoft.com/office/drawing/2014/main" id="{AABBBD46-2D94-9A1E-1B0B-4EA66A5B81E5}"/>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tx1"/>
                </a:solidFill>
              </a:defRPr>
            </a:lvl1pPr>
          </a:lstStyle>
          <a:p>
            <a:pPr lvl="0"/>
            <a:r>
              <a:rPr lang="en-US"/>
              <a:t>Click to edit Master text styles</a:t>
            </a:r>
          </a:p>
        </p:txBody>
      </p:sp>
      <p:sp>
        <p:nvSpPr>
          <p:cNvPr id="152" name="Subtitle 2">
            <a:extLst>
              <a:ext uri="{FF2B5EF4-FFF2-40B4-BE49-F238E27FC236}">
                <a16:creationId xmlns:a16="http://schemas.microsoft.com/office/drawing/2014/main" id="{AE1C7A48-0D13-1059-2A8B-9267721FA7D4}"/>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tx1"/>
                </a:solidFill>
              </a:defRPr>
            </a:lvl1pPr>
          </a:lstStyle>
          <a:p>
            <a:pPr lvl="0"/>
            <a:r>
              <a:rPr lang="en-US"/>
              <a:t>Click to edit Master subtitle style</a:t>
            </a:r>
            <a:endParaRPr lang="en-US" dirty="0"/>
          </a:p>
        </p:txBody>
      </p:sp>
      <p:sp>
        <p:nvSpPr>
          <p:cNvPr id="80" name="TextBox 79">
            <a:extLst>
              <a:ext uri="{FF2B5EF4-FFF2-40B4-BE49-F238E27FC236}">
                <a16:creationId xmlns:a16="http://schemas.microsoft.com/office/drawing/2014/main" id="{35FA29A0-C03A-3277-5EF6-1E67883CD46A}"/>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tx1"/>
                </a:solidFill>
              </a:rPr>
              <a:t>Includes content supplied by Sales Benchmark Index; Copyright © Sales Benchmark Index, 2023</a:t>
            </a:r>
          </a:p>
        </p:txBody>
      </p:sp>
    </p:spTree>
    <p:extLst>
      <p:ext uri="{BB962C8B-B14F-4D97-AF65-F5344CB8AC3E}">
        <p14:creationId xmlns:p14="http://schemas.microsoft.com/office/powerpoint/2010/main" val="309263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13900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dark blue bckgd">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2CDAAB41-4F5B-0002-62E7-0314002034DE}"/>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2024</a:t>
            </a:r>
          </a:p>
        </p:txBody>
      </p:sp>
    </p:spTree>
    <p:extLst>
      <p:ext uri="{BB962C8B-B14F-4D97-AF65-F5344CB8AC3E}">
        <p14:creationId xmlns:p14="http://schemas.microsoft.com/office/powerpoint/2010/main" val="254295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8E2F1A-B34E-D69C-A57E-330971B04075}"/>
              </a:ext>
            </a:extLst>
          </p:cNvPr>
          <p:cNvGraphicFramePr>
            <a:graphicFrameLocks noChangeAspect="1"/>
          </p:cNvGraphicFramePr>
          <p:nvPr>
            <p:custDataLst>
              <p:tags r:id="rId27"/>
            </p:custDataLst>
            <p:extLst>
              <p:ext uri="{D42A27DB-BD31-4B8C-83A1-F6EECF244321}">
                <p14:modId xmlns:p14="http://schemas.microsoft.com/office/powerpoint/2010/main" val="2183109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0" imgH="409" progId="TCLayout.ActiveDocument.1">
                  <p:embed/>
                </p:oleObj>
              </mc:Choice>
              <mc:Fallback>
                <p:oleObj name="think-cell Slide" r:id="rId28" imgW="410" imgH="409" progId="TCLayout.ActiveDocument.1">
                  <p:embed/>
                  <p:pic>
                    <p:nvPicPr>
                      <p:cNvPr id="9" name="Object 8" hidden="1">
                        <a:extLst>
                          <a:ext uri="{FF2B5EF4-FFF2-40B4-BE49-F238E27FC236}">
                            <a16:creationId xmlns:a16="http://schemas.microsoft.com/office/drawing/2014/main" id="{B38E2F1A-B34E-D69C-A57E-330971B04075}"/>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89C0743-AA73-0840-B62D-0DD1135607D8}"/>
              </a:ext>
            </a:extLst>
          </p:cNvPr>
          <p:cNvSpPr>
            <a:spLocks noGrp="1"/>
          </p:cNvSpPr>
          <p:nvPr>
            <p:ph type="title"/>
          </p:nvPr>
        </p:nvSpPr>
        <p:spPr>
          <a:xfrm>
            <a:off x="609600" y="37589"/>
            <a:ext cx="10962290" cy="767853"/>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B93CF6-2309-4345-AA1D-B104C260F806}"/>
              </a:ext>
            </a:extLst>
          </p:cNvPr>
          <p:cNvSpPr>
            <a:spLocks noGrp="1"/>
          </p:cNvSpPr>
          <p:nvPr>
            <p:ph type="body" idx="1"/>
          </p:nvPr>
        </p:nvSpPr>
        <p:spPr>
          <a:xfrm>
            <a:off x="609600" y="1608083"/>
            <a:ext cx="10962290" cy="4564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528CDE71-B946-DC7D-EEDB-2B57293F9294}"/>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5AB39C8-5319-0E6E-2410-4700706DC186}"/>
              </a:ext>
            </a:extLst>
          </p:cNvPr>
          <p:cNvSpPr txBox="1"/>
          <p:nvPr/>
        </p:nvSpPr>
        <p:spPr>
          <a:xfrm>
            <a:off x="11267590" y="6447560"/>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33" name="Picture 32" descr="Logo&#10;&#10;Description automatically generated">
            <a:extLst>
              <a:ext uri="{FF2B5EF4-FFF2-40B4-BE49-F238E27FC236}">
                <a16:creationId xmlns:a16="http://schemas.microsoft.com/office/drawing/2014/main" id="{413FB830-EF07-2827-2E9A-C62AEEB66DF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4" name="Footer Placeholder 3">
            <a:extLst>
              <a:ext uri="{FF2B5EF4-FFF2-40B4-BE49-F238E27FC236}">
                <a16:creationId xmlns:a16="http://schemas.microsoft.com/office/drawing/2014/main" id="{00E893C4-3B90-E1F1-32DC-B0057DB39E54}"/>
              </a:ext>
            </a:extLst>
          </p:cNvPr>
          <p:cNvSpPr>
            <a:spLocks noGrp="1"/>
          </p:cNvSpPr>
          <p:nvPr>
            <p:ph type="ftr" sz="quarter" idx="3"/>
          </p:nvPr>
        </p:nvSpPr>
        <p:spPr>
          <a:xfrm>
            <a:off x="1526308" y="6349636"/>
            <a:ext cx="6398491" cy="365125"/>
          </a:xfrm>
          <a:prstGeom prst="rect">
            <a:avLst/>
          </a:prstGeom>
        </p:spPr>
        <p:txBody>
          <a:bodyPr vert="horz" lIns="91440" tIns="45720" rIns="91440" bIns="45720" rtlCol="0" anchor="ctr"/>
          <a:lstStyle>
            <a:lvl1pPr algn="l">
              <a:defRPr sz="800" i="1">
                <a:solidFill>
                  <a:schemeClr val="tx1"/>
                </a:solidFill>
                <a:latin typeface="+mj-lt"/>
              </a:defRPr>
            </a:lvl1pPr>
          </a:lstStyle>
          <a:p>
            <a:r>
              <a:rPr lang="en-US" dirty="0"/>
              <a:t>Source:</a:t>
            </a:r>
          </a:p>
          <a:p>
            <a:r>
              <a:rPr lang="en-US" dirty="0"/>
              <a:t>Notes:</a:t>
            </a:r>
          </a:p>
        </p:txBody>
      </p:sp>
      <p:sp>
        <p:nvSpPr>
          <p:cNvPr id="5" name="TextBox 4">
            <a:extLst>
              <a:ext uri="{FF2B5EF4-FFF2-40B4-BE49-F238E27FC236}">
                <a16:creationId xmlns:a16="http://schemas.microsoft.com/office/drawing/2014/main" id="{D2F644A6-12F2-3B17-6083-EE09484EBFF5}"/>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2024</a:t>
            </a:r>
          </a:p>
        </p:txBody>
      </p:sp>
    </p:spTree>
    <p:extLst>
      <p:ext uri="{BB962C8B-B14F-4D97-AF65-F5344CB8AC3E}">
        <p14:creationId xmlns:p14="http://schemas.microsoft.com/office/powerpoint/2010/main" val="3939428535"/>
      </p:ext>
    </p:extLst>
  </p:cSld>
  <p:clrMap bg1="lt1" tx1="dk1" bg2="lt2" tx2="dk2" accent1="accent1" accent2="accent2" accent3="accent3" accent4="accent4" accent5="accent5" accent6="accent6" hlink="hlink" folHlink="folHlink"/>
  <p:sldLayoutIdLst>
    <p:sldLayoutId id="2147483688" r:id="rId1"/>
    <p:sldLayoutId id="2147483717" r:id="rId2"/>
    <p:sldLayoutId id="2147483718" r:id="rId3"/>
    <p:sldLayoutId id="2147483691" r:id="rId4"/>
    <p:sldLayoutId id="2147483692" r:id="rId5"/>
    <p:sldLayoutId id="2147483716" r:id="rId6"/>
    <p:sldLayoutId id="2147483660" r:id="rId7"/>
    <p:sldLayoutId id="2147483675" r:id="rId8"/>
    <p:sldLayoutId id="2147483681" r:id="rId9"/>
    <p:sldLayoutId id="2147483726" r:id="rId10"/>
    <p:sldLayoutId id="2147483727" r:id="rId11"/>
    <p:sldLayoutId id="2147483723" r:id="rId12"/>
    <p:sldLayoutId id="2147483724" r:id="rId13"/>
    <p:sldLayoutId id="2147483725" r:id="rId14"/>
    <p:sldLayoutId id="2147483721" r:id="rId15"/>
    <p:sldLayoutId id="2147483722" r:id="rId16"/>
    <p:sldLayoutId id="2147483720" r:id="rId17"/>
    <p:sldLayoutId id="2147483683" r:id="rId18"/>
    <p:sldLayoutId id="2147483685" r:id="rId19"/>
    <p:sldLayoutId id="2147483684" r:id="rId20"/>
    <p:sldLayoutId id="2147483686" r:id="rId21"/>
    <p:sldLayoutId id="2147483714" r:id="rId22"/>
    <p:sldLayoutId id="2147483687" r:id="rId23"/>
    <p:sldLayoutId id="2147483715" r:id="rId24"/>
    <p:sldLayoutId id="2147483690" r:id="rId25"/>
  </p:sldLayoutIdLst>
  <p:hf sldNum="0"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4954B-5B6E-A708-CFE7-521EFDCD66D8}"/>
              </a:ext>
            </a:extLst>
          </p:cNvPr>
          <p:cNvSpPr>
            <a:spLocks noGrp="1"/>
          </p:cNvSpPr>
          <p:nvPr>
            <p:ph type="ctrTitle"/>
          </p:nvPr>
        </p:nvSpPr>
        <p:spPr>
          <a:xfrm>
            <a:off x="1516830" y="2928619"/>
            <a:ext cx="9139234" cy="664797"/>
          </a:xfrm>
        </p:spPr>
        <p:txBody>
          <a:bodyPr/>
          <a:lstStyle/>
          <a:p>
            <a:r>
              <a:rPr lang="en-US" dirty="0">
                <a:effectLst/>
                <a:latin typeface="Avenir Next LT Pro" panose="020B0504020202020204" pitchFamily="34" charset="77"/>
              </a:rPr>
              <a:t>How to Build and Mature a Sales Enablement Capability </a:t>
            </a:r>
          </a:p>
        </p:txBody>
      </p:sp>
      <p:sp>
        <p:nvSpPr>
          <p:cNvPr id="5" name="Subtitle 4" hidden="1">
            <a:extLst>
              <a:ext uri="{FF2B5EF4-FFF2-40B4-BE49-F238E27FC236}">
                <a16:creationId xmlns:a16="http://schemas.microsoft.com/office/drawing/2014/main" id="{8C869C99-D541-70FF-4C6F-A9B90F065031}"/>
              </a:ext>
            </a:extLst>
          </p:cNvPr>
          <p:cNvSpPr>
            <a:spLocks noGrp="1"/>
          </p:cNvSpPr>
          <p:nvPr>
            <p:ph type="subTitle" idx="1"/>
          </p:nvPr>
        </p:nvSpPr>
        <p:spPr/>
        <p:txBody>
          <a:bodyPr/>
          <a:lstStyle/>
          <a:p>
            <a:r>
              <a:rPr lang="en-US" dirty="0"/>
              <a:t>Current as of March 30, 2024</a:t>
            </a:r>
          </a:p>
        </p:txBody>
      </p:sp>
    </p:spTree>
    <p:extLst>
      <p:ext uri="{BB962C8B-B14F-4D97-AF65-F5344CB8AC3E}">
        <p14:creationId xmlns:p14="http://schemas.microsoft.com/office/powerpoint/2010/main" val="2486921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C9BF4A-8DFD-9A15-8F08-324BC5AE67FB}"/>
              </a:ext>
            </a:extLst>
          </p:cNvPr>
          <p:cNvSpPr/>
          <p:nvPr/>
        </p:nvSpPr>
        <p:spPr>
          <a:xfrm>
            <a:off x="614855" y="3505114"/>
            <a:ext cx="4764668" cy="26225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98B042-634E-D007-6741-262965EEFF18}"/>
              </a:ext>
            </a:extLst>
          </p:cNvPr>
          <p:cNvSpPr/>
          <p:nvPr/>
        </p:nvSpPr>
        <p:spPr>
          <a:xfrm>
            <a:off x="615608" y="1434918"/>
            <a:ext cx="4763916" cy="19179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344682"/>
            <a:ext cx="10962290" cy="767853"/>
          </a:xfrm>
        </p:spPr>
        <p:txBody>
          <a:bodyPr>
            <a:noAutofit/>
          </a:bodyPr>
          <a:lstStyle/>
          <a:p>
            <a:r>
              <a:rPr lang="en-US" dirty="0">
                <a:solidFill>
                  <a:srgbClr val="02307A"/>
                </a:solidFill>
                <a:effectLst/>
                <a:latin typeface="Avenir Next LT Pro" panose="020B0504020202020204" pitchFamily="34" charset="77"/>
              </a:rPr>
              <a:t>4. Enablement Playbooks </a:t>
            </a:r>
            <a:br>
              <a:rPr lang="en-US" dirty="0">
                <a:solidFill>
                  <a:srgbClr val="02307A"/>
                </a:solidFill>
                <a:effectLst/>
                <a:latin typeface="Avenir Next LT Pro" panose="020B0504020202020204" pitchFamily="34" charset="77"/>
              </a:rPr>
            </a:br>
            <a:r>
              <a:rPr lang="en-US" dirty="0">
                <a:solidFill>
                  <a:srgbClr val="02307A"/>
                </a:solidFill>
                <a:effectLst/>
                <a:latin typeface="Avenir Next LT Pro" panose="020B0504020202020204" pitchFamily="34" charset="77"/>
              </a:rPr>
              <a:t>Should Align Comprehensively to a Buyer-Driven Sales Process </a:t>
            </a:r>
            <a:br>
              <a:rPr lang="en-US" dirty="0">
                <a:effectLst/>
                <a:latin typeface="Avenir Next LT Pro" panose="020B0504020202020204" pitchFamily="34" charset="77"/>
              </a:rPr>
            </a:br>
            <a:endParaRPr lang="en-US" dirty="0">
              <a:latin typeface="Avenir Next LT Pro" panose="020B0504020202020204" pitchFamily="34" charset="77"/>
            </a:endParaRPr>
          </a:p>
        </p:txBody>
      </p:sp>
      <p:pic>
        <p:nvPicPr>
          <p:cNvPr id="3" name="Picture 2" descr="Several different types of information&#10;&#10;Description automatically generated">
            <a:extLst>
              <a:ext uri="{FF2B5EF4-FFF2-40B4-BE49-F238E27FC236}">
                <a16:creationId xmlns:a16="http://schemas.microsoft.com/office/drawing/2014/main" id="{2368D2D7-EBD7-BB7E-B762-3A5A10D88745}"/>
              </a:ext>
            </a:extLst>
          </p:cNvPr>
          <p:cNvPicPr>
            <a:picLocks noChangeAspect="1"/>
          </p:cNvPicPr>
          <p:nvPr/>
        </p:nvPicPr>
        <p:blipFill>
          <a:blip r:embed="rId2"/>
          <a:stretch>
            <a:fillRect/>
          </a:stretch>
        </p:blipFill>
        <p:spPr>
          <a:xfrm>
            <a:off x="5557650" y="1839533"/>
            <a:ext cx="6111033" cy="3801246"/>
          </a:xfrm>
          <a:prstGeom prst="rect">
            <a:avLst/>
          </a:prstGeom>
        </p:spPr>
      </p:pic>
      <p:sp>
        <p:nvSpPr>
          <p:cNvPr id="5" name="TextBox 4">
            <a:extLst>
              <a:ext uri="{FF2B5EF4-FFF2-40B4-BE49-F238E27FC236}">
                <a16:creationId xmlns:a16="http://schemas.microsoft.com/office/drawing/2014/main" id="{F0D30BC5-346C-DA1A-10FD-10EA0A04FF43}"/>
              </a:ext>
            </a:extLst>
          </p:cNvPr>
          <p:cNvSpPr txBox="1"/>
          <p:nvPr/>
        </p:nvSpPr>
        <p:spPr>
          <a:xfrm>
            <a:off x="548370" y="1511742"/>
            <a:ext cx="4942794" cy="4493538"/>
          </a:xfrm>
          <a:prstGeom prst="rect">
            <a:avLst/>
          </a:prstGeom>
          <a:noFill/>
          <a:ln>
            <a:noFill/>
          </a:ln>
        </p:spPr>
        <p:txBody>
          <a:bodyPr wrap="square">
            <a:spAutoFit/>
          </a:bodyPr>
          <a:lstStyle/>
          <a:p>
            <a:r>
              <a:rPr lang="en-US" sz="1400" b="1" dirty="0">
                <a:solidFill>
                  <a:srgbClr val="02307A"/>
                </a:solidFill>
                <a:effectLst/>
                <a:latin typeface="Avenir Next LT Pro" panose="020B0504020202020204" pitchFamily="34" charset="77"/>
              </a:rPr>
              <a:t>Objective </a:t>
            </a:r>
            <a:endParaRPr lang="en-US" sz="1400" b="1" dirty="0">
              <a:effectLst/>
              <a:latin typeface="Avenir Next LT Pro" panose="020B0504020202020204" pitchFamily="34" charset="77"/>
            </a:endParaRPr>
          </a:p>
          <a:p>
            <a:r>
              <a:rPr lang="en-US" sz="1200" dirty="0">
                <a:solidFill>
                  <a:srgbClr val="494744"/>
                </a:solidFill>
                <a:effectLst/>
                <a:latin typeface="Avenir Next LT Pro" panose="020B0504020202020204" pitchFamily="34" charset="77"/>
              </a:rPr>
              <a:t>Design, implement, and package playbooks that represent a single source of information to guide the day-to-day efforts of sellers and make them more effective. Playbooks should be built around a consistent sales process and should include ‘plays’ that sales reps should run at different points within the process. Playbooks should drive greater understanding of buyer persona, buyers’ motivations, their decision-making process, and how to present value to different types of buyers. </a:t>
            </a:r>
          </a:p>
          <a:p>
            <a:endParaRPr lang="en-US" dirty="0">
              <a:effectLst/>
              <a:latin typeface="Avenir Next LT Pro" panose="020B0504020202020204" pitchFamily="34" charset="77"/>
            </a:endParaRPr>
          </a:p>
          <a:p>
            <a:r>
              <a:rPr lang="en-US" sz="1400" b="1" dirty="0">
                <a:solidFill>
                  <a:srgbClr val="02307A"/>
                </a:solidFill>
                <a:effectLst/>
                <a:latin typeface="Avenir Next LT Pro" panose="020B0504020202020204" pitchFamily="34" charset="77"/>
              </a:rPr>
              <a:t>Outcomes &amp; Typical Deliverables </a:t>
            </a:r>
            <a:endParaRPr lang="en-US" sz="1400" b="1"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Playbook that encompass: </a:t>
            </a:r>
          </a:p>
          <a:p>
            <a:pPr lvl="1"/>
            <a:r>
              <a:rPr lang="en-US" sz="1200" dirty="0">
                <a:solidFill>
                  <a:srgbClr val="494744"/>
                </a:solidFill>
                <a:effectLst/>
                <a:latin typeface="Avenir Next LT Pro" panose="020B0504020202020204" pitchFamily="34" charset="77"/>
              </a:rPr>
              <a:t>−  Detailed guidance around a standardized sales </a:t>
            </a:r>
          </a:p>
          <a:p>
            <a:pPr lvl="1"/>
            <a:r>
              <a:rPr lang="en-US" sz="1200" dirty="0">
                <a:solidFill>
                  <a:srgbClr val="494744"/>
                </a:solidFill>
                <a:effectLst/>
                <a:latin typeface="Avenir Next LT Pro" panose="020B0504020202020204" pitchFamily="34" charset="77"/>
              </a:rPr>
              <a:t>process </a:t>
            </a:r>
          </a:p>
          <a:p>
            <a:pPr lvl="1"/>
            <a:r>
              <a:rPr lang="en-US" sz="1200" dirty="0">
                <a:solidFill>
                  <a:srgbClr val="494744"/>
                </a:solidFill>
                <a:effectLst/>
                <a:latin typeface="Avenir Next LT Pro" panose="020B0504020202020204" pitchFamily="34" charset="77"/>
              </a:rPr>
              <a:t>−  Sales Plays / Call/Visit Choreography </a:t>
            </a:r>
          </a:p>
          <a:p>
            <a:pPr lvl="1"/>
            <a:r>
              <a:rPr lang="en-US" sz="1200" dirty="0">
                <a:solidFill>
                  <a:srgbClr val="494744"/>
                </a:solidFill>
                <a:effectLst/>
                <a:latin typeface="Avenir Next LT Pro" panose="020B0504020202020204" pitchFamily="34" charset="77"/>
              </a:rPr>
              <a:t>−  Misc. Sales Aids (i.e. Objection Handling, </a:t>
            </a:r>
          </a:p>
          <a:p>
            <a:pPr lvl="1"/>
            <a:r>
              <a:rPr lang="en-US" sz="1200" dirty="0">
                <a:solidFill>
                  <a:srgbClr val="494744"/>
                </a:solidFill>
                <a:effectLst/>
                <a:latin typeface="Avenir Next LT Pro" panose="020B0504020202020204" pitchFamily="34" charset="77"/>
              </a:rPr>
              <a:t>     Opportunity Assessments, etc.) </a:t>
            </a:r>
          </a:p>
          <a:p>
            <a:pPr lvl="1"/>
            <a:r>
              <a:rPr lang="en-US" sz="1200" dirty="0">
                <a:solidFill>
                  <a:srgbClr val="494744"/>
                </a:solidFill>
                <a:effectLst/>
                <a:latin typeface="Avenir Next LT Pro" panose="020B0504020202020204" pitchFamily="34" charset="77"/>
              </a:rPr>
              <a:t>−  Buyer Personas </a:t>
            </a:r>
          </a:p>
          <a:p>
            <a:pPr lvl="1"/>
            <a:r>
              <a:rPr lang="en-US" sz="1200" dirty="0">
                <a:solidFill>
                  <a:srgbClr val="494744"/>
                </a:solidFill>
                <a:effectLst/>
                <a:latin typeface="Avenir Next LT Pro" panose="020B0504020202020204" pitchFamily="34" charset="77"/>
              </a:rPr>
              <a:t>−  Buyer Process Maps </a:t>
            </a:r>
          </a:p>
          <a:p>
            <a:pPr lvl="1"/>
            <a:r>
              <a:rPr lang="en-US" sz="1200" dirty="0">
                <a:solidFill>
                  <a:srgbClr val="494744"/>
                </a:solidFill>
                <a:effectLst/>
                <a:latin typeface="Avenir Next LT Pro" panose="020B0504020202020204" pitchFamily="34" charset="77"/>
              </a:rPr>
              <a:t>−  Competitive Landscape &amp; Battle Cards </a:t>
            </a: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Product Launch Planning/Product Use Scenarios/Product Demos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Pricing/discounting guidelines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Marketing Campaign Schedule </a:t>
            </a:r>
            <a:endParaRPr lang="en-US" sz="1200" dirty="0">
              <a:effectLst/>
              <a:latin typeface="Avenir Next LT Pro" panose="020B0504020202020204" pitchFamily="34" charset="77"/>
            </a:endParaRPr>
          </a:p>
        </p:txBody>
      </p:sp>
    </p:spTree>
    <p:extLst>
      <p:ext uri="{BB962C8B-B14F-4D97-AF65-F5344CB8AC3E}">
        <p14:creationId xmlns:p14="http://schemas.microsoft.com/office/powerpoint/2010/main" val="1924483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BF1D45-00FE-1ACE-8373-0F42436E9952}"/>
              </a:ext>
            </a:extLst>
          </p:cNvPr>
          <p:cNvSpPr/>
          <p:nvPr/>
        </p:nvSpPr>
        <p:spPr>
          <a:xfrm>
            <a:off x="614855" y="3505114"/>
            <a:ext cx="4764668" cy="26225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16BBE3-9A98-E08E-F03D-A367B1D01ACE}"/>
              </a:ext>
            </a:extLst>
          </p:cNvPr>
          <p:cNvSpPr/>
          <p:nvPr/>
        </p:nvSpPr>
        <p:spPr>
          <a:xfrm>
            <a:off x="615608" y="1434918"/>
            <a:ext cx="4763916" cy="19179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346405"/>
            <a:ext cx="10962290" cy="767853"/>
          </a:xfrm>
        </p:spPr>
        <p:txBody>
          <a:bodyPr>
            <a:noAutofit/>
          </a:bodyPr>
          <a:lstStyle/>
          <a:p>
            <a:r>
              <a:rPr lang="en-US" dirty="0">
                <a:solidFill>
                  <a:srgbClr val="02307A"/>
                </a:solidFill>
                <a:effectLst/>
                <a:latin typeface="Avenir Next LT Pro" panose="020B0504020202020204" pitchFamily="34" charset="77"/>
              </a:rPr>
              <a:t>4. Strong Onboarding &amp; Training Programs Accelerate New Hire Ramp Times and Drives Productivity Gains Throughout the Employee Lifecycle </a:t>
            </a:r>
            <a:br>
              <a:rPr lang="en-US" dirty="0">
                <a:effectLst/>
                <a:latin typeface="Avenir Next LT Pro" panose="020B0504020202020204" pitchFamily="34" charset="77"/>
              </a:rPr>
            </a:br>
            <a:endParaRPr lang="en-US" dirty="0">
              <a:latin typeface="Avenir Next LT Pro" panose="020B0504020202020204" pitchFamily="34" charset="77"/>
            </a:endParaRPr>
          </a:p>
        </p:txBody>
      </p:sp>
      <p:pic>
        <p:nvPicPr>
          <p:cNvPr id="4" name="Picture 3" descr="Several sales funnels&#10;&#10;Description automatically generated">
            <a:extLst>
              <a:ext uri="{FF2B5EF4-FFF2-40B4-BE49-F238E27FC236}">
                <a16:creationId xmlns:a16="http://schemas.microsoft.com/office/drawing/2014/main" id="{DD56958B-8052-9138-11EA-36640F27BA7D}"/>
              </a:ext>
            </a:extLst>
          </p:cNvPr>
          <p:cNvPicPr>
            <a:picLocks noChangeAspect="1"/>
          </p:cNvPicPr>
          <p:nvPr/>
        </p:nvPicPr>
        <p:blipFill>
          <a:blip r:embed="rId2"/>
          <a:stretch>
            <a:fillRect/>
          </a:stretch>
        </p:blipFill>
        <p:spPr>
          <a:xfrm>
            <a:off x="5494682" y="1758209"/>
            <a:ext cx="6214957" cy="4215740"/>
          </a:xfrm>
          <a:prstGeom prst="rect">
            <a:avLst/>
          </a:prstGeom>
        </p:spPr>
      </p:pic>
      <p:sp>
        <p:nvSpPr>
          <p:cNvPr id="6" name="TextBox 5">
            <a:extLst>
              <a:ext uri="{FF2B5EF4-FFF2-40B4-BE49-F238E27FC236}">
                <a16:creationId xmlns:a16="http://schemas.microsoft.com/office/drawing/2014/main" id="{EA45D293-08C4-D622-1F8C-9E6F1D34D012}"/>
              </a:ext>
            </a:extLst>
          </p:cNvPr>
          <p:cNvSpPr txBox="1"/>
          <p:nvPr/>
        </p:nvSpPr>
        <p:spPr>
          <a:xfrm>
            <a:off x="614855" y="1650314"/>
            <a:ext cx="4764668" cy="3847207"/>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Objective</a:t>
            </a:r>
            <a:r>
              <a:rPr lang="en-US" sz="1200" dirty="0">
                <a:solidFill>
                  <a:srgbClr val="02307A"/>
                </a:solidFill>
                <a:effectLst/>
                <a:latin typeface="Avenir Next LT Pro" panose="020B0504020202020204" pitchFamily="34" charset="77"/>
              </a:rPr>
              <a:t> </a:t>
            </a:r>
          </a:p>
          <a:p>
            <a:endParaRPr lang="en-US" sz="1200" dirty="0">
              <a:effectLst/>
              <a:latin typeface="Avenir Next LT Pro" panose="020B0504020202020204" pitchFamily="34" charset="77"/>
            </a:endParaRPr>
          </a:p>
          <a:p>
            <a:r>
              <a:rPr lang="en-US" sz="1200" dirty="0">
                <a:solidFill>
                  <a:srgbClr val="494744"/>
                </a:solidFill>
                <a:effectLst/>
                <a:latin typeface="Avenir Next LT Pro" panose="020B0504020202020204" pitchFamily="34" charset="77"/>
              </a:rPr>
              <a:t>Train the sales team on the sales skills and product knowledge needed to meet buyer needs. Create consistency in the way that training is delivered to both new and tenured reps. Drive training through different modalities – in-person, online, etc. Maximize the training value of events like Sales Kickoff (SKO). </a:t>
            </a:r>
          </a:p>
          <a:p>
            <a:endParaRPr lang="en-US" sz="1200" dirty="0">
              <a:solidFill>
                <a:srgbClr val="494744"/>
              </a:solidFill>
              <a:latin typeface="Avenir Next LT Pro" panose="020B0504020202020204" pitchFamily="34" charset="77"/>
            </a:endParaRPr>
          </a:p>
          <a:p>
            <a:endParaRPr lang="en-US" sz="1200" dirty="0">
              <a:solidFill>
                <a:srgbClr val="494744"/>
              </a:solidFill>
              <a:latin typeface="Avenir Next LT Pro" panose="020B0504020202020204" pitchFamily="34" charset="77"/>
            </a:endParaRPr>
          </a:p>
          <a:p>
            <a:endParaRPr lang="en-US" sz="1200" dirty="0">
              <a:effectLst/>
              <a:latin typeface="Avenir Next LT Pro" panose="020B0504020202020204" pitchFamily="34" charset="77"/>
            </a:endParaRPr>
          </a:p>
          <a:p>
            <a:r>
              <a:rPr lang="en-US" sz="1400" b="1" dirty="0">
                <a:solidFill>
                  <a:srgbClr val="02307A"/>
                </a:solidFill>
                <a:effectLst/>
                <a:latin typeface="Avenir Next LT Pro" panose="020B0504020202020204" pitchFamily="34" charset="77"/>
              </a:rPr>
              <a:t>Outcomes &amp; Typical Deliverables </a:t>
            </a:r>
          </a:p>
          <a:p>
            <a:endParaRPr lang="en-US" sz="1200" b="1"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Courseware Development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Onboarding Planning, Design and Execution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Ongoing Training Planning, Design and Execution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Reinforcement Plan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Reinforcement Execution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Sales Skills Training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Translate Product training into applicable sales </a:t>
            </a:r>
            <a:r>
              <a:rPr lang="en-US" sz="1200" dirty="0">
                <a:latin typeface="Avenir Next LT Pro" panose="020B0504020202020204" pitchFamily="34" charset="77"/>
              </a:rPr>
              <a:t>t</a:t>
            </a:r>
            <a:r>
              <a:rPr lang="en-US" sz="1200" dirty="0">
                <a:solidFill>
                  <a:srgbClr val="494744"/>
                </a:solidFill>
                <a:effectLst/>
                <a:latin typeface="Avenir Next LT Pro" panose="020B0504020202020204" pitchFamily="34" charset="77"/>
              </a:rPr>
              <a:t>raining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SKO and other internal events </a:t>
            </a:r>
            <a:endParaRPr lang="en-US" sz="1200" dirty="0">
              <a:effectLst/>
              <a:latin typeface="Avenir Next LT Pro" panose="020B0504020202020204" pitchFamily="34" charset="77"/>
            </a:endParaRPr>
          </a:p>
        </p:txBody>
      </p:sp>
    </p:spTree>
    <p:extLst>
      <p:ext uri="{BB962C8B-B14F-4D97-AF65-F5344CB8AC3E}">
        <p14:creationId xmlns:p14="http://schemas.microsoft.com/office/powerpoint/2010/main" val="939004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BF1D45-00FE-1ACE-8373-0F42436E9952}"/>
              </a:ext>
            </a:extLst>
          </p:cNvPr>
          <p:cNvSpPr/>
          <p:nvPr/>
        </p:nvSpPr>
        <p:spPr>
          <a:xfrm>
            <a:off x="614855" y="3505114"/>
            <a:ext cx="4764668" cy="26225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16BBE3-9A98-E08E-F03D-A367B1D01ACE}"/>
              </a:ext>
            </a:extLst>
          </p:cNvPr>
          <p:cNvSpPr/>
          <p:nvPr/>
        </p:nvSpPr>
        <p:spPr>
          <a:xfrm>
            <a:off x="615608" y="1434918"/>
            <a:ext cx="4763916" cy="19179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339028"/>
            <a:ext cx="10962290" cy="767853"/>
          </a:xfrm>
        </p:spPr>
        <p:txBody>
          <a:bodyPr>
            <a:noAutofit/>
          </a:bodyPr>
          <a:lstStyle/>
          <a:p>
            <a:r>
              <a:rPr lang="en-US" dirty="0">
                <a:solidFill>
                  <a:srgbClr val="02307A"/>
                </a:solidFill>
                <a:effectLst/>
                <a:latin typeface="Avenir Next LT Pro" panose="020B0504020202020204" pitchFamily="34" charset="77"/>
              </a:rPr>
              <a:t>4. Certification Programs Drive Accountability for Sellers to Advance from </a:t>
            </a:r>
            <a:r>
              <a:rPr lang="en-US" i="1" dirty="0">
                <a:solidFill>
                  <a:srgbClr val="02307A"/>
                </a:solidFill>
                <a:effectLst/>
                <a:latin typeface="Avenir Next LT Pro" panose="020B0504020202020204" pitchFamily="34" charset="77"/>
              </a:rPr>
              <a:t>Awareness</a:t>
            </a:r>
            <a:r>
              <a:rPr lang="en-US" dirty="0">
                <a:solidFill>
                  <a:srgbClr val="02307A"/>
                </a:solidFill>
                <a:effectLst/>
                <a:latin typeface="Avenir Next LT Pro" panose="020B0504020202020204" pitchFamily="34" charset="77"/>
              </a:rPr>
              <a:t> to </a:t>
            </a:r>
            <a:r>
              <a:rPr lang="en-US" i="1" dirty="0">
                <a:solidFill>
                  <a:srgbClr val="02307A"/>
                </a:solidFill>
                <a:effectLst/>
                <a:latin typeface="Avenir Next LT Pro" panose="020B0504020202020204" pitchFamily="34" charset="77"/>
              </a:rPr>
              <a:t>Competency</a:t>
            </a:r>
            <a:r>
              <a:rPr lang="en-US" dirty="0">
                <a:solidFill>
                  <a:srgbClr val="02307A"/>
                </a:solidFill>
                <a:effectLst/>
                <a:latin typeface="Avenir Next LT Pro" panose="020B0504020202020204" pitchFamily="34" charset="77"/>
              </a:rPr>
              <a:t> to </a:t>
            </a:r>
            <a:r>
              <a:rPr lang="en-US" i="1" dirty="0">
                <a:solidFill>
                  <a:srgbClr val="02307A"/>
                </a:solidFill>
                <a:effectLst/>
                <a:latin typeface="Avenir Next LT Pro" panose="020B0504020202020204" pitchFamily="34" charset="77"/>
              </a:rPr>
              <a:t>Mastery</a:t>
            </a:r>
            <a:r>
              <a:rPr lang="en-US" dirty="0">
                <a:solidFill>
                  <a:srgbClr val="02307A"/>
                </a:solidFill>
                <a:effectLst/>
                <a:latin typeface="Avenir Next LT Pro" panose="020B0504020202020204" pitchFamily="34" charset="77"/>
              </a:rPr>
              <a:t> of Key Concepts </a:t>
            </a:r>
            <a:br>
              <a:rPr lang="en-US" dirty="0">
                <a:effectLst/>
                <a:latin typeface="Avenir Next LT Pro" panose="020B0504020202020204" pitchFamily="34" charset="77"/>
              </a:rPr>
            </a:br>
            <a:endParaRPr lang="en-US" dirty="0">
              <a:latin typeface="Avenir Next LT Pro" panose="020B0504020202020204" pitchFamily="34" charset="77"/>
            </a:endParaRPr>
          </a:p>
        </p:txBody>
      </p:sp>
      <p:sp>
        <p:nvSpPr>
          <p:cNvPr id="3" name="TextBox 2">
            <a:extLst>
              <a:ext uri="{FF2B5EF4-FFF2-40B4-BE49-F238E27FC236}">
                <a16:creationId xmlns:a16="http://schemas.microsoft.com/office/drawing/2014/main" id="{017FCB56-F506-DAF0-4F6C-BF9B493A3E89}"/>
              </a:ext>
            </a:extLst>
          </p:cNvPr>
          <p:cNvSpPr txBox="1"/>
          <p:nvPr/>
        </p:nvSpPr>
        <p:spPr>
          <a:xfrm>
            <a:off x="614856" y="1577820"/>
            <a:ext cx="4764668" cy="4154984"/>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Objective</a:t>
            </a:r>
            <a:r>
              <a:rPr lang="en-US" sz="1600" b="1" dirty="0">
                <a:solidFill>
                  <a:srgbClr val="02307A"/>
                </a:solidFill>
                <a:effectLst/>
                <a:latin typeface="Avenir Next LT Pro" panose="020B0504020202020204" pitchFamily="34" charset="77"/>
              </a:rPr>
              <a:t> </a:t>
            </a:r>
          </a:p>
          <a:p>
            <a:endParaRPr lang="en-US" sz="1600" b="1" dirty="0">
              <a:effectLst/>
              <a:latin typeface="Avenir Next LT Pro" panose="020B0504020202020204" pitchFamily="34" charset="77"/>
            </a:endParaRPr>
          </a:p>
          <a:p>
            <a:r>
              <a:rPr lang="en-US" sz="1200" dirty="0">
                <a:solidFill>
                  <a:srgbClr val="494744"/>
                </a:solidFill>
                <a:effectLst/>
                <a:latin typeface="Avenir Next LT Pro" panose="020B0504020202020204" pitchFamily="34" charset="77"/>
              </a:rPr>
              <a:t>Certify that sales training has been absorbed by the sales team. Ensure that sales enablement assets have been adopted by the sales team. Create a competitive environment where learning is encouraged and rewarded. Leverage gamification for learning, reinforcement, and motivation. </a:t>
            </a:r>
          </a:p>
          <a:p>
            <a:endParaRPr lang="en-US" sz="1100" dirty="0">
              <a:solidFill>
                <a:srgbClr val="494744"/>
              </a:solidFill>
              <a:latin typeface="Avenir Next LT Pro" panose="020B0504020202020204" pitchFamily="34" charset="77"/>
            </a:endParaRPr>
          </a:p>
          <a:p>
            <a:endParaRPr lang="en-US" sz="1100" dirty="0">
              <a:solidFill>
                <a:srgbClr val="494744"/>
              </a:solidFill>
              <a:latin typeface="Avenir Next LT Pro" panose="020B0504020202020204" pitchFamily="34" charset="77"/>
            </a:endParaRPr>
          </a:p>
          <a:p>
            <a:endParaRPr lang="en-US" sz="1100" dirty="0">
              <a:solidFill>
                <a:srgbClr val="494744"/>
              </a:solidFill>
              <a:latin typeface="Avenir Next LT Pro" panose="020B0504020202020204" pitchFamily="34" charset="77"/>
            </a:endParaRPr>
          </a:p>
          <a:p>
            <a:endParaRPr lang="en-US" sz="1100" dirty="0">
              <a:effectLst/>
              <a:latin typeface="Avenir Next LT Pro" panose="020B0504020202020204" pitchFamily="34" charset="77"/>
            </a:endParaRPr>
          </a:p>
          <a:p>
            <a:r>
              <a:rPr lang="en-US" sz="1400" b="1" dirty="0">
                <a:solidFill>
                  <a:srgbClr val="02307A"/>
                </a:solidFill>
                <a:effectLst/>
                <a:latin typeface="Avenir Next LT Pro" panose="020B0504020202020204" pitchFamily="34" charset="77"/>
              </a:rPr>
              <a:t>Outcomes &amp; Typical Deliverables </a:t>
            </a:r>
          </a:p>
          <a:p>
            <a:endParaRPr lang="en-US" sz="1600" b="1"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Maintain Certification Process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Facilitate Certification Process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Recognition programs, contests, president’s club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Spiffs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Game Design (rules, points, prizes)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Real Time Leaderboard Design &amp; Execution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Gamification Communication Plan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Gamification Administration </a:t>
            </a:r>
            <a:endParaRPr lang="en-US" sz="1200" dirty="0">
              <a:effectLst/>
              <a:latin typeface="Avenir Next LT Pro" panose="020B0504020202020204" pitchFamily="34" charset="77"/>
            </a:endParaRPr>
          </a:p>
        </p:txBody>
      </p:sp>
      <p:pic>
        <p:nvPicPr>
          <p:cNvPr id="10" name="Picture 9" descr="A screenshot of a computer&#10;&#10;Description automatically generated">
            <a:extLst>
              <a:ext uri="{FF2B5EF4-FFF2-40B4-BE49-F238E27FC236}">
                <a16:creationId xmlns:a16="http://schemas.microsoft.com/office/drawing/2014/main" id="{C2B8F3C4-0E93-5F82-49FD-CD8ED371166E}"/>
              </a:ext>
            </a:extLst>
          </p:cNvPr>
          <p:cNvPicPr>
            <a:picLocks noChangeAspect="1"/>
          </p:cNvPicPr>
          <p:nvPr/>
        </p:nvPicPr>
        <p:blipFill>
          <a:blip r:embed="rId2"/>
          <a:stretch>
            <a:fillRect/>
          </a:stretch>
        </p:blipFill>
        <p:spPr>
          <a:xfrm>
            <a:off x="5616698" y="2072347"/>
            <a:ext cx="6130311" cy="3491345"/>
          </a:xfrm>
          <a:prstGeom prst="rect">
            <a:avLst/>
          </a:prstGeom>
        </p:spPr>
      </p:pic>
    </p:spTree>
    <p:extLst>
      <p:ext uri="{BB962C8B-B14F-4D97-AF65-F5344CB8AC3E}">
        <p14:creationId xmlns:p14="http://schemas.microsoft.com/office/powerpoint/2010/main" val="24996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BF1D45-00FE-1ACE-8373-0F42436E9952}"/>
              </a:ext>
            </a:extLst>
          </p:cNvPr>
          <p:cNvSpPr/>
          <p:nvPr/>
        </p:nvSpPr>
        <p:spPr>
          <a:xfrm>
            <a:off x="614855" y="3505114"/>
            <a:ext cx="4764668" cy="26225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716BBE3-9A98-E08E-F03D-A367B1D01ACE}"/>
              </a:ext>
            </a:extLst>
          </p:cNvPr>
          <p:cNvSpPr/>
          <p:nvPr/>
        </p:nvSpPr>
        <p:spPr>
          <a:xfrm>
            <a:off x="615608" y="1434918"/>
            <a:ext cx="4763916" cy="19179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346405"/>
            <a:ext cx="10962290" cy="767853"/>
          </a:xfrm>
        </p:spPr>
        <p:txBody>
          <a:bodyPr>
            <a:noAutofit/>
          </a:bodyPr>
          <a:lstStyle/>
          <a:p>
            <a:r>
              <a:rPr lang="en-US" dirty="0">
                <a:solidFill>
                  <a:srgbClr val="02307A"/>
                </a:solidFill>
                <a:effectLst/>
                <a:latin typeface="Avenir Next LT Pro" panose="020B0504020202020204" pitchFamily="34" charset="77"/>
              </a:rPr>
              <a:t>4. Sales Coaching is Essential to Reinforcing Learnings Gleaned from </a:t>
            </a:r>
            <a:r>
              <a:rPr lang="en-US" dirty="0">
                <a:solidFill>
                  <a:srgbClr val="02307A"/>
                </a:solidFill>
                <a:latin typeface="Avenir Next LT Pro" panose="020B0504020202020204" pitchFamily="34" charset="77"/>
              </a:rPr>
              <a:t>t</a:t>
            </a:r>
            <a:r>
              <a:rPr lang="en-US" dirty="0">
                <a:solidFill>
                  <a:srgbClr val="02307A"/>
                </a:solidFill>
                <a:effectLst/>
                <a:latin typeface="Avenir Next LT Pro" panose="020B0504020202020204" pitchFamily="34" charset="77"/>
              </a:rPr>
              <a:t>he Sales Enablement Program </a:t>
            </a:r>
            <a:br>
              <a:rPr lang="en-US" dirty="0">
                <a:effectLst/>
                <a:latin typeface="Avenir Next LT Pro" panose="020B0504020202020204" pitchFamily="34" charset="77"/>
              </a:rPr>
            </a:br>
            <a:endParaRPr lang="en-US" dirty="0">
              <a:latin typeface="Avenir Next LT Pro" panose="020B0504020202020204" pitchFamily="34" charset="77"/>
            </a:endParaRPr>
          </a:p>
        </p:txBody>
      </p:sp>
      <p:sp>
        <p:nvSpPr>
          <p:cNvPr id="3" name="TextBox 2">
            <a:extLst>
              <a:ext uri="{FF2B5EF4-FFF2-40B4-BE49-F238E27FC236}">
                <a16:creationId xmlns:a16="http://schemas.microsoft.com/office/drawing/2014/main" id="{E89805A2-83DC-18FF-47F2-38531DBC353E}"/>
              </a:ext>
            </a:extLst>
          </p:cNvPr>
          <p:cNvSpPr txBox="1"/>
          <p:nvPr/>
        </p:nvSpPr>
        <p:spPr>
          <a:xfrm>
            <a:off x="614853" y="1615515"/>
            <a:ext cx="4764668" cy="4031873"/>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Objective</a:t>
            </a:r>
            <a:r>
              <a:rPr lang="en-US" sz="1400" dirty="0">
                <a:solidFill>
                  <a:srgbClr val="02307A"/>
                </a:solidFill>
                <a:effectLst/>
                <a:latin typeface="Avenir Next LT Pro" panose="020B0504020202020204" pitchFamily="34" charset="77"/>
              </a:rPr>
              <a:t> </a:t>
            </a:r>
          </a:p>
          <a:p>
            <a:endParaRPr lang="en-US" sz="1100" dirty="0">
              <a:effectLst/>
              <a:latin typeface="Avenir Next LT Pro" panose="020B0504020202020204" pitchFamily="34" charset="77"/>
            </a:endParaRPr>
          </a:p>
          <a:p>
            <a:r>
              <a:rPr lang="en-US" sz="1200" dirty="0">
                <a:solidFill>
                  <a:srgbClr val="494744"/>
                </a:solidFill>
                <a:effectLst/>
                <a:latin typeface="Avenir Next LT Pro" panose="020B0504020202020204" pitchFamily="34" charset="77"/>
              </a:rPr>
              <a:t>Create a culture of sales coaching where Managers execute against defined expectations around coaching. Provide guidance and structure that enables Managers to be better coaches. Provide continuous training on how to maximize the value of coaching. </a:t>
            </a:r>
          </a:p>
          <a:p>
            <a:endParaRPr lang="en-US" sz="1200" dirty="0">
              <a:solidFill>
                <a:srgbClr val="494744"/>
              </a:solidFill>
              <a:effectLst/>
              <a:latin typeface="Avenir Next LT Pro" panose="020B0504020202020204" pitchFamily="34" charset="77"/>
            </a:endParaRPr>
          </a:p>
          <a:p>
            <a:endParaRPr lang="en-US" sz="1100" dirty="0">
              <a:solidFill>
                <a:srgbClr val="494744"/>
              </a:solidFill>
              <a:latin typeface="Avenir Next LT Pro" panose="020B0504020202020204" pitchFamily="34" charset="77"/>
            </a:endParaRPr>
          </a:p>
          <a:p>
            <a:endParaRPr lang="en-US" sz="1100" dirty="0">
              <a:solidFill>
                <a:srgbClr val="494744"/>
              </a:solidFill>
              <a:effectLst/>
              <a:latin typeface="Avenir Next LT Pro" panose="020B0504020202020204" pitchFamily="34" charset="77"/>
            </a:endParaRPr>
          </a:p>
          <a:p>
            <a:endParaRPr lang="en-US" sz="1100" dirty="0">
              <a:effectLst/>
              <a:latin typeface="Avenir Next LT Pro" panose="020B0504020202020204" pitchFamily="34" charset="77"/>
            </a:endParaRPr>
          </a:p>
          <a:p>
            <a:r>
              <a:rPr lang="en-US" sz="1400" b="1" dirty="0">
                <a:solidFill>
                  <a:srgbClr val="02307A"/>
                </a:solidFill>
                <a:effectLst/>
                <a:latin typeface="Avenir Next LT Pro" panose="020B0504020202020204" pitchFamily="34" charset="77"/>
              </a:rPr>
              <a:t>Outcomes &amp; Typical Deliverables </a:t>
            </a:r>
          </a:p>
          <a:p>
            <a:pPr marL="285750" indent="-285750">
              <a:buFont typeface="Arial" panose="020B0604020202020204" pitchFamily="34" charset="0"/>
              <a:buChar char="•"/>
            </a:pPr>
            <a:endParaRPr lang="en-US" sz="1600" b="1"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Coaching charter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Sales team communication planning and execution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Coaching cadence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Coaching process &amp; job aids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Coaching playbook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Individual Development Plans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Train-the-Trainer Session(s)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Coaching Certification </a:t>
            </a:r>
            <a:endParaRPr lang="en-US" sz="1200" dirty="0">
              <a:effectLst/>
              <a:latin typeface="Avenir Next LT Pro" panose="020B0504020202020204" pitchFamily="34" charset="77"/>
            </a:endParaRPr>
          </a:p>
        </p:txBody>
      </p:sp>
      <p:sp>
        <p:nvSpPr>
          <p:cNvPr id="5" name="TextBox 4">
            <a:extLst>
              <a:ext uri="{FF2B5EF4-FFF2-40B4-BE49-F238E27FC236}">
                <a16:creationId xmlns:a16="http://schemas.microsoft.com/office/drawing/2014/main" id="{436E234C-146D-24DC-F04C-36260D73CCC2}"/>
              </a:ext>
            </a:extLst>
          </p:cNvPr>
          <p:cNvSpPr txBox="1"/>
          <p:nvPr/>
        </p:nvSpPr>
        <p:spPr>
          <a:xfrm>
            <a:off x="8514931" y="1954069"/>
            <a:ext cx="3429419" cy="3693319"/>
          </a:xfrm>
          <a:prstGeom prst="rect">
            <a:avLst/>
          </a:prstGeom>
          <a:noFill/>
        </p:spPr>
        <p:txBody>
          <a:bodyPr wrap="square">
            <a:spAutoFit/>
          </a:bodyPr>
          <a:lstStyle/>
          <a:p>
            <a:r>
              <a:rPr lang="en-US" sz="1300" dirty="0">
                <a:solidFill>
                  <a:srgbClr val="494744"/>
                </a:solidFill>
                <a:effectLst/>
                <a:latin typeface="Avenir Next LT Pro" panose="020B0504020202020204" pitchFamily="34" charset="77"/>
              </a:rPr>
              <a:t>• Define Coaching Charter and Goals </a:t>
            </a:r>
          </a:p>
          <a:p>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Identify Coaching Relationships</a:t>
            </a:r>
            <a:br>
              <a:rPr lang="en-US" sz="1300" dirty="0">
                <a:solidFill>
                  <a:srgbClr val="494744"/>
                </a:solidFill>
                <a:effectLst/>
                <a:latin typeface="Avenir Next LT Pro" panose="020B0504020202020204" pitchFamily="34" charset="77"/>
              </a:rPr>
            </a:br>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Schedule Interaction Cadence</a:t>
            </a:r>
            <a:br>
              <a:rPr lang="en-US" sz="1300" dirty="0">
                <a:solidFill>
                  <a:srgbClr val="494744"/>
                </a:solidFill>
                <a:effectLst/>
                <a:latin typeface="Avenir Next LT Pro" panose="020B0504020202020204" pitchFamily="34" charset="77"/>
              </a:rPr>
            </a:br>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Inform Team of Program Structure </a:t>
            </a:r>
            <a:endParaRPr lang="en-US" sz="1300" dirty="0">
              <a:effectLst/>
              <a:latin typeface="Avenir Next LT Pro" panose="020B0504020202020204" pitchFamily="34" charset="77"/>
            </a:endParaRPr>
          </a:p>
          <a:p>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Initiate Introductory Meetings</a:t>
            </a:r>
          </a:p>
          <a:p>
            <a:endParaRPr lang="en-US" sz="1300" dirty="0">
              <a:solidFill>
                <a:srgbClr val="494744"/>
              </a:solidFill>
              <a:effectLst/>
              <a:latin typeface="Avenir Next LT Pro" panose="020B0504020202020204" pitchFamily="34" charset="77"/>
            </a:endParaRPr>
          </a:p>
          <a:p>
            <a:r>
              <a:rPr lang="en-US" sz="1300" dirty="0">
                <a:solidFill>
                  <a:srgbClr val="494744"/>
                </a:solidFill>
                <a:effectLst/>
                <a:latin typeface="Avenir Next LT Pro" panose="020B0504020202020204" pitchFamily="34" charset="77"/>
              </a:rPr>
              <a:t> </a:t>
            </a:r>
            <a:endParaRPr lang="en-US" sz="1300" dirty="0">
              <a:effectLst/>
              <a:latin typeface="Avenir Next LT Pro" panose="020B0504020202020204" pitchFamily="34" charset="77"/>
            </a:endParaRPr>
          </a:p>
          <a:p>
            <a:r>
              <a:rPr lang="en-US" sz="1300" dirty="0">
                <a:solidFill>
                  <a:srgbClr val="494744"/>
                </a:solidFill>
                <a:effectLst/>
                <a:latin typeface="Avenir Next LT Pro" panose="020B0504020202020204" pitchFamily="34" charset="77"/>
              </a:rPr>
              <a:t>• Prioritize Behaviors to Focus On</a:t>
            </a:r>
            <a:br>
              <a:rPr lang="en-US" sz="1300" dirty="0">
                <a:solidFill>
                  <a:srgbClr val="494744"/>
                </a:solidFill>
                <a:effectLst/>
                <a:latin typeface="Avenir Next LT Pro" panose="020B0504020202020204" pitchFamily="34" charset="77"/>
              </a:rPr>
            </a:br>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Clarify by Asking Questions</a:t>
            </a:r>
            <a:br>
              <a:rPr lang="en-US" sz="1300" dirty="0">
                <a:solidFill>
                  <a:srgbClr val="494744"/>
                </a:solidFill>
                <a:effectLst/>
                <a:latin typeface="Avenir Next LT Pro" panose="020B0504020202020204" pitchFamily="34" charset="77"/>
              </a:rPr>
            </a:br>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Discuss What People Need/Want</a:t>
            </a:r>
            <a:br>
              <a:rPr lang="en-US" sz="1300" dirty="0">
                <a:solidFill>
                  <a:srgbClr val="494744"/>
                </a:solidFill>
                <a:effectLst/>
                <a:latin typeface="Avenir Next LT Pro" panose="020B0504020202020204" pitchFamily="34" charset="77"/>
              </a:rPr>
            </a:br>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Encourage with Information/Instruction </a:t>
            </a:r>
          </a:p>
          <a:p>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Agree on Action to Take </a:t>
            </a:r>
          </a:p>
          <a:p>
            <a:endParaRPr lang="en-US" sz="1300" dirty="0">
              <a:effectLst/>
              <a:latin typeface="Avenir Next LT Pro" panose="020B0504020202020204" pitchFamily="34" charset="77"/>
            </a:endParaRPr>
          </a:p>
          <a:p>
            <a:endParaRPr lang="en-US" sz="1300" dirty="0">
              <a:effectLst/>
              <a:latin typeface="Avenir Next LT Pro" panose="020B0504020202020204" pitchFamily="34" charset="77"/>
            </a:endParaRPr>
          </a:p>
          <a:p>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Consolidate Findings From Coaching</a:t>
            </a:r>
            <a:br>
              <a:rPr lang="en-US" sz="1300" dirty="0">
                <a:solidFill>
                  <a:srgbClr val="494744"/>
                </a:solidFill>
                <a:effectLst/>
                <a:latin typeface="Avenir Next LT Pro" panose="020B0504020202020204" pitchFamily="34" charset="77"/>
              </a:rPr>
            </a:br>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Measure Behavior Change</a:t>
            </a:r>
            <a:br>
              <a:rPr lang="en-US" sz="1300" dirty="0">
                <a:solidFill>
                  <a:srgbClr val="494744"/>
                </a:solidFill>
                <a:effectLst/>
                <a:latin typeface="Avenir Next LT Pro" panose="020B0504020202020204" pitchFamily="34" charset="77"/>
              </a:rPr>
            </a:br>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Performance Feedback</a:t>
            </a:r>
            <a:br>
              <a:rPr lang="en-US" sz="1300" dirty="0">
                <a:solidFill>
                  <a:srgbClr val="494744"/>
                </a:solidFill>
                <a:effectLst/>
                <a:latin typeface="Avenir Next LT Pro" panose="020B0504020202020204" pitchFamily="34" charset="77"/>
              </a:rPr>
            </a:br>
            <a:r>
              <a:rPr lang="en-US" sz="1300" dirty="0">
                <a:effectLst/>
                <a:latin typeface="Avenir Next LT Pro" panose="020B0504020202020204" pitchFamily="34" charset="77"/>
              </a:rPr>
              <a:t>• </a:t>
            </a:r>
            <a:r>
              <a:rPr lang="en-US" sz="1300" dirty="0">
                <a:solidFill>
                  <a:srgbClr val="494744"/>
                </a:solidFill>
                <a:effectLst/>
                <a:latin typeface="Avenir Next LT Pro" panose="020B0504020202020204" pitchFamily="34" charset="77"/>
              </a:rPr>
              <a:t>Solicit Feedback to Accelerate Adoption </a:t>
            </a:r>
            <a:endParaRPr lang="en-US" sz="1300" dirty="0">
              <a:effectLst/>
              <a:latin typeface="Avenir Next LT Pro" panose="020B0504020202020204" pitchFamily="34" charset="77"/>
            </a:endParaRPr>
          </a:p>
        </p:txBody>
      </p:sp>
      <p:pic>
        <p:nvPicPr>
          <p:cNvPr id="10" name="Picture 9" descr="A diagram of a coaching and feedback&#10;&#10;Description automatically generated">
            <a:extLst>
              <a:ext uri="{FF2B5EF4-FFF2-40B4-BE49-F238E27FC236}">
                <a16:creationId xmlns:a16="http://schemas.microsoft.com/office/drawing/2014/main" id="{076BBFCE-3041-AE40-2C44-848CE2133EA6}"/>
              </a:ext>
            </a:extLst>
          </p:cNvPr>
          <p:cNvPicPr>
            <a:picLocks noChangeAspect="1"/>
          </p:cNvPicPr>
          <p:nvPr/>
        </p:nvPicPr>
        <p:blipFill>
          <a:blip r:embed="rId2"/>
          <a:stretch>
            <a:fillRect/>
          </a:stretch>
        </p:blipFill>
        <p:spPr>
          <a:xfrm>
            <a:off x="5518206" y="1846347"/>
            <a:ext cx="2996725" cy="3801041"/>
          </a:xfrm>
          <a:prstGeom prst="rect">
            <a:avLst/>
          </a:prstGeom>
        </p:spPr>
      </p:pic>
    </p:spTree>
    <p:extLst>
      <p:ext uri="{BB962C8B-B14F-4D97-AF65-F5344CB8AC3E}">
        <p14:creationId xmlns:p14="http://schemas.microsoft.com/office/powerpoint/2010/main" val="494808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BF1D45-00FE-1ACE-8373-0F42436E9952}"/>
              </a:ext>
            </a:extLst>
          </p:cNvPr>
          <p:cNvSpPr/>
          <p:nvPr/>
        </p:nvSpPr>
        <p:spPr>
          <a:xfrm>
            <a:off x="614855" y="3505114"/>
            <a:ext cx="4764668" cy="26225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16BBE3-9A98-E08E-F03D-A367B1D01ACE}"/>
              </a:ext>
            </a:extLst>
          </p:cNvPr>
          <p:cNvSpPr/>
          <p:nvPr/>
        </p:nvSpPr>
        <p:spPr>
          <a:xfrm>
            <a:off x="615608" y="1434918"/>
            <a:ext cx="4763916" cy="19179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70072"/>
            <a:ext cx="10962290" cy="767853"/>
          </a:xfrm>
        </p:spPr>
        <p:txBody>
          <a:bodyPr>
            <a:normAutofit/>
          </a:bodyPr>
          <a:lstStyle/>
          <a:p>
            <a:r>
              <a:rPr lang="en-US" dirty="0">
                <a:solidFill>
                  <a:srgbClr val="02307A"/>
                </a:solidFill>
                <a:effectLst/>
                <a:latin typeface="Avenir Next LT Pro" panose="020B0504020202020204" pitchFamily="34" charset="77"/>
              </a:rPr>
              <a:t>4. Sales Enablement Tools and Technology </a:t>
            </a:r>
            <a:br>
              <a:rPr lang="en-US" dirty="0">
                <a:effectLst/>
                <a:latin typeface="Avenir Next LT Pro" panose="020B0504020202020204" pitchFamily="34" charset="77"/>
              </a:rPr>
            </a:br>
            <a:endParaRPr lang="en-US" dirty="0">
              <a:latin typeface="Avenir Next LT Pro" panose="020B0504020202020204" pitchFamily="34" charset="77"/>
            </a:endParaRPr>
          </a:p>
        </p:txBody>
      </p:sp>
      <p:sp>
        <p:nvSpPr>
          <p:cNvPr id="3" name="TextBox 2">
            <a:extLst>
              <a:ext uri="{FF2B5EF4-FFF2-40B4-BE49-F238E27FC236}">
                <a16:creationId xmlns:a16="http://schemas.microsoft.com/office/drawing/2014/main" id="{453ABE04-113B-9813-D178-1A4F766945DC}"/>
              </a:ext>
            </a:extLst>
          </p:cNvPr>
          <p:cNvSpPr txBox="1"/>
          <p:nvPr/>
        </p:nvSpPr>
        <p:spPr>
          <a:xfrm>
            <a:off x="614855" y="1560580"/>
            <a:ext cx="4764668" cy="4293483"/>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Objective </a:t>
            </a:r>
          </a:p>
          <a:p>
            <a:endParaRPr lang="en-US" sz="1600" b="1" dirty="0">
              <a:effectLst/>
              <a:latin typeface="Avenir Next LT Pro" panose="020B0504020202020204" pitchFamily="34" charset="77"/>
            </a:endParaRPr>
          </a:p>
          <a:p>
            <a:r>
              <a:rPr lang="en-US" sz="1200" dirty="0">
                <a:solidFill>
                  <a:srgbClr val="494744"/>
                </a:solidFill>
                <a:effectLst/>
                <a:latin typeface="Avenir Next LT Pro" panose="020B0504020202020204" pitchFamily="34" charset="77"/>
              </a:rPr>
              <a:t>Automate the core business processes to increase the productivity of the sales organization while reducing any administrative burden. Document business/functional requirements that will lead to greater sales productivity. Identify and implement technologies that will play a role in the future training &amp; enablement of the sales force. </a:t>
            </a:r>
          </a:p>
          <a:p>
            <a:endParaRPr lang="en-US" sz="1100" dirty="0">
              <a:solidFill>
                <a:srgbClr val="494744"/>
              </a:solidFill>
              <a:effectLst/>
              <a:latin typeface="Avenir Next LT Pro" panose="020B0504020202020204" pitchFamily="34" charset="77"/>
            </a:endParaRPr>
          </a:p>
          <a:p>
            <a:endParaRPr lang="en-US" sz="1100" dirty="0">
              <a:solidFill>
                <a:srgbClr val="494744"/>
              </a:solidFill>
              <a:latin typeface="Avenir Next LT Pro" panose="020B0504020202020204" pitchFamily="34" charset="77"/>
            </a:endParaRPr>
          </a:p>
          <a:p>
            <a:endParaRPr lang="en-US" sz="1100" dirty="0">
              <a:effectLst/>
              <a:latin typeface="Avenir Next LT Pro" panose="020B0504020202020204" pitchFamily="34" charset="77"/>
            </a:endParaRPr>
          </a:p>
          <a:p>
            <a:r>
              <a:rPr lang="en-US" sz="1400" b="1" dirty="0">
                <a:solidFill>
                  <a:srgbClr val="02307A"/>
                </a:solidFill>
                <a:effectLst/>
                <a:latin typeface="Avenir Next LT Pro" panose="020B0504020202020204" pitchFamily="34" charset="77"/>
              </a:rPr>
              <a:t>Outcomes &amp; Typical Deliverables</a:t>
            </a:r>
          </a:p>
          <a:p>
            <a:r>
              <a:rPr lang="en-US" sz="1600" b="1" dirty="0">
                <a:solidFill>
                  <a:srgbClr val="02307A"/>
                </a:solidFill>
                <a:effectLst/>
                <a:latin typeface="Avenir Next LT Pro" panose="020B0504020202020204" pitchFamily="34" charset="77"/>
              </a:rPr>
              <a:t> </a:t>
            </a:r>
            <a:endParaRPr lang="en-US" sz="1600" b="1"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Technology roadmap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CRM (Identify &amp; Implement)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Content Management System </a:t>
            </a: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Learning Management System (LMS) </a:t>
            </a: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Knowledge Management System </a:t>
            </a: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Mobile functionality (including Automated Playbooks)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Gamification tools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Quality Assurance System (eg. call monitoring w/recording capabilities for inside sales) </a:t>
            </a:r>
            <a:endParaRPr lang="en-US" sz="1200" dirty="0">
              <a:effectLst/>
              <a:latin typeface="Avenir Next LT Pro" panose="020B0504020202020204" pitchFamily="34" charset="77"/>
            </a:endParaRPr>
          </a:p>
        </p:txBody>
      </p:sp>
      <p:pic>
        <p:nvPicPr>
          <p:cNvPr id="5" name="Picture 4" descr="A screenshot of a computer&#10;&#10;Description automatically generated">
            <a:extLst>
              <a:ext uri="{FF2B5EF4-FFF2-40B4-BE49-F238E27FC236}">
                <a16:creationId xmlns:a16="http://schemas.microsoft.com/office/drawing/2014/main" id="{AC2ADEC4-5246-633B-4FF5-ED59E6E7DA7B}"/>
              </a:ext>
            </a:extLst>
          </p:cNvPr>
          <p:cNvPicPr>
            <a:picLocks noChangeAspect="1"/>
          </p:cNvPicPr>
          <p:nvPr/>
        </p:nvPicPr>
        <p:blipFill>
          <a:blip r:embed="rId2"/>
          <a:stretch>
            <a:fillRect/>
          </a:stretch>
        </p:blipFill>
        <p:spPr>
          <a:xfrm>
            <a:off x="5572826" y="1919880"/>
            <a:ext cx="6003566" cy="3862339"/>
          </a:xfrm>
          <a:prstGeom prst="rect">
            <a:avLst/>
          </a:prstGeom>
        </p:spPr>
      </p:pic>
    </p:spTree>
    <p:extLst>
      <p:ext uri="{BB962C8B-B14F-4D97-AF65-F5344CB8AC3E}">
        <p14:creationId xmlns:p14="http://schemas.microsoft.com/office/powerpoint/2010/main" val="376898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BF1D45-00FE-1ACE-8373-0F42436E9952}"/>
              </a:ext>
            </a:extLst>
          </p:cNvPr>
          <p:cNvSpPr/>
          <p:nvPr/>
        </p:nvSpPr>
        <p:spPr>
          <a:xfrm>
            <a:off x="614855" y="3505114"/>
            <a:ext cx="4764668" cy="26225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16BBE3-9A98-E08E-F03D-A367B1D01ACE}"/>
              </a:ext>
            </a:extLst>
          </p:cNvPr>
          <p:cNvSpPr/>
          <p:nvPr/>
        </p:nvSpPr>
        <p:spPr>
          <a:xfrm>
            <a:off x="615608" y="1434918"/>
            <a:ext cx="4763916" cy="19179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90020"/>
            <a:ext cx="10962290" cy="767853"/>
          </a:xfrm>
        </p:spPr>
        <p:txBody>
          <a:bodyPr>
            <a:normAutofit/>
          </a:bodyPr>
          <a:lstStyle/>
          <a:p>
            <a:r>
              <a:rPr lang="en-US" dirty="0">
                <a:solidFill>
                  <a:srgbClr val="02307A"/>
                </a:solidFill>
                <a:effectLst/>
                <a:latin typeface="Avenir Next LT Pro" panose="020B0504020202020204" pitchFamily="34" charset="77"/>
              </a:rPr>
              <a:t>5. Ongoing Refinement </a:t>
            </a:r>
            <a:br>
              <a:rPr lang="en-US" dirty="0">
                <a:effectLst/>
                <a:latin typeface="Avenir Next LT Pro" panose="020B0504020202020204" pitchFamily="34" charset="77"/>
              </a:rPr>
            </a:br>
            <a:endParaRPr lang="en-US" dirty="0">
              <a:latin typeface="Avenir Next LT Pro" panose="020B0504020202020204" pitchFamily="34" charset="77"/>
            </a:endParaRPr>
          </a:p>
        </p:txBody>
      </p:sp>
      <p:sp>
        <p:nvSpPr>
          <p:cNvPr id="3" name="TextBox 2">
            <a:extLst>
              <a:ext uri="{FF2B5EF4-FFF2-40B4-BE49-F238E27FC236}">
                <a16:creationId xmlns:a16="http://schemas.microsoft.com/office/drawing/2014/main" id="{3FD18911-DDE1-D2E1-2804-3FD9D2B4BD08}"/>
              </a:ext>
            </a:extLst>
          </p:cNvPr>
          <p:cNvSpPr txBox="1"/>
          <p:nvPr/>
        </p:nvSpPr>
        <p:spPr>
          <a:xfrm>
            <a:off x="609600" y="1583171"/>
            <a:ext cx="4763915" cy="3539430"/>
          </a:xfrm>
          <a:prstGeom prst="rect">
            <a:avLst/>
          </a:prstGeom>
          <a:noFill/>
        </p:spPr>
        <p:txBody>
          <a:bodyPr wrap="square">
            <a:spAutoFit/>
          </a:bodyPr>
          <a:lstStyle/>
          <a:p>
            <a:r>
              <a:rPr lang="en-US" sz="1400" b="1" dirty="0">
                <a:solidFill>
                  <a:schemeClr val="accent2"/>
                </a:solidFill>
                <a:effectLst/>
                <a:latin typeface="Avenir Next LT Pro" panose="020B0504020202020204" pitchFamily="34" charset="77"/>
              </a:rPr>
              <a:t>Objective</a:t>
            </a:r>
            <a:r>
              <a:rPr lang="en-US" sz="1100" dirty="0">
                <a:solidFill>
                  <a:srgbClr val="D8A500"/>
                </a:solidFill>
                <a:effectLst/>
                <a:latin typeface="Avenir Next LT Pro" panose="020B0504020202020204" pitchFamily="34" charset="77"/>
              </a:rPr>
              <a:t> </a:t>
            </a:r>
          </a:p>
          <a:p>
            <a:endParaRPr lang="en-US" sz="1100" dirty="0">
              <a:effectLst/>
              <a:latin typeface="Avenir Next LT Pro" panose="020B0504020202020204" pitchFamily="34" charset="77"/>
            </a:endParaRPr>
          </a:p>
          <a:p>
            <a:r>
              <a:rPr lang="en-US" sz="1200" dirty="0">
                <a:solidFill>
                  <a:srgbClr val="494744"/>
                </a:solidFill>
                <a:effectLst/>
                <a:latin typeface="Avenir Next LT Pro" panose="020B0504020202020204" pitchFamily="34" charset="77"/>
              </a:rPr>
              <a:t>Measure the impact of the investment in sales enablement. Identify the KPIs that define the effectiveness of sales enablement and create dashboards that will effectively track these KPIs. </a:t>
            </a:r>
          </a:p>
          <a:p>
            <a:endParaRPr lang="en-US" sz="1200" dirty="0">
              <a:solidFill>
                <a:srgbClr val="494744"/>
              </a:solidFill>
              <a:latin typeface="Avenir Next LT Pro" panose="020B0504020202020204" pitchFamily="34" charset="77"/>
            </a:endParaRPr>
          </a:p>
          <a:p>
            <a:endParaRPr lang="en-US" sz="1200" dirty="0">
              <a:solidFill>
                <a:srgbClr val="494744"/>
              </a:solidFill>
              <a:effectLst/>
              <a:latin typeface="Avenir Next LT Pro" panose="020B0504020202020204" pitchFamily="34" charset="77"/>
            </a:endParaRPr>
          </a:p>
          <a:p>
            <a:endParaRPr lang="en-US" sz="1200" dirty="0">
              <a:solidFill>
                <a:srgbClr val="494744"/>
              </a:solidFill>
              <a:effectLst/>
              <a:latin typeface="Avenir Next LT Pro" panose="020B0504020202020204" pitchFamily="34" charset="77"/>
            </a:endParaRPr>
          </a:p>
          <a:p>
            <a:endParaRPr lang="en-US" sz="1100" dirty="0">
              <a:solidFill>
                <a:srgbClr val="494744"/>
              </a:solidFill>
              <a:latin typeface="Avenir Next LT Pro" panose="020B0504020202020204" pitchFamily="34" charset="77"/>
            </a:endParaRPr>
          </a:p>
          <a:p>
            <a:endParaRPr lang="en-US" sz="1100" dirty="0">
              <a:solidFill>
                <a:srgbClr val="494744"/>
              </a:solidFill>
              <a:effectLst/>
              <a:latin typeface="Avenir Next LT Pro" panose="020B0504020202020204" pitchFamily="34" charset="77"/>
            </a:endParaRPr>
          </a:p>
          <a:p>
            <a:endParaRPr lang="en-US" sz="1100" dirty="0">
              <a:effectLst/>
              <a:latin typeface="Avenir Next LT Pro" panose="020B0504020202020204" pitchFamily="34" charset="77"/>
            </a:endParaRPr>
          </a:p>
          <a:p>
            <a:r>
              <a:rPr lang="en-US" sz="1400" b="1" dirty="0">
                <a:solidFill>
                  <a:schemeClr val="accent2"/>
                </a:solidFill>
                <a:effectLst/>
                <a:latin typeface="Avenir Next LT Pro" panose="020B0504020202020204" pitchFamily="34" charset="77"/>
              </a:rPr>
              <a:t>Outcomes &amp; Typical Deliverables </a:t>
            </a:r>
          </a:p>
          <a:p>
            <a:endParaRPr lang="en-US" sz="1600" b="1" dirty="0">
              <a:solidFill>
                <a:schemeClr val="accent2"/>
              </a:solidFill>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Defined measurable goals of Sales Enablement program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Partner with Sales Operations on appropriate metrics to track: Behavioral, Leading, Lagging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Partner with Sales Ops to develop dashboards to track progress – individual and aggregated </a:t>
            </a:r>
            <a:endParaRPr lang="en-US" sz="1200" dirty="0">
              <a:effectLst/>
              <a:latin typeface="Avenir Next LT Pro" panose="020B0504020202020204" pitchFamily="34" charset="77"/>
            </a:endParaRPr>
          </a:p>
        </p:txBody>
      </p:sp>
      <p:pic>
        <p:nvPicPr>
          <p:cNvPr id="5" name="Picture 4" descr="Several screenshots of a computer&#10;&#10;Description automatically generated">
            <a:extLst>
              <a:ext uri="{FF2B5EF4-FFF2-40B4-BE49-F238E27FC236}">
                <a16:creationId xmlns:a16="http://schemas.microsoft.com/office/drawing/2014/main" id="{93879E17-FF99-7CFF-7128-F0C77F9350E5}"/>
              </a:ext>
            </a:extLst>
          </p:cNvPr>
          <p:cNvPicPr>
            <a:picLocks noChangeAspect="1"/>
          </p:cNvPicPr>
          <p:nvPr/>
        </p:nvPicPr>
        <p:blipFill>
          <a:blip r:embed="rId2"/>
          <a:stretch>
            <a:fillRect/>
          </a:stretch>
        </p:blipFill>
        <p:spPr>
          <a:xfrm>
            <a:off x="5765942" y="2111414"/>
            <a:ext cx="5805948" cy="3468239"/>
          </a:xfrm>
          <a:prstGeom prst="rect">
            <a:avLst/>
          </a:prstGeom>
        </p:spPr>
      </p:pic>
    </p:spTree>
    <p:extLst>
      <p:ext uri="{BB962C8B-B14F-4D97-AF65-F5344CB8AC3E}">
        <p14:creationId xmlns:p14="http://schemas.microsoft.com/office/powerpoint/2010/main" val="70125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C05062-6818-3075-BE0B-F092BB7DFED1}"/>
              </a:ext>
            </a:extLst>
          </p:cNvPr>
          <p:cNvSpPr/>
          <p:nvPr/>
        </p:nvSpPr>
        <p:spPr>
          <a:xfrm>
            <a:off x="609600" y="1381033"/>
            <a:ext cx="5060768" cy="4574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126639"/>
            <a:ext cx="10962290" cy="767853"/>
          </a:xfrm>
        </p:spPr>
        <p:txBody>
          <a:bodyPr vert="horz" lIns="91440" tIns="0" rIns="91440" bIns="0" rtlCol="0" anchor="b">
            <a:normAutofit/>
          </a:bodyPr>
          <a:lstStyle/>
          <a:p>
            <a:r>
              <a:rPr lang="en-US" b="1" kern="1200" dirty="0">
                <a:solidFill>
                  <a:schemeClr val="accent2"/>
                </a:solidFill>
                <a:effectLst/>
                <a:latin typeface="+mj-lt"/>
                <a:ea typeface="+mj-ea"/>
                <a:cs typeface="+mj-cs"/>
              </a:rPr>
              <a:t>Eight Core Capabilities for Sales Enablement </a:t>
            </a:r>
            <a:br>
              <a:rPr lang="en-US" b="1" kern="1200" dirty="0">
                <a:solidFill>
                  <a:schemeClr val="accent2"/>
                </a:solidFill>
                <a:effectLst/>
                <a:latin typeface="+mj-lt"/>
                <a:ea typeface="+mj-ea"/>
                <a:cs typeface="+mj-cs"/>
              </a:rPr>
            </a:br>
            <a:endParaRPr lang="en-US" b="1" kern="1200" dirty="0">
              <a:solidFill>
                <a:schemeClr val="accent2"/>
              </a:solidFill>
              <a:latin typeface="+mj-lt"/>
              <a:ea typeface="+mj-ea"/>
              <a:cs typeface="+mj-cs"/>
            </a:endParaRPr>
          </a:p>
        </p:txBody>
      </p:sp>
      <p:sp>
        <p:nvSpPr>
          <p:cNvPr id="15" name="Text Placeholder 2">
            <a:extLst>
              <a:ext uri="{FF2B5EF4-FFF2-40B4-BE49-F238E27FC236}">
                <a16:creationId xmlns:a16="http://schemas.microsoft.com/office/drawing/2014/main" id="{DE9D8098-DE5E-8D63-3E02-059BC91B688A}"/>
              </a:ext>
            </a:extLst>
          </p:cNvPr>
          <p:cNvSpPr>
            <a:spLocks noGrp="1"/>
          </p:cNvSpPr>
          <p:nvPr>
            <p:ph type="body" idx="1"/>
          </p:nvPr>
        </p:nvSpPr>
        <p:spPr>
          <a:xfrm>
            <a:off x="1182971" y="1587735"/>
            <a:ext cx="2920105" cy="1050315"/>
          </a:xfrm>
        </p:spPr>
        <p:txBody>
          <a:bodyPr/>
          <a:lstStyle/>
          <a:p>
            <a:r>
              <a:rPr lang="en-US" sz="1600" dirty="0">
                <a:solidFill>
                  <a:schemeClr val="accent2"/>
                </a:solidFill>
                <a:effectLst/>
              </a:rPr>
              <a:t>Markers of Successful Sales Enablement: </a:t>
            </a:r>
          </a:p>
          <a:p>
            <a:endParaRPr lang="en-US" dirty="0"/>
          </a:p>
        </p:txBody>
      </p:sp>
      <p:sp>
        <p:nvSpPr>
          <p:cNvPr id="5" name="TextBox 4">
            <a:extLst>
              <a:ext uri="{FF2B5EF4-FFF2-40B4-BE49-F238E27FC236}">
                <a16:creationId xmlns:a16="http://schemas.microsoft.com/office/drawing/2014/main" id="{D3740817-C765-B9BC-F0AC-EB7750BAA9DF}"/>
              </a:ext>
            </a:extLst>
          </p:cNvPr>
          <p:cNvSpPr txBox="1"/>
          <p:nvPr/>
        </p:nvSpPr>
        <p:spPr>
          <a:xfrm>
            <a:off x="1182971" y="2112893"/>
            <a:ext cx="3318690" cy="3684588"/>
          </a:xfrm>
          <a:prstGeom prst="rect">
            <a:avLst/>
          </a:prstGeom>
        </p:spPr>
        <p:txBody>
          <a:bodyPr vert="horz" lIns="91440" tIns="45720" rIns="91440" bIns="45720" rtlCol="0">
            <a:normAutofit/>
          </a:bodyPr>
          <a:lstStyle/>
          <a:p>
            <a:pPr>
              <a:lnSpc>
                <a:spcPct val="90000"/>
              </a:lnSpc>
              <a:spcBef>
                <a:spcPts val="1000"/>
              </a:spcBef>
            </a:pPr>
            <a:endParaRPr lang="en-US" sz="1200" dirty="0">
              <a:effectLst/>
            </a:endParaRPr>
          </a:p>
          <a:p>
            <a:pPr>
              <a:lnSpc>
                <a:spcPct val="90000"/>
              </a:lnSpc>
              <a:spcBef>
                <a:spcPts val="1000"/>
              </a:spcBef>
            </a:pPr>
            <a:r>
              <a:rPr lang="en-US" sz="1200" dirty="0">
                <a:effectLst/>
              </a:rPr>
              <a:t>❑  Content and sales tools are designed for each stage of a buyer-aligned sales process</a:t>
            </a:r>
          </a:p>
          <a:p>
            <a:pPr>
              <a:lnSpc>
                <a:spcPct val="90000"/>
              </a:lnSpc>
              <a:spcBef>
                <a:spcPts val="1000"/>
              </a:spcBef>
            </a:pPr>
            <a:r>
              <a:rPr lang="en-US" sz="1200" dirty="0">
                <a:effectLst/>
              </a:rPr>
              <a:t>❑  Sellers can easily find, access, and share content and sales tools </a:t>
            </a:r>
          </a:p>
          <a:p>
            <a:pPr>
              <a:lnSpc>
                <a:spcPct val="90000"/>
              </a:lnSpc>
              <a:spcBef>
                <a:spcPts val="1000"/>
              </a:spcBef>
            </a:pPr>
            <a:r>
              <a:rPr lang="en-US" sz="1200" dirty="0">
                <a:effectLst/>
              </a:rPr>
              <a:t>❑  Adoption of sales enablement such as buyer personas and playbooks translates to:</a:t>
            </a:r>
          </a:p>
          <a:p>
            <a:pPr marL="171450" lvl="1" indent="-171450">
              <a:lnSpc>
                <a:spcPct val="90000"/>
              </a:lnSpc>
              <a:spcBef>
                <a:spcPts val="1000"/>
              </a:spcBef>
              <a:buFont typeface="Arial" panose="020B0604020202020204" pitchFamily="34" charset="0"/>
              <a:buChar char="•"/>
            </a:pPr>
            <a:r>
              <a:rPr lang="en-US" sz="1200" dirty="0">
                <a:effectLst/>
              </a:rPr>
              <a:t>Increases in sales revenue per employee </a:t>
            </a:r>
          </a:p>
          <a:p>
            <a:pPr marL="171450" lvl="1" indent="-171450">
              <a:lnSpc>
                <a:spcPct val="90000"/>
              </a:lnSpc>
              <a:spcBef>
                <a:spcPts val="1000"/>
              </a:spcBef>
              <a:buFont typeface="Arial" panose="020B0604020202020204" pitchFamily="34" charset="0"/>
              <a:buChar char="•"/>
            </a:pPr>
            <a:r>
              <a:rPr lang="en-US" sz="1200" dirty="0">
                <a:effectLst/>
              </a:rPr>
              <a:t>Improved quota attainment </a:t>
            </a:r>
          </a:p>
          <a:p>
            <a:pPr marL="171450" lvl="1" indent="-171450">
              <a:lnSpc>
                <a:spcPct val="90000"/>
              </a:lnSpc>
              <a:spcBef>
                <a:spcPts val="1000"/>
              </a:spcBef>
              <a:buFont typeface="Arial" panose="020B0604020202020204" pitchFamily="34" charset="0"/>
              <a:buChar char="•"/>
            </a:pPr>
            <a:r>
              <a:rPr lang="en-US" sz="1200" dirty="0">
                <a:effectLst/>
              </a:rPr>
              <a:t>Increased wallet share </a:t>
            </a:r>
          </a:p>
          <a:p>
            <a:pPr marL="171450" lvl="1" indent="-171450">
              <a:lnSpc>
                <a:spcPct val="90000"/>
              </a:lnSpc>
              <a:spcBef>
                <a:spcPts val="1000"/>
              </a:spcBef>
              <a:buFont typeface="Arial" panose="020B0604020202020204" pitchFamily="34" charset="0"/>
              <a:buChar char="•"/>
            </a:pPr>
            <a:r>
              <a:rPr lang="en-US" sz="1200" dirty="0">
                <a:effectLst/>
              </a:rPr>
              <a:t>Improved penetration rates </a:t>
            </a:r>
          </a:p>
        </p:txBody>
      </p:sp>
      <p:graphicFrame>
        <p:nvGraphicFramePr>
          <p:cNvPr id="12" name="Diagram 11">
            <a:extLst>
              <a:ext uri="{FF2B5EF4-FFF2-40B4-BE49-F238E27FC236}">
                <a16:creationId xmlns:a16="http://schemas.microsoft.com/office/drawing/2014/main" id="{0FBCC683-39CD-CC07-F3C6-1C4D9E0E1082}"/>
              </a:ext>
            </a:extLst>
          </p:cNvPr>
          <p:cNvGraphicFramePr/>
          <p:nvPr>
            <p:extLst>
              <p:ext uri="{D42A27DB-BD31-4B8C-83A1-F6EECF244321}">
                <p14:modId xmlns:p14="http://schemas.microsoft.com/office/powerpoint/2010/main" val="3950397160"/>
              </p:ext>
            </p:extLst>
          </p:nvPr>
        </p:nvGraphicFramePr>
        <p:xfrm>
          <a:off x="5320745" y="1031721"/>
          <a:ext cx="7059706" cy="4923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FBBD838-8759-4096-3D15-5A2B794BF876}"/>
              </a:ext>
            </a:extLst>
          </p:cNvPr>
          <p:cNvSpPr txBox="1"/>
          <p:nvPr/>
        </p:nvSpPr>
        <p:spPr>
          <a:xfrm>
            <a:off x="7823578" y="3031857"/>
            <a:ext cx="2054039" cy="923330"/>
          </a:xfrm>
          <a:prstGeom prst="rect">
            <a:avLst/>
          </a:prstGeom>
          <a:noFill/>
        </p:spPr>
        <p:txBody>
          <a:bodyPr wrap="square">
            <a:spAutoFit/>
          </a:bodyPr>
          <a:lstStyle/>
          <a:p>
            <a:pPr algn="ctr"/>
            <a:r>
              <a:rPr lang="en-US" sz="1800" dirty="0">
                <a:solidFill>
                  <a:srgbClr val="02307A"/>
                </a:solidFill>
                <a:effectLst/>
                <a:latin typeface="Avenir Next LT Pro" panose="020B0504020202020204" pitchFamily="34" charset="77"/>
              </a:rPr>
              <a:t>Core Sales Enablement Capabilities </a:t>
            </a:r>
            <a:endParaRPr lang="en-US" dirty="0">
              <a:effectLst/>
              <a:latin typeface="Avenir Next LT Pro" panose="020B0504020202020204" pitchFamily="34" charset="77"/>
            </a:endParaRPr>
          </a:p>
        </p:txBody>
      </p:sp>
      <p:cxnSp>
        <p:nvCxnSpPr>
          <p:cNvPr id="18" name="Straight Connector 17">
            <a:extLst>
              <a:ext uri="{FF2B5EF4-FFF2-40B4-BE49-F238E27FC236}">
                <a16:creationId xmlns:a16="http://schemas.microsoft.com/office/drawing/2014/main" id="{61D1D446-3625-2C1C-0E9D-A901075F80B0}"/>
              </a:ext>
            </a:extLst>
          </p:cNvPr>
          <p:cNvCxnSpPr>
            <a:cxnSpLocks/>
          </p:cNvCxnSpPr>
          <p:nvPr/>
        </p:nvCxnSpPr>
        <p:spPr>
          <a:xfrm>
            <a:off x="609600" y="5944034"/>
            <a:ext cx="5060768" cy="0"/>
          </a:xfrm>
          <a:prstGeom prst="line">
            <a:avLst/>
          </a:prstGeom>
          <a:ln w="57150">
            <a:solidFill>
              <a:schemeClr val="accent2">
                <a:alpha val="7038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70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7A448D3-113B-E0FD-85AB-C46D8C388CE5}"/>
              </a:ext>
            </a:extLst>
          </p:cNvPr>
          <p:cNvSpPr/>
          <p:nvPr/>
        </p:nvSpPr>
        <p:spPr>
          <a:xfrm>
            <a:off x="0" y="1693066"/>
            <a:ext cx="12192000" cy="18234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599" y="-248156"/>
            <a:ext cx="10962290" cy="767853"/>
          </a:xfrm>
        </p:spPr>
        <p:txBody>
          <a:bodyPr>
            <a:normAutofit/>
          </a:bodyPr>
          <a:lstStyle/>
          <a:p>
            <a:r>
              <a:rPr lang="en-US" dirty="0">
                <a:solidFill>
                  <a:schemeClr val="accent2"/>
                </a:solidFill>
                <a:effectLst/>
                <a:latin typeface="Avenir Next LT Pro" panose="020B0504020202020204" pitchFamily="34" charset="77"/>
              </a:rPr>
              <a:t>Overview: Leading a Sales Enablement Transformation </a:t>
            </a:r>
            <a:endParaRPr lang="en-US" dirty="0">
              <a:solidFill>
                <a:schemeClr val="accent2"/>
              </a:solidFill>
              <a:latin typeface="Avenir Next LT Pro" panose="020B0504020202020204" pitchFamily="34" charset="77"/>
            </a:endParaRPr>
          </a:p>
        </p:txBody>
      </p:sp>
      <p:sp>
        <p:nvSpPr>
          <p:cNvPr id="8" name="Rectangle 7">
            <a:extLst>
              <a:ext uri="{FF2B5EF4-FFF2-40B4-BE49-F238E27FC236}">
                <a16:creationId xmlns:a16="http://schemas.microsoft.com/office/drawing/2014/main" id="{2EB95B72-91C6-6A0D-4FEB-3877EA0B71F2}"/>
              </a:ext>
            </a:extLst>
          </p:cNvPr>
          <p:cNvSpPr/>
          <p:nvPr/>
        </p:nvSpPr>
        <p:spPr>
          <a:xfrm>
            <a:off x="902686" y="1477106"/>
            <a:ext cx="1570892" cy="5040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FFFFFF"/>
                </a:solidFill>
                <a:effectLst/>
                <a:latin typeface="Avenir Next LT Pro" panose="020B0504020202020204" pitchFamily="34" charset="77"/>
              </a:rPr>
              <a:t>STEP 1: </a:t>
            </a:r>
            <a:endParaRPr lang="en-US" sz="1100" b="1" dirty="0">
              <a:effectLst/>
              <a:latin typeface="Avenir Next LT Pro" panose="020B0504020202020204" pitchFamily="34" charset="77"/>
            </a:endParaRPr>
          </a:p>
          <a:p>
            <a:r>
              <a:rPr lang="en-US" sz="1100" dirty="0">
                <a:solidFill>
                  <a:srgbClr val="FFFFFF"/>
                </a:solidFill>
                <a:effectLst/>
                <a:latin typeface="Avenir Next LT Pro" panose="020B0504020202020204" pitchFamily="34" charset="77"/>
              </a:rPr>
              <a:t>Assess Current Talent </a:t>
            </a:r>
            <a:endParaRPr lang="en-US" sz="1100" dirty="0">
              <a:effectLst/>
              <a:latin typeface="Avenir Next LT Pro" panose="020B0504020202020204" pitchFamily="34" charset="77"/>
            </a:endParaRPr>
          </a:p>
        </p:txBody>
      </p:sp>
      <p:sp>
        <p:nvSpPr>
          <p:cNvPr id="9" name="Rectangle 8">
            <a:extLst>
              <a:ext uri="{FF2B5EF4-FFF2-40B4-BE49-F238E27FC236}">
                <a16:creationId xmlns:a16="http://schemas.microsoft.com/office/drawing/2014/main" id="{B41F8BC1-DE2A-4C37-844C-8D91EC5C85A1}"/>
              </a:ext>
            </a:extLst>
          </p:cNvPr>
          <p:cNvSpPr/>
          <p:nvPr/>
        </p:nvSpPr>
        <p:spPr>
          <a:xfrm>
            <a:off x="3083176" y="1477107"/>
            <a:ext cx="1570892" cy="5040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FFFFFF"/>
                </a:solidFill>
                <a:effectLst/>
                <a:latin typeface="Avenir Next LT Pro" panose="020B0504020202020204" pitchFamily="34" charset="77"/>
              </a:rPr>
              <a:t>STEP 2: </a:t>
            </a:r>
            <a:endParaRPr lang="en-US" sz="1100" b="1" dirty="0">
              <a:effectLst/>
              <a:latin typeface="Avenir Next LT Pro" panose="020B0504020202020204" pitchFamily="34" charset="77"/>
            </a:endParaRPr>
          </a:p>
          <a:p>
            <a:r>
              <a:rPr lang="en-US" sz="1100" dirty="0">
                <a:solidFill>
                  <a:srgbClr val="FFFFFF"/>
                </a:solidFill>
                <a:effectLst/>
                <a:latin typeface="Avenir Next LT Pro" panose="020B0504020202020204" pitchFamily="34" charset="77"/>
              </a:rPr>
              <a:t>Assess Enablement </a:t>
            </a:r>
            <a:endParaRPr lang="en-US" sz="1100" dirty="0">
              <a:effectLst/>
              <a:latin typeface="Avenir Next LT Pro" panose="020B0504020202020204" pitchFamily="34" charset="77"/>
            </a:endParaRPr>
          </a:p>
        </p:txBody>
      </p:sp>
      <p:sp>
        <p:nvSpPr>
          <p:cNvPr id="10" name="Rectangle 9">
            <a:extLst>
              <a:ext uri="{FF2B5EF4-FFF2-40B4-BE49-F238E27FC236}">
                <a16:creationId xmlns:a16="http://schemas.microsoft.com/office/drawing/2014/main" id="{04E1B4EB-F06B-EABF-020D-EB9DE16F3968}"/>
              </a:ext>
            </a:extLst>
          </p:cNvPr>
          <p:cNvSpPr/>
          <p:nvPr/>
        </p:nvSpPr>
        <p:spPr>
          <a:xfrm>
            <a:off x="5263666" y="1477107"/>
            <a:ext cx="1570892" cy="5040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FFFFFF"/>
                </a:solidFill>
                <a:effectLst/>
                <a:latin typeface="Avenir Next LT Pro" panose="020B0504020202020204" pitchFamily="34" charset="77"/>
              </a:rPr>
              <a:t>STEP 3: </a:t>
            </a:r>
            <a:endParaRPr lang="en-US" sz="1100" b="1" dirty="0">
              <a:effectLst/>
              <a:latin typeface="Avenir Next LT Pro" panose="020B0504020202020204" pitchFamily="34" charset="77"/>
            </a:endParaRPr>
          </a:p>
          <a:p>
            <a:r>
              <a:rPr lang="en-US" sz="1100" dirty="0">
                <a:solidFill>
                  <a:srgbClr val="FFFFFF"/>
                </a:solidFill>
                <a:effectLst/>
                <a:latin typeface="Avenir Next LT Pro" panose="020B0504020202020204" pitchFamily="34" charset="77"/>
              </a:rPr>
              <a:t>Develop Charter/KPIs </a:t>
            </a:r>
            <a:endParaRPr lang="en-US" sz="1100" dirty="0">
              <a:effectLst/>
              <a:latin typeface="Avenir Next LT Pro" panose="020B0504020202020204" pitchFamily="34" charset="77"/>
            </a:endParaRPr>
          </a:p>
        </p:txBody>
      </p:sp>
      <p:sp>
        <p:nvSpPr>
          <p:cNvPr id="11" name="Rectangle 10">
            <a:extLst>
              <a:ext uri="{FF2B5EF4-FFF2-40B4-BE49-F238E27FC236}">
                <a16:creationId xmlns:a16="http://schemas.microsoft.com/office/drawing/2014/main" id="{B62B280E-A627-FC4C-0167-7623414D41C4}"/>
              </a:ext>
            </a:extLst>
          </p:cNvPr>
          <p:cNvSpPr/>
          <p:nvPr/>
        </p:nvSpPr>
        <p:spPr>
          <a:xfrm>
            <a:off x="7444156" y="1477107"/>
            <a:ext cx="1570892" cy="5040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FFFFFF"/>
                </a:solidFill>
                <a:effectLst/>
                <a:latin typeface="Avenir Next LT Pro" panose="020B0504020202020204" pitchFamily="34" charset="77"/>
              </a:rPr>
              <a:t>STEP 4: </a:t>
            </a:r>
            <a:endParaRPr lang="en-US" sz="1100" b="1" dirty="0">
              <a:effectLst/>
              <a:latin typeface="Avenir Next LT Pro" panose="020B0504020202020204" pitchFamily="34" charset="77"/>
            </a:endParaRPr>
          </a:p>
          <a:p>
            <a:r>
              <a:rPr lang="en-US" sz="1100" dirty="0">
                <a:solidFill>
                  <a:srgbClr val="FFFFFF"/>
                </a:solidFill>
                <a:effectLst/>
                <a:latin typeface="Avenir Next LT Pro" panose="020B0504020202020204" pitchFamily="34" charset="77"/>
              </a:rPr>
              <a:t>Construct &amp; Launch </a:t>
            </a:r>
            <a:endParaRPr lang="en-US" sz="1100" dirty="0">
              <a:effectLst/>
              <a:latin typeface="Avenir Next LT Pro" panose="020B0504020202020204" pitchFamily="34" charset="77"/>
            </a:endParaRPr>
          </a:p>
        </p:txBody>
      </p:sp>
      <p:sp>
        <p:nvSpPr>
          <p:cNvPr id="12" name="Rectangle 11">
            <a:extLst>
              <a:ext uri="{FF2B5EF4-FFF2-40B4-BE49-F238E27FC236}">
                <a16:creationId xmlns:a16="http://schemas.microsoft.com/office/drawing/2014/main" id="{ED48FBA8-FD3D-1CE6-8992-0C44A6576B3D}"/>
              </a:ext>
            </a:extLst>
          </p:cNvPr>
          <p:cNvSpPr/>
          <p:nvPr/>
        </p:nvSpPr>
        <p:spPr>
          <a:xfrm>
            <a:off x="9624646" y="1477107"/>
            <a:ext cx="1570892" cy="5040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rgbClr val="FFFFFF"/>
                </a:solidFill>
                <a:effectLst/>
                <a:latin typeface="Avenir Next LT Pro" panose="020B0504020202020204" pitchFamily="34" charset="77"/>
              </a:rPr>
              <a:t>STEP 5: </a:t>
            </a:r>
            <a:endParaRPr lang="en-US" sz="1100" b="1" dirty="0">
              <a:effectLst/>
              <a:latin typeface="Avenir Next LT Pro" panose="020B0504020202020204" pitchFamily="34" charset="77"/>
            </a:endParaRPr>
          </a:p>
          <a:p>
            <a:r>
              <a:rPr lang="en-US" sz="1100" dirty="0">
                <a:solidFill>
                  <a:srgbClr val="FFFFFF"/>
                </a:solidFill>
                <a:effectLst/>
                <a:latin typeface="Avenir Next LT Pro" panose="020B0504020202020204" pitchFamily="34" charset="77"/>
              </a:rPr>
              <a:t>Ongoing Refinement </a:t>
            </a:r>
            <a:endParaRPr lang="en-US" sz="1100" dirty="0">
              <a:effectLst/>
              <a:latin typeface="Avenir Next LT Pro" panose="020B0504020202020204" pitchFamily="34" charset="77"/>
            </a:endParaRPr>
          </a:p>
        </p:txBody>
      </p:sp>
      <p:sp>
        <p:nvSpPr>
          <p:cNvPr id="14" name="TextBox 13">
            <a:extLst>
              <a:ext uri="{FF2B5EF4-FFF2-40B4-BE49-F238E27FC236}">
                <a16:creationId xmlns:a16="http://schemas.microsoft.com/office/drawing/2014/main" id="{62BF6234-FFE1-0699-9CB1-7D8E6428B476}"/>
              </a:ext>
            </a:extLst>
          </p:cNvPr>
          <p:cNvSpPr txBox="1"/>
          <p:nvPr/>
        </p:nvSpPr>
        <p:spPr>
          <a:xfrm>
            <a:off x="912688" y="2021197"/>
            <a:ext cx="1570892" cy="1015663"/>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Goal</a:t>
            </a:r>
            <a:r>
              <a:rPr lang="en-US" sz="1100" dirty="0">
                <a:solidFill>
                  <a:srgbClr val="02307A"/>
                </a:solidFill>
                <a:effectLst/>
                <a:latin typeface="Avenir Next LT Pro" panose="020B0504020202020204" pitchFamily="34" charset="77"/>
              </a:rPr>
              <a:t> </a:t>
            </a:r>
            <a:endParaRPr lang="en-US" sz="1100" dirty="0">
              <a:effectLst/>
              <a:latin typeface="Avenir Next LT Pro" panose="020B0504020202020204" pitchFamily="34" charset="77"/>
            </a:endParaRPr>
          </a:p>
          <a:p>
            <a:r>
              <a:rPr lang="en-US" sz="1100" dirty="0">
                <a:solidFill>
                  <a:srgbClr val="02307A"/>
                </a:solidFill>
                <a:effectLst/>
                <a:latin typeface="Avenir Next LT Pro" panose="020B0504020202020204" pitchFamily="34" charset="77"/>
              </a:rPr>
              <a:t>Understand current skills and competency across the sales force </a:t>
            </a:r>
            <a:endParaRPr lang="en-US" sz="1100" dirty="0">
              <a:effectLst/>
              <a:latin typeface="Avenir Next LT Pro" panose="020B0504020202020204" pitchFamily="34" charset="77"/>
            </a:endParaRPr>
          </a:p>
        </p:txBody>
      </p:sp>
      <p:sp>
        <p:nvSpPr>
          <p:cNvPr id="16" name="TextBox 15">
            <a:extLst>
              <a:ext uri="{FF2B5EF4-FFF2-40B4-BE49-F238E27FC236}">
                <a16:creationId xmlns:a16="http://schemas.microsoft.com/office/drawing/2014/main" id="{2BE4BA57-CC0A-6B9F-1834-09CEB4095A6F}"/>
              </a:ext>
            </a:extLst>
          </p:cNvPr>
          <p:cNvSpPr txBox="1"/>
          <p:nvPr/>
        </p:nvSpPr>
        <p:spPr>
          <a:xfrm>
            <a:off x="3081745" y="2017546"/>
            <a:ext cx="1656057" cy="1492716"/>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Goal</a:t>
            </a:r>
            <a:r>
              <a:rPr lang="en-US" sz="1100" dirty="0">
                <a:solidFill>
                  <a:srgbClr val="02307A"/>
                </a:solidFill>
                <a:effectLst/>
                <a:latin typeface="Avenir Next LT Pro" panose="020B0504020202020204" pitchFamily="34" charset="77"/>
              </a:rPr>
              <a:t> </a:t>
            </a:r>
            <a:endParaRPr lang="en-US" sz="1100" dirty="0">
              <a:effectLst/>
              <a:latin typeface="Avenir Next LT Pro" panose="020B0504020202020204" pitchFamily="34" charset="77"/>
            </a:endParaRPr>
          </a:p>
          <a:p>
            <a:r>
              <a:rPr lang="en-US" sz="1100" dirty="0">
                <a:solidFill>
                  <a:srgbClr val="02307A"/>
                </a:solidFill>
                <a:effectLst/>
                <a:latin typeface="Avenir Next LT Pro" panose="020B0504020202020204" pitchFamily="34" charset="77"/>
              </a:rPr>
              <a:t>Determine enablement strengths and weaknesses; analyze current state to understand contributing factors to rep performance </a:t>
            </a:r>
            <a:endParaRPr lang="en-US" sz="1100" dirty="0">
              <a:effectLst/>
              <a:latin typeface="Avenir Next LT Pro" panose="020B0504020202020204" pitchFamily="34" charset="77"/>
            </a:endParaRPr>
          </a:p>
        </p:txBody>
      </p:sp>
      <p:sp>
        <p:nvSpPr>
          <p:cNvPr id="18" name="TextBox 17">
            <a:extLst>
              <a:ext uri="{FF2B5EF4-FFF2-40B4-BE49-F238E27FC236}">
                <a16:creationId xmlns:a16="http://schemas.microsoft.com/office/drawing/2014/main" id="{884F8F5C-2B67-05D0-301B-9A3252DE827C}"/>
              </a:ext>
            </a:extLst>
          </p:cNvPr>
          <p:cNvSpPr txBox="1"/>
          <p:nvPr/>
        </p:nvSpPr>
        <p:spPr>
          <a:xfrm>
            <a:off x="5278322" y="2022502"/>
            <a:ext cx="1570892" cy="984885"/>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Goal</a:t>
            </a:r>
            <a:r>
              <a:rPr lang="en-US" sz="1400" dirty="0">
                <a:solidFill>
                  <a:srgbClr val="02307A"/>
                </a:solidFill>
                <a:effectLst/>
                <a:latin typeface="Avenir Next LT Pro" panose="020B0504020202020204" pitchFamily="34" charset="77"/>
              </a:rPr>
              <a:t> </a:t>
            </a:r>
            <a:endParaRPr lang="en-US" sz="1400" dirty="0">
              <a:effectLst/>
              <a:latin typeface="Avenir Next LT Pro" panose="020B0504020202020204" pitchFamily="34" charset="77"/>
            </a:endParaRPr>
          </a:p>
          <a:p>
            <a:r>
              <a:rPr lang="en-US" sz="1100" dirty="0">
                <a:solidFill>
                  <a:srgbClr val="02307A"/>
                </a:solidFill>
                <a:effectLst/>
                <a:latin typeface="Avenir Next LT Pro" panose="020B0504020202020204" pitchFamily="34" charset="77"/>
              </a:rPr>
              <a:t>Define a charter that makes sense for the sales environment, org, and culture </a:t>
            </a:r>
            <a:endParaRPr lang="en-US" sz="1100" dirty="0">
              <a:effectLst/>
              <a:latin typeface="Avenir Next LT Pro" panose="020B0504020202020204" pitchFamily="34" charset="77"/>
            </a:endParaRPr>
          </a:p>
        </p:txBody>
      </p:sp>
      <p:sp>
        <p:nvSpPr>
          <p:cNvPr id="24" name="TextBox 23">
            <a:extLst>
              <a:ext uri="{FF2B5EF4-FFF2-40B4-BE49-F238E27FC236}">
                <a16:creationId xmlns:a16="http://schemas.microsoft.com/office/drawing/2014/main" id="{0B1B3117-C375-DC6A-0F94-5BC96DCB8A7B}"/>
              </a:ext>
            </a:extLst>
          </p:cNvPr>
          <p:cNvSpPr txBox="1"/>
          <p:nvPr/>
        </p:nvSpPr>
        <p:spPr>
          <a:xfrm>
            <a:off x="7451954" y="2031634"/>
            <a:ext cx="1890482" cy="815608"/>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Goal</a:t>
            </a:r>
            <a:r>
              <a:rPr lang="en-US" sz="1100" dirty="0">
                <a:solidFill>
                  <a:srgbClr val="02307A"/>
                </a:solidFill>
                <a:effectLst/>
                <a:latin typeface="Avenir Next LT Pro" panose="020B0504020202020204" pitchFamily="34" charset="77"/>
              </a:rPr>
              <a:t> </a:t>
            </a:r>
            <a:endParaRPr lang="en-US" sz="1100" dirty="0">
              <a:effectLst/>
              <a:latin typeface="Avenir Next LT Pro" panose="020B0504020202020204" pitchFamily="34" charset="77"/>
            </a:endParaRPr>
          </a:p>
          <a:p>
            <a:r>
              <a:rPr lang="en-US" sz="1100" dirty="0">
                <a:solidFill>
                  <a:srgbClr val="02307A"/>
                </a:solidFill>
                <a:effectLst/>
                <a:latin typeface="Avenir Next LT Pro" panose="020B0504020202020204" pitchFamily="34" charset="77"/>
              </a:rPr>
              <a:t>Deliver actionable resources to reps in the field using technology </a:t>
            </a:r>
            <a:endParaRPr lang="en-US" sz="1100" dirty="0">
              <a:effectLst/>
              <a:latin typeface="Avenir Next LT Pro" panose="020B0504020202020204" pitchFamily="34" charset="77"/>
            </a:endParaRPr>
          </a:p>
        </p:txBody>
      </p:sp>
      <p:sp>
        <p:nvSpPr>
          <p:cNvPr id="26" name="TextBox 25">
            <a:extLst>
              <a:ext uri="{FF2B5EF4-FFF2-40B4-BE49-F238E27FC236}">
                <a16:creationId xmlns:a16="http://schemas.microsoft.com/office/drawing/2014/main" id="{1A939E49-9D08-EF35-C60D-576F420F9137}"/>
              </a:ext>
            </a:extLst>
          </p:cNvPr>
          <p:cNvSpPr txBox="1"/>
          <p:nvPr/>
        </p:nvSpPr>
        <p:spPr>
          <a:xfrm>
            <a:off x="9624646" y="2017546"/>
            <a:ext cx="1570892" cy="984885"/>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Goal</a:t>
            </a:r>
            <a:r>
              <a:rPr lang="en-US" sz="1100" dirty="0">
                <a:solidFill>
                  <a:srgbClr val="02307A"/>
                </a:solidFill>
                <a:effectLst/>
                <a:latin typeface="Avenir Next LT Pro" panose="020B0504020202020204" pitchFamily="34" charset="77"/>
              </a:rPr>
              <a:t> </a:t>
            </a:r>
            <a:endParaRPr lang="en-US" sz="1100" dirty="0">
              <a:effectLst/>
              <a:latin typeface="Avenir Next LT Pro" panose="020B0504020202020204" pitchFamily="34" charset="77"/>
            </a:endParaRPr>
          </a:p>
          <a:p>
            <a:r>
              <a:rPr lang="en-US" sz="1100" dirty="0">
                <a:solidFill>
                  <a:srgbClr val="02307A"/>
                </a:solidFill>
                <a:effectLst/>
                <a:latin typeface="Avenir Next LT Pro" panose="020B0504020202020204" pitchFamily="34" charset="77"/>
              </a:rPr>
              <a:t>Continually refine approach to develop A-player talent and</a:t>
            </a:r>
            <a:br>
              <a:rPr lang="en-US" sz="1100" dirty="0">
                <a:solidFill>
                  <a:srgbClr val="02307A"/>
                </a:solidFill>
                <a:effectLst/>
                <a:latin typeface="Avenir Next LT Pro" panose="020B0504020202020204" pitchFamily="34" charset="77"/>
              </a:rPr>
            </a:br>
            <a:r>
              <a:rPr lang="en-US" sz="1100" dirty="0">
                <a:solidFill>
                  <a:srgbClr val="02307A"/>
                </a:solidFill>
                <a:effectLst/>
                <a:latin typeface="Avenir Next LT Pro" panose="020B0504020202020204" pitchFamily="34" charset="77"/>
              </a:rPr>
              <a:t>upskilling</a:t>
            </a:r>
            <a:endParaRPr lang="en-US" sz="1100" dirty="0">
              <a:effectLst/>
              <a:latin typeface="Avenir Next LT Pro" panose="020B0504020202020204" pitchFamily="34" charset="77"/>
            </a:endParaRPr>
          </a:p>
        </p:txBody>
      </p:sp>
      <p:sp>
        <p:nvSpPr>
          <p:cNvPr id="29" name="TextBox 28">
            <a:extLst>
              <a:ext uri="{FF2B5EF4-FFF2-40B4-BE49-F238E27FC236}">
                <a16:creationId xmlns:a16="http://schemas.microsoft.com/office/drawing/2014/main" id="{56C8C353-2A05-6196-494E-72795E78DF87}"/>
              </a:ext>
            </a:extLst>
          </p:cNvPr>
          <p:cNvSpPr txBox="1"/>
          <p:nvPr/>
        </p:nvSpPr>
        <p:spPr>
          <a:xfrm>
            <a:off x="902686" y="3510399"/>
            <a:ext cx="1776865" cy="2677656"/>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Key Activities </a:t>
            </a:r>
          </a:p>
          <a:p>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Align with revenue leadership on the most essential competencies for success in selling roles </a:t>
            </a:r>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Assess all sellers against those competencies </a:t>
            </a:r>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Pinpoint enablement needs on three fronts: </a:t>
            </a:r>
            <a:endParaRPr lang="en-US" sz="1100" dirty="0">
              <a:effectLst/>
              <a:latin typeface="Avenir Next LT Pro" panose="020B0504020202020204" pitchFamily="34" charset="77"/>
            </a:endParaRPr>
          </a:p>
          <a:p>
            <a:r>
              <a:rPr lang="en-US" sz="1100" dirty="0">
                <a:solidFill>
                  <a:srgbClr val="02307A"/>
                </a:solidFill>
                <a:effectLst/>
                <a:latin typeface="Avenir Next LT Pro" panose="020B0504020202020204" pitchFamily="34" charset="77"/>
              </a:rPr>
              <a:t>organization-wide, role-specific, and individually focused </a:t>
            </a:r>
            <a:endParaRPr lang="en-US" sz="1100" dirty="0">
              <a:effectLst/>
              <a:latin typeface="Avenir Next LT Pro" panose="020B0504020202020204" pitchFamily="34" charset="77"/>
            </a:endParaRPr>
          </a:p>
        </p:txBody>
      </p:sp>
      <p:sp>
        <p:nvSpPr>
          <p:cNvPr id="31" name="TextBox 30">
            <a:extLst>
              <a:ext uri="{FF2B5EF4-FFF2-40B4-BE49-F238E27FC236}">
                <a16:creationId xmlns:a16="http://schemas.microsoft.com/office/drawing/2014/main" id="{294D10E7-4368-B6F8-0E54-B34743B24CF2}"/>
              </a:ext>
            </a:extLst>
          </p:cNvPr>
          <p:cNvSpPr txBox="1"/>
          <p:nvPr/>
        </p:nvSpPr>
        <p:spPr>
          <a:xfrm>
            <a:off x="3057727" y="3531652"/>
            <a:ext cx="1621789" cy="2508379"/>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Key Activities </a:t>
            </a:r>
          </a:p>
          <a:p>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Review existing coaching, training, and enablement material and how often it is leveraged in the GTM organization </a:t>
            </a:r>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Interview sellers by cohort (inside sales, field sales, etc) to understand adoption of enablement and identify gaps </a:t>
            </a:r>
            <a:endParaRPr lang="en-US" sz="1100" dirty="0">
              <a:effectLst/>
              <a:latin typeface="Avenir Next LT Pro" panose="020B0504020202020204" pitchFamily="34" charset="77"/>
            </a:endParaRPr>
          </a:p>
        </p:txBody>
      </p:sp>
      <p:sp>
        <p:nvSpPr>
          <p:cNvPr id="33" name="TextBox 32">
            <a:extLst>
              <a:ext uri="{FF2B5EF4-FFF2-40B4-BE49-F238E27FC236}">
                <a16:creationId xmlns:a16="http://schemas.microsoft.com/office/drawing/2014/main" id="{D266E621-6BD3-31E0-E917-4D26BF34EFF4}"/>
              </a:ext>
            </a:extLst>
          </p:cNvPr>
          <p:cNvSpPr txBox="1"/>
          <p:nvPr/>
        </p:nvSpPr>
        <p:spPr>
          <a:xfrm>
            <a:off x="5268111" y="3510399"/>
            <a:ext cx="1645267" cy="2508379"/>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Key Activities </a:t>
            </a:r>
          </a:p>
          <a:p>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Define the mission, objectives, and desired outcome of sales enablement program </a:t>
            </a:r>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Align internal resources to prepare for training cadence, notifying trainers/coaches, and housing enablement content &amp; resources </a:t>
            </a:r>
            <a:endParaRPr lang="en-US" sz="1100" dirty="0">
              <a:effectLst/>
              <a:latin typeface="Avenir Next LT Pro" panose="020B0504020202020204" pitchFamily="34" charset="77"/>
            </a:endParaRPr>
          </a:p>
        </p:txBody>
      </p:sp>
      <p:sp>
        <p:nvSpPr>
          <p:cNvPr id="37" name="TextBox 36">
            <a:extLst>
              <a:ext uri="{FF2B5EF4-FFF2-40B4-BE49-F238E27FC236}">
                <a16:creationId xmlns:a16="http://schemas.microsoft.com/office/drawing/2014/main" id="{BC665B22-507E-D74D-0354-D30F7CAC353B}"/>
              </a:ext>
            </a:extLst>
          </p:cNvPr>
          <p:cNvSpPr txBox="1"/>
          <p:nvPr/>
        </p:nvSpPr>
        <p:spPr>
          <a:xfrm>
            <a:off x="7501973" y="3510262"/>
            <a:ext cx="1950853" cy="3185487"/>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Key Activities </a:t>
            </a:r>
          </a:p>
          <a:p>
            <a:endParaRPr lang="en-US" sz="1100" b="1"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Leverage assessment findings and rep interviews to prioritize content and tool creation in the areas that will improve rep performance and efficiency </a:t>
            </a:r>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Communicate cadence to GTM leadership and field sales managers </a:t>
            </a:r>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Rollout enablement content and certification program </a:t>
            </a:r>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Evaluate current and potential enablement tools to support program objectives </a:t>
            </a:r>
            <a:endParaRPr lang="en-US" sz="1100" dirty="0">
              <a:effectLst/>
              <a:latin typeface="Avenir Next LT Pro" panose="020B0504020202020204" pitchFamily="34" charset="77"/>
            </a:endParaRPr>
          </a:p>
        </p:txBody>
      </p:sp>
      <p:sp>
        <p:nvSpPr>
          <p:cNvPr id="39" name="TextBox 38">
            <a:extLst>
              <a:ext uri="{FF2B5EF4-FFF2-40B4-BE49-F238E27FC236}">
                <a16:creationId xmlns:a16="http://schemas.microsoft.com/office/drawing/2014/main" id="{D66232FC-25DA-5B64-4F3D-72A8A63889AB}"/>
              </a:ext>
            </a:extLst>
          </p:cNvPr>
          <p:cNvSpPr txBox="1"/>
          <p:nvPr/>
        </p:nvSpPr>
        <p:spPr>
          <a:xfrm>
            <a:off x="9624646" y="3510399"/>
            <a:ext cx="1699844" cy="1692771"/>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Key Activities </a:t>
            </a:r>
          </a:p>
          <a:p>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Collect feedback on usage and adoption of enablement materials </a:t>
            </a:r>
            <a:endParaRPr lang="en-US" sz="1100" dirty="0">
              <a:effectLst/>
              <a:latin typeface="Avenir Next LT Pro" panose="020B0504020202020204" pitchFamily="34" charset="77"/>
            </a:endParaRPr>
          </a:p>
          <a:p>
            <a:r>
              <a:rPr lang="en-US" sz="1100" dirty="0">
                <a:solidFill>
                  <a:srgbClr val="007CCE"/>
                </a:solidFill>
                <a:effectLst/>
                <a:latin typeface="Avenir Next LT Pro" panose="020B0504020202020204" pitchFamily="34" charset="77"/>
              </a:rPr>
              <a:t>❑ </a:t>
            </a:r>
            <a:r>
              <a:rPr lang="en-US" sz="1100" dirty="0">
                <a:solidFill>
                  <a:srgbClr val="02307A"/>
                </a:solidFill>
                <a:effectLst/>
                <a:latin typeface="Avenir Next LT Pro" panose="020B0504020202020204" pitchFamily="34" charset="77"/>
              </a:rPr>
              <a:t>Set annual goals for enablement, reviewing and prioritizing quarterly </a:t>
            </a:r>
            <a:endParaRPr lang="en-US" sz="1100" dirty="0">
              <a:effectLst/>
              <a:latin typeface="Avenir Next LT Pro" panose="020B0504020202020204" pitchFamily="34" charset="77"/>
            </a:endParaRPr>
          </a:p>
        </p:txBody>
      </p:sp>
      <p:cxnSp>
        <p:nvCxnSpPr>
          <p:cNvPr id="42" name="Straight Connector 41">
            <a:extLst>
              <a:ext uri="{FF2B5EF4-FFF2-40B4-BE49-F238E27FC236}">
                <a16:creationId xmlns:a16="http://schemas.microsoft.com/office/drawing/2014/main" id="{E11267E1-7468-3E06-9102-7B52EA71FA18}"/>
              </a:ext>
            </a:extLst>
          </p:cNvPr>
          <p:cNvCxnSpPr>
            <a:cxnSpLocks/>
          </p:cNvCxnSpPr>
          <p:nvPr/>
        </p:nvCxnSpPr>
        <p:spPr>
          <a:xfrm>
            <a:off x="2770094" y="2193385"/>
            <a:ext cx="0" cy="2915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BC65C4-BDC4-75BC-EB3B-0673DF737DA8}"/>
              </a:ext>
            </a:extLst>
          </p:cNvPr>
          <p:cNvCxnSpPr>
            <a:cxnSpLocks/>
          </p:cNvCxnSpPr>
          <p:nvPr/>
        </p:nvCxnSpPr>
        <p:spPr>
          <a:xfrm>
            <a:off x="5006788" y="2249052"/>
            <a:ext cx="0" cy="2915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30F35F2-A523-9929-7B64-423000B48E6D}"/>
              </a:ext>
            </a:extLst>
          </p:cNvPr>
          <p:cNvCxnSpPr>
            <a:cxnSpLocks/>
          </p:cNvCxnSpPr>
          <p:nvPr/>
        </p:nvCxnSpPr>
        <p:spPr>
          <a:xfrm>
            <a:off x="7131423" y="2299447"/>
            <a:ext cx="0" cy="2915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742E30F-2BFC-6850-6C3A-DA440AC3196C}"/>
              </a:ext>
            </a:extLst>
          </p:cNvPr>
          <p:cNvCxnSpPr>
            <a:cxnSpLocks/>
          </p:cNvCxnSpPr>
          <p:nvPr/>
        </p:nvCxnSpPr>
        <p:spPr>
          <a:xfrm>
            <a:off x="9377082" y="2299447"/>
            <a:ext cx="0" cy="29158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291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09600" y="37589"/>
            <a:ext cx="10962290" cy="767853"/>
          </a:xfrm>
        </p:spPr>
        <p:txBody>
          <a:bodyPr anchor="b">
            <a:noAutofit/>
          </a:bodyPr>
          <a:lstStyle/>
          <a:p>
            <a:r>
              <a:rPr lang="en-US" dirty="0">
                <a:solidFill>
                  <a:schemeClr val="accent2"/>
                </a:solidFill>
                <a:effectLst/>
              </a:rPr>
              <a:t>1. Assess Current Talent</a:t>
            </a:r>
            <a:br>
              <a:rPr lang="en-US" dirty="0">
                <a:solidFill>
                  <a:schemeClr val="accent2"/>
                </a:solidFill>
                <a:effectLst/>
              </a:rPr>
            </a:br>
            <a:r>
              <a:rPr lang="en-US" dirty="0">
                <a:solidFill>
                  <a:schemeClr val="accent2"/>
                </a:solidFill>
                <a:effectLst/>
              </a:rPr>
              <a:t>Define Core and Role-Specific Competencies Exemplified by High-Pers </a:t>
            </a:r>
            <a:endParaRPr lang="en-US" dirty="0">
              <a:solidFill>
                <a:schemeClr val="accent2"/>
              </a:solidFill>
            </a:endParaRPr>
          </a:p>
        </p:txBody>
      </p:sp>
      <p:sp>
        <p:nvSpPr>
          <p:cNvPr id="16" name="Content Placeholder 5">
            <a:extLst>
              <a:ext uri="{FF2B5EF4-FFF2-40B4-BE49-F238E27FC236}">
                <a16:creationId xmlns:a16="http://schemas.microsoft.com/office/drawing/2014/main" id="{599015E6-B27A-2972-8A5D-66F283AA7531}"/>
              </a:ext>
            </a:extLst>
          </p:cNvPr>
          <p:cNvSpPr>
            <a:spLocks noGrp="1"/>
          </p:cNvSpPr>
          <p:nvPr>
            <p:ph sz="half" idx="14"/>
          </p:nvPr>
        </p:nvSpPr>
        <p:spPr>
          <a:xfrm>
            <a:off x="8297998" y="2028092"/>
            <a:ext cx="3280875" cy="4103767"/>
          </a:xfrm>
          <a:solidFill>
            <a:schemeClr val="bg1">
              <a:lumMod val="95000"/>
            </a:schemeClr>
          </a:solidFill>
        </p:spPr>
        <p:txBody>
          <a:bodyPr>
            <a:normAutofit/>
          </a:bodyPr>
          <a:lstStyle/>
          <a:p>
            <a:pPr>
              <a:buFont typeface="+mj-lt"/>
              <a:buAutoNum type="arabicPeriod"/>
            </a:pPr>
            <a:endParaRPr lang="en-US" sz="1800" dirty="0">
              <a:effectLst/>
              <a:latin typeface="Avenir Next LT Pro" panose="020B0504020202020204" pitchFamily="34" charset="77"/>
            </a:endParaRPr>
          </a:p>
          <a:p>
            <a:endParaRPr lang="en-US" dirty="0"/>
          </a:p>
        </p:txBody>
      </p:sp>
      <p:pic>
        <p:nvPicPr>
          <p:cNvPr id="8" name="Picture 7" descr="A blue and white table with blue text&#10;&#10;Description automatically generated">
            <a:extLst>
              <a:ext uri="{FF2B5EF4-FFF2-40B4-BE49-F238E27FC236}">
                <a16:creationId xmlns:a16="http://schemas.microsoft.com/office/drawing/2014/main" id="{8C4B87B3-0EAF-F9A8-3F9D-2DDFB711F46F}"/>
              </a:ext>
            </a:extLst>
          </p:cNvPr>
          <p:cNvPicPr>
            <a:picLocks noChangeAspect="1"/>
          </p:cNvPicPr>
          <p:nvPr/>
        </p:nvPicPr>
        <p:blipFill>
          <a:blip r:embed="rId3"/>
          <a:stretch>
            <a:fillRect/>
          </a:stretch>
        </p:blipFill>
        <p:spPr>
          <a:xfrm>
            <a:off x="677303" y="1341863"/>
            <a:ext cx="7427496" cy="4789996"/>
          </a:xfrm>
          <a:prstGeom prst="rect">
            <a:avLst/>
          </a:prstGeom>
        </p:spPr>
      </p:pic>
      <p:sp>
        <p:nvSpPr>
          <p:cNvPr id="15" name="TextBox 14">
            <a:extLst>
              <a:ext uri="{FF2B5EF4-FFF2-40B4-BE49-F238E27FC236}">
                <a16:creationId xmlns:a16="http://schemas.microsoft.com/office/drawing/2014/main" id="{AC7ABEAC-C3E6-7695-67C9-65EDCBA47FFD}"/>
              </a:ext>
            </a:extLst>
          </p:cNvPr>
          <p:cNvSpPr txBox="1"/>
          <p:nvPr/>
        </p:nvSpPr>
        <p:spPr>
          <a:xfrm>
            <a:off x="8491195" y="2094816"/>
            <a:ext cx="2894479" cy="3970318"/>
          </a:xfrm>
          <a:prstGeom prst="rect">
            <a:avLst/>
          </a:prstGeom>
          <a:noFill/>
        </p:spPr>
        <p:txBody>
          <a:bodyPr wrap="square">
            <a:spAutoFit/>
          </a:bodyPr>
          <a:lstStyle/>
          <a:p>
            <a:pPr marL="228600" indent="-228600">
              <a:buFont typeface="+mj-lt"/>
              <a:buAutoNum type="arabicPeriod"/>
            </a:pPr>
            <a:r>
              <a:rPr lang="en-US" sz="1200" dirty="0">
                <a:effectLst/>
                <a:latin typeface="Avenir Next LT Pro" panose="020B0504020202020204" pitchFamily="34" charset="77"/>
              </a:rPr>
              <a:t>Review rep performance data, job descriptions, coverage model and sales motions </a:t>
            </a:r>
          </a:p>
          <a:p>
            <a:pPr marL="228600" indent="-228600">
              <a:buFont typeface="+mj-lt"/>
              <a:buAutoNum type="arabicPeriod"/>
            </a:pPr>
            <a:endParaRPr lang="en-US" sz="1200" dirty="0">
              <a:effectLst/>
              <a:latin typeface="Avenir Next LT Pro" panose="020B0504020202020204" pitchFamily="34" charset="77"/>
            </a:endParaRPr>
          </a:p>
          <a:p>
            <a:pPr marL="228600" indent="-228600">
              <a:buFont typeface="+mj-lt"/>
              <a:buAutoNum type="arabicPeriod"/>
            </a:pPr>
            <a:r>
              <a:rPr lang="en-US" sz="1200" dirty="0">
                <a:effectLst/>
                <a:latin typeface="Avenir Next LT Pro" panose="020B0504020202020204" pitchFamily="34" charset="77"/>
              </a:rPr>
              <a:t>Conduct expert panels with sales leadership and high-performing sales reps to contextualize the competencies of your organization </a:t>
            </a:r>
          </a:p>
          <a:p>
            <a:pPr marL="228600" indent="-228600">
              <a:buFont typeface="+mj-lt"/>
              <a:buAutoNum type="arabicPeriod"/>
            </a:pPr>
            <a:endParaRPr lang="en-US" sz="1200" dirty="0">
              <a:effectLst/>
              <a:latin typeface="Avenir Next LT Pro" panose="020B0504020202020204" pitchFamily="34" charset="77"/>
            </a:endParaRPr>
          </a:p>
          <a:p>
            <a:pPr marL="228600" indent="-228600">
              <a:buFont typeface="+mj-lt"/>
              <a:buAutoNum type="arabicPeriod"/>
            </a:pPr>
            <a:r>
              <a:rPr lang="en-US" sz="1200" dirty="0">
                <a:effectLst/>
                <a:latin typeface="Avenir Next LT Pro" panose="020B0504020202020204" pitchFamily="34" charset="77"/>
              </a:rPr>
              <a:t>Analyze high-performer traits as well as compare potential competencies to best practice for the industry </a:t>
            </a:r>
          </a:p>
          <a:p>
            <a:pPr marL="228600" indent="-228600">
              <a:buFont typeface="+mj-lt"/>
              <a:buAutoNum type="arabicPeriod"/>
            </a:pPr>
            <a:endParaRPr lang="en-US" sz="1200" dirty="0">
              <a:effectLst/>
              <a:latin typeface="Avenir Next LT Pro" panose="020B0504020202020204" pitchFamily="34" charset="77"/>
            </a:endParaRPr>
          </a:p>
          <a:p>
            <a:pPr marL="228600" indent="-228600">
              <a:buFont typeface="+mj-lt"/>
              <a:buAutoNum type="arabicPeriod"/>
            </a:pPr>
            <a:r>
              <a:rPr lang="en-US" sz="1200" dirty="0">
                <a:effectLst/>
                <a:latin typeface="Avenir Next LT Pro" panose="020B0504020202020204" pitchFamily="34" charset="77"/>
              </a:rPr>
              <a:t>Iterate on competencies with sales leadership (plus HR as applicable) </a:t>
            </a:r>
          </a:p>
          <a:p>
            <a:pPr marL="228600" indent="-228600">
              <a:buFont typeface="+mj-lt"/>
              <a:buAutoNum type="arabicPeriod"/>
            </a:pPr>
            <a:endParaRPr lang="en-US" sz="1200" dirty="0">
              <a:effectLst/>
              <a:latin typeface="Avenir Next LT Pro" panose="020B0504020202020204" pitchFamily="34" charset="77"/>
            </a:endParaRPr>
          </a:p>
          <a:p>
            <a:pPr marL="228600" indent="-228600">
              <a:buFont typeface="+mj-lt"/>
              <a:buAutoNum type="arabicPeriod"/>
            </a:pPr>
            <a:r>
              <a:rPr lang="en-US" sz="1200" dirty="0">
                <a:effectLst/>
                <a:latin typeface="Avenir Next LT Pro" panose="020B0504020202020204" pitchFamily="34" charset="77"/>
              </a:rPr>
              <a:t>Craft A/B/C-Player definitions for use in assessments </a:t>
            </a:r>
          </a:p>
          <a:p>
            <a:pPr marL="228600" indent="-228600">
              <a:buFont typeface="+mj-lt"/>
              <a:buAutoNum type="arabicPeriod"/>
            </a:pPr>
            <a:endParaRPr lang="en-US" sz="1200" dirty="0">
              <a:effectLst/>
              <a:latin typeface="Avenir Next LT Pro" panose="020B0504020202020204" pitchFamily="34" charset="77"/>
            </a:endParaRPr>
          </a:p>
          <a:p>
            <a:pPr marL="228600" indent="-228600">
              <a:buFont typeface="+mj-lt"/>
              <a:buAutoNum type="arabicPeriod"/>
            </a:pPr>
            <a:r>
              <a:rPr lang="en-US" sz="1200" dirty="0">
                <a:effectLst/>
                <a:latin typeface="Avenir Next LT Pro" panose="020B0504020202020204" pitchFamily="34" charset="77"/>
              </a:rPr>
              <a:t>Review and finalize with team </a:t>
            </a:r>
          </a:p>
        </p:txBody>
      </p:sp>
      <p:sp>
        <p:nvSpPr>
          <p:cNvPr id="20" name="Text Placeholder 4">
            <a:extLst>
              <a:ext uri="{FF2B5EF4-FFF2-40B4-BE49-F238E27FC236}">
                <a16:creationId xmlns:a16="http://schemas.microsoft.com/office/drawing/2014/main" id="{F4473D89-659F-9345-D411-1807D4ED9DE8}"/>
              </a:ext>
            </a:extLst>
          </p:cNvPr>
          <p:cNvSpPr txBox="1">
            <a:spLocks/>
          </p:cNvSpPr>
          <p:nvPr/>
        </p:nvSpPr>
        <p:spPr>
          <a:xfrm>
            <a:off x="8301525" y="1341863"/>
            <a:ext cx="3280875" cy="686229"/>
          </a:xfrm>
          <a:prstGeom prst="rect">
            <a:avLst/>
          </a:prstGeom>
          <a:solidFill>
            <a:schemeClr val="accent3"/>
          </a:solidFill>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venir Next LT Pro" panose="020B05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1800" dirty="0">
              <a:solidFill>
                <a:srgbClr val="FFFFFF"/>
              </a:solidFill>
              <a:highlight>
                <a:srgbClr val="007CCE"/>
              </a:highlight>
              <a:latin typeface="AvenirLTPro"/>
            </a:endParaRPr>
          </a:p>
          <a:p>
            <a:endParaRPr lang="en-US" sz="1800" dirty="0">
              <a:solidFill>
                <a:srgbClr val="FFFFFF"/>
              </a:solidFill>
              <a:highlight>
                <a:srgbClr val="007CCE"/>
              </a:highlight>
              <a:latin typeface="AvenirLTPro"/>
            </a:endParaRPr>
          </a:p>
          <a:p>
            <a:pPr algn="ctr"/>
            <a:r>
              <a:rPr lang="en-US" sz="7200" dirty="0">
                <a:solidFill>
                  <a:schemeClr val="bg1"/>
                </a:solidFill>
                <a:latin typeface="Avenir Next LT Pro" panose="020B0504020202020204" pitchFamily="34" charset="77"/>
              </a:rPr>
              <a:t>Approach</a:t>
            </a:r>
            <a:r>
              <a:rPr lang="en-US" sz="1800" dirty="0">
                <a:solidFill>
                  <a:schemeClr val="accent2"/>
                </a:solidFill>
                <a:latin typeface="AvenirLTPro"/>
              </a:rPr>
              <a:t> </a:t>
            </a:r>
            <a:endParaRPr lang="en-US" dirty="0">
              <a:solidFill>
                <a:schemeClr val="accent2"/>
              </a:solidFill>
            </a:endParaRPr>
          </a:p>
          <a:p>
            <a:endParaRPr lang="en-US" dirty="0"/>
          </a:p>
        </p:txBody>
      </p:sp>
    </p:spTree>
    <p:extLst>
      <p:ext uri="{BB962C8B-B14F-4D97-AF65-F5344CB8AC3E}">
        <p14:creationId xmlns:p14="http://schemas.microsoft.com/office/powerpoint/2010/main" val="267476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8B840126-BAE8-38D4-B338-DDC5BED246BB}"/>
              </a:ext>
            </a:extLst>
          </p:cNvPr>
          <p:cNvSpPr txBox="1">
            <a:spLocks/>
          </p:cNvSpPr>
          <p:nvPr/>
        </p:nvSpPr>
        <p:spPr>
          <a:xfrm>
            <a:off x="8297998" y="2028092"/>
            <a:ext cx="3280875" cy="4103767"/>
          </a:xfrm>
          <a:prstGeom prst="rect">
            <a:avLst/>
          </a:prstGeom>
          <a:solidFill>
            <a:schemeClr val="bg1">
              <a:lumMod val="95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05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0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endParaRPr lang="en-US" sz="1800">
              <a:latin typeface="Avenir Next LT Pro" panose="020B0504020202020204" pitchFamily="34" charset="77"/>
            </a:endParaRPr>
          </a:p>
          <a:p>
            <a:endParaRPr lang="en-US" dirty="0"/>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6583" y="303857"/>
            <a:ext cx="10962290" cy="767853"/>
          </a:xfrm>
        </p:spPr>
        <p:txBody>
          <a:bodyPr anchor="b">
            <a:noAutofit/>
          </a:bodyPr>
          <a:lstStyle/>
          <a:p>
            <a:r>
              <a:rPr lang="en-US" dirty="0">
                <a:solidFill>
                  <a:schemeClr val="accent2"/>
                </a:solidFill>
                <a:effectLst/>
              </a:rPr>
              <a:t>1. Assess Current Talent</a:t>
            </a:r>
            <a:br>
              <a:rPr lang="en-US" dirty="0">
                <a:solidFill>
                  <a:schemeClr val="accent2"/>
                </a:solidFill>
                <a:effectLst/>
              </a:rPr>
            </a:br>
            <a:r>
              <a:rPr lang="en-US" dirty="0">
                <a:solidFill>
                  <a:schemeClr val="accent2"/>
                </a:solidFill>
                <a:effectLst/>
              </a:rPr>
              <a:t>Deploy 3-Part for Comprehensive Views of Competency Gaps </a:t>
            </a:r>
            <a:br>
              <a:rPr lang="en-US" dirty="0">
                <a:solidFill>
                  <a:schemeClr val="accent2"/>
                </a:solidFill>
              </a:rPr>
            </a:br>
            <a:r>
              <a:rPr lang="en-US" dirty="0">
                <a:solidFill>
                  <a:schemeClr val="accent2"/>
                </a:solidFill>
              </a:rPr>
              <a:t>Evals</a:t>
            </a:r>
          </a:p>
        </p:txBody>
      </p:sp>
      <p:sp>
        <p:nvSpPr>
          <p:cNvPr id="9" name="TextBox 8">
            <a:extLst>
              <a:ext uri="{FF2B5EF4-FFF2-40B4-BE49-F238E27FC236}">
                <a16:creationId xmlns:a16="http://schemas.microsoft.com/office/drawing/2014/main" id="{6A511D17-80F6-D964-572B-EFE9695295AB}"/>
              </a:ext>
            </a:extLst>
          </p:cNvPr>
          <p:cNvSpPr txBox="1"/>
          <p:nvPr/>
        </p:nvSpPr>
        <p:spPr>
          <a:xfrm>
            <a:off x="8491194" y="2246147"/>
            <a:ext cx="2894479" cy="3416320"/>
          </a:xfrm>
          <a:prstGeom prst="rect">
            <a:avLst/>
          </a:prstGeom>
          <a:noFill/>
        </p:spPr>
        <p:txBody>
          <a:bodyPr wrap="square">
            <a:spAutoFit/>
          </a:bodyPr>
          <a:lstStyle/>
          <a:p>
            <a:pPr>
              <a:buFont typeface="+mj-lt"/>
              <a:buAutoNum type="arabicPeriod"/>
            </a:pPr>
            <a:r>
              <a:rPr lang="en-US" sz="1200" dirty="0">
                <a:effectLst/>
                <a:latin typeface="Avenir Next LT Pro" panose="020B0504020202020204" pitchFamily="34" charset="77"/>
              </a:rPr>
              <a:t>Work with SBI expert advisors to develop a top-grading approach for the following roles: </a:t>
            </a:r>
          </a:p>
          <a:p>
            <a:pPr marL="457200" lvl="1" indent="0">
              <a:buNone/>
            </a:pPr>
            <a:r>
              <a:rPr lang="en-US" sz="1200" dirty="0">
                <a:effectLst/>
                <a:latin typeface="Avenir Next LT Pro" panose="020B0504020202020204" pitchFamily="34" charset="77"/>
              </a:rPr>
              <a:t>a)  Account Executives </a:t>
            </a:r>
          </a:p>
          <a:p>
            <a:pPr marL="457200" lvl="1" indent="0">
              <a:buNone/>
            </a:pPr>
            <a:r>
              <a:rPr lang="en-US" sz="1200" dirty="0">
                <a:effectLst/>
                <a:latin typeface="Avenir Next LT Pro" panose="020B0504020202020204" pitchFamily="34" charset="77"/>
              </a:rPr>
              <a:t>b)  Solution Engineers </a:t>
            </a:r>
          </a:p>
          <a:p>
            <a:pPr marL="457200" lvl="1" indent="0">
              <a:buNone/>
            </a:pPr>
            <a:r>
              <a:rPr lang="en-US" sz="1200" dirty="0">
                <a:effectLst/>
                <a:latin typeface="Avenir Next LT Pro" panose="020B0504020202020204" pitchFamily="34" charset="77"/>
              </a:rPr>
              <a:t>c)  Customer Success Managers </a:t>
            </a:r>
          </a:p>
          <a:p>
            <a:pPr marL="457200" lvl="1" indent="0">
              <a:buNone/>
            </a:pPr>
            <a:r>
              <a:rPr lang="en-US" sz="1200" dirty="0">
                <a:effectLst/>
                <a:latin typeface="Avenir Next LT Pro" panose="020B0504020202020204" pitchFamily="34" charset="77"/>
              </a:rPr>
              <a:t>d)  Industry Consultants </a:t>
            </a:r>
          </a:p>
          <a:p>
            <a:pPr marL="457200" lvl="1" indent="0">
              <a:buNone/>
            </a:pPr>
            <a:r>
              <a:rPr lang="en-US" sz="1200" dirty="0">
                <a:effectLst/>
                <a:latin typeface="Avenir Next LT Pro" panose="020B0504020202020204" pitchFamily="34" charset="77"/>
              </a:rPr>
              <a:t>e)  Consulting Sellers </a:t>
            </a:r>
          </a:p>
          <a:p>
            <a:pPr marL="457200" lvl="1" indent="0">
              <a:buNone/>
            </a:pPr>
            <a:endParaRPr lang="en-US" sz="1200" dirty="0">
              <a:effectLst/>
              <a:latin typeface="Avenir Next LT Pro" panose="020B0504020202020204" pitchFamily="34" charset="77"/>
            </a:endParaRPr>
          </a:p>
          <a:p>
            <a:pPr>
              <a:buFont typeface="+mj-lt"/>
              <a:buAutoNum type="arabicPeriod"/>
            </a:pPr>
            <a:r>
              <a:rPr lang="en-US" sz="1200" dirty="0">
                <a:effectLst/>
                <a:latin typeface="Avenir Next LT Pro" panose="020B0504020202020204" pitchFamily="34" charset="77"/>
              </a:rPr>
              <a:t>Consider the following series of assessments for a 360-degree view of talent: </a:t>
            </a:r>
          </a:p>
          <a:p>
            <a:pPr marL="457200" lvl="1" indent="0">
              <a:buNone/>
            </a:pPr>
            <a:r>
              <a:rPr lang="en-US" sz="1200" dirty="0">
                <a:effectLst/>
                <a:latin typeface="Avenir Next LT Pro" panose="020B0504020202020204" pitchFamily="34" charset="77"/>
              </a:rPr>
              <a:t>a)  Everyone completes self-assessment </a:t>
            </a:r>
          </a:p>
          <a:p>
            <a:pPr marL="457200" lvl="1" indent="0">
              <a:buNone/>
            </a:pPr>
            <a:r>
              <a:rPr lang="en-US" sz="1200" dirty="0">
                <a:effectLst/>
                <a:latin typeface="Avenir Next LT Pro" panose="020B0504020202020204" pitchFamily="34" charset="77"/>
              </a:rPr>
              <a:t>b)  Managers assess their team members </a:t>
            </a:r>
          </a:p>
          <a:p>
            <a:pPr marL="457200" lvl="1" indent="0">
              <a:buNone/>
            </a:pPr>
            <a:r>
              <a:rPr lang="en-US" sz="1200" dirty="0">
                <a:effectLst/>
                <a:latin typeface="Avenir Next LT Pro" panose="020B0504020202020204" pitchFamily="34" charset="77"/>
              </a:rPr>
              <a:t>c)  SBI assesses front-line managers </a:t>
            </a:r>
          </a:p>
        </p:txBody>
      </p:sp>
      <p:sp>
        <p:nvSpPr>
          <p:cNvPr id="13" name="Text Placeholder 4">
            <a:extLst>
              <a:ext uri="{FF2B5EF4-FFF2-40B4-BE49-F238E27FC236}">
                <a16:creationId xmlns:a16="http://schemas.microsoft.com/office/drawing/2014/main" id="{0CD99D97-BBE9-CA64-6CD4-03221D80860F}"/>
              </a:ext>
            </a:extLst>
          </p:cNvPr>
          <p:cNvSpPr txBox="1">
            <a:spLocks/>
          </p:cNvSpPr>
          <p:nvPr/>
        </p:nvSpPr>
        <p:spPr>
          <a:xfrm>
            <a:off x="8301525" y="1341863"/>
            <a:ext cx="3280875" cy="686229"/>
          </a:xfrm>
          <a:prstGeom prst="rect">
            <a:avLst/>
          </a:prstGeom>
          <a:solidFill>
            <a:schemeClr val="accent3"/>
          </a:solidFill>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venir Next LT Pro" panose="020B05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1800" dirty="0">
              <a:solidFill>
                <a:srgbClr val="FFFFFF"/>
              </a:solidFill>
              <a:highlight>
                <a:srgbClr val="007CCE"/>
              </a:highlight>
              <a:latin typeface="AvenirLTPro"/>
            </a:endParaRPr>
          </a:p>
          <a:p>
            <a:endParaRPr lang="en-US" sz="1800" dirty="0">
              <a:solidFill>
                <a:srgbClr val="FFFFFF"/>
              </a:solidFill>
              <a:highlight>
                <a:srgbClr val="007CCE"/>
              </a:highlight>
              <a:latin typeface="AvenirLTPro"/>
            </a:endParaRPr>
          </a:p>
          <a:p>
            <a:pPr algn="ctr"/>
            <a:r>
              <a:rPr lang="en-US" sz="7200" dirty="0">
                <a:solidFill>
                  <a:schemeClr val="bg1"/>
                </a:solidFill>
                <a:latin typeface="Avenir Next LT Pro" panose="020B0504020202020204" pitchFamily="34" charset="77"/>
              </a:rPr>
              <a:t>Approach</a:t>
            </a:r>
            <a:r>
              <a:rPr lang="en-US" sz="1800" dirty="0">
                <a:solidFill>
                  <a:schemeClr val="accent2"/>
                </a:solidFill>
                <a:latin typeface="AvenirLTPro"/>
              </a:rPr>
              <a:t> </a:t>
            </a:r>
            <a:endParaRPr lang="en-US" dirty="0">
              <a:solidFill>
                <a:schemeClr val="accent2"/>
              </a:solidFill>
            </a:endParaRPr>
          </a:p>
          <a:p>
            <a:endParaRPr lang="en-US" dirty="0"/>
          </a:p>
        </p:txBody>
      </p:sp>
      <p:graphicFrame>
        <p:nvGraphicFramePr>
          <p:cNvPr id="15" name="Diagram 14">
            <a:extLst>
              <a:ext uri="{FF2B5EF4-FFF2-40B4-BE49-F238E27FC236}">
                <a16:creationId xmlns:a16="http://schemas.microsoft.com/office/drawing/2014/main" id="{1F2DE50A-0A90-BC51-8A91-F5ABA5A714CA}"/>
              </a:ext>
            </a:extLst>
          </p:cNvPr>
          <p:cNvGraphicFramePr/>
          <p:nvPr>
            <p:extLst>
              <p:ext uri="{D42A27DB-BD31-4B8C-83A1-F6EECF244321}">
                <p14:modId xmlns:p14="http://schemas.microsoft.com/office/powerpoint/2010/main" val="2838325253"/>
              </p:ext>
            </p:extLst>
          </p:nvPr>
        </p:nvGraphicFramePr>
        <p:xfrm>
          <a:off x="2314703" y="1839834"/>
          <a:ext cx="3781297" cy="3307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a:extLst>
              <a:ext uri="{FF2B5EF4-FFF2-40B4-BE49-F238E27FC236}">
                <a16:creationId xmlns:a16="http://schemas.microsoft.com/office/drawing/2014/main" id="{67337E36-40CF-81DF-69A3-FB126D1ED3F1}"/>
              </a:ext>
            </a:extLst>
          </p:cNvPr>
          <p:cNvSpPr/>
          <p:nvPr/>
        </p:nvSpPr>
        <p:spPr>
          <a:xfrm>
            <a:off x="4215758" y="5560652"/>
            <a:ext cx="2209626" cy="68623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9ABCAB3-CBA2-3AA1-7EAC-BFBD82565191}"/>
              </a:ext>
            </a:extLst>
          </p:cNvPr>
          <p:cNvSpPr txBox="1"/>
          <p:nvPr/>
        </p:nvSpPr>
        <p:spPr>
          <a:xfrm>
            <a:off x="1433564" y="1594642"/>
            <a:ext cx="1755224" cy="430887"/>
          </a:xfrm>
          <a:prstGeom prst="rect">
            <a:avLst/>
          </a:prstGeom>
          <a:noFill/>
        </p:spPr>
        <p:txBody>
          <a:bodyPr wrap="square">
            <a:spAutoFit/>
          </a:bodyPr>
          <a:lstStyle/>
          <a:p>
            <a:pPr algn="ctr"/>
            <a:r>
              <a:rPr lang="en-US" sz="1100" dirty="0">
                <a:solidFill>
                  <a:srgbClr val="335977"/>
                </a:solidFill>
                <a:effectLst/>
                <a:latin typeface="Avenir Next LT Pro" panose="020B0504020202020204" pitchFamily="34" charset="77"/>
              </a:rPr>
              <a:t>Individuals complete the competency assessment </a:t>
            </a:r>
            <a:endParaRPr lang="en-US" sz="1100" dirty="0">
              <a:effectLst/>
              <a:latin typeface="Avenir Next LT Pro" panose="020B0504020202020204" pitchFamily="34" charset="77"/>
            </a:endParaRPr>
          </a:p>
        </p:txBody>
      </p:sp>
      <p:sp>
        <p:nvSpPr>
          <p:cNvPr id="24" name="TextBox 23">
            <a:extLst>
              <a:ext uri="{FF2B5EF4-FFF2-40B4-BE49-F238E27FC236}">
                <a16:creationId xmlns:a16="http://schemas.microsoft.com/office/drawing/2014/main" id="{D1FCA5CF-20E3-71A8-121E-C4FE888BBF3F}"/>
              </a:ext>
            </a:extLst>
          </p:cNvPr>
          <p:cNvSpPr txBox="1"/>
          <p:nvPr/>
        </p:nvSpPr>
        <p:spPr>
          <a:xfrm>
            <a:off x="5655298" y="2767907"/>
            <a:ext cx="2316472" cy="600164"/>
          </a:xfrm>
          <a:prstGeom prst="rect">
            <a:avLst/>
          </a:prstGeom>
          <a:noFill/>
        </p:spPr>
        <p:txBody>
          <a:bodyPr wrap="square">
            <a:spAutoFit/>
          </a:bodyPr>
          <a:lstStyle/>
          <a:p>
            <a:pPr algn="ctr"/>
            <a:r>
              <a:rPr lang="en-US" sz="1100" dirty="0">
                <a:solidFill>
                  <a:srgbClr val="335977"/>
                </a:solidFill>
                <a:effectLst/>
                <a:latin typeface="Avenir Next LT Pro" panose="020B0504020202020204" pitchFamily="34" charset="77"/>
              </a:rPr>
              <a:t>Enablement to assess responses to scenario-based questions aligned to each competency </a:t>
            </a:r>
            <a:endParaRPr lang="en-US" sz="1100" dirty="0">
              <a:effectLst/>
              <a:latin typeface="Avenir Next LT Pro" panose="020B0504020202020204" pitchFamily="34" charset="77"/>
            </a:endParaRPr>
          </a:p>
        </p:txBody>
      </p:sp>
      <p:sp>
        <p:nvSpPr>
          <p:cNvPr id="26" name="TextBox 25">
            <a:extLst>
              <a:ext uri="{FF2B5EF4-FFF2-40B4-BE49-F238E27FC236}">
                <a16:creationId xmlns:a16="http://schemas.microsoft.com/office/drawing/2014/main" id="{3E12876C-6AF8-0663-8B9A-D9A010BAD8CC}"/>
              </a:ext>
            </a:extLst>
          </p:cNvPr>
          <p:cNvSpPr txBox="1"/>
          <p:nvPr/>
        </p:nvSpPr>
        <p:spPr>
          <a:xfrm>
            <a:off x="806327" y="4958511"/>
            <a:ext cx="1854149" cy="600164"/>
          </a:xfrm>
          <a:prstGeom prst="rect">
            <a:avLst/>
          </a:prstGeom>
          <a:noFill/>
        </p:spPr>
        <p:txBody>
          <a:bodyPr wrap="square">
            <a:spAutoFit/>
          </a:bodyPr>
          <a:lstStyle/>
          <a:p>
            <a:pPr algn="ctr"/>
            <a:r>
              <a:rPr lang="en-US" sz="1100" dirty="0">
                <a:solidFill>
                  <a:srgbClr val="335977"/>
                </a:solidFill>
                <a:effectLst/>
                <a:latin typeface="Avenir Next LT Pro" panose="020B0504020202020204" pitchFamily="34" charset="77"/>
              </a:rPr>
              <a:t>Managers assess each rep for how well they exhibit each competency </a:t>
            </a:r>
            <a:endParaRPr lang="en-US" sz="1100" dirty="0">
              <a:effectLst/>
              <a:latin typeface="Avenir Next LT Pro" panose="020B0504020202020204" pitchFamily="34" charset="77"/>
            </a:endParaRPr>
          </a:p>
        </p:txBody>
      </p:sp>
      <p:sp>
        <p:nvSpPr>
          <p:cNvPr id="28" name="TextBox 27">
            <a:extLst>
              <a:ext uri="{FF2B5EF4-FFF2-40B4-BE49-F238E27FC236}">
                <a16:creationId xmlns:a16="http://schemas.microsoft.com/office/drawing/2014/main" id="{F0A37713-AF90-7F5C-87F0-D1B5BB122565}"/>
              </a:ext>
            </a:extLst>
          </p:cNvPr>
          <p:cNvSpPr txBox="1"/>
          <p:nvPr/>
        </p:nvSpPr>
        <p:spPr>
          <a:xfrm>
            <a:off x="4271922" y="5603685"/>
            <a:ext cx="2098238" cy="600164"/>
          </a:xfrm>
          <a:prstGeom prst="rect">
            <a:avLst/>
          </a:prstGeom>
          <a:noFill/>
        </p:spPr>
        <p:txBody>
          <a:bodyPr wrap="square">
            <a:spAutoFit/>
          </a:bodyPr>
          <a:lstStyle/>
          <a:p>
            <a:pPr algn="ctr"/>
            <a:r>
              <a:rPr lang="en-US" sz="1100" dirty="0">
                <a:solidFill>
                  <a:srgbClr val="335977"/>
                </a:solidFill>
                <a:effectLst/>
                <a:latin typeface="Avenir Next LT Pro" panose="020B0504020202020204" pitchFamily="34" charset="77"/>
              </a:rPr>
              <a:t>360 assessment provides a comprehensive view of competency gaps </a:t>
            </a:r>
            <a:endParaRPr lang="en-US" sz="1100" dirty="0">
              <a:effectLst/>
              <a:latin typeface="Avenir Next LT Pro" panose="020B0504020202020204" pitchFamily="34" charset="77"/>
            </a:endParaRPr>
          </a:p>
        </p:txBody>
      </p:sp>
      <p:sp>
        <p:nvSpPr>
          <p:cNvPr id="29" name="Rectangle 28">
            <a:extLst>
              <a:ext uri="{FF2B5EF4-FFF2-40B4-BE49-F238E27FC236}">
                <a16:creationId xmlns:a16="http://schemas.microsoft.com/office/drawing/2014/main" id="{4A7A043D-1CE2-00B9-9F7F-AACC254E7143}"/>
              </a:ext>
            </a:extLst>
          </p:cNvPr>
          <p:cNvSpPr/>
          <p:nvPr/>
        </p:nvSpPr>
        <p:spPr>
          <a:xfrm>
            <a:off x="5708721" y="2724874"/>
            <a:ext cx="2209626" cy="68623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F343377-A61B-3514-66A2-82FCD2C4CB17}"/>
              </a:ext>
            </a:extLst>
          </p:cNvPr>
          <p:cNvSpPr/>
          <p:nvPr/>
        </p:nvSpPr>
        <p:spPr>
          <a:xfrm>
            <a:off x="1206363" y="1496719"/>
            <a:ext cx="2209626" cy="68623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A82FEF7-2E5F-61F5-ABD7-25A3E6BCE2A8}"/>
              </a:ext>
            </a:extLst>
          </p:cNvPr>
          <p:cNvSpPr/>
          <p:nvPr/>
        </p:nvSpPr>
        <p:spPr>
          <a:xfrm>
            <a:off x="613127" y="4937464"/>
            <a:ext cx="2209626" cy="68623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Elbow Connector 33">
            <a:extLst>
              <a:ext uri="{FF2B5EF4-FFF2-40B4-BE49-F238E27FC236}">
                <a16:creationId xmlns:a16="http://schemas.microsoft.com/office/drawing/2014/main" id="{ABC4FB99-A756-71B9-ECF3-00B67F4290CC}"/>
              </a:ext>
            </a:extLst>
          </p:cNvPr>
          <p:cNvCxnSpPr>
            <a:cxnSpLocks/>
            <a:stCxn id="30" idx="2"/>
          </p:cNvCxnSpPr>
          <p:nvPr/>
        </p:nvCxnSpPr>
        <p:spPr>
          <a:xfrm rot="16200000" flipH="1">
            <a:off x="2435943" y="2058182"/>
            <a:ext cx="674634" cy="9241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794ACA51-BB2D-AB3C-1B69-EC434C926542}"/>
              </a:ext>
            </a:extLst>
          </p:cNvPr>
          <p:cNvCxnSpPr>
            <a:cxnSpLocks/>
          </p:cNvCxnSpPr>
          <p:nvPr/>
        </p:nvCxnSpPr>
        <p:spPr>
          <a:xfrm flipV="1">
            <a:off x="1706091" y="4156390"/>
            <a:ext cx="794645" cy="750549"/>
          </a:xfrm>
          <a:prstGeom prst="bentConnector3">
            <a:avLst>
              <a:gd name="adj1" fmla="val 92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2B14C8E-F07D-37B4-7FF2-F78570AE62FD}"/>
              </a:ext>
            </a:extLst>
          </p:cNvPr>
          <p:cNvCxnSpPr>
            <a:cxnSpLocks/>
            <a:stCxn id="29" idx="2"/>
          </p:cNvCxnSpPr>
          <p:nvPr/>
        </p:nvCxnSpPr>
        <p:spPr>
          <a:xfrm rot="5400000">
            <a:off x="5981501" y="3324357"/>
            <a:ext cx="745286" cy="9187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187A320F-4F85-CEF9-6E3D-AD5EEF17BC06}"/>
              </a:ext>
            </a:extLst>
          </p:cNvPr>
          <p:cNvSpPr/>
          <p:nvPr/>
        </p:nvSpPr>
        <p:spPr>
          <a:xfrm>
            <a:off x="3783886" y="3368071"/>
            <a:ext cx="836851" cy="788319"/>
          </a:xfrm>
          <a:prstGeom prst="ellipse">
            <a:avLst/>
          </a:prstGeom>
          <a:noFill/>
          <a:ln>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5BF35221-CC31-5BB0-C548-1220C238FA2A}"/>
              </a:ext>
            </a:extLst>
          </p:cNvPr>
          <p:cNvCxnSpPr>
            <a:cxnSpLocks/>
          </p:cNvCxnSpPr>
          <p:nvPr/>
        </p:nvCxnSpPr>
        <p:spPr>
          <a:xfrm flipH="1" flipV="1">
            <a:off x="4202311" y="3857105"/>
            <a:ext cx="4384" cy="1699672"/>
          </a:xfrm>
          <a:prstGeom prst="straightConnector1">
            <a:avLst/>
          </a:prstGeom>
          <a:ln>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204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267138"/>
            <a:ext cx="10962290" cy="767853"/>
          </a:xfrm>
        </p:spPr>
        <p:txBody>
          <a:bodyPr>
            <a:normAutofit fontScale="90000"/>
          </a:bodyPr>
          <a:lstStyle/>
          <a:p>
            <a:r>
              <a:rPr lang="en-US" dirty="0">
                <a:solidFill>
                  <a:schemeClr val="accent2"/>
                </a:solidFill>
                <a:effectLst/>
                <a:latin typeface="Avenir Next LT Pro" panose="020B0504020202020204" pitchFamily="34" charset="77"/>
              </a:rPr>
              <a:t>1. Assess Current Talent </a:t>
            </a:r>
            <a:br>
              <a:rPr lang="en-US" dirty="0">
                <a:solidFill>
                  <a:schemeClr val="accent2"/>
                </a:solidFill>
                <a:effectLst/>
                <a:latin typeface="Avenir Next LT Pro" panose="020B0504020202020204" pitchFamily="34" charset="77"/>
              </a:rPr>
            </a:br>
            <a:r>
              <a:rPr lang="en-US" dirty="0">
                <a:solidFill>
                  <a:schemeClr val="accent2"/>
                </a:solidFill>
                <a:effectLst/>
                <a:latin typeface="Avenir Next LT Pro" panose="020B0504020202020204" pitchFamily="34" charset="77"/>
              </a:rPr>
              <a:t>Sample Outputs </a:t>
            </a:r>
            <a:br>
              <a:rPr lang="en-US" dirty="0">
                <a:solidFill>
                  <a:schemeClr val="accent2"/>
                </a:solidFill>
                <a:effectLst/>
                <a:latin typeface="Avenir Next LT Pro" panose="020B0504020202020204" pitchFamily="34" charset="77"/>
              </a:rPr>
            </a:br>
            <a:endParaRPr lang="en-US" dirty="0">
              <a:solidFill>
                <a:schemeClr val="accent2"/>
              </a:solidFill>
              <a:latin typeface="Avenir Next LT Pro" panose="020B0504020202020204" pitchFamily="34" charset="77"/>
            </a:endParaRPr>
          </a:p>
        </p:txBody>
      </p:sp>
      <p:pic>
        <p:nvPicPr>
          <p:cNvPr id="3" name="Picture 2" descr="A screenshot of a computer screen&#10;&#10;Description automatically generated">
            <a:extLst>
              <a:ext uri="{FF2B5EF4-FFF2-40B4-BE49-F238E27FC236}">
                <a16:creationId xmlns:a16="http://schemas.microsoft.com/office/drawing/2014/main" id="{F4AE3B1B-7370-A17D-CCBB-B806B656BADF}"/>
              </a:ext>
            </a:extLst>
          </p:cNvPr>
          <p:cNvPicPr>
            <a:picLocks noChangeAspect="1"/>
          </p:cNvPicPr>
          <p:nvPr/>
        </p:nvPicPr>
        <p:blipFill>
          <a:blip r:embed="rId2"/>
          <a:stretch>
            <a:fillRect/>
          </a:stretch>
        </p:blipFill>
        <p:spPr>
          <a:xfrm>
            <a:off x="801162" y="1114201"/>
            <a:ext cx="10618678" cy="5016185"/>
          </a:xfrm>
          <a:prstGeom prst="rect">
            <a:avLst/>
          </a:prstGeom>
        </p:spPr>
      </p:pic>
      <p:sp>
        <p:nvSpPr>
          <p:cNvPr id="4" name="Rectangle 3">
            <a:extLst>
              <a:ext uri="{FF2B5EF4-FFF2-40B4-BE49-F238E27FC236}">
                <a16:creationId xmlns:a16="http://schemas.microsoft.com/office/drawing/2014/main" id="{3BF7EA3F-CBD7-850F-0478-BF1DF5326319}"/>
              </a:ext>
            </a:extLst>
          </p:cNvPr>
          <p:cNvSpPr/>
          <p:nvPr/>
        </p:nvSpPr>
        <p:spPr>
          <a:xfrm>
            <a:off x="468331" y="5286599"/>
            <a:ext cx="4414838"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8497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71D012B-D35B-6E96-2AA8-4022967190B5}"/>
              </a:ext>
            </a:extLst>
          </p:cNvPr>
          <p:cNvSpPr/>
          <p:nvPr/>
        </p:nvSpPr>
        <p:spPr>
          <a:xfrm>
            <a:off x="614855" y="3505114"/>
            <a:ext cx="4764668" cy="26225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1451EA-F4A3-DF95-77D7-7398A12DF7E4}"/>
              </a:ext>
            </a:extLst>
          </p:cNvPr>
          <p:cNvSpPr/>
          <p:nvPr/>
        </p:nvSpPr>
        <p:spPr>
          <a:xfrm>
            <a:off x="615608" y="1434918"/>
            <a:ext cx="4763916" cy="19179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668F3E29-83A4-1722-62DC-2965D8A1DE07}"/>
              </a:ext>
            </a:extLst>
          </p:cNvPr>
          <p:cNvSpPr>
            <a:spLocks noGrp="1"/>
          </p:cNvSpPr>
          <p:nvPr>
            <p:ph type="title"/>
          </p:nvPr>
        </p:nvSpPr>
        <p:spPr>
          <a:xfrm>
            <a:off x="614855" y="311847"/>
            <a:ext cx="10962290" cy="767853"/>
          </a:xfrm>
        </p:spPr>
        <p:txBody>
          <a:bodyPr>
            <a:normAutofit fontScale="90000"/>
          </a:bodyPr>
          <a:lstStyle/>
          <a:p>
            <a:r>
              <a:rPr lang="en-US" sz="2700" dirty="0">
                <a:solidFill>
                  <a:schemeClr val="accent2"/>
                </a:solidFill>
                <a:effectLst/>
                <a:highlight>
                  <a:srgbClr val="FFFFFF"/>
                </a:highlight>
                <a:latin typeface="Avenir Next LT Pro" panose="020B0504020202020204" pitchFamily="34" charset="77"/>
              </a:rPr>
              <a:t>2. Assess Enablement</a:t>
            </a:r>
            <a:br>
              <a:rPr lang="en-US" sz="2700" dirty="0">
                <a:solidFill>
                  <a:schemeClr val="accent2"/>
                </a:solidFill>
                <a:effectLst/>
                <a:highlight>
                  <a:srgbClr val="FFFFFF"/>
                </a:highlight>
                <a:latin typeface="Avenir Next LT Pro" panose="020B0504020202020204" pitchFamily="34" charset="77"/>
              </a:rPr>
            </a:br>
            <a:r>
              <a:rPr lang="en-US" sz="2700" dirty="0">
                <a:solidFill>
                  <a:schemeClr val="accent2"/>
                </a:solidFill>
                <a:effectLst/>
                <a:highlight>
                  <a:srgbClr val="FFFFFF"/>
                </a:highlight>
                <a:latin typeface="Avenir Next LT Pro" panose="020B0504020202020204" pitchFamily="34" charset="77"/>
              </a:rPr>
              <a:t>Use Data to Evaluate Gaps and Opportunities with Marketing </a:t>
            </a:r>
            <a:br>
              <a:rPr lang="en-US" dirty="0">
                <a:solidFill>
                  <a:schemeClr val="accent2"/>
                </a:solidFill>
                <a:effectLst/>
                <a:highlight>
                  <a:srgbClr val="FFFFFF"/>
                </a:highlight>
              </a:rPr>
            </a:br>
            <a:endParaRPr lang="en-US" dirty="0">
              <a:solidFill>
                <a:schemeClr val="accent2"/>
              </a:solidFill>
            </a:endParaRPr>
          </a:p>
        </p:txBody>
      </p:sp>
      <p:pic>
        <p:nvPicPr>
          <p:cNvPr id="3" name="Picture 2" descr="A screenshot of a computer&#10;&#10;Description automatically generated">
            <a:extLst>
              <a:ext uri="{FF2B5EF4-FFF2-40B4-BE49-F238E27FC236}">
                <a16:creationId xmlns:a16="http://schemas.microsoft.com/office/drawing/2014/main" id="{F7A4F396-5FD2-CE26-80A9-C47087A25A9D}"/>
              </a:ext>
            </a:extLst>
          </p:cNvPr>
          <p:cNvPicPr>
            <a:picLocks noChangeAspect="1"/>
          </p:cNvPicPr>
          <p:nvPr/>
        </p:nvPicPr>
        <p:blipFill>
          <a:blip r:embed="rId3"/>
          <a:stretch>
            <a:fillRect/>
          </a:stretch>
        </p:blipFill>
        <p:spPr>
          <a:xfrm>
            <a:off x="6951124" y="3094879"/>
            <a:ext cx="4544219" cy="3067347"/>
          </a:xfrm>
          <a:prstGeom prst="rect">
            <a:avLst/>
          </a:prstGeom>
          <a:noFill/>
        </p:spPr>
      </p:pic>
      <p:pic>
        <p:nvPicPr>
          <p:cNvPr id="5" name="Picture 4" descr="A blue and white rectangular box with text&#10;&#10;Description automatically generated">
            <a:extLst>
              <a:ext uri="{FF2B5EF4-FFF2-40B4-BE49-F238E27FC236}">
                <a16:creationId xmlns:a16="http://schemas.microsoft.com/office/drawing/2014/main" id="{01F72900-E343-A326-0542-F9CCB2FB5792}"/>
              </a:ext>
            </a:extLst>
          </p:cNvPr>
          <p:cNvPicPr>
            <a:picLocks noChangeAspect="1"/>
          </p:cNvPicPr>
          <p:nvPr/>
        </p:nvPicPr>
        <p:blipFill>
          <a:blip r:embed="rId4"/>
          <a:stretch>
            <a:fillRect/>
          </a:stretch>
        </p:blipFill>
        <p:spPr>
          <a:xfrm>
            <a:off x="5459501" y="1393145"/>
            <a:ext cx="6053280" cy="1600200"/>
          </a:xfrm>
          <a:prstGeom prst="rect">
            <a:avLst/>
          </a:prstGeom>
        </p:spPr>
      </p:pic>
      <p:sp>
        <p:nvSpPr>
          <p:cNvPr id="13" name="TextBox 12">
            <a:extLst>
              <a:ext uri="{FF2B5EF4-FFF2-40B4-BE49-F238E27FC236}">
                <a16:creationId xmlns:a16="http://schemas.microsoft.com/office/drawing/2014/main" id="{EEA2C1A0-6878-0448-D68E-351E504BEE8D}"/>
              </a:ext>
            </a:extLst>
          </p:cNvPr>
          <p:cNvSpPr txBox="1"/>
          <p:nvPr/>
        </p:nvSpPr>
        <p:spPr>
          <a:xfrm>
            <a:off x="5459501" y="1119374"/>
            <a:ext cx="1872997" cy="276999"/>
          </a:xfrm>
          <a:prstGeom prst="rect">
            <a:avLst/>
          </a:prstGeom>
          <a:noFill/>
        </p:spPr>
        <p:txBody>
          <a:bodyPr wrap="square">
            <a:spAutoFit/>
          </a:bodyPr>
          <a:lstStyle/>
          <a:p>
            <a:r>
              <a:rPr lang="en-US" sz="1200" dirty="0">
                <a:solidFill>
                  <a:srgbClr val="02307A"/>
                </a:solidFill>
                <a:effectLst/>
                <a:latin typeface="Avenir Next LT Pro" panose="020B0504020202020204" pitchFamily="34" charset="77"/>
              </a:rPr>
              <a:t>Sample Content Audit </a:t>
            </a:r>
            <a:endParaRPr lang="en-US" sz="1200" dirty="0">
              <a:effectLst/>
              <a:latin typeface="Avenir Next LT Pro" panose="020B0504020202020204" pitchFamily="34" charset="77"/>
            </a:endParaRPr>
          </a:p>
        </p:txBody>
      </p:sp>
      <p:sp>
        <p:nvSpPr>
          <p:cNvPr id="17" name="TextBox 16">
            <a:extLst>
              <a:ext uri="{FF2B5EF4-FFF2-40B4-BE49-F238E27FC236}">
                <a16:creationId xmlns:a16="http://schemas.microsoft.com/office/drawing/2014/main" id="{63D1210D-04BB-E492-7B1D-3C1DBBA76B40}"/>
              </a:ext>
            </a:extLst>
          </p:cNvPr>
          <p:cNvSpPr txBox="1"/>
          <p:nvPr/>
        </p:nvSpPr>
        <p:spPr>
          <a:xfrm>
            <a:off x="5516025" y="4354726"/>
            <a:ext cx="1434027" cy="461665"/>
          </a:xfrm>
          <a:prstGeom prst="rect">
            <a:avLst/>
          </a:prstGeom>
          <a:noFill/>
        </p:spPr>
        <p:txBody>
          <a:bodyPr wrap="square">
            <a:spAutoFit/>
          </a:bodyPr>
          <a:lstStyle/>
          <a:p>
            <a:r>
              <a:rPr lang="en-US" sz="1200" dirty="0">
                <a:solidFill>
                  <a:srgbClr val="02307A"/>
                </a:solidFill>
                <a:effectLst/>
                <a:highlight>
                  <a:srgbClr val="FFFFFF"/>
                </a:highlight>
                <a:latin typeface="Avenir Next LT Pro" panose="020B0504020202020204" pitchFamily="34" charset="77"/>
              </a:rPr>
              <a:t>Content Usage Tracking </a:t>
            </a:r>
            <a:endParaRPr lang="en-US" sz="1200" dirty="0">
              <a:effectLst/>
              <a:highlight>
                <a:srgbClr val="FFFFFF"/>
              </a:highlight>
              <a:latin typeface="Avenir Next LT Pro" panose="020B0504020202020204" pitchFamily="34" charset="77"/>
            </a:endParaRPr>
          </a:p>
        </p:txBody>
      </p:sp>
      <p:sp>
        <p:nvSpPr>
          <p:cNvPr id="20" name="TextBox 19">
            <a:extLst>
              <a:ext uri="{FF2B5EF4-FFF2-40B4-BE49-F238E27FC236}">
                <a16:creationId xmlns:a16="http://schemas.microsoft.com/office/drawing/2014/main" id="{4169F7A5-4B43-39E2-499D-61DA621547A9}"/>
              </a:ext>
            </a:extLst>
          </p:cNvPr>
          <p:cNvSpPr txBox="1"/>
          <p:nvPr/>
        </p:nvSpPr>
        <p:spPr>
          <a:xfrm>
            <a:off x="6883399" y="6179326"/>
            <a:ext cx="6096000" cy="215444"/>
          </a:xfrm>
          <a:prstGeom prst="rect">
            <a:avLst/>
          </a:prstGeom>
          <a:noFill/>
        </p:spPr>
        <p:txBody>
          <a:bodyPr wrap="square">
            <a:spAutoFit/>
          </a:bodyPr>
          <a:lstStyle/>
          <a:p>
            <a:r>
              <a:rPr lang="en-US" sz="800" dirty="0">
                <a:solidFill>
                  <a:srgbClr val="02307A"/>
                </a:solidFill>
                <a:effectLst/>
                <a:highlight>
                  <a:srgbClr val="FFFFFF"/>
                </a:highlight>
                <a:latin typeface="AvenirLTPro"/>
              </a:rPr>
              <a:t>www.highspot.com </a:t>
            </a:r>
            <a:endParaRPr lang="en-US" dirty="0">
              <a:effectLst/>
              <a:highlight>
                <a:srgbClr val="FFFFFF"/>
              </a:highlight>
            </a:endParaRPr>
          </a:p>
        </p:txBody>
      </p:sp>
      <p:sp>
        <p:nvSpPr>
          <p:cNvPr id="22" name="TextBox 21">
            <a:extLst>
              <a:ext uri="{FF2B5EF4-FFF2-40B4-BE49-F238E27FC236}">
                <a16:creationId xmlns:a16="http://schemas.microsoft.com/office/drawing/2014/main" id="{092A0C28-B6EE-96D9-A9D3-52A371AB387F}"/>
              </a:ext>
            </a:extLst>
          </p:cNvPr>
          <p:cNvSpPr txBox="1"/>
          <p:nvPr/>
        </p:nvSpPr>
        <p:spPr>
          <a:xfrm>
            <a:off x="696657" y="1532556"/>
            <a:ext cx="4681795" cy="3785652"/>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Objective</a:t>
            </a:r>
            <a:r>
              <a:rPr lang="en-US" sz="1600" b="1" dirty="0">
                <a:solidFill>
                  <a:srgbClr val="02307A"/>
                </a:solidFill>
                <a:effectLst/>
                <a:latin typeface="Avenir Next LT Pro" panose="020B0504020202020204" pitchFamily="34" charset="77"/>
              </a:rPr>
              <a:t> </a:t>
            </a:r>
          </a:p>
          <a:p>
            <a:endParaRPr lang="en-US" sz="1600" b="1" dirty="0">
              <a:effectLst/>
              <a:latin typeface="Avenir Next LT Pro" panose="020B0504020202020204" pitchFamily="34" charset="77"/>
            </a:endParaRPr>
          </a:p>
          <a:p>
            <a:r>
              <a:rPr lang="en-US" sz="1200" dirty="0">
                <a:solidFill>
                  <a:srgbClr val="494744"/>
                </a:solidFill>
                <a:effectLst/>
                <a:latin typeface="Avenir Next LT Pro" panose="020B0504020202020204" pitchFamily="34" charset="77"/>
              </a:rPr>
              <a:t>Serve as the voice of sales, so marketing can develop the sales content needed to increase wallet share, penetration rates, and/or land new accounts. Manage the content management system and ensure that Marketing is helping to make sales more effective in ways other than lead generation. Ensure that there is continuing clarity on Marketing’s role in enabling the sales force and this role is clearly codified in the Sales Enablement charter. </a:t>
            </a:r>
          </a:p>
          <a:p>
            <a:endParaRPr lang="en-US" sz="1200" dirty="0">
              <a:solidFill>
                <a:srgbClr val="494744"/>
              </a:solidFill>
              <a:effectLst/>
              <a:latin typeface="Avenir Next LT Pro" panose="020B0504020202020204" pitchFamily="34" charset="77"/>
            </a:endParaRPr>
          </a:p>
          <a:p>
            <a:endParaRPr lang="en-US" sz="1200" dirty="0">
              <a:effectLst/>
              <a:latin typeface="Avenir Next LT Pro" panose="020B0504020202020204" pitchFamily="34" charset="77"/>
            </a:endParaRPr>
          </a:p>
          <a:p>
            <a:r>
              <a:rPr lang="en-US" sz="1400" b="1" dirty="0">
                <a:solidFill>
                  <a:srgbClr val="02307A"/>
                </a:solidFill>
                <a:effectLst/>
                <a:latin typeface="Avenir Next LT Pro" panose="020B0504020202020204" pitchFamily="34" charset="77"/>
              </a:rPr>
              <a:t>Outcomes &amp; Typical Deliverables </a:t>
            </a:r>
          </a:p>
          <a:p>
            <a:endParaRPr lang="en-US" sz="1400" b="1"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Content Assessment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Creation/Curation Process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Ensure relevance with Personas and Buyer Process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Maps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Content Lifecycle Management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Content Usage Tracking </a:t>
            </a:r>
            <a:endParaRPr lang="en-US" sz="1200" dirty="0">
              <a:effectLst/>
              <a:latin typeface="Avenir Next LT Pro" panose="020B0504020202020204" pitchFamily="34" charset="77"/>
            </a:endParaRPr>
          </a:p>
        </p:txBody>
      </p:sp>
    </p:spTree>
    <p:extLst>
      <p:ext uri="{BB962C8B-B14F-4D97-AF65-F5344CB8AC3E}">
        <p14:creationId xmlns:p14="http://schemas.microsoft.com/office/powerpoint/2010/main" val="185116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56492"/>
            <a:ext cx="10962290" cy="767853"/>
          </a:xfrm>
        </p:spPr>
        <p:txBody>
          <a:bodyPr>
            <a:normAutofit/>
          </a:bodyPr>
          <a:lstStyle/>
          <a:p>
            <a:r>
              <a:rPr lang="en-US" dirty="0">
                <a:solidFill>
                  <a:srgbClr val="02307A"/>
                </a:solidFill>
                <a:effectLst/>
                <a:highlight>
                  <a:srgbClr val="FFFFFF"/>
                </a:highlight>
                <a:latin typeface="Avenir Next LT Pro" panose="020B0504020202020204" pitchFamily="34" charset="77"/>
              </a:rPr>
              <a:t>3. Develop Charter and KPIs </a:t>
            </a:r>
            <a:br>
              <a:rPr lang="en-US" dirty="0">
                <a:effectLst/>
                <a:highlight>
                  <a:srgbClr val="FFFFFF"/>
                </a:highlight>
                <a:latin typeface="Avenir Next LT Pro" panose="020B0504020202020204" pitchFamily="34" charset="77"/>
              </a:rPr>
            </a:br>
            <a:endParaRPr lang="en-US" dirty="0">
              <a:latin typeface="Avenir Next LT Pro" panose="020B0504020202020204" pitchFamily="34" charset="77"/>
            </a:endParaRPr>
          </a:p>
        </p:txBody>
      </p:sp>
      <p:sp>
        <p:nvSpPr>
          <p:cNvPr id="3" name="Rectangle 2">
            <a:extLst>
              <a:ext uri="{FF2B5EF4-FFF2-40B4-BE49-F238E27FC236}">
                <a16:creationId xmlns:a16="http://schemas.microsoft.com/office/drawing/2014/main" id="{CAE2986B-6CB8-82F1-8BAE-0FBC5EEC2FB6}"/>
              </a:ext>
            </a:extLst>
          </p:cNvPr>
          <p:cNvSpPr/>
          <p:nvPr/>
        </p:nvSpPr>
        <p:spPr>
          <a:xfrm>
            <a:off x="615608" y="1434918"/>
            <a:ext cx="4763916" cy="19179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3FFEB30-4010-7A65-CC0E-96E32D197179}"/>
              </a:ext>
            </a:extLst>
          </p:cNvPr>
          <p:cNvSpPr/>
          <p:nvPr/>
        </p:nvSpPr>
        <p:spPr>
          <a:xfrm>
            <a:off x="614855" y="3505114"/>
            <a:ext cx="4764668" cy="26225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4D7283-9DCD-3B1D-7F2E-8D1E7669836C}"/>
              </a:ext>
            </a:extLst>
          </p:cNvPr>
          <p:cNvSpPr txBox="1"/>
          <p:nvPr/>
        </p:nvSpPr>
        <p:spPr>
          <a:xfrm>
            <a:off x="614855" y="1603353"/>
            <a:ext cx="4763164" cy="4524315"/>
          </a:xfrm>
          <a:prstGeom prst="rect">
            <a:avLst/>
          </a:prstGeom>
          <a:noFill/>
        </p:spPr>
        <p:txBody>
          <a:bodyPr wrap="square">
            <a:spAutoFit/>
          </a:bodyPr>
          <a:lstStyle/>
          <a:p>
            <a:r>
              <a:rPr lang="en-US" sz="1400" b="1" dirty="0">
                <a:solidFill>
                  <a:srgbClr val="02307A"/>
                </a:solidFill>
                <a:effectLst/>
                <a:latin typeface="Avenir Next LT Pro" panose="020B0504020202020204" pitchFamily="34" charset="77"/>
              </a:rPr>
              <a:t>Objective </a:t>
            </a:r>
          </a:p>
          <a:p>
            <a:endParaRPr lang="en-US" sz="1400" b="1" dirty="0">
              <a:effectLst/>
              <a:latin typeface="Avenir Next LT Pro" panose="020B0504020202020204" pitchFamily="34" charset="77"/>
            </a:endParaRPr>
          </a:p>
          <a:p>
            <a:r>
              <a:rPr lang="en-US" sz="1200" dirty="0">
                <a:solidFill>
                  <a:srgbClr val="494744"/>
                </a:solidFill>
                <a:effectLst/>
                <a:latin typeface="Avenir Next LT Pro" panose="020B0504020202020204" pitchFamily="34" charset="77"/>
              </a:rPr>
              <a:t>Define the sales enablement approach that will get the right sales content into the hands of the right sellers at the right time to move a sales opportunity forward. The charter should guide the efforts of the enablement function overall while also creating clarity around who is responsible for what. </a:t>
            </a:r>
          </a:p>
          <a:p>
            <a:endParaRPr lang="en-US" sz="1200" dirty="0">
              <a:solidFill>
                <a:srgbClr val="494744"/>
              </a:solidFill>
              <a:latin typeface="Avenir Next LT Pro" panose="020B0504020202020204" pitchFamily="34" charset="77"/>
            </a:endParaRPr>
          </a:p>
          <a:p>
            <a:endParaRPr lang="en-US" sz="1200" dirty="0">
              <a:solidFill>
                <a:srgbClr val="494744"/>
              </a:solidFill>
              <a:effectLst/>
              <a:latin typeface="Avenir Next LT Pro" panose="020B0504020202020204" pitchFamily="34" charset="77"/>
            </a:endParaRPr>
          </a:p>
          <a:p>
            <a:endParaRPr lang="en-US" sz="1200" dirty="0">
              <a:effectLst/>
              <a:latin typeface="Avenir Next LT Pro" panose="020B0504020202020204" pitchFamily="34" charset="77"/>
            </a:endParaRPr>
          </a:p>
          <a:p>
            <a:r>
              <a:rPr lang="en-US" sz="1400" b="1" dirty="0">
                <a:solidFill>
                  <a:srgbClr val="02307A"/>
                </a:solidFill>
                <a:effectLst/>
                <a:latin typeface="Avenir Next LT Pro" panose="020B0504020202020204" pitchFamily="34" charset="77"/>
              </a:rPr>
              <a:t>Outcomes &amp; Typical </a:t>
            </a:r>
            <a:endParaRPr lang="en-US" sz="1400" b="1" dirty="0">
              <a:effectLst/>
              <a:latin typeface="Avenir Next LT Pro" panose="020B0504020202020204" pitchFamily="34" charset="77"/>
            </a:endParaRPr>
          </a:p>
          <a:p>
            <a:r>
              <a:rPr lang="en-US" sz="1400" b="1" dirty="0">
                <a:solidFill>
                  <a:srgbClr val="02307A"/>
                </a:solidFill>
                <a:effectLst/>
                <a:latin typeface="Avenir Next LT Pro" panose="020B0504020202020204" pitchFamily="34" charset="77"/>
              </a:rPr>
              <a:t>Deliverables </a:t>
            </a:r>
          </a:p>
          <a:p>
            <a:endParaRPr lang="en-US" sz="1600" b="1"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Sales Enablement Mission, Vision and Values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Sales Enablement Goals (Activities/Results)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Sales Enablement Scope (Process Descriptions)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Playbook Development (New Product Introductions and SKU expansion)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KPIs, meeting cadences &amp; structure, etc.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Sales Enablement Roles and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Responsibilities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Sales Enablement RACI (Responsible, </a:t>
            </a:r>
            <a:endParaRPr lang="en-US" sz="1200" dirty="0">
              <a:effectLst/>
              <a:latin typeface="Avenir Next LT Pro" panose="020B0504020202020204" pitchFamily="34" charset="77"/>
            </a:endParaRPr>
          </a:p>
          <a:p>
            <a:pPr marL="171450" indent="-171450">
              <a:buFont typeface="Arial" panose="020B0604020202020204" pitchFamily="34" charset="0"/>
              <a:buChar char="•"/>
            </a:pPr>
            <a:r>
              <a:rPr lang="en-US" sz="1200" dirty="0">
                <a:solidFill>
                  <a:srgbClr val="494744"/>
                </a:solidFill>
                <a:effectLst/>
                <a:latin typeface="Avenir Next LT Pro" panose="020B0504020202020204" pitchFamily="34" charset="77"/>
              </a:rPr>
              <a:t>Accountable, Consulted, Informed) </a:t>
            </a:r>
            <a:endParaRPr lang="en-US" sz="1200" dirty="0">
              <a:effectLst/>
              <a:latin typeface="Avenir Next LT Pro" panose="020B0504020202020204" pitchFamily="34" charset="77"/>
            </a:endParaRPr>
          </a:p>
        </p:txBody>
      </p:sp>
      <p:graphicFrame>
        <p:nvGraphicFramePr>
          <p:cNvPr id="9" name="Table 8">
            <a:extLst>
              <a:ext uri="{FF2B5EF4-FFF2-40B4-BE49-F238E27FC236}">
                <a16:creationId xmlns:a16="http://schemas.microsoft.com/office/drawing/2014/main" id="{B6447A44-67CF-2E37-4222-670C3FB3FD50}"/>
              </a:ext>
            </a:extLst>
          </p:cNvPr>
          <p:cNvGraphicFramePr>
            <a:graphicFrameLocks noGrp="1"/>
          </p:cNvGraphicFramePr>
          <p:nvPr>
            <p:extLst>
              <p:ext uri="{D42A27DB-BD31-4B8C-83A1-F6EECF244321}">
                <p14:modId xmlns:p14="http://schemas.microsoft.com/office/powerpoint/2010/main" val="2219518554"/>
              </p:ext>
            </p:extLst>
          </p:nvPr>
        </p:nvGraphicFramePr>
        <p:xfrm>
          <a:off x="5517027" y="2690603"/>
          <a:ext cx="6208902" cy="3445914"/>
        </p:xfrm>
        <a:graphic>
          <a:graphicData uri="http://schemas.openxmlformats.org/drawingml/2006/table">
            <a:tbl>
              <a:tblPr firstRow="1" bandRow="1">
                <a:tableStyleId>{5C22544A-7EE6-4342-B048-85BDC9FD1C3A}</a:tableStyleId>
              </a:tblPr>
              <a:tblGrid>
                <a:gridCol w="2069634">
                  <a:extLst>
                    <a:ext uri="{9D8B030D-6E8A-4147-A177-3AD203B41FA5}">
                      <a16:colId xmlns:a16="http://schemas.microsoft.com/office/drawing/2014/main" val="3120606609"/>
                    </a:ext>
                  </a:extLst>
                </a:gridCol>
                <a:gridCol w="2069634">
                  <a:extLst>
                    <a:ext uri="{9D8B030D-6E8A-4147-A177-3AD203B41FA5}">
                      <a16:colId xmlns:a16="http://schemas.microsoft.com/office/drawing/2014/main" val="73439862"/>
                    </a:ext>
                  </a:extLst>
                </a:gridCol>
                <a:gridCol w="2069634">
                  <a:extLst>
                    <a:ext uri="{9D8B030D-6E8A-4147-A177-3AD203B41FA5}">
                      <a16:colId xmlns:a16="http://schemas.microsoft.com/office/drawing/2014/main" val="3053043458"/>
                    </a:ext>
                  </a:extLst>
                </a:gridCol>
              </a:tblGrid>
              <a:tr h="359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effectLst/>
                          <a:latin typeface="+mn-lt"/>
                          <a:ea typeface="+mn-ea"/>
                          <a:cs typeface="+mn-cs"/>
                        </a:rPr>
                        <a:t>Initiative Objectives</a:t>
                      </a:r>
                    </a:p>
                  </a:txBody>
                  <a:tcPr>
                    <a:solidFill>
                      <a:schemeClr val="accent2">
                        <a:alpha val="89621"/>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effectLst/>
                          <a:latin typeface="+mn-lt"/>
                          <a:ea typeface="+mn-ea"/>
                          <a:cs typeface="+mn-cs"/>
                        </a:rPr>
                        <a:t>Issues/Risks/Dependencies </a:t>
                      </a:r>
                    </a:p>
                    <a:p>
                      <a:endParaRPr lang="en-US" sz="900" dirty="0"/>
                    </a:p>
                  </a:txBody>
                  <a:tcPr>
                    <a:solidFill>
                      <a:schemeClr val="accent2">
                        <a:alpha val="89621"/>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effectLst/>
                          <a:latin typeface="+mn-lt"/>
                          <a:ea typeface="+mn-ea"/>
                          <a:cs typeface="+mn-cs"/>
                        </a:rPr>
                        <a:t>Mitigation/Assumptions </a:t>
                      </a:r>
                    </a:p>
                    <a:p>
                      <a:endParaRPr lang="en-US" sz="900" dirty="0"/>
                    </a:p>
                  </a:txBody>
                  <a:tcPr>
                    <a:solidFill>
                      <a:schemeClr val="accent2">
                        <a:alpha val="89621"/>
                      </a:schemeClr>
                    </a:solidFill>
                  </a:tcPr>
                </a:tc>
                <a:extLst>
                  <a:ext uri="{0D108BD9-81ED-4DB2-BD59-A6C34878D82A}">
                    <a16:rowId xmlns:a16="http://schemas.microsoft.com/office/drawing/2014/main" val="2838722579"/>
                  </a:ext>
                </a:extLst>
              </a:tr>
              <a:tr h="1842363">
                <a:tc>
                  <a:txBody>
                    <a:bodyPr/>
                    <a:lstStyle/>
                    <a:p>
                      <a:r>
                        <a:rPr lang="en-US" sz="900" b="1" kern="1200" dirty="0">
                          <a:solidFill>
                            <a:schemeClr val="dk1"/>
                          </a:solidFill>
                          <a:effectLst/>
                          <a:latin typeface="+mn-lt"/>
                          <a:ea typeface="+mn-ea"/>
                          <a:cs typeface="+mn-cs"/>
                        </a:rPr>
                        <a:t>Business objective:</a:t>
                      </a:r>
                    </a:p>
                    <a:p>
                      <a:r>
                        <a:rPr lang="en-US" sz="900" kern="1200" dirty="0">
                          <a:solidFill>
                            <a:schemeClr val="dk1"/>
                          </a:solidFill>
                          <a:effectLst/>
                          <a:latin typeface="+mn-lt"/>
                          <a:ea typeface="+mn-ea"/>
                          <a:cs typeface="+mn-cs"/>
                        </a:rPr>
                        <a:t>Reach 15% growth by end of FY1 to impact FY2 revenue while integrating 2 companies </a:t>
                      </a:r>
                    </a:p>
                    <a:p>
                      <a:endParaRPr lang="en-US" sz="900" kern="1200" dirty="0">
                        <a:solidFill>
                          <a:schemeClr val="dk1"/>
                        </a:solidFill>
                        <a:effectLst/>
                        <a:latin typeface="+mn-lt"/>
                        <a:ea typeface="+mn-ea"/>
                        <a:cs typeface="+mn-cs"/>
                      </a:endParaRPr>
                    </a:p>
                    <a:p>
                      <a:r>
                        <a:rPr lang="en-US" sz="900" b="1" kern="1200" dirty="0">
                          <a:solidFill>
                            <a:schemeClr val="dk1"/>
                          </a:solidFill>
                          <a:effectLst/>
                          <a:latin typeface="+mn-lt"/>
                          <a:ea typeface="+mn-ea"/>
                          <a:cs typeface="+mn-cs"/>
                        </a:rPr>
                        <a:t>Project objectives: </a:t>
                      </a:r>
                      <a:endParaRPr lang="en-US" sz="900" kern="1200" dirty="0">
                        <a:solidFill>
                          <a:schemeClr val="dk1"/>
                        </a:solidFill>
                        <a:effectLst/>
                        <a:latin typeface="+mn-lt"/>
                        <a:ea typeface="+mn-ea"/>
                        <a:cs typeface="+mn-cs"/>
                      </a:endParaRPr>
                    </a:p>
                    <a:p>
                      <a:pPr marL="171450" indent="-171450">
                        <a:buFont typeface="Arial" panose="020B0604020202020204" pitchFamily="34" charset="0"/>
                        <a:buChar char="•"/>
                      </a:pPr>
                      <a:r>
                        <a:rPr lang="en-US" sz="900" kern="1200" dirty="0">
                          <a:solidFill>
                            <a:schemeClr val="dk1"/>
                          </a:solidFill>
                          <a:effectLst/>
                          <a:latin typeface="+mn-lt"/>
                          <a:ea typeface="+mn-ea"/>
                          <a:cs typeface="+mn-cs"/>
                        </a:rPr>
                        <a:t>Identify buyer personas and map their journeys </a:t>
                      </a:r>
                    </a:p>
                    <a:p>
                      <a:pPr marL="171450" indent="-171450">
                        <a:buFont typeface="Arial" panose="020B0604020202020204" pitchFamily="34" charset="0"/>
                        <a:buChar char="•"/>
                      </a:pPr>
                      <a:r>
                        <a:rPr lang="en-US" sz="900" kern="1200" dirty="0">
                          <a:solidFill>
                            <a:schemeClr val="dk1"/>
                          </a:solidFill>
                          <a:effectLst/>
                          <a:latin typeface="+mn-lt"/>
                          <a:ea typeface="+mn-ea"/>
                          <a:cs typeface="+mn-cs"/>
                        </a:rPr>
                        <a:t>Develop sales playbook </a:t>
                      </a:r>
                    </a:p>
                    <a:p>
                      <a:pPr marL="628650" lvl="1" indent="-171450">
                        <a:buFont typeface="Arial" panose="020B0604020202020204" pitchFamily="34" charset="0"/>
                        <a:buChar char="•"/>
                      </a:pPr>
                      <a:r>
                        <a:rPr lang="en-US" sz="900" kern="1200" dirty="0">
                          <a:solidFill>
                            <a:schemeClr val="dk1"/>
                          </a:solidFill>
                          <a:effectLst/>
                          <a:latin typeface="+mn-lt"/>
                          <a:ea typeface="+mn-ea"/>
                          <a:cs typeface="+mn-cs"/>
                        </a:rPr>
                        <a:t>Buyer personas </a:t>
                      </a:r>
                    </a:p>
                    <a:p>
                      <a:pPr marL="628650" lvl="1" indent="-171450">
                        <a:buFont typeface="Arial" panose="020B0604020202020204" pitchFamily="34" charset="0"/>
                        <a:buChar char="•"/>
                      </a:pPr>
                      <a:r>
                        <a:rPr lang="en-US" sz="900" kern="1200" dirty="0">
                          <a:solidFill>
                            <a:schemeClr val="dk1"/>
                          </a:solidFill>
                          <a:effectLst/>
                          <a:latin typeface="+mn-lt"/>
                          <a:ea typeface="+mn-ea"/>
                          <a:cs typeface="+mn-cs"/>
                        </a:rPr>
                        <a:t>Sales plays </a:t>
                      </a:r>
                    </a:p>
                    <a:p>
                      <a:pPr marL="628650" lvl="1" indent="-171450">
                        <a:buFont typeface="Arial" panose="020B0604020202020204" pitchFamily="34" charset="0"/>
                        <a:buChar char="•"/>
                      </a:pPr>
                      <a:r>
                        <a:rPr lang="en-US" sz="900" kern="1200" dirty="0">
                          <a:solidFill>
                            <a:schemeClr val="dk1"/>
                          </a:solidFill>
                          <a:effectLst/>
                          <a:latin typeface="+mn-lt"/>
                          <a:ea typeface="+mn-ea"/>
                          <a:cs typeface="+mn-cs"/>
                        </a:rPr>
                        <a:t>Competitive positioning </a:t>
                      </a:r>
                    </a:p>
                  </a:txBody>
                  <a:tcPr>
                    <a:solidFill>
                      <a:schemeClr val="bg1">
                        <a:lumMod val="95000"/>
                      </a:schemeClr>
                    </a:solidFill>
                  </a:tcPr>
                </a:tc>
                <a:tc>
                  <a:txBody>
                    <a:bodyPr/>
                    <a:lstStyle/>
                    <a:p>
                      <a:r>
                        <a:rPr lang="en-US" sz="900" b="1" kern="1200" dirty="0">
                          <a:solidFill>
                            <a:schemeClr val="dk1"/>
                          </a:solidFill>
                          <a:effectLst/>
                          <a:latin typeface="+mn-lt"/>
                          <a:ea typeface="+mn-ea"/>
                          <a:cs typeface="+mn-cs"/>
                        </a:rPr>
                        <a:t>Risks: </a:t>
                      </a:r>
                    </a:p>
                    <a:p>
                      <a:endParaRPr lang="en-US" sz="900" kern="1200" dirty="0">
                        <a:solidFill>
                          <a:schemeClr val="dk1"/>
                        </a:solidFill>
                        <a:effectLst/>
                        <a:latin typeface="+mn-lt"/>
                        <a:ea typeface="+mn-ea"/>
                        <a:cs typeface="+mn-cs"/>
                      </a:endParaRPr>
                    </a:p>
                    <a:p>
                      <a:r>
                        <a:rPr lang="en-US" sz="900" kern="1200" dirty="0">
                          <a:solidFill>
                            <a:schemeClr val="dk1"/>
                          </a:solidFill>
                          <a:effectLst/>
                          <a:latin typeface="+mn-lt"/>
                          <a:ea typeface="+mn-ea"/>
                          <a:cs typeface="+mn-cs"/>
                        </a:rPr>
                        <a:t>• Timely customer and rep access • Access to data and content</a:t>
                      </a:r>
                      <a:br>
                        <a:rPr lang="en-US" sz="900" kern="1200" dirty="0">
                          <a:solidFill>
                            <a:schemeClr val="dk1"/>
                          </a:solidFill>
                          <a:effectLst/>
                          <a:latin typeface="+mn-lt"/>
                          <a:ea typeface="+mn-ea"/>
                          <a:cs typeface="+mn-cs"/>
                        </a:rPr>
                      </a:br>
                      <a:r>
                        <a:rPr lang="en-US" sz="900" kern="1200" dirty="0">
                          <a:solidFill>
                            <a:schemeClr val="dk1"/>
                          </a:solidFill>
                          <a:effectLst/>
                          <a:latin typeface="+mn-lt"/>
                          <a:ea typeface="+mn-ea"/>
                          <a:cs typeface="+mn-cs"/>
                        </a:rPr>
                        <a:t>• Product challenges </a:t>
                      </a:r>
                    </a:p>
                    <a:p>
                      <a:endParaRPr lang="en-US" sz="900" dirty="0"/>
                    </a:p>
                  </a:txBody>
                  <a:tcPr>
                    <a:solidFill>
                      <a:schemeClr val="bg1">
                        <a:lumMod val="95000"/>
                      </a:schemeClr>
                    </a:solidFill>
                  </a:tcPr>
                </a:tc>
                <a:tc>
                  <a:txBody>
                    <a:bodyPr/>
                    <a:lstStyle/>
                    <a:p>
                      <a:r>
                        <a:rPr lang="en-US" sz="900" kern="1200" dirty="0">
                          <a:solidFill>
                            <a:schemeClr val="dk1"/>
                          </a:solidFill>
                          <a:effectLst/>
                          <a:latin typeface="+mn-lt"/>
                          <a:ea typeface="+mn-ea"/>
                          <a:cs typeface="+mn-cs"/>
                        </a:rPr>
                        <a:t>• Schedule interviews with cross functional stakeholders </a:t>
                      </a:r>
                    </a:p>
                    <a:p>
                      <a:r>
                        <a:rPr lang="en-US" sz="900" kern="1200" dirty="0">
                          <a:solidFill>
                            <a:schemeClr val="dk1"/>
                          </a:solidFill>
                          <a:effectLst/>
                          <a:latin typeface="+mn-lt"/>
                          <a:ea typeface="+mn-ea"/>
                          <a:cs typeface="+mn-cs"/>
                        </a:rPr>
                        <a:t>• Prioritization of customer segments </a:t>
                      </a:r>
                    </a:p>
                    <a:p>
                      <a:r>
                        <a:rPr lang="en-US" sz="900" kern="1200" dirty="0">
                          <a:solidFill>
                            <a:schemeClr val="dk1"/>
                          </a:solidFill>
                          <a:effectLst/>
                          <a:latin typeface="+mn-lt"/>
                          <a:ea typeface="+mn-ea"/>
                          <a:cs typeface="+mn-cs"/>
                        </a:rPr>
                        <a:t>• Align on most significant product </a:t>
                      </a:r>
                    </a:p>
                    <a:p>
                      <a:r>
                        <a:rPr lang="en-US" sz="900" kern="1200" dirty="0">
                          <a:solidFill>
                            <a:schemeClr val="dk1"/>
                          </a:solidFill>
                          <a:effectLst/>
                          <a:latin typeface="+mn-lt"/>
                          <a:ea typeface="+mn-ea"/>
                          <a:cs typeface="+mn-cs"/>
                        </a:rPr>
                        <a:t>challenges </a:t>
                      </a:r>
                    </a:p>
                    <a:p>
                      <a:endParaRPr lang="en-US" sz="900" dirty="0"/>
                    </a:p>
                  </a:txBody>
                  <a:tcPr>
                    <a:solidFill>
                      <a:schemeClr val="bg1">
                        <a:lumMod val="95000"/>
                      </a:schemeClr>
                    </a:solidFill>
                  </a:tcPr>
                </a:tc>
                <a:extLst>
                  <a:ext uri="{0D108BD9-81ED-4DB2-BD59-A6C34878D82A}">
                    <a16:rowId xmlns:a16="http://schemas.microsoft.com/office/drawing/2014/main" val="2266383500"/>
                  </a:ext>
                </a:extLst>
              </a:tr>
              <a:tr h="359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Project Actions </a:t>
                      </a:r>
                      <a:endParaRPr lang="en-US" sz="900" kern="1200" dirty="0">
                        <a:solidFill>
                          <a:schemeClr val="bg1"/>
                        </a:solidFill>
                        <a:effectLst/>
                        <a:latin typeface="+mn-lt"/>
                        <a:ea typeface="+mn-ea"/>
                        <a:cs typeface="+mn-cs"/>
                      </a:endParaRPr>
                    </a:p>
                    <a:p>
                      <a:endParaRPr lang="en-US" sz="900" dirty="0"/>
                    </a:p>
                  </a:txBody>
                  <a:tcPr>
                    <a:solidFill>
                      <a:schemeClr val="accent2">
                        <a:alpha val="90366"/>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RACI Team / Stakeholders </a:t>
                      </a:r>
                      <a:endParaRPr lang="en-US" sz="900" kern="1200" dirty="0">
                        <a:solidFill>
                          <a:schemeClr val="bg1"/>
                        </a:solidFill>
                        <a:effectLst/>
                        <a:latin typeface="+mn-lt"/>
                        <a:ea typeface="+mn-ea"/>
                        <a:cs typeface="+mn-cs"/>
                      </a:endParaRPr>
                    </a:p>
                    <a:p>
                      <a:endParaRPr lang="en-US" sz="900" dirty="0"/>
                    </a:p>
                  </a:txBody>
                  <a:tcPr>
                    <a:solidFill>
                      <a:schemeClr val="accent2">
                        <a:alpha val="90366"/>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bg1"/>
                          </a:solidFill>
                          <a:effectLst/>
                          <a:latin typeface="+mn-lt"/>
                          <a:ea typeface="+mn-ea"/>
                          <a:cs typeface="+mn-cs"/>
                        </a:rPr>
                        <a:t>Metrics and KPIs </a:t>
                      </a:r>
                      <a:endParaRPr lang="en-US" sz="900" kern="1200" dirty="0">
                        <a:solidFill>
                          <a:schemeClr val="bg1"/>
                        </a:solidFill>
                        <a:effectLst/>
                        <a:latin typeface="+mn-lt"/>
                        <a:ea typeface="+mn-ea"/>
                        <a:cs typeface="+mn-cs"/>
                      </a:endParaRPr>
                    </a:p>
                    <a:p>
                      <a:endParaRPr lang="en-US" sz="900" dirty="0"/>
                    </a:p>
                  </a:txBody>
                  <a:tcPr>
                    <a:solidFill>
                      <a:schemeClr val="accent2">
                        <a:alpha val="90366"/>
                      </a:schemeClr>
                    </a:solidFill>
                  </a:tcPr>
                </a:tc>
                <a:extLst>
                  <a:ext uri="{0D108BD9-81ED-4DB2-BD59-A6C34878D82A}">
                    <a16:rowId xmlns:a16="http://schemas.microsoft.com/office/drawing/2014/main" val="1838032765"/>
                  </a:ext>
                </a:extLst>
              </a:tr>
              <a:tr h="839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See timeline </a:t>
                      </a:r>
                    </a:p>
                    <a:p>
                      <a:endParaRPr lang="en-US" sz="900" dirty="0"/>
                    </a:p>
                  </a:txBody>
                  <a:tcPr>
                    <a:solidFill>
                      <a:schemeClr val="bg1">
                        <a:lumMod val="95000"/>
                      </a:schemeClr>
                    </a:solidFill>
                  </a:tcPr>
                </a:tc>
                <a:tc>
                  <a:txBody>
                    <a:bodyPr/>
                    <a:lstStyle/>
                    <a:p>
                      <a:r>
                        <a:rPr lang="en-US" sz="900" kern="1200" dirty="0">
                          <a:solidFill>
                            <a:schemeClr val="dk1"/>
                          </a:solidFill>
                          <a:effectLst/>
                          <a:latin typeface="+mn-lt"/>
                          <a:ea typeface="+mn-ea"/>
                          <a:cs typeface="+mn-cs"/>
                        </a:rPr>
                        <a:t>A: Bob Smith </a:t>
                      </a:r>
                    </a:p>
                    <a:p>
                      <a:r>
                        <a:rPr lang="en-US" sz="900" kern="1200" dirty="0">
                          <a:solidFill>
                            <a:schemeClr val="dk1"/>
                          </a:solidFill>
                          <a:effectLst/>
                          <a:latin typeface="+mn-lt"/>
                          <a:ea typeface="+mn-ea"/>
                          <a:cs typeface="+mn-cs"/>
                        </a:rPr>
                        <a:t>R: Jane Doe </a:t>
                      </a:r>
                    </a:p>
                    <a:p>
                      <a:r>
                        <a:rPr lang="en-US" sz="900" kern="1200" dirty="0">
                          <a:solidFill>
                            <a:schemeClr val="dk1"/>
                          </a:solidFill>
                          <a:effectLst/>
                          <a:latin typeface="+mn-lt"/>
                          <a:ea typeface="+mn-ea"/>
                          <a:cs typeface="+mn-cs"/>
                        </a:rPr>
                        <a:t>C: Brian/Marc/Jenny </a:t>
                      </a:r>
                    </a:p>
                    <a:p>
                      <a:endParaRPr lang="en-US" sz="900" dirty="0"/>
                    </a:p>
                  </a:txBody>
                  <a:tcPr>
                    <a:solidFill>
                      <a:schemeClr val="bg1">
                        <a:lumMod val="95000"/>
                      </a:schemeClr>
                    </a:solidFill>
                  </a:tcPr>
                </a:tc>
                <a:tc>
                  <a:txBody>
                    <a:bodyPr/>
                    <a:lstStyle/>
                    <a:p>
                      <a:r>
                        <a:rPr lang="en-US" sz="900" kern="1200" dirty="0">
                          <a:solidFill>
                            <a:schemeClr val="dk1"/>
                          </a:solidFill>
                          <a:effectLst/>
                          <a:latin typeface="+mn-lt"/>
                          <a:ea typeface="+mn-ea"/>
                          <a:cs typeface="+mn-cs"/>
                        </a:rPr>
                        <a:t>• FY2 new logo bookings </a:t>
                      </a:r>
                    </a:p>
                    <a:p>
                      <a:r>
                        <a:rPr lang="en-US" sz="900" kern="1200" dirty="0">
                          <a:solidFill>
                            <a:schemeClr val="dk1"/>
                          </a:solidFill>
                          <a:effectLst/>
                          <a:latin typeface="+mn-lt"/>
                          <a:ea typeface="+mn-ea"/>
                          <a:cs typeface="+mn-cs"/>
                        </a:rPr>
                        <a:t>• Organic growth rate</a:t>
                      </a:r>
                      <a:br>
                        <a:rPr lang="en-US" sz="900" kern="1200" dirty="0">
                          <a:solidFill>
                            <a:schemeClr val="dk1"/>
                          </a:solidFill>
                          <a:effectLst/>
                          <a:latin typeface="+mn-lt"/>
                          <a:ea typeface="+mn-ea"/>
                          <a:cs typeface="+mn-cs"/>
                        </a:rPr>
                      </a:br>
                      <a:r>
                        <a:rPr lang="en-US" sz="900" kern="1200" dirty="0">
                          <a:solidFill>
                            <a:schemeClr val="dk1"/>
                          </a:solidFill>
                          <a:effectLst/>
                          <a:latin typeface="+mn-lt"/>
                          <a:ea typeface="+mn-ea"/>
                          <a:cs typeface="+mn-cs"/>
                        </a:rPr>
                        <a:t>• Productivity per rep</a:t>
                      </a:r>
                      <a:br>
                        <a:rPr lang="en-US" sz="900" kern="1200" dirty="0">
                          <a:solidFill>
                            <a:schemeClr val="dk1"/>
                          </a:solidFill>
                          <a:effectLst/>
                          <a:latin typeface="+mn-lt"/>
                          <a:ea typeface="+mn-ea"/>
                          <a:cs typeface="+mn-cs"/>
                        </a:rPr>
                      </a:br>
                      <a:r>
                        <a:rPr lang="en-US" sz="900" kern="1200" dirty="0">
                          <a:solidFill>
                            <a:schemeClr val="dk1"/>
                          </a:solidFill>
                          <a:effectLst/>
                          <a:latin typeface="+mn-lt"/>
                          <a:ea typeface="+mn-ea"/>
                          <a:cs typeface="+mn-cs"/>
                        </a:rPr>
                        <a:t>• Win rate </a:t>
                      </a:r>
                    </a:p>
                    <a:p>
                      <a:r>
                        <a:rPr lang="en-US" sz="900" kern="1200" dirty="0">
                          <a:solidFill>
                            <a:schemeClr val="dk1"/>
                          </a:solidFill>
                          <a:effectLst/>
                          <a:latin typeface="+mn-lt"/>
                          <a:ea typeface="+mn-ea"/>
                          <a:cs typeface="+mn-cs"/>
                        </a:rPr>
                        <a:t>• Average deal size </a:t>
                      </a:r>
                    </a:p>
                  </a:txBody>
                  <a:tcPr>
                    <a:solidFill>
                      <a:schemeClr val="bg1">
                        <a:lumMod val="95000"/>
                      </a:schemeClr>
                    </a:solidFill>
                  </a:tcPr>
                </a:tc>
                <a:extLst>
                  <a:ext uri="{0D108BD9-81ED-4DB2-BD59-A6C34878D82A}">
                    <a16:rowId xmlns:a16="http://schemas.microsoft.com/office/drawing/2014/main" val="3324751746"/>
                  </a:ext>
                </a:extLst>
              </a:tr>
            </a:tbl>
          </a:graphicData>
        </a:graphic>
      </p:graphicFrame>
      <p:graphicFrame>
        <p:nvGraphicFramePr>
          <p:cNvPr id="10" name="Table 9">
            <a:extLst>
              <a:ext uri="{FF2B5EF4-FFF2-40B4-BE49-F238E27FC236}">
                <a16:creationId xmlns:a16="http://schemas.microsoft.com/office/drawing/2014/main" id="{1E62C463-5935-ACA2-B50A-4E143FF4BE30}"/>
              </a:ext>
            </a:extLst>
          </p:cNvPr>
          <p:cNvGraphicFramePr>
            <a:graphicFrameLocks noGrp="1"/>
          </p:cNvGraphicFramePr>
          <p:nvPr>
            <p:extLst>
              <p:ext uri="{D42A27DB-BD31-4B8C-83A1-F6EECF244321}">
                <p14:modId xmlns:p14="http://schemas.microsoft.com/office/powerpoint/2010/main" val="1755718520"/>
              </p:ext>
            </p:extLst>
          </p:nvPr>
        </p:nvGraphicFramePr>
        <p:xfrm>
          <a:off x="5516274" y="1053063"/>
          <a:ext cx="2953872" cy="1202045"/>
        </p:xfrm>
        <a:graphic>
          <a:graphicData uri="http://schemas.openxmlformats.org/drawingml/2006/table">
            <a:tbl>
              <a:tblPr firstRow="1" bandRow="1">
                <a:tableStyleId>{5C22544A-7EE6-4342-B048-85BDC9FD1C3A}</a:tableStyleId>
              </a:tblPr>
              <a:tblGrid>
                <a:gridCol w="1476936">
                  <a:extLst>
                    <a:ext uri="{9D8B030D-6E8A-4147-A177-3AD203B41FA5}">
                      <a16:colId xmlns:a16="http://schemas.microsoft.com/office/drawing/2014/main" val="3431160459"/>
                    </a:ext>
                  </a:extLst>
                </a:gridCol>
                <a:gridCol w="1476936">
                  <a:extLst>
                    <a:ext uri="{9D8B030D-6E8A-4147-A177-3AD203B41FA5}">
                      <a16:colId xmlns:a16="http://schemas.microsoft.com/office/drawing/2014/main" val="462029553"/>
                    </a:ext>
                  </a:extLst>
                </a:gridCol>
              </a:tblGrid>
              <a:tr h="311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lt1"/>
                          </a:solidFill>
                          <a:effectLst/>
                          <a:latin typeface="+mn-lt"/>
                          <a:ea typeface="+mn-ea"/>
                          <a:cs typeface="+mn-cs"/>
                        </a:rPr>
                        <a:t>Sales Enablement</a:t>
                      </a:r>
                    </a:p>
                  </a:txBody>
                  <a:tcPr>
                    <a:solidFill>
                      <a:schemeClr val="accent2">
                        <a:alpha val="91000"/>
                      </a:schemeClr>
                    </a:solidFill>
                  </a:tcPr>
                </a:tc>
                <a:tc>
                  <a:txBody>
                    <a:bodyPr/>
                    <a:lstStyle/>
                    <a:p>
                      <a:endParaRPr lang="en-US" dirty="0"/>
                    </a:p>
                  </a:txBody>
                  <a:tcPr>
                    <a:solidFill>
                      <a:schemeClr val="accent2">
                        <a:alpha val="91000"/>
                      </a:schemeClr>
                    </a:solidFill>
                  </a:tcPr>
                </a:tc>
                <a:extLst>
                  <a:ext uri="{0D108BD9-81ED-4DB2-BD59-A6C34878D82A}">
                    <a16:rowId xmlns:a16="http://schemas.microsoft.com/office/drawing/2014/main" val="223257081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Key Functions Supported: </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dk1"/>
                          </a:solidFill>
                          <a:effectLst/>
                          <a:latin typeface="+mn-lt"/>
                          <a:ea typeface="+mn-ea"/>
                          <a:cs typeface="+mn-cs"/>
                        </a:rPr>
                        <a:t>Marketing, Product, Sales, Success </a:t>
                      </a:r>
                      <a:endParaRPr lang="en-US" sz="1000" kern="1200" dirty="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2665417653"/>
                  </a:ext>
                </a:extLst>
              </a:tr>
              <a:tr h="440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Exec Sponsor / Charter Owner: </a:t>
                      </a:r>
                    </a:p>
                  </a:txBody>
                  <a:tcPr>
                    <a:solidFill>
                      <a:schemeClr val="bg1">
                        <a:lumMod val="8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1194595002"/>
                  </a:ext>
                </a:extLst>
              </a:tr>
            </a:tbl>
          </a:graphicData>
        </a:graphic>
      </p:graphicFrame>
      <p:graphicFrame>
        <p:nvGraphicFramePr>
          <p:cNvPr id="11" name="Table 10">
            <a:extLst>
              <a:ext uri="{FF2B5EF4-FFF2-40B4-BE49-F238E27FC236}">
                <a16:creationId xmlns:a16="http://schemas.microsoft.com/office/drawing/2014/main" id="{B45B74E7-82B4-DA97-FDE0-237876E0FBBE}"/>
              </a:ext>
            </a:extLst>
          </p:cNvPr>
          <p:cNvGraphicFramePr>
            <a:graphicFrameLocks noGrp="1"/>
          </p:cNvGraphicFramePr>
          <p:nvPr>
            <p:extLst>
              <p:ext uri="{D42A27DB-BD31-4B8C-83A1-F6EECF244321}">
                <p14:modId xmlns:p14="http://schemas.microsoft.com/office/powerpoint/2010/main" val="3486412485"/>
              </p:ext>
            </p:extLst>
          </p:nvPr>
        </p:nvGraphicFramePr>
        <p:xfrm>
          <a:off x="8608401" y="1053063"/>
          <a:ext cx="3117528" cy="1488769"/>
        </p:xfrm>
        <a:graphic>
          <a:graphicData uri="http://schemas.openxmlformats.org/drawingml/2006/table">
            <a:tbl>
              <a:tblPr firstRow="1" bandRow="1">
                <a:tableStyleId>{5C22544A-7EE6-4342-B048-85BDC9FD1C3A}</a:tableStyleId>
              </a:tblPr>
              <a:tblGrid>
                <a:gridCol w="3117528">
                  <a:extLst>
                    <a:ext uri="{9D8B030D-6E8A-4147-A177-3AD203B41FA5}">
                      <a16:colId xmlns:a16="http://schemas.microsoft.com/office/drawing/2014/main" val="2441257448"/>
                    </a:ext>
                  </a:extLst>
                </a:gridCol>
              </a:tblGrid>
              <a:tr h="328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lt1"/>
                          </a:solidFill>
                          <a:effectLst/>
                          <a:latin typeface="+mn-lt"/>
                          <a:ea typeface="+mn-ea"/>
                          <a:cs typeface="+mn-cs"/>
                        </a:rPr>
                        <a:t>Capability Objectives </a:t>
                      </a:r>
                    </a:p>
                  </a:txBody>
                  <a:tcPr>
                    <a:solidFill>
                      <a:schemeClr val="accent2">
                        <a:alpha val="90211"/>
                      </a:schemeClr>
                    </a:solidFill>
                  </a:tcPr>
                </a:tc>
                <a:extLst>
                  <a:ext uri="{0D108BD9-81ED-4DB2-BD59-A6C34878D82A}">
                    <a16:rowId xmlns:a16="http://schemas.microsoft.com/office/drawing/2014/main" val="1111408943"/>
                  </a:ext>
                </a:extLst>
              </a:tr>
              <a:tr h="651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dk1"/>
                          </a:solidFill>
                          <a:effectLst/>
                          <a:latin typeface="+mn-lt"/>
                          <a:ea typeface="+mn-ea"/>
                          <a:cs typeface="+mn-cs"/>
                        </a:rPr>
                        <a:t>Support commercial teams’ rapid attainment of productivity standards through scalable training and ongoing coaching</a:t>
                      </a:r>
                      <a:br>
                        <a:rPr lang="en-US" sz="1000" i="1" kern="1200" dirty="0">
                          <a:solidFill>
                            <a:schemeClr val="dk1"/>
                          </a:solidFill>
                          <a:effectLst/>
                          <a:latin typeface="+mn-lt"/>
                          <a:ea typeface="+mn-ea"/>
                          <a:cs typeface="+mn-cs"/>
                        </a:rPr>
                      </a:br>
                      <a:r>
                        <a:rPr lang="en-US" sz="1000" i="1" kern="1200" dirty="0">
                          <a:solidFill>
                            <a:schemeClr val="dk1"/>
                          </a:solidFill>
                          <a:effectLst/>
                          <a:latin typeface="+mn-lt"/>
                          <a:ea typeface="+mn-ea"/>
                          <a:cs typeface="+mn-cs"/>
                        </a:rPr>
                        <a:t>Define and develop critical competencies </a:t>
                      </a:r>
                      <a:endParaRPr lang="en-US" sz="1000" kern="1200" dirty="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3691320368"/>
                  </a:ext>
                </a:extLst>
              </a:tr>
              <a:tr h="458981">
                <a:tc>
                  <a:txBody>
                    <a:bodyPr/>
                    <a:lstStyle/>
                    <a:p>
                      <a:r>
                        <a:rPr lang="en-US" sz="1000" kern="1200" dirty="0">
                          <a:solidFill>
                            <a:schemeClr val="dk1"/>
                          </a:solidFill>
                          <a:effectLst/>
                          <a:latin typeface="+mn-lt"/>
                          <a:ea typeface="+mn-ea"/>
                          <a:cs typeface="+mn-cs"/>
                        </a:rPr>
                        <a:t>Financial Impact                                   TBD </a:t>
                      </a:r>
                    </a:p>
                    <a:p>
                      <a:r>
                        <a:rPr lang="en-US" sz="1000" kern="1200" dirty="0">
                          <a:solidFill>
                            <a:schemeClr val="dk1"/>
                          </a:solidFill>
                          <a:effectLst/>
                          <a:latin typeface="+mn-lt"/>
                          <a:ea typeface="+mn-ea"/>
                          <a:cs typeface="+mn-cs"/>
                        </a:rPr>
                        <a:t>One Time Investment                          TBD </a:t>
                      </a:r>
                    </a:p>
                  </a:txBody>
                  <a:tcPr>
                    <a:solidFill>
                      <a:schemeClr val="bg1">
                        <a:lumMod val="95000"/>
                      </a:schemeClr>
                    </a:solidFill>
                  </a:tcPr>
                </a:tc>
                <a:extLst>
                  <a:ext uri="{0D108BD9-81ED-4DB2-BD59-A6C34878D82A}">
                    <a16:rowId xmlns:a16="http://schemas.microsoft.com/office/drawing/2014/main" val="3508795657"/>
                  </a:ext>
                </a:extLst>
              </a:tr>
            </a:tbl>
          </a:graphicData>
        </a:graphic>
      </p:graphicFrame>
    </p:spTree>
    <p:extLst>
      <p:ext uri="{BB962C8B-B14F-4D97-AF65-F5344CB8AC3E}">
        <p14:creationId xmlns:p14="http://schemas.microsoft.com/office/powerpoint/2010/main" val="317259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6D0B6CD-7A51-BB85-C2D7-942DDBED8029}"/>
              </a:ext>
            </a:extLst>
          </p:cNvPr>
          <p:cNvSpPr/>
          <p:nvPr/>
        </p:nvSpPr>
        <p:spPr>
          <a:xfrm>
            <a:off x="-14596" y="3770417"/>
            <a:ext cx="12206595" cy="8065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28D1619-B23E-8E9C-88A8-778876005443}"/>
              </a:ext>
            </a:extLst>
          </p:cNvPr>
          <p:cNvSpPr/>
          <p:nvPr/>
        </p:nvSpPr>
        <p:spPr>
          <a:xfrm>
            <a:off x="-14596" y="1269717"/>
            <a:ext cx="12206596" cy="8065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4D75B7-4B78-C468-59B8-22C1E22DC6BA}"/>
              </a:ext>
            </a:extLst>
          </p:cNvPr>
          <p:cNvSpPr/>
          <p:nvPr/>
        </p:nvSpPr>
        <p:spPr>
          <a:xfrm>
            <a:off x="614854" y="4167206"/>
            <a:ext cx="10821085" cy="13373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15E136-80B0-134C-EE7F-16E9C7A11757}"/>
              </a:ext>
            </a:extLst>
          </p:cNvPr>
          <p:cNvSpPr/>
          <p:nvPr/>
        </p:nvSpPr>
        <p:spPr>
          <a:xfrm>
            <a:off x="614855" y="1750255"/>
            <a:ext cx="10821084" cy="13373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D062E75-F0A6-B7B7-D7A6-32C9364B905F}"/>
              </a:ext>
            </a:extLst>
          </p:cNvPr>
          <p:cNvSpPr>
            <a:spLocks noGrp="1"/>
          </p:cNvSpPr>
          <p:nvPr>
            <p:ph type="title"/>
          </p:nvPr>
        </p:nvSpPr>
        <p:spPr>
          <a:xfrm>
            <a:off x="614855" y="328205"/>
            <a:ext cx="10962290" cy="767853"/>
          </a:xfrm>
        </p:spPr>
        <p:txBody>
          <a:bodyPr>
            <a:noAutofit/>
          </a:bodyPr>
          <a:lstStyle/>
          <a:p>
            <a:r>
              <a:rPr lang="en-US" dirty="0">
                <a:solidFill>
                  <a:schemeClr val="accent2"/>
                </a:solidFill>
                <a:effectLst/>
                <a:latin typeface="Avenir Next LT Pro" panose="020B0504020202020204" pitchFamily="34" charset="77"/>
              </a:rPr>
              <a:t>4. Construct &amp; Launch</a:t>
            </a:r>
            <a:br>
              <a:rPr lang="en-US" dirty="0">
                <a:solidFill>
                  <a:schemeClr val="accent2"/>
                </a:solidFill>
                <a:effectLst/>
                <a:latin typeface="Avenir Next LT Pro" panose="020B0504020202020204" pitchFamily="34" charset="77"/>
              </a:rPr>
            </a:br>
            <a:r>
              <a:rPr lang="en-US" dirty="0">
                <a:solidFill>
                  <a:schemeClr val="accent2"/>
                </a:solidFill>
                <a:effectLst/>
                <a:latin typeface="Avenir Next LT Pro" panose="020B0504020202020204" pitchFamily="34" charset="77"/>
              </a:rPr>
              <a:t>Key Enablers for Sales Reps, Coaches and Managers </a:t>
            </a:r>
            <a:br>
              <a:rPr lang="en-US" dirty="0">
                <a:solidFill>
                  <a:schemeClr val="accent2"/>
                </a:solidFill>
                <a:effectLst/>
                <a:latin typeface="Avenir Next LT Pro" panose="020B0504020202020204" pitchFamily="34" charset="77"/>
              </a:rPr>
            </a:br>
            <a:endParaRPr lang="en-US" dirty="0">
              <a:solidFill>
                <a:schemeClr val="accent2"/>
              </a:solidFill>
              <a:latin typeface="Avenir Next LT Pro" panose="020B0504020202020204" pitchFamily="34" charset="77"/>
            </a:endParaRPr>
          </a:p>
        </p:txBody>
      </p:sp>
      <p:sp>
        <p:nvSpPr>
          <p:cNvPr id="5" name="TextBox 4">
            <a:extLst>
              <a:ext uri="{FF2B5EF4-FFF2-40B4-BE49-F238E27FC236}">
                <a16:creationId xmlns:a16="http://schemas.microsoft.com/office/drawing/2014/main" id="{3EC1CEE8-08B1-AAA0-F5D7-46F1FD3CA8A4}"/>
              </a:ext>
            </a:extLst>
          </p:cNvPr>
          <p:cNvSpPr txBox="1"/>
          <p:nvPr/>
        </p:nvSpPr>
        <p:spPr>
          <a:xfrm>
            <a:off x="929405" y="1407827"/>
            <a:ext cx="2467928" cy="307777"/>
          </a:xfrm>
          <a:prstGeom prst="rect">
            <a:avLst/>
          </a:prstGeom>
          <a:noFill/>
        </p:spPr>
        <p:txBody>
          <a:bodyPr wrap="square">
            <a:spAutoFit/>
          </a:bodyPr>
          <a:lstStyle/>
          <a:p>
            <a:r>
              <a:rPr lang="en-US" sz="1400" b="1" dirty="0">
                <a:solidFill>
                  <a:schemeClr val="bg1"/>
                </a:solidFill>
                <a:effectLst/>
                <a:latin typeface="Avenir Next LT Pro" panose="020B0504020202020204" pitchFamily="34" charset="77"/>
              </a:rPr>
              <a:t>1. Enablement Playbooks </a:t>
            </a:r>
          </a:p>
        </p:txBody>
      </p:sp>
      <p:sp>
        <p:nvSpPr>
          <p:cNvPr id="8" name="TextBox 7">
            <a:extLst>
              <a:ext uri="{FF2B5EF4-FFF2-40B4-BE49-F238E27FC236}">
                <a16:creationId xmlns:a16="http://schemas.microsoft.com/office/drawing/2014/main" id="{AEABC092-5CA6-2E6E-7A6E-3C64D5EE0777}"/>
              </a:ext>
            </a:extLst>
          </p:cNvPr>
          <p:cNvSpPr txBox="1"/>
          <p:nvPr/>
        </p:nvSpPr>
        <p:spPr>
          <a:xfrm>
            <a:off x="4859482" y="1376499"/>
            <a:ext cx="2693224" cy="307777"/>
          </a:xfrm>
          <a:prstGeom prst="rect">
            <a:avLst/>
          </a:prstGeom>
          <a:noFill/>
        </p:spPr>
        <p:txBody>
          <a:bodyPr wrap="square">
            <a:spAutoFit/>
          </a:bodyPr>
          <a:lstStyle/>
          <a:p>
            <a:r>
              <a:rPr lang="en-US" sz="1400" b="1" dirty="0">
                <a:solidFill>
                  <a:schemeClr val="bg1"/>
                </a:solidFill>
                <a:effectLst/>
                <a:latin typeface="Avenir Next LT Pro" panose="020B0504020202020204" pitchFamily="34" charset="77"/>
              </a:rPr>
              <a:t>2. Onboarding and Training </a:t>
            </a:r>
          </a:p>
        </p:txBody>
      </p:sp>
      <p:sp>
        <p:nvSpPr>
          <p:cNvPr id="10" name="TextBox 9">
            <a:extLst>
              <a:ext uri="{FF2B5EF4-FFF2-40B4-BE49-F238E27FC236}">
                <a16:creationId xmlns:a16="http://schemas.microsoft.com/office/drawing/2014/main" id="{AFD68EF6-5CD7-F20F-7A91-440A52781BA5}"/>
              </a:ext>
            </a:extLst>
          </p:cNvPr>
          <p:cNvSpPr txBox="1"/>
          <p:nvPr/>
        </p:nvSpPr>
        <p:spPr>
          <a:xfrm>
            <a:off x="8645003" y="1407827"/>
            <a:ext cx="1639028" cy="307777"/>
          </a:xfrm>
          <a:prstGeom prst="rect">
            <a:avLst/>
          </a:prstGeom>
          <a:noFill/>
        </p:spPr>
        <p:txBody>
          <a:bodyPr wrap="square">
            <a:spAutoFit/>
          </a:bodyPr>
          <a:lstStyle/>
          <a:p>
            <a:r>
              <a:rPr lang="en-US" sz="1400" b="1" dirty="0">
                <a:solidFill>
                  <a:schemeClr val="bg1"/>
                </a:solidFill>
                <a:effectLst/>
                <a:latin typeface="Avenir Next LT Pro" panose="020B0504020202020204" pitchFamily="34" charset="77"/>
              </a:rPr>
              <a:t>3. Certification </a:t>
            </a:r>
          </a:p>
        </p:txBody>
      </p:sp>
      <p:sp>
        <p:nvSpPr>
          <p:cNvPr id="12" name="TextBox 11">
            <a:extLst>
              <a:ext uri="{FF2B5EF4-FFF2-40B4-BE49-F238E27FC236}">
                <a16:creationId xmlns:a16="http://schemas.microsoft.com/office/drawing/2014/main" id="{491F2FC6-B57F-E676-41D4-CA0C3306DB33}"/>
              </a:ext>
            </a:extLst>
          </p:cNvPr>
          <p:cNvSpPr txBox="1"/>
          <p:nvPr/>
        </p:nvSpPr>
        <p:spPr>
          <a:xfrm>
            <a:off x="3397333" y="3859429"/>
            <a:ext cx="1261752" cy="307777"/>
          </a:xfrm>
          <a:prstGeom prst="rect">
            <a:avLst/>
          </a:prstGeom>
          <a:noFill/>
        </p:spPr>
        <p:txBody>
          <a:bodyPr wrap="square">
            <a:spAutoFit/>
          </a:bodyPr>
          <a:lstStyle/>
          <a:p>
            <a:r>
              <a:rPr lang="en-US" sz="1400" b="1" dirty="0">
                <a:solidFill>
                  <a:schemeClr val="bg1"/>
                </a:solidFill>
                <a:effectLst/>
                <a:latin typeface="Avenir Next LT Pro" panose="020B0504020202020204" pitchFamily="34" charset="77"/>
              </a:rPr>
              <a:t>4. Coaching </a:t>
            </a:r>
          </a:p>
        </p:txBody>
      </p:sp>
      <p:sp>
        <p:nvSpPr>
          <p:cNvPr id="14" name="TextBox 13">
            <a:extLst>
              <a:ext uri="{FF2B5EF4-FFF2-40B4-BE49-F238E27FC236}">
                <a16:creationId xmlns:a16="http://schemas.microsoft.com/office/drawing/2014/main" id="{864434E6-DC9C-9762-811A-9B5B1413EC03}"/>
              </a:ext>
            </a:extLst>
          </p:cNvPr>
          <p:cNvSpPr txBox="1"/>
          <p:nvPr/>
        </p:nvSpPr>
        <p:spPr>
          <a:xfrm>
            <a:off x="7136575" y="3859429"/>
            <a:ext cx="2331378" cy="307777"/>
          </a:xfrm>
          <a:prstGeom prst="rect">
            <a:avLst/>
          </a:prstGeom>
          <a:noFill/>
        </p:spPr>
        <p:txBody>
          <a:bodyPr wrap="square">
            <a:spAutoFit/>
          </a:bodyPr>
          <a:lstStyle/>
          <a:p>
            <a:r>
              <a:rPr lang="en-US" sz="1400" b="1" dirty="0">
                <a:solidFill>
                  <a:schemeClr val="bg1"/>
                </a:solidFill>
                <a:effectLst/>
                <a:latin typeface="Avenir Next LT Pro" panose="020B0504020202020204" pitchFamily="34" charset="77"/>
              </a:rPr>
              <a:t>5. Tools and Technology </a:t>
            </a:r>
          </a:p>
        </p:txBody>
      </p:sp>
      <p:sp>
        <p:nvSpPr>
          <p:cNvPr id="16" name="TextBox 15">
            <a:extLst>
              <a:ext uri="{FF2B5EF4-FFF2-40B4-BE49-F238E27FC236}">
                <a16:creationId xmlns:a16="http://schemas.microsoft.com/office/drawing/2014/main" id="{56B68481-0043-BD79-D933-D3E850B0522B}"/>
              </a:ext>
            </a:extLst>
          </p:cNvPr>
          <p:cNvSpPr txBox="1"/>
          <p:nvPr/>
        </p:nvSpPr>
        <p:spPr>
          <a:xfrm>
            <a:off x="1173679" y="1911086"/>
            <a:ext cx="2223654" cy="1015663"/>
          </a:xfrm>
          <a:prstGeom prst="rect">
            <a:avLst/>
          </a:prstGeom>
          <a:noFill/>
        </p:spPr>
        <p:txBody>
          <a:bodyPr wrap="square">
            <a:spAutoFit/>
          </a:bodyPr>
          <a:lstStyle/>
          <a:p>
            <a:r>
              <a:rPr lang="en-US" sz="1200" dirty="0">
                <a:solidFill>
                  <a:srgbClr val="494744"/>
                </a:solidFill>
                <a:effectLst/>
                <a:latin typeface="Avenir Next LT Pro" panose="020B0504020202020204" pitchFamily="34" charset="77"/>
              </a:rPr>
              <a:t>Single source of information aligned to the sales process that guides the day-to-day efforts of sellers and makes them more effective </a:t>
            </a:r>
            <a:endParaRPr lang="en-US" sz="1200" dirty="0">
              <a:effectLst/>
              <a:latin typeface="Avenir Next LT Pro" panose="020B0504020202020204" pitchFamily="34" charset="77"/>
            </a:endParaRPr>
          </a:p>
        </p:txBody>
      </p:sp>
      <p:sp>
        <p:nvSpPr>
          <p:cNvPr id="18" name="TextBox 17">
            <a:extLst>
              <a:ext uri="{FF2B5EF4-FFF2-40B4-BE49-F238E27FC236}">
                <a16:creationId xmlns:a16="http://schemas.microsoft.com/office/drawing/2014/main" id="{03ABBBB6-6098-BBD3-B192-0EB2860503A6}"/>
              </a:ext>
            </a:extLst>
          </p:cNvPr>
          <p:cNvSpPr txBox="1"/>
          <p:nvPr/>
        </p:nvSpPr>
        <p:spPr>
          <a:xfrm>
            <a:off x="5055425" y="1797315"/>
            <a:ext cx="2081150" cy="1200329"/>
          </a:xfrm>
          <a:prstGeom prst="rect">
            <a:avLst/>
          </a:prstGeom>
          <a:noFill/>
        </p:spPr>
        <p:txBody>
          <a:bodyPr wrap="square">
            <a:spAutoFit/>
          </a:bodyPr>
          <a:lstStyle/>
          <a:p>
            <a:r>
              <a:rPr lang="en-US" sz="1200" dirty="0">
                <a:solidFill>
                  <a:srgbClr val="494744"/>
                </a:solidFill>
                <a:effectLst/>
                <a:latin typeface="Avenir Next LT Pro" panose="020B0504020202020204" pitchFamily="34" charset="77"/>
              </a:rPr>
              <a:t>Training and onboarding designed to efficiently and effectively onboard new talent and impact key competency areas across the employee lifecycle </a:t>
            </a:r>
            <a:endParaRPr lang="en-US" sz="1200" dirty="0">
              <a:effectLst/>
              <a:latin typeface="Avenir Next LT Pro" panose="020B0504020202020204" pitchFamily="34" charset="77"/>
            </a:endParaRPr>
          </a:p>
        </p:txBody>
      </p:sp>
      <p:sp>
        <p:nvSpPr>
          <p:cNvPr id="20" name="TextBox 19">
            <a:extLst>
              <a:ext uri="{FF2B5EF4-FFF2-40B4-BE49-F238E27FC236}">
                <a16:creationId xmlns:a16="http://schemas.microsoft.com/office/drawing/2014/main" id="{9CF7AFE1-9500-1849-722F-5997D1F2A678}"/>
              </a:ext>
            </a:extLst>
          </p:cNvPr>
          <p:cNvSpPr txBox="1"/>
          <p:nvPr/>
        </p:nvSpPr>
        <p:spPr>
          <a:xfrm>
            <a:off x="8857673" y="1911087"/>
            <a:ext cx="2366158" cy="1015663"/>
          </a:xfrm>
          <a:prstGeom prst="rect">
            <a:avLst/>
          </a:prstGeom>
          <a:noFill/>
        </p:spPr>
        <p:txBody>
          <a:bodyPr wrap="square">
            <a:spAutoFit/>
          </a:bodyPr>
          <a:lstStyle/>
          <a:p>
            <a:r>
              <a:rPr lang="en-US" sz="1200" dirty="0">
                <a:solidFill>
                  <a:srgbClr val="494744"/>
                </a:solidFill>
                <a:effectLst/>
                <a:latin typeface="Avenir Next LT Pro" panose="020B0504020202020204" pitchFamily="34" charset="77"/>
              </a:rPr>
              <a:t>Multi-level assessments to identify how well sellers have absorbed key concepts and apply them as part of their day-to-day work </a:t>
            </a:r>
            <a:endParaRPr lang="en-US" sz="1200" dirty="0">
              <a:effectLst/>
              <a:latin typeface="Avenir Next LT Pro" panose="020B0504020202020204" pitchFamily="34" charset="77"/>
            </a:endParaRPr>
          </a:p>
        </p:txBody>
      </p:sp>
      <p:sp>
        <p:nvSpPr>
          <p:cNvPr id="22" name="TextBox 21">
            <a:extLst>
              <a:ext uri="{FF2B5EF4-FFF2-40B4-BE49-F238E27FC236}">
                <a16:creationId xmlns:a16="http://schemas.microsoft.com/office/drawing/2014/main" id="{6215AC2C-1E79-63EB-DB60-F234BE680584}"/>
              </a:ext>
            </a:extLst>
          </p:cNvPr>
          <p:cNvSpPr txBox="1"/>
          <p:nvPr/>
        </p:nvSpPr>
        <p:spPr>
          <a:xfrm>
            <a:off x="2688276" y="4409991"/>
            <a:ext cx="2679865" cy="830997"/>
          </a:xfrm>
          <a:prstGeom prst="rect">
            <a:avLst/>
          </a:prstGeom>
          <a:noFill/>
        </p:spPr>
        <p:txBody>
          <a:bodyPr wrap="square">
            <a:spAutoFit/>
          </a:bodyPr>
          <a:lstStyle/>
          <a:p>
            <a:r>
              <a:rPr lang="en-US" sz="1200" dirty="0">
                <a:solidFill>
                  <a:srgbClr val="494744"/>
                </a:solidFill>
                <a:effectLst/>
                <a:latin typeface="Avenir Next LT Pro" panose="020B0504020202020204" pitchFamily="34" charset="77"/>
              </a:rPr>
              <a:t>Guidance, structure, and training to support managers’ efforts to institute an ongoing culture of coaching </a:t>
            </a:r>
            <a:endParaRPr lang="en-US" sz="1200" dirty="0">
              <a:effectLst/>
              <a:latin typeface="Avenir Next LT Pro" panose="020B0504020202020204" pitchFamily="34" charset="77"/>
            </a:endParaRPr>
          </a:p>
        </p:txBody>
      </p:sp>
      <p:sp>
        <p:nvSpPr>
          <p:cNvPr id="24" name="TextBox 23">
            <a:extLst>
              <a:ext uri="{FF2B5EF4-FFF2-40B4-BE49-F238E27FC236}">
                <a16:creationId xmlns:a16="http://schemas.microsoft.com/office/drawing/2014/main" id="{550D93B2-C24F-2271-CE39-BEB0BE6B8407}"/>
              </a:ext>
            </a:extLst>
          </p:cNvPr>
          <p:cNvSpPr txBox="1"/>
          <p:nvPr/>
        </p:nvSpPr>
        <p:spPr>
          <a:xfrm>
            <a:off x="6387135" y="4415831"/>
            <a:ext cx="3664906" cy="830997"/>
          </a:xfrm>
          <a:prstGeom prst="rect">
            <a:avLst/>
          </a:prstGeom>
          <a:noFill/>
        </p:spPr>
        <p:txBody>
          <a:bodyPr wrap="square">
            <a:spAutoFit/>
          </a:bodyPr>
          <a:lstStyle/>
          <a:p>
            <a:r>
              <a:rPr lang="en-US" sz="1200" dirty="0">
                <a:solidFill>
                  <a:srgbClr val="494744"/>
                </a:solidFill>
                <a:effectLst/>
                <a:latin typeface="Avenir Next LT Pro" panose="020B0504020202020204" pitchFamily="34" charset="77"/>
              </a:rPr>
              <a:t>Tools and roadmap to enable automation of core business processes, increased productivity of the sales organization, and reduced administrative burden </a:t>
            </a:r>
            <a:endParaRPr lang="en-US" sz="1200" dirty="0">
              <a:effectLst/>
              <a:latin typeface="Avenir Next LT Pro" panose="020B0504020202020204" pitchFamily="34" charset="77"/>
            </a:endParaRPr>
          </a:p>
        </p:txBody>
      </p:sp>
      <p:cxnSp>
        <p:nvCxnSpPr>
          <p:cNvPr id="29" name="Straight Connector 28">
            <a:extLst>
              <a:ext uri="{FF2B5EF4-FFF2-40B4-BE49-F238E27FC236}">
                <a16:creationId xmlns:a16="http://schemas.microsoft.com/office/drawing/2014/main" id="{916CEF9C-241A-8D8F-8035-F05E769F8246}"/>
              </a:ext>
            </a:extLst>
          </p:cNvPr>
          <p:cNvCxnSpPr>
            <a:cxnSpLocks/>
          </p:cNvCxnSpPr>
          <p:nvPr/>
        </p:nvCxnSpPr>
        <p:spPr>
          <a:xfrm>
            <a:off x="4049486" y="1911086"/>
            <a:ext cx="0" cy="101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D9AB3C-BE6D-0210-98BD-6B4E5CEEC62F}"/>
              </a:ext>
            </a:extLst>
          </p:cNvPr>
          <p:cNvCxnSpPr>
            <a:cxnSpLocks/>
          </p:cNvCxnSpPr>
          <p:nvPr/>
        </p:nvCxnSpPr>
        <p:spPr>
          <a:xfrm>
            <a:off x="8156369" y="1911086"/>
            <a:ext cx="0" cy="101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C81C92-06F8-B09B-A187-52C446E8AE4D}"/>
              </a:ext>
            </a:extLst>
          </p:cNvPr>
          <p:cNvCxnSpPr>
            <a:cxnSpLocks/>
          </p:cNvCxnSpPr>
          <p:nvPr/>
        </p:nvCxnSpPr>
        <p:spPr>
          <a:xfrm>
            <a:off x="5900057" y="4319798"/>
            <a:ext cx="0" cy="10156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346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BI PPT">
  <a:themeElements>
    <a:clrScheme name="SBI New Colors">
      <a:dk1>
        <a:srgbClr val="071E31"/>
      </a:dk1>
      <a:lt1>
        <a:srgbClr val="FFFFFF"/>
      </a:lt1>
      <a:dk2>
        <a:srgbClr val="071E31"/>
      </a:dk2>
      <a:lt2>
        <a:srgbClr val="E7E6E6"/>
      </a:lt2>
      <a:accent1>
        <a:srgbClr val="071E31"/>
      </a:accent1>
      <a:accent2>
        <a:srgbClr val="03327C"/>
      </a:accent2>
      <a:accent3>
        <a:srgbClr val="2391CF"/>
      </a:accent3>
      <a:accent4>
        <a:srgbClr val="7AC3F8"/>
      </a:accent4>
      <a:accent5>
        <a:srgbClr val="880E4F"/>
      </a:accent5>
      <a:accent6>
        <a:srgbClr val="F8B737"/>
      </a:accent6>
      <a:hlink>
        <a:srgbClr val="0563C1"/>
      </a:hlink>
      <a:folHlink>
        <a:srgbClr val="880E4F"/>
      </a:folHlink>
    </a:clrScheme>
    <a:fontScheme name="SBI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defPPr>
      </a:lstStyle>
    </a:txDef>
  </a:objectDefaults>
  <a:extraClrSchemeLst/>
  <a:extLst>
    <a:ext uri="{05A4C25C-085E-4340-85A3-A5531E510DB2}">
      <thm15:themeFamily xmlns:thm15="http://schemas.microsoft.com/office/thememl/2012/main" name="SBI PPT" id="{8519F7B8-F9D6-413C-90EE-17578C13959F}" vid="{8D5C7C41-2EB4-4D67-A566-A6192B30E9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45970336D75C4CAB2ECCCE65268DD7" ma:contentTypeVersion="14" ma:contentTypeDescription="Create a new document." ma:contentTypeScope="" ma:versionID="3d557a90f4d64ddfe2d3d576b0cd8d36">
  <xsd:schema xmlns:xsd="http://www.w3.org/2001/XMLSchema" xmlns:xs="http://www.w3.org/2001/XMLSchema" xmlns:p="http://schemas.microsoft.com/office/2006/metadata/properties" xmlns:ns2="a3b0eac3-55b5-4ee4-ade7-be65d09c5d6e" xmlns:ns3="b71745fe-8e84-41ad-935b-7c5d8babdf9e" targetNamespace="http://schemas.microsoft.com/office/2006/metadata/properties" ma:root="true" ma:fieldsID="14763c1e418e199e061edc34360a609c" ns2:_="" ns3:_="">
    <xsd:import namespace="a3b0eac3-55b5-4ee4-ade7-be65d09c5d6e"/>
    <xsd:import namespace="b71745fe-8e84-41ad-935b-7c5d8babdf9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eac3-55b5-4ee4-ade7-be65d09c5d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1b09f5f-bb09-4671-a415-1b43de82a03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1745fe-8e84-41ad-935b-7c5d8babdf9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ac26ba9-e713-4591-b7b4-aedaf132b945}" ma:internalName="TaxCatchAll" ma:showField="CatchAllData" ma:web="b71745fe-8e84-41ad-935b-7c5d8babdf9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71745fe-8e84-41ad-935b-7c5d8babdf9e" xsi:nil="true"/>
    <lcf76f155ced4ddcb4097134ff3c332f xmlns="a3b0eac3-55b5-4ee4-ade7-be65d09c5d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061EB66-57A0-44A5-8746-F081C36949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eac3-55b5-4ee4-ade7-be65d09c5d6e"/>
    <ds:schemaRef ds:uri="b71745fe-8e84-41ad-935b-7c5d8bab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AFFD68-255E-420A-ADE0-A349EE078720}">
  <ds:schemaRefs>
    <ds:schemaRef ds:uri="http://schemas.microsoft.com/sharepoint/v3/contenttype/forms"/>
  </ds:schemaRefs>
</ds:datastoreItem>
</file>

<file path=customXml/itemProps3.xml><?xml version="1.0" encoding="utf-8"?>
<ds:datastoreItem xmlns:ds="http://schemas.openxmlformats.org/officeDocument/2006/customXml" ds:itemID="{49128FD6-8858-425E-832B-5DB847F75EB9}">
  <ds:schemaRefs>
    <ds:schemaRef ds:uri="http://schemas.microsoft.com/office/2006/metadata/properties"/>
    <ds:schemaRef ds:uri="http://schemas.microsoft.com/office/infopath/2007/PartnerControls"/>
    <ds:schemaRef ds:uri="b71745fe-8e84-41ad-935b-7c5d8babdf9e"/>
    <ds:schemaRef ds:uri="a3b0eac3-55b5-4ee4-ade7-be65d09c5d6e"/>
  </ds:schemaRefs>
</ds:datastoreItem>
</file>

<file path=docProps/app.xml><?xml version="1.0" encoding="utf-8"?>
<Properties xmlns="http://schemas.openxmlformats.org/officeDocument/2006/extended-properties" xmlns:vt="http://schemas.openxmlformats.org/officeDocument/2006/docPropsVTypes">
  <Template>Default Theme</Template>
  <TotalTime>2750</TotalTime>
  <Words>1950</Words>
  <Application>Microsoft Macintosh PowerPoint</Application>
  <PresentationFormat>Widescreen</PresentationFormat>
  <Paragraphs>306</Paragraphs>
  <Slides>15</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Aptos</vt:lpstr>
      <vt:lpstr>Arial</vt:lpstr>
      <vt:lpstr>Avenir Next LT Pro</vt:lpstr>
      <vt:lpstr>AvenirLTPro</vt:lpstr>
      <vt:lpstr>Courier New</vt:lpstr>
      <vt:lpstr>SBI PPT</vt:lpstr>
      <vt:lpstr>think-cell Slide</vt:lpstr>
      <vt:lpstr>How to Build and Mature a Sales Enablement Capability </vt:lpstr>
      <vt:lpstr>Eight Core Capabilities for Sales Enablement  </vt:lpstr>
      <vt:lpstr>Overview: Leading a Sales Enablement Transformation </vt:lpstr>
      <vt:lpstr>1. Assess Current Talent Define Core and Role-Specific Competencies Exemplified by High-Pers </vt:lpstr>
      <vt:lpstr>1. Assess Current Talent Deploy 3-Part for Comprehensive Views of Competency Gaps  Evals</vt:lpstr>
      <vt:lpstr>1. Assess Current Talent  Sample Outputs  </vt:lpstr>
      <vt:lpstr>2. Assess Enablement Use Data to Evaluate Gaps and Opportunities with Marketing  </vt:lpstr>
      <vt:lpstr>3. Develop Charter and KPIs  </vt:lpstr>
      <vt:lpstr>4. Construct &amp; Launch Key Enablers for Sales Reps, Coaches and Managers  </vt:lpstr>
      <vt:lpstr>4. Enablement Playbooks  Should Align Comprehensively to a Buyer-Driven Sales Process  </vt:lpstr>
      <vt:lpstr>4. Strong Onboarding &amp; Training Programs Accelerate New Hire Ramp Times and Drives Productivity Gains Throughout the Employee Lifecycle  </vt:lpstr>
      <vt:lpstr>4. Certification Programs Drive Accountability for Sellers to Advance from Awareness to Competency to Mastery of Key Concepts  </vt:lpstr>
      <vt:lpstr>4. Sales Coaching is Essential to Reinforcing Learnings Gleaned from the Sales Enablement Program  </vt:lpstr>
      <vt:lpstr>4. Sales Enablement Tools and Technology  </vt:lpstr>
      <vt:lpstr>5. Ongoing Refinement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SBI PPT Template</dc:title>
  <dc:creator>Aaron Bean</dc:creator>
  <cp:lastModifiedBy>Ivana Drazic</cp:lastModifiedBy>
  <cp:revision>7</cp:revision>
  <dcterms:created xsi:type="dcterms:W3CDTF">2022-12-02T21:37:18Z</dcterms:created>
  <dcterms:modified xsi:type="dcterms:W3CDTF">2024-05-07T20:45:48Z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0x0101002745970336D75C4CAB2ECCCE65268DD7</vt:lpwstr>
  </property>
</Properties>
</file>